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0" r:id="rId10"/>
    <p:sldId id="264" r:id="rId11"/>
    <p:sldId id="265" r:id="rId12"/>
    <p:sldId id="269" r:id="rId13"/>
    <p:sldId id="266" r:id="rId14"/>
    <p:sldId id="267" r:id="rId15"/>
    <p:sldId id="268" r:id="rId16"/>
    <p:sldId id="271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9900CC"/>
    <a:srgbClr val="CC99FF"/>
    <a:srgbClr val="66CCFF"/>
    <a:srgbClr val="FFFF00"/>
    <a:srgbClr val="009900"/>
    <a:srgbClr val="FF3300"/>
    <a:srgbClr val="33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90" d="100"/>
          <a:sy n="90" d="100"/>
        </p:scale>
        <p:origin x="96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92E9BA-50D7-1137-B91D-D0524A83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7C114F-382D-C398-4C19-FBBC9066F0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3D58B3-57F1-8467-980F-96D917295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B8069-FF02-13AF-5DC7-64FF701C7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F922D-3776-C59C-B1C4-304A0D878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73ADFA-4A43-47C3-A6AC-70745AA8F3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6548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2E263-77DD-3F7B-C606-DB89EA5E6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7AA005-6A4C-2C50-2FE9-8154C51B29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BF3E9-3444-393D-8679-C56F2F48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B57EF-7601-6020-8B8D-1EE9A85D4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9AC1F-5FF0-F3E7-D7DE-156FA6F72A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F8183-318D-4C01-88EA-AE5EFC1EA6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791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1EBA9E3-CDC5-FBEF-D834-AD5C0F8066B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393E5D-DB34-77FF-EC2B-F0FA8903F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147AC6-599D-52AE-9CD7-747C7CDD23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F1DF3D-B8A8-A9AD-CE94-DCB62FE59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743511-6901-AD69-7FB8-5AB648535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C3839-D284-4D63-B651-6EC53332C3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17221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7C4A1-79D5-3FF3-FD42-7FE2F40C2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36F2C-738F-2BF2-50A9-40A30B9E90CF}"/>
              </a:ext>
            </a:extLst>
          </p:cNvPr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Online Image Placeholder 3">
            <a:extLst>
              <a:ext uri="{FF2B5EF4-FFF2-40B4-BE49-F238E27FC236}">
                <a16:creationId xmlns:a16="http://schemas.microsoft.com/office/drawing/2014/main" id="{B6F2FD0F-EF64-B898-0B76-BFDAB0AFAC62}"/>
              </a:ext>
            </a:extLst>
          </p:cNvPr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72691F-73D6-C67B-38EC-DE5D650609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D738DF-AF23-1D48-08E4-E0D6ED5078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4DF71-E62C-EAD4-2564-6BA2280B8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3A6EA60-D16C-4130-BD23-6C4F056180B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51803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6A5FF9-B0CE-A99F-F98B-3265C9BFC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Online Image Placeholder 2">
            <a:extLst>
              <a:ext uri="{FF2B5EF4-FFF2-40B4-BE49-F238E27FC236}">
                <a16:creationId xmlns:a16="http://schemas.microsoft.com/office/drawing/2014/main" id="{5D6178ED-A3E6-378E-E7E7-1ABCD5C39807}"/>
              </a:ext>
            </a:extLst>
          </p:cNvPr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4CAF94-02A6-2F76-9D6A-0DB163B816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86B3CF-5A9C-B51A-FAD8-E2B2792EDCC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79EE56-84D9-7F03-801D-A1D484A93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3CA3EB-8055-5591-D790-78FFAF3B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55B975-DD39-4BF3-A228-69813E4D6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99900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AF4DC-C7FD-F038-703A-654EDF1C3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F9AE3-3DEF-A0C9-D23A-D92395E50C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11D77-E384-6BE4-7BE4-ED788C64F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3A7809-9C00-07A0-DAE7-2D7298DE0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D0865-868F-6019-550F-957586CA5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85F0D7-1B4D-4F08-AD7E-46677DB565E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637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C420DC-8A2C-901D-A59A-E717E58EE1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6C0BB-4B5F-4AA5-C201-E9D12105D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F6902-AE7D-23A4-6F2C-C7ABA6D5D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F699EF-9ED7-E5C1-5765-164C387BC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F68F-FA6E-8FFF-6965-BDADB0BA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EBFD5-5216-4881-BCEA-995F87CB86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8456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06D1A0-E6E6-A859-269C-18C088306A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B71E4-1773-14B7-D83D-B97D99B9E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BEDCDC-235B-6F46-767F-254D64B61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ABE910-C783-A8DD-70CF-468513439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C3CF45-F6F5-30EE-085A-471418DA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F3C61B-C582-80A8-B995-3D97DFA56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7375D1-05B0-495F-A6C4-DCD0CB272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16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FACEB-C224-AA62-1339-19F73BC8F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F60828-EF84-8CE2-3F61-77E7EF49DC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2F4B63-6900-4810-C18D-D4BA9AECDB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A93AEA-AA68-63B2-727F-A89123F93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7F7E8E-4B3B-AD7B-63BE-A27F40959A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FECFE8-CC5F-8FC7-34AA-688153AF6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FBA99-74A2-82F9-F763-1092B2654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F875B8-C55D-7D1A-7C3D-F5E9CC2C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D796E-A4F2-4180-AD10-F40A6A2E5CB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68030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7465B-7545-F534-0637-C0F8622B6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A429B-3784-336E-4B7F-BF90021915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EC5EE8-040D-4AE5-223C-E7A73E4E4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751CAD-CFA1-EE7F-8D4D-0DE8C951E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45D024-8AED-4360-90E1-4A0F78AD2A9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273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51C6B2-7036-07C1-7B2D-569A95664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D505F0-4A89-3DC9-909F-27CB7FA4C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7E5E17-226A-E1FB-78D4-0F9E41593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B35F38-CA6D-4209-B6B4-E5A83FC886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3815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B71A4-626E-E8ED-FCD2-D1D7BEB10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9ABA86-C981-30A0-A140-FCC34DD692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FD85BF-38E9-1B67-8E18-7DE98894EA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F206A-4275-9906-0C4C-3207013C7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B33A7E-8CB7-0E50-82D3-DF598F46E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339D58-B556-E0A3-612D-E5A82C614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73448D-05B3-4C4C-8D83-A4138D61FE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0562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FE64-8778-05E8-2F9C-41E85754E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581B11-25CE-DD7E-785F-E101B96643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1EA167-C0D4-3C6C-7048-1DEE0ED81C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EA8424-6A96-71F3-A42D-718AF45B5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F54405-5F7E-97D0-3890-F2213152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E61BF8-5BAB-CD96-F308-D9BBBFCA8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DCC34-4574-425F-A4AC-AB2BD6D31C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0138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6957CF0-C621-6EBB-A973-7503B0D8D2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9210A04-65D6-6EC5-B593-E6E222C131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401407B-F0ED-71A9-EC3B-B2F54A52A96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3B9656C-1109-D556-1AFE-08C70CC10CF2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1D9AA5D-FFD5-62ED-9239-30F7EBB140F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416C3A2-C16D-4C23-8EAE-5BE76A196C8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audio" Target="../media/audio10.wav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13.xml"/><Relationship Id="rId1" Type="http://schemas.openxmlformats.org/officeDocument/2006/relationships/audio" Target="file:///C:\Program%20Files\Microsoft%20Office\Clipart\corpmm\themesnd\j0074317.mid" TargetMode="External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Relationship Id="rId9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6.xml"/><Relationship Id="rId1" Type="http://schemas.openxmlformats.org/officeDocument/2006/relationships/audio" Target="../media/audio10.wav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audio" Target="../media/audio10.wav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orldofteaching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6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wmf"/><Relationship Id="rId4" Type="http://schemas.openxmlformats.org/officeDocument/2006/relationships/audio" Target="../media/audio7.wav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audio" Target="../media/audio8.wav"/><Relationship Id="rId7" Type="http://schemas.openxmlformats.org/officeDocument/2006/relationships/image" Target="../media/image5.wm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5" Type="http://schemas.openxmlformats.org/officeDocument/2006/relationships/image" Target="../media/image3.wmf"/><Relationship Id="rId4" Type="http://schemas.openxmlformats.org/officeDocument/2006/relationships/audio" Target="../media/audio3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gi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wmf"/><Relationship Id="rId5" Type="http://schemas.openxmlformats.org/officeDocument/2006/relationships/image" Target="../media/image10.png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9.wav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CCFF"/>
            </a:gs>
            <a:gs pos="100000">
              <a:srgbClr val="66CCFF">
                <a:gamma/>
                <a:shade val="46275"/>
                <a:invGamma/>
              </a:srgb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B66700E5-C59E-5175-B836-4446F297807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r>
              <a:rPr lang="en-GB" altLang="en-US" sz="5400" b="1">
                <a:latin typeface="Tahoma" panose="020B0604030504040204" pitchFamily="34" charset="0"/>
              </a:rPr>
              <a:t>Pressure</a:t>
            </a:r>
            <a:endParaRPr lang="en-US" altLang="en-US" sz="5400" b="1">
              <a:latin typeface="Tahoma" panose="020B060403050404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E9A8AF8-68DD-6743-7849-3D74A6CD1A1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endParaRPr lang="en-US" altLang="en-US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>
            <a:extLst>
              <a:ext uri="{FF2B5EF4-FFF2-40B4-BE49-F238E27FC236}">
                <a16:creationId xmlns:a16="http://schemas.microsoft.com/office/drawing/2014/main" id="{86B20D32-5FE8-1B7E-D3C1-3F0CDB4A21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8600"/>
            <a:ext cx="52578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290" name="Rectangle 2">
            <a:extLst>
              <a:ext uri="{FF2B5EF4-FFF2-40B4-BE49-F238E27FC236}">
                <a16:creationId xmlns:a16="http://schemas.microsoft.com/office/drawing/2014/main" id="{4AF4A676-0C9A-42B9-20D0-41AAE17959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5400" b="1">
                <a:solidFill>
                  <a:schemeClr val="hlink"/>
                </a:solidFill>
                <a:latin typeface="Andy" pitchFamily="66" charset="0"/>
              </a:rPr>
              <a:t>Liquid pressure</a:t>
            </a:r>
            <a:endParaRPr lang="en-US" altLang="en-US" sz="5400" b="1">
              <a:solidFill>
                <a:schemeClr val="hlink"/>
              </a:solidFill>
              <a:latin typeface="Andy" pitchFamily="66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06D28A6D-7BB1-65F0-775A-8886439D89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Liquids are made up of particles</a:t>
            </a:r>
          </a:p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The particles can move in all directions</a:t>
            </a:r>
          </a:p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The pressure exerted by a liquid acts in all directions too</a:t>
            </a:r>
          </a:p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Liquids with a high density will exert a higher pressure</a:t>
            </a:r>
          </a:p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As you go deeper, the pressure increases</a:t>
            </a:r>
          </a:p>
          <a:p>
            <a:pPr>
              <a:lnSpc>
                <a:spcPct val="90000"/>
              </a:lnSpc>
            </a:pPr>
            <a:r>
              <a:rPr lang="en-GB" altLang="en-US" b="1">
                <a:latin typeface="Andy" pitchFamily="66" charset="0"/>
              </a:rPr>
              <a:t>This is due to the weight of all the water above pushing down</a:t>
            </a:r>
          </a:p>
          <a:p>
            <a:pPr>
              <a:lnSpc>
                <a:spcPct val="90000"/>
              </a:lnSpc>
            </a:pPr>
            <a:endParaRPr lang="en-US" altLang="en-US" b="1"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07497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7" dur="500"/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2" dur="500"/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7" dur="500"/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42" dur="500"/>
                                        <p:tgtEl>
                                          <p:spTgt spid="12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utoUpdateAnimBg="0"/>
      <p:bldP spid="1229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97AADE6C-BFAF-5E21-68A3-75283F42DB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>
                <a:solidFill>
                  <a:srgbClr val="9900CC"/>
                </a:solidFill>
                <a:latin typeface="Andy" pitchFamily="66" charset="0"/>
              </a:rPr>
              <a:t>Water pressure and body pressure</a:t>
            </a:r>
            <a:endParaRPr lang="en-US" altLang="en-US">
              <a:solidFill>
                <a:srgbClr val="9900CC"/>
              </a:solidFill>
              <a:latin typeface="Andy" pitchFamily="66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E946767-C1B5-E57C-67FC-F33228D648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3581400" cy="4038600"/>
          </a:xfrm>
          <a:ln>
            <a:solidFill>
              <a:srgbClr val="FFFFFF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GB" altLang="en-US" sz="2800">
                <a:latin typeface="Andy" pitchFamily="66" charset="0"/>
              </a:rPr>
              <a:t>Water pressure acts in all directions on this fish</a:t>
            </a:r>
          </a:p>
          <a:p>
            <a:endParaRPr lang="en-GB" altLang="en-US" sz="2800">
              <a:latin typeface="Andy" pitchFamily="66" charset="0"/>
            </a:endParaRPr>
          </a:p>
          <a:p>
            <a:r>
              <a:rPr lang="en-GB" altLang="en-US" sz="2800">
                <a:latin typeface="Andy" pitchFamily="66" charset="0"/>
              </a:rPr>
              <a:t>The fish’s body pushes back with an equal and opposite pressure</a:t>
            </a:r>
          </a:p>
          <a:p>
            <a:pPr>
              <a:buFontTx/>
              <a:buNone/>
            </a:pPr>
            <a:endParaRPr lang="en-US" altLang="en-US" sz="2800">
              <a:latin typeface="Andy" pitchFamily="66" charset="0"/>
            </a:endParaRPr>
          </a:p>
        </p:txBody>
      </p:sp>
      <p:pic>
        <p:nvPicPr>
          <p:cNvPr id="13317" name="Picture 5">
            <a:extLst>
              <a:ext uri="{FF2B5EF4-FFF2-40B4-BE49-F238E27FC236}">
                <a16:creationId xmlns:a16="http://schemas.microsoft.com/office/drawing/2014/main" id="{5E9B0A46-779A-B35C-A7EE-1175A7B6FD62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67200" y="1752600"/>
            <a:ext cx="4648200" cy="4495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8" name="Text Box 6">
            <a:extLst>
              <a:ext uri="{FF2B5EF4-FFF2-40B4-BE49-F238E27FC236}">
                <a16:creationId xmlns:a16="http://schemas.microsoft.com/office/drawing/2014/main" id="{D2DDCDDC-FC42-1DB0-63E3-A8ECB1C1EE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7525" y="339407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 altLang="en-US"/>
          </a:p>
        </p:txBody>
      </p:sp>
      <p:sp>
        <p:nvSpPr>
          <p:cNvPr id="13319" name="Line 7">
            <a:extLst>
              <a:ext uri="{FF2B5EF4-FFF2-40B4-BE49-F238E27FC236}">
                <a16:creationId xmlns:a16="http://schemas.microsoft.com/office/drawing/2014/main" id="{ED25B1D9-5C0A-969E-8037-C225376A4375}"/>
              </a:ext>
            </a:extLst>
          </p:cNvPr>
          <p:cNvSpPr>
            <a:spLocks noChangeShapeType="1"/>
          </p:cNvSpPr>
          <p:nvPr/>
        </p:nvSpPr>
        <p:spPr bwMode="auto">
          <a:xfrm>
            <a:off x="4648200" y="4038600"/>
            <a:ext cx="6096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0" name="Line 8">
            <a:extLst>
              <a:ext uri="{FF2B5EF4-FFF2-40B4-BE49-F238E27FC236}">
                <a16:creationId xmlns:a16="http://schemas.microsoft.com/office/drawing/2014/main" id="{26E2DF1B-FE6A-23DE-4C13-9783766A1CA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895600"/>
            <a:ext cx="38100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3788F936-5256-04F1-2DDE-BD3049A9E1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620000" y="2362200"/>
            <a:ext cx="381000" cy="533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DC5B33D7-9957-BED8-AE51-435EBE6D08E3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7620000" y="5029200"/>
            <a:ext cx="533400" cy="2286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3" name="Line 11">
            <a:extLst>
              <a:ext uri="{FF2B5EF4-FFF2-40B4-BE49-F238E27FC236}">
                <a16:creationId xmlns:a16="http://schemas.microsoft.com/office/drawing/2014/main" id="{EEE1B076-640A-0526-0567-AE45C084F86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57800" y="5257800"/>
            <a:ext cx="30480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4" name="Line 12">
            <a:extLst>
              <a:ext uri="{FF2B5EF4-FFF2-40B4-BE49-F238E27FC236}">
                <a16:creationId xmlns:a16="http://schemas.microsoft.com/office/drawing/2014/main" id="{3BA6319F-35BD-BF98-442B-CA36300CB508}"/>
              </a:ext>
            </a:extLst>
          </p:cNvPr>
          <p:cNvSpPr>
            <a:spLocks noChangeShapeType="1"/>
          </p:cNvSpPr>
          <p:nvPr/>
        </p:nvSpPr>
        <p:spPr bwMode="auto">
          <a:xfrm>
            <a:off x="5257800" y="2057400"/>
            <a:ext cx="457200" cy="4572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5" name="Line 13">
            <a:extLst>
              <a:ext uri="{FF2B5EF4-FFF2-40B4-BE49-F238E27FC236}">
                <a16:creationId xmlns:a16="http://schemas.microsoft.com/office/drawing/2014/main" id="{DC558105-2460-9A49-F024-2333FDB2FAE2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34400" y="3962400"/>
            <a:ext cx="3048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6" name="Line 14">
            <a:extLst>
              <a:ext uri="{FF2B5EF4-FFF2-40B4-BE49-F238E27FC236}">
                <a16:creationId xmlns:a16="http://schemas.microsoft.com/office/drawing/2014/main" id="{386B7C2B-DFAB-65FB-B6CB-2063066D5E7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34400" y="4572000"/>
            <a:ext cx="381000" cy="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7" name="Line 15">
            <a:extLst>
              <a:ext uri="{FF2B5EF4-FFF2-40B4-BE49-F238E27FC236}">
                <a16:creationId xmlns:a16="http://schemas.microsoft.com/office/drawing/2014/main" id="{4F8961F0-B992-46E4-663A-16FC5C28A2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553200" y="1676400"/>
            <a:ext cx="0" cy="3048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17">
            <a:extLst>
              <a:ext uri="{FF2B5EF4-FFF2-40B4-BE49-F238E27FC236}">
                <a16:creationId xmlns:a16="http://schemas.microsoft.com/office/drawing/2014/main" id="{341A13D3-7D85-4689-A82B-39D6EDE8980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781800" y="6019800"/>
            <a:ext cx="0" cy="3810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Line 18">
            <a:extLst>
              <a:ext uri="{FF2B5EF4-FFF2-40B4-BE49-F238E27FC236}">
                <a16:creationId xmlns:a16="http://schemas.microsoft.com/office/drawing/2014/main" id="{3FBA3C63-ED18-347E-39C0-CF37AE8D5AE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8534400" y="2895600"/>
            <a:ext cx="228600" cy="152400"/>
          </a:xfrm>
          <a:prstGeom prst="line">
            <a:avLst/>
          </a:prstGeom>
          <a:noFill/>
          <a:ln w="38100">
            <a:solidFill>
              <a:srgbClr val="FFFF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1" name="Line 19">
            <a:extLst>
              <a:ext uri="{FF2B5EF4-FFF2-40B4-BE49-F238E27FC236}">
                <a16:creationId xmlns:a16="http://schemas.microsoft.com/office/drawing/2014/main" id="{BA32F89D-7CA7-994E-C22C-AE22D7D6B64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715000" y="4724400"/>
            <a:ext cx="228600" cy="381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2" name="Line 20">
            <a:extLst>
              <a:ext uri="{FF2B5EF4-FFF2-40B4-BE49-F238E27FC236}">
                <a16:creationId xmlns:a16="http://schemas.microsoft.com/office/drawing/2014/main" id="{C95CFBD0-F8AC-6E18-68F1-059A16FA1DA9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5486400"/>
            <a:ext cx="0" cy="381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3" name="Line 21">
            <a:extLst>
              <a:ext uri="{FF2B5EF4-FFF2-40B4-BE49-F238E27FC236}">
                <a16:creationId xmlns:a16="http://schemas.microsoft.com/office/drawing/2014/main" id="{2EB66BCC-366A-F067-040C-345E278E45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867400" y="4114800"/>
            <a:ext cx="5334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4" name="Line 22">
            <a:extLst>
              <a:ext uri="{FF2B5EF4-FFF2-40B4-BE49-F238E27FC236}">
                <a16:creationId xmlns:a16="http://schemas.microsoft.com/office/drawing/2014/main" id="{B2CBBC74-B55D-A6D2-2138-388ABB584E45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562600" y="3276600"/>
            <a:ext cx="304800" cy="3048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5" name="Line 23">
            <a:extLst>
              <a:ext uri="{FF2B5EF4-FFF2-40B4-BE49-F238E27FC236}">
                <a16:creationId xmlns:a16="http://schemas.microsoft.com/office/drawing/2014/main" id="{CE077251-1E84-9D9F-05D8-41EE3BE3563E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4200" y="4648200"/>
            <a:ext cx="457200" cy="228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6" name="Line 24">
            <a:extLst>
              <a:ext uri="{FF2B5EF4-FFF2-40B4-BE49-F238E27FC236}">
                <a16:creationId xmlns:a16="http://schemas.microsoft.com/office/drawing/2014/main" id="{1003F495-A69F-E244-56A7-6B8DCEC36BF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553200" y="2286000"/>
            <a:ext cx="0" cy="228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7" name="Line 25">
            <a:extLst>
              <a:ext uri="{FF2B5EF4-FFF2-40B4-BE49-F238E27FC236}">
                <a16:creationId xmlns:a16="http://schemas.microsoft.com/office/drawing/2014/main" id="{34B7CDFD-547A-E964-5531-CC0FCFAFDD6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315200" y="3048000"/>
            <a:ext cx="228600" cy="381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8" name="Line 26">
            <a:extLst>
              <a:ext uri="{FF2B5EF4-FFF2-40B4-BE49-F238E27FC236}">
                <a16:creationId xmlns:a16="http://schemas.microsoft.com/office/drawing/2014/main" id="{F00EEBBA-F2F3-C62A-6855-F2A6297BBAFB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5943600" y="2819400"/>
            <a:ext cx="304800" cy="3810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9" name="Line 27">
            <a:extLst>
              <a:ext uri="{FF2B5EF4-FFF2-40B4-BE49-F238E27FC236}">
                <a16:creationId xmlns:a16="http://schemas.microsoft.com/office/drawing/2014/main" id="{91C5BBD6-8F72-8618-E335-60973291A97E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153400" y="3352800"/>
            <a:ext cx="152400" cy="1524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0" name="Line 28">
            <a:extLst>
              <a:ext uri="{FF2B5EF4-FFF2-40B4-BE49-F238E27FC236}">
                <a16:creationId xmlns:a16="http://schemas.microsoft.com/office/drawing/2014/main" id="{7F79D34E-0B83-13B2-CE71-6498538FD6FA}"/>
              </a:ext>
            </a:extLst>
          </p:cNvPr>
          <p:cNvSpPr>
            <a:spLocks noChangeShapeType="1"/>
          </p:cNvSpPr>
          <p:nvPr/>
        </p:nvSpPr>
        <p:spPr bwMode="auto">
          <a:xfrm>
            <a:off x="8077200" y="3962400"/>
            <a:ext cx="3048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41" name="Line 29">
            <a:extLst>
              <a:ext uri="{FF2B5EF4-FFF2-40B4-BE49-F238E27FC236}">
                <a16:creationId xmlns:a16="http://schemas.microsoft.com/office/drawing/2014/main" id="{36FF7E89-45A6-11C8-B83D-090373BEE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8001000" y="4495800"/>
            <a:ext cx="304800" cy="762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3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3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31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33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autoUpdateAnimBg="0"/>
      <p:bldP spid="13315" grpId="0" build="p" animBg="1" autoUpdateAnimBg="0"/>
      <p:bldP spid="13318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C60AF426-4242-D2B0-FDE8-C82105BA7D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762000"/>
          </a:xfrm>
        </p:spPr>
        <p:txBody>
          <a:bodyPr/>
          <a:lstStyle/>
          <a:p>
            <a:r>
              <a:rPr lang="en-GB" altLang="en-US" sz="3200">
                <a:solidFill>
                  <a:srgbClr val="333399"/>
                </a:solidFill>
                <a:latin typeface="Andy" pitchFamily="66" charset="0"/>
              </a:rPr>
              <a:t>List the fish under the highest pressure to the lowest pressure</a:t>
            </a:r>
            <a:endParaRPr lang="en-US" altLang="en-US" sz="3200">
              <a:solidFill>
                <a:srgbClr val="333399"/>
              </a:solidFill>
              <a:latin typeface="Andy" pitchFamily="66" charset="0"/>
            </a:endParaRPr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66A9E6BF-7692-D740-3051-4FC9CAC0FD9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324600" y="1981200"/>
            <a:ext cx="2133600" cy="4114800"/>
          </a:xfrm>
        </p:spPr>
        <p:txBody>
          <a:bodyPr/>
          <a:lstStyle/>
          <a:p>
            <a:endParaRPr lang="en-GB" altLang="en-US" sz="2400"/>
          </a:p>
          <a:p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Flipper</a:t>
            </a:r>
          </a:p>
          <a:p>
            <a:endParaRPr lang="en-GB" altLang="en-US" sz="2800" b="1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Bubbles</a:t>
            </a:r>
          </a:p>
          <a:p>
            <a:endParaRPr lang="en-GB" altLang="en-US" sz="2800" b="1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Snapper</a:t>
            </a:r>
          </a:p>
          <a:p>
            <a:endParaRPr lang="en-GB" altLang="en-US" sz="2800" b="1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r>
              <a:rPr lang="en-GB" altLang="en-US" sz="2800" b="1">
                <a:solidFill>
                  <a:srgbClr val="FFFF00"/>
                </a:solidFill>
                <a:latin typeface="Comic Sans MS" panose="030F0702030302020204" pitchFamily="66" charset="0"/>
              </a:rPr>
              <a:t>Angel</a:t>
            </a:r>
            <a:endParaRPr lang="en-US" altLang="en-US" sz="2800" b="1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pic>
        <p:nvPicPr>
          <p:cNvPr id="17413" name="Picture 5">
            <a:extLst>
              <a:ext uri="{FF2B5EF4-FFF2-40B4-BE49-F238E27FC236}">
                <a16:creationId xmlns:a16="http://schemas.microsoft.com/office/drawing/2014/main" id="{E72C387A-76B7-1FA4-B41D-D0F3F3511202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3810000"/>
            <a:ext cx="1066800" cy="1600200"/>
          </a:xfrm>
        </p:spPr>
      </p:pic>
      <p:pic>
        <p:nvPicPr>
          <p:cNvPr id="17414" name="Picture 6">
            <a:extLst>
              <a:ext uri="{FF2B5EF4-FFF2-40B4-BE49-F238E27FC236}">
                <a16:creationId xmlns:a16="http://schemas.microsoft.com/office/drawing/2014/main" id="{243B8F49-A980-A64D-CC87-775D93E04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4876800"/>
            <a:ext cx="12954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5" name="Picture 7">
            <a:extLst>
              <a:ext uri="{FF2B5EF4-FFF2-40B4-BE49-F238E27FC236}">
                <a16:creationId xmlns:a16="http://schemas.microsoft.com/office/drawing/2014/main" id="{53DE5616-A301-3556-8226-474B247FC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057400"/>
            <a:ext cx="1703388" cy="1377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416" name="Picture 8">
            <a:extLst>
              <a:ext uri="{FF2B5EF4-FFF2-40B4-BE49-F238E27FC236}">
                <a16:creationId xmlns:a16="http://schemas.microsoft.com/office/drawing/2014/main" id="{231F8BC1-D2A3-B989-33B7-342798951E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3200400"/>
            <a:ext cx="1230313" cy="823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417" name="Text Box 9">
            <a:extLst>
              <a:ext uri="{FF2B5EF4-FFF2-40B4-BE49-F238E27FC236}">
                <a16:creationId xmlns:a16="http://schemas.microsoft.com/office/drawing/2014/main" id="{3F80785B-A84A-0D3A-2948-2E8CA88D11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81200"/>
            <a:ext cx="106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Angel</a:t>
            </a:r>
            <a:endParaRPr lang="en-US" altLang="en-US"/>
          </a:p>
        </p:txBody>
      </p:sp>
      <p:sp>
        <p:nvSpPr>
          <p:cNvPr id="17418" name="Text Box 10">
            <a:extLst>
              <a:ext uri="{FF2B5EF4-FFF2-40B4-BE49-F238E27FC236}">
                <a16:creationId xmlns:a16="http://schemas.microsoft.com/office/drawing/2014/main" id="{0E60938D-03D7-F0E7-CDA0-11F2ADC5FC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0480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Snapper</a:t>
            </a:r>
            <a:endParaRPr lang="en-US" altLang="en-US"/>
          </a:p>
        </p:txBody>
      </p:sp>
      <p:sp>
        <p:nvSpPr>
          <p:cNvPr id="17419" name="Text Box 11">
            <a:extLst>
              <a:ext uri="{FF2B5EF4-FFF2-40B4-BE49-F238E27FC236}">
                <a16:creationId xmlns:a16="http://schemas.microsoft.com/office/drawing/2014/main" id="{087EFDEE-1090-AB41-49E8-215C3B3E3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5334000"/>
            <a:ext cx="152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Bubbles</a:t>
            </a:r>
            <a:endParaRPr lang="en-US" altLang="en-US"/>
          </a:p>
        </p:txBody>
      </p:sp>
      <p:sp>
        <p:nvSpPr>
          <p:cNvPr id="17420" name="Text Box 12">
            <a:extLst>
              <a:ext uri="{FF2B5EF4-FFF2-40B4-BE49-F238E27FC236}">
                <a16:creationId xmlns:a16="http://schemas.microsoft.com/office/drawing/2014/main" id="{AEAE3BCC-60CC-123A-B906-2FC8DB3F22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943600"/>
            <a:ext cx="1295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altLang="en-US"/>
              <a:t>Flipper</a:t>
            </a:r>
            <a:endParaRPr lang="en-US" altLang="en-US"/>
          </a:p>
        </p:txBody>
      </p:sp>
      <p:pic>
        <p:nvPicPr>
          <p:cNvPr id="17421" name="Picture 13">
            <a:extLst>
              <a:ext uri="{FF2B5EF4-FFF2-40B4-BE49-F238E27FC236}">
                <a16:creationId xmlns:a16="http://schemas.microsoft.com/office/drawing/2014/main" id="{AA0137E2-5CC2-C901-3511-0670281A7E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228600" y="1524000"/>
            <a:ext cx="8686800" cy="388938"/>
          </a:xfrm>
          <a:prstGeom prst="rect">
            <a:avLst/>
          </a:prstGeom>
          <a:solidFill>
            <a:schemeClr val="accent1"/>
          </a:solidFill>
        </p:spPr>
      </p:pic>
      <p:pic>
        <p:nvPicPr>
          <p:cNvPr id="17424" name="j0074317.mid">
            <a:hlinkClick r:id="" action="ppaction://media"/>
            <a:extLst>
              <a:ext uri="{FF2B5EF4-FFF2-40B4-BE49-F238E27FC236}">
                <a16:creationId xmlns:a16="http://schemas.microsoft.com/office/drawing/2014/main" id="{9724F7E6-08D8-5B9C-2568-A7D4BEAB695F}"/>
              </a:ext>
            </a:extLst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33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j007497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35" dur="1" fill="hold"/>
                                        <p:tgtEl>
                                          <p:spTgt spid="1742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4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424"/>
                </p:tgtEl>
              </p:cMediaNode>
            </p:audio>
          </p:childTnLst>
        </p:cTn>
      </p:par>
    </p:tnLst>
    <p:bldLst>
      <p:bldP spid="17410" grpId="0" autoUpdateAnimBg="0"/>
      <p:bldP spid="17412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43EE43F3-3D46-B41F-0A22-6CE132EDFA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600" b="1">
                <a:solidFill>
                  <a:srgbClr val="9900CC"/>
                </a:solidFill>
                <a:latin typeface="Andy" pitchFamily="66" charset="0"/>
              </a:rPr>
              <a:t>Water pressure and scuba diving</a:t>
            </a:r>
            <a:endParaRPr lang="en-US" altLang="en-US" sz="4600" b="1">
              <a:solidFill>
                <a:srgbClr val="9900CC"/>
              </a:solidFill>
              <a:latin typeface="Andy" pitchFamily="66" charset="0"/>
            </a:endParaRPr>
          </a:p>
        </p:txBody>
      </p:sp>
      <p:pic>
        <p:nvPicPr>
          <p:cNvPr id="14339" name="Picture 3">
            <a:extLst>
              <a:ext uri="{FF2B5EF4-FFF2-40B4-BE49-F238E27FC236}">
                <a16:creationId xmlns:a16="http://schemas.microsoft.com/office/drawing/2014/main" id="{A5680B69-BC8D-6DD9-9864-1A3DADDD5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28800"/>
            <a:ext cx="2514600" cy="4152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340" name="Text Box 4">
            <a:extLst>
              <a:ext uri="{FF2B5EF4-FFF2-40B4-BE49-F238E27FC236}">
                <a16:creationId xmlns:a16="http://schemas.microsoft.com/office/drawing/2014/main" id="{31DB7ABC-1C4C-9923-350F-11A97711B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2286000"/>
            <a:ext cx="3505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altLang="en-US"/>
          </a:p>
        </p:txBody>
      </p:sp>
      <p:sp>
        <p:nvSpPr>
          <p:cNvPr id="14341" name="Text Box 5">
            <a:extLst>
              <a:ext uri="{FF2B5EF4-FFF2-40B4-BE49-F238E27FC236}">
                <a16:creationId xmlns:a16="http://schemas.microsoft.com/office/drawing/2014/main" id="{82F2C00F-DC3F-337F-FCF5-BB251ADCC7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371600"/>
            <a:ext cx="53451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 sz="2800">
                <a:latin typeface="Andy" pitchFamily="66" charset="0"/>
              </a:rPr>
              <a:t>When this deep sea diver goes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deeper, the water pressure on 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his body increases. This will cause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his blood pressure to increase. The 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increased pressure inside his body 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causes gas exchange in his lungs to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happen at a greater rate. It also 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causes nitrogen to go into the blood 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with  the oxygen.This can cause problems like euphoria, and the diver</a:t>
            </a:r>
          </a:p>
          <a:p>
            <a:pPr algn="l"/>
            <a:r>
              <a:rPr lang="en-GB" altLang="en-US" sz="2800">
                <a:latin typeface="Andy" pitchFamily="66" charset="0"/>
              </a:rPr>
              <a:t>Can’t think clearly and can forget basic safety rules.</a:t>
            </a:r>
            <a:endParaRPr lang="en-US" altLang="en-US" sz="2800">
              <a:latin typeface="Andy" pitchFamily="66" charset="0"/>
            </a:endParaRPr>
          </a:p>
        </p:txBody>
      </p:sp>
      <p:pic>
        <p:nvPicPr>
          <p:cNvPr id="14351" name="Picture 15">
            <a:hlinkClick r:id="" action="ppaction://media"/>
            <a:extLst>
              <a:ext uri="{FF2B5EF4-FFF2-40B4-BE49-F238E27FC236}">
                <a16:creationId xmlns:a16="http://schemas.microsoft.com/office/drawing/2014/main" id="{DC0A08AA-4CDE-AF6F-EEEF-F902B9348BE0}"/>
              </a:ext>
            </a:extLst>
          </p:cNvPr>
          <p:cNvPicPr>
            <a:picLocks noRot="1" noChangeAspect="1" noChangeArrowheads="1"/>
          </p:cNvPicPr>
          <p:nvPr>
            <a:wavAudioFile r:embed="rId1" name="j0074971.wav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60198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j007497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2858" fill="hold"/>
                                        <p:tgtEl>
                                          <p:spTgt spid="1435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1" name="j007497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1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4351"/>
                </p:tgtEl>
              </p:cMediaNode>
            </p:audio>
          </p:childTnLst>
        </p:cTn>
      </p:par>
    </p:tnLst>
    <p:bldLst>
      <p:bldP spid="14338" grpId="0" autoUpdateAnimBg="0"/>
      <p:bldP spid="14341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04F04725-684A-F752-DC6E-DDF767D208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800">
                <a:solidFill>
                  <a:srgbClr val="9900CC"/>
                </a:solidFill>
                <a:latin typeface="Andy" pitchFamily="66" charset="0"/>
              </a:rPr>
              <a:t>Problems for scuba divers</a:t>
            </a:r>
            <a:endParaRPr lang="en-US" altLang="en-US" sz="4800">
              <a:solidFill>
                <a:srgbClr val="9900CC"/>
              </a:solidFill>
              <a:latin typeface="Andy" pitchFamily="66" charset="0"/>
            </a:endParaRP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7E8A7ABA-5D37-A1B8-ACF0-B0BB331FE4B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4724400" cy="48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As a diver ascends the water pressure will decrease, and the diver’s blood pressure will decrease. 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The nitrogen which dissolved in the blood easily under high pressure will come back out.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If the diver decompresses too quickly the nitrogen leaves the blood so quickly it will bubble and fizz like carbon dioxide from a bottle of pop.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This is known as the ‘bends’.</a:t>
            </a:r>
            <a:endParaRPr lang="en-US" altLang="en-US" sz="2400"/>
          </a:p>
        </p:txBody>
      </p:sp>
      <p:pic>
        <p:nvPicPr>
          <p:cNvPr id="15365" name="Picture 5">
            <a:extLst>
              <a:ext uri="{FF2B5EF4-FFF2-40B4-BE49-F238E27FC236}">
                <a16:creationId xmlns:a16="http://schemas.microsoft.com/office/drawing/2014/main" id="{92A48795-46B7-7D07-5632-C3480803042A}"/>
              </a:ext>
            </a:extLst>
          </p:cNvPr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2438400"/>
            <a:ext cx="3429000" cy="22098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j0074971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3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153EB73E-42C7-CD51-1620-4EC6058670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5400" b="1">
                <a:solidFill>
                  <a:srgbClr val="9900CC"/>
                </a:solidFill>
                <a:latin typeface="Andy" pitchFamily="66" charset="0"/>
              </a:rPr>
              <a:t>A cure for the bends</a:t>
            </a:r>
            <a:endParaRPr lang="en-US" altLang="en-US" sz="5400" b="1">
              <a:solidFill>
                <a:srgbClr val="9900CC"/>
              </a:solidFill>
              <a:latin typeface="Andy" pitchFamily="66" charset="0"/>
            </a:endParaRP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327D28CE-859F-6D95-5D40-C80F7ADFF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>
                <a:latin typeface="Andy" pitchFamily="66" charset="0"/>
              </a:rPr>
              <a:t>A diver can go into a decompression chamber to avoid getting the ‘bends’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Andy" pitchFamily="66" charset="0"/>
              </a:rPr>
              <a:t>The pressure in the chamber is controlled to change slowly from high pressure to a low pressure.</a:t>
            </a:r>
          </a:p>
          <a:p>
            <a:pPr>
              <a:lnSpc>
                <a:spcPct val="90000"/>
              </a:lnSpc>
            </a:pPr>
            <a:r>
              <a:rPr lang="en-GB" altLang="en-US">
                <a:latin typeface="Andy" pitchFamily="66" charset="0"/>
              </a:rPr>
              <a:t>This allows the diver’s pressure to decrease slowly to avoid nitrogen leaving the blood so quickly.</a:t>
            </a:r>
          </a:p>
          <a:p>
            <a:pPr>
              <a:lnSpc>
                <a:spcPct val="90000"/>
              </a:lnSpc>
            </a:pPr>
            <a:endParaRPr lang="en-US" altLang="en-US">
              <a:latin typeface="Andy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2D7E8F83-788A-1715-5F28-7A0201E42E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213" y="1052513"/>
            <a:ext cx="7920037" cy="374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This powerpoint was kindly donated to 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www.worldofteaching.com</a:t>
            </a:r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http://www.worldofteaching.com</a:t>
            </a:r>
            <a:r>
              <a:rPr lang="en-GB" altLang="en-US">
                <a:latin typeface="Arial" panose="020B0604020202020204" pitchFamily="34" charset="0"/>
                <a:cs typeface="Arial" panose="020B0604020202020204" pitchFamily="34" charset="0"/>
              </a:rPr>
              <a:t> is home to over a thousand powerpoints submitted by teachers. This is a completely free site and requires no registration. Please visit and I hope it will help in your teaching.</a:t>
            </a:r>
            <a:endParaRPr lang="en-U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0">
          <a:gsLst>
            <a:gs pos="0">
              <a:schemeClr val="accent1"/>
            </a:gs>
            <a:gs pos="100000">
              <a:schemeClr val="accent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2703662D-9173-5FBD-465D-4C38167839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What do we already know about pressure?</a:t>
            </a:r>
            <a:endParaRPr lang="en-US" altLang="en-US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415ABDA-636F-EE2E-7B02-BCDEE8BDC8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 b="1">
                <a:solidFill>
                  <a:srgbClr val="FFFF00"/>
                </a:solidFill>
              </a:rPr>
              <a:t>Pressure is a force which acts at right angles on an object</a:t>
            </a:r>
          </a:p>
          <a:p>
            <a:pPr>
              <a:lnSpc>
                <a:spcPct val="90000"/>
              </a:lnSpc>
            </a:pPr>
            <a:r>
              <a:rPr lang="en-GB" altLang="en-US" sz="2800" b="1">
                <a:solidFill>
                  <a:srgbClr val="FFFF00"/>
                </a:solidFill>
              </a:rPr>
              <a:t>Pressure is exerted downwards by a solid object</a:t>
            </a:r>
          </a:p>
          <a:p>
            <a:pPr>
              <a:lnSpc>
                <a:spcPct val="90000"/>
              </a:lnSpc>
            </a:pPr>
            <a:r>
              <a:rPr lang="en-GB" altLang="en-US" sz="2800" b="1">
                <a:solidFill>
                  <a:srgbClr val="FFFF00"/>
                </a:solidFill>
              </a:rPr>
              <a:t>If the area a force acts on is small, a greater pressure will be given</a:t>
            </a:r>
          </a:p>
          <a:p>
            <a:pPr>
              <a:lnSpc>
                <a:spcPct val="90000"/>
              </a:lnSpc>
            </a:pPr>
            <a:r>
              <a:rPr lang="en-GB" altLang="en-US" sz="2800" b="1">
                <a:solidFill>
                  <a:srgbClr val="FFFF00"/>
                </a:solidFill>
              </a:rPr>
              <a:t>If the same force was applied to a larger area the pressure will be reduced.</a:t>
            </a:r>
          </a:p>
          <a:p>
            <a:pPr>
              <a:lnSpc>
                <a:spcPct val="90000"/>
              </a:lnSpc>
            </a:pPr>
            <a:r>
              <a:rPr lang="en-GB" altLang="en-US" sz="2800" b="1">
                <a:solidFill>
                  <a:srgbClr val="FFFF00"/>
                </a:solidFill>
              </a:rPr>
              <a:t>Gases and liquids exert pressure in all directions</a:t>
            </a:r>
            <a:endParaRPr lang="en-US" alt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881FA32-C7A6-271B-3D12-BB5DB78ECD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do we calculate pressure?</a:t>
            </a:r>
            <a:endParaRPr lang="en-US" altLang="en-US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F3AB769-2A39-90A3-7EAC-CCCCF0E9023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800"/>
              <a:t>Pressure can be calculated by dividing the force by the area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/>
          </a:p>
          <a:p>
            <a:pPr>
              <a:lnSpc>
                <a:spcPct val="90000"/>
              </a:lnSpc>
            </a:pPr>
            <a:endParaRPr lang="en-GB" altLang="en-US" sz="2800"/>
          </a:p>
          <a:p>
            <a:pPr>
              <a:lnSpc>
                <a:spcPct val="90000"/>
              </a:lnSpc>
            </a:pPr>
            <a:endParaRPr lang="en-GB" altLang="en-US" sz="2800"/>
          </a:p>
          <a:p>
            <a:pPr>
              <a:lnSpc>
                <a:spcPct val="90000"/>
              </a:lnSpc>
            </a:pPr>
            <a:r>
              <a:rPr lang="en-GB" altLang="en-US" sz="2800"/>
              <a:t>Pressure is measured in Pascals (Pa)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We sometimes see pressure being measured in N/m</a:t>
            </a:r>
            <a:r>
              <a:rPr lang="en-GB" altLang="en-US" sz="2800" baseline="30000"/>
              <a:t>2</a:t>
            </a:r>
            <a:r>
              <a:rPr lang="en-GB" altLang="en-US" sz="2800"/>
              <a:t> or N/cm</a:t>
            </a:r>
            <a:r>
              <a:rPr lang="en-GB" altLang="en-US" sz="2800" baseline="30000"/>
              <a:t>2</a:t>
            </a:r>
          </a:p>
          <a:p>
            <a:pPr>
              <a:lnSpc>
                <a:spcPct val="90000"/>
              </a:lnSpc>
            </a:pPr>
            <a:r>
              <a:rPr lang="en-GB" altLang="en-US" sz="2800"/>
              <a:t>1Pa is the same as 1N/m</a:t>
            </a:r>
            <a:r>
              <a:rPr lang="en-GB" altLang="en-US" sz="2800" baseline="30000"/>
              <a:t>2</a:t>
            </a:r>
          </a:p>
          <a:p>
            <a:pPr>
              <a:lnSpc>
                <a:spcPct val="90000"/>
              </a:lnSpc>
              <a:buFontTx/>
              <a:buNone/>
            </a:pPr>
            <a:endParaRPr lang="en-GB" altLang="en-US" sz="2800" baseline="30000"/>
          </a:p>
          <a:p>
            <a:pPr>
              <a:lnSpc>
                <a:spcPct val="90000"/>
              </a:lnSpc>
            </a:pPr>
            <a:endParaRPr lang="en-GB" altLang="en-US" sz="2800" baseline="30000"/>
          </a:p>
          <a:p>
            <a:pPr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5CBA2522-5433-6EE6-35E3-E7B3481F5D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3200" y="2971800"/>
            <a:ext cx="4114800" cy="914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GB" altLang="en-US" sz="2800" b="1">
                <a:solidFill>
                  <a:srgbClr val="FFFFFF"/>
                </a:solidFill>
              </a:rPr>
              <a:t>Pressure = </a:t>
            </a:r>
            <a:r>
              <a:rPr lang="en-GB" altLang="en-US" sz="2800" b="1" u="sng">
                <a:solidFill>
                  <a:srgbClr val="FFFFFF"/>
                </a:solidFill>
              </a:rPr>
              <a:t>force</a:t>
            </a:r>
            <a:r>
              <a:rPr lang="en-GB" altLang="en-US" sz="2800" b="1">
                <a:solidFill>
                  <a:srgbClr val="FFFFFF"/>
                </a:solidFill>
              </a:rPr>
              <a:t> </a:t>
            </a:r>
          </a:p>
          <a:p>
            <a:r>
              <a:rPr lang="en-GB" altLang="en-US" sz="2800" b="1">
                <a:solidFill>
                  <a:srgbClr val="FFFFFF"/>
                </a:solidFill>
              </a:rPr>
              <a:t>                   area</a:t>
            </a:r>
            <a:endParaRPr lang="en-US" altLang="en-US" sz="2800" b="1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build="p" autoUpdateAnimBg="0"/>
      <p:bldP spid="410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8BA0C1D4-D7F2-4BD2-667A-053A6875F0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14400"/>
          </a:xfrm>
        </p:spPr>
        <p:txBody>
          <a:bodyPr/>
          <a:lstStyle/>
          <a:p>
            <a:r>
              <a:rPr lang="en-GB" altLang="en-US" sz="5400" b="1">
                <a:solidFill>
                  <a:schemeClr val="hlink"/>
                </a:solidFill>
                <a:latin typeface="Andy" pitchFamily="66" charset="0"/>
              </a:rPr>
              <a:t>Sensible shoes?</a:t>
            </a:r>
            <a:endParaRPr lang="en-US" altLang="en-US" sz="5400" b="1">
              <a:solidFill>
                <a:schemeClr val="hlink"/>
              </a:solidFill>
              <a:latin typeface="Andy" pitchFamily="66" charset="0"/>
            </a:endParaRP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86BFDC1C-4D5C-D139-101F-766553AFBE0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GB" altLang="en-US" sz="2400"/>
              <a:t>The force of our body pushing down will exert a pressure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The surface area of our shoes in contact with the ground will affect the pressure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These stiletto shoes will concentrate the force over a small area</a:t>
            </a:r>
          </a:p>
          <a:p>
            <a:pPr>
              <a:lnSpc>
                <a:spcPct val="90000"/>
              </a:lnSpc>
            </a:pPr>
            <a:r>
              <a:rPr lang="en-GB" altLang="en-US" sz="2400"/>
              <a:t>These shoes will give a larger pressure and would not be suitable for walking on soft ground</a:t>
            </a:r>
            <a:endParaRPr lang="en-US" altLang="en-US" sz="2400"/>
          </a:p>
        </p:txBody>
      </p:sp>
      <p:pic>
        <p:nvPicPr>
          <p:cNvPr id="5126" name="Picture 6">
            <a:extLst>
              <a:ext uri="{FF2B5EF4-FFF2-40B4-BE49-F238E27FC236}">
                <a16:creationId xmlns:a16="http://schemas.microsoft.com/office/drawing/2014/main" id="{1AC2729B-CB4E-AEBC-DA81-6E34440F6CA9}"/>
              </a:ext>
            </a:extLst>
          </p:cNvPr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0" y="2209800"/>
            <a:ext cx="3810000" cy="3810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601B6A2A-9EA2-4613-3103-B77A6BF373C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5400" b="1">
                <a:solidFill>
                  <a:schemeClr val="hlink"/>
                </a:solidFill>
                <a:latin typeface="Andy" pitchFamily="66" charset="0"/>
              </a:rPr>
              <a:t>More sensible shoes</a:t>
            </a:r>
            <a:endParaRPr lang="en-US" altLang="en-US" sz="5400" b="1">
              <a:solidFill>
                <a:schemeClr val="hlink"/>
              </a:solidFill>
              <a:latin typeface="Andy" pitchFamily="66" charset="0"/>
            </a:endParaRP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241096F7-41C9-3AD4-CFD8-31DEF4EE9BA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600200"/>
            <a:ext cx="4267200" cy="4495800"/>
          </a:xfrm>
        </p:spPr>
        <p:txBody>
          <a:bodyPr/>
          <a:lstStyle/>
          <a:p>
            <a:r>
              <a:rPr lang="en-GB" altLang="en-US" sz="2400"/>
              <a:t>These boots have a large surface area </a:t>
            </a:r>
          </a:p>
          <a:p>
            <a:r>
              <a:rPr lang="en-GB" altLang="en-US" sz="2400"/>
              <a:t>The weight of a person is spread out over the larger surface</a:t>
            </a:r>
          </a:p>
          <a:p>
            <a:r>
              <a:rPr lang="en-GB" altLang="en-US" sz="2400"/>
              <a:t>The pressure exerted by the person is smaller than if they were wearing stiletto shoes</a:t>
            </a:r>
          </a:p>
          <a:p>
            <a:r>
              <a:rPr lang="en-GB" altLang="en-US" sz="2400"/>
              <a:t>A small pressure means you will not sink into soft ground</a:t>
            </a:r>
            <a:endParaRPr lang="en-US" altLang="en-US" sz="2400"/>
          </a:p>
        </p:txBody>
      </p:sp>
      <p:pic>
        <p:nvPicPr>
          <p:cNvPr id="6149" name="Picture 5">
            <a:extLst>
              <a:ext uri="{FF2B5EF4-FFF2-40B4-BE49-F238E27FC236}">
                <a16:creationId xmlns:a16="http://schemas.microsoft.com/office/drawing/2014/main" id="{DCBE3E3D-C2BB-9E4B-2DB8-B38E2DE6406B}"/>
              </a:ext>
            </a:extLst>
          </p:cNvPr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2057400"/>
            <a:ext cx="2895600" cy="38862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ricochet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8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13E1100-76BA-1F42-DEE4-497A838DBD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457200"/>
            <a:ext cx="7391400" cy="1295400"/>
          </a:xfrm>
        </p:spPr>
        <p:txBody>
          <a:bodyPr/>
          <a:lstStyle/>
          <a:p>
            <a:r>
              <a:rPr lang="en-GB" altLang="en-US" sz="3600" b="1">
                <a:solidFill>
                  <a:srgbClr val="003300"/>
                </a:solidFill>
                <a:latin typeface="Comic Sans MS" panose="030F0702030302020204" pitchFamily="66" charset="0"/>
              </a:rPr>
              <a:t>Examples of where a large area is needed to reduce pressure.</a:t>
            </a:r>
            <a:endParaRPr lang="en-US" altLang="en-US" sz="3600" b="1">
              <a:solidFill>
                <a:srgbClr val="00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AD51378-D510-0295-7C90-CA7FFA518CD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altLang="en-US" b="1">
                <a:solidFill>
                  <a:srgbClr val="CC0000"/>
                </a:solidFill>
                <a:latin typeface="Andy" pitchFamily="66" charset="0"/>
              </a:rPr>
              <a:t>Caterpillar tracks on diggers and on tanks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GB" altLang="en-US" b="1">
              <a:solidFill>
                <a:srgbClr val="CC0000"/>
              </a:solidFill>
              <a:latin typeface="Andy" pitchFamily="66" charset="0"/>
            </a:endParaRPr>
          </a:p>
          <a:p>
            <a:pPr lvl="3"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altLang="en-US" sz="3200" b="1">
                <a:solidFill>
                  <a:srgbClr val="CC0000"/>
                </a:solidFill>
                <a:latin typeface="Andy" pitchFamily="66" charset="0"/>
              </a:rPr>
              <a:t>Tyres on a tractor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GB" altLang="en-US" b="1">
              <a:solidFill>
                <a:srgbClr val="CC0000"/>
              </a:solidFill>
              <a:latin typeface="Andy" pitchFamily="66" charset="0"/>
            </a:endParaRP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altLang="en-US" b="1">
                <a:solidFill>
                  <a:srgbClr val="CC0000"/>
                </a:solidFill>
                <a:latin typeface="Andy" pitchFamily="66" charset="0"/>
              </a:rPr>
              <a:t>Skis and snowboards</a:t>
            </a: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endParaRPr lang="en-GB" altLang="en-US" b="1">
              <a:solidFill>
                <a:srgbClr val="CC0000"/>
              </a:solidFill>
              <a:latin typeface="Andy" pitchFamily="66" charset="0"/>
            </a:endParaRPr>
          </a:p>
          <a:p>
            <a:pPr>
              <a:buClr>
                <a:srgbClr val="FFFF00"/>
              </a:buClr>
              <a:buFont typeface="Wingdings" panose="05000000000000000000" pitchFamily="2" charset="2"/>
              <a:buChar char="v"/>
            </a:pPr>
            <a:r>
              <a:rPr lang="en-GB" altLang="en-US" b="1">
                <a:solidFill>
                  <a:srgbClr val="CC0000"/>
                </a:solidFill>
                <a:latin typeface="Andy" pitchFamily="66" charset="0"/>
              </a:rPr>
              <a:t>snowshoes</a:t>
            </a:r>
            <a:endParaRPr lang="en-US" altLang="en-US" b="1">
              <a:solidFill>
                <a:srgbClr val="CC0000"/>
              </a:solidFill>
              <a:latin typeface="Andy" pitchFamily="66" charset="0"/>
            </a:endParaRPr>
          </a:p>
        </p:txBody>
      </p:sp>
      <p:pic>
        <p:nvPicPr>
          <p:cNvPr id="7172" name="Picture 4">
            <a:extLst>
              <a:ext uri="{FF2B5EF4-FFF2-40B4-BE49-F238E27FC236}">
                <a16:creationId xmlns:a16="http://schemas.microsoft.com/office/drawing/2014/main" id="{85834B6D-8F61-0BA4-E2A8-D3BBA9F5B9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667000"/>
            <a:ext cx="1543050" cy="150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>
            <a:extLst>
              <a:ext uri="{FF2B5EF4-FFF2-40B4-BE49-F238E27FC236}">
                <a16:creationId xmlns:a16="http://schemas.microsoft.com/office/drawing/2014/main" id="{C15867E2-DF1E-6FA0-6ABA-3D7F32B226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5105400"/>
            <a:ext cx="1941513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>
            <a:extLst>
              <a:ext uri="{FF2B5EF4-FFF2-40B4-BE49-F238E27FC236}">
                <a16:creationId xmlns:a16="http://schemas.microsoft.com/office/drawing/2014/main" id="{064974A4-03E0-BD81-58B9-2A3711FAF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048000"/>
            <a:ext cx="1674813" cy="141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>
            <a:extLst>
              <a:ext uri="{FF2B5EF4-FFF2-40B4-BE49-F238E27FC236}">
                <a16:creationId xmlns:a16="http://schemas.microsoft.com/office/drawing/2014/main" id="{9E503B1C-F4C9-EAB7-E754-FE357A7BA0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841375"/>
            <a:ext cx="1295400" cy="1125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3" presetClass="entr" presetSubtype="28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1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C3187BEA-D33F-33DE-0663-8233A31C87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3600" b="1">
                <a:latin typeface="Arial" panose="020B0604020202020204" pitchFamily="34" charset="0"/>
              </a:rPr>
              <a:t>Examples of where a small area is needed to increase the pressure</a:t>
            </a:r>
            <a:endParaRPr lang="en-US" altLang="en-US" sz="3600" b="1">
              <a:latin typeface="Arial" panose="020B0604020202020204" pitchFamily="34" charset="0"/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AF199BAD-BF76-27B5-E259-DEBDB6AA8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b="1">
                <a:solidFill>
                  <a:schemeClr val="hlink"/>
                </a:solidFill>
                <a:latin typeface="Arial" panose="020B0604020202020204" pitchFamily="34" charset="0"/>
              </a:rPr>
              <a:t>Nails</a:t>
            </a:r>
          </a:p>
          <a:p>
            <a:r>
              <a:rPr lang="en-GB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Needles</a:t>
            </a:r>
          </a:p>
          <a:p>
            <a:r>
              <a:rPr lang="en-GB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Kitchen knives </a:t>
            </a:r>
          </a:p>
          <a:p>
            <a:r>
              <a:rPr lang="en-GB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Scissors</a:t>
            </a:r>
          </a:p>
          <a:p>
            <a:r>
              <a:rPr lang="en-GB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Drawing pins</a:t>
            </a:r>
          </a:p>
          <a:p>
            <a:r>
              <a:rPr lang="en-GB" altLang="en-US" sz="3600" b="1">
                <a:solidFill>
                  <a:schemeClr val="hlink"/>
                </a:solidFill>
                <a:latin typeface="Arial" panose="020B0604020202020204" pitchFamily="34" charset="0"/>
              </a:rPr>
              <a:t>Spade</a:t>
            </a:r>
          </a:p>
          <a:p>
            <a:endParaRPr lang="en-US" altLang="en-US" sz="3600" b="1">
              <a:solidFill>
                <a:schemeClr val="hlink"/>
              </a:solidFill>
              <a:latin typeface="Arial" panose="020B0604020202020204" pitchFamily="34" charset="0"/>
            </a:endParaRPr>
          </a:p>
        </p:txBody>
      </p:sp>
      <p:pic>
        <p:nvPicPr>
          <p:cNvPr id="8196" name="Picture 4">
            <a:extLst>
              <a:ext uri="{FF2B5EF4-FFF2-40B4-BE49-F238E27FC236}">
                <a16:creationId xmlns:a16="http://schemas.microsoft.com/office/drawing/2014/main" id="{7F12343C-38F8-051F-CD9D-2F701A5956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343400"/>
            <a:ext cx="1920875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>
            <a:extLst>
              <a:ext uri="{FF2B5EF4-FFF2-40B4-BE49-F238E27FC236}">
                <a16:creationId xmlns:a16="http://schemas.microsoft.com/office/drawing/2014/main" id="{017A1E36-C73B-AF23-0772-4A5AD1E85C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4953000"/>
            <a:ext cx="969963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>
            <a:extLst>
              <a:ext uri="{FF2B5EF4-FFF2-40B4-BE49-F238E27FC236}">
                <a16:creationId xmlns:a16="http://schemas.microsoft.com/office/drawing/2014/main" id="{18316CEC-E3A4-0144-6B74-2A27F7C427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191000"/>
            <a:ext cx="10668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1" name="Picture 9">
            <a:extLst>
              <a:ext uri="{FF2B5EF4-FFF2-40B4-BE49-F238E27FC236}">
                <a16:creationId xmlns:a16="http://schemas.microsoft.com/office/drawing/2014/main" id="{698BF29F-5734-BB5D-0F40-45BCDDD997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90800"/>
            <a:ext cx="1177925" cy="1165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>
            <a:extLst>
              <a:ext uri="{FF2B5EF4-FFF2-40B4-BE49-F238E27FC236}">
                <a16:creationId xmlns:a16="http://schemas.microsoft.com/office/drawing/2014/main" id="{57D75783-7267-1671-34F3-EFD3AF5526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1752600"/>
            <a:ext cx="1204913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3" name="Picture 11">
            <a:extLst>
              <a:ext uri="{FF2B5EF4-FFF2-40B4-BE49-F238E27FC236}">
                <a16:creationId xmlns:a16="http://schemas.microsoft.com/office/drawing/2014/main" id="{5F0BF5D6-6439-C0AD-17D9-6CC9E0B30152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1981200"/>
            <a:ext cx="1235075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autoUpdateAnimBg="0"/>
      <p:bldP spid="819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990857E-3CC5-D3B1-635F-2F73EB3583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5400" b="1" u="sng">
                <a:solidFill>
                  <a:srgbClr val="CC99FF"/>
                </a:solidFill>
                <a:latin typeface="Andy" pitchFamily="66" charset="0"/>
              </a:rPr>
              <a:t>Questions on pressure</a:t>
            </a:r>
            <a:endParaRPr lang="en-US" altLang="en-US" sz="5400" b="1" u="sng">
              <a:solidFill>
                <a:srgbClr val="CC99FF"/>
              </a:solidFill>
              <a:latin typeface="Andy" pitchFamily="66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02AAD17-F49B-46B5-9986-15612C624B0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457200" indent="-457200">
              <a:buClr>
                <a:schemeClr val="tx2"/>
              </a:buClr>
              <a:buFontTx/>
              <a:buAutoNum type="arabicParenR"/>
            </a:pPr>
            <a:r>
              <a:rPr lang="en-GB" altLang="en-US" sz="2400" b="1"/>
              <a:t>What combination of force and area give a high pressure?</a:t>
            </a:r>
          </a:p>
          <a:p>
            <a:pPr marL="457200" indent="-457200">
              <a:buClr>
                <a:schemeClr val="tx2"/>
              </a:buClr>
              <a:buFontTx/>
              <a:buAutoNum type="arabicParenR"/>
            </a:pPr>
            <a:r>
              <a:rPr lang="en-GB" altLang="en-US" sz="2400" b="1"/>
              <a:t>What combination of force and area give a low pressure?</a:t>
            </a:r>
          </a:p>
          <a:p>
            <a:pPr marL="457200" indent="-457200">
              <a:buClr>
                <a:schemeClr val="tx2"/>
              </a:buClr>
              <a:buFontTx/>
              <a:buAutoNum type="arabicParenR"/>
            </a:pPr>
            <a:r>
              <a:rPr lang="en-GB" altLang="en-US" sz="2400" b="1"/>
              <a:t>What is the formula for calculating pressure?</a:t>
            </a:r>
          </a:p>
          <a:p>
            <a:pPr marL="457200" indent="-457200">
              <a:buClr>
                <a:schemeClr val="tx2"/>
              </a:buClr>
              <a:buFontTx/>
              <a:buAutoNum type="arabicParenR"/>
            </a:pPr>
            <a:r>
              <a:rPr lang="en-GB" altLang="en-US" sz="2400" b="1"/>
              <a:t>What units are pressure given in?</a:t>
            </a:r>
            <a:endParaRPr lang="en-US" altLang="en-US" sz="2400" b="1"/>
          </a:p>
          <a:p>
            <a:pPr marL="457200" indent="-457200"/>
            <a:endParaRPr lang="en-US" altLang="en-US" sz="2400" b="1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1ADC5BC0-2514-F3E1-4D0A-309CD50CC29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GB" altLang="en-US" sz="2800">
                <a:solidFill>
                  <a:schemeClr val="hlink"/>
                </a:solidFill>
              </a:rPr>
              <a:t>Answers:</a:t>
            </a:r>
          </a:p>
          <a:p>
            <a:pPr marL="533400" indent="-533400">
              <a:buFontTx/>
              <a:buAutoNum type="arabicParenR"/>
            </a:pPr>
            <a:r>
              <a:rPr lang="en-GB" altLang="en-US" sz="2800">
                <a:solidFill>
                  <a:schemeClr val="accent2"/>
                </a:solidFill>
              </a:rPr>
              <a:t>Large force and small area</a:t>
            </a:r>
          </a:p>
          <a:p>
            <a:pPr marL="533400" indent="-533400">
              <a:buFontTx/>
              <a:buAutoNum type="arabicParenR"/>
            </a:pPr>
            <a:r>
              <a:rPr lang="en-GB" altLang="en-US" sz="2800">
                <a:solidFill>
                  <a:schemeClr val="accent2"/>
                </a:solidFill>
              </a:rPr>
              <a:t>Small force on large area</a:t>
            </a:r>
          </a:p>
          <a:p>
            <a:pPr marL="533400" indent="-533400">
              <a:buFontTx/>
              <a:buAutoNum type="arabicParenR"/>
            </a:pPr>
            <a:r>
              <a:rPr lang="en-GB" altLang="en-US" sz="2800">
                <a:solidFill>
                  <a:schemeClr val="accent2"/>
                </a:solidFill>
              </a:rPr>
              <a:t>Pressure = force /area</a:t>
            </a:r>
          </a:p>
          <a:p>
            <a:pPr marL="533400" indent="-533400">
              <a:buFontTx/>
              <a:buAutoNum type="arabicParenR"/>
            </a:pPr>
            <a:r>
              <a:rPr lang="en-GB" altLang="en-US" sz="2800">
                <a:solidFill>
                  <a:schemeClr val="accent2"/>
                </a:solidFill>
              </a:rPr>
              <a:t>Pascals (Pa)</a:t>
            </a:r>
          </a:p>
          <a:p>
            <a:pPr marL="533400" indent="-533400"/>
            <a:endParaRPr lang="en-US" altLang="en-US" sz="280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 autoUpdateAnimBg="0"/>
      <p:bldP spid="11267" grpId="0" build="p" autoUpdateAnimBg="0"/>
      <p:bldP spid="11268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51755872-7D4B-2CC9-B894-E1523B2CAB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7772400" cy="1143000"/>
          </a:xfrm>
        </p:spPr>
        <p:txBody>
          <a:bodyPr/>
          <a:lstStyle/>
          <a:p>
            <a:r>
              <a:rPr lang="en-GB" altLang="en-US" sz="3200" b="1">
                <a:solidFill>
                  <a:srgbClr val="FF3300"/>
                </a:solidFill>
                <a:latin typeface="Comic Sans MS" panose="030F0702030302020204" pitchFamily="66" charset="0"/>
              </a:rPr>
              <a:t>Practice using the formula for pressure</a:t>
            </a:r>
            <a:endParaRPr lang="en-US" altLang="en-US" sz="3200" b="1">
              <a:solidFill>
                <a:srgbClr val="FF33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A4195D21-C436-BB55-4B1D-2781B74C847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5334000" cy="4114800"/>
          </a:xfrm>
        </p:spPr>
        <p:txBody>
          <a:bodyPr/>
          <a:lstStyle/>
          <a:p>
            <a:pPr marL="533400" indent="-533400">
              <a:buFontTx/>
              <a:buAutoNum type="arabicPeriod"/>
            </a:pPr>
            <a:r>
              <a:rPr lang="en-GB" altLang="en-US" sz="2000" b="1">
                <a:latin typeface="Comic Sans MS" panose="030F0702030302020204" pitchFamily="66" charset="0"/>
              </a:rPr>
              <a:t>A box weighs 500N. It’s base has an area of 5 m</a:t>
            </a:r>
            <a:r>
              <a:rPr lang="en-GB" altLang="en-US" sz="2000" b="1" baseline="30000">
                <a:latin typeface="Comic Sans MS" panose="030F0702030302020204" pitchFamily="66" charset="0"/>
              </a:rPr>
              <a:t>2</a:t>
            </a:r>
            <a:r>
              <a:rPr lang="en-GB" altLang="en-US" sz="2000" b="1">
                <a:latin typeface="Comic Sans MS" panose="030F0702030302020204" pitchFamily="66" charset="0"/>
              </a:rPr>
              <a:t>. What pressure does it exert?</a:t>
            </a:r>
          </a:p>
          <a:p>
            <a:pPr marL="533400" indent="-533400">
              <a:buFontTx/>
              <a:buAutoNum type="arabicPeriod"/>
            </a:pPr>
            <a:endParaRPr lang="en-GB" altLang="en-US" sz="2000" b="1">
              <a:latin typeface="Comic Sans MS" panose="030F0702030302020204" pitchFamily="66" charset="0"/>
            </a:endParaRPr>
          </a:p>
          <a:p>
            <a:pPr marL="533400" indent="-533400">
              <a:buFontTx/>
              <a:buAutoNum type="arabicPeriod"/>
            </a:pPr>
            <a:r>
              <a:rPr lang="en-GB" altLang="en-US" sz="2000" b="1">
                <a:latin typeface="Comic Sans MS" panose="030F0702030302020204" pitchFamily="66" charset="0"/>
              </a:rPr>
              <a:t>Another identical box is placed on top of the first box. What is the pressure now?</a:t>
            </a:r>
          </a:p>
          <a:p>
            <a:pPr marL="533400" indent="-533400">
              <a:buFontTx/>
              <a:buAutoNum type="arabicPeriod"/>
            </a:pPr>
            <a:endParaRPr lang="en-GB" altLang="en-US" sz="2000" b="1">
              <a:latin typeface="Comic Sans MS" panose="030F0702030302020204" pitchFamily="66" charset="0"/>
            </a:endParaRPr>
          </a:p>
          <a:p>
            <a:pPr marL="533400" indent="-533400">
              <a:buFontTx/>
              <a:buAutoNum type="arabicPeriod"/>
            </a:pPr>
            <a:r>
              <a:rPr lang="en-GB" altLang="en-US" sz="2000" b="1">
                <a:latin typeface="Comic Sans MS" panose="030F0702030302020204" pitchFamily="66" charset="0"/>
              </a:rPr>
              <a:t>A snowboarder weighs 600N. The area of the snowboard is 0.5m</a:t>
            </a:r>
            <a:r>
              <a:rPr lang="en-GB" altLang="en-US" sz="2000" b="1" baseline="30000">
                <a:latin typeface="Comic Sans MS" panose="030F0702030302020204" pitchFamily="66" charset="0"/>
              </a:rPr>
              <a:t>2</a:t>
            </a:r>
            <a:r>
              <a:rPr lang="en-GB" altLang="en-US" sz="2000" b="1">
                <a:latin typeface="Comic Sans MS" panose="030F0702030302020204" pitchFamily="66" charset="0"/>
              </a:rPr>
              <a:t>. What is the pressure on the snow</a:t>
            </a:r>
            <a:r>
              <a:rPr lang="en-GB" altLang="en-US" sz="2000">
                <a:latin typeface="Comic Sans MS" panose="030F0702030302020204" pitchFamily="66" charset="0"/>
              </a:rPr>
              <a:t>?</a:t>
            </a:r>
          </a:p>
          <a:p>
            <a:pPr marL="533400" indent="-533400">
              <a:buFontTx/>
              <a:buNone/>
            </a:pPr>
            <a:endParaRPr lang="en-GB" altLang="en-US" sz="2000" b="1">
              <a:latin typeface="Comic Sans MS" panose="030F0702030302020204" pitchFamily="66" charset="0"/>
            </a:endParaRPr>
          </a:p>
          <a:p>
            <a:pPr marL="533400" indent="-533400">
              <a:buFontTx/>
              <a:buAutoNum type="arabicPeriod"/>
            </a:pPr>
            <a:endParaRPr lang="en-GB" altLang="en-US" sz="2400"/>
          </a:p>
          <a:p>
            <a:pPr marL="533400" indent="-533400"/>
            <a:endParaRPr lang="en-US" altLang="en-US" sz="2400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34F4CAD3-133A-E236-5AC3-14993352F99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6172200" y="1981200"/>
            <a:ext cx="2286000" cy="41148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en-GB" altLang="en-US" sz="2800" b="1">
                <a:latin typeface="Comic Sans MS" panose="030F0702030302020204" pitchFamily="66" charset="0"/>
              </a:rPr>
              <a:t>Answers:</a:t>
            </a:r>
          </a:p>
          <a:p>
            <a:pPr marL="533400" indent="-533400">
              <a:buClr>
                <a:schemeClr val="tx2"/>
              </a:buClr>
              <a:buFontTx/>
              <a:buAutoNum type="arabicPeriod"/>
            </a:pPr>
            <a:r>
              <a:rPr lang="en-GB" altLang="en-US" sz="2800" b="1">
                <a:solidFill>
                  <a:srgbClr val="009900"/>
                </a:solidFill>
                <a:latin typeface="Comic Sans MS" panose="030F0702030302020204" pitchFamily="66" charset="0"/>
              </a:rPr>
              <a:t>100 Pa</a:t>
            </a:r>
          </a:p>
          <a:p>
            <a:pPr marL="533400" indent="-533400">
              <a:buClr>
                <a:schemeClr val="tx2"/>
              </a:buClr>
              <a:buFontTx/>
              <a:buAutoNum type="arabicPeriod"/>
            </a:pPr>
            <a:endParaRPr lang="en-GB" altLang="en-US" sz="2800" b="1">
              <a:solidFill>
                <a:srgbClr val="009900"/>
              </a:solidFill>
              <a:latin typeface="Comic Sans MS" panose="030F0702030302020204" pitchFamily="66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/>
            </a:pPr>
            <a:r>
              <a:rPr lang="en-GB" altLang="en-US" sz="2800" b="1">
                <a:solidFill>
                  <a:srgbClr val="009900"/>
                </a:solidFill>
                <a:latin typeface="Comic Sans MS" panose="030F0702030302020204" pitchFamily="66" charset="0"/>
              </a:rPr>
              <a:t>200 Pa</a:t>
            </a:r>
          </a:p>
          <a:p>
            <a:pPr marL="533400" indent="-533400">
              <a:buClr>
                <a:schemeClr val="tx2"/>
              </a:buClr>
              <a:buFontTx/>
              <a:buAutoNum type="arabicPeriod"/>
            </a:pPr>
            <a:endParaRPr lang="en-GB" altLang="en-US" sz="2800" b="1">
              <a:solidFill>
                <a:srgbClr val="009900"/>
              </a:solidFill>
              <a:latin typeface="Comic Sans MS" panose="030F0702030302020204" pitchFamily="66" charset="0"/>
            </a:endParaRPr>
          </a:p>
          <a:p>
            <a:pPr marL="533400" indent="-533400">
              <a:buClr>
                <a:schemeClr val="tx2"/>
              </a:buClr>
              <a:buFontTx/>
              <a:buAutoNum type="arabicPeriod"/>
            </a:pPr>
            <a:r>
              <a:rPr lang="en-GB" altLang="en-US" sz="2800" b="1">
                <a:solidFill>
                  <a:srgbClr val="009900"/>
                </a:solidFill>
                <a:latin typeface="Comic Sans MS" panose="030F0702030302020204" pitchFamily="66" charset="0"/>
              </a:rPr>
              <a:t>120 Pa</a:t>
            </a:r>
            <a:endParaRPr lang="en-US" altLang="en-US" sz="2800" b="1">
              <a:solidFill>
                <a:srgbClr val="009900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4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4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autoUpdateAnimBg="0"/>
      <p:bldP spid="20483" grpId="0" build="p" autoUpdateAnimBg="0"/>
      <p:bldP spid="20484" grpId="0" build="p" autoUpdateAnimBg="0"/>
    </p:bld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99FFCC"/>
      </a:lt1>
      <a:dk2>
        <a:srgbClr val="000000"/>
      </a:dk2>
      <a:lt2>
        <a:srgbClr val="808080"/>
      </a:lt2>
      <a:accent1>
        <a:srgbClr val="3399FF"/>
      </a:accent1>
      <a:accent2>
        <a:srgbClr val="3333CC"/>
      </a:accent2>
      <a:accent3>
        <a:srgbClr val="CAFFE2"/>
      </a:accent3>
      <a:accent4>
        <a:srgbClr val="000000"/>
      </a:accent4>
      <a:accent5>
        <a:srgbClr val="ADCAFF"/>
      </a:accent5>
      <a:accent6>
        <a:srgbClr val="2D2DB9"/>
      </a:accent6>
      <a:hlink>
        <a:srgbClr val="CC00CC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770</Words>
  <Application>Microsoft Office PowerPoint</Application>
  <PresentationFormat>On-screen Show (4:3)</PresentationFormat>
  <Paragraphs>116</Paragraphs>
  <Slides>16</Slides>
  <Notes>0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Times New Roman</vt:lpstr>
      <vt:lpstr>Tahoma</vt:lpstr>
      <vt:lpstr>Andy</vt:lpstr>
      <vt:lpstr>Comic Sans MS</vt:lpstr>
      <vt:lpstr>Wingdings</vt:lpstr>
      <vt:lpstr>Arial</vt:lpstr>
      <vt:lpstr>Default Design</vt:lpstr>
      <vt:lpstr>Pressure</vt:lpstr>
      <vt:lpstr>What do we already know about pressure?</vt:lpstr>
      <vt:lpstr>How do we calculate pressure?</vt:lpstr>
      <vt:lpstr>Sensible shoes?</vt:lpstr>
      <vt:lpstr>More sensible shoes</vt:lpstr>
      <vt:lpstr>Examples of where a large area is needed to reduce pressure.</vt:lpstr>
      <vt:lpstr>Examples of where a small area is needed to increase the pressure</vt:lpstr>
      <vt:lpstr>Questions on pressure</vt:lpstr>
      <vt:lpstr>Practice using the formula for pressure</vt:lpstr>
      <vt:lpstr>Liquid pressure</vt:lpstr>
      <vt:lpstr>Water pressure and body pressure</vt:lpstr>
      <vt:lpstr>List the fish under the highest pressure to the lowest pressure</vt:lpstr>
      <vt:lpstr>Water pressure and scuba diving</vt:lpstr>
      <vt:lpstr>Problems for scuba divers</vt:lpstr>
      <vt:lpstr>A cure for the bends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Calculating Pressure and force</dc:title>
  <dc:creator> </dc:creator>
  <cp:lastModifiedBy>Nayan GRIFFITHS</cp:lastModifiedBy>
  <cp:revision>16</cp:revision>
  <dcterms:created xsi:type="dcterms:W3CDTF">2002-01-17T13:20:35Z</dcterms:created>
  <dcterms:modified xsi:type="dcterms:W3CDTF">2023-03-13T11:07:56Z</dcterms:modified>
</cp:coreProperties>
</file>