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00CC"/>
    <a:srgbClr val="CC99FF"/>
    <a:srgbClr val="66CCFF"/>
    <a:srgbClr val="FFFF00"/>
    <a:srgbClr val="009900"/>
    <a:srgbClr val="FF33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2E9BA-50D7-1137-B91D-D0524A83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114F-382D-C398-4C19-FBBC9066F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D58B3-57F1-8467-980F-96D91729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B8069-FF02-13AF-5DC7-64FF701C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922D-3776-C59C-B1C4-304A0D87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ADFA-4A43-47C3-A6AC-70745AA8F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5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E263-77DD-3F7B-C606-DB89EA5E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AA005-6A4C-2C50-2FE9-8154C51B2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BF3E9-3444-393D-8679-C56F2F48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B57EF-7601-6020-8B8D-1EE9A85D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AC1F-5FF0-F3E7-D7DE-156FA6F7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F8183-318D-4C01-88EA-AE5EFC1EA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9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BA9E3-CDC5-FBEF-D834-AD5C0F806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93E5D-DB34-77FF-EC2B-F0FA8903F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47AC6-599D-52AE-9CD7-747C7CDD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1DF3D-B8A8-A9AD-CE94-DCB62FE5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3511-6901-AD69-7FB8-5AB64853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C3839-D284-4D63-B651-6EC53332C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2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C4A1-79D5-3FF3-FD42-7FE2F40C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6F2C-738F-2BF2-50A9-40A30B9E90C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B6F2FD0F-EF64-B898-0B76-BFDAB0AFAC6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2691F-73D6-C67B-38EC-DE5D6506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738DF-AF23-1D48-08E4-E0D6ED50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4DF71-E62C-EAD4-2564-6BA2280B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A6EA60-D16C-4130-BD23-6C4F05618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8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5FF9-B0CE-A99F-F98B-3265C9BF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5D6178ED-A3E6-378E-E7E7-1ABCD5C39807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CAF94-02A6-2F76-9D6A-0DB163B81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6B3CF-5A9C-B51A-FAD8-E2B2792E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9EE56-84D9-7F03-801D-A1D484A9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CA3EB-8055-5591-D790-78FFAF3B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55B975-DD39-4BF3-A228-69813E4D6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90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F4DC-C7FD-F038-703A-654EDF1C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9AE3-3DEF-A0C9-D23A-D92395E5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11D77-E384-6BE4-7BE4-ED788C64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7809-9C00-07A0-DAE7-2D7298DE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0865-868F-6019-550F-957586CA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5F0D7-1B4D-4F08-AD7E-46677DB56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63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420DC-8A2C-901D-A59A-E717E58E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C0BB-4B5F-4AA5-C201-E9D12105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F6902-AE7D-23A4-6F2C-C7ABA6D5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699EF-9ED7-E5C1-5765-164C387B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F68F-FA6E-8FFF-6965-BDADB0BA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EBFD5-5216-4881-BCEA-995F87CB8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45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D1A0-E6E6-A859-269C-18C08830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71E4-1773-14B7-D83D-B97D99B9E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EDCDC-235B-6F46-767F-254D64B61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BE910-C783-A8DD-70CF-46851343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3CF45-F6F5-30EE-085A-471418DA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3C61B-C582-80A8-B995-3D97DFA5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375D1-05B0-495F-A6C4-DCD0CB272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6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FACEB-C224-AA62-1339-19F73BC8F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60828-EF84-8CE2-3F61-77E7EF49D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F4B63-6900-4810-C18D-D4BA9AECD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93AEA-AA68-63B2-727F-A89123F93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F7E8E-4B3B-AD7B-63BE-A27F40959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CFE8-CC5F-8FC7-34AA-688153AF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FBA99-74A2-82F9-F763-1092B265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875B8-C55D-7D1A-7C3D-F5E9CC2C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D796E-A4F2-4180-AD10-F40A6A2E5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80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465B-7545-F534-0637-C0F8622B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A429B-3784-336E-4B7F-BF90021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C5EE8-040D-4AE5-223C-E7A73E4E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51CAD-CFA1-EE7F-8D4D-0DE8C951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5D024-8AED-4360-90E1-4A0F78AD2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73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1C6B2-7036-07C1-7B2D-569A9566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505F0-4A89-3DC9-909F-27CB7FA4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E5E17-226A-E1FB-78D4-0F9E4159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35F38-CA6D-4209-B6B4-E5A83FC88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81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71A4-626E-E8ED-FCD2-D1D7BEB1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BA86-C981-30A0-A140-FCC34DD69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D85BF-38E9-1B67-8E18-7DE98894E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F206A-4275-9906-0C4C-3207013C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33A7E-8CB7-0E50-82D3-DF598F46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39D58-B556-E0A3-612D-E5A82C61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3448D-05B3-4C4C-8D83-A4138D61F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62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FE64-8778-05E8-2F9C-41E85754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581B11-25CE-DD7E-785F-E101B9664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EA167-C0D4-3C6C-7048-1DEE0ED81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A8424-6A96-71F3-A42D-718AF45B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54405-5F7E-97D0-3890-F2213152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61BF8-5BAB-CD96-F308-D9BBBFCA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DCC34-4574-425F-A4AC-AB2BD6D31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1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957CF0-C621-6EBB-A973-7503B0D8D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210A04-65D6-6EC5-B593-E6E222C13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01407B-F0ED-71A9-EC3B-B2F54A52A9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B9656C-1109-D556-1AFE-08C70CC10C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D9AA5D-FFD5-62ED-9239-30F7EBB140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6C3A2-C16D-4C23-8EAE-5BE76A196C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audio" Target="../media/audio10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Program%20Files\Microsoft%20Office\Clipart\corpmm\themesnd\j0074317.mid" TargetMode="Externa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0.wav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wmf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../media/audio8.wav"/><Relationship Id="rId7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66CCFF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66700E5-C59E-5175-B836-4446F29780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5400" b="1">
                <a:latin typeface="Tahoma" panose="020B0604030504040204" pitchFamily="34" charset="0"/>
              </a:rPr>
              <a:t>Pressure</a:t>
            </a:r>
            <a:endParaRPr lang="en-US" altLang="en-US" sz="5400" b="1">
              <a:latin typeface="Tahoma" panose="020B060403050404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E9A8AF8-68DD-6743-7849-3D74A6CD1A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>
            <a:extLst>
              <a:ext uri="{FF2B5EF4-FFF2-40B4-BE49-F238E27FC236}">
                <a16:creationId xmlns:a16="http://schemas.microsoft.com/office/drawing/2014/main" id="{86B20D32-5FE8-1B7E-D3C1-3F0CDB4A2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257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4AF4A676-0C9A-42B9-20D0-41AAE1795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>
                <a:solidFill>
                  <a:schemeClr val="hlink"/>
                </a:solidFill>
                <a:latin typeface="Andy" pitchFamily="66" charset="0"/>
              </a:rPr>
              <a:t>Liquid pressure</a:t>
            </a:r>
            <a:endParaRPr lang="en-US" altLang="en-US" sz="5400" b="1">
              <a:solidFill>
                <a:schemeClr val="hlink"/>
              </a:solidFill>
              <a:latin typeface="Andy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D28A6D-7BB1-65F0-775A-8886439D8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Liquids are made up of particles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The particles can move in all directions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The pressure exerted by a liquid acts in all directions too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Liquids with a high density will exert a higher pressure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As you go deeper, the pressure increases</a:t>
            </a:r>
          </a:p>
          <a:p>
            <a:pPr>
              <a:lnSpc>
                <a:spcPct val="90000"/>
              </a:lnSpc>
            </a:pPr>
            <a:r>
              <a:rPr lang="en-GB" altLang="en-US" b="1">
                <a:latin typeface="Andy" pitchFamily="66" charset="0"/>
              </a:rPr>
              <a:t>This is due to the weight of all the water above pushing down</a:t>
            </a:r>
          </a:p>
          <a:p>
            <a:pPr>
              <a:lnSpc>
                <a:spcPct val="90000"/>
              </a:lnSpc>
            </a:pPr>
            <a:endParaRPr lang="en-US" altLang="en-US" b="1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07497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7AADE6C-BFAF-5E21-68A3-75283F42D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9900CC"/>
                </a:solidFill>
                <a:latin typeface="Andy" pitchFamily="66" charset="0"/>
              </a:rPr>
              <a:t>Water pressure and body pressure</a:t>
            </a:r>
            <a:endParaRPr lang="en-US" altLang="en-US">
              <a:solidFill>
                <a:srgbClr val="9900CC"/>
              </a:solidFill>
              <a:latin typeface="Andy" pitchFamily="66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E946767-C1B5-E57C-67FC-F33228D648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581400" cy="4038600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z="2800">
                <a:latin typeface="Andy" pitchFamily="66" charset="0"/>
              </a:rPr>
              <a:t>Water pressure acts in all directions on this fish</a:t>
            </a:r>
          </a:p>
          <a:p>
            <a:endParaRPr lang="en-GB" altLang="en-US" sz="2800">
              <a:latin typeface="Andy" pitchFamily="66" charset="0"/>
            </a:endParaRPr>
          </a:p>
          <a:p>
            <a:r>
              <a:rPr lang="en-GB" altLang="en-US" sz="2800">
                <a:latin typeface="Andy" pitchFamily="66" charset="0"/>
              </a:rPr>
              <a:t>The fish’s body pushes back with an equal and opposite pressure</a:t>
            </a:r>
          </a:p>
          <a:p>
            <a:pPr>
              <a:buFontTx/>
              <a:buNone/>
            </a:pPr>
            <a:endParaRPr lang="en-US" altLang="en-US" sz="2800">
              <a:latin typeface="Andy" pitchFamily="66" charset="0"/>
            </a:endParaRP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5E9B0A46-779A-B35C-A7EE-1175A7B6FD62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752600"/>
            <a:ext cx="4648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D2DDCDDC-FC42-1DB0-63E3-A8ECB1C1E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3394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ED25B1D9-5C0A-969E-8037-C225376A4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26E2DF1B-FE6A-23DE-4C13-9783766A1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895600"/>
            <a:ext cx="38100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3788F936-5256-04F1-2DDE-BD3049A9E1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2362200"/>
            <a:ext cx="3810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DC5B33D7-9957-BED8-AE51-435EBE6D08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5029200"/>
            <a:ext cx="5334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EEE1B076-640A-0526-0567-AE45C084F8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5257800"/>
            <a:ext cx="30480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3BA6319F-35BD-BF98-442B-CA36300CB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057400"/>
            <a:ext cx="457200" cy="457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DC558105-2460-9A49-F024-2333FDB2FA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0" y="3962400"/>
            <a:ext cx="30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386B7C2B-DFAB-65FB-B6CB-2063066D5E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0" y="45720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4F8961F0-B992-46E4-663A-16FC5C28A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341A13D3-7D85-4689-A82B-39D6EDE89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6019800"/>
            <a:ext cx="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3FBA3C63-ED18-347E-39C0-CF37AE8D5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0" y="2895600"/>
            <a:ext cx="2286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BA32F89D-7CA7-994E-C22C-AE22D7D6B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724400"/>
            <a:ext cx="228600" cy="381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C95CFBD0-F8AC-6E18-68F1-059A16FA1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5486400"/>
            <a:ext cx="0" cy="381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2EB66BCC-366A-F067-040C-345E278E45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5334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B2CBBC74-B55D-A6D2-2138-388ABB584E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3276600"/>
            <a:ext cx="304800" cy="3048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CE077251-1E84-9D9F-05D8-41EE3BE35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648200"/>
            <a:ext cx="457200" cy="228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1003F495-A69F-E244-56A7-6B8DCEC36B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286000"/>
            <a:ext cx="0" cy="228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34B7CDFD-547A-E964-5531-CC0FCFAFDD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3048000"/>
            <a:ext cx="228600" cy="381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F00EEBBA-F2F3-C62A-6855-F2A6297BB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2819400"/>
            <a:ext cx="304800" cy="381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91C5BBD6-8F72-8618-E335-60973291A9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3352800"/>
            <a:ext cx="152400" cy="1524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id="{7F79D34E-0B83-13B2-CE71-6498538FD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962400"/>
            <a:ext cx="3048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1" name="Line 29">
            <a:extLst>
              <a:ext uri="{FF2B5EF4-FFF2-40B4-BE49-F238E27FC236}">
                <a16:creationId xmlns:a16="http://schemas.microsoft.com/office/drawing/2014/main" id="{36FF7E89-45A6-11C8-B83D-090373BEE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495800"/>
            <a:ext cx="304800" cy="762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nimBg="1" autoUpdateAnimBg="0"/>
      <p:bldP spid="133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60AF426-4242-D2B0-FDE8-C82105BA7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altLang="en-US" sz="3200">
                <a:solidFill>
                  <a:srgbClr val="333399"/>
                </a:solidFill>
                <a:latin typeface="Andy" pitchFamily="66" charset="0"/>
              </a:rPr>
              <a:t>List the fish under the highest pressure to the lowest pressure</a:t>
            </a:r>
            <a:endParaRPr lang="en-US" altLang="en-US" sz="3200">
              <a:solidFill>
                <a:srgbClr val="333399"/>
              </a:solidFill>
              <a:latin typeface="Andy" pitchFamily="66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6A9E6BF-7692-D740-3051-4FC9CAC0FD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1981200"/>
            <a:ext cx="2133600" cy="4114800"/>
          </a:xfrm>
        </p:spPr>
        <p:txBody>
          <a:bodyPr/>
          <a:lstStyle/>
          <a:p>
            <a:endParaRPr lang="en-GB" altLang="en-US" sz="2400"/>
          </a:p>
          <a:p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Flipper</a:t>
            </a:r>
          </a:p>
          <a:p>
            <a:endParaRPr lang="en-GB" altLang="en-US" sz="2800" b="1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Bubbles</a:t>
            </a:r>
          </a:p>
          <a:p>
            <a:endParaRPr lang="en-GB" altLang="en-US" sz="2800" b="1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Snapper</a:t>
            </a:r>
          </a:p>
          <a:p>
            <a:endParaRPr lang="en-GB" altLang="en-US" sz="2800" b="1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altLang="en-US" sz="2800" b="1">
                <a:solidFill>
                  <a:srgbClr val="FFFF00"/>
                </a:solidFill>
                <a:latin typeface="Comic Sans MS" panose="030F0702030302020204" pitchFamily="66" charset="0"/>
              </a:rPr>
              <a:t>Angel</a:t>
            </a:r>
            <a:endParaRPr lang="en-US" altLang="en-US" sz="28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E72C387A-76B7-1FA4-B41D-D0F3F3511202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810000"/>
            <a:ext cx="1066800" cy="1600200"/>
          </a:xfrm>
        </p:spPr>
      </p:pic>
      <p:pic>
        <p:nvPicPr>
          <p:cNvPr id="17414" name="Picture 6">
            <a:extLst>
              <a:ext uri="{FF2B5EF4-FFF2-40B4-BE49-F238E27FC236}">
                <a16:creationId xmlns:a16="http://schemas.microsoft.com/office/drawing/2014/main" id="{243B8F49-A980-A64D-CC87-775D93E04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76800"/>
            <a:ext cx="12954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>
            <a:extLst>
              <a:ext uri="{FF2B5EF4-FFF2-40B4-BE49-F238E27FC236}">
                <a16:creationId xmlns:a16="http://schemas.microsoft.com/office/drawing/2014/main" id="{53DE5616-A301-3556-8226-474B247FC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1703388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>
            <a:extLst>
              <a:ext uri="{FF2B5EF4-FFF2-40B4-BE49-F238E27FC236}">
                <a16:creationId xmlns:a16="http://schemas.microsoft.com/office/drawing/2014/main" id="{231F8BC1-D2A3-B989-33B7-342798951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1230313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Text Box 9">
            <a:extLst>
              <a:ext uri="{FF2B5EF4-FFF2-40B4-BE49-F238E27FC236}">
                <a16:creationId xmlns:a16="http://schemas.microsoft.com/office/drawing/2014/main" id="{3F80785B-A84A-0D3A-2948-2E8CA88D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Angel</a:t>
            </a:r>
            <a:endParaRPr lang="en-US" altLang="en-US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0E60938D-03D7-F0E7-CDA0-11F2ADC5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048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Snapper</a:t>
            </a:r>
            <a:endParaRPr lang="en-US" altLang="en-US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087EFDEE-1090-AB41-49E8-215C3B3E3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Bubbles</a:t>
            </a:r>
            <a:endParaRPr lang="en-US" altLang="en-US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AEAE3BCC-60CC-123A-B906-2FC8DB3F2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Flipper</a:t>
            </a:r>
            <a:endParaRPr lang="en-US" altLang="en-US"/>
          </a:p>
        </p:txBody>
      </p:sp>
      <p:pic>
        <p:nvPicPr>
          <p:cNvPr id="17421" name="Picture 13">
            <a:extLst>
              <a:ext uri="{FF2B5EF4-FFF2-40B4-BE49-F238E27FC236}">
                <a16:creationId xmlns:a16="http://schemas.microsoft.com/office/drawing/2014/main" id="{AA0137E2-5CC2-C901-3511-0670281A7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8600" y="1524000"/>
            <a:ext cx="8686800" cy="38893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7424" name="j0074317.mid">
            <a:hlinkClick r:id="" action="ppaction://media"/>
            <a:extLst>
              <a:ext uri="{FF2B5EF4-FFF2-40B4-BE49-F238E27FC236}">
                <a16:creationId xmlns:a16="http://schemas.microsoft.com/office/drawing/2014/main" id="{9724F7E6-08D8-5B9C-2568-A7D4BEAB695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497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" fill="hold"/>
                                        <p:tgtEl>
                                          <p:spTgt spid="17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4"/>
                </p:tgtEl>
              </p:cMediaNode>
            </p:audio>
          </p:childTnLst>
        </p:cTn>
      </p:par>
    </p:tnLst>
    <p:bldLst>
      <p:bldP spid="17410" grpId="0" autoUpdateAnimBg="0"/>
      <p:bldP spid="174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3EE43F3-3D46-B41F-0A22-6CE132EDF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600" b="1">
                <a:solidFill>
                  <a:srgbClr val="9900CC"/>
                </a:solidFill>
                <a:latin typeface="Andy" pitchFamily="66" charset="0"/>
              </a:rPr>
              <a:t>Water pressure and scuba diving</a:t>
            </a:r>
            <a:endParaRPr lang="en-US" altLang="en-US" sz="4600" b="1">
              <a:solidFill>
                <a:srgbClr val="9900CC"/>
              </a:solidFill>
              <a:latin typeface="Andy" pitchFamily="66" charset="0"/>
            </a:endParaRP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A5680B69-BC8D-6DD9-9864-1A3DADDD5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5146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>
            <a:extLst>
              <a:ext uri="{FF2B5EF4-FFF2-40B4-BE49-F238E27FC236}">
                <a16:creationId xmlns:a16="http://schemas.microsoft.com/office/drawing/2014/main" id="{31DB7ABC-1C4C-9923-350F-11A97711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82F2C00F-DC3F-337F-FCF5-BB251ADCC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53451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2800">
                <a:latin typeface="Andy" pitchFamily="66" charset="0"/>
              </a:rPr>
              <a:t>When this deep sea diver goes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deeper, the water pressure on 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his body increases. This will cause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his blood pressure to increase. The 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increased pressure inside his body 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causes gas exchange in his lungs to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happen at a greater rate. It also 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causes nitrogen to go into the blood 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with  the oxygen.This can cause problems like euphoria, and the diver</a:t>
            </a:r>
          </a:p>
          <a:p>
            <a:pPr algn="l"/>
            <a:r>
              <a:rPr lang="en-GB" altLang="en-US" sz="2800">
                <a:latin typeface="Andy" pitchFamily="66" charset="0"/>
              </a:rPr>
              <a:t>Can’t think clearly and can forget basic safety rules.</a:t>
            </a:r>
            <a:endParaRPr lang="en-US" altLang="en-US" sz="2800">
              <a:latin typeface="Andy" pitchFamily="66" charset="0"/>
            </a:endParaRPr>
          </a:p>
        </p:txBody>
      </p:sp>
      <p:pic>
        <p:nvPicPr>
          <p:cNvPr id="14351" name="Picture 15">
            <a:hlinkClick r:id="" action="ppaction://media"/>
            <a:extLst>
              <a:ext uri="{FF2B5EF4-FFF2-40B4-BE49-F238E27FC236}">
                <a16:creationId xmlns:a16="http://schemas.microsoft.com/office/drawing/2014/main" id="{DC0A08AA-4CDE-AF6F-EEEF-F902B9348BE0}"/>
              </a:ext>
            </a:extLst>
          </p:cNvPr>
          <p:cNvPicPr>
            <a:picLocks noRot="1" noChangeAspect="1" noChangeArrowheads="1"/>
          </p:cNvPicPr>
          <p:nvPr>
            <a:wavAudioFile r:embed="rId1" name="j0074971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j007497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858" fill="hold"/>
                                        <p:tgtEl>
                                          <p:spTgt spid="143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j007497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1"/>
                </p:tgtEl>
              </p:cMediaNode>
            </p:audio>
          </p:childTnLst>
        </p:cTn>
      </p:par>
    </p:tnLst>
    <p:bldLst>
      <p:bldP spid="14338" grpId="0" autoUpdateAnimBg="0"/>
      <p:bldP spid="143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4F04725-684A-F752-DC6E-DDF767D20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>
                <a:solidFill>
                  <a:srgbClr val="9900CC"/>
                </a:solidFill>
                <a:latin typeface="Andy" pitchFamily="66" charset="0"/>
              </a:rPr>
              <a:t>Problems for scuba divers</a:t>
            </a:r>
            <a:endParaRPr lang="en-US" altLang="en-US" sz="4800">
              <a:solidFill>
                <a:srgbClr val="9900CC"/>
              </a:solidFill>
              <a:latin typeface="Andy" pitchFamily="66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E8A7ABA-5D37-A1B8-ACF0-B0BB331FE4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472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As a diver ascends the water pressure will decrease, and the diver’s blood pressure will decrease. 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 nitrogen which dissolved in the blood easily under high pressure will come back out.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If the diver decompresses too quickly the nitrogen leaves the blood so quickly it will bubble and fizz like carbon dioxide from a bottle of pop.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This is known as the ‘bends’.</a:t>
            </a:r>
            <a:endParaRPr lang="en-US" altLang="en-US" sz="2400"/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92A48795-46B7-7D07-5632-C3480803042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438400"/>
            <a:ext cx="3429000" cy="2209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07497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53EB73E-42C7-CD51-1620-4EC605867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>
                <a:solidFill>
                  <a:srgbClr val="9900CC"/>
                </a:solidFill>
                <a:latin typeface="Andy" pitchFamily="66" charset="0"/>
              </a:rPr>
              <a:t>A cure for the bends</a:t>
            </a:r>
            <a:endParaRPr lang="en-US" altLang="en-US" sz="5400" b="1">
              <a:solidFill>
                <a:srgbClr val="9900CC"/>
              </a:solidFill>
              <a:latin typeface="Andy" pitchFamily="66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27D28CE-859F-6D95-5D40-C80F7ADFF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latin typeface="Andy" pitchFamily="66" charset="0"/>
              </a:rPr>
              <a:t>A diver can go into a decompression chamber to avoid getting the ‘bends’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Andy" pitchFamily="66" charset="0"/>
              </a:rPr>
              <a:t>The pressure in the chamber is controlled to change slowly from high pressure to a low pressure.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Andy" pitchFamily="66" charset="0"/>
              </a:rPr>
              <a:t>This allows the diver’s pressure to decrease slowly to avoid nitrogen leaving the blood so quickly.</a:t>
            </a:r>
          </a:p>
          <a:p>
            <a:pPr>
              <a:lnSpc>
                <a:spcPct val="90000"/>
              </a:lnSpc>
            </a:pPr>
            <a:endParaRPr lang="en-US" altLang="en-US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2D7E8F83-788A-1715-5F28-7A0201E4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703662D-9173-5FBD-465D-4C3816783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do we already know about pressure?</a:t>
            </a: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415ABDA-636F-EE2E-7B02-BCDEE8BDC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Pressure is a force which acts at right angles on an object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Pressure is exerted downwards by a solid object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If the area a force acts on is small, a greater pressure will be given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If the same force was applied to a larger area the pressure will be reduced.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Gases and liquids exert pressure in all directions</a:t>
            </a:r>
            <a:endParaRPr lang="en-US" alt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881FA32-C7A6-271B-3D12-BB5DB78EC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do we calculate pressure?</a:t>
            </a: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3AB769-2A39-90A3-7EAC-CCCCF0E90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Pressure can be calculated by dividing the force by the area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Pressure is measured in Pascals (Pa)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We sometimes see pressure being measured in N/m</a:t>
            </a:r>
            <a:r>
              <a:rPr lang="en-GB" altLang="en-US" sz="2800" baseline="30000"/>
              <a:t>2</a:t>
            </a:r>
            <a:r>
              <a:rPr lang="en-GB" altLang="en-US" sz="2800"/>
              <a:t> or N/cm</a:t>
            </a:r>
            <a:r>
              <a:rPr lang="en-GB" altLang="en-US" sz="28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1Pa is the same as 1N/m</a:t>
            </a:r>
            <a:r>
              <a:rPr lang="en-GB" altLang="en-US" sz="2800" baseline="3000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baseline="30000"/>
          </a:p>
          <a:p>
            <a:pPr>
              <a:lnSpc>
                <a:spcPct val="90000"/>
              </a:lnSpc>
            </a:pPr>
            <a:endParaRPr lang="en-GB" altLang="en-US" sz="2800" baseline="300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CBA2522-5433-6EE6-35E3-E7B3481F5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114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2800" b="1">
                <a:solidFill>
                  <a:srgbClr val="FFFFFF"/>
                </a:solidFill>
              </a:rPr>
              <a:t>Pressure = </a:t>
            </a:r>
            <a:r>
              <a:rPr lang="en-GB" altLang="en-US" sz="2800" b="1" u="sng">
                <a:solidFill>
                  <a:srgbClr val="FFFFFF"/>
                </a:solidFill>
              </a:rPr>
              <a:t>force</a:t>
            </a:r>
            <a:r>
              <a:rPr lang="en-GB" altLang="en-US" sz="2800" b="1">
                <a:solidFill>
                  <a:srgbClr val="FFFFFF"/>
                </a:solidFill>
              </a:rPr>
              <a:t> </a:t>
            </a:r>
          </a:p>
          <a:p>
            <a:r>
              <a:rPr lang="en-GB" altLang="en-US" sz="2800" b="1">
                <a:solidFill>
                  <a:srgbClr val="FFFFFF"/>
                </a:solidFill>
              </a:rPr>
              <a:t>                   area</a:t>
            </a:r>
            <a:endParaRPr lang="en-US" altLang="en-US" sz="28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BA0C1D4-D7F2-4BD2-667A-053A6875F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GB" altLang="en-US" sz="5400" b="1">
                <a:solidFill>
                  <a:schemeClr val="hlink"/>
                </a:solidFill>
                <a:latin typeface="Andy" pitchFamily="66" charset="0"/>
              </a:rPr>
              <a:t>Sensible shoes?</a:t>
            </a:r>
            <a:endParaRPr lang="en-US" altLang="en-US" sz="5400" b="1">
              <a:solidFill>
                <a:schemeClr val="hlink"/>
              </a:solidFill>
              <a:latin typeface="Andy" pitchFamily="66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6BFDC1C-4D5C-D139-101F-766553AFBE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The force of our body pushing down will exert a pressure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 surface area of our shoes in contact with the ground will affect the pressure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These stiletto shoes will concentrate the force over a small area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These shoes will give a larger pressure and would not be suitable for walking on soft ground</a:t>
            </a:r>
            <a:endParaRPr lang="en-US" altLang="en-US" sz="240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1AC2729B-CB4E-AEBC-DA81-6E34440F6CA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098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01B6A2A-9EA2-4613-3103-B77A6BF37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>
                <a:solidFill>
                  <a:schemeClr val="hlink"/>
                </a:solidFill>
                <a:latin typeface="Andy" pitchFamily="66" charset="0"/>
              </a:rPr>
              <a:t>More sensible shoes</a:t>
            </a:r>
            <a:endParaRPr lang="en-US" altLang="en-US" sz="5400" b="1">
              <a:solidFill>
                <a:schemeClr val="hlink"/>
              </a:solidFill>
              <a:latin typeface="Andy" pitchFamily="66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41096F7-41C9-3AD4-CFD8-31DEF4EE9B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600200"/>
            <a:ext cx="4267200" cy="4495800"/>
          </a:xfrm>
        </p:spPr>
        <p:txBody>
          <a:bodyPr/>
          <a:lstStyle/>
          <a:p>
            <a:r>
              <a:rPr lang="en-GB" altLang="en-US" sz="2400"/>
              <a:t>These boots have a large surface area </a:t>
            </a:r>
          </a:p>
          <a:p>
            <a:r>
              <a:rPr lang="en-GB" altLang="en-US" sz="2400"/>
              <a:t>The weight of a person is spread out over the larger surface</a:t>
            </a:r>
          </a:p>
          <a:p>
            <a:r>
              <a:rPr lang="en-GB" altLang="en-US" sz="2400"/>
              <a:t>The pressure exerted by the person is smaller than if they were wearing stiletto shoes</a:t>
            </a:r>
          </a:p>
          <a:p>
            <a:r>
              <a:rPr lang="en-GB" altLang="en-US" sz="2400"/>
              <a:t>A small pressure means you will not sink into soft ground</a:t>
            </a:r>
            <a:endParaRPr lang="en-US" altLang="en-US" sz="2400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DCBE3E3D-C2BB-9E4B-2DB8-B38E2DE6406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057400"/>
            <a:ext cx="2895600" cy="3886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3E1100-76BA-1F42-DEE4-497A838D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391400" cy="1295400"/>
          </a:xfrm>
        </p:spPr>
        <p:txBody>
          <a:bodyPr/>
          <a:lstStyle/>
          <a:p>
            <a:r>
              <a:rPr lang="en-GB" altLang="en-US" sz="3600" b="1">
                <a:solidFill>
                  <a:srgbClr val="003300"/>
                </a:solidFill>
                <a:latin typeface="Comic Sans MS" panose="030F0702030302020204" pitchFamily="66" charset="0"/>
              </a:rPr>
              <a:t>Examples of where a large area is needed to reduce pressure.</a:t>
            </a:r>
            <a:endParaRPr lang="en-US" altLang="en-US" sz="3600" b="1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AD51378-D510-0295-7C90-CA7FFA518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altLang="en-US" b="1">
                <a:solidFill>
                  <a:srgbClr val="CC0000"/>
                </a:solidFill>
                <a:latin typeface="Andy" pitchFamily="66" charset="0"/>
              </a:rPr>
              <a:t>Caterpillar tracks on diggers and on tanks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GB" altLang="en-US" b="1">
              <a:solidFill>
                <a:srgbClr val="CC0000"/>
              </a:solidFill>
              <a:latin typeface="Andy" pitchFamily="66" charset="0"/>
            </a:endParaRPr>
          </a:p>
          <a:p>
            <a:pPr lvl="3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altLang="en-US" sz="3200" b="1">
                <a:solidFill>
                  <a:srgbClr val="CC0000"/>
                </a:solidFill>
                <a:latin typeface="Andy" pitchFamily="66" charset="0"/>
              </a:rPr>
              <a:t>Tyres on a tractor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GB" altLang="en-US" b="1">
              <a:solidFill>
                <a:srgbClr val="CC0000"/>
              </a:solidFill>
              <a:latin typeface="Andy" pitchFamily="66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altLang="en-US" b="1">
                <a:solidFill>
                  <a:srgbClr val="CC0000"/>
                </a:solidFill>
                <a:latin typeface="Andy" pitchFamily="66" charset="0"/>
              </a:rPr>
              <a:t>Skis and snowboards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GB" altLang="en-US" b="1">
              <a:solidFill>
                <a:srgbClr val="CC0000"/>
              </a:solidFill>
              <a:latin typeface="Andy" pitchFamily="66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GB" altLang="en-US" b="1">
                <a:solidFill>
                  <a:srgbClr val="CC0000"/>
                </a:solidFill>
                <a:latin typeface="Andy" pitchFamily="66" charset="0"/>
              </a:rPr>
              <a:t>snowshoes</a:t>
            </a:r>
            <a:endParaRPr lang="en-US" altLang="en-US" b="1">
              <a:solidFill>
                <a:srgbClr val="CC0000"/>
              </a:solidFill>
              <a:latin typeface="Andy" pitchFamily="66" charset="0"/>
            </a:endParaRP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85834B6D-8F61-0BA4-E2A8-D3BBA9F5B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1543050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15867E2-DF1E-6FA0-6ABA-3D7F32B22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05400"/>
            <a:ext cx="194151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064974A4-03E0-BD81-58B9-2A3711FAF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0"/>
            <a:ext cx="1674813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9E503B1C-F4C9-EAB7-E754-FE357A7BA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841375"/>
            <a:ext cx="12954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3187BEA-D33F-33DE-0663-8233A31C8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latin typeface="Arial" panose="020B0604020202020204" pitchFamily="34" charset="0"/>
              </a:rPr>
              <a:t>Examples of where a small area is needed to increase the pressure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199BAD-BF76-27B5-E259-DEBDB6AA8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hlink"/>
                </a:solidFill>
                <a:latin typeface="Arial" panose="020B0604020202020204" pitchFamily="34" charset="0"/>
              </a:rPr>
              <a:t>Nails</a:t>
            </a:r>
          </a:p>
          <a:p>
            <a:r>
              <a:rPr lang="en-GB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Needles</a:t>
            </a:r>
          </a:p>
          <a:p>
            <a:r>
              <a:rPr lang="en-GB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Kitchen knives </a:t>
            </a:r>
          </a:p>
          <a:p>
            <a:r>
              <a:rPr lang="en-GB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Scissors</a:t>
            </a:r>
          </a:p>
          <a:p>
            <a:r>
              <a:rPr lang="en-GB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Drawing pins</a:t>
            </a:r>
          </a:p>
          <a:p>
            <a:r>
              <a:rPr lang="en-GB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Spade</a:t>
            </a:r>
          </a:p>
          <a:p>
            <a:endParaRPr lang="en-US" altLang="en-US" sz="36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7F12343C-38F8-051F-CD9D-2F701A595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19208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017A1E36-C73B-AF23-0772-4A5AD1E85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9699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>
            <a:extLst>
              <a:ext uri="{FF2B5EF4-FFF2-40B4-BE49-F238E27FC236}">
                <a16:creationId xmlns:a16="http://schemas.microsoft.com/office/drawing/2014/main" id="{18316CEC-E3A4-0144-6B74-2A27F7C4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91000"/>
            <a:ext cx="10668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698BF29F-5734-BB5D-0F40-45BCDDD99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1177925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57D75783-7267-1671-34F3-EFD3AF552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752600"/>
            <a:ext cx="12049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>
            <a:extLst>
              <a:ext uri="{FF2B5EF4-FFF2-40B4-BE49-F238E27FC236}">
                <a16:creationId xmlns:a16="http://schemas.microsoft.com/office/drawing/2014/main" id="{5F0BF5D6-6439-C0AD-17D9-6CC9E0B301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12350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990857E-3CC5-D3B1-635F-2F73EB358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 u="sng">
                <a:solidFill>
                  <a:srgbClr val="CC99FF"/>
                </a:solidFill>
                <a:latin typeface="Andy" pitchFamily="66" charset="0"/>
              </a:rPr>
              <a:t>Questions on pressure</a:t>
            </a:r>
            <a:endParaRPr lang="en-US" altLang="en-US" sz="5400" b="1" u="sng">
              <a:solidFill>
                <a:srgbClr val="CC99FF"/>
              </a:solidFill>
              <a:latin typeface="Andy" pitchFamily="66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2AAD17-F49B-46B5-9986-15612C624B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Clr>
                <a:schemeClr val="tx2"/>
              </a:buClr>
              <a:buFontTx/>
              <a:buAutoNum type="arabicParenR"/>
            </a:pPr>
            <a:r>
              <a:rPr lang="en-GB" altLang="en-US" sz="2400" b="1"/>
              <a:t>What combination of force and area give a high pressure?</a:t>
            </a:r>
          </a:p>
          <a:p>
            <a:pPr marL="457200" indent="-457200">
              <a:buClr>
                <a:schemeClr val="tx2"/>
              </a:buClr>
              <a:buFontTx/>
              <a:buAutoNum type="arabicParenR"/>
            </a:pPr>
            <a:r>
              <a:rPr lang="en-GB" altLang="en-US" sz="2400" b="1"/>
              <a:t>What combination of force and area give a low pressure?</a:t>
            </a:r>
          </a:p>
          <a:p>
            <a:pPr marL="457200" indent="-457200">
              <a:buClr>
                <a:schemeClr val="tx2"/>
              </a:buClr>
              <a:buFontTx/>
              <a:buAutoNum type="arabicParenR"/>
            </a:pPr>
            <a:r>
              <a:rPr lang="en-GB" altLang="en-US" sz="2400" b="1"/>
              <a:t>What is the formula for calculating pressure?</a:t>
            </a:r>
          </a:p>
          <a:p>
            <a:pPr marL="457200" indent="-457200">
              <a:buClr>
                <a:schemeClr val="tx2"/>
              </a:buClr>
              <a:buFontTx/>
              <a:buAutoNum type="arabicParenR"/>
            </a:pPr>
            <a:r>
              <a:rPr lang="en-GB" altLang="en-US" sz="2400" b="1"/>
              <a:t>What units are pressure given in?</a:t>
            </a:r>
            <a:endParaRPr lang="en-US" altLang="en-US" sz="2400" b="1"/>
          </a:p>
          <a:p>
            <a:pPr marL="457200" indent="-457200"/>
            <a:endParaRPr lang="en-US" altLang="en-US" sz="2400" b="1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ADC5BC0-2514-F3E1-4D0A-309CD50CC2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GB" altLang="en-US" sz="2800">
                <a:solidFill>
                  <a:schemeClr val="hlink"/>
                </a:solidFill>
              </a:rPr>
              <a:t>Answers:</a:t>
            </a:r>
          </a:p>
          <a:p>
            <a:pPr marL="533400" indent="-533400">
              <a:buFontTx/>
              <a:buAutoNum type="arabicParenR"/>
            </a:pPr>
            <a:r>
              <a:rPr lang="en-GB" altLang="en-US" sz="2800">
                <a:solidFill>
                  <a:schemeClr val="accent2"/>
                </a:solidFill>
              </a:rPr>
              <a:t>Large force and small area</a:t>
            </a:r>
          </a:p>
          <a:p>
            <a:pPr marL="533400" indent="-533400">
              <a:buFontTx/>
              <a:buAutoNum type="arabicParenR"/>
            </a:pPr>
            <a:r>
              <a:rPr lang="en-GB" altLang="en-US" sz="2800">
                <a:solidFill>
                  <a:schemeClr val="accent2"/>
                </a:solidFill>
              </a:rPr>
              <a:t>Small force on large area</a:t>
            </a:r>
          </a:p>
          <a:p>
            <a:pPr marL="533400" indent="-533400">
              <a:buFontTx/>
              <a:buAutoNum type="arabicParenR"/>
            </a:pPr>
            <a:r>
              <a:rPr lang="en-GB" altLang="en-US" sz="2800">
                <a:solidFill>
                  <a:schemeClr val="accent2"/>
                </a:solidFill>
              </a:rPr>
              <a:t>Pressure = force /area</a:t>
            </a:r>
          </a:p>
          <a:p>
            <a:pPr marL="533400" indent="-533400">
              <a:buFontTx/>
              <a:buAutoNum type="arabicParenR"/>
            </a:pPr>
            <a:r>
              <a:rPr lang="en-GB" altLang="en-US" sz="2800">
                <a:solidFill>
                  <a:schemeClr val="accent2"/>
                </a:solidFill>
              </a:rPr>
              <a:t>Pascals (Pa)</a:t>
            </a:r>
          </a:p>
          <a:p>
            <a:pPr marL="533400" indent="-533400"/>
            <a:endParaRPr lang="en-US" alt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1755872-7D4B-2CC9-B894-E1523B2CA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1143000"/>
          </a:xfrm>
        </p:spPr>
        <p:txBody>
          <a:bodyPr/>
          <a:lstStyle/>
          <a:p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Practice using the formula for pressure</a:t>
            </a:r>
            <a:endParaRPr lang="en-US" altLang="en-US" sz="3200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195D21-C436-BB55-4B1D-2781B74C84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3340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en-US" sz="2000" b="1">
                <a:latin typeface="Comic Sans MS" panose="030F0702030302020204" pitchFamily="66" charset="0"/>
              </a:rPr>
              <a:t>A box weighs 500N. It’s base has an area of 5 m</a:t>
            </a:r>
            <a:r>
              <a:rPr lang="en-GB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GB" altLang="en-US" sz="2000" b="1">
                <a:latin typeface="Comic Sans MS" panose="030F0702030302020204" pitchFamily="66" charset="0"/>
              </a:rPr>
              <a:t>. What pressure does it exert?</a:t>
            </a:r>
          </a:p>
          <a:p>
            <a:pPr marL="533400" indent="-533400">
              <a:buFontTx/>
              <a:buAutoNum type="arabicPeriod"/>
            </a:pPr>
            <a:endParaRPr lang="en-GB" altLang="en-US" sz="2000" b="1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/>
            </a:pPr>
            <a:r>
              <a:rPr lang="en-GB" altLang="en-US" sz="2000" b="1">
                <a:latin typeface="Comic Sans MS" panose="030F0702030302020204" pitchFamily="66" charset="0"/>
              </a:rPr>
              <a:t>Another identical box is placed on top of the first box. What is the pressure now?</a:t>
            </a:r>
          </a:p>
          <a:p>
            <a:pPr marL="533400" indent="-533400">
              <a:buFontTx/>
              <a:buAutoNum type="arabicPeriod"/>
            </a:pPr>
            <a:endParaRPr lang="en-GB" altLang="en-US" sz="2000" b="1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/>
            </a:pPr>
            <a:r>
              <a:rPr lang="en-GB" altLang="en-US" sz="2000" b="1">
                <a:latin typeface="Comic Sans MS" panose="030F0702030302020204" pitchFamily="66" charset="0"/>
              </a:rPr>
              <a:t>A snowboarder weighs 600N. The area of the snowboard is 0.5m</a:t>
            </a:r>
            <a:r>
              <a:rPr lang="en-GB" altLang="en-US" sz="2000" b="1" baseline="30000">
                <a:latin typeface="Comic Sans MS" panose="030F0702030302020204" pitchFamily="66" charset="0"/>
              </a:rPr>
              <a:t>2</a:t>
            </a:r>
            <a:r>
              <a:rPr lang="en-GB" altLang="en-US" sz="2000" b="1">
                <a:latin typeface="Comic Sans MS" panose="030F0702030302020204" pitchFamily="66" charset="0"/>
              </a:rPr>
              <a:t>. What is the pressure on the snow</a:t>
            </a:r>
            <a:r>
              <a:rPr lang="en-GB" altLang="en-US" sz="2000">
                <a:latin typeface="Comic Sans MS" panose="030F0702030302020204" pitchFamily="66" charset="0"/>
              </a:rPr>
              <a:t>?</a:t>
            </a:r>
          </a:p>
          <a:p>
            <a:pPr marL="533400" indent="-533400">
              <a:buFontTx/>
              <a:buNone/>
            </a:pPr>
            <a:endParaRPr lang="en-GB" altLang="en-US" sz="2000" b="1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/>
            </a:pPr>
            <a:endParaRPr lang="en-GB" altLang="en-US" sz="2400"/>
          </a:p>
          <a:p>
            <a:pPr marL="533400" indent="-533400"/>
            <a:endParaRPr lang="en-US" altLang="en-US" sz="240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4F4CAD3-133A-E236-5AC3-14993352F99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2286000" cy="4114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</a:rPr>
              <a:t>Answers:</a:t>
            </a:r>
          </a:p>
          <a:p>
            <a:pPr marL="533400" indent="-533400">
              <a:buClr>
                <a:schemeClr val="tx2"/>
              </a:buClr>
              <a:buFontTx/>
              <a:buAutoNum type="arabicPeriod"/>
            </a:pPr>
            <a:r>
              <a:rPr lang="en-GB" altLang="en-US" sz="2800" b="1">
                <a:solidFill>
                  <a:srgbClr val="009900"/>
                </a:solidFill>
                <a:latin typeface="Comic Sans MS" panose="030F0702030302020204" pitchFamily="66" charset="0"/>
              </a:rPr>
              <a:t>100 Pa</a:t>
            </a:r>
          </a:p>
          <a:p>
            <a:pPr marL="533400" indent="-533400">
              <a:buClr>
                <a:schemeClr val="tx2"/>
              </a:buClr>
              <a:buFontTx/>
              <a:buAutoNum type="arabicPeriod"/>
            </a:pPr>
            <a:endParaRPr lang="en-GB" altLang="en-US" sz="2800" b="1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/>
            </a:pPr>
            <a:r>
              <a:rPr lang="en-GB" altLang="en-US" sz="2800" b="1">
                <a:solidFill>
                  <a:srgbClr val="009900"/>
                </a:solidFill>
                <a:latin typeface="Comic Sans MS" panose="030F0702030302020204" pitchFamily="66" charset="0"/>
              </a:rPr>
              <a:t>200 Pa</a:t>
            </a:r>
          </a:p>
          <a:p>
            <a:pPr marL="533400" indent="-533400">
              <a:buClr>
                <a:schemeClr val="tx2"/>
              </a:buClr>
              <a:buFontTx/>
              <a:buAutoNum type="arabicPeriod"/>
            </a:pPr>
            <a:endParaRPr lang="en-GB" altLang="en-US" sz="2800" b="1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/>
            </a:pPr>
            <a:r>
              <a:rPr lang="en-GB" altLang="en-US" sz="2800" b="1">
                <a:solidFill>
                  <a:srgbClr val="009900"/>
                </a:solidFill>
                <a:latin typeface="Comic Sans MS" panose="030F0702030302020204" pitchFamily="66" charset="0"/>
              </a:rPr>
              <a:t>120 Pa</a:t>
            </a:r>
            <a:endParaRPr lang="en-US" altLang="en-US" sz="2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  <p:bldP spid="2048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9FFCC"/>
      </a:lt1>
      <a:dk2>
        <a:srgbClr val="000000"/>
      </a:dk2>
      <a:lt2>
        <a:srgbClr val="808080"/>
      </a:lt2>
      <a:accent1>
        <a:srgbClr val="3399FF"/>
      </a:accent1>
      <a:accent2>
        <a:srgbClr val="3333CC"/>
      </a:accent2>
      <a:accent3>
        <a:srgbClr val="CAFFE2"/>
      </a:accent3>
      <a:accent4>
        <a:srgbClr val="000000"/>
      </a:accent4>
      <a:accent5>
        <a:srgbClr val="ADCAFF"/>
      </a:accent5>
      <a:accent6>
        <a:srgbClr val="2D2D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770</Words>
  <Application>Microsoft Office PowerPoint</Application>
  <PresentationFormat>On-screen Show (4:3)</PresentationFormat>
  <Paragraphs>116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 New Roman</vt:lpstr>
      <vt:lpstr>Tahoma</vt:lpstr>
      <vt:lpstr>Andy</vt:lpstr>
      <vt:lpstr>Comic Sans MS</vt:lpstr>
      <vt:lpstr>Wingdings</vt:lpstr>
      <vt:lpstr>Arial</vt:lpstr>
      <vt:lpstr>Default Design</vt:lpstr>
      <vt:lpstr>Pressure</vt:lpstr>
      <vt:lpstr>What do we already know about pressure?</vt:lpstr>
      <vt:lpstr>How do we calculate pressure?</vt:lpstr>
      <vt:lpstr>Sensible shoes?</vt:lpstr>
      <vt:lpstr>More sensible shoes</vt:lpstr>
      <vt:lpstr>Examples of where a large area is needed to reduce pressure.</vt:lpstr>
      <vt:lpstr>Examples of where a small area is needed to increase the pressure</vt:lpstr>
      <vt:lpstr>Questions on pressure</vt:lpstr>
      <vt:lpstr>Practice using the formula for pressure</vt:lpstr>
      <vt:lpstr>Liquid pressure</vt:lpstr>
      <vt:lpstr>Water pressure and body pressure</vt:lpstr>
      <vt:lpstr>List the fish under the highest pressure to the lowest pressure</vt:lpstr>
      <vt:lpstr>Water pressure and scuba diving</vt:lpstr>
      <vt:lpstr>Problems for scuba divers</vt:lpstr>
      <vt:lpstr>A cure for the bends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Pressure and force</dc:title>
  <dc:creator> </dc:creator>
  <cp:lastModifiedBy>Nayan GRIFFITHS</cp:lastModifiedBy>
  <cp:revision>16</cp:revision>
  <dcterms:created xsi:type="dcterms:W3CDTF">2002-01-17T13:20:35Z</dcterms:created>
  <dcterms:modified xsi:type="dcterms:W3CDTF">2023-03-13T11:07:56Z</dcterms:modified>
</cp:coreProperties>
</file>