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sldIdLst>
    <p:sldId id="256" r:id="rId2"/>
    <p:sldId id="271" r:id="rId3"/>
    <p:sldId id="276" r:id="rId4"/>
    <p:sldId id="272" r:id="rId5"/>
    <p:sldId id="277" r:id="rId6"/>
    <p:sldId id="258" r:id="rId7"/>
    <p:sldId id="259" r:id="rId8"/>
    <p:sldId id="260" r:id="rId9"/>
    <p:sldId id="261" r:id="rId10"/>
    <p:sldId id="262" r:id="rId11"/>
    <p:sldId id="265" r:id="rId12"/>
    <p:sldId id="274" r:id="rId13"/>
    <p:sldId id="264" r:id="rId14"/>
    <p:sldId id="263" r:id="rId15"/>
    <p:sldId id="275" r:id="rId16"/>
    <p:sldId id="273" r:id="rId17"/>
    <p:sldId id="270" r:id="rId18"/>
    <p:sldId id="269" r:id="rId19"/>
    <p:sldId id="268" r:id="rId20"/>
    <p:sldId id="267" r:id="rId21"/>
    <p:sldId id="266" r:id="rId22"/>
    <p:sldId id="278" r:id="rId2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FF0066"/>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37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758882D-A186-C923-A3C7-76076C1E4FE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24579" name="Rectangle 3">
            <a:extLst>
              <a:ext uri="{FF2B5EF4-FFF2-40B4-BE49-F238E27FC236}">
                <a16:creationId xmlns:a16="http://schemas.microsoft.com/office/drawing/2014/main" id="{9626E2A5-F06F-48DA-A70A-9F0054DAF36F}"/>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24580" name="Rectangle 4">
            <a:extLst>
              <a:ext uri="{FF2B5EF4-FFF2-40B4-BE49-F238E27FC236}">
                <a16:creationId xmlns:a16="http://schemas.microsoft.com/office/drawing/2014/main" id="{EAAEB14C-54C1-26C5-5016-3E460F4540E2}"/>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a:extLst>
              <a:ext uri="{FF2B5EF4-FFF2-40B4-BE49-F238E27FC236}">
                <a16:creationId xmlns:a16="http://schemas.microsoft.com/office/drawing/2014/main" id="{940AA49C-F2F1-A20D-766E-F28D817D04A6}"/>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4582" name="Rectangle 6">
            <a:extLst>
              <a:ext uri="{FF2B5EF4-FFF2-40B4-BE49-F238E27FC236}">
                <a16:creationId xmlns:a16="http://schemas.microsoft.com/office/drawing/2014/main" id="{68EBBCC0-A897-0EA9-B2A3-CE2544D9DE62}"/>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24583" name="Rectangle 7">
            <a:extLst>
              <a:ext uri="{FF2B5EF4-FFF2-40B4-BE49-F238E27FC236}">
                <a16:creationId xmlns:a16="http://schemas.microsoft.com/office/drawing/2014/main" id="{31DCFDCF-EC5A-E2B3-86D4-6BD7AAF7F018}"/>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1D72BEC-FB41-4436-9F31-E90CA03AA0F4}"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4E5A422-D80F-67F4-DC71-BA2DB32C5142}"/>
              </a:ext>
            </a:extLst>
          </p:cNvPr>
          <p:cNvSpPr>
            <a:spLocks noGrp="1" noChangeArrowheads="1"/>
          </p:cNvSpPr>
          <p:nvPr>
            <p:ph type="sldNum" sz="quarter" idx="5"/>
          </p:nvPr>
        </p:nvSpPr>
        <p:spPr>
          <a:ln/>
        </p:spPr>
        <p:txBody>
          <a:bodyPr/>
          <a:lstStyle/>
          <a:p>
            <a:fld id="{9CC88F1C-0BB6-4C11-BA4B-9161DB976BD1}" type="slidenum">
              <a:rPr lang="en-GB" altLang="en-US"/>
              <a:pPr/>
              <a:t>1</a:t>
            </a:fld>
            <a:endParaRPr lang="en-GB" altLang="en-US"/>
          </a:p>
        </p:txBody>
      </p:sp>
      <p:sp>
        <p:nvSpPr>
          <p:cNvPr id="25602" name="Rectangle 2">
            <a:extLst>
              <a:ext uri="{FF2B5EF4-FFF2-40B4-BE49-F238E27FC236}">
                <a16:creationId xmlns:a16="http://schemas.microsoft.com/office/drawing/2014/main" id="{7D4F06A3-3434-43EB-EC47-8870ED999D70}"/>
              </a:ext>
            </a:extLst>
          </p:cNvPr>
          <p:cNvSpPr>
            <a:spLocks noRot="1" noChangeArrowheads="1" noTextEdit="1"/>
          </p:cNvSpPr>
          <p:nvPr>
            <p:ph type="sldImg"/>
          </p:nvPr>
        </p:nvSpPr>
        <p:spPr>
          <a:ln/>
        </p:spPr>
      </p:sp>
      <p:sp>
        <p:nvSpPr>
          <p:cNvPr id="25603" name="Rectangle 3">
            <a:extLst>
              <a:ext uri="{FF2B5EF4-FFF2-40B4-BE49-F238E27FC236}">
                <a16:creationId xmlns:a16="http://schemas.microsoft.com/office/drawing/2014/main" id="{D4CF3640-01EE-E7C0-9B84-3BC01DEA5D0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C4816E9-A388-F8E7-B125-26FB00C5AB5D}"/>
              </a:ext>
            </a:extLst>
          </p:cNvPr>
          <p:cNvSpPr>
            <a:spLocks noGrp="1" noChangeArrowheads="1"/>
          </p:cNvSpPr>
          <p:nvPr>
            <p:ph type="sldNum" sz="quarter" idx="5"/>
          </p:nvPr>
        </p:nvSpPr>
        <p:spPr>
          <a:ln/>
        </p:spPr>
        <p:txBody>
          <a:bodyPr/>
          <a:lstStyle/>
          <a:p>
            <a:fld id="{1C31C0ED-1C7C-4ECA-AAC7-CD7480954C8E}" type="slidenum">
              <a:rPr lang="en-GB" altLang="en-US"/>
              <a:pPr/>
              <a:t>10</a:t>
            </a:fld>
            <a:endParaRPr lang="en-GB" altLang="en-US"/>
          </a:p>
        </p:txBody>
      </p:sp>
      <p:sp>
        <p:nvSpPr>
          <p:cNvPr id="34818" name="Rectangle 2">
            <a:extLst>
              <a:ext uri="{FF2B5EF4-FFF2-40B4-BE49-F238E27FC236}">
                <a16:creationId xmlns:a16="http://schemas.microsoft.com/office/drawing/2014/main" id="{CB02B36B-17B0-8416-4D52-6D23552611BA}"/>
              </a:ext>
            </a:extLst>
          </p:cNvPr>
          <p:cNvSpPr>
            <a:spLocks noRot="1" noChangeArrowheads="1" noTextEdit="1"/>
          </p:cNvSpPr>
          <p:nvPr>
            <p:ph type="sldImg"/>
          </p:nvPr>
        </p:nvSpPr>
        <p:spPr>
          <a:ln/>
        </p:spPr>
      </p:sp>
      <p:sp>
        <p:nvSpPr>
          <p:cNvPr id="34819" name="Rectangle 3">
            <a:extLst>
              <a:ext uri="{FF2B5EF4-FFF2-40B4-BE49-F238E27FC236}">
                <a16:creationId xmlns:a16="http://schemas.microsoft.com/office/drawing/2014/main" id="{73948A67-1ED6-A311-D2AA-3A8B644FCEC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4100CA8-3797-18CC-4A61-540203AB133C}"/>
              </a:ext>
            </a:extLst>
          </p:cNvPr>
          <p:cNvSpPr>
            <a:spLocks noGrp="1" noChangeArrowheads="1"/>
          </p:cNvSpPr>
          <p:nvPr>
            <p:ph type="sldNum" sz="quarter" idx="5"/>
          </p:nvPr>
        </p:nvSpPr>
        <p:spPr>
          <a:ln/>
        </p:spPr>
        <p:txBody>
          <a:bodyPr/>
          <a:lstStyle/>
          <a:p>
            <a:fld id="{D19AE5A7-1782-48E9-BCFA-84040DA2F38D}" type="slidenum">
              <a:rPr lang="en-GB" altLang="en-US"/>
              <a:pPr/>
              <a:t>11</a:t>
            </a:fld>
            <a:endParaRPr lang="en-GB" altLang="en-US"/>
          </a:p>
        </p:txBody>
      </p:sp>
      <p:sp>
        <p:nvSpPr>
          <p:cNvPr id="35842" name="Rectangle 2">
            <a:extLst>
              <a:ext uri="{FF2B5EF4-FFF2-40B4-BE49-F238E27FC236}">
                <a16:creationId xmlns:a16="http://schemas.microsoft.com/office/drawing/2014/main" id="{FD8139BA-B7D0-8EAE-96E4-8DA91E69643C}"/>
              </a:ext>
            </a:extLst>
          </p:cNvPr>
          <p:cNvSpPr>
            <a:spLocks noRot="1" noChangeArrowheads="1" noTextEdit="1"/>
          </p:cNvSpPr>
          <p:nvPr>
            <p:ph type="sldImg"/>
          </p:nvPr>
        </p:nvSpPr>
        <p:spPr>
          <a:ln/>
        </p:spPr>
      </p:sp>
      <p:sp>
        <p:nvSpPr>
          <p:cNvPr id="35843" name="Rectangle 3">
            <a:extLst>
              <a:ext uri="{FF2B5EF4-FFF2-40B4-BE49-F238E27FC236}">
                <a16:creationId xmlns:a16="http://schemas.microsoft.com/office/drawing/2014/main" id="{DBACF5D1-C4FE-7248-5FA6-480F16A60E9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D00F130-4374-18A0-9A7B-0D594759916B}"/>
              </a:ext>
            </a:extLst>
          </p:cNvPr>
          <p:cNvSpPr>
            <a:spLocks noGrp="1" noChangeArrowheads="1"/>
          </p:cNvSpPr>
          <p:nvPr>
            <p:ph type="sldNum" sz="quarter" idx="5"/>
          </p:nvPr>
        </p:nvSpPr>
        <p:spPr>
          <a:ln/>
        </p:spPr>
        <p:txBody>
          <a:bodyPr/>
          <a:lstStyle/>
          <a:p>
            <a:fld id="{60823FEB-24CC-4556-A8DD-C7BB6FB5DE27}" type="slidenum">
              <a:rPr lang="en-GB" altLang="en-US"/>
              <a:pPr/>
              <a:t>12</a:t>
            </a:fld>
            <a:endParaRPr lang="en-GB" altLang="en-US"/>
          </a:p>
        </p:txBody>
      </p:sp>
      <p:sp>
        <p:nvSpPr>
          <p:cNvPr id="36866" name="Rectangle 2">
            <a:extLst>
              <a:ext uri="{FF2B5EF4-FFF2-40B4-BE49-F238E27FC236}">
                <a16:creationId xmlns:a16="http://schemas.microsoft.com/office/drawing/2014/main" id="{57BC4C26-A239-B9BB-9621-F89A007E614F}"/>
              </a:ext>
            </a:extLst>
          </p:cNvPr>
          <p:cNvSpPr>
            <a:spLocks noRot="1" noChangeArrowheads="1" noTextEdit="1"/>
          </p:cNvSpPr>
          <p:nvPr>
            <p:ph type="sldImg"/>
          </p:nvPr>
        </p:nvSpPr>
        <p:spPr>
          <a:ln/>
        </p:spPr>
      </p:sp>
      <p:sp>
        <p:nvSpPr>
          <p:cNvPr id="36867" name="Rectangle 3">
            <a:extLst>
              <a:ext uri="{FF2B5EF4-FFF2-40B4-BE49-F238E27FC236}">
                <a16:creationId xmlns:a16="http://schemas.microsoft.com/office/drawing/2014/main" id="{69F7FEBE-E286-CB36-20CB-91FC9E6DB2C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41E3487-6AF9-3467-6A3D-78D24C11D7C2}"/>
              </a:ext>
            </a:extLst>
          </p:cNvPr>
          <p:cNvSpPr>
            <a:spLocks noGrp="1" noChangeArrowheads="1"/>
          </p:cNvSpPr>
          <p:nvPr>
            <p:ph type="sldNum" sz="quarter" idx="5"/>
          </p:nvPr>
        </p:nvSpPr>
        <p:spPr>
          <a:ln/>
        </p:spPr>
        <p:txBody>
          <a:bodyPr/>
          <a:lstStyle/>
          <a:p>
            <a:fld id="{668F222B-62DF-4A2F-A47A-CCF2A0BEB6E8}" type="slidenum">
              <a:rPr lang="en-GB" altLang="en-US"/>
              <a:pPr/>
              <a:t>13</a:t>
            </a:fld>
            <a:endParaRPr lang="en-GB" altLang="en-US"/>
          </a:p>
        </p:txBody>
      </p:sp>
      <p:sp>
        <p:nvSpPr>
          <p:cNvPr id="37890" name="Rectangle 2">
            <a:extLst>
              <a:ext uri="{FF2B5EF4-FFF2-40B4-BE49-F238E27FC236}">
                <a16:creationId xmlns:a16="http://schemas.microsoft.com/office/drawing/2014/main" id="{736BE45C-7441-6971-C198-2E5ED6533810}"/>
              </a:ext>
            </a:extLst>
          </p:cNvPr>
          <p:cNvSpPr>
            <a:spLocks noRot="1" noChangeArrowheads="1" noTextEdit="1"/>
          </p:cNvSpPr>
          <p:nvPr>
            <p:ph type="sldImg"/>
          </p:nvPr>
        </p:nvSpPr>
        <p:spPr>
          <a:ln/>
        </p:spPr>
      </p:sp>
      <p:sp>
        <p:nvSpPr>
          <p:cNvPr id="37891" name="Rectangle 3">
            <a:extLst>
              <a:ext uri="{FF2B5EF4-FFF2-40B4-BE49-F238E27FC236}">
                <a16:creationId xmlns:a16="http://schemas.microsoft.com/office/drawing/2014/main" id="{D9DBA729-A9A4-7831-1CED-1E1FFDB48A3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2D30B44-B095-8E18-E63F-40007AF8CC89}"/>
              </a:ext>
            </a:extLst>
          </p:cNvPr>
          <p:cNvSpPr>
            <a:spLocks noGrp="1" noChangeArrowheads="1"/>
          </p:cNvSpPr>
          <p:nvPr>
            <p:ph type="sldNum" sz="quarter" idx="5"/>
          </p:nvPr>
        </p:nvSpPr>
        <p:spPr>
          <a:ln/>
        </p:spPr>
        <p:txBody>
          <a:bodyPr/>
          <a:lstStyle/>
          <a:p>
            <a:fld id="{3FF77224-2601-43C3-8525-37BF7783FD09}" type="slidenum">
              <a:rPr lang="en-GB" altLang="en-US"/>
              <a:pPr/>
              <a:t>14</a:t>
            </a:fld>
            <a:endParaRPr lang="en-GB" altLang="en-US"/>
          </a:p>
        </p:txBody>
      </p:sp>
      <p:sp>
        <p:nvSpPr>
          <p:cNvPr id="38914" name="Rectangle 2">
            <a:extLst>
              <a:ext uri="{FF2B5EF4-FFF2-40B4-BE49-F238E27FC236}">
                <a16:creationId xmlns:a16="http://schemas.microsoft.com/office/drawing/2014/main" id="{35DBB009-C8B6-B110-1219-DD7DC47AFDBD}"/>
              </a:ext>
            </a:extLst>
          </p:cNvPr>
          <p:cNvSpPr>
            <a:spLocks noRot="1" noChangeArrowheads="1" noTextEdit="1"/>
          </p:cNvSpPr>
          <p:nvPr>
            <p:ph type="sldImg"/>
          </p:nvPr>
        </p:nvSpPr>
        <p:spPr>
          <a:ln/>
        </p:spPr>
      </p:sp>
      <p:sp>
        <p:nvSpPr>
          <p:cNvPr id="38915" name="Rectangle 3">
            <a:extLst>
              <a:ext uri="{FF2B5EF4-FFF2-40B4-BE49-F238E27FC236}">
                <a16:creationId xmlns:a16="http://schemas.microsoft.com/office/drawing/2014/main" id="{DB9E2C4A-1A67-C192-F0A4-EC7BDB9B005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816082E-084D-210F-CFE8-376198E6C26F}"/>
              </a:ext>
            </a:extLst>
          </p:cNvPr>
          <p:cNvSpPr>
            <a:spLocks noGrp="1" noChangeArrowheads="1"/>
          </p:cNvSpPr>
          <p:nvPr>
            <p:ph type="sldNum" sz="quarter" idx="5"/>
          </p:nvPr>
        </p:nvSpPr>
        <p:spPr>
          <a:ln/>
        </p:spPr>
        <p:txBody>
          <a:bodyPr/>
          <a:lstStyle/>
          <a:p>
            <a:fld id="{0C40943B-5324-40B7-B391-10301A3AF64E}" type="slidenum">
              <a:rPr lang="en-GB" altLang="en-US"/>
              <a:pPr/>
              <a:t>15</a:t>
            </a:fld>
            <a:endParaRPr lang="en-GB" altLang="en-US"/>
          </a:p>
        </p:txBody>
      </p:sp>
      <p:sp>
        <p:nvSpPr>
          <p:cNvPr id="39938" name="Rectangle 2">
            <a:extLst>
              <a:ext uri="{FF2B5EF4-FFF2-40B4-BE49-F238E27FC236}">
                <a16:creationId xmlns:a16="http://schemas.microsoft.com/office/drawing/2014/main" id="{95D9B515-C3CF-5543-2413-EBBBA31670FB}"/>
              </a:ext>
            </a:extLst>
          </p:cNvPr>
          <p:cNvSpPr>
            <a:spLocks noRot="1" noChangeArrowheads="1" noTextEdit="1"/>
          </p:cNvSpPr>
          <p:nvPr>
            <p:ph type="sldImg"/>
          </p:nvPr>
        </p:nvSpPr>
        <p:spPr>
          <a:ln/>
        </p:spPr>
      </p:sp>
      <p:sp>
        <p:nvSpPr>
          <p:cNvPr id="39939" name="Rectangle 3">
            <a:extLst>
              <a:ext uri="{FF2B5EF4-FFF2-40B4-BE49-F238E27FC236}">
                <a16:creationId xmlns:a16="http://schemas.microsoft.com/office/drawing/2014/main" id="{AE801AA0-6562-9A31-FFED-32243881F13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4E863F7-DA47-BF1A-CD7D-D5DAA3680DAE}"/>
              </a:ext>
            </a:extLst>
          </p:cNvPr>
          <p:cNvSpPr>
            <a:spLocks noGrp="1" noChangeArrowheads="1"/>
          </p:cNvSpPr>
          <p:nvPr>
            <p:ph type="sldNum" sz="quarter" idx="5"/>
          </p:nvPr>
        </p:nvSpPr>
        <p:spPr>
          <a:ln/>
        </p:spPr>
        <p:txBody>
          <a:bodyPr/>
          <a:lstStyle/>
          <a:p>
            <a:fld id="{3845CA61-C025-4208-8B0B-1A5D058F3FCD}" type="slidenum">
              <a:rPr lang="en-GB" altLang="en-US"/>
              <a:pPr/>
              <a:t>16</a:t>
            </a:fld>
            <a:endParaRPr lang="en-GB" altLang="en-US"/>
          </a:p>
        </p:txBody>
      </p:sp>
      <p:sp>
        <p:nvSpPr>
          <p:cNvPr id="40962" name="Rectangle 2">
            <a:extLst>
              <a:ext uri="{FF2B5EF4-FFF2-40B4-BE49-F238E27FC236}">
                <a16:creationId xmlns:a16="http://schemas.microsoft.com/office/drawing/2014/main" id="{F7384162-4A48-1825-8F7B-6548953E1861}"/>
              </a:ext>
            </a:extLst>
          </p:cNvPr>
          <p:cNvSpPr>
            <a:spLocks noRot="1" noChangeArrowheads="1" noTextEdit="1"/>
          </p:cNvSpPr>
          <p:nvPr>
            <p:ph type="sldImg"/>
          </p:nvPr>
        </p:nvSpPr>
        <p:spPr>
          <a:ln/>
        </p:spPr>
      </p:sp>
      <p:sp>
        <p:nvSpPr>
          <p:cNvPr id="40963" name="Rectangle 3">
            <a:extLst>
              <a:ext uri="{FF2B5EF4-FFF2-40B4-BE49-F238E27FC236}">
                <a16:creationId xmlns:a16="http://schemas.microsoft.com/office/drawing/2014/main" id="{20C19315-1BF7-3333-2E34-3D22D985F51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DC12630-AB25-135A-69D8-52444E68D6C9}"/>
              </a:ext>
            </a:extLst>
          </p:cNvPr>
          <p:cNvSpPr>
            <a:spLocks noGrp="1" noChangeArrowheads="1"/>
          </p:cNvSpPr>
          <p:nvPr>
            <p:ph type="sldNum" sz="quarter" idx="5"/>
          </p:nvPr>
        </p:nvSpPr>
        <p:spPr>
          <a:ln/>
        </p:spPr>
        <p:txBody>
          <a:bodyPr/>
          <a:lstStyle/>
          <a:p>
            <a:fld id="{7D8477BF-F18D-4986-BAD9-3E97AAAC7C3D}" type="slidenum">
              <a:rPr lang="en-GB" altLang="en-US"/>
              <a:pPr/>
              <a:t>17</a:t>
            </a:fld>
            <a:endParaRPr lang="en-GB" altLang="en-US"/>
          </a:p>
        </p:txBody>
      </p:sp>
      <p:sp>
        <p:nvSpPr>
          <p:cNvPr id="41986" name="Rectangle 2">
            <a:extLst>
              <a:ext uri="{FF2B5EF4-FFF2-40B4-BE49-F238E27FC236}">
                <a16:creationId xmlns:a16="http://schemas.microsoft.com/office/drawing/2014/main" id="{AD49C0EE-6E7A-B03A-8F7A-10FF9C85C43F}"/>
              </a:ext>
            </a:extLst>
          </p:cNvPr>
          <p:cNvSpPr>
            <a:spLocks noRot="1" noChangeArrowheads="1" noTextEdit="1"/>
          </p:cNvSpPr>
          <p:nvPr>
            <p:ph type="sldImg"/>
          </p:nvPr>
        </p:nvSpPr>
        <p:spPr>
          <a:ln/>
        </p:spPr>
      </p:sp>
      <p:sp>
        <p:nvSpPr>
          <p:cNvPr id="41987" name="Rectangle 3">
            <a:extLst>
              <a:ext uri="{FF2B5EF4-FFF2-40B4-BE49-F238E27FC236}">
                <a16:creationId xmlns:a16="http://schemas.microsoft.com/office/drawing/2014/main" id="{384F78BE-9A0F-40B6-4836-C94456A12C1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E22A4BD-8560-4D1F-F812-D15A3BF82575}"/>
              </a:ext>
            </a:extLst>
          </p:cNvPr>
          <p:cNvSpPr>
            <a:spLocks noGrp="1" noChangeArrowheads="1"/>
          </p:cNvSpPr>
          <p:nvPr>
            <p:ph type="sldNum" sz="quarter" idx="5"/>
          </p:nvPr>
        </p:nvSpPr>
        <p:spPr>
          <a:ln/>
        </p:spPr>
        <p:txBody>
          <a:bodyPr/>
          <a:lstStyle/>
          <a:p>
            <a:fld id="{8456F075-8815-402C-AB53-0A3D3B9BA655}" type="slidenum">
              <a:rPr lang="en-GB" altLang="en-US"/>
              <a:pPr/>
              <a:t>18</a:t>
            </a:fld>
            <a:endParaRPr lang="en-GB" altLang="en-US"/>
          </a:p>
        </p:txBody>
      </p:sp>
      <p:sp>
        <p:nvSpPr>
          <p:cNvPr id="43010" name="Rectangle 2">
            <a:extLst>
              <a:ext uri="{FF2B5EF4-FFF2-40B4-BE49-F238E27FC236}">
                <a16:creationId xmlns:a16="http://schemas.microsoft.com/office/drawing/2014/main" id="{D6A31610-F04D-0876-ECC2-1E0C4962A506}"/>
              </a:ext>
            </a:extLst>
          </p:cNvPr>
          <p:cNvSpPr>
            <a:spLocks noRot="1" noChangeArrowheads="1" noTextEdit="1"/>
          </p:cNvSpPr>
          <p:nvPr>
            <p:ph type="sldImg"/>
          </p:nvPr>
        </p:nvSpPr>
        <p:spPr>
          <a:ln/>
        </p:spPr>
      </p:sp>
      <p:sp>
        <p:nvSpPr>
          <p:cNvPr id="43011" name="Rectangle 3">
            <a:extLst>
              <a:ext uri="{FF2B5EF4-FFF2-40B4-BE49-F238E27FC236}">
                <a16:creationId xmlns:a16="http://schemas.microsoft.com/office/drawing/2014/main" id="{B69AEBC6-8FCE-5DF4-81E6-909E5A14DF3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D822C5C-0E0D-CC54-3CE9-319F605A8E54}"/>
              </a:ext>
            </a:extLst>
          </p:cNvPr>
          <p:cNvSpPr>
            <a:spLocks noGrp="1" noChangeArrowheads="1"/>
          </p:cNvSpPr>
          <p:nvPr>
            <p:ph type="sldNum" sz="quarter" idx="5"/>
          </p:nvPr>
        </p:nvSpPr>
        <p:spPr>
          <a:ln/>
        </p:spPr>
        <p:txBody>
          <a:bodyPr/>
          <a:lstStyle/>
          <a:p>
            <a:fld id="{388E7F25-CA6A-4052-ACEF-05FBC8ACC13F}" type="slidenum">
              <a:rPr lang="en-GB" altLang="en-US"/>
              <a:pPr/>
              <a:t>19</a:t>
            </a:fld>
            <a:endParaRPr lang="en-GB" altLang="en-US"/>
          </a:p>
        </p:txBody>
      </p:sp>
      <p:sp>
        <p:nvSpPr>
          <p:cNvPr id="44034" name="Rectangle 2">
            <a:extLst>
              <a:ext uri="{FF2B5EF4-FFF2-40B4-BE49-F238E27FC236}">
                <a16:creationId xmlns:a16="http://schemas.microsoft.com/office/drawing/2014/main" id="{7FDA2BDC-FA54-83B2-781C-4F8C2C54FFFB}"/>
              </a:ext>
            </a:extLst>
          </p:cNvPr>
          <p:cNvSpPr>
            <a:spLocks noRot="1" noChangeArrowheads="1" noTextEdit="1"/>
          </p:cNvSpPr>
          <p:nvPr>
            <p:ph type="sldImg"/>
          </p:nvPr>
        </p:nvSpPr>
        <p:spPr>
          <a:ln/>
        </p:spPr>
      </p:sp>
      <p:sp>
        <p:nvSpPr>
          <p:cNvPr id="44035" name="Rectangle 3">
            <a:extLst>
              <a:ext uri="{FF2B5EF4-FFF2-40B4-BE49-F238E27FC236}">
                <a16:creationId xmlns:a16="http://schemas.microsoft.com/office/drawing/2014/main" id="{43F1BE6A-086B-E77D-5ACD-DBF24289D29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9C789D9-D838-8C4D-37B3-E926CF1B8BB3}"/>
              </a:ext>
            </a:extLst>
          </p:cNvPr>
          <p:cNvSpPr>
            <a:spLocks noGrp="1" noChangeArrowheads="1"/>
          </p:cNvSpPr>
          <p:nvPr>
            <p:ph type="sldNum" sz="quarter" idx="5"/>
          </p:nvPr>
        </p:nvSpPr>
        <p:spPr>
          <a:ln/>
        </p:spPr>
        <p:txBody>
          <a:bodyPr/>
          <a:lstStyle/>
          <a:p>
            <a:fld id="{9C7570C9-2E0A-4BAE-809A-072D93522B2F}" type="slidenum">
              <a:rPr lang="en-GB" altLang="en-US"/>
              <a:pPr/>
              <a:t>2</a:t>
            </a:fld>
            <a:endParaRPr lang="en-GB" altLang="en-US"/>
          </a:p>
        </p:txBody>
      </p:sp>
      <p:sp>
        <p:nvSpPr>
          <p:cNvPr id="26626" name="Rectangle 2">
            <a:extLst>
              <a:ext uri="{FF2B5EF4-FFF2-40B4-BE49-F238E27FC236}">
                <a16:creationId xmlns:a16="http://schemas.microsoft.com/office/drawing/2014/main" id="{F48E27AD-C068-8AAC-901D-2F82BA444BBE}"/>
              </a:ext>
            </a:extLst>
          </p:cNvPr>
          <p:cNvSpPr>
            <a:spLocks noRot="1" noChangeArrowheads="1" noTextEdit="1"/>
          </p:cNvSpPr>
          <p:nvPr>
            <p:ph type="sldImg"/>
          </p:nvPr>
        </p:nvSpPr>
        <p:spPr>
          <a:ln/>
        </p:spPr>
      </p:sp>
      <p:sp>
        <p:nvSpPr>
          <p:cNvPr id="26627" name="Rectangle 3">
            <a:extLst>
              <a:ext uri="{FF2B5EF4-FFF2-40B4-BE49-F238E27FC236}">
                <a16:creationId xmlns:a16="http://schemas.microsoft.com/office/drawing/2014/main" id="{8B8EDD34-38C6-C5B6-2EAF-2AF1A55F9D2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5B03C3B-506A-20A9-0536-0612E98FD69E}"/>
              </a:ext>
            </a:extLst>
          </p:cNvPr>
          <p:cNvSpPr>
            <a:spLocks noGrp="1" noChangeArrowheads="1"/>
          </p:cNvSpPr>
          <p:nvPr>
            <p:ph type="sldNum" sz="quarter" idx="5"/>
          </p:nvPr>
        </p:nvSpPr>
        <p:spPr>
          <a:ln/>
        </p:spPr>
        <p:txBody>
          <a:bodyPr/>
          <a:lstStyle/>
          <a:p>
            <a:fld id="{83386529-6332-46ED-8B1B-AB969E7B00A1}" type="slidenum">
              <a:rPr lang="en-GB" altLang="en-US"/>
              <a:pPr/>
              <a:t>20</a:t>
            </a:fld>
            <a:endParaRPr lang="en-GB" altLang="en-US"/>
          </a:p>
        </p:txBody>
      </p:sp>
      <p:sp>
        <p:nvSpPr>
          <p:cNvPr id="45058" name="Rectangle 2">
            <a:extLst>
              <a:ext uri="{FF2B5EF4-FFF2-40B4-BE49-F238E27FC236}">
                <a16:creationId xmlns:a16="http://schemas.microsoft.com/office/drawing/2014/main" id="{DA382572-3F85-2CB0-CE24-A06AF259FDEA}"/>
              </a:ext>
            </a:extLst>
          </p:cNvPr>
          <p:cNvSpPr>
            <a:spLocks noRot="1" noChangeArrowheads="1" noTextEdit="1"/>
          </p:cNvSpPr>
          <p:nvPr>
            <p:ph type="sldImg"/>
          </p:nvPr>
        </p:nvSpPr>
        <p:spPr>
          <a:ln/>
        </p:spPr>
      </p:sp>
      <p:sp>
        <p:nvSpPr>
          <p:cNvPr id="45059" name="Rectangle 3">
            <a:extLst>
              <a:ext uri="{FF2B5EF4-FFF2-40B4-BE49-F238E27FC236}">
                <a16:creationId xmlns:a16="http://schemas.microsoft.com/office/drawing/2014/main" id="{CE1A767D-0813-EFD8-F78C-30B041ADA76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8DB313A-7C13-5F37-9D66-E12F92CEE286}"/>
              </a:ext>
            </a:extLst>
          </p:cNvPr>
          <p:cNvSpPr>
            <a:spLocks noGrp="1" noChangeArrowheads="1"/>
          </p:cNvSpPr>
          <p:nvPr>
            <p:ph type="sldNum" sz="quarter" idx="5"/>
          </p:nvPr>
        </p:nvSpPr>
        <p:spPr>
          <a:ln/>
        </p:spPr>
        <p:txBody>
          <a:bodyPr/>
          <a:lstStyle/>
          <a:p>
            <a:fld id="{74D3B1FA-E403-4DDD-AE4B-5E46B6347103}" type="slidenum">
              <a:rPr lang="en-GB" altLang="en-US"/>
              <a:pPr/>
              <a:t>21</a:t>
            </a:fld>
            <a:endParaRPr lang="en-GB" altLang="en-US"/>
          </a:p>
        </p:txBody>
      </p:sp>
      <p:sp>
        <p:nvSpPr>
          <p:cNvPr id="46082" name="Rectangle 2">
            <a:extLst>
              <a:ext uri="{FF2B5EF4-FFF2-40B4-BE49-F238E27FC236}">
                <a16:creationId xmlns:a16="http://schemas.microsoft.com/office/drawing/2014/main" id="{CF44F7A5-7240-AC5C-D4B5-6689E81ED688}"/>
              </a:ext>
            </a:extLst>
          </p:cNvPr>
          <p:cNvSpPr>
            <a:spLocks noRot="1" noChangeArrowheads="1" noTextEdit="1"/>
          </p:cNvSpPr>
          <p:nvPr>
            <p:ph type="sldImg"/>
          </p:nvPr>
        </p:nvSpPr>
        <p:spPr>
          <a:ln/>
        </p:spPr>
      </p:sp>
      <p:sp>
        <p:nvSpPr>
          <p:cNvPr id="46083" name="Rectangle 3">
            <a:extLst>
              <a:ext uri="{FF2B5EF4-FFF2-40B4-BE49-F238E27FC236}">
                <a16:creationId xmlns:a16="http://schemas.microsoft.com/office/drawing/2014/main" id="{E67C3F49-F5C1-BAF1-02CB-7597B85BC94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8034F5B-1ABE-296F-8570-A84EF511E73B}"/>
              </a:ext>
            </a:extLst>
          </p:cNvPr>
          <p:cNvSpPr>
            <a:spLocks noGrp="1" noChangeArrowheads="1"/>
          </p:cNvSpPr>
          <p:nvPr>
            <p:ph type="sldNum" sz="quarter" idx="5"/>
          </p:nvPr>
        </p:nvSpPr>
        <p:spPr>
          <a:ln/>
        </p:spPr>
        <p:txBody>
          <a:bodyPr/>
          <a:lstStyle/>
          <a:p>
            <a:fld id="{D866F1B7-E4E6-4AFD-B776-4AF4FA8EA3BC}" type="slidenum">
              <a:rPr lang="en-GB" altLang="en-US"/>
              <a:pPr/>
              <a:t>22</a:t>
            </a:fld>
            <a:endParaRPr lang="en-GB" altLang="en-US"/>
          </a:p>
        </p:txBody>
      </p:sp>
      <p:sp>
        <p:nvSpPr>
          <p:cNvPr id="48130" name="Rectangle 2">
            <a:extLst>
              <a:ext uri="{FF2B5EF4-FFF2-40B4-BE49-F238E27FC236}">
                <a16:creationId xmlns:a16="http://schemas.microsoft.com/office/drawing/2014/main" id="{0082E50E-F331-D0C3-4301-EE7632EEE815}"/>
              </a:ext>
            </a:extLst>
          </p:cNvPr>
          <p:cNvSpPr>
            <a:spLocks noRot="1" noChangeArrowheads="1" noTextEdit="1"/>
          </p:cNvSpPr>
          <p:nvPr>
            <p:ph type="sldImg"/>
          </p:nvPr>
        </p:nvSpPr>
        <p:spPr>
          <a:xfrm>
            <a:off x="1144588" y="685800"/>
            <a:ext cx="4572000" cy="3429000"/>
          </a:xfrm>
          <a:ln/>
        </p:spPr>
      </p:sp>
      <p:sp>
        <p:nvSpPr>
          <p:cNvPr id="48131" name="Rectangle 3">
            <a:extLst>
              <a:ext uri="{FF2B5EF4-FFF2-40B4-BE49-F238E27FC236}">
                <a16:creationId xmlns:a16="http://schemas.microsoft.com/office/drawing/2014/main" id="{CEA3E9EE-0221-5EEC-5D61-A36379DF85C0}"/>
              </a:ext>
            </a:extLst>
          </p:cNvPr>
          <p:cNvSpPr>
            <a:spLocks noGrp="1" noChangeArrowheads="1"/>
          </p:cNvSpPr>
          <p:nvPr>
            <p:ph type="body" idx="1"/>
          </p:nvPr>
        </p:nvSpPr>
        <p:spPr>
          <a:xfrm>
            <a:off x="914400" y="4343400"/>
            <a:ext cx="5029200" cy="4114800"/>
          </a:xfrm>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7DAECFC-9BD1-85F3-AF32-8A73C1CD7B71}"/>
              </a:ext>
            </a:extLst>
          </p:cNvPr>
          <p:cNvSpPr>
            <a:spLocks noGrp="1" noChangeArrowheads="1"/>
          </p:cNvSpPr>
          <p:nvPr>
            <p:ph type="sldNum" sz="quarter" idx="5"/>
          </p:nvPr>
        </p:nvSpPr>
        <p:spPr>
          <a:ln/>
        </p:spPr>
        <p:txBody>
          <a:bodyPr/>
          <a:lstStyle/>
          <a:p>
            <a:fld id="{F53B57FF-2517-4D47-9B38-740F3A3BA12C}" type="slidenum">
              <a:rPr lang="en-GB" altLang="en-US"/>
              <a:pPr/>
              <a:t>3</a:t>
            </a:fld>
            <a:endParaRPr lang="en-GB" altLang="en-US"/>
          </a:p>
        </p:txBody>
      </p:sp>
      <p:sp>
        <p:nvSpPr>
          <p:cNvPr id="27650" name="Rectangle 2">
            <a:extLst>
              <a:ext uri="{FF2B5EF4-FFF2-40B4-BE49-F238E27FC236}">
                <a16:creationId xmlns:a16="http://schemas.microsoft.com/office/drawing/2014/main" id="{7B0FC0F8-7A6A-931F-1D45-0CB8788801A6}"/>
              </a:ext>
            </a:extLst>
          </p:cNvPr>
          <p:cNvSpPr>
            <a:spLocks noRot="1" noChangeArrowheads="1" noTextEdit="1"/>
          </p:cNvSpPr>
          <p:nvPr>
            <p:ph type="sldImg"/>
          </p:nvPr>
        </p:nvSpPr>
        <p:spPr>
          <a:ln/>
        </p:spPr>
      </p:sp>
      <p:sp>
        <p:nvSpPr>
          <p:cNvPr id="27651" name="Rectangle 3">
            <a:extLst>
              <a:ext uri="{FF2B5EF4-FFF2-40B4-BE49-F238E27FC236}">
                <a16:creationId xmlns:a16="http://schemas.microsoft.com/office/drawing/2014/main" id="{E5F3B25B-E49F-66A2-E406-CA6C52C5380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9B2656C-56B3-F91D-BA34-43318DFE1617}"/>
              </a:ext>
            </a:extLst>
          </p:cNvPr>
          <p:cNvSpPr>
            <a:spLocks noGrp="1" noChangeArrowheads="1"/>
          </p:cNvSpPr>
          <p:nvPr>
            <p:ph type="sldNum" sz="quarter" idx="5"/>
          </p:nvPr>
        </p:nvSpPr>
        <p:spPr>
          <a:ln/>
        </p:spPr>
        <p:txBody>
          <a:bodyPr/>
          <a:lstStyle/>
          <a:p>
            <a:fld id="{93BAE386-B909-46AF-81FE-0A43485C4470}" type="slidenum">
              <a:rPr lang="en-GB" altLang="en-US"/>
              <a:pPr/>
              <a:t>4</a:t>
            </a:fld>
            <a:endParaRPr lang="en-GB" altLang="en-US"/>
          </a:p>
        </p:txBody>
      </p:sp>
      <p:sp>
        <p:nvSpPr>
          <p:cNvPr id="28674" name="Rectangle 2">
            <a:extLst>
              <a:ext uri="{FF2B5EF4-FFF2-40B4-BE49-F238E27FC236}">
                <a16:creationId xmlns:a16="http://schemas.microsoft.com/office/drawing/2014/main" id="{081E64FA-EF99-616C-F2CF-78E85829D82B}"/>
              </a:ext>
            </a:extLst>
          </p:cNvPr>
          <p:cNvSpPr>
            <a:spLocks noRot="1" noChangeArrowheads="1" noTextEdit="1"/>
          </p:cNvSpPr>
          <p:nvPr>
            <p:ph type="sldImg"/>
          </p:nvPr>
        </p:nvSpPr>
        <p:spPr>
          <a:ln/>
        </p:spPr>
      </p:sp>
      <p:sp>
        <p:nvSpPr>
          <p:cNvPr id="28675" name="Rectangle 3">
            <a:extLst>
              <a:ext uri="{FF2B5EF4-FFF2-40B4-BE49-F238E27FC236}">
                <a16:creationId xmlns:a16="http://schemas.microsoft.com/office/drawing/2014/main" id="{A65FBDAF-A913-73B3-70B3-A7D738B9BFB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2EA3183-EE4B-D77B-D8FF-21DF8FB148CD}"/>
              </a:ext>
            </a:extLst>
          </p:cNvPr>
          <p:cNvSpPr>
            <a:spLocks noGrp="1" noChangeArrowheads="1"/>
          </p:cNvSpPr>
          <p:nvPr>
            <p:ph type="sldNum" sz="quarter" idx="5"/>
          </p:nvPr>
        </p:nvSpPr>
        <p:spPr>
          <a:ln/>
        </p:spPr>
        <p:txBody>
          <a:bodyPr/>
          <a:lstStyle/>
          <a:p>
            <a:fld id="{E92F4A14-1445-475C-AA3D-4EAC79C90117}" type="slidenum">
              <a:rPr lang="en-GB" altLang="en-US"/>
              <a:pPr/>
              <a:t>5</a:t>
            </a:fld>
            <a:endParaRPr lang="en-GB" altLang="en-US"/>
          </a:p>
        </p:txBody>
      </p:sp>
      <p:sp>
        <p:nvSpPr>
          <p:cNvPr id="29698" name="Rectangle 2">
            <a:extLst>
              <a:ext uri="{FF2B5EF4-FFF2-40B4-BE49-F238E27FC236}">
                <a16:creationId xmlns:a16="http://schemas.microsoft.com/office/drawing/2014/main" id="{D3EB10F6-8752-4E71-E7C5-9C4F5C69239D}"/>
              </a:ext>
            </a:extLst>
          </p:cNvPr>
          <p:cNvSpPr>
            <a:spLocks noRot="1" noChangeArrowheads="1" noTextEdit="1"/>
          </p:cNvSpPr>
          <p:nvPr>
            <p:ph type="sldImg"/>
          </p:nvPr>
        </p:nvSpPr>
        <p:spPr>
          <a:ln/>
        </p:spPr>
      </p:sp>
      <p:sp>
        <p:nvSpPr>
          <p:cNvPr id="29699" name="Rectangle 3">
            <a:extLst>
              <a:ext uri="{FF2B5EF4-FFF2-40B4-BE49-F238E27FC236}">
                <a16:creationId xmlns:a16="http://schemas.microsoft.com/office/drawing/2014/main" id="{7612A612-45EB-839C-962E-141CD0B5CCC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7BE8C39-5A85-DCC3-99D9-A470AB574C32}"/>
              </a:ext>
            </a:extLst>
          </p:cNvPr>
          <p:cNvSpPr>
            <a:spLocks noGrp="1" noChangeArrowheads="1"/>
          </p:cNvSpPr>
          <p:nvPr>
            <p:ph type="sldNum" sz="quarter" idx="5"/>
          </p:nvPr>
        </p:nvSpPr>
        <p:spPr>
          <a:ln/>
        </p:spPr>
        <p:txBody>
          <a:bodyPr/>
          <a:lstStyle/>
          <a:p>
            <a:fld id="{24ECFBB0-C891-44C0-92B4-EEF416D4EBD8}" type="slidenum">
              <a:rPr lang="en-GB" altLang="en-US"/>
              <a:pPr/>
              <a:t>6</a:t>
            </a:fld>
            <a:endParaRPr lang="en-GB" altLang="en-US"/>
          </a:p>
        </p:txBody>
      </p:sp>
      <p:sp>
        <p:nvSpPr>
          <p:cNvPr id="30722" name="Rectangle 2">
            <a:extLst>
              <a:ext uri="{FF2B5EF4-FFF2-40B4-BE49-F238E27FC236}">
                <a16:creationId xmlns:a16="http://schemas.microsoft.com/office/drawing/2014/main" id="{1774EBF3-FD13-4D60-006E-F54E1AA0EB47}"/>
              </a:ext>
            </a:extLst>
          </p:cNvPr>
          <p:cNvSpPr>
            <a:spLocks noRot="1" noChangeArrowheads="1" noTextEdit="1"/>
          </p:cNvSpPr>
          <p:nvPr>
            <p:ph type="sldImg"/>
          </p:nvPr>
        </p:nvSpPr>
        <p:spPr>
          <a:ln/>
        </p:spPr>
      </p:sp>
      <p:sp>
        <p:nvSpPr>
          <p:cNvPr id="30723" name="Rectangle 3">
            <a:extLst>
              <a:ext uri="{FF2B5EF4-FFF2-40B4-BE49-F238E27FC236}">
                <a16:creationId xmlns:a16="http://schemas.microsoft.com/office/drawing/2014/main" id="{BA40C47E-D08C-BDEB-E7D1-C6039438B14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F180C8E-F283-04E6-6423-C7849AD0B4FF}"/>
              </a:ext>
            </a:extLst>
          </p:cNvPr>
          <p:cNvSpPr>
            <a:spLocks noGrp="1" noChangeArrowheads="1"/>
          </p:cNvSpPr>
          <p:nvPr>
            <p:ph type="sldNum" sz="quarter" idx="5"/>
          </p:nvPr>
        </p:nvSpPr>
        <p:spPr>
          <a:ln/>
        </p:spPr>
        <p:txBody>
          <a:bodyPr/>
          <a:lstStyle/>
          <a:p>
            <a:fld id="{71F9BFFE-F3DA-41DF-A47C-64B2BDB8C452}" type="slidenum">
              <a:rPr lang="en-GB" altLang="en-US"/>
              <a:pPr/>
              <a:t>7</a:t>
            </a:fld>
            <a:endParaRPr lang="en-GB" altLang="en-US"/>
          </a:p>
        </p:txBody>
      </p:sp>
      <p:sp>
        <p:nvSpPr>
          <p:cNvPr id="31746" name="Rectangle 2">
            <a:extLst>
              <a:ext uri="{FF2B5EF4-FFF2-40B4-BE49-F238E27FC236}">
                <a16:creationId xmlns:a16="http://schemas.microsoft.com/office/drawing/2014/main" id="{C8D479FB-1ECF-5BAA-818C-C98E0CA233B7}"/>
              </a:ext>
            </a:extLst>
          </p:cNvPr>
          <p:cNvSpPr>
            <a:spLocks noRot="1" noChangeArrowheads="1" noTextEdit="1"/>
          </p:cNvSpPr>
          <p:nvPr>
            <p:ph type="sldImg"/>
          </p:nvPr>
        </p:nvSpPr>
        <p:spPr>
          <a:ln/>
        </p:spPr>
      </p:sp>
      <p:sp>
        <p:nvSpPr>
          <p:cNvPr id="31747" name="Rectangle 3">
            <a:extLst>
              <a:ext uri="{FF2B5EF4-FFF2-40B4-BE49-F238E27FC236}">
                <a16:creationId xmlns:a16="http://schemas.microsoft.com/office/drawing/2014/main" id="{51A9CF45-07A9-C7D1-5B73-84690A4DCDE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D6E185C-7BE5-B314-E529-E072CC131A78}"/>
              </a:ext>
            </a:extLst>
          </p:cNvPr>
          <p:cNvSpPr>
            <a:spLocks noGrp="1" noChangeArrowheads="1"/>
          </p:cNvSpPr>
          <p:nvPr>
            <p:ph type="sldNum" sz="quarter" idx="5"/>
          </p:nvPr>
        </p:nvSpPr>
        <p:spPr>
          <a:ln/>
        </p:spPr>
        <p:txBody>
          <a:bodyPr/>
          <a:lstStyle/>
          <a:p>
            <a:fld id="{A7F0334C-761F-4C91-BE42-DDB42A3FF794}" type="slidenum">
              <a:rPr lang="en-GB" altLang="en-US"/>
              <a:pPr/>
              <a:t>8</a:t>
            </a:fld>
            <a:endParaRPr lang="en-GB" altLang="en-US"/>
          </a:p>
        </p:txBody>
      </p:sp>
      <p:sp>
        <p:nvSpPr>
          <p:cNvPr id="32770" name="Rectangle 2">
            <a:extLst>
              <a:ext uri="{FF2B5EF4-FFF2-40B4-BE49-F238E27FC236}">
                <a16:creationId xmlns:a16="http://schemas.microsoft.com/office/drawing/2014/main" id="{7BFF15C6-7C4F-21E2-41DA-0C8F685E761D}"/>
              </a:ext>
            </a:extLst>
          </p:cNvPr>
          <p:cNvSpPr>
            <a:spLocks noRot="1" noChangeArrowheads="1" noTextEdit="1"/>
          </p:cNvSpPr>
          <p:nvPr>
            <p:ph type="sldImg"/>
          </p:nvPr>
        </p:nvSpPr>
        <p:spPr>
          <a:ln/>
        </p:spPr>
      </p:sp>
      <p:sp>
        <p:nvSpPr>
          <p:cNvPr id="32771" name="Rectangle 3">
            <a:extLst>
              <a:ext uri="{FF2B5EF4-FFF2-40B4-BE49-F238E27FC236}">
                <a16:creationId xmlns:a16="http://schemas.microsoft.com/office/drawing/2014/main" id="{6964E895-2D57-EDE9-BB11-EB7B1148202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0A4C472-C250-B2DC-5E39-026FFE8C9174}"/>
              </a:ext>
            </a:extLst>
          </p:cNvPr>
          <p:cNvSpPr>
            <a:spLocks noGrp="1" noChangeArrowheads="1"/>
          </p:cNvSpPr>
          <p:nvPr>
            <p:ph type="sldNum" sz="quarter" idx="5"/>
          </p:nvPr>
        </p:nvSpPr>
        <p:spPr>
          <a:ln/>
        </p:spPr>
        <p:txBody>
          <a:bodyPr/>
          <a:lstStyle/>
          <a:p>
            <a:fld id="{481ED26D-1282-4076-9873-CFC35CEDE616}" type="slidenum">
              <a:rPr lang="en-GB" altLang="en-US"/>
              <a:pPr/>
              <a:t>9</a:t>
            </a:fld>
            <a:endParaRPr lang="en-GB" altLang="en-US"/>
          </a:p>
        </p:txBody>
      </p:sp>
      <p:sp>
        <p:nvSpPr>
          <p:cNvPr id="33794" name="Rectangle 2">
            <a:extLst>
              <a:ext uri="{FF2B5EF4-FFF2-40B4-BE49-F238E27FC236}">
                <a16:creationId xmlns:a16="http://schemas.microsoft.com/office/drawing/2014/main" id="{4D4FEFBA-8441-D9F3-2741-8796D12BD0F3}"/>
              </a:ext>
            </a:extLst>
          </p:cNvPr>
          <p:cNvSpPr>
            <a:spLocks noRot="1" noChangeArrowheads="1" noTextEdit="1"/>
          </p:cNvSpPr>
          <p:nvPr>
            <p:ph type="sldImg"/>
          </p:nvPr>
        </p:nvSpPr>
        <p:spPr>
          <a:ln/>
        </p:spPr>
      </p:sp>
      <p:sp>
        <p:nvSpPr>
          <p:cNvPr id="33795" name="Rectangle 3">
            <a:extLst>
              <a:ext uri="{FF2B5EF4-FFF2-40B4-BE49-F238E27FC236}">
                <a16:creationId xmlns:a16="http://schemas.microsoft.com/office/drawing/2014/main" id="{8ACB80CD-BECF-4A3B-97EE-E79A99AF3A9B}"/>
              </a:ext>
            </a:extLst>
          </p:cNvPr>
          <p:cNvSpPr>
            <a:spLocks noGrp="1" noChangeArrowheads="1"/>
          </p:cNvSpPr>
          <p:nvPr>
            <p:ph type="body" idx="1"/>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40FF9-EF07-BA39-3F04-9A267776C59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6DF6A4E-3196-E99C-214D-C9692665F21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4C45E6-ACB0-3D1E-DC44-77D9167E41D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9ACA347-89B9-7971-81F1-DE741A70FAC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2A2A123-B3C6-359D-9B12-935DD8D9B822}"/>
              </a:ext>
            </a:extLst>
          </p:cNvPr>
          <p:cNvSpPr>
            <a:spLocks noGrp="1"/>
          </p:cNvSpPr>
          <p:nvPr>
            <p:ph type="sldNum" sz="quarter" idx="12"/>
          </p:nvPr>
        </p:nvSpPr>
        <p:spPr/>
        <p:txBody>
          <a:bodyPr/>
          <a:lstStyle>
            <a:lvl1pPr>
              <a:defRPr/>
            </a:lvl1pPr>
          </a:lstStyle>
          <a:p>
            <a:fld id="{A130F849-B241-4AE5-9302-8FAE82EB99EC}" type="slidenum">
              <a:rPr lang="en-US" altLang="en-US"/>
              <a:pPr/>
              <a:t>‹#›</a:t>
            </a:fld>
            <a:endParaRPr lang="en-US" altLang="en-US"/>
          </a:p>
        </p:txBody>
      </p:sp>
    </p:spTree>
    <p:extLst>
      <p:ext uri="{BB962C8B-B14F-4D97-AF65-F5344CB8AC3E}">
        <p14:creationId xmlns:p14="http://schemas.microsoft.com/office/powerpoint/2010/main" val="304043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AD8C5-3FD7-2FD4-131C-A6DDDB5071A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9BA820-9576-D97B-1BCA-5D37BB13F3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9939F7-572A-8CD8-6EC1-94A78829DBC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1B2B14F-2EBE-D312-954F-C596F6D0394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203748F-2E5F-520B-3303-4F23818B977E}"/>
              </a:ext>
            </a:extLst>
          </p:cNvPr>
          <p:cNvSpPr>
            <a:spLocks noGrp="1"/>
          </p:cNvSpPr>
          <p:nvPr>
            <p:ph type="sldNum" sz="quarter" idx="12"/>
          </p:nvPr>
        </p:nvSpPr>
        <p:spPr/>
        <p:txBody>
          <a:bodyPr/>
          <a:lstStyle>
            <a:lvl1pPr>
              <a:defRPr/>
            </a:lvl1pPr>
          </a:lstStyle>
          <a:p>
            <a:fld id="{D102F7D8-758F-465A-A6BA-BF35E234FFDA}" type="slidenum">
              <a:rPr lang="en-US" altLang="en-US"/>
              <a:pPr/>
              <a:t>‹#›</a:t>
            </a:fld>
            <a:endParaRPr lang="en-US" altLang="en-US"/>
          </a:p>
        </p:txBody>
      </p:sp>
    </p:spTree>
    <p:extLst>
      <p:ext uri="{BB962C8B-B14F-4D97-AF65-F5344CB8AC3E}">
        <p14:creationId xmlns:p14="http://schemas.microsoft.com/office/powerpoint/2010/main" val="213591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D94277-8C9E-95B5-B1E4-A6BE7138B861}"/>
              </a:ext>
            </a:extLst>
          </p:cNvPr>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453E33-FD66-D831-4D8D-D383D8CB1DED}"/>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FF1296-5AD2-1816-FB2B-05202188D8B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247B701-DD61-7E27-F8B3-B9923F0B7A8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0B25C9C-5F49-96AB-5E64-457828BEB215}"/>
              </a:ext>
            </a:extLst>
          </p:cNvPr>
          <p:cNvSpPr>
            <a:spLocks noGrp="1"/>
          </p:cNvSpPr>
          <p:nvPr>
            <p:ph type="sldNum" sz="quarter" idx="12"/>
          </p:nvPr>
        </p:nvSpPr>
        <p:spPr/>
        <p:txBody>
          <a:bodyPr/>
          <a:lstStyle>
            <a:lvl1pPr>
              <a:defRPr/>
            </a:lvl1pPr>
          </a:lstStyle>
          <a:p>
            <a:fld id="{0CEF07C9-9E5B-4AEE-9B3A-75D325C48672}" type="slidenum">
              <a:rPr lang="en-US" altLang="en-US"/>
              <a:pPr/>
              <a:t>‹#›</a:t>
            </a:fld>
            <a:endParaRPr lang="en-US" altLang="en-US"/>
          </a:p>
        </p:txBody>
      </p:sp>
    </p:spTree>
    <p:extLst>
      <p:ext uri="{BB962C8B-B14F-4D97-AF65-F5344CB8AC3E}">
        <p14:creationId xmlns:p14="http://schemas.microsoft.com/office/powerpoint/2010/main" val="1761163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4F94E-73F7-DEBD-24FD-6A587D1D34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2AD2E2-1123-0392-913C-0AEBCEE259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C59860-F9E9-4164-FA3C-9F9F6D86B1D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BE9E981-76FA-710F-68F8-F0E93491C6A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EA70E81-BBD8-855A-70B7-7DB4D648827B}"/>
              </a:ext>
            </a:extLst>
          </p:cNvPr>
          <p:cNvSpPr>
            <a:spLocks noGrp="1"/>
          </p:cNvSpPr>
          <p:nvPr>
            <p:ph type="sldNum" sz="quarter" idx="12"/>
          </p:nvPr>
        </p:nvSpPr>
        <p:spPr/>
        <p:txBody>
          <a:bodyPr/>
          <a:lstStyle>
            <a:lvl1pPr>
              <a:defRPr/>
            </a:lvl1pPr>
          </a:lstStyle>
          <a:p>
            <a:fld id="{06511E1B-4C50-437E-98AD-92B7ED53547A}" type="slidenum">
              <a:rPr lang="en-US" altLang="en-US"/>
              <a:pPr/>
              <a:t>‹#›</a:t>
            </a:fld>
            <a:endParaRPr lang="en-US" altLang="en-US"/>
          </a:p>
        </p:txBody>
      </p:sp>
    </p:spTree>
    <p:extLst>
      <p:ext uri="{BB962C8B-B14F-4D97-AF65-F5344CB8AC3E}">
        <p14:creationId xmlns:p14="http://schemas.microsoft.com/office/powerpoint/2010/main" val="179675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82ABD-4033-76F6-80AF-AF1E70190D0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FE6D877-61E0-3FF4-BCCB-5E5E0D0AC13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1AE87B0A-6432-78C6-E58D-00D1A0D8C69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A33C594-80BE-A880-04DB-51F5E7ACE40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E5FA53D-5783-2832-E069-ECFEA30E4CD4}"/>
              </a:ext>
            </a:extLst>
          </p:cNvPr>
          <p:cNvSpPr>
            <a:spLocks noGrp="1"/>
          </p:cNvSpPr>
          <p:nvPr>
            <p:ph type="sldNum" sz="quarter" idx="12"/>
          </p:nvPr>
        </p:nvSpPr>
        <p:spPr/>
        <p:txBody>
          <a:bodyPr/>
          <a:lstStyle>
            <a:lvl1pPr>
              <a:defRPr/>
            </a:lvl1pPr>
          </a:lstStyle>
          <a:p>
            <a:fld id="{2984F329-A2DA-4AEE-B992-0B0692D130A5}" type="slidenum">
              <a:rPr lang="en-US" altLang="en-US"/>
              <a:pPr/>
              <a:t>‹#›</a:t>
            </a:fld>
            <a:endParaRPr lang="en-US" altLang="en-US"/>
          </a:p>
        </p:txBody>
      </p:sp>
    </p:spTree>
    <p:extLst>
      <p:ext uri="{BB962C8B-B14F-4D97-AF65-F5344CB8AC3E}">
        <p14:creationId xmlns:p14="http://schemas.microsoft.com/office/powerpoint/2010/main" val="3482590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1F933-872E-0B6C-D905-B54D1B75B2E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5BEFF3-320B-5018-B40D-B1C4DED5AED4}"/>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A67B4D4-9643-1512-49E6-DA945ACCA02F}"/>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0AA980B-158F-FFC0-3FE9-6BE87ACBEE8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670CBE7-CA24-0DC8-176B-EAE73605B7F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AD869E5-A453-EF10-5F78-DED03C557979}"/>
              </a:ext>
            </a:extLst>
          </p:cNvPr>
          <p:cNvSpPr>
            <a:spLocks noGrp="1"/>
          </p:cNvSpPr>
          <p:nvPr>
            <p:ph type="sldNum" sz="quarter" idx="12"/>
          </p:nvPr>
        </p:nvSpPr>
        <p:spPr/>
        <p:txBody>
          <a:bodyPr/>
          <a:lstStyle>
            <a:lvl1pPr>
              <a:defRPr/>
            </a:lvl1pPr>
          </a:lstStyle>
          <a:p>
            <a:fld id="{DD60CED1-1C1A-4236-8560-BAD6B20BB39C}" type="slidenum">
              <a:rPr lang="en-US" altLang="en-US"/>
              <a:pPr/>
              <a:t>‹#›</a:t>
            </a:fld>
            <a:endParaRPr lang="en-US" altLang="en-US"/>
          </a:p>
        </p:txBody>
      </p:sp>
    </p:spTree>
    <p:extLst>
      <p:ext uri="{BB962C8B-B14F-4D97-AF65-F5344CB8AC3E}">
        <p14:creationId xmlns:p14="http://schemas.microsoft.com/office/powerpoint/2010/main" val="2661136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9849E-95EF-8F91-17C3-E874DC9E0996}"/>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4B388F-F263-304B-415D-10A28637DA0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7EAD25-60F7-FDE3-4679-577DEAF1033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51BADC9-4300-BA17-0F4B-E9E70881047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1899CC-342D-11A2-7829-6DEFDD3EDB1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D869539-13A9-E9C2-BB50-83EE83AFE750}"/>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9E61C7B6-4AA1-8A32-EA66-1B005BA1DCA3}"/>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077B71DC-538F-BEB8-57EC-AFBFF012AEAD}"/>
              </a:ext>
            </a:extLst>
          </p:cNvPr>
          <p:cNvSpPr>
            <a:spLocks noGrp="1"/>
          </p:cNvSpPr>
          <p:nvPr>
            <p:ph type="sldNum" sz="quarter" idx="12"/>
          </p:nvPr>
        </p:nvSpPr>
        <p:spPr/>
        <p:txBody>
          <a:bodyPr/>
          <a:lstStyle>
            <a:lvl1pPr>
              <a:defRPr/>
            </a:lvl1pPr>
          </a:lstStyle>
          <a:p>
            <a:fld id="{DADF7B95-D026-4D01-9606-8C1724EB598E}" type="slidenum">
              <a:rPr lang="en-US" altLang="en-US"/>
              <a:pPr/>
              <a:t>‹#›</a:t>
            </a:fld>
            <a:endParaRPr lang="en-US" altLang="en-US"/>
          </a:p>
        </p:txBody>
      </p:sp>
    </p:spTree>
    <p:extLst>
      <p:ext uri="{BB962C8B-B14F-4D97-AF65-F5344CB8AC3E}">
        <p14:creationId xmlns:p14="http://schemas.microsoft.com/office/powerpoint/2010/main" val="4197797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F2275-4A20-BA16-35D1-AA276ADEEB0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8C23E4A-C644-81AC-C06B-4CF8B1627212}"/>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A5512809-519F-5E36-D564-22926E52884F}"/>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B93E759C-8758-DD16-BA89-6DF6D9BC8A36}"/>
              </a:ext>
            </a:extLst>
          </p:cNvPr>
          <p:cNvSpPr>
            <a:spLocks noGrp="1"/>
          </p:cNvSpPr>
          <p:nvPr>
            <p:ph type="sldNum" sz="quarter" idx="12"/>
          </p:nvPr>
        </p:nvSpPr>
        <p:spPr/>
        <p:txBody>
          <a:bodyPr/>
          <a:lstStyle>
            <a:lvl1pPr>
              <a:defRPr/>
            </a:lvl1pPr>
          </a:lstStyle>
          <a:p>
            <a:fld id="{49A615F4-336B-4C9C-AB09-776B085E78F8}" type="slidenum">
              <a:rPr lang="en-US" altLang="en-US"/>
              <a:pPr/>
              <a:t>‹#›</a:t>
            </a:fld>
            <a:endParaRPr lang="en-US" altLang="en-US"/>
          </a:p>
        </p:txBody>
      </p:sp>
    </p:spTree>
    <p:extLst>
      <p:ext uri="{BB962C8B-B14F-4D97-AF65-F5344CB8AC3E}">
        <p14:creationId xmlns:p14="http://schemas.microsoft.com/office/powerpoint/2010/main" val="1396326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C8B7D7-4ECB-9B8F-1527-4E29A445B030}"/>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F68EED3-F2D4-6825-87B5-AA82CCD5B17F}"/>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697E582C-9383-035B-B973-FFBBA13A502C}"/>
              </a:ext>
            </a:extLst>
          </p:cNvPr>
          <p:cNvSpPr>
            <a:spLocks noGrp="1"/>
          </p:cNvSpPr>
          <p:nvPr>
            <p:ph type="sldNum" sz="quarter" idx="12"/>
          </p:nvPr>
        </p:nvSpPr>
        <p:spPr/>
        <p:txBody>
          <a:bodyPr/>
          <a:lstStyle>
            <a:lvl1pPr>
              <a:defRPr/>
            </a:lvl1pPr>
          </a:lstStyle>
          <a:p>
            <a:fld id="{4C99294E-6673-4EFE-B810-29AC7D51D755}" type="slidenum">
              <a:rPr lang="en-US" altLang="en-US"/>
              <a:pPr/>
              <a:t>‹#›</a:t>
            </a:fld>
            <a:endParaRPr lang="en-US" altLang="en-US"/>
          </a:p>
        </p:txBody>
      </p:sp>
    </p:spTree>
    <p:extLst>
      <p:ext uri="{BB962C8B-B14F-4D97-AF65-F5344CB8AC3E}">
        <p14:creationId xmlns:p14="http://schemas.microsoft.com/office/powerpoint/2010/main" val="4024267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C5F34-27EF-8647-AF71-C4E396BF7B4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C76E454-6C0E-9346-6405-13BDDCFF9BC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A1474F8-D5D4-EB2C-A9DF-D9D3A3AC204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84BA76-514C-94AE-B16C-B8C72CECE8A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491C821-324A-3DDC-3715-F947646B021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96FDB30-A663-FDFF-EB8C-CEABC0E20FA9}"/>
              </a:ext>
            </a:extLst>
          </p:cNvPr>
          <p:cNvSpPr>
            <a:spLocks noGrp="1"/>
          </p:cNvSpPr>
          <p:nvPr>
            <p:ph type="sldNum" sz="quarter" idx="12"/>
          </p:nvPr>
        </p:nvSpPr>
        <p:spPr/>
        <p:txBody>
          <a:bodyPr/>
          <a:lstStyle>
            <a:lvl1pPr>
              <a:defRPr/>
            </a:lvl1pPr>
          </a:lstStyle>
          <a:p>
            <a:fld id="{C887D256-36B3-45CD-B807-31C20C145542}" type="slidenum">
              <a:rPr lang="en-US" altLang="en-US"/>
              <a:pPr/>
              <a:t>‹#›</a:t>
            </a:fld>
            <a:endParaRPr lang="en-US" altLang="en-US"/>
          </a:p>
        </p:txBody>
      </p:sp>
    </p:spTree>
    <p:extLst>
      <p:ext uri="{BB962C8B-B14F-4D97-AF65-F5344CB8AC3E}">
        <p14:creationId xmlns:p14="http://schemas.microsoft.com/office/powerpoint/2010/main" val="974003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CD3AA-8902-3550-3064-0563071A5F7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57EF42F-DD23-E2E0-1AEE-F1C95017132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99CBD5E-8495-B0AB-997A-BA9C07F35A9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5F6964-C110-9232-C326-492E3E184E1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65831A9-830F-4FBC-6F6A-4D9AFA6A266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3D0C2D9-81EC-355D-DACC-73883221BA2C}"/>
              </a:ext>
            </a:extLst>
          </p:cNvPr>
          <p:cNvSpPr>
            <a:spLocks noGrp="1"/>
          </p:cNvSpPr>
          <p:nvPr>
            <p:ph type="sldNum" sz="quarter" idx="12"/>
          </p:nvPr>
        </p:nvSpPr>
        <p:spPr/>
        <p:txBody>
          <a:bodyPr/>
          <a:lstStyle>
            <a:lvl1pPr>
              <a:defRPr/>
            </a:lvl1pPr>
          </a:lstStyle>
          <a:p>
            <a:fld id="{8C540AF7-E596-411B-AB0C-AFE6FD7640A5}" type="slidenum">
              <a:rPr lang="en-US" altLang="en-US"/>
              <a:pPr/>
              <a:t>‹#›</a:t>
            </a:fld>
            <a:endParaRPr lang="en-US" altLang="en-US"/>
          </a:p>
        </p:txBody>
      </p:sp>
    </p:spTree>
    <p:extLst>
      <p:ext uri="{BB962C8B-B14F-4D97-AF65-F5344CB8AC3E}">
        <p14:creationId xmlns:p14="http://schemas.microsoft.com/office/powerpoint/2010/main" val="3811363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02ED221-2777-BB9E-30DE-351302351369}"/>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E75CC4B-6E07-1049-69E8-9B230700BF91}"/>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958160B-D137-89E5-F804-58EA0AE119DE}"/>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9C016E77-8040-7C07-2E84-8AF7694E7416}"/>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F8AF698C-275E-412F-223D-B082C626DADA}"/>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316C40F-F9A1-400E-9C9E-90161D19160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a:extLst>
              <a:ext uri="{FF2B5EF4-FFF2-40B4-BE49-F238E27FC236}">
                <a16:creationId xmlns:a16="http://schemas.microsoft.com/office/drawing/2014/main" id="{18CE4A0F-B330-AA58-DFFC-E72502A3D7CA}"/>
              </a:ext>
            </a:extLst>
          </p:cNvPr>
          <p:cNvSpPr txBox="1">
            <a:spLocks noChangeArrowheads="1"/>
          </p:cNvSpPr>
          <p:nvPr/>
        </p:nvSpPr>
        <p:spPr bwMode="auto">
          <a:xfrm>
            <a:off x="2057400" y="1600200"/>
            <a:ext cx="5562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a:t>PROTEIN STRUCTURES</a:t>
            </a:r>
            <a:endParaRPr lang="en-US" altLang="en-US"/>
          </a:p>
        </p:txBody>
      </p:sp>
      <p:sp>
        <p:nvSpPr>
          <p:cNvPr id="2051" name="Text Box 3">
            <a:extLst>
              <a:ext uri="{FF2B5EF4-FFF2-40B4-BE49-F238E27FC236}">
                <a16:creationId xmlns:a16="http://schemas.microsoft.com/office/drawing/2014/main" id="{245D974D-7949-3731-5DDB-85FF296228D1}"/>
              </a:ext>
            </a:extLst>
          </p:cNvPr>
          <p:cNvSpPr txBox="1">
            <a:spLocks noChangeArrowheads="1"/>
          </p:cNvSpPr>
          <p:nvPr/>
        </p:nvSpPr>
        <p:spPr bwMode="auto">
          <a:xfrm>
            <a:off x="1295400" y="2667000"/>
            <a:ext cx="6553200" cy="16541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To see some of these images in 3D you will need a Blue or Cyan filter on your left eye and a Red or Magenta filter on your right eye.</a:t>
            </a:r>
          </a:p>
          <a:p>
            <a:pPr>
              <a:spcBef>
                <a:spcPct val="50000"/>
              </a:spcBef>
            </a:pPr>
            <a:r>
              <a:rPr lang="en-US" altLang="en-US" sz="2000"/>
              <a:t>(Experiment with the filters for best effect)</a:t>
            </a:r>
            <a:endParaRPr lang="en-US" altLang="en-US"/>
          </a:p>
        </p:txBody>
      </p:sp>
      <p:sp>
        <p:nvSpPr>
          <p:cNvPr id="2052" name="Oval 4">
            <a:extLst>
              <a:ext uri="{FF2B5EF4-FFF2-40B4-BE49-F238E27FC236}">
                <a16:creationId xmlns:a16="http://schemas.microsoft.com/office/drawing/2014/main" id="{E7AB1C62-0656-1A58-7F42-4E4EA2324AA0}"/>
              </a:ext>
            </a:extLst>
          </p:cNvPr>
          <p:cNvSpPr>
            <a:spLocks noChangeArrowheads="1"/>
          </p:cNvSpPr>
          <p:nvPr/>
        </p:nvSpPr>
        <p:spPr bwMode="auto">
          <a:xfrm>
            <a:off x="2133600" y="4648200"/>
            <a:ext cx="2057400" cy="106680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3" name="Oval 5">
            <a:extLst>
              <a:ext uri="{FF2B5EF4-FFF2-40B4-BE49-F238E27FC236}">
                <a16:creationId xmlns:a16="http://schemas.microsoft.com/office/drawing/2014/main" id="{648E9E08-A07C-780E-DCCA-26DC7681062E}"/>
              </a:ext>
            </a:extLst>
          </p:cNvPr>
          <p:cNvSpPr>
            <a:spLocks noChangeArrowheads="1"/>
          </p:cNvSpPr>
          <p:nvPr/>
        </p:nvSpPr>
        <p:spPr bwMode="auto">
          <a:xfrm>
            <a:off x="4495800" y="4648200"/>
            <a:ext cx="2286000" cy="1066800"/>
          </a:xfrm>
          <a:prstGeom prst="ellipse">
            <a:avLst/>
          </a:prstGeom>
          <a:solidFill>
            <a:srgbClr val="FF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4" name="Text Box 6">
            <a:extLst>
              <a:ext uri="{FF2B5EF4-FFF2-40B4-BE49-F238E27FC236}">
                <a16:creationId xmlns:a16="http://schemas.microsoft.com/office/drawing/2014/main" id="{43AD05CD-9E1D-EA59-24A7-43FF9942A2F3}"/>
              </a:ext>
            </a:extLst>
          </p:cNvPr>
          <p:cNvSpPr txBox="1">
            <a:spLocks noChangeArrowheads="1"/>
          </p:cNvSpPr>
          <p:nvPr/>
        </p:nvSpPr>
        <p:spPr bwMode="auto">
          <a:xfrm>
            <a:off x="2133600" y="495300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         Left	     	     Right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AA205B1A-FB25-0130-5CF0-07693E3F5989}"/>
              </a:ext>
            </a:extLst>
          </p:cNvPr>
          <p:cNvSpPr txBox="1">
            <a:spLocks noChangeArrowheads="1"/>
          </p:cNvSpPr>
          <p:nvPr/>
        </p:nvSpPr>
        <p:spPr bwMode="auto">
          <a:xfrm>
            <a:off x="2057400" y="25908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ltLang="en-US"/>
          </a:p>
        </p:txBody>
      </p:sp>
      <p:pic>
        <p:nvPicPr>
          <p:cNvPr id="8195" name="Picture 3">
            <a:extLst>
              <a:ext uri="{FF2B5EF4-FFF2-40B4-BE49-F238E27FC236}">
                <a16:creationId xmlns:a16="http://schemas.microsoft.com/office/drawing/2014/main" id="{8F1B3C21-D2FC-AD51-A4BE-5A4EF53B46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0"/>
            <a:ext cx="4735513" cy="6858000"/>
          </a:xfrm>
          <a:prstGeom prst="rect">
            <a:avLst/>
          </a:prstGeom>
          <a:noFill/>
          <a:extLst>
            <a:ext uri="{909E8E84-426E-40DD-AFC4-6F175D3DCCD1}">
              <a14:hiddenFill xmlns:a14="http://schemas.microsoft.com/office/drawing/2010/main">
                <a:solidFill>
                  <a:srgbClr val="FFFFFF"/>
                </a:solidFill>
              </a14:hiddenFill>
            </a:ext>
          </a:extLst>
        </p:spPr>
      </p:pic>
      <p:sp>
        <p:nvSpPr>
          <p:cNvPr id="8196" name="Text Box 4">
            <a:extLst>
              <a:ext uri="{FF2B5EF4-FFF2-40B4-BE49-F238E27FC236}">
                <a16:creationId xmlns:a16="http://schemas.microsoft.com/office/drawing/2014/main" id="{5C910C50-EE14-CF23-D9FB-E3444F14B2BB}"/>
              </a:ext>
            </a:extLst>
          </p:cNvPr>
          <p:cNvSpPr txBox="1">
            <a:spLocks noChangeArrowheads="1"/>
          </p:cNvSpPr>
          <p:nvPr/>
        </p:nvSpPr>
        <p:spPr bwMode="auto">
          <a:xfrm>
            <a:off x="381000" y="533400"/>
            <a:ext cx="22098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u="sng"/>
              <a:t>Poly-L-Proline</a:t>
            </a:r>
          </a:p>
          <a:p>
            <a:pPr>
              <a:spcBef>
                <a:spcPct val="50000"/>
              </a:spcBef>
            </a:pPr>
            <a:r>
              <a:rPr lang="en-US" altLang="en-US" sz="2000" b="1"/>
              <a:t>These strands contain repeating units of the Amino Acid, Proline.</a:t>
            </a:r>
          </a:p>
          <a:p>
            <a:pPr>
              <a:spcBef>
                <a:spcPct val="50000"/>
              </a:spcBef>
            </a:pPr>
            <a:endParaRPr lang="en-US" altLang="en-US" sz="2000" b="1"/>
          </a:p>
          <a:p>
            <a:pPr>
              <a:spcBef>
                <a:spcPct val="50000"/>
              </a:spcBef>
            </a:pPr>
            <a:r>
              <a:rPr lang="en-US" altLang="en-US" sz="2000" b="1"/>
              <a:t>When three such strands wrap around each other like rope they make a strong fibrous protein, similar to Collagen.</a:t>
            </a:r>
          </a:p>
          <a:p>
            <a:pPr>
              <a:spcBef>
                <a:spcPct val="50000"/>
              </a:spcBef>
            </a:pPr>
            <a:r>
              <a:rPr lang="en-US" altLang="en-US" sz="2000" b="1"/>
              <a:t>Collagen is found in skin, ligaments and tendons </a:t>
            </a:r>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76E1679F-7A30-D00A-4A3C-7E489F775E9C}"/>
              </a:ext>
            </a:extLst>
          </p:cNvPr>
          <p:cNvSpPr txBox="1">
            <a:spLocks noChangeArrowheads="1"/>
          </p:cNvSpPr>
          <p:nvPr/>
        </p:nvSpPr>
        <p:spPr bwMode="auto">
          <a:xfrm>
            <a:off x="609600" y="304800"/>
            <a:ext cx="2057400" cy="679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u="sng"/>
              <a:t>COLLAGEN</a:t>
            </a:r>
            <a:endParaRPr lang="en-US" altLang="en-US" b="1"/>
          </a:p>
          <a:p>
            <a:pPr>
              <a:spcBef>
                <a:spcPct val="50000"/>
              </a:spcBef>
            </a:pPr>
            <a:r>
              <a:rPr lang="en-US" altLang="en-US" sz="2000"/>
              <a:t>An important component of animal connective tissue.</a:t>
            </a:r>
          </a:p>
          <a:p>
            <a:pPr>
              <a:spcBef>
                <a:spcPct val="50000"/>
              </a:spcBef>
            </a:pPr>
            <a:endParaRPr lang="en-US" altLang="en-US" sz="2000"/>
          </a:p>
          <a:p>
            <a:pPr>
              <a:spcBef>
                <a:spcPct val="50000"/>
              </a:spcBef>
            </a:pPr>
            <a:endParaRPr lang="en-US" altLang="en-US" sz="2000"/>
          </a:p>
          <a:p>
            <a:pPr>
              <a:spcBef>
                <a:spcPct val="50000"/>
              </a:spcBef>
            </a:pPr>
            <a:r>
              <a:rPr lang="en-US" altLang="en-US" sz="2000"/>
              <a:t>Collagen is made from three strands consisting mainly of Glycine and Proline...</a:t>
            </a:r>
          </a:p>
          <a:p>
            <a:pPr>
              <a:spcBef>
                <a:spcPct val="50000"/>
              </a:spcBef>
            </a:pPr>
            <a:r>
              <a:rPr lang="en-US" altLang="en-US" sz="2000"/>
              <a:t>-Gly-Pro-Pro- </a:t>
            </a:r>
          </a:p>
          <a:p>
            <a:pPr>
              <a:spcBef>
                <a:spcPct val="50000"/>
              </a:spcBef>
            </a:pPr>
            <a:r>
              <a:rPr lang="en-US" altLang="en-US" sz="2000"/>
              <a:t>repeatedly wrapped into a rope, the whole forming an Helix.</a:t>
            </a:r>
            <a:endParaRPr lang="en-US" altLang="en-US"/>
          </a:p>
          <a:p>
            <a:pPr>
              <a:spcBef>
                <a:spcPct val="50000"/>
              </a:spcBef>
            </a:pPr>
            <a:r>
              <a:rPr lang="en-US" altLang="en-US"/>
              <a:t> </a:t>
            </a:r>
          </a:p>
        </p:txBody>
      </p:sp>
      <p:sp>
        <p:nvSpPr>
          <p:cNvPr id="11267" name="Text Box 3">
            <a:extLst>
              <a:ext uri="{FF2B5EF4-FFF2-40B4-BE49-F238E27FC236}">
                <a16:creationId xmlns:a16="http://schemas.microsoft.com/office/drawing/2014/main" id="{058FA229-5A43-03AE-1533-F9A74CC4FF48}"/>
              </a:ext>
            </a:extLst>
          </p:cNvPr>
          <p:cNvSpPr txBox="1">
            <a:spLocks noChangeArrowheads="1"/>
          </p:cNvSpPr>
          <p:nvPr/>
        </p:nvSpPr>
        <p:spPr bwMode="auto">
          <a:xfrm>
            <a:off x="2819400" y="23622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ltLang="en-US"/>
          </a:p>
        </p:txBody>
      </p:sp>
      <p:pic>
        <p:nvPicPr>
          <p:cNvPr id="11268" name="Picture 4">
            <a:extLst>
              <a:ext uri="{FF2B5EF4-FFF2-40B4-BE49-F238E27FC236}">
                <a16:creationId xmlns:a16="http://schemas.microsoft.com/office/drawing/2014/main" id="{C9A88DB2-3222-4A0E-A1A9-4D5EAFB44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0"/>
            <a:ext cx="4081463"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69" name="Text Box 5">
            <a:extLst>
              <a:ext uri="{FF2B5EF4-FFF2-40B4-BE49-F238E27FC236}">
                <a16:creationId xmlns:a16="http://schemas.microsoft.com/office/drawing/2014/main" id="{6389651A-8486-936D-3D2A-63659E104DA0}"/>
              </a:ext>
            </a:extLst>
          </p:cNvPr>
          <p:cNvSpPr txBox="1">
            <a:spLocks noChangeArrowheads="1"/>
          </p:cNvSpPr>
          <p:nvPr/>
        </p:nvSpPr>
        <p:spPr bwMode="auto">
          <a:xfrm>
            <a:off x="7162800" y="2286000"/>
            <a:ext cx="16002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Natural Collagen may also have some other Amino Acids inserted along parts of the chain.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026">
            <a:extLst>
              <a:ext uri="{FF2B5EF4-FFF2-40B4-BE49-F238E27FC236}">
                <a16:creationId xmlns:a16="http://schemas.microsoft.com/office/drawing/2014/main" id="{A3BBBAF6-2108-746D-5AF9-D3841497EBEA}"/>
              </a:ext>
            </a:extLst>
          </p:cNvPr>
          <p:cNvSpPr txBox="1">
            <a:spLocks noChangeArrowheads="1"/>
          </p:cNvSpPr>
          <p:nvPr/>
        </p:nvSpPr>
        <p:spPr bwMode="auto">
          <a:xfrm>
            <a:off x="2057400" y="3733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ltLang="en-US"/>
          </a:p>
        </p:txBody>
      </p:sp>
      <p:pic>
        <p:nvPicPr>
          <p:cNvPr id="20483" name="Picture 1027">
            <a:extLst>
              <a:ext uri="{FF2B5EF4-FFF2-40B4-BE49-F238E27FC236}">
                <a16:creationId xmlns:a16="http://schemas.microsoft.com/office/drawing/2014/main" id="{CFD31F00-1213-F819-061E-957769DE5A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066800"/>
            <a:ext cx="3868738" cy="5181600"/>
          </a:xfrm>
          <a:prstGeom prst="rect">
            <a:avLst/>
          </a:prstGeom>
          <a:noFill/>
          <a:extLst>
            <a:ext uri="{909E8E84-426E-40DD-AFC4-6F175D3DCCD1}">
              <a14:hiddenFill xmlns:a14="http://schemas.microsoft.com/office/drawing/2010/main">
                <a:solidFill>
                  <a:srgbClr val="FFFFFF"/>
                </a:solidFill>
              </a14:hiddenFill>
            </a:ext>
          </a:extLst>
        </p:spPr>
      </p:pic>
      <p:sp>
        <p:nvSpPr>
          <p:cNvPr id="20484" name="Text Box 1028">
            <a:extLst>
              <a:ext uri="{FF2B5EF4-FFF2-40B4-BE49-F238E27FC236}">
                <a16:creationId xmlns:a16="http://schemas.microsoft.com/office/drawing/2014/main" id="{0384F75C-AAF2-6BD7-3F78-CB3ADAB38FDD}"/>
              </a:ext>
            </a:extLst>
          </p:cNvPr>
          <p:cNvSpPr txBox="1">
            <a:spLocks noChangeArrowheads="1"/>
          </p:cNvSpPr>
          <p:nvPr/>
        </p:nvSpPr>
        <p:spPr bwMode="auto">
          <a:xfrm>
            <a:off x="685800" y="35052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ltLang="en-US"/>
          </a:p>
        </p:txBody>
      </p:sp>
      <p:pic>
        <p:nvPicPr>
          <p:cNvPr id="20485" name="Picture 1029">
            <a:extLst>
              <a:ext uri="{FF2B5EF4-FFF2-40B4-BE49-F238E27FC236}">
                <a16:creationId xmlns:a16="http://schemas.microsoft.com/office/drawing/2014/main" id="{E5899EAF-556E-7D6A-EC56-8810C73119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066800"/>
            <a:ext cx="3733800" cy="3665538"/>
          </a:xfrm>
          <a:prstGeom prst="rect">
            <a:avLst/>
          </a:prstGeom>
          <a:noFill/>
          <a:extLst>
            <a:ext uri="{909E8E84-426E-40DD-AFC4-6F175D3DCCD1}">
              <a14:hiddenFill xmlns:a14="http://schemas.microsoft.com/office/drawing/2010/main">
                <a:solidFill>
                  <a:srgbClr val="FFFFFF"/>
                </a:solidFill>
              </a14:hiddenFill>
            </a:ext>
          </a:extLst>
        </p:spPr>
      </p:pic>
      <p:sp>
        <p:nvSpPr>
          <p:cNvPr id="20486" name="Text Box 1030">
            <a:extLst>
              <a:ext uri="{FF2B5EF4-FFF2-40B4-BE49-F238E27FC236}">
                <a16:creationId xmlns:a16="http://schemas.microsoft.com/office/drawing/2014/main" id="{FAFB78C5-83CE-DB46-46A4-ECF06EFD1BD6}"/>
              </a:ext>
            </a:extLst>
          </p:cNvPr>
          <p:cNvSpPr txBox="1">
            <a:spLocks noChangeArrowheads="1"/>
          </p:cNvSpPr>
          <p:nvPr/>
        </p:nvSpPr>
        <p:spPr bwMode="auto">
          <a:xfrm>
            <a:off x="609600" y="457200"/>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u="sng"/>
              <a:t>COLLAGEN</a:t>
            </a:r>
            <a:r>
              <a:rPr lang="en-US" altLang="en-US"/>
              <a:t> - an important animal connective tissue</a:t>
            </a:r>
          </a:p>
        </p:txBody>
      </p:sp>
      <p:sp>
        <p:nvSpPr>
          <p:cNvPr id="20487" name="Text Box 1031">
            <a:extLst>
              <a:ext uri="{FF2B5EF4-FFF2-40B4-BE49-F238E27FC236}">
                <a16:creationId xmlns:a16="http://schemas.microsoft.com/office/drawing/2014/main" id="{5186E9D9-CD94-B837-3A16-046D18E7676B}"/>
              </a:ext>
            </a:extLst>
          </p:cNvPr>
          <p:cNvSpPr txBox="1">
            <a:spLocks noChangeArrowheads="1"/>
          </p:cNvSpPr>
          <p:nvPr/>
        </p:nvSpPr>
        <p:spPr bwMode="auto">
          <a:xfrm>
            <a:off x="685800" y="5029200"/>
            <a:ext cx="38100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Left - Collagen Fibres from the tendon of a bird’s neck.</a:t>
            </a:r>
          </a:p>
          <a:p>
            <a:pPr>
              <a:spcBef>
                <a:spcPct val="50000"/>
              </a:spcBef>
            </a:pPr>
            <a:r>
              <a:rPr lang="en-US" altLang="en-US" sz="2000"/>
              <a:t>Right - Collagen Fibres from a rats tail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8B3BBDD3-EC01-B554-8EBF-8A135351EAC2}"/>
              </a:ext>
            </a:extLst>
          </p:cNvPr>
          <p:cNvSpPr txBox="1">
            <a:spLocks noChangeArrowheads="1"/>
          </p:cNvSpPr>
          <p:nvPr/>
        </p:nvSpPr>
        <p:spPr bwMode="auto">
          <a:xfrm>
            <a:off x="2895600" y="609600"/>
            <a:ext cx="3754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TERTIARY STRUCTURE</a:t>
            </a:r>
            <a:endParaRPr lang="en-US" altLang="en-US"/>
          </a:p>
        </p:txBody>
      </p:sp>
      <p:sp>
        <p:nvSpPr>
          <p:cNvPr id="10243" name="Text Box 3">
            <a:extLst>
              <a:ext uri="{FF2B5EF4-FFF2-40B4-BE49-F238E27FC236}">
                <a16:creationId xmlns:a16="http://schemas.microsoft.com/office/drawing/2014/main" id="{C42B1D85-7608-FAFF-E2A1-0BEC78B4C719}"/>
              </a:ext>
            </a:extLst>
          </p:cNvPr>
          <p:cNvSpPr txBox="1">
            <a:spLocks noChangeArrowheads="1"/>
          </p:cNvSpPr>
          <p:nvPr/>
        </p:nvSpPr>
        <p:spPr bwMode="auto">
          <a:xfrm>
            <a:off x="914400" y="1066800"/>
            <a:ext cx="7772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Tertiary Structure describes the shapes which form when the secondary spirals of the protein chain further fold up on themselves.</a:t>
            </a:r>
          </a:p>
        </p:txBody>
      </p:sp>
      <p:sp>
        <p:nvSpPr>
          <p:cNvPr id="10244" name="Text Box 4">
            <a:extLst>
              <a:ext uri="{FF2B5EF4-FFF2-40B4-BE49-F238E27FC236}">
                <a16:creationId xmlns:a16="http://schemas.microsoft.com/office/drawing/2014/main" id="{A089630D-9027-6B5C-320C-A000401E35DD}"/>
              </a:ext>
            </a:extLst>
          </p:cNvPr>
          <p:cNvSpPr txBox="1">
            <a:spLocks noChangeArrowheads="1"/>
          </p:cNvSpPr>
          <p:nvPr/>
        </p:nvSpPr>
        <p:spPr bwMode="auto">
          <a:xfrm>
            <a:off x="2438400" y="2590800"/>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QUATERNARY STRUCTURE</a:t>
            </a:r>
            <a:endParaRPr lang="en-US" altLang="en-US"/>
          </a:p>
        </p:txBody>
      </p:sp>
      <p:sp>
        <p:nvSpPr>
          <p:cNvPr id="10245" name="Text Box 5">
            <a:extLst>
              <a:ext uri="{FF2B5EF4-FFF2-40B4-BE49-F238E27FC236}">
                <a16:creationId xmlns:a16="http://schemas.microsoft.com/office/drawing/2014/main" id="{9F812F86-352B-B757-8FE1-2E2C517BF39A}"/>
              </a:ext>
            </a:extLst>
          </p:cNvPr>
          <p:cNvSpPr txBox="1">
            <a:spLocks noChangeArrowheads="1"/>
          </p:cNvSpPr>
          <p:nvPr/>
        </p:nvSpPr>
        <p:spPr bwMode="auto">
          <a:xfrm>
            <a:off x="914400" y="3429000"/>
            <a:ext cx="7620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Quaternary structure describes any final adjustments to the molecule before it can become active. For example, pairs of chains may bind together or other inorganic substances may be incorporated into the molecule. (Prosthetic Groups)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2803C3AB-1A92-FBF8-F081-EEDF0E3C982F}"/>
              </a:ext>
            </a:extLst>
          </p:cNvPr>
          <p:cNvSpPr txBox="1">
            <a:spLocks noChangeArrowheads="1"/>
          </p:cNvSpPr>
          <p:nvPr/>
        </p:nvSpPr>
        <p:spPr bwMode="auto">
          <a:xfrm>
            <a:off x="2286000" y="34290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ltLang="en-US"/>
          </a:p>
        </p:txBody>
      </p:sp>
      <p:pic>
        <p:nvPicPr>
          <p:cNvPr id="9219" name="Picture 3">
            <a:extLst>
              <a:ext uri="{FF2B5EF4-FFF2-40B4-BE49-F238E27FC236}">
                <a16:creationId xmlns:a16="http://schemas.microsoft.com/office/drawing/2014/main" id="{C5DDDDE0-FED5-DBAE-1203-A7E4C6156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7200"/>
            <a:ext cx="7086600" cy="6372225"/>
          </a:xfrm>
          <a:prstGeom prst="rect">
            <a:avLst/>
          </a:prstGeom>
          <a:noFill/>
          <a:extLst>
            <a:ext uri="{909E8E84-426E-40DD-AFC4-6F175D3DCCD1}">
              <a14:hiddenFill xmlns:a14="http://schemas.microsoft.com/office/drawing/2010/main">
                <a:solidFill>
                  <a:srgbClr val="FFFFFF"/>
                </a:solidFill>
              </a14:hiddenFill>
            </a:ext>
          </a:extLst>
        </p:spPr>
      </p:pic>
      <p:sp>
        <p:nvSpPr>
          <p:cNvPr id="9220" name="Text Box 4">
            <a:extLst>
              <a:ext uri="{FF2B5EF4-FFF2-40B4-BE49-F238E27FC236}">
                <a16:creationId xmlns:a16="http://schemas.microsoft.com/office/drawing/2014/main" id="{0998126A-106D-8FCB-AA75-6D9DD93B33BC}"/>
              </a:ext>
            </a:extLst>
          </p:cNvPr>
          <p:cNvSpPr txBox="1">
            <a:spLocks noChangeArrowheads="1"/>
          </p:cNvSpPr>
          <p:nvPr/>
        </p:nvSpPr>
        <p:spPr bwMode="auto">
          <a:xfrm>
            <a:off x="22860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u="sng"/>
              <a:t>MYOGLOBIN</a:t>
            </a:r>
            <a:r>
              <a:rPr lang="en-US" altLang="en-US" b="1"/>
              <a:t> </a:t>
            </a:r>
            <a:r>
              <a:rPr lang="en-US" altLang="en-US" sz="2000"/>
              <a:t>- An oxygen carrier in muscle similar to Haemoglobin</a:t>
            </a:r>
            <a:endParaRPr lang="en-US" altLang="en-US"/>
          </a:p>
        </p:txBody>
      </p:sp>
      <p:sp>
        <p:nvSpPr>
          <p:cNvPr id="9221" name="Text Box 5">
            <a:extLst>
              <a:ext uri="{FF2B5EF4-FFF2-40B4-BE49-F238E27FC236}">
                <a16:creationId xmlns:a16="http://schemas.microsoft.com/office/drawing/2014/main" id="{70AAD046-0236-DC23-D6D4-B66E245E7CD1}"/>
              </a:ext>
            </a:extLst>
          </p:cNvPr>
          <p:cNvSpPr txBox="1">
            <a:spLocks noChangeArrowheads="1"/>
          </p:cNvSpPr>
          <p:nvPr/>
        </p:nvSpPr>
        <p:spPr bwMode="auto">
          <a:xfrm>
            <a:off x="7391400" y="914400"/>
            <a:ext cx="1524000"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u="sng"/>
              <a:t>Tertiary Stucture</a:t>
            </a:r>
            <a:endParaRPr lang="en-US" altLang="en-US" sz="2000"/>
          </a:p>
          <a:p>
            <a:pPr>
              <a:spcBef>
                <a:spcPct val="50000"/>
              </a:spcBef>
            </a:pPr>
            <a:r>
              <a:rPr lang="en-US" altLang="en-US" sz="2000"/>
              <a:t>Spot the Tertiary folding.</a:t>
            </a:r>
          </a:p>
          <a:p>
            <a:pPr>
              <a:spcBef>
                <a:spcPct val="50000"/>
              </a:spcBef>
            </a:pPr>
            <a:endParaRPr lang="en-US" altLang="en-US" sz="2000"/>
          </a:p>
          <a:p>
            <a:pPr>
              <a:spcBef>
                <a:spcPct val="50000"/>
              </a:spcBef>
            </a:pPr>
            <a:r>
              <a:rPr lang="en-US" altLang="en-US" sz="2000" b="1" u="sng"/>
              <a:t>Quaternary Structure</a:t>
            </a:r>
          </a:p>
          <a:p>
            <a:pPr>
              <a:spcBef>
                <a:spcPct val="50000"/>
              </a:spcBef>
            </a:pPr>
            <a:r>
              <a:rPr lang="en-US" altLang="en-US" sz="2000"/>
              <a:t>Spot the Haem group</a:t>
            </a:r>
          </a:p>
          <a:p>
            <a:pPr>
              <a:spcBef>
                <a:spcPct val="50000"/>
              </a:spcBef>
            </a:pPr>
            <a:endParaRPr lang="en-US" altLang="en-US" sz="2000"/>
          </a:p>
          <a:p>
            <a:pPr>
              <a:spcBef>
                <a:spcPct val="50000"/>
              </a:spcBef>
            </a:pPr>
            <a:r>
              <a:rPr lang="en-US" altLang="en-US" sz="2000"/>
              <a:t>(Side chains have been omitted for clarity.)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026">
            <a:extLst>
              <a:ext uri="{FF2B5EF4-FFF2-40B4-BE49-F238E27FC236}">
                <a16:creationId xmlns:a16="http://schemas.microsoft.com/office/drawing/2014/main" id="{D704744C-4858-AA34-1B43-CA69D718E41E}"/>
              </a:ext>
            </a:extLst>
          </p:cNvPr>
          <p:cNvSpPr txBox="1">
            <a:spLocks noChangeArrowheads="1"/>
          </p:cNvSpPr>
          <p:nvPr/>
        </p:nvSpPr>
        <p:spPr bwMode="auto">
          <a:xfrm>
            <a:off x="762000" y="3048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The Haem group looks like this...</a:t>
            </a:r>
          </a:p>
        </p:txBody>
      </p:sp>
      <p:sp>
        <p:nvSpPr>
          <p:cNvPr id="21507" name="Text Box 1027">
            <a:extLst>
              <a:ext uri="{FF2B5EF4-FFF2-40B4-BE49-F238E27FC236}">
                <a16:creationId xmlns:a16="http://schemas.microsoft.com/office/drawing/2014/main" id="{B86D3D34-3AF4-514D-8659-A274B79A845F}"/>
              </a:ext>
            </a:extLst>
          </p:cNvPr>
          <p:cNvSpPr txBox="1">
            <a:spLocks noChangeArrowheads="1"/>
          </p:cNvSpPr>
          <p:nvPr/>
        </p:nvSpPr>
        <p:spPr bwMode="auto">
          <a:xfrm>
            <a:off x="914400" y="3733800"/>
            <a:ext cx="74676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Haem is an inorganic molecule called a Porphryn Ring. In Haemoglobin and Myoglobin it has an Iron ion at its centre and is a vital for the carriage of Oxygen.</a:t>
            </a:r>
          </a:p>
          <a:p>
            <a:pPr>
              <a:spcBef>
                <a:spcPct val="50000"/>
              </a:spcBef>
            </a:pPr>
            <a:r>
              <a:rPr lang="en-US" altLang="en-US" sz="2000"/>
              <a:t>Such an inorganic structure, required to make a protein active, is called Prosthetic Group and this is part of the Quaternary structure of Myoglobin and Haemoglobin.</a:t>
            </a:r>
          </a:p>
          <a:p>
            <a:pPr>
              <a:spcBef>
                <a:spcPct val="50000"/>
              </a:spcBef>
            </a:pPr>
            <a:r>
              <a:rPr lang="en-US" altLang="en-US" sz="2000"/>
              <a:t>A similar Porphryn Ring, with Magnesium at its centre is the essential part of a Chlorophyll molecule.</a:t>
            </a:r>
          </a:p>
        </p:txBody>
      </p:sp>
      <p:sp>
        <p:nvSpPr>
          <p:cNvPr id="21509" name="Text Box 1029">
            <a:extLst>
              <a:ext uri="{FF2B5EF4-FFF2-40B4-BE49-F238E27FC236}">
                <a16:creationId xmlns:a16="http://schemas.microsoft.com/office/drawing/2014/main" id="{4D647C36-543C-60BA-1132-3258E0079A3C}"/>
              </a:ext>
            </a:extLst>
          </p:cNvPr>
          <p:cNvSpPr txBox="1">
            <a:spLocks noChangeArrowheads="1"/>
          </p:cNvSpPr>
          <p:nvPr/>
        </p:nvSpPr>
        <p:spPr bwMode="auto">
          <a:xfrm>
            <a:off x="990600" y="21336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ltLang="en-US"/>
          </a:p>
        </p:txBody>
      </p:sp>
      <p:pic>
        <p:nvPicPr>
          <p:cNvPr id="21510" name="Picture 1030">
            <a:extLst>
              <a:ext uri="{FF2B5EF4-FFF2-40B4-BE49-F238E27FC236}">
                <a16:creationId xmlns:a16="http://schemas.microsoft.com/office/drawing/2014/main" id="{ED77E697-1ECD-51B3-5CDC-188ADD21D5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838200"/>
            <a:ext cx="2844800" cy="2971800"/>
          </a:xfrm>
          <a:prstGeom prst="rect">
            <a:avLst/>
          </a:prstGeom>
          <a:noFill/>
          <a:extLst>
            <a:ext uri="{909E8E84-426E-40DD-AFC4-6F175D3DCCD1}">
              <a14:hiddenFill xmlns:a14="http://schemas.microsoft.com/office/drawing/2010/main">
                <a:solidFill>
                  <a:srgbClr val="FFFFFF"/>
                </a:solidFill>
              </a14:hiddenFill>
            </a:ext>
          </a:extLst>
        </p:spPr>
      </p:pic>
      <p:sp>
        <p:nvSpPr>
          <p:cNvPr id="21511" name="Text Box 1031">
            <a:extLst>
              <a:ext uri="{FF2B5EF4-FFF2-40B4-BE49-F238E27FC236}">
                <a16:creationId xmlns:a16="http://schemas.microsoft.com/office/drawing/2014/main" id="{A88F1A07-04E3-BAF2-5162-830EADE1A777}"/>
              </a:ext>
            </a:extLst>
          </p:cNvPr>
          <p:cNvSpPr txBox="1">
            <a:spLocks noChangeArrowheads="1"/>
          </p:cNvSpPr>
          <p:nvPr/>
        </p:nvSpPr>
        <p:spPr bwMode="auto">
          <a:xfrm>
            <a:off x="4267200" y="2133600"/>
            <a:ext cx="457200" cy="3968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t>Fe</a:t>
            </a:r>
            <a:endParaRPr lang="en-US" altLang="en-US" b="1"/>
          </a:p>
        </p:txBody>
      </p:sp>
      <p:sp>
        <p:nvSpPr>
          <p:cNvPr id="21512" name="Text Box 1032">
            <a:extLst>
              <a:ext uri="{FF2B5EF4-FFF2-40B4-BE49-F238E27FC236}">
                <a16:creationId xmlns:a16="http://schemas.microsoft.com/office/drawing/2014/main" id="{04232599-FD48-111E-006E-74E53624D6C6}"/>
              </a:ext>
            </a:extLst>
          </p:cNvPr>
          <p:cNvSpPr txBox="1">
            <a:spLocks noChangeArrowheads="1"/>
          </p:cNvSpPr>
          <p:nvPr/>
        </p:nvSpPr>
        <p:spPr bwMode="auto">
          <a:xfrm>
            <a:off x="6324600" y="1600200"/>
            <a:ext cx="2133600" cy="86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Haem - </a:t>
            </a:r>
          </a:p>
          <a:p>
            <a:pPr>
              <a:spcBef>
                <a:spcPct val="50000"/>
              </a:spcBef>
            </a:pPr>
            <a:r>
              <a:rPr lang="en-US" altLang="en-US" sz="2000"/>
              <a:t>a prosthetic group</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026">
            <a:extLst>
              <a:ext uri="{FF2B5EF4-FFF2-40B4-BE49-F238E27FC236}">
                <a16:creationId xmlns:a16="http://schemas.microsoft.com/office/drawing/2014/main" id="{C7D10B67-62B6-8D38-742A-B25CF84458CC}"/>
              </a:ext>
            </a:extLst>
          </p:cNvPr>
          <p:cNvSpPr txBox="1">
            <a:spLocks noChangeArrowheads="1"/>
          </p:cNvSpPr>
          <p:nvPr/>
        </p:nvSpPr>
        <p:spPr bwMode="auto">
          <a:xfrm>
            <a:off x="2286000" y="34290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ltLang="en-US"/>
          </a:p>
        </p:txBody>
      </p:sp>
      <p:sp>
        <p:nvSpPr>
          <p:cNvPr id="19460" name="Text Box 1028">
            <a:extLst>
              <a:ext uri="{FF2B5EF4-FFF2-40B4-BE49-F238E27FC236}">
                <a16:creationId xmlns:a16="http://schemas.microsoft.com/office/drawing/2014/main" id="{E1772300-F22B-D40A-FEEE-2778C76D8657}"/>
              </a:ext>
            </a:extLst>
          </p:cNvPr>
          <p:cNvSpPr txBox="1">
            <a:spLocks noChangeArrowheads="1"/>
          </p:cNvSpPr>
          <p:nvPr/>
        </p:nvSpPr>
        <p:spPr bwMode="auto">
          <a:xfrm>
            <a:off x="304800" y="304800"/>
            <a:ext cx="6400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u="sng"/>
              <a:t>MYOGLOBIN</a:t>
            </a:r>
            <a:r>
              <a:rPr lang="en-US" altLang="en-US" b="1"/>
              <a:t> - </a:t>
            </a:r>
            <a:r>
              <a:rPr lang="en-US" altLang="en-US" sz="2000" b="1"/>
              <a:t>An oxygen carrier in muscle</a:t>
            </a:r>
            <a:endParaRPr lang="en-US" altLang="en-US" b="1"/>
          </a:p>
          <a:p>
            <a:pPr>
              <a:spcBef>
                <a:spcPct val="50000"/>
              </a:spcBef>
            </a:pPr>
            <a:r>
              <a:rPr lang="en-US" altLang="en-US" sz="2000" b="1"/>
              <a:t>Here is another way of visualising tertiary the structure</a:t>
            </a:r>
            <a:endParaRPr lang="en-US" altLang="en-US"/>
          </a:p>
        </p:txBody>
      </p:sp>
      <p:sp>
        <p:nvSpPr>
          <p:cNvPr id="19461" name="Text Box 1029">
            <a:extLst>
              <a:ext uri="{FF2B5EF4-FFF2-40B4-BE49-F238E27FC236}">
                <a16:creationId xmlns:a16="http://schemas.microsoft.com/office/drawing/2014/main" id="{AF0E2E4C-3E64-F5BA-F4E7-F21FAE56687C}"/>
              </a:ext>
            </a:extLst>
          </p:cNvPr>
          <p:cNvSpPr txBox="1">
            <a:spLocks noChangeArrowheads="1"/>
          </p:cNvSpPr>
          <p:nvPr/>
        </p:nvSpPr>
        <p:spPr bwMode="auto">
          <a:xfrm>
            <a:off x="7162800" y="2286000"/>
            <a:ext cx="1524000"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u="sng"/>
              <a:t>Tertiary Stucture</a:t>
            </a:r>
            <a:endParaRPr lang="en-US" altLang="en-US" sz="2000"/>
          </a:p>
          <a:p>
            <a:pPr>
              <a:spcBef>
                <a:spcPct val="50000"/>
              </a:spcBef>
            </a:pPr>
            <a:r>
              <a:rPr lang="en-US" altLang="en-US" sz="2000"/>
              <a:t>Spot the Tertiary folding.</a:t>
            </a:r>
          </a:p>
          <a:p>
            <a:pPr>
              <a:spcBef>
                <a:spcPct val="50000"/>
              </a:spcBef>
            </a:pPr>
            <a:endParaRPr lang="en-US" altLang="en-US" sz="2000"/>
          </a:p>
          <a:p>
            <a:pPr>
              <a:spcBef>
                <a:spcPct val="50000"/>
              </a:spcBef>
            </a:pPr>
            <a:r>
              <a:rPr lang="en-US" altLang="en-US" sz="2000" b="1" u="sng"/>
              <a:t>Quaternary Structure</a:t>
            </a:r>
          </a:p>
          <a:p>
            <a:pPr>
              <a:spcBef>
                <a:spcPct val="50000"/>
              </a:spcBef>
            </a:pPr>
            <a:r>
              <a:rPr lang="en-US" altLang="en-US" sz="2000"/>
              <a:t>Spot the Haem group</a:t>
            </a:r>
          </a:p>
          <a:p>
            <a:pPr>
              <a:spcBef>
                <a:spcPct val="50000"/>
              </a:spcBef>
            </a:pPr>
            <a:endParaRPr lang="en-US" altLang="en-US" sz="2000"/>
          </a:p>
        </p:txBody>
      </p:sp>
      <p:sp>
        <p:nvSpPr>
          <p:cNvPr id="19462" name="Text Box 1030">
            <a:extLst>
              <a:ext uri="{FF2B5EF4-FFF2-40B4-BE49-F238E27FC236}">
                <a16:creationId xmlns:a16="http://schemas.microsoft.com/office/drawing/2014/main" id="{6723D09B-CAB7-B8F2-B4C4-AA0AF5C8D88B}"/>
              </a:ext>
            </a:extLst>
          </p:cNvPr>
          <p:cNvSpPr txBox="1">
            <a:spLocks noChangeArrowheads="1"/>
          </p:cNvSpPr>
          <p:nvPr/>
        </p:nvSpPr>
        <p:spPr bwMode="auto">
          <a:xfrm>
            <a:off x="1371600" y="31242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ltLang="en-US"/>
          </a:p>
        </p:txBody>
      </p:sp>
      <p:pic>
        <p:nvPicPr>
          <p:cNvPr id="19463" name="Picture 1031">
            <a:extLst>
              <a:ext uri="{FF2B5EF4-FFF2-40B4-BE49-F238E27FC236}">
                <a16:creationId xmlns:a16="http://schemas.microsoft.com/office/drawing/2014/main" id="{EE81CC79-A85C-868B-3179-E9DEDD835C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447800"/>
            <a:ext cx="5035550" cy="5116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447E966F-BA1C-30D0-2AA2-5CE0638514D2}"/>
              </a:ext>
            </a:extLst>
          </p:cNvPr>
          <p:cNvSpPr txBox="1">
            <a:spLocks noChangeArrowheads="1"/>
          </p:cNvSpPr>
          <p:nvPr/>
        </p:nvSpPr>
        <p:spPr bwMode="auto">
          <a:xfrm>
            <a:off x="990600" y="3048000"/>
            <a:ext cx="73914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u="sng"/>
              <a:t>GLOBULAR PROTEINS</a:t>
            </a:r>
            <a:endParaRPr lang="en-US" altLang="en-US" b="1"/>
          </a:p>
          <a:p>
            <a:pPr>
              <a:spcBef>
                <a:spcPct val="50000"/>
              </a:spcBef>
            </a:pPr>
            <a:r>
              <a:rPr lang="en-US" altLang="en-US" b="1"/>
              <a:t>Proteins which fold into a ball or ‘globule’ like Myoglobin are called Globular Proteins. They tend to be soluble. The most common group of Globular Proteins are ENZYMES which control the reactions in living cells. (They work because their Globular shape includes an Active Site).  </a:t>
            </a:r>
          </a:p>
        </p:txBody>
      </p:sp>
      <p:sp>
        <p:nvSpPr>
          <p:cNvPr id="16387" name="Text Box 3">
            <a:extLst>
              <a:ext uri="{FF2B5EF4-FFF2-40B4-BE49-F238E27FC236}">
                <a16:creationId xmlns:a16="http://schemas.microsoft.com/office/drawing/2014/main" id="{01F1EF4C-7F6E-136B-AAD7-0A703434461E}"/>
              </a:ext>
            </a:extLst>
          </p:cNvPr>
          <p:cNvSpPr txBox="1">
            <a:spLocks noChangeArrowheads="1"/>
          </p:cNvSpPr>
          <p:nvPr/>
        </p:nvSpPr>
        <p:spPr bwMode="auto">
          <a:xfrm>
            <a:off x="990600" y="533400"/>
            <a:ext cx="71628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u="sng"/>
              <a:t>FIBROUS PROTEINS</a:t>
            </a:r>
          </a:p>
          <a:p>
            <a:pPr>
              <a:spcBef>
                <a:spcPct val="50000"/>
              </a:spcBef>
            </a:pPr>
            <a:r>
              <a:rPr lang="en-US" altLang="en-US" b="1"/>
              <a:t>Fibrous proteins like Collagen, Silk, Keratin (hair) and Chitin (insect exoskeleton) tend to be insoluble and strong and so they have a structural role for support or protection.</a:t>
            </a:r>
            <a:r>
              <a:rPr lang="en-US" altLang="en-US" sz="2000" b="1"/>
              <a:t> </a:t>
            </a:r>
            <a:endParaRPr lang="en-US" altLang="en-US" sz="2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F5916546-7F6F-195C-9129-0EA0710461F3}"/>
              </a:ext>
            </a:extLst>
          </p:cNvPr>
          <p:cNvSpPr txBox="1">
            <a:spLocks noChangeArrowheads="1"/>
          </p:cNvSpPr>
          <p:nvPr/>
        </p:nvSpPr>
        <p:spPr bwMode="auto">
          <a:xfrm>
            <a:off x="1524000" y="29718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ltLang="en-US"/>
          </a:p>
        </p:txBody>
      </p:sp>
      <p:pic>
        <p:nvPicPr>
          <p:cNvPr id="15363" name="Picture 3">
            <a:extLst>
              <a:ext uri="{FF2B5EF4-FFF2-40B4-BE49-F238E27FC236}">
                <a16:creationId xmlns:a16="http://schemas.microsoft.com/office/drawing/2014/main" id="{A5554345-310C-EDC7-0152-8C81471DB8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76200"/>
            <a:ext cx="6370638" cy="6705600"/>
          </a:xfrm>
          <a:prstGeom prst="rect">
            <a:avLst/>
          </a:prstGeom>
          <a:noFill/>
          <a:extLst>
            <a:ext uri="{909E8E84-426E-40DD-AFC4-6F175D3DCCD1}">
              <a14:hiddenFill xmlns:a14="http://schemas.microsoft.com/office/drawing/2010/main">
                <a:solidFill>
                  <a:srgbClr val="FFFFFF"/>
                </a:solidFill>
              </a14:hiddenFill>
            </a:ext>
          </a:extLst>
        </p:spPr>
      </p:pic>
      <p:sp>
        <p:nvSpPr>
          <p:cNvPr id="15364" name="Text Box 4">
            <a:extLst>
              <a:ext uri="{FF2B5EF4-FFF2-40B4-BE49-F238E27FC236}">
                <a16:creationId xmlns:a16="http://schemas.microsoft.com/office/drawing/2014/main" id="{A68E3E49-0934-A79F-6D9B-5598956C27BD}"/>
              </a:ext>
            </a:extLst>
          </p:cNvPr>
          <p:cNvSpPr txBox="1">
            <a:spLocks noChangeArrowheads="1"/>
          </p:cNvSpPr>
          <p:nvPr/>
        </p:nvSpPr>
        <p:spPr bwMode="auto">
          <a:xfrm>
            <a:off x="228600" y="533400"/>
            <a:ext cx="23622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u="sng"/>
              <a:t>LYSOZYME</a:t>
            </a:r>
            <a:endParaRPr lang="en-US" altLang="en-US"/>
          </a:p>
          <a:p>
            <a:pPr>
              <a:spcBef>
                <a:spcPct val="50000"/>
              </a:spcBef>
            </a:pPr>
            <a:r>
              <a:rPr lang="en-US" altLang="en-US" sz="2000"/>
              <a:t>An enzyme found in tears and mucus which acts as a strong anti-bacterial agent because it digests bacteria cell walls.</a:t>
            </a:r>
          </a:p>
          <a:p>
            <a:pPr>
              <a:spcBef>
                <a:spcPct val="50000"/>
              </a:spcBef>
            </a:pPr>
            <a:r>
              <a:rPr lang="en-US" altLang="en-US" sz="2000"/>
              <a:t>It has 129 Amino Acids folded in both alpha helices and anti-parallel hairpins.</a:t>
            </a:r>
          </a:p>
          <a:p>
            <a:pPr>
              <a:spcBef>
                <a:spcPct val="50000"/>
              </a:spcBef>
            </a:pPr>
            <a:r>
              <a:rPr lang="en-US" altLang="en-US" sz="2000"/>
              <a:t>Can you see the active site?</a:t>
            </a:r>
          </a:p>
          <a:p>
            <a:pPr>
              <a:spcBef>
                <a:spcPct val="50000"/>
              </a:spcBef>
            </a:pPr>
            <a:r>
              <a:rPr lang="en-US" altLang="en-US" sz="2000"/>
              <a:t>(Side chains omitted for clarity)</a:t>
            </a:r>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7509355-7F4F-312D-BFDD-95D3BE761989}"/>
              </a:ext>
            </a:extLst>
          </p:cNvPr>
          <p:cNvSpPr>
            <a:spLocks noChangeArrowheads="1"/>
          </p:cNvSpPr>
          <p:nvPr/>
        </p:nvSpPr>
        <p:spPr bwMode="auto">
          <a:xfrm>
            <a:off x="381000" y="381000"/>
            <a:ext cx="2133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u="sng"/>
              <a:t>LYSOZYME</a:t>
            </a:r>
            <a:endParaRPr lang="en-US" altLang="en-US"/>
          </a:p>
          <a:p>
            <a:pPr>
              <a:spcBef>
                <a:spcPct val="50000"/>
              </a:spcBef>
            </a:pPr>
            <a:endParaRPr lang="en-US" altLang="en-US" sz="2000"/>
          </a:p>
          <a:p>
            <a:pPr>
              <a:spcBef>
                <a:spcPct val="50000"/>
              </a:spcBef>
            </a:pPr>
            <a:r>
              <a:rPr lang="en-US" altLang="en-US" sz="2000"/>
              <a:t>Including the Side chains. </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Can you see any active site now?</a:t>
            </a:r>
          </a:p>
        </p:txBody>
      </p:sp>
      <p:sp>
        <p:nvSpPr>
          <p:cNvPr id="14339" name="Text Box 3">
            <a:extLst>
              <a:ext uri="{FF2B5EF4-FFF2-40B4-BE49-F238E27FC236}">
                <a16:creationId xmlns:a16="http://schemas.microsoft.com/office/drawing/2014/main" id="{40B1FA6C-9C7A-E544-A0F3-AAC372E9F1FA}"/>
              </a:ext>
            </a:extLst>
          </p:cNvPr>
          <p:cNvSpPr txBox="1">
            <a:spLocks noChangeArrowheads="1"/>
          </p:cNvSpPr>
          <p:nvPr/>
        </p:nvSpPr>
        <p:spPr bwMode="auto">
          <a:xfrm>
            <a:off x="4114800" y="20574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ltLang="en-US"/>
          </a:p>
        </p:txBody>
      </p:sp>
      <p:sp>
        <p:nvSpPr>
          <p:cNvPr id="14342" name="Text Box 6">
            <a:extLst>
              <a:ext uri="{FF2B5EF4-FFF2-40B4-BE49-F238E27FC236}">
                <a16:creationId xmlns:a16="http://schemas.microsoft.com/office/drawing/2014/main" id="{AD719A4A-B09E-DEF8-A112-1BFB82D236F2}"/>
              </a:ext>
            </a:extLst>
          </p:cNvPr>
          <p:cNvSpPr txBox="1">
            <a:spLocks noChangeArrowheads="1"/>
          </p:cNvSpPr>
          <p:nvPr/>
        </p:nvSpPr>
        <p:spPr bwMode="auto">
          <a:xfrm>
            <a:off x="3962400" y="2438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ltLang="en-US"/>
          </a:p>
        </p:txBody>
      </p:sp>
      <p:pic>
        <p:nvPicPr>
          <p:cNvPr id="14343" name="Picture 7">
            <a:extLst>
              <a:ext uri="{FF2B5EF4-FFF2-40B4-BE49-F238E27FC236}">
                <a16:creationId xmlns:a16="http://schemas.microsoft.com/office/drawing/2014/main" id="{B9F35166-726C-C99B-340E-D5C71C7FC2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39700"/>
            <a:ext cx="5408613" cy="655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F24DF410-8DF5-CD3B-FAF8-1F4F0BC620E6}"/>
              </a:ext>
            </a:extLst>
          </p:cNvPr>
          <p:cNvSpPr txBox="1">
            <a:spLocks noChangeArrowheads="1"/>
          </p:cNvSpPr>
          <p:nvPr/>
        </p:nvSpPr>
        <p:spPr bwMode="auto">
          <a:xfrm>
            <a:off x="3276600" y="1219200"/>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t>AMINO ACID</a:t>
            </a:r>
            <a:endParaRPr lang="en-US" altLang="en-US" b="1"/>
          </a:p>
        </p:txBody>
      </p:sp>
      <p:sp>
        <p:nvSpPr>
          <p:cNvPr id="17411" name="Text Box 3">
            <a:extLst>
              <a:ext uri="{FF2B5EF4-FFF2-40B4-BE49-F238E27FC236}">
                <a16:creationId xmlns:a16="http://schemas.microsoft.com/office/drawing/2014/main" id="{47755725-CE3F-A3B2-74EB-79CB3DB60324}"/>
              </a:ext>
            </a:extLst>
          </p:cNvPr>
          <p:cNvSpPr txBox="1">
            <a:spLocks noChangeArrowheads="1"/>
          </p:cNvSpPr>
          <p:nvPr/>
        </p:nvSpPr>
        <p:spPr bwMode="auto">
          <a:xfrm>
            <a:off x="2286000" y="25908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ltLang="en-US"/>
          </a:p>
        </p:txBody>
      </p:sp>
      <p:pic>
        <p:nvPicPr>
          <p:cNvPr id="17412" name="Picture 4">
            <a:extLst>
              <a:ext uri="{FF2B5EF4-FFF2-40B4-BE49-F238E27FC236}">
                <a16:creationId xmlns:a16="http://schemas.microsoft.com/office/drawing/2014/main" id="{06773133-64DD-1609-16E5-31049DEB36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905000"/>
            <a:ext cx="5334000" cy="2659063"/>
          </a:xfrm>
          <a:prstGeom prst="rect">
            <a:avLst/>
          </a:prstGeom>
          <a:noFill/>
          <a:extLst>
            <a:ext uri="{909E8E84-426E-40DD-AFC4-6F175D3DCCD1}">
              <a14:hiddenFill xmlns:a14="http://schemas.microsoft.com/office/drawing/2010/main">
                <a:solidFill>
                  <a:srgbClr val="FFFFFF"/>
                </a:solidFill>
              </a14:hiddenFill>
            </a:ext>
          </a:extLst>
        </p:spPr>
      </p:pic>
      <p:sp>
        <p:nvSpPr>
          <p:cNvPr id="17413" name="Text Box 5">
            <a:extLst>
              <a:ext uri="{FF2B5EF4-FFF2-40B4-BE49-F238E27FC236}">
                <a16:creationId xmlns:a16="http://schemas.microsoft.com/office/drawing/2014/main" id="{FF3CD785-9A37-CE7D-B7C2-D49CD29BE271}"/>
              </a:ext>
            </a:extLst>
          </p:cNvPr>
          <p:cNvSpPr txBox="1">
            <a:spLocks noChangeArrowheads="1"/>
          </p:cNvSpPr>
          <p:nvPr/>
        </p:nvSpPr>
        <p:spPr bwMode="auto">
          <a:xfrm>
            <a:off x="533400" y="5334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Proteins are formed from Amino Acids joined in a chain</a:t>
            </a:r>
          </a:p>
        </p:txBody>
      </p:sp>
      <p:sp>
        <p:nvSpPr>
          <p:cNvPr id="17414" name="Text Box 6">
            <a:extLst>
              <a:ext uri="{FF2B5EF4-FFF2-40B4-BE49-F238E27FC236}">
                <a16:creationId xmlns:a16="http://schemas.microsoft.com/office/drawing/2014/main" id="{B533137C-4E8B-FFD4-4EA7-760C0781D9F1}"/>
              </a:ext>
            </a:extLst>
          </p:cNvPr>
          <p:cNvSpPr txBox="1">
            <a:spLocks noChangeArrowheads="1"/>
          </p:cNvSpPr>
          <p:nvPr/>
        </p:nvSpPr>
        <p:spPr bwMode="auto">
          <a:xfrm>
            <a:off x="838200" y="4575175"/>
            <a:ext cx="76200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All Amino Acids have an alkaline </a:t>
            </a:r>
            <a:r>
              <a:rPr lang="en-US" altLang="en-US" b="1"/>
              <a:t>Amino group</a:t>
            </a:r>
            <a:r>
              <a:rPr lang="en-US" altLang="en-US"/>
              <a:t> (-NH</a:t>
            </a:r>
            <a:r>
              <a:rPr lang="en-US" altLang="en-US" baseline="-25000"/>
              <a:t>2</a:t>
            </a:r>
            <a:r>
              <a:rPr lang="en-US" altLang="en-US"/>
              <a:t>) and an acid </a:t>
            </a:r>
            <a:r>
              <a:rPr lang="en-US" altLang="en-US" b="1"/>
              <a:t>Carboxyl group</a:t>
            </a:r>
            <a:r>
              <a:rPr lang="en-US" altLang="en-US"/>
              <a:t> (-COOH)</a:t>
            </a:r>
          </a:p>
          <a:p>
            <a:pPr>
              <a:spcBef>
                <a:spcPct val="50000"/>
              </a:spcBef>
            </a:pPr>
            <a:r>
              <a:rPr lang="en-US" altLang="en-US"/>
              <a:t>There are just 20 naturally occurring Amino Acids, each with a different -R group.</a:t>
            </a:r>
          </a:p>
        </p:txBody>
      </p:sp>
      <p:sp>
        <p:nvSpPr>
          <p:cNvPr id="17415" name="Text Box 7">
            <a:extLst>
              <a:ext uri="{FF2B5EF4-FFF2-40B4-BE49-F238E27FC236}">
                <a16:creationId xmlns:a16="http://schemas.microsoft.com/office/drawing/2014/main" id="{C9373DB6-98F5-601F-C7E6-CF10FACA2E95}"/>
              </a:ext>
            </a:extLst>
          </p:cNvPr>
          <p:cNvSpPr txBox="1">
            <a:spLocks noChangeArrowheads="1"/>
          </p:cNvSpPr>
          <p:nvPr/>
        </p:nvSpPr>
        <p:spPr bwMode="auto">
          <a:xfrm>
            <a:off x="1066800" y="2971800"/>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Amino end</a:t>
            </a:r>
          </a:p>
        </p:txBody>
      </p:sp>
      <p:sp>
        <p:nvSpPr>
          <p:cNvPr id="17416" name="Text Box 8">
            <a:extLst>
              <a:ext uri="{FF2B5EF4-FFF2-40B4-BE49-F238E27FC236}">
                <a16:creationId xmlns:a16="http://schemas.microsoft.com/office/drawing/2014/main" id="{204A1023-BE7A-04D9-08EC-B2AA05EE32F8}"/>
              </a:ext>
            </a:extLst>
          </p:cNvPr>
          <p:cNvSpPr txBox="1">
            <a:spLocks noChangeArrowheads="1"/>
          </p:cNvSpPr>
          <p:nvPr/>
        </p:nvSpPr>
        <p:spPr bwMode="auto">
          <a:xfrm>
            <a:off x="6858000" y="3048000"/>
            <a:ext cx="228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Carboxyl end</a:t>
            </a:r>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F6380FC0-8D1D-A538-EE88-F002DFAE0F49}"/>
              </a:ext>
            </a:extLst>
          </p:cNvPr>
          <p:cNvSpPr txBox="1">
            <a:spLocks noChangeArrowheads="1"/>
          </p:cNvSpPr>
          <p:nvPr/>
        </p:nvSpPr>
        <p:spPr bwMode="auto">
          <a:xfrm>
            <a:off x="609600" y="381000"/>
            <a:ext cx="27432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u="sng"/>
              <a:t>CHYMOTRYPSIN</a:t>
            </a:r>
          </a:p>
          <a:p>
            <a:pPr>
              <a:spcBef>
                <a:spcPct val="50000"/>
              </a:spcBef>
            </a:pPr>
            <a:r>
              <a:rPr lang="en-US" altLang="en-US" sz="2000"/>
              <a:t>A protein digesting enzyme in your stomach.</a:t>
            </a:r>
          </a:p>
          <a:p>
            <a:pPr>
              <a:spcBef>
                <a:spcPct val="50000"/>
              </a:spcBef>
            </a:pPr>
            <a:endParaRPr lang="en-US" altLang="en-US" sz="2000"/>
          </a:p>
          <a:p>
            <a:pPr>
              <a:spcBef>
                <a:spcPct val="50000"/>
              </a:spcBef>
            </a:pPr>
            <a:r>
              <a:rPr lang="en-US" altLang="en-US" sz="2000"/>
              <a:t>Only the carbon backbone is shown so the secondary structure can be seen. </a:t>
            </a:r>
          </a:p>
          <a:p>
            <a:pPr>
              <a:spcBef>
                <a:spcPct val="50000"/>
              </a:spcBef>
            </a:pPr>
            <a:endParaRPr lang="en-US" altLang="en-US" sz="2000"/>
          </a:p>
          <a:p>
            <a:pPr>
              <a:spcBef>
                <a:spcPct val="50000"/>
              </a:spcBef>
            </a:pPr>
            <a:r>
              <a:rPr lang="en-US" altLang="en-US" sz="2000"/>
              <a:t>Some parts are twisted into an Alpha Helix. Other parts </a:t>
            </a:r>
            <a:r>
              <a:rPr lang="en-US" altLang="en-US" sz="2000" b="1"/>
              <a:t>(in bold)</a:t>
            </a:r>
            <a:r>
              <a:rPr lang="en-US" altLang="en-US" sz="2000"/>
              <a:t> are the straight Beta strands.</a:t>
            </a:r>
          </a:p>
          <a:p>
            <a:pPr>
              <a:spcBef>
                <a:spcPct val="50000"/>
              </a:spcBef>
            </a:pPr>
            <a:endParaRPr lang="en-US" altLang="en-US" sz="2000"/>
          </a:p>
          <a:p>
            <a:pPr>
              <a:spcBef>
                <a:spcPct val="50000"/>
              </a:spcBef>
            </a:pPr>
            <a:r>
              <a:rPr lang="en-US" altLang="en-US" sz="2000"/>
              <a:t>Spot the Active Site</a:t>
            </a:r>
            <a:endParaRPr lang="en-US" altLang="en-US"/>
          </a:p>
        </p:txBody>
      </p:sp>
      <p:sp>
        <p:nvSpPr>
          <p:cNvPr id="13315" name="Text Box 3">
            <a:extLst>
              <a:ext uri="{FF2B5EF4-FFF2-40B4-BE49-F238E27FC236}">
                <a16:creationId xmlns:a16="http://schemas.microsoft.com/office/drawing/2014/main" id="{15C411EF-398A-2B06-F81D-32F0F31BD823}"/>
              </a:ext>
            </a:extLst>
          </p:cNvPr>
          <p:cNvSpPr txBox="1">
            <a:spLocks noChangeArrowheads="1"/>
          </p:cNvSpPr>
          <p:nvPr/>
        </p:nvSpPr>
        <p:spPr bwMode="auto">
          <a:xfrm>
            <a:off x="3733800" y="23622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ltLang="en-US"/>
          </a:p>
        </p:txBody>
      </p:sp>
      <p:pic>
        <p:nvPicPr>
          <p:cNvPr id="13316" name="Picture 4">
            <a:extLst>
              <a:ext uri="{FF2B5EF4-FFF2-40B4-BE49-F238E27FC236}">
                <a16:creationId xmlns:a16="http://schemas.microsoft.com/office/drawing/2014/main" id="{3EAA3B24-9E49-17F7-A0FF-1AC332AF59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90488"/>
            <a:ext cx="5005388" cy="6615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060FB6FA-41E7-00EE-A73F-3DF6A958D316}"/>
              </a:ext>
            </a:extLst>
          </p:cNvPr>
          <p:cNvSpPr txBox="1">
            <a:spLocks noChangeArrowheads="1"/>
          </p:cNvSpPr>
          <p:nvPr/>
        </p:nvSpPr>
        <p:spPr bwMode="auto">
          <a:xfrm>
            <a:off x="381000" y="517525"/>
            <a:ext cx="3048000" cy="603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This shows Subtilisin - a bacterial enzyme binding with its substrate.</a:t>
            </a:r>
          </a:p>
          <a:p>
            <a:pPr>
              <a:spcBef>
                <a:spcPct val="50000"/>
              </a:spcBef>
            </a:pPr>
            <a:r>
              <a:rPr lang="en-US" altLang="en-US" sz="2000"/>
              <a:t>The substrate is a short polysaccharide made from six sugar molecules,  which is part of the bacterial cell wall.</a:t>
            </a:r>
          </a:p>
          <a:p>
            <a:pPr>
              <a:spcBef>
                <a:spcPct val="50000"/>
              </a:spcBef>
            </a:pPr>
            <a:r>
              <a:rPr lang="en-US" altLang="en-US" sz="2000"/>
              <a:t>The substrate </a:t>
            </a:r>
            <a:r>
              <a:rPr lang="en-US" altLang="en-US" sz="2000" b="1"/>
              <a:t>(in bold)</a:t>
            </a:r>
            <a:r>
              <a:rPr lang="en-US" altLang="en-US" sz="2000"/>
              <a:t> is wedged into its active site and held in place by the H-bonds shown as dotted lines.</a:t>
            </a:r>
          </a:p>
          <a:p>
            <a:pPr>
              <a:spcBef>
                <a:spcPct val="50000"/>
              </a:spcBef>
            </a:pPr>
            <a:r>
              <a:rPr lang="en-US" altLang="en-US" sz="2000"/>
              <a:t>This is the </a:t>
            </a:r>
            <a:r>
              <a:rPr lang="en-US" altLang="en-US" sz="2000" b="1"/>
              <a:t>‘Enzyme- substrate complex’</a:t>
            </a:r>
            <a:r>
              <a:rPr lang="en-US" altLang="en-US" sz="2000"/>
              <a:t> which forms for a brief moment during any enzyme controlled reaction.</a:t>
            </a:r>
          </a:p>
        </p:txBody>
      </p:sp>
      <p:sp>
        <p:nvSpPr>
          <p:cNvPr id="12291" name="Text Box 3">
            <a:extLst>
              <a:ext uri="{FF2B5EF4-FFF2-40B4-BE49-F238E27FC236}">
                <a16:creationId xmlns:a16="http://schemas.microsoft.com/office/drawing/2014/main" id="{F49CB23D-ED6A-3FBD-31F1-E609D2457194}"/>
              </a:ext>
            </a:extLst>
          </p:cNvPr>
          <p:cNvSpPr txBox="1">
            <a:spLocks noChangeArrowheads="1"/>
          </p:cNvSpPr>
          <p:nvPr/>
        </p:nvSpPr>
        <p:spPr bwMode="auto">
          <a:xfrm>
            <a:off x="1905000" y="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u="sng"/>
              <a:t>ENZYME-SUBSTRATE COMPLEX</a:t>
            </a:r>
            <a:endParaRPr lang="en-US" altLang="en-US"/>
          </a:p>
        </p:txBody>
      </p:sp>
      <p:sp>
        <p:nvSpPr>
          <p:cNvPr id="12292" name="Text Box 4">
            <a:extLst>
              <a:ext uri="{FF2B5EF4-FFF2-40B4-BE49-F238E27FC236}">
                <a16:creationId xmlns:a16="http://schemas.microsoft.com/office/drawing/2014/main" id="{16166B39-14D0-94A9-2DE2-EB0A83F48340}"/>
              </a:ext>
            </a:extLst>
          </p:cNvPr>
          <p:cNvSpPr txBox="1">
            <a:spLocks noChangeArrowheads="1"/>
          </p:cNvSpPr>
          <p:nvPr/>
        </p:nvSpPr>
        <p:spPr bwMode="auto">
          <a:xfrm>
            <a:off x="4038600" y="2667000"/>
            <a:ext cx="22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ltLang="en-US"/>
          </a:p>
        </p:txBody>
      </p:sp>
      <p:pic>
        <p:nvPicPr>
          <p:cNvPr id="12293" name="Picture 5">
            <a:extLst>
              <a:ext uri="{FF2B5EF4-FFF2-40B4-BE49-F238E27FC236}">
                <a16:creationId xmlns:a16="http://schemas.microsoft.com/office/drawing/2014/main" id="{D7FC2B0A-5742-955F-0148-BB9679CCD5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57200"/>
            <a:ext cx="4759325" cy="6224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Text Box 2">
            <a:extLst>
              <a:ext uri="{FF2B5EF4-FFF2-40B4-BE49-F238E27FC236}">
                <a16:creationId xmlns:a16="http://schemas.microsoft.com/office/drawing/2014/main" id="{9932AA72-472C-FE0B-4DF9-44C972068622}"/>
              </a:ext>
            </a:extLst>
          </p:cNvPr>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a:latin typeface="Arial" panose="020B0604020202020204" pitchFamily="34" charset="0"/>
                <a:cs typeface="Arial" panose="020B0604020202020204" pitchFamily="34" charset="0"/>
              </a:rPr>
              <a:t>This powerpoint was kindly donated to </a:t>
            </a:r>
            <a:r>
              <a:rPr lang="en-GB" altLang="en-US">
                <a:latin typeface="Arial" panose="020B0604020202020204" pitchFamily="34" charset="0"/>
                <a:cs typeface="Arial" panose="020B0604020202020204" pitchFamily="34" charset="0"/>
                <a:hlinkClick r:id="rId3"/>
              </a:rPr>
              <a:t>www.worldofteaching.com</a:t>
            </a:r>
            <a:endParaRPr lang="en-GB" altLang="en-US">
              <a:latin typeface="Arial" panose="020B0604020202020204" pitchFamily="34" charset="0"/>
              <a:cs typeface="Arial" panose="020B0604020202020204" pitchFamily="34" charset="0"/>
            </a:endParaRPr>
          </a:p>
          <a:p>
            <a:pPr eaLnBrk="1" hangingPunct="1"/>
            <a:endParaRPr lang="en-GB" altLang="en-US">
              <a:latin typeface="Arial" panose="020B0604020202020204" pitchFamily="34" charset="0"/>
              <a:cs typeface="Arial" panose="020B0604020202020204" pitchFamily="34" charset="0"/>
            </a:endParaRPr>
          </a:p>
          <a:p>
            <a:pPr eaLnBrk="1" hangingPunct="1"/>
            <a:endParaRPr lang="en-GB" altLang="en-US">
              <a:latin typeface="Arial" panose="020B0604020202020204" pitchFamily="34" charset="0"/>
              <a:cs typeface="Arial" panose="020B0604020202020204" pitchFamily="34" charset="0"/>
            </a:endParaRPr>
          </a:p>
          <a:p>
            <a:pPr eaLnBrk="1" hangingPunct="1"/>
            <a:endParaRPr lang="en-GB" altLang="en-US">
              <a:latin typeface="Arial" panose="020B0604020202020204" pitchFamily="34" charset="0"/>
              <a:cs typeface="Arial" panose="020B0604020202020204" pitchFamily="34" charset="0"/>
            </a:endParaRPr>
          </a:p>
          <a:p>
            <a:pPr eaLnBrk="1" hangingPunct="1"/>
            <a:endParaRPr lang="en-GB" altLang="en-US">
              <a:latin typeface="Arial" panose="020B0604020202020204" pitchFamily="34" charset="0"/>
              <a:cs typeface="Arial" panose="020B0604020202020204" pitchFamily="34" charset="0"/>
            </a:endParaRPr>
          </a:p>
          <a:p>
            <a:pPr eaLnBrk="1" hangingPunct="1"/>
            <a:r>
              <a:rPr lang="en-GB" altLang="en-US">
                <a:latin typeface="Arial" panose="020B0604020202020204" pitchFamily="34" charset="0"/>
                <a:cs typeface="Arial" panose="020B0604020202020204" pitchFamily="34" charset="0"/>
                <a:hlinkClick r:id="rId3"/>
              </a:rPr>
              <a:t>http://www.worldofteaching.com</a:t>
            </a:r>
            <a:r>
              <a:rPr lang="en-GB" altLang="en-US">
                <a:latin typeface="Arial" panose="020B0604020202020204" pitchFamily="34" charset="0"/>
                <a:cs typeface="Arial" panose="020B0604020202020204" pitchFamily="34" charset="0"/>
              </a:rPr>
              <a:t> is home to over a thousand powerpoints submitted by teachers. This is a completely free site and requires no registration. Please visit and I hope it will help in your teaching.</a:t>
            </a:r>
            <a:endParaRPr lang="en-US" altLang="en-US">
              <a:latin typeface="Arial" panose="020B0604020202020204" pitchFamily="34" charset="0"/>
              <a:cs typeface="Arial" panose="020B060402020202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026">
            <a:extLst>
              <a:ext uri="{FF2B5EF4-FFF2-40B4-BE49-F238E27FC236}">
                <a16:creationId xmlns:a16="http://schemas.microsoft.com/office/drawing/2014/main" id="{25752BFC-387A-E56C-9EE0-9EB2900886E1}"/>
              </a:ext>
            </a:extLst>
          </p:cNvPr>
          <p:cNvSpPr txBox="1">
            <a:spLocks noChangeArrowheads="1"/>
          </p:cNvSpPr>
          <p:nvPr/>
        </p:nvSpPr>
        <p:spPr bwMode="auto">
          <a:xfrm>
            <a:off x="457200" y="609600"/>
            <a:ext cx="2362200" cy="432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The 20 naturally occurring Amino Acids.</a:t>
            </a:r>
          </a:p>
          <a:p>
            <a:pPr>
              <a:spcBef>
                <a:spcPct val="50000"/>
              </a:spcBef>
            </a:pPr>
            <a:endParaRPr lang="en-US" altLang="en-US"/>
          </a:p>
          <a:p>
            <a:pPr>
              <a:spcBef>
                <a:spcPct val="50000"/>
              </a:spcBef>
            </a:pPr>
            <a:r>
              <a:rPr lang="en-US" altLang="en-US" sz="2000"/>
              <a:t>The shaded box is the same for all Amino acids. It is an single Carbon atom bonded to an Amino group, a Carboxyl Group and a Hydrogen atom...</a:t>
            </a:r>
          </a:p>
        </p:txBody>
      </p:sp>
      <p:sp>
        <p:nvSpPr>
          <p:cNvPr id="22531" name="Text Box 1027">
            <a:extLst>
              <a:ext uri="{FF2B5EF4-FFF2-40B4-BE49-F238E27FC236}">
                <a16:creationId xmlns:a16="http://schemas.microsoft.com/office/drawing/2014/main" id="{CC06030A-C8A5-B64C-1626-FA7C67038878}"/>
              </a:ext>
            </a:extLst>
          </p:cNvPr>
          <p:cNvSpPr txBox="1">
            <a:spLocks noChangeArrowheads="1"/>
          </p:cNvSpPr>
          <p:nvPr/>
        </p:nvSpPr>
        <p:spPr bwMode="auto">
          <a:xfrm>
            <a:off x="4495800" y="31242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ltLang="en-US"/>
          </a:p>
        </p:txBody>
      </p:sp>
      <p:pic>
        <p:nvPicPr>
          <p:cNvPr id="22532" name="Picture 1028">
            <a:extLst>
              <a:ext uri="{FF2B5EF4-FFF2-40B4-BE49-F238E27FC236}">
                <a16:creationId xmlns:a16="http://schemas.microsoft.com/office/drawing/2014/main" id="{FFF0A47D-A97E-CDDD-682D-CFCE8EF77F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
            <a:ext cx="5445125" cy="6773863"/>
          </a:xfrm>
          <a:prstGeom prst="rect">
            <a:avLst/>
          </a:prstGeom>
          <a:noFill/>
          <a:extLst>
            <a:ext uri="{909E8E84-426E-40DD-AFC4-6F175D3DCCD1}">
              <a14:hiddenFill xmlns:a14="http://schemas.microsoft.com/office/drawing/2010/main">
                <a:solidFill>
                  <a:srgbClr val="FFFFFF"/>
                </a:solidFill>
              </a14:hiddenFill>
            </a:ext>
          </a:extLst>
        </p:spPr>
      </p:pic>
      <p:sp>
        <p:nvSpPr>
          <p:cNvPr id="22533" name="Text Box 1029">
            <a:extLst>
              <a:ext uri="{FF2B5EF4-FFF2-40B4-BE49-F238E27FC236}">
                <a16:creationId xmlns:a16="http://schemas.microsoft.com/office/drawing/2014/main" id="{ED5BFEAD-F749-3011-D205-A80E5F870A41}"/>
              </a:ext>
            </a:extLst>
          </p:cNvPr>
          <p:cNvSpPr txBox="1">
            <a:spLocks noChangeArrowheads="1"/>
          </p:cNvSpPr>
          <p:nvPr/>
        </p:nvSpPr>
        <p:spPr bwMode="auto">
          <a:xfrm>
            <a:off x="457200" y="5029200"/>
            <a:ext cx="23622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             </a:t>
            </a:r>
            <a:r>
              <a:rPr lang="en-US" altLang="en-US" sz="2000"/>
              <a:t>R</a:t>
            </a:r>
          </a:p>
          <a:p>
            <a:pPr>
              <a:spcBef>
                <a:spcPct val="50000"/>
              </a:spcBef>
            </a:pPr>
            <a:r>
              <a:rPr lang="en-US" altLang="en-US" sz="2000"/>
              <a:t>     NH</a:t>
            </a:r>
            <a:r>
              <a:rPr lang="en-US" altLang="en-US" sz="2000" baseline="-25000"/>
              <a:t>2</a:t>
            </a:r>
            <a:r>
              <a:rPr lang="en-US" altLang="en-US" sz="2000"/>
              <a:t> - C - COOH</a:t>
            </a:r>
          </a:p>
          <a:p>
            <a:pPr>
              <a:spcBef>
                <a:spcPct val="50000"/>
              </a:spcBef>
            </a:pPr>
            <a:r>
              <a:rPr lang="en-US" altLang="en-US" sz="2000"/>
              <a:t>                H</a:t>
            </a:r>
          </a:p>
        </p:txBody>
      </p:sp>
      <p:sp>
        <p:nvSpPr>
          <p:cNvPr id="22534" name="Line 1030">
            <a:extLst>
              <a:ext uri="{FF2B5EF4-FFF2-40B4-BE49-F238E27FC236}">
                <a16:creationId xmlns:a16="http://schemas.microsoft.com/office/drawing/2014/main" id="{FC833E6C-F86B-7EFB-555F-C5B7F0EFEC79}"/>
              </a:ext>
            </a:extLst>
          </p:cNvPr>
          <p:cNvSpPr>
            <a:spLocks noChangeShapeType="1"/>
          </p:cNvSpPr>
          <p:nvPr/>
        </p:nvSpPr>
        <p:spPr bwMode="auto">
          <a:xfrm>
            <a:off x="1600200" y="541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35" name="Line 1031">
            <a:extLst>
              <a:ext uri="{FF2B5EF4-FFF2-40B4-BE49-F238E27FC236}">
                <a16:creationId xmlns:a16="http://schemas.microsoft.com/office/drawing/2014/main" id="{929D46D8-6D0E-C7B4-5AD4-0A33C68D76EB}"/>
              </a:ext>
            </a:extLst>
          </p:cNvPr>
          <p:cNvSpPr>
            <a:spLocks noChangeShapeType="1"/>
          </p:cNvSpPr>
          <p:nvPr/>
        </p:nvSpPr>
        <p:spPr bwMode="auto">
          <a:xfrm>
            <a:off x="1600200" y="5867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37" name="Rectangle 1033">
            <a:extLst>
              <a:ext uri="{FF2B5EF4-FFF2-40B4-BE49-F238E27FC236}">
                <a16:creationId xmlns:a16="http://schemas.microsoft.com/office/drawing/2014/main" id="{67EAF952-D7F6-E172-8512-B760911474E9}"/>
              </a:ext>
            </a:extLst>
          </p:cNvPr>
          <p:cNvSpPr>
            <a:spLocks noChangeArrowheads="1"/>
          </p:cNvSpPr>
          <p:nvPr/>
        </p:nvSpPr>
        <p:spPr bwMode="auto">
          <a:xfrm>
            <a:off x="685800" y="5562600"/>
            <a:ext cx="2057400" cy="838200"/>
          </a:xfrm>
          <a:prstGeom prst="rect">
            <a:avLst/>
          </a:prstGeom>
          <a:solidFill>
            <a:schemeClr val="folHlink">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39" name="AutoShape 1035">
            <a:extLst>
              <a:ext uri="{FF2B5EF4-FFF2-40B4-BE49-F238E27FC236}">
                <a16:creationId xmlns:a16="http://schemas.microsoft.com/office/drawing/2014/main" id="{36511EA0-C7CE-13C2-5976-C198E701707D}"/>
              </a:ext>
            </a:extLst>
          </p:cNvPr>
          <p:cNvSpPr>
            <a:spLocks noChangeArrowheads="1"/>
          </p:cNvSpPr>
          <p:nvPr/>
        </p:nvSpPr>
        <p:spPr bwMode="auto">
          <a:xfrm>
            <a:off x="5181600" y="2286000"/>
            <a:ext cx="1295400" cy="228600"/>
          </a:xfrm>
          <a:prstGeom prst="wedgeRoundRectCallout">
            <a:avLst>
              <a:gd name="adj1" fmla="val -76593"/>
              <a:gd name="adj2" fmla="val 240972"/>
              <a:gd name="adj3" fmla="val 1666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solidFill>
                  <a:schemeClr val="bg1"/>
                </a:solidFill>
              </a:rPr>
              <a:t>Disulphide Bridge</a:t>
            </a:r>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026">
            <a:extLst>
              <a:ext uri="{FF2B5EF4-FFF2-40B4-BE49-F238E27FC236}">
                <a16:creationId xmlns:a16="http://schemas.microsoft.com/office/drawing/2014/main" id="{B68683D1-A9B8-C9AE-6201-0EC5A77E5E1A}"/>
              </a:ext>
            </a:extLst>
          </p:cNvPr>
          <p:cNvSpPr txBox="1">
            <a:spLocks noChangeArrowheads="1"/>
          </p:cNvSpPr>
          <p:nvPr/>
        </p:nvSpPr>
        <p:spPr bwMode="auto">
          <a:xfrm>
            <a:off x="762000" y="533400"/>
            <a:ext cx="2057400" cy="575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The bonds between Amino Acids are …</a:t>
            </a:r>
          </a:p>
          <a:p>
            <a:pPr>
              <a:spcBef>
                <a:spcPct val="50000"/>
              </a:spcBef>
            </a:pPr>
            <a:r>
              <a:rPr lang="en-US" altLang="en-US" b="1"/>
              <a:t>Peptide Bonds</a:t>
            </a:r>
            <a:endParaRPr lang="en-US" altLang="en-US"/>
          </a:p>
          <a:p>
            <a:pPr>
              <a:spcBef>
                <a:spcPct val="50000"/>
              </a:spcBef>
            </a:pPr>
            <a:endParaRPr lang="en-US" altLang="en-US"/>
          </a:p>
          <a:p>
            <a:pPr>
              <a:spcBef>
                <a:spcPct val="50000"/>
              </a:spcBef>
            </a:pPr>
            <a:endParaRPr lang="en-US" altLang="en-US"/>
          </a:p>
          <a:p>
            <a:pPr>
              <a:spcBef>
                <a:spcPct val="50000"/>
              </a:spcBef>
            </a:pPr>
            <a:r>
              <a:rPr lang="en-US" altLang="en-US"/>
              <a:t>Peptide bonds are formed by </a:t>
            </a:r>
            <a:r>
              <a:rPr lang="en-US" altLang="en-US" b="1"/>
              <a:t>Condensation</a:t>
            </a:r>
            <a:r>
              <a:rPr lang="en-US" altLang="en-US"/>
              <a:t> and broken by </a:t>
            </a:r>
            <a:r>
              <a:rPr lang="en-US" altLang="en-US" b="1"/>
              <a:t>Hydrolysis</a:t>
            </a:r>
            <a:endParaRPr lang="en-US" altLang="en-US"/>
          </a:p>
          <a:p>
            <a:pPr>
              <a:spcBef>
                <a:spcPct val="50000"/>
              </a:spcBef>
            </a:pPr>
            <a:endParaRPr lang="en-US" altLang="en-US"/>
          </a:p>
        </p:txBody>
      </p:sp>
      <p:sp>
        <p:nvSpPr>
          <p:cNvPr id="18435" name="Text Box 1027">
            <a:extLst>
              <a:ext uri="{FF2B5EF4-FFF2-40B4-BE49-F238E27FC236}">
                <a16:creationId xmlns:a16="http://schemas.microsoft.com/office/drawing/2014/main" id="{0C5038A8-05A5-E37C-7D0A-0E0182CB1AB9}"/>
              </a:ext>
            </a:extLst>
          </p:cNvPr>
          <p:cNvSpPr txBox="1">
            <a:spLocks noChangeArrowheads="1"/>
          </p:cNvSpPr>
          <p:nvPr/>
        </p:nvSpPr>
        <p:spPr bwMode="auto">
          <a:xfrm>
            <a:off x="2971800" y="28194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ltLang="en-US"/>
          </a:p>
        </p:txBody>
      </p:sp>
      <p:pic>
        <p:nvPicPr>
          <p:cNvPr id="18436" name="Picture 1028">
            <a:extLst>
              <a:ext uri="{FF2B5EF4-FFF2-40B4-BE49-F238E27FC236}">
                <a16:creationId xmlns:a16="http://schemas.microsoft.com/office/drawing/2014/main" id="{8920CA6B-4E3C-A759-5AE5-DBC0F4D17C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0"/>
            <a:ext cx="4300538"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779C0C42-8A25-F28C-B111-476D21418098}"/>
              </a:ext>
            </a:extLst>
          </p:cNvPr>
          <p:cNvSpPr txBox="1">
            <a:spLocks noChangeArrowheads="1"/>
          </p:cNvSpPr>
          <p:nvPr/>
        </p:nvSpPr>
        <p:spPr bwMode="auto">
          <a:xfrm>
            <a:off x="609600" y="914400"/>
            <a:ext cx="7620000" cy="466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u="sng"/>
              <a:t>A PEPTIDE BOND</a:t>
            </a:r>
          </a:p>
          <a:p>
            <a:pPr>
              <a:spcBef>
                <a:spcPct val="50000"/>
              </a:spcBef>
            </a:pPr>
            <a:endParaRPr lang="en-US" altLang="en-US"/>
          </a:p>
          <a:p>
            <a:pPr>
              <a:spcBef>
                <a:spcPct val="50000"/>
              </a:spcBef>
            </a:pPr>
            <a:r>
              <a:rPr lang="en-US" altLang="en-US" sz="4000"/>
              <a:t>			  O   H	 </a:t>
            </a:r>
          </a:p>
          <a:p>
            <a:pPr>
              <a:spcBef>
                <a:spcPct val="50000"/>
              </a:spcBef>
            </a:pPr>
            <a:r>
              <a:rPr lang="en-US" altLang="en-US" sz="4000"/>
              <a:t> 			- C - N -</a:t>
            </a:r>
          </a:p>
          <a:p>
            <a:pPr>
              <a:spcBef>
                <a:spcPct val="50000"/>
              </a:spcBef>
            </a:pPr>
            <a:r>
              <a:rPr lang="en-US" altLang="en-US" sz="4000"/>
              <a:t>  </a:t>
            </a:r>
          </a:p>
          <a:p>
            <a:pPr>
              <a:spcBef>
                <a:spcPct val="50000"/>
              </a:spcBef>
            </a:pPr>
            <a:endParaRPr lang="en-US" altLang="en-US" sz="4000"/>
          </a:p>
        </p:txBody>
      </p:sp>
      <p:sp>
        <p:nvSpPr>
          <p:cNvPr id="23555" name="Line 3">
            <a:extLst>
              <a:ext uri="{FF2B5EF4-FFF2-40B4-BE49-F238E27FC236}">
                <a16:creationId xmlns:a16="http://schemas.microsoft.com/office/drawing/2014/main" id="{28E965EC-5A64-26AF-1C62-A71ADC580736}"/>
              </a:ext>
            </a:extLst>
          </p:cNvPr>
          <p:cNvSpPr>
            <a:spLocks noChangeShapeType="1"/>
          </p:cNvSpPr>
          <p:nvPr/>
        </p:nvSpPr>
        <p:spPr bwMode="auto">
          <a:xfrm>
            <a:off x="3886200" y="2819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56" name="Line 4">
            <a:extLst>
              <a:ext uri="{FF2B5EF4-FFF2-40B4-BE49-F238E27FC236}">
                <a16:creationId xmlns:a16="http://schemas.microsoft.com/office/drawing/2014/main" id="{23CBC225-5747-4B5D-719A-8BD8758FC130}"/>
              </a:ext>
            </a:extLst>
          </p:cNvPr>
          <p:cNvSpPr>
            <a:spLocks noChangeShapeType="1"/>
          </p:cNvSpPr>
          <p:nvPr/>
        </p:nvSpPr>
        <p:spPr bwMode="auto">
          <a:xfrm>
            <a:off x="3962400" y="2819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57" name="Line 5">
            <a:extLst>
              <a:ext uri="{FF2B5EF4-FFF2-40B4-BE49-F238E27FC236}">
                <a16:creationId xmlns:a16="http://schemas.microsoft.com/office/drawing/2014/main" id="{54FF1202-25D4-FC30-E2D1-1215CC895FBA}"/>
              </a:ext>
            </a:extLst>
          </p:cNvPr>
          <p:cNvSpPr>
            <a:spLocks noChangeShapeType="1"/>
          </p:cNvSpPr>
          <p:nvPr/>
        </p:nvSpPr>
        <p:spPr bwMode="auto">
          <a:xfrm>
            <a:off x="4648200" y="2819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62" name="Oval 10">
            <a:extLst>
              <a:ext uri="{FF2B5EF4-FFF2-40B4-BE49-F238E27FC236}">
                <a16:creationId xmlns:a16="http://schemas.microsoft.com/office/drawing/2014/main" id="{571FBFE8-7707-645F-9FE2-758A58DA483C}"/>
              </a:ext>
            </a:extLst>
          </p:cNvPr>
          <p:cNvSpPr>
            <a:spLocks noChangeArrowheads="1"/>
          </p:cNvSpPr>
          <p:nvPr/>
        </p:nvSpPr>
        <p:spPr bwMode="auto">
          <a:xfrm>
            <a:off x="5334000" y="2819400"/>
            <a:ext cx="2514600" cy="1295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63" name="Oval 11">
            <a:extLst>
              <a:ext uri="{FF2B5EF4-FFF2-40B4-BE49-F238E27FC236}">
                <a16:creationId xmlns:a16="http://schemas.microsoft.com/office/drawing/2014/main" id="{04C65FF7-5F22-F1F4-9CAA-17473C4D590E}"/>
              </a:ext>
            </a:extLst>
          </p:cNvPr>
          <p:cNvSpPr>
            <a:spLocks noChangeArrowheads="1"/>
          </p:cNvSpPr>
          <p:nvPr/>
        </p:nvSpPr>
        <p:spPr bwMode="auto">
          <a:xfrm>
            <a:off x="685800" y="2819400"/>
            <a:ext cx="2514600" cy="1295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64" name="Text Box 12">
            <a:extLst>
              <a:ext uri="{FF2B5EF4-FFF2-40B4-BE49-F238E27FC236}">
                <a16:creationId xmlns:a16="http://schemas.microsoft.com/office/drawing/2014/main" id="{0C840675-15C4-7E8B-4E01-1DD0575D94EA}"/>
              </a:ext>
            </a:extLst>
          </p:cNvPr>
          <p:cNvSpPr txBox="1">
            <a:spLocks noChangeArrowheads="1"/>
          </p:cNvSpPr>
          <p:nvPr/>
        </p:nvSpPr>
        <p:spPr bwMode="auto">
          <a:xfrm>
            <a:off x="1066800" y="3276600"/>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One Amino Acid</a:t>
            </a:r>
          </a:p>
        </p:txBody>
      </p:sp>
      <p:sp>
        <p:nvSpPr>
          <p:cNvPr id="23565" name="Text Box 13">
            <a:extLst>
              <a:ext uri="{FF2B5EF4-FFF2-40B4-BE49-F238E27FC236}">
                <a16:creationId xmlns:a16="http://schemas.microsoft.com/office/drawing/2014/main" id="{69C232F6-FB63-3EAD-9696-210A37DE4094}"/>
              </a:ext>
            </a:extLst>
          </p:cNvPr>
          <p:cNvSpPr txBox="1">
            <a:spLocks noChangeArrowheads="1"/>
          </p:cNvSpPr>
          <p:nvPr/>
        </p:nvSpPr>
        <p:spPr bwMode="auto">
          <a:xfrm>
            <a:off x="5486400" y="3276600"/>
            <a:ext cx="213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Another Amino Acid</a:t>
            </a:r>
          </a:p>
        </p:txBody>
      </p:sp>
      <p:sp>
        <p:nvSpPr>
          <p:cNvPr id="23566" name="Text Box 14">
            <a:extLst>
              <a:ext uri="{FF2B5EF4-FFF2-40B4-BE49-F238E27FC236}">
                <a16:creationId xmlns:a16="http://schemas.microsoft.com/office/drawing/2014/main" id="{FF4B1430-AE85-D928-3758-469E30A6B308}"/>
              </a:ext>
            </a:extLst>
          </p:cNvPr>
          <p:cNvSpPr txBox="1">
            <a:spLocks noChangeArrowheads="1"/>
          </p:cNvSpPr>
          <p:nvPr/>
        </p:nvSpPr>
        <p:spPr bwMode="auto">
          <a:xfrm>
            <a:off x="1371600" y="4800600"/>
            <a:ext cx="65532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a:t>Formed by Condensation</a:t>
            </a:r>
          </a:p>
          <a:p>
            <a:pPr>
              <a:spcBef>
                <a:spcPct val="50000"/>
              </a:spcBef>
              <a:buFontTx/>
              <a:buChar char="•"/>
            </a:pPr>
            <a:r>
              <a:rPr lang="en-US" altLang="en-US"/>
              <a:t>Broken by Hydrolysis (Heat in acid condition)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DC78B159-8D01-538F-BC77-F35EE3A3F5EF}"/>
              </a:ext>
            </a:extLst>
          </p:cNvPr>
          <p:cNvSpPr txBox="1">
            <a:spLocks noChangeArrowheads="1"/>
          </p:cNvSpPr>
          <p:nvPr/>
        </p:nvSpPr>
        <p:spPr bwMode="auto">
          <a:xfrm>
            <a:off x="2743200" y="228600"/>
            <a:ext cx="3617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PRIMARY STRUCTURE</a:t>
            </a:r>
            <a:endParaRPr lang="en-US" altLang="en-US"/>
          </a:p>
        </p:txBody>
      </p:sp>
      <p:sp>
        <p:nvSpPr>
          <p:cNvPr id="4099" name="Text Box 3">
            <a:extLst>
              <a:ext uri="{FF2B5EF4-FFF2-40B4-BE49-F238E27FC236}">
                <a16:creationId xmlns:a16="http://schemas.microsoft.com/office/drawing/2014/main" id="{061AFA22-ED65-D5FE-7228-2C60CBF8C848}"/>
              </a:ext>
            </a:extLst>
          </p:cNvPr>
          <p:cNvSpPr txBox="1">
            <a:spLocks noChangeArrowheads="1"/>
          </p:cNvSpPr>
          <p:nvPr/>
        </p:nvSpPr>
        <p:spPr bwMode="auto">
          <a:xfrm>
            <a:off x="1066800" y="19812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ltLang="en-US"/>
          </a:p>
        </p:txBody>
      </p:sp>
      <p:pic>
        <p:nvPicPr>
          <p:cNvPr id="4100" name="Picture 4">
            <a:extLst>
              <a:ext uri="{FF2B5EF4-FFF2-40B4-BE49-F238E27FC236}">
                <a16:creationId xmlns:a16="http://schemas.microsoft.com/office/drawing/2014/main" id="{295348EB-0DBC-89D2-0DC4-7D8734A4C8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800"/>
            <a:ext cx="9537700" cy="3135313"/>
          </a:xfrm>
          <a:prstGeom prst="rect">
            <a:avLst/>
          </a:prstGeom>
          <a:noFill/>
          <a:extLst>
            <a:ext uri="{909E8E84-426E-40DD-AFC4-6F175D3DCCD1}">
              <a14:hiddenFill xmlns:a14="http://schemas.microsoft.com/office/drawing/2010/main">
                <a:solidFill>
                  <a:srgbClr val="FFFFFF"/>
                </a:solidFill>
              </a14:hiddenFill>
            </a:ext>
          </a:extLst>
        </p:spPr>
      </p:pic>
      <p:sp>
        <p:nvSpPr>
          <p:cNvPr id="4101" name="Text Box 5">
            <a:extLst>
              <a:ext uri="{FF2B5EF4-FFF2-40B4-BE49-F238E27FC236}">
                <a16:creationId xmlns:a16="http://schemas.microsoft.com/office/drawing/2014/main" id="{7610437F-B448-7C75-CA14-B1098E681EDD}"/>
              </a:ext>
            </a:extLst>
          </p:cNvPr>
          <p:cNvSpPr txBox="1">
            <a:spLocks noChangeArrowheads="1"/>
          </p:cNvSpPr>
          <p:nvPr/>
        </p:nvSpPr>
        <p:spPr bwMode="auto">
          <a:xfrm>
            <a:off x="304800" y="4572000"/>
            <a:ext cx="56388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This diagram shows the primary structure of </a:t>
            </a:r>
            <a:r>
              <a:rPr lang="en-US" altLang="en-US" sz="2000"/>
              <a:t>PIG INSULIN,</a:t>
            </a:r>
            <a:r>
              <a:rPr lang="en-US" altLang="en-US"/>
              <a:t> a protein hormone as discovered by Frederick Sanger. </a:t>
            </a:r>
          </a:p>
          <a:p>
            <a:pPr>
              <a:spcBef>
                <a:spcPct val="50000"/>
              </a:spcBef>
            </a:pPr>
            <a:r>
              <a:rPr lang="en-US" altLang="en-US"/>
              <a:t>He was given a Nobel prize in 1958.</a:t>
            </a:r>
          </a:p>
        </p:txBody>
      </p:sp>
      <p:sp>
        <p:nvSpPr>
          <p:cNvPr id="4102" name="Text Box 6">
            <a:extLst>
              <a:ext uri="{FF2B5EF4-FFF2-40B4-BE49-F238E27FC236}">
                <a16:creationId xmlns:a16="http://schemas.microsoft.com/office/drawing/2014/main" id="{9704E566-0ADB-260E-209E-E54DD24509DF}"/>
              </a:ext>
            </a:extLst>
          </p:cNvPr>
          <p:cNvSpPr txBox="1">
            <a:spLocks noChangeArrowheads="1"/>
          </p:cNvSpPr>
          <p:nvPr/>
        </p:nvSpPr>
        <p:spPr bwMode="auto">
          <a:xfrm>
            <a:off x="609600" y="685800"/>
            <a:ext cx="792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Primary structure  is described by the sequence of Amino Acids in the chain</a:t>
            </a:r>
          </a:p>
        </p:txBody>
      </p:sp>
      <p:sp>
        <p:nvSpPr>
          <p:cNvPr id="4103" name="Text Box 7">
            <a:extLst>
              <a:ext uri="{FF2B5EF4-FFF2-40B4-BE49-F238E27FC236}">
                <a16:creationId xmlns:a16="http://schemas.microsoft.com/office/drawing/2014/main" id="{9D65DF72-E8F1-EEE4-BC53-2BFBB8EC9347}"/>
              </a:ext>
            </a:extLst>
          </p:cNvPr>
          <p:cNvSpPr txBox="1">
            <a:spLocks noChangeArrowheads="1"/>
          </p:cNvSpPr>
          <p:nvPr/>
        </p:nvSpPr>
        <p:spPr bwMode="auto">
          <a:xfrm>
            <a:off x="6477000" y="44958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ltLang="en-US"/>
          </a:p>
        </p:txBody>
      </p:sp>
      <p:pic>
        <p:nvPicPr>
          <p:cNvPr id="4104" name="Picture 8">
            <a:extLst>
              <a:ext uri="{FF2B5EF4-FFF2-40B4-BE49-F238E27FC236}">
                <a16:creationId xmlns:a16="http://schemas.microsoft.com/office/drawing/2014/main" id="{736750A3-93A2-9F91-8684-7099FE884E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251325"/>
            <a:ext cx="1633538" cy="2530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113A2434-1F93-BC93-4A04-150136AC7931}"/>
              </a:ext>
            </a:extLst>
          </p:cNvPr>
          <p:cNvSpPr txBox="1">
            <a:spLocks noChangeArrowheads="1"/>
          </p:cNvSpPr>
          <p:nvPr/>
        </p:nvSpPr>
        <p:spPr bwMode="auto">
          <a:xfrm>
            <a:off x="2362200" y="457200"/>
            <a:ext cx="480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SECONDARY STRUCTURE</a:t>
            </a:r>
            <a:endParaRPr lang="en-US" altLang="en-US"/>
          </a:p>
        </p:txBody>
      </p:sp>
      <p:sp>
        <p:nvSpPr>
          <p:cNvPr id="5123" name="Text Box 3">
            <a:extLst>
              <a:ext uri="{FF2B5EF4-FFF2-40B4-BE49-F238E27FC236}">
                <a16:creationId xmlns:a16="http://schemas.microsoft.com/office/drawing/2014/main" id="{5FF6ADFF-9D69-BC30-F0C5-DCB8357B1A77}"/>
              </a:ext>
            </a:extLst>
          </p:cNvPr>
          <p:cNvSpPr txBox="1">
            <a:spLocks noChangeArrowheads="1"/>
          </p:cNvSpPr>
          <p:nvPr/>
        </p:nvSpPr>
        <p:spPr bwMode="auto">
          <a:xfrm>
            <a:off x="685800" y="990600"/>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Secondary structure describes the way the chain folds. </a:t>
            </a:r>
          </a:p>
        </p:txBody>
      </p:sp>
      <p:sp>
        <p:nvSpPr>
          <p:cNvPr id="5124" name="Text Box 4">
            <a:extLst>
              <a:ext uri="{FF2B5EF4-FFF2-40B4-BE49-F238E27FC236}">
                <a16:creationId xmlns:a16="http://schemas.microsoft.com/office/drawing/2014/main" id="{17D8DDBB-CEE7-22BD-D53D-15648B0F2AA0}"/>
              </a:ext>
            </a:extLst>
          </p:cNvPr>
          <p:cNvSpPr txBox="1">
            <a:spLocks noChangeArrowheads="1"/>
          </p:cNvSpPr>
          <p:nvPr/>
        </p:nvSpPr>
        <p:spPr bwMode="auto">
          <a:xfrm>
            <a:off x="609600" y="2209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ltLang="en-US"/>
          </a:p>
        </p:txBody>
      </p:sp>
      <p:pic>
        <p:nvPicPr>
          <p:cNvPr id="5125" name="Picture 5">
            <a:extLst>
              <a:ext uri="{FF2B5EF4-FFF2-40B4-BE49-F238E27FC236}">
                <a16:creationId xmlns:a16="http://schemas.microsoft.com/office/drawing/2014/main" id="{345A0616-6B82-7C00-90BA-8F4D979F56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524000"/>
            <a:ext cx="4419600" cy="3378200"/>
          </a:xfrm>
          <a:prstGeom prst="rect">
            <a:avLst/>
          </a:prstGeom>
          <a:noFill/>
          <a:extLst>
            <a:ext uri="{909E8E84-426E-40DD-AFC4-6F175D3DCCD1}">
              <a14:hiddenFill xmlns:a14="http://schemas.microsoft.com/office/drawing/2010/main">
                <a:solidFill>
                  <a:srgbClr val="FFFFFF"/>
                </a:solidFill>
              </a14:hiddenFill>
            </a:ext>
          </a:extLst>
        </p:spPr>
      </p:pic>
      <p:sp>
        <p:nvSpPr>
          <p:cNvPr id="5126" name="Text Box 6">
            <a:extLst>
              <a:ext uri="{FF2B5EF4-FFF2-40B4-BE49-F238E27FC236}">
                <a16:creationId xmlns:a16="http://schemas.microsoft.com/office/drawing/2014/main" id="{497B53C8-DA07-4489-D360-EB09F70E9B6E}"/>
              </a:ext>
            </a:extLst>
          </p:cNvPr>
          <p:cNvSpPr txBox="1">
            <a:spLocks noChangeArrowheads="1"/>
          </p:cNvSpPr>
          <p:nvPr/>
        </p:nvSpPr>
        <p:spPr bwMode="auto">
          <a:xfrm>
            <a:off x="381000" y="4876800"/>
            <a:ext cx="8610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Some chains fold in a repeating spiral  e.g. Alpha Helix</a:t>
            </a:r>
          </a:p>
          <a:p>
            <a:pPr>
              <a:spcBef>
                <a:spcPct val="50000"/>
              </a:spcBef>
            </a:pPr>
            <a:r>
              <a:rPr lang="en-US" altLang="en-US"/>
              <a:t>Some chains fold in a series of  zig zags e.g. Beta Pleated Sheets</a:t>
            </a:r>
          </a:p>
          <a:p>
            <a:pPr>
              <a:spcBef>
                <a:spcPct val="50000"/>
              </a:spcBef>
            </a:pPr>
            <a:r>
              <a:rPr lang="en-US" altLang="en-US"/>
              <a:t>Some chains have other combinations, as well as both those above.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C871E0F5-F031-E2E8-35B4-FE1A84BDF720}"/>
              </a:ext>
            </a:extLst>
          </p:cNvPr>
          <p:cNvSpPr txBox="1">
            <a:spLocks noChangeArrowheads="1"/>
          </p:cNvSpPr>
          <p:nvPr/>
        </p:nvSpPr>
        <p:spPr bwMode="auto">
          <a:xfrm>
            <a:off x="914400" y="12192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ltLang="en-US"/>
          </a:p>
        </p:txBody>
      </p:sp>
      <p:pic>
        <p:nvPicPr>
          <p:cNvPr id="6147" name="Picture 3">
            <a:extLst>
              <a:ext uri="{FF2B5EF4-FFF2-40B4-BE49-F238E27FC236}">
                <a16:creationId xmlns:a16="http://schemas.microsoft.com/office/drawing/2014/main" id="{F1AE359C-21F1-D22B-20C7-917E4EA705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1513" y="60325"/>
            <a:ext cx="5260975" cy="6737350"/>
          </a:xfrm>
          <a:prstGeom prst="rect">
            <a:avLst/>
          </a:prstGeom>
          <a:noFill/>
          <a:extLst>
            <a:ext uri="{909E8E84-426E-40DD-AFC4-6F175D3DCCD1}">
              <a14:hiddenFill xmlns:a14="http://schemas.microsoft.com/office/drawing/2010/main">
                <a:solidFill>
                  <a:srgbClr val="FFFFFF"/>
                </a:solidFill>
              </a14:hiddenFill>
            </a:ext>
          </a:extLst>
        </p:spPr>
      </p:pic>
      <p:sp>
        <p:nvSpPr>
          <p:cNvPr id="6148" name="Text Box 4">
            <a:extLst>
              <a:ext uri="{FF2B5EF4-FFF2-40B4-BE49-F238E27FC236}">
                <a16:creationId xmlns:a16="http://schemas.microsoft.com/office/drawing/2014/main" id="{5CFB4640-FA71-8D81-6772-AA2C8AC04B75}"/>
              </a:ext>
            </a:extLst>
          </p:cNvPr>
          <p:cNvSpPr txBox="1">
            <a:spLocks noChangeArrowheads="1"/>
          </p:cNvSpPr>
          <p:nvPr/>
        </p:nvSpPr>
        <p:spPr bwMode="auto">
          <a:xfrm>
            <a:off x="304800" y="838200"/>
            <a:ext cx="152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The Alpha Helix</a:t>
            </a:r>
          </a:p>
        </p:txBody>
      </p:sp>
      <p:sp>
        <p:nvSpPr>
          <p:cNvPr id="6149" name="Text Box 5">
            <a:extLst>
              <a:ext uri="{FF2B5EF4-FFF2-40B4-BE49-F238E27FC236}">
                <a16:creationId xmlns:a16="http://schemas.microsoft.com/office/drawing/2014/main" id="{9A2B1675-C928-60E2-9A9A-5BABC82DD5AF}"/>
              </a:ext>
            </a:extLst>
          </p:cNvPr>
          <p:cNvSpPr txBox="1">
            <a:spLocks noChangeArrowheads="1"/>
          </p:cNvSpPr>
          <p:nvPr/>
        </p:nvSpPr>
        <p:spPr bwMode="auto">
          <a:xfrm>
            <a:off x="533400" y="5486400"/>
            <a:ext cx="1219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Right handed</a:t>
            </a:r>
          </a:p>
        </p:txBody>
      </p:sp>
      <p:sp>
        <p:nvSpPr>
          <p:cNvPr id="6150" name="Text Box 6">
            <a:extLst>
              <a:ext uri="{FF2B5EF4-FFF2-40B4-BE49-F238E27FC236}">
                <a16:creationId xmlns:a16="http://schemas.microsoft.com/office/drawing/2014/main" id="{E479C233-8039-FE31-6599-760383DA520F}"/>
              </a:ext>
            </a:extLst>
          </p:cNvPr>
          <p:cNvSpPr txBox="1">
            <a:spLocks noChangeArrowheads="1"/>
          </p:cNvSpPr>
          <p:nvPr/>
        </p:nvSpPr>
        <p:spPr bwMode="auto">
          <a:xfrm>
            <a:off x="7315200" y="5410200"/>
            <a:ext cx="1371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Left handed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6DBE8DC9-B4F7-91D4-DDC4-09094D21645D}"/>
              </a:ext>
            </a:extLst>
          </p:cNvPr>
          <p:cNvSpPr txBox="1">
            <a:spLocks noChangeArrowheads="1"/>
          </p:cNvSpPr>
          <p:nvPr/>
        </p:nvSpPr>
        <p:spPr bwMode="auto">
          <a:xfrm>
            <a:off x="2286000" y="19812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ltLang="en-US"/>
          </a:p>
        </p:txBody>
      </p:sp>
      <p:pic>
        <p:nvPicPr>
          <p:cNvPr id="7171" name="Picture 3">
            <a:extLst>
              <a:ext uri="{FF2B5EF4-FFF2-40B4-BE49-F238E27FC236}">
                <a16:creationId xmlns:a16="http://schemas.microsoft.com/office/drawing/2014/main" id="{D2CBDBAC-BF40-5E24-0D2B-4003A4A830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0"/>
            <a:ext cx="4814888" cy="6858000"/>
          </a:xfrm>
          <a:prstGeom prst="rect">
            <a:avLst/>
          </a:prstGeom>
          <a:noFill/>
          <a:extLst>
            <a:ext uri="{909E8E84-426E-40DD-AFC4-6F175D3DCCD1}">
              <a14:hiddenFill xmlns:a14="http://schemas.microsoft.com/office/drawing/2010/main">
                <a:solidFill>
                  <a:srgbClr val="FFFFFF"/>
                </a:solidFill>
              </a14:hiddenFill>
            </a:ext>
          </a:extLst>
        </p:spPr>
      </p:pic>
      <p:sp>
        <p:nvSpPr>
          <p:cNvPr id="7172" name="Text Box 4">
            <a:extLst>
              <a:ext uri="{FF2B5EF4-FFF2-40B4-BE49-F238E27FC236}">
                <a16:creationId xmlns:a16="http://schemas.microsoft.com/office/drawing/2014/main" id="{87B90CC5-40A6-3B68-74F5-BF95D993DA93}"/>
              </a:ext>
            </a:extLst>
          </p:cNvPr>
          <p:cNvSpPr txBox="1">
            <a:spLocks noChangeArrowheads="1"/>
          </p:cNvSpPr>
          <p:nvPr/>
        </p:nvSpPr>
        <p:spPr bwMode="auto">
          <a:xfrm>
            <a:off x="304800" y="838200"/>
            <a:ext cx="1828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Beta Pleated Sheet</a:t>
            </a:r>
          </a:p>
        </p:txBody>
      </p:sp>
      <p:sp>
        <p:nvSpPr>
          <p:cNvPr id="7173" name="Text Box 5">
            <a:extLst>
              <a:ext uri="{FF2B5EF4-FFF2-40B4-BE49-F238E27FC236}">
                <a16:creationId xmlns:a16="http://schemas.microsoft.com/office/drawing/2014/main" id="{12697AD5-93EB-217E-145E-FA95472737E4}"/>
              </a:ext>
            </a:extLst>
          </p:cNvPr>
          <p:cNvSpPr txBox="1">
            <a:spLocks noChangeArrowheads="1"/>
          </p:cNvSpPr>
          <p:nvPr/>
        </p:nvSpPr>
        <p:spPr bwMode="auto">
          <a:xfrm>
            <a:off x="7239000" y="609600"/>
            <a:ext cx="1752600" cy="544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The dotted lines are </a:t>
            </a:r>
            <a:r>
              <a:rPr lang="en-US" altLang="en-US" sz="1800" b="1"/>
              <a:t>hydrogen bonds</a:t>
            </a:r>
            <a:r>
              <a:rPr lang="en-US" altLang="en-US" sz="1800"/>
              <a:t> which bind the strands together, making this a strong flat fibrous protein.</a:t>
            </a:r>
          </a:p>
          <a:p>
            <a:pPr>
              <a:spcBef>
                <a:spcPct val="50000"/>
              </a:spcBef>
            </a:pPr>
            <a:endParaRPr lang="en-US" altLang="en-US" sz="1800"/>
          </a:p>
          <a:p>
            <a:pPr>
              <a:spcBef>
                <a:spcPct val="50000"/>
              </a:spcBef>
            </a:pPr>
            <a:r>
              <a:rPr lang="en-US" altLang="en-US" sz="1800"/>
              <a:t>In Silk, these sheets stack together like a pile of corrugated iron.</a:t>
            </a:r>
          </a:p>
          <a:p>
            <a:pPr>
              <a:spcBef>
                <a:spcPct val="50000"/>
              </a:spcBef>
            </a:pPr>
            <a:r>
              <a:rPr lang="en-US" altLang="en-US" sz="1800"/>
              <a:t>H-bonds between the sheets make silk a very strong structural protein</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1057</Words>
  <Application>Microsoft Office PowerPoint</Application>
  <PresentationFormat>On-screen Show (4:3)</PresentationFormat>
  <Paragraphs>150</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Times New Roman</vt: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Mark Waller</dc:creator>
  <cp:lastModifiedBy>Nayan GRIFFITHS</cp:lastModifiedBy>
  <cp:revision>22</cp:revision>
  <dcterms:created xsi:type="dcterms:W3CDTF">2002-11-30T08:52:19Z</dcterms:created>
  <dcterms:modified xsi:type="dcterms:W3CDTF">2023-03-14T11:45:42Z</dcterms:modified>
</cp:coreProperties>
</file>