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ED26D64-04FB-2305-5131-2FF5453F5D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8D10F18-323A-6A61-9A4B-6F7BCC706A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BB2B0DA-6EAD-E9F4-64B6-FD05E7070D7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2FF80332-B244-8CB0-9BBA-BD74D088E1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74B13136-9262-030B-BD0A-CB568E0FCB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0587D41-55C8-224D-029A-718BFA507E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BD1BD9-643E-4882-B3D5-8A85CE0E31F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AB93FA-C95B-FCD0-B9B6-A7216C1FBC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0B9B0-5042-4716-931E-BD90E6FFCB7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CB79993-7961-6617-0F26-554E27B8A3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257EB9D-F55B-7F41-2E65-00D8E4F0A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98C646-C59B-944D-6062-62F4DF150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2774D-006C-46EA-8931-1CCB705A496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7B5341B-1B77-BBC3-F9FF-78282EFA8D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9C2E597-AB78-19CF-486C-24441B566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B50350-8F17-2DB4-06EF-7701CBB42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5F297-99CF-4444-91F5-41B3E266112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0A0B196-B503-7C88-BA59-4E401E6BAB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9744473-D0A9-FECC-DFE4-E19250EEA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89CB94-B57B-946E-4541-AB281F713B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334FD-E723-488E-BF43-7ABD740EECC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548D4BA-7222-F4D9-B524-592A96F68D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2B4A563-8618-89CD-6966-24564839C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5DA85C-E088-7DBE-7A0D-9E0D314F7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A7D4F-A896-41D1-B05F-9F42989A928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8EE3654-C655-AE63-D808-28AAE5CB24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D23A104-7281-1C38-2465-DBE9AD5F0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AB4FD9-53E4-977C-EFEC-DF31CA50E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A14BF-BCDB-4939-8090-86D11CAB617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BB79A57-B2EF-EAB6-FD39-CD0ACAA609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A6E2412-1465-AB1A-01F9-1ECB5C43E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7CF83B-5C84-63FB-EA41-A0DD8DD8A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EF615-AD8C-459E-8FED-378815C2AA1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D7FFC13-92F5-C2B8-D80D-F0AA3383F1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8198642-4D80-2929-A028-77B923B47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D71701-F6C4-D961-4EBF-0AB761C5B6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D134D-B8FB-4A9F-B844-EB67FEBB5E2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C865098-14CD-868D-84C6-B76F7E96B6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4D959E5-978F-EE5C-F95A-25A6A02F5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7FD4DC-6A00-4536-67DF-66B0335DA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3CC91-A8E6-4D4B-83E6-585F0A492DA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5DD9EFC-E023-A1A6-F553-C778C50A6A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51C273F-5CC8-A884-9C65-D3BAC4994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B5F7-5764-37D8-C132-A58137CA3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FD12E-191B-A640-47C9-C60621B7A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90A1-745E-1DF4-8742-C2182D44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8B64A-7E39-FA52-ABF7-E91DE4B2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48426-4ABF-1D85-7AC1-5ACA3ECE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A18F-4D57-4D23-9B70-3E5063936A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62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CEEF-352F-A461-63B2-DD09F695D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D7712-8FF4-EFD1-9C42-8596C5305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C1532-BFD7-18D3-FE1E-A9A048E6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BB73C-93A9-409F-513D-F244A7C3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D58C9-BBCC-EE49-3290-9DA3D8AD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D8CA5-B34C-4999-A9B6-81D8195D6F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87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5F7328-6193-BE7A-4E08-EE7AA8F37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13823-59A6-1E27-DD96-1A9D7A8E5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5C0A9-03D9-0FD1-883D-FF83DB45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83B8F-313B-2671-00AA-08E74E99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1FEA1-F271-3695-3F22-C109C799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B413-F723-4E86-BBA8-A65BE52AEF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97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76F2-FFDC-46A3-7C2E-63642D6F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0BE9-99A5-8D89-AE67-17A4D1DEF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7469B-187D-16F1-F578-79591E31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FB853-15F3-966B-5FC4-E889BB94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77269-BBFD-05A7-43E7-A30C9AB4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AC6E-A568-40EC-873F-0084430857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30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3ACE-F4EC-1909-2B84-42FD244E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B1B12-73F3-5FC4-D51C-C979A8B8A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2D8F4-8933-F152-8309-7226183B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06B23-F7EB-5F8E-3833-06DCCB2A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853AD-784E-E3B1-E002-6E981E61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E53C-AA71-4D0B-B912-A33F5BF356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46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A3D3E-1C63-A0C1-B1B0-D84F7E79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9A683-34B4-0DA5-F5B8-1EF0FAAC2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2767D-1F9E-F30D-1C40-66538297A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9991C-B2DE-6BBC-857A-DE60B1C8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F4B6D-418C-25DA-4779-594F25AF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B0399-1AA9-CC51-B9E6-43FB72B43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75FB-ACD6-4C79-BB9D-4817158896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22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73C4-F888-D2BA-C3C4-60EF2E95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2D3B6-9FC9-5789-5D7F-191674904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D247C-BDC6-D17C-4578-446AAE127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F4F21-92C7-3E32-A4A1-7CB57DCDB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19D62-7E62-36E9-F43D-95317BDDD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AAEC53-3B9C-9338-F047-CBDFE169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8901F6-79AF-596A-45C0-6B77EB48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4DDAF-BA61-445E-6D1F-29987689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C56F-9A5D-478E-BE53-BA3F7845ED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892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036B-0C7F-2564-1105-6BFC3D9E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949D9-644B-E3A7-8686-A59F0C3D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E9A918-1E66-B7DF-C902-B4287B26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31867-265F-2EB9-AA9D-E2D320E0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7AC13-C5CB-4F0F-AF56-DBFF158420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2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CBED2-9F5A-5B65-006D-4F92093B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AFBA3-602A-ED25-7CBC-7B8376B76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B26F9-864F-BE3A-3CBC-95BF2B65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03765-677A-452E-8001-98A733D9CD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94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D91F-B42D-BEAC-C0F1-D138177D5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3DDC-ED22-ECA4-9BD1-C48EBF21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BBAD3-7FBC-1669-F3E3-DDC23D7E9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C5506-CB03-16A9-3958-3FD8EC62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D4EB1-AEAC-C7E9-A1B7-79806FE5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5A8C3-219D-F7F8-1069-A0A1BCAD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5D29-3C6D-4CC7-A610-8F4C04103D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31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DF80-9D1A-F1A4-A488-DC0A86C9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9E46F-FA23-DE1E-1BDE-39581809D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C9F23-0522-8628-3358-D1292888C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CB6E9-9A5D-09A7-3325-6EED42D2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C4D6C-A7D4-1EE5-3D80-FE0C0B96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2E8D0-ADA4-8BEC-DA1D-0B25017F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B6D96-353C-4EC6-9E61-2ADFCF0181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941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886A5D-AF9D-EE6C-FF46-F65FB61D4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300926-BF2F-9515-EE6B-997F45D40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3AEDE8-B77E-4C94-92E5-AA15F8E444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670A3E-F93F-AE9D-59E8-491470878E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05A6F6-41F6-B5F7-DF0C-70F85707B9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2F4FC4-ADED-44DE-9B60-250EA86C8EA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19FCBB5-5B64-3189-D512-3E84D20414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Food Pyramids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D85BC6D-2777-4D03-21E4-99273C5BF2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/>
              <a:t>2</a:t>
            </a:r>
            <a:r>
              <a:rPr lang="en-GB" altLang="en-US" sz="3200" baseline="30000"/>
              <a:t>nd</a:t>
            </a:r>
            <a:r>
              <a:rPr lang="en-GB" altLang="en-US" sz="3200"/>
              <a:t> Year Biology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AA631F-0B8D-5987-6D7E-873B234E5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Energy loss in a food chain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AF2F89-33D5-8B3E-F6A5-7D403674B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Only 10% of energy is passed along to the next level in a food chain.  The rest of the energy is lost through:</a:t>
            </a:r>
          </a:p>
          <a:p>
            <a:r>
              <a:rPr lang="en-GB" altLang="en-US" b="1"/>
              <a:t>-waste						</a:t>
            </a:r>
          </a:p>
          <a:p>
            <a:r>
              <a:rPr lang="en-GB" altLang="en-US" b="1"/>
              <a:t>-heat</a:t>
            </a:r>
          </a:p>
          <a:p>
            <a:r>
              <a:rPr lang="en-GB" altLang="en-US" b="1"/>
              <a:t>-movement</a:t>
            </a:r>
          </a:p>
          <a:p>
            <a:r>
              <a:rPr lang="en-GB" altLang="en-US" b="1"/>
              <a:t>-respiration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CAEB25ED-4CB2-2FB3-A3C0-D1F477C9E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3284538"/>
            <a:ext cx="2073275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8D194D5-94C5-7BD4-48AE-373F6F06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 Pyramid of Numbers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6A5FDE-C45B-A397-450C-2A48C4A3A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Food chains and webs show </a:t>
            </a:r>
            <a:r>
              <a:rPr lang="en-GB" altLang="en-US" b="1"/>
              <a:t>the flow of materials and energy in habitats</a:t>
            </a:r>
            <a:r>
              <a:rPr lang="en-GB" altLang="en-US"/>
              <a:t>, but they do not give you any idea of how many organisms there are in the habitat. </a:t>
            </a:r>
          </a:p>
          <a:p>
            <a:pPr>
              <a:buFontTx/>
              <a:buNone/>
            </a:pPr>
            <a:endParaRPr lang="en-GB" altLang="en-US"/>
          </a:p>
          <a:p>
            <a:r>
              <a:rPr lang="en-GB" altLang="en-US"/>
              <a:t>A </a:t>
            </a:r>
            <a:r>
              <a:rPr lang="en-GB" altLang="en-US" b="1"/>
              <a:t>pyramid of numbers</a:t>
            </a:r>
            <a:r>
              <a:rPr lang="en-GB" altLang="en-US"/>
              <a:t> is a diagram showing the </a:t>
            </a:r>
            <a:r>
              <a:rPr lang="en-GB" altLang="en-US" b="1"/>
              <a:t>numbers of organisms present in each level of a food chain</a:t>
            </a:r>
            <a:r>
              <a:rPr lang="en-GB" alt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7F8176A6-2732-5774-4F0E-A078E62FA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en-GB" altLang="en-US"/>
              <a:t>Let's go back to the </a:t>
            </a:r>
          </a:p>
          <a:p>
            <a:pPr>
              <a:buFontTx/>
              <a:buNone/>
            </a:pPr>
            <a:r>
              <a:rPr lang="en-GB" altLang="en-US"/>
              <a:t>grass	 vole		 barn owl	 food chain.</a:t>
            </a:r>
          </a:p>
          <a:p>
            <a:pPr>
              <a:buFontTx/>
              <a:buNone/>
            </a:pPr>
            <a:endParaRPr lang="en-GB" altLang="en-US"/>
          </a:p>
          <a:p>
            <a:r>
              <a:rPr lang="en-GB" altLang="en-US"/>
              <a:t>Suppose the numbers found in a particular habitat are as follows:</a:t>
            </a:r>
            <a:endParaRPr lang="en-GB" altLang="en-US" b="1"/>
          </a:p>
          <a:p>
            <a:pPr>
              <a:buFontTx/>
              <a:buNone/>
            </a:pPr>
            <a:r>
              <a:rPr lang="en-GB" altLang="en-US" b="1"/>
              <a:t>2000 grass plants</a:t>
            </a:r>
          </a:p>
          <a:p>
            <a:pPr>
              <a:buFontTx/>
              <a:buNone/>
            </a:pPr>
            <a:r>
              <a:rPr lang="en-GB" altLang="en-US" b="1"/>
              <a:t>25 voles</a:t>
            </a:r>
          </a:p>
          <a:p>
            <a:pPr>
              <a:buFontTx/>
              <a:buNone/>
            </a:pPr>
            <a:r>
              <a:rPr lang="en-GB" altLang="en-US" b="1"/>
              <a:t>1 barn owl</a:t>
            </a:r>
          </a:p>
        </p:txBody>
      </p:sp>
      <p:sp>
        <p:nvSpPr>
          <p:cNvPr id="5150" name="Line 30">
            <a:extLst>
              <a:ext uri="{FF2B5EF4-FFF2-40B4-BE49-F238E27FC236}">
                <a16:creationId xmlns:a16="http://schemas.microsoft.com/office/drawing/2014/main" id="{016FFEE2-5478-11E9-B1C5-C1775833D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2684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1" name="Line 31">
            <a:extLst>
              <a:ext uri="{FF2B5EF4-FFF2-40B4-BE49-F238E27FC236}">
                <a16:creationId xmlns:a16="http://schemas.microsoft.com/office/drawing/2014/main" id="{F46509B4-05DB-4147-2B19-D6B2D53F2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26841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67972DC5-EC05-90A7-1AC6-53BC3F3F6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4000"/>
              <a:t>The pyramid of numbers would be as shown below. </a:t>
            </a:r>
          </a:p>
        </p:txBody>
      </p:sp>
      <p:pic>
        <p:nvPicPr>
          <p:cNvPr id="6149" name="Picture 5" descr="image: pyramid of numbers showing grass, vole, barn owl">
            <a:extLst>
              <a:ext uri="{FF2B5EF4-FFF2-40B4-BE49-F238E27FC236}">
                <a16:creationId xmlns:a16="http://schemas.microsoft.com/office/drawing/2014/main" id="{B033520B-23C6-0703-C9FF-F931F50A4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060575"/>
            <a:ext cx="4470400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F708C9F-213F-547C-6C6B-F6799BAEB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algn="l"/>
            <a:r>
              <a:rPr lang="en-GB" altLang="en-US" sz="3000"/>
              <a:t>Sometimes you do not get a pyramid because one organism in the chain is unusually large, </a:t>
            </a:r>
            <a:br>
              <a:rPr lang="en-GB" altLang="en-US" sz="3000"/>
            </a:br>
            <a:br>
              <a:rPr lang="en-GB" altLang="en-US" sz="3000"/>
            </a:br>
            <a:r>
              <a:rPr lang="en-GB" altLang="en-US" sz="3000"/>
              <a:t>e.g. one large oak tree providing food for many caterpillars.</a:t>
            </a:r>
          </a:p>
        </p:txBody>
      </p:sp>
      <p:pic>
        <p:nvPicPr>
          <p:cNvPr id="8196" name="Picture 4" descr="image: pyramid of numbers showing oak tree, caterpillar, bluetit, sparrowhawk.">
            <a:extLst>
              <a:ext uri="{FF2B5EF4-FFF2-40B4-BE49-F238E27FC236}">
                <a16:creationId xmlns:a16="http://schemas.microsoft.com/office/drawing/2014/main" id="{949FC87E-1560-2C9B-4CCB-127EB768A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565400"/>
            <a:ext cx="4081462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6554D8-E021-7E6C-D53E-FE79BA06D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Pyramids of Biomass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91EA747-9484-090C-26C2-26E990F2F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Biomass</a:t>
            </a:r>
            <a:r>
              <a:rPr lang="en-GB" altLang="en-US"/>
              <a:t> is a word used to describe </a:t>
            </a:r>
            <a:r>
              <a:rPr lang="en-GB" altLang="en-US" b="1"/>
              <a:t>the mass of living material in an area</a:t>
            </a:r>
            <a:r>
              <a:rPr lang="en-GB" altLang="en-US"/>
              <a:t>.  </a:t>
            </a:r>
          </a:p>
          <a:p>
            <a:pPr>
              <a:buFontTx/>
              <a:buNone/>
            </a:pPr>
            <a:endParaRPr lang="en-GB" altLang="en-US"/>
          </a:p>
          <a:p>
            <a:r>
              <a:rPr lang="en-GB" altLang="en-US"/>
              <a:t>If you could collect all of the plants and animals in an area and weigh them, this would be the biomass of that area.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50AECABE-47B3-31DA-9F8A-F571452A8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pPr algn="l"/>
            <a:r>
              <a:rPr lang="en-GB" altLang="en-US" sz="2500"/>
              <a:t>A </a:t>
            </a:r>
            <a:r>
              <a:rPr lang="en-GB" altLang="en-US" sz="2500" b="1"/>
              <a:t>pyramid of biomass</a:t>
            </a:r>
            <a:r>
              <a:rPr lang="en-GB" altLang="en-US" sz="2500"/>
              <a:t> is a diagram showing </a:t>
            </a:r>
            <a:r>
              <a:rPr lang="en-GB" altLang="en-US" sz="2500" b="1"/>
              <a:t>the total weight (mass) of organisms at each level of a food chain</a:t>
            </a:r>
            <a:r>
              <a:rPr lang="en-GB" altLang="en-US" sz="2500"/>
              <a:t>. </a:t>
            </a:r>
            <a:br>
              <a:rPr lang="en-GB" altLang="en-US" sz="2500"/>
            </a:br>
            <a:br>
              <a:rPr lang="en-GB" altLang="en-US" sz="2500"/>
            </a:br>
            <a:r>
              <a:rPr lang="en-GB" altLang="en-US" sz="2500"/>
              <a:t>Biomass always gives a pyramid since producers must have the most biomass and consumers must have less</a:t>
            </a:r>
          </a:p>
        </p:txBody>
      </p:sp>
      <p:pic>
        <p:nvPicPr>
          <p:cNvPr id="10245" name="Picture 5" descr="image: pyramid of biomass for oak tree, caterpillar, bluetit, sparrowhawk">
            <a:extLst>
              <a:ext uri="{FF2B5EF4-FFF2-40B4-BE49-F238E27FC236}">
                <a16:creationId xmlns:a16="http://schemas.microsoft.com/office/drawing/2014/main" id="{E5709CFD-AB9B-71F0-D9E5-7668D98A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52725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>
            <a:extLst>
              <a:ext uri="{FF2B5EF4-FFF2-40B4-BE49-F238E27FC236}">
                <a16:creationId xmlns:a16="http://schemas.microsoft.com/office/drawing/2014/main" id="{0418109B-B3C1-2705-93A6-A9A34345C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5661025"/>
            <a:ext cx="297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en-US"/>
              <a:t>Pyramids of biomass are </a:t>
            </a:r>
            <a:r>
              <a:rPr lang="en-GB" altLang="en-US" i="1"/>
              <a:t>always</a:t>
            </a:r>
            <a:r>
              <a:rPr lang="en-GB" altLang="en-US"/>
              <a:t> pyramid-shaped.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E6F4FC69-AA9F-0DA4-E398-B10D974B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345</Words>
  <Application>Microsoft Office PowerPoint</Application>
  <PresentationFormat>On-screen Show (4:3)</PresentationFormat>
  <Paragraphs>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Food Pyramids</vt:lpstr>
      <vt:lpstr>Energy loss in a food chain</vt:lpstr>
      <vt:lpstr>A Pyramid of Numbers</vt:lpstr>
      <vt:lpstr>PowerPoint Presentation</vt:lpstr>
      <vt:lpstr>The pyramid of numbers would be as shown below. </vt:lpstr>
      <vt:lpstr>Sometimes you do not get a pyramid because one organism in the chain is unusually large,   e.g. one large oak tree providing food for many caterpillars.</vt:lpstr>
      <vt:lpstr>Pyramids of Biomass</vt:lpstr>
      <vt:lpstr>A pyramid of biomass is a diagram showing the total weight (mass) of organisms at each level of a food chain.   Biomass always gives a pyramid since producers must have the most biomass and consumers must have less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Pyramids</dc:title>
  <dc:creator>CEC</dc:creator>
  <cp:lastModifiedBy>Nayan GRIFFITHS</cp:lastModifiedBy>
  <cp:revision>5</cp:revision>
  <dcterms:created xsi:type="dcterms:W3CDTF">2007-11-19T15:34:38Z</dcterms:created>
  <dcterms:modified xsi:type="dcterms:W3CDTF">2023-03-14T11:44:44Z</dcterms:modified>
</cp:coreProperties>
</file>