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5"/>
  </p:handoutMasterIdLst>
  <p:sldIdLst>
    <p:sldId id="281" r:id="rId2"/>
    <p:sldId id="271" r:id="rId3"/>
    <p:sldId id="272" r:id="rId4"/>
    <p:sldId id="273" r:id="rId5"/>
    <p:sldId id="274" r:id="rId6"/>
    <p:sldId id="285" r:id="rId7"/>
    <p:sldId id="277" r:id="rId8"/>
    <p:sldId id="264" r:id="rId9"/>
    <p:sldId id="262" r:id="rId10"/>
    <p:sldId id="263" r:id="rId11"/>
    <p:sldId id="282" r:id="rId12"/>
    <p:sldId id="283" r:id="rId13"/>
    <p:sldId id="266" r:id="rId14"/>
    <p:sldId id="267" r:id="rId15"/>
    <p:sldId id="268" r:id="rId16"/>
    <p:sldId id="265" r:id="rId17"/>
    <p:sldId id="284" r:id="rId18"/>
    <p:sldId id="269" r:id="rId19"/>
    <p:sldId id="270" r:id="rId20"/>
    <p:sldId id="275" r:id="rId21"/>
    <p:sldId id="278" r:id="rId22"/>
    <p:sldId id="279" r:id="rId23"/>
    <p:sldId id="280" r:id="rId24"/>
  </p:sldIdLst>
  <p:sldSz cx="9144000" cy="6858000" type="screen4x3"/>
  <p:notesSz cx="6743700" cy="9893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F1CF926-C593-4115-8F57-BA971D4F2C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2" tIns="45537" rIns="91072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AE03484-E20E-89DF-6DF3-AA9D0681D3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2" tIns="45537" rIns="91072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F59B1FD-8F62-8A6C-BCC2-1B85D54B7A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2" tIns="45537" rIns="91072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A5E3F5D-651B-8702-C062-7BF9ED5919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72" tIns="45537" rIns="91072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32EEF2-83F5-4B41-8D28-E9F1D1C11A0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4377302-A1D5-34C2-7523-485678AB667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7989548-E0ED-81F0-6387-83AFD2894B7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4036" name="Freeform 4">
            <a:extLst>
              <a:ext uri="{FF2B5EF4-FFF2-40B4-BE49-F238E27FC236}">
                <a16:creationId xmlns:a16="http://schemas.microsoft.com/office/drawing/2014/main" id="{20B12CDD-BEFF-C498-102E-534CDC049A9C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2DDBFD0-DB39-F0E9-67C7-5253A01066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631617CC-63F2-19CE-B585-4205EBB504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AEE4ED-F452-40C2-80C4-B84A4BE65C2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BE235866-F461-180F-8032-0453482A8CE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8F60-4D97-3ED4-6964-7BF1C1A4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824B4-F4EF-DC6E-A6BE-8F4DE0625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386BC-CD41-05A9-4745-7DC36381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B412-89AF-4953-88E6-5E694683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E2D18-B6AC-1E34-245E-335C5EA1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0E7E8-7945-4CF3-8449-70A89AD20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1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37BEA-1332-8761-1F8B-0CF21B30A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0EE2A-289F-2CDE-A0B8-D1E69B824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1C45F-E8C5-C8E6-137B-F0B946FC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DE4F2-BAAC-FE9E-F005-7BBD9222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9488B-B8F2-DCDD-3A49-29538C51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A2F9-5C4F-43A3-8CBA-B3546F775C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80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4189-C476-226C-9378-C12A25A5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785C3-4054-87BC-FE04-E973216EB85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90BD44B-F495-E9C6-A96F-3F0999A107F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C6FD0-F18E-6834-CA62-9EDB8C52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4336C-340B-4974-6CFE-636438D9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4B43-AAAB-1B5C-7E85-139D9BCC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68CA99-8D2F-45FE-A374-A2D38B82BD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525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9BD7-CA3D-D753-9E2A-2779A557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859DB-4F11-8C0A-AA31-8F0853D6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34D1-C674-2684-F59E-5840AB6E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DBED-E348-8670-BB3C-4E9E5417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BE036-0D2C-597E-12EC-7A0314EB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10095-880C-40D5-9414-53722B53A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8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6B02-4899-C132-07C8-215C1135D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3806-E20C-F09A-01C5-D4BD263EA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36F0-4D2B-4127-207A-7E9A03A8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51257-7375-9CF0-51AB-79F19FDB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3CA3F-3043-4ADC-38EB-8BF22EDA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6FC8C-BC70-4512-84D5-F7C910B693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117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1DC0-C87F-9687-63F1-D4DB6C6F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ED8D4-0067-E50F-62A6-3ADFB4010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8DA0C-25A5-747B-D826-C24E3D923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355ED-938F-D296-13B7-53058CF6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6E7E7-D6B1-E666-A6BB-12973154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5E4CE-26B4-022A-CF8A-BD798849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A3665-CA17-4924-ABE7-9BE55EE367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34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EAC6-EAE5-6583-B059-1C4F981A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ED3B-DED8-9D07-1DB4-DE9968C0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8CD18-2E85-DFE9-950F-CCE69C2D0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F2282-10D5-3F8D-BC91-E716C47EC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F8315-495C-D25B-0F57-07D6B8C92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540B2-3EEC-9AE5-37F1-81D3CBD9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20CEC-CC28-CC85-304A-50556CB5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6964D0-799D-DC00-8C81-2B90AF6D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C95AA-A94F-4C92-9A9F-20E31F20A2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49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B066-0FC7-8FCA-31CD-4F4A82AC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9E985-20CC-E167-E6B8-D0A38C5E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4137F-5291-0556-98FC-A5D473DB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628E8-356D-6F44-964F-E0DED7DA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D42B-AF06-4221-95B9-5E29DC9F17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06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12DF1-78F4-4077-AAA3-3412F289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99EC4-D2B1-A41D-03D9-2C93F641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74BC7-FDA5-C9E5-8F58-1E78A869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694C8-6EB8-4295-ACEA-ACADF2A33D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56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3902-385A-C517-8B93-EDD4E6B4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463B-8CDD-08AD-60BF-8DFF6D623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4EE9D-7A41-BB18-D318-9714EF4ED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A743E-21CE-15CA-591E-224CCB2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0B763-095D-7571-9852-77A41E7A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387B1-D60A-5323-25A8-1CDDC9BC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A3E42-0AF1-40EE-A281-B7E626428C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93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2453-0173-6CE7-E925-1F989AB9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623EF-BA27-C357-8131-C2A333B50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CA527-6CA6-6404-54EE-B1DD26E9E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CA9B5-0C69-71E8-87CD-63D00835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D9D21-A4F3-8666-6E94-B00C4A1D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82F4D-A573-333F-605C-E99DAD50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81D59-A921-4C7F-8E78-9B322E57BA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533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3E8EA1B-2391-E2E2-B350-290261417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DAA10C7-03A4-6997-82A4-9D012D9F1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16382F24-FC31-E67E-DEC6-7E2F3FC93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7E6FFAF8-8C1E-D508-37B4-8B1F7AB951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4338266F-02D4-222C-10BD-84A0F32DE2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fld id="{401C716F-7E39-4CB6-A943-EB18A94900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E611AB4-200B-4300-D55A-5ED1E313F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altLang="en-US" sz="3600" b="1"/>
              <a:t>Learning Objectives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339EAD1-5991-0DBE-D15E-124A04CE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Who was involved?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Which experiments were used to help us understand?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What are atomic line spectra?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Which models were used to represent the atom?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Which equations are fundamental?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Which ones are handy to know?!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What have been the successes of quantum theory?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What are the future applications?</a:t>
            </a:r>
          </a:p>
          <a:p>
            <a:pPr>
              <a:lnSpc>
                <a:spcPct val="80000"/>
              </a:lnSpc>
            </a:pPr>
            <a:endParaRPr lang="en-GB" altLang="en-US"/>
          </a:p>
          <a:p>
            <a:pPr>
              <a:lnSpc>
                <a:spcPct val="80000"/>
              </a:lnSpc>
            </a:pPr>
            <a:endParaRPr lang="en-GB" altLang="en-US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7BB3E795-5167-EB46-0C4D-82AED4DA3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446838"/>
            <a:ext cx="549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chemeClr val="hlink"/>
                </a:solidFill>
                <a:latin typeface="Arial" panose="020B0604020202020204" pitchFamily="34" charset="0"/>
              </a:rPr>
              <a:t>Free powerpoints at </a:t>
            </a:r>
            <a:r>
              <a:rPr lang="en-GB" altLang="en-US">
                <a:solidFill>
                  <a:schemeClr val="hlink"/>
                </a:solidFill>
                <a:latin typeface="Arial" panose="020B0604020202020204" pitchFamily="34" charset="0"/>
                <a:hlinkClick r:id="rId3"/>
              </a:rPr>
              <a:t>http://www.worldofteaching.com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95647F80-4E7E-B885-1005-39DA28D8A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420211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>
            <a:extLst>
              <a:ext uri="{FF2B5EF4-FFF2-40B4-BE49-F238E27FC236}">
                <a16:creationId xmlns:a16="http://schemas.microsoft.com/office/drawing/2014/main" id="{00DD618B-92BC-0B07-4E80-36A32A18D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487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THE PHOTOELECTRIC EFFECT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1905 - Einstein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176F11EB-F80F-BA4F-13A9-554B1AAA3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752600"/>
            <a:ext cx="31242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emission of electrons from a surface (usually metallic) upon exposure to, and absorption of, electromagnetic radiation.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photoelectric effect was explained mathematically by Einstein who extended the work on QUANTA as developed by Planck.</a:t>
            </a:r>
          </a:p>
          <a:p>
            <a:pPr>
              <a:spcBef>
                <a:spcPct val="50000"/>
              </a:spcBef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12CA5F90-B072-8F15-2119-678901B75B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5613" y="4953000"/>
          <a:ext cx="17446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4953000"/>
                        <a:ext cx="17446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26">
            <a:extLst>
              <a:ext uri="{FF2B5EF4-FFF2-40B4-BE49-F238E27FC236}">
                <a16:creationId xmlns:a16="http://schemas.microsoft.com/office/drawing/2014/main" id="{308F9DCA-BD8C-FB98-B3E1-F02FFFFF3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44069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1027">
            <a:extLst>
              <a:ext uri="{FF2B5EF4-FFF2-40B4-BE49-F238E27FC236}">
                <a16:creationId xmlns:a16="http://schemas.microsoft.com/office/drawing/2014/main" id="{2C3AD53E-0666-2499-4312-6F9BB227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"/>
            <a:ext cx="6553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MILLIKAN’S OIL DROP EXPERIMENT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1909 - Robert Millikan</a:t>
            </a:r>
          </a:p>
        </p:txBody>
      </p:sp>
      <p:sp>
        <p:nvSpPr>
          <p:cNvPr id="32772" name="Text Box 1028">
            <a:extLst>
              <a:ext uri="{FF2B5EF4-FFF2-40B4-BE49-F238E27FC236}">
                <a16:creationId xmlns:a16="http://schemas.microsoft.com/office/drawing/2014/main" id="{D8B4A506-A3BC-E0FE-858F-46785A857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00200"/>
            <a:ext cx="1981200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experiment determined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the electronic charge, and that it was QUANTISED.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value is approximately</a:t>
            </a:r>
            <a:r>
              <a:rPr lang="en-GB" altLang="en-US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2773" name="Object 1029">
            <a:extLst>
              <a:ext uri="{FF2B5EF4-FFF2-40B4-BE49-F238E27FC236}">
                <a16:creationId xmlns:a16="http://schemas.microsoft.com/office/drawing/2014/main" id="{DC582EE3-A88B-A62B-17F7-AD83CBE393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4038600"/>
          <a:ext cx="144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1000" imgH="203040" progId="Equation.3">
                  <p:embed/>
                </p:oleObj>
              </mc:Choice>
              <mc:Fallback>
                <p:oleObj name="Equation" r:id="rId3" imgW="711000" imgH="2030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038600"/>
                        <a:ext cx="144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1030">
            <a:extLst>
              <a:ext uri="{FF2B5EF4-FFF2-40B4-BE49-F238E27FC236}">
                <a16:creationId xmlns:a16="http://schemas.microsoft.com/office/drawing/2014/main" id="{3568E55D-DB7C-0E63-A721-7B1581FF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Note: An electron volt (eV) is the amount of energy it takes to accelerate one electron through a potential of one volt. Thus, 1eV</a:t>
            </a:r>
          </a:p>
        </p:txBody>
      </p:sp>
      <p:graphicFrame>
        <p:nvGraphicFramePr>
          <p:cNvPr id="32775" name="Object 1031">
            <a:extLst>
              <a:ext uri="{FF2B5EF4-FFF2-40B4-BE49-F238E27FC236}">
                <a16:creationId xmlns:a16="http://schemas.microsoft.com/office/drawing/2014/main" id="{5489AC9B-F61C-2E42-3601-6A8CA31A4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867400"/>
          <a:ext cx="167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203040" progId="Equation.3">
                  <p:embed/>
                </p:oleObj>
              </mc:Choice>
              <mc:Fallback>
                <p:oleObj name="Equation" r:id="rId5" imgW="812520" imgH="20304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867400"/>
                        <a:ext cx="1676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026">
            <a:extLst>
              <a:ext uri="{FF2B5EF4-FFF2-40B4-BE49-F238E27FC236}">
                <a16:creationId xmlns:a16="http://schemas.microsoft.com/office/drawing/2014/main" id="{51898670-B809-C010-3B63-26D4757A9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3962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Text Box 1027">
            <a:extLst>
              <a:ext uri="{FF2B5EF4-FFF2-40B4-BE49-F238E27FC236}">
                <a16:creationId xmlns:a16="http://schemas.microsoft.com/office/drawing/2014/main" id="{179EBDE6-CB21-C435-A790-73B918B7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172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DE BROGLIE WAVELENGTH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Prince Louis de Broglie - 1932</a:t>
            </a:r>
          </a:p>
        </p:txBody>
      </p:sp>
      <p:sp>
        <p:nvSpPr>
          <p:cNvPr id="33796" name="Text Box 1028">
            <a:extLst>
              <a:ext uri="{FF2B5EF4-FFF2-40B4-BE49-F238E27FC236}">
                <a16:creationId xmlns:a16="http://schemas.microsoft.com/office/drawing/2014/main" id="{B368EABA-7784-8CDE-FB9E-F4BCCE96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52600"/>
            <a:ext cx="2438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 Broglie discovered that all particles with momentum have an associated wavelength.</a:t>
            </a:r>
          </a:p>
          <a:p>
            <a:pPr>
              <a:spcBef>
                <a:spcPct val="50000"/>
              </a:spcBef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797" name="Object 1029">
            <a:extLst>
              <a:ext uri="{FF2B5EF4-FFF2-40B4-BE49-F238E27FC236}">
                <a16:creationId xmlns:a16="http://schemas.microsoft.com/office/drawing/2014/main" id="{DAFA041C-CDB4-75E1-EC79-0DD94B6A65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4191000"/>
          <a:ext cx="198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419040" progId="Equation.3">
                  <p:embed/>
                </p:oleObj>
              </mc:Choice>
              <mc:Fallback>
                <p:oleObj name="Equation" r:id="rId3" imgW="774360" imgH="4190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1981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1030">
            <a:extLst>
              <a:ext uri="{FF2B5EF4-FFF2-40B4-BE49-F238E27FC236}">
                <a16:creationId xmlns:a16="http://schemas.microsoft.com/office/drawing/2014/main" id="{35E1A9BD-E4D6-D090-8029-DACCCD2E3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7696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What is the wavelength of a human being, assuming he/she weighs 70 kg, and is running at 25 m/s? </a:t>
            </a:r>
          </a:p>
          <a:p>
            <a:pPr>
              <a:spcBef>
                <a:spcPct val="50000"/>
              </a:spcBef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2D7F3278-DC6F-C743-907C-ECBF63346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324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CE1528CB-12D2-CB1C-A30A-D1CF6D6CB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"/>
            <a:ext cx="548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NUCLEAR ATOM STRUCTURES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1898 - Thomson</a:t>
            </a:r>
          </a:p>
        </p:txBody>
      </p:sp>
    </p:spTree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49499A60-1C23-1377-ED93-205AF761A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705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8CFCEF06-C144-667C-D7FB-0E9D2538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1911 -Rutherford</a:t>
            </a:r>
          </a:p>
        </p:txBody>
      </p:sp>
    </p:spTree>
  </p:cSld>
  <p:clrMapOvr>
    <a:masterClrMapping/>
  </p:clrMapOvr>
  <p:transition>
    <p:cover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EBFAC05F-B4E4-CFBD-E78D-3958EBC96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6248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4D60EF72-B15F-AB3D-577F-8925AD643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1913 - Rutherford/Bohr</a:t>
            </a:r>
          </a:p>
        </p:txBody>
      </p:sp>
    </p:spTree>
  </p:cSld>
  <p:clrMapOvr>
    <a:masterClrMapping/>
  </p:clrMapOvr>
  <p:transition>
    <p:cover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45CE97AE-74DC-10D0-DE2A-F318F140F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6781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A8F1A4BB-A53A-33FC-F754-266790F2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Atomic Line Spectra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220CCEB2-8803-3955-7A5A-4EB4EE697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General expression: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GB" altLang="en-US" sz="2800" i="1"/>
              <a:t>Lyman:				n&gt;1 </a:t>
            </a:r>
            <a:r>
              <a:rPr lang="en-GB" altLang="en-US" sz="2800" b="1"/>
              <a:t>(ultraviolet)</a:t>
            </a:r>
            <a:endParaRPr lang="en-GB" altLang="en-US" sz="2800" i="1"/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Balmer:				n&gt;2 </a:t>
            </a:r>
            <a:r>
              <a:rPr lang="en-GB" altLang="en-US" sz="2800" b="1"/>
              <a:t>(visible)</a:t>
            </a:r>
            <a:endParaRPr lang="en-GB" altLang="en-US" sz="2800" i="1"/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Paschen:				n&gt;3 </a:t>
            </a:r>
            <a:r>
              <a:rPr lang="en-GB" altLang="en-US" sz="2800" b="1"/>
              <a:t>(infrared)</a:t>
            </a:r>
            <a:endParaRPr lang="en-GB" altLang="en-US" sz="2800" i="1"/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Brackett:				n&gt;4 </a:t>
            </a:r>
            <a:r>
              <a:rPr lang="en-GB" altLang="en-US" sz="2800" b="1"/>
              <a:t>(infrared)</a:t>
            </a:r>
            <a:endParaRPr lang="en-GB" altLang="en-US" sz="2800" i="1"/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Pfund:				n&gt;5 </a:t>
            </a:r>
            <a:r>
              <a:rPr lang="en-GB" altLang="en-US" sz="2800" b="1"/>
              <a:t>(infrared)</a:t>
            </a:r>
            <a:endParaRPr lang="en-GB" altLang="en-US" sz="2800" b="1" i="1"/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52272FB2-6FAC-C177-22EE-2FE4D38883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381000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393480" progId="Equation.3">
                  <p:embed/>
                </p:oleObj>
              </mc:Choice>
              <mc:Fallback>
                <p:oleObj name="Equation" r:id="rId2" imgW="736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"/>
                        <a:ext cx="1828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BEB22800-8E9E-E840-3C3C-B888998AD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4478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431640" progId="Equation.3">
                  <p:embed/>
                </p:oleObj>
              </mc:Choice>
              <mc:Fallback>
                <p:oleObj name="Equation" r:id="rId4" imgW="1015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2E661950-6418-C483-88F0-5F5299EE0B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362200"/>
          <a:ext cx="1952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431640" progId="Equation.3">
                  <p:embed/>
                </p:oleObj>
              </mc:Choice>
              <mc:Fallback>
                <p:oleObj name="Equation" r:id="rId6" imgW="10411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1952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9AECD6D5-5759-8251-DB04-D8D6B82EF4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276600"/>
          <a:ext cx="1928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8520" imgH="431640" progId="Equation.3">
                  <p:embed/>
                </p:oleObj>
              </mc:Choice>
              <mc:Fallback>
                <p:oleObj name="Equation" r:id="rId8" imgW="10285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1928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2C99A1BC-F064-6917-D918-AC2E9496B4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191000"/>
          <a:ext cx="1952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431640" progId="Equation.3">
                  <p:embed/>
                </p:oleObj>
              </mc:Choice>
              <mc:Fallback>
                <p:oleObj name="Equation" r:id="rId10" imgW="104112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1952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998BD5DC-7BAB-17E9-7719-EDFD2661FE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105400"/>
          <a:ext cx="1928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8520" imgH="431640" progId="Equation.3">
                  <p:embed/>
                </p:oleObj>
              </mc:Choice>
              <mc:Fallback>
                <p:oleObj name="Equation" r:id="rId12" imgW="10285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05400"/>
                        <a:ext cx="1928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A44F52-5EEB-F03C-D824-647DF262E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GB" altLang="en-US" sz="2400" b="1" u="sng"/>
              <a:t>SUMMARY OF IMPORTANT EQUATIONS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946F650-7B8B-798E-1C0B-DBAEBAD58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Energy and frequency: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The photoelectric effect: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De Broglie wavelength: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Angular frequency: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BDC17B52-33F6-5255-6687-09FA35891C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990600"/>
          <a:ext cx="1887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393480" progId="Equation.3">
                  <p:embed/>
                </p:oleObj>
              </mc:Choice>
              <mc:Fallback>
                <p:oleObj name="Equation" r:id="rId2" imgW="8125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90600"/>
                        <a:ext cx="18875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50EA6C07-FB1A-32FE-7238-A251D58713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1413" y="2667000"/>
          <a:ext cx="17446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203040" progId="Equation.3">
                  <p:embed/>
                </p:oleObj>
              </mc:Choice>
              <mc:Fallback>
                <p:oleObj name="Equation" r:id="rId4" imgW="7999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2667000"/>
                        <a:ext cx="17446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63B7E5DF-3F8E-0044-60BA-E5521E59F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8862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0" imgH="419040" progId="Equation.3">
                  <p:embed/>
                </p:oleObj>
              </mc:Choice>
              <mc:Fallback>
                <p:oleObj name="Equation" r:id="rId6" imgW="7743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862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9221E9B3-5FA5-0405-4864-56DC878C3C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486400"/>
          <a:ext cx="182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3160" imgH="203040" progId="Equation.3">
                  <p:embed/>
                </p:oleObj>
              </mc:Choice>
              <mc:Fallback>
                <p:oleObj name="Equation" r:id="rId8" imgW="5331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86400"/>
                        <a:ext cx="1828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2AE9055-C849-BC3D-CA5F-454D2D87F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 sz="3200" b="1" u="sng"/>
              <a:t>Equations of interest </a:t>
            </a:r>
            <a:br>
              <a:rPr lang="en-GB" altLang="en-US" sz="3200" b="1" u="sng"/>
            </a:br>
            <a:r>
              <a:rPr lang="en-GB" altLang="en-US" sz="3200" b="1" u="sng"/>
              <a:t>(non-examinable!)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31E6E6-5B13-2E09-7DC5-D5AD5A79F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GB" altLang="en-US"/>
              <a:t>Planck’s constant:</a:t>
            </a:r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Wave vector:</a:t>
            </a:r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Schroedinger:</a:t>
            </a:r>
          </a:p>
          <a:p>
            <a:pPr>
              <a:buFontTx/>
              <a:buNone/>
            </a:pPr>
            <a:endParaRPr lang="en-GB" altLang="en-US"/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67280A7D-1170-6889-73DF-D1B03465A4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1371600"/>
          <a:ext cx="1676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393480" progId="Equation.3">
                  <p:embed/>
                </p:oleObj>
              </mc:Choice>
              <mc:Fallback>
                <p:oleObj name="Equation" r:id="rId2" imgW="482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71600"/>
                        <a:ext cx="1676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4C551713-8024-671D-78E0-D9542456BD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3124200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124200"/>
                        <a:ext cx="1600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5427F241-22DB-1CBC-9BC8-B2E67DB08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876800"/>
          <a:ext cx="441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419040" progId="Equation.3">
                  <p:embed/>
                </p:oleObj>
              </mc:Choice>
              <mc:Fallback>
                <p:oleObj name="Equation" r:id="rId6" imgW="15364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441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3906298-5968-FA31-F75D-395364D6A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GB" altLang="en-US" sz="3200"/>
              <a:t>Albert Einstein 1879-1955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1AF6B24-7EC4-4CE2-B12C-76AF10F9E9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962400" cy="4648200"/>
          </a:xfrm>
        </p:spPr>
        <p:txBody>
          <a:bodyPr/>
          <a:lstStyle/>
          <a:p>
            <a:r>
              <a:rPr lang="en-US" altLang="en-US" sz="2400"/>
              <a:t>We believe in the possibility of a theory which is able to give a complete description of reality, the laws of which establish relations between the things themselves and not merely between their probabilities ... GOD DOES NOT PLAY DICE.</a:t>
            </a:r>
            <a:r>
              <a:rPr lang="en-GB" altLang="en-US" sz="2400"/>
              <a:t> </a:t>
            </a:r>
          </a:p>
          <a:p>
            <a:endParaRPr lang="en-GB" altLang="en-US" sz="2400"/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2A0E7698-F9A8-B52F-F15F-AA974506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0200"/>
            <a:ext cx="2705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E7EB49-5A00-35CA-91E4-D30885884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GB" altLang="en-US" sz="3200"/>
              <a:t>Richard Feynman 1918-1988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D7A122A-5642-8B6A-A260-CECEEC253D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Anyone who has not been shocked by quantum physics has not understood it. </a:t>
            </a:r>
          </a:p>
          <a:p>
            <a:pPr>
              <a:buFontTx/>
              <a:buNone/>
            </a:pPr>
            <a:endParaRPr lang="en-US" alt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word 'quantum' refers to this peculiar aspect of nature that goes against common sense.</a:t>
            </a:r>
            <a:endParaRPr lang="en-GB" alt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E928DCE8-DFE2-6C0B-EE73-7F8FD239C85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9850" y="1905000"/>
            <a:ext cx="30400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F0C099F-ABE6-A448-5723-5CFCA7387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Groucho Marx 1890-1977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8CAC403-09CD-E745-0A07-1A534F170A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Very interesting theory - it makes no sense at all</a:t>
            </a:r>
            <a:r>
              <a:rPr lang="en-US" altLang="en-US" sz="2400"/>
              <a:t>!</a:t>
            </a:r>
            <a:br>
              <a:rPr lang="en-US" altLang="en-US" sz="2400"/>
            </a:br>
            <a:endParaRPr lang="en-GB" altLang="en-US" sz="2400"/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70D6F93A-D84F-CFD2-39D7-AC72A4F7095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0475" y="1905000"/>
            <a:ext cx="3197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7DC78C0-5381-5EE4-B4C2-2DF25896E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/>
              <a:t>QUANTUM THEORY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59D8923-D454-FACA-C974-70860CF233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862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800" b="1" i="1"/>
              <a:t>Uses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800" b="1" i="1"/>
          </a:p>
          <a:p>
            <a:pPr>
              <a:lnSpc>
                <a:spcPct val="90000"/>
              </a:lnSpc>
            </a:pPr>
            <a:r>
              <a:rPr lang="en-GB" altLang="en-US" sz="2800"/>
              <a:t>LASERs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Semiconductors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Transistors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LED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Night Vision Goggles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CCD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MRI / PET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9CD6598-B655-7D7D-9300-1F48B1058CD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b="1" i="1"/>
              <a:t>Explains</a:t>
            </a:r>
          </a:p>
          <a:p>
            <a:pPr algn="ctr">
              <a:buFontTx/>
              <a:buNone/>
            </a:pPr>
            <a:endParaRPr lang="en-GB" altLang="en-US" sz="2800" b="1" i="1"/>
          </a:p>
          <a:p>
            <a:r>
              <a:rPr lang="en-GB" altLang="en-US" sz="2800"/>
              <a:t>Tunnelling</a:t>
            </a:r>
          </a:p>
          <a:p>
            <a:r>
              <a:rPr lang="en-GB" altLang="en-US" sz="2800"/>
              <a:t>Radioactive decay</a:t>
            </a:r>
          </a:p>
          <a:p>
            <a:r>
              <a:rPr lang="en-GB" altLang="en-US" sz="2800"/>
              <a:t>Periodic table </a:t>
            </a:r>
          </a:p>
          <a:p>
            <a:pPr algn="r">
              <a:buFontTx/>
              <a:buNone/>
            </a:pPr>
            <a:r>
              <a:rPr lang="en-GB" altLang="en-US" sz="2800"/>
              <a:t>	(Pauli Exclusion Principle explanation to Mendeleev’s chart)</a:t>
            </a:r>
          </a:p>
          <a:p>
            <a:pPr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A60DEFC-67F5-FEFE-7C3D-486550128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u="sng"/>
              <a:t>THE FUTURE OF QUANTUM?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CF107B9-A231-FC16-7883-017BAA0F6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Dot LASERs</a:t>
            </a:r>
          </a:p>
          <a:p>
            <a:r>
              <a:rPr lang="en-GB" altLang="en-US"/>
              <a:t>Logic gates</a:t>
            </a:r>
          </a:p>
          <a:p>
            <a:r>
              <a:rPr lang="en-GB" altLang="en-US"/>
              <a:t>Computing</a:t>
            </a:r>
          </a:p>
          <a:p>
            <a:r>
              <a:rPr lang="en-GB" altLang="en-US"/>
              <a:t>Cryptography / Encryption</a:t>
            </a:r>
          </a:p>
          <a:p>
            <a:r>
              <a:rPr lang="en-GB" altLang="en-US"/>
              <a:t>Cloning</a:t>
            </a:r>
          </a:p>
          <a:p>
            <a:r>
              <a:rPr lang="en-GB" altLang="en-US"/>
              <a:t>Teleportation</a:t>
            </a:r>
          </a:p>
        </p:txBody>
      </p:sp>
    </p:spTree>
  </p:cSld>
  <p:clrMapOvr>
    <a:masterClrMapping/>
  </p:clrMapOvr>
  <p:transition spd="slow">
    <p:diamond/>
    <p:sndAc>
      <p:stSnd>
        <p:snd r:embed="rId2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DFB0B3D-4ADD-0DA6-3681-E0F2FFBF0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 sz="3200"/>
              <a:t>Niels Bohr 1885-1962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68F578-9D21-C338-87F2-62F4F1C9F5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952875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Einstein, DON'T TELL GOD WHAT TO DO!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Those who are not shocked when they first come across quantum mechanics cannot possibly have understood it.</a:t>
            </a:r>
            <a:br>
              <a:rPr lang="en-US" altLang="en-US" sz="2400"/>
            </a:br>
            <a:br>
              <a:rPr lang="en-US" altLang="en-US" sz="2000">
                <a:latin typeface="Verdana" panose="020B0604030504040204" pitchFamily="34" charset="0"/>
              </a:rPr>
            </a:br>
            <a:endParaRPr lang="en-GB" altLang="en-US" sz="2000">
              <a:latin typeface="Verdana" panose="020B0604030504040204" pitchFamily="34" charset="0"/>
            </a:endParaRPr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0A7D4D25-6FA3-F911-FDD6-4B56A980060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59413" y="1905000"/>
            <a:ext cx="3059112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50702C-7AC3-5012-979D-369E51EA2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GB" altLang="en-US" sz="3200"/>
              <a:t>Werner Heisenberg 1901-1976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82EDFFC-3A77-2116-DC60-6778F3EC96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4419600"/>
          </a:xfrm>
        </p:spPr>
        <p:txBody>
          <a:bodyPr/>
          <a:lstStyle/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 have to remember that what we observe is not nature itself but nature exposed to our method of questioning. </a:t>
            </a:r>
          </a:p>
          <a:p>
            <a:pPr>
              <a:buFontTx/>
              <a:buNone/>
            </a:pPr>
            <a:endParaRPr lang="en-GB" altLang="en-US" sz="2400"/>
          </a:p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I, at any rate, am convinced that HE IS NOT PLAYING AT DICE.</a:t>
            </a:r>
            <a:endParaRPr lang="en-GB" altLang="en-US" sz="2400"/>
          </a:p>
          <a:p>
            <a:endParaRPr lang="en-GB" altLang="en-US" sz="2400"/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90EDE7AC-D11A-879D-7AFB-83C0321ACF0B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828800"/>
            <a:ext cx="27876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059509-9E20-0726-023C-B85C98A91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 sz="3200"/>
              <a:t>Erwin Schroedinger 1887-1961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1961C8C-BC34-1904-D067-C852CFD2F5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572000"/>
          </a:xfrm>
        </p:spPr>
        <p:txBody>
          <a:bodyPr/>
          <a:lstStyle/>
          <a:p>
            <a:r>
              <a:rPr lang="en-US" altLang="en-US" sz="2400"/>
              <a:t>I do not like it, and I am sorry I ever had anything to do with it.</a:t>
            </a:r>
          </a:p>
          <a:p>
            <a:endParaRPr lang="en-GB" altLang="en-US" sz="2400"/>
          </a:p>
          <a:p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Had I known that we were not going to get rid of this damned quantum jumping, I never would have involved myself in this business!</a:t>
            </a:r>
            <a:br>
              <a:rPr lang="en-US" altLang="en-US" sz="2400"/>
            </a:br>
            <a:endParaRPr lang="en-GB" altLang="en-US" sz="2400"/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6B9847D0-BF81-4314-44D1-68013F1AFEA5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29654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F92D34B-A73A-BC51-120A-FA27686CE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Prince Louis de Broglie</a:t>
            </a:r>
            <a:br>
              <a:rPr lang="en-GB" altLang="en-US" sz="3200"/>
            </a:br>
            <a:r>
              <a:rPr lang="en-GB" altLang="en-US" sz="3200"/>
              <a:t>1892-1987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1B40254-2BEF-9745-E535-A3FFAB17CA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r>
              <a:rPr lang="en-GB" altLang="en-US" sz="2400"/>
              <a:t>Electrons should not be considered simply as particles, but that frequency must be assigned to them also.</a:t>
            </a:r>
          </a:p>
          <a:p>
            <a:pPr algn="r">
              <a:buFontTx/>
              <a:buNone/>
            </a:pPr>
            <a:r>
              <a:rPr lang="en-GB" altLang="en-US" sz="2400"/>
              <a:t>(1929, Nobel Prize Speech)</a:t>
            </a:r>
            <a:r>
              <a:rPr lang="en-GB" altLang="en-US" sz="2800"/>
              <a:t> </a:t>
            </a:r>
          </a:p>
          <a:p>
            <a:pPr algn="r">
              <a:buFontTx/>
              <a:buNone/>
            </a:pPr>
            <a:endParaRPr lang="en-GB" altLang="en-US" sz="2800"/>
          </a:p>
          <a:p>
            <a:endParaRPr lang="en-GB" altLang="en-US" sz="2800"/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45BFC8C4-F645-F746-851F-70D06A257E3B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7625" y="1905000"/>
            <a:ext cx="30813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9E0CC1-41C7-A47A-475F-AEAF6B1EB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GB" altLang="en-US" sz="3200"/>
              <a:t>Max Planck 1858-1947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CFFEB-B703-49F0-EA53-EC3572495F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r>
              <a:rPr lang="en-US" altLang="en-US" sz="2400"/>
              <a:t>Physics is finished, young man. It's a dead-end street</a:t>
            </a:r>
            <a:r>
              <a:rPr lang="en-GB" altLang="en-US" sz="2400"/>
              <a:t>.</a:t>
            </a:r>
          </a:p>
          <a:p>
            <a:pPr algn="r">
              <a:buFontTx/>
              <a:buNone/>
            </a:pPr>
            <a:endParaRPr lang="en-GB" altLang="en-US" sz="2400"/>
          </a:p>
          <a:p>
            <a:pPr algn="r">
              <a:buFontTx/>
              <a:buNone/>
            </a:pPr>
            <a:r>
              <a:rPr lang="en-GB" altLang="en-US" sz="2400"/>
              <a:t>(from an unknown teacher to Planck considering Physics at the turn of the 20</a:t>
            </a:r>
            <a:r>
              <a:rPr lang="en-GB" altLang="en-US" sz="2400" baseline="30000"/>
              <a:t>th</a:t>
            </a:r>
            <a:r>
              <a:rPr lang="en-GB" altLang="en-US" sz="2400"/>
              <a:t> century!)</a:t>
            </a:r>
          </a:p>
        </p:txBody>
      </p:sp>
      <p:pic>
        <p:nvPicPr>
          <p:cNvPr id="25606" name="Picture 6">
            <a:extLst>
              <a:ext uri="{FF2B5EF4-FFF2-40B4-BE49-F238E27FC236}">
                <a16:creationId xmlns:a16="http://schemas.microsoft.com/office/drawing/2014/main" id="{75084B0F-D6EA-92D0-A724-E8E45762A2AA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0450" y="1905000"/>
            <a:ext cx="35972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  <p:sndAc>
      <p:stSnd>
        <p:snd r:embed="rId2" name="bomb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F579F998-EA72-72BD-F3F6-477568EB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09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8EAFC3E3-21F5-DE25-C2C9-2BD294CE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467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8255210C-2293-ABFE-C333-0A93A1487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4495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id="{19661090-D3C9-7D72-2B6E-04D7DE152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THE ‘ULTRAVIOLET CATASTROPHE’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1900 - Rayleigh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71B34ED-3E22-20EA-5D54-6D302DF16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8F471B64-FA4F-57C1-7667-EF3CA3A96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79513"/>
            <a:ext cx="3352800" cy="55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was a CLASSICAL prediction, first made in the late 19th century, that an IDEAL BLACK BODY at thermal equilibrium will emit radiation with INFINITE POWER.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Max Planck resolved this issue by postulating that electromagnetic energy did </a:t>
            </a:r>
            <a:r>
              <a:rPr lang="en-GB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follow the classical description, but could </a:t>
            </a:r>
            <a:r>
              <a:rPr lang="en-GB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oscillate or be emitted in DISCRETE PACKETS OF ENERGY proportional to the frequency. He called these packets ‘</a:t>
            </a:r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QUANTA’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04479B69-F098-66AF-7021-F7BE308EB9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8638" y="5591175"/>
          <a:ext cx="11223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177480" progId="Equation.3">
                  <p:embed/>
                </p:oleObj>
              </mc:Choice>
              <mc:Fallback>
                <p:oleObj name="Equation" r:id="rId3" imgW="4824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5591175"/>
                        <a:ext cx="112236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>
            <a:extLst>
              <a:ext uri="{FF2B5EF4-FFF2-40B4-BE49-F238E27FC236}">
                <a16:creationId xmlns:a16="http://schemas.microsoft.com/office/drawing/2014/main" id="{6E044067-B7CE-86E7-CCC0-DC647C2C7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</p:txBody>
      </p:sp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B57295B3-4C85-F538-0EA4-D8775E44DF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6096000"/>
          <a:ext cx="266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203040" progId="Equation.3">
                  <p:embed/>
                </p:oleObj>
              </mc:Choice>
              <mc:Fallback>
                <p:oleObj name="Equation" r:id="rId5" imgW="11937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96000"/>
                        <a:ext cx="2667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253</TotalTime>
  <Words>740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Tahoma</vt:lpstr>
      <vt:lpstr>Arial</vt:lpstr>
      <vt:lpstr>Wingdings</vt:lpstr>
      <vt:lpstr>Verdana</vt:lpstr>
      <vt:lpstr>Ocean</vt:lpstr>
      <vt:lpstr>Microsoft Equation 3.0</vt:lpstr>
      <vt:lpstr>Learning Objectives</vt:lpstr>
      <vt:lpstr>Albert Einstein 1879-1955</vt:lpstr>
      <vt:lpstr>Niels Bohr 1885-1962</vt:lpstr>
      <vt:lpstr>Werner Heisenberg 1901-1976</vt:lpstr>
      <vt:lpstr>Erwin Schroedinger 1887-1961</vt:lpstr>
      <vt:lpstr>Prince Louis de Broglie 1892-1987</vt:lpstr>
      <vt:lpstr>Max Planck 1858-1947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IMPORTANT EQUATIONS</vt:lpstr>
      <vt:lpstr>Equations of interest  (non-examinable!)</vt:lpstr>
      <vt:lpstr>Richard Feynman 1918-1988</vt:lpstr>
      <vt:lpstr>Groucho Marx 1890-1977</vt:lpstr>
      <vt:lpstr>QUANTUM THEORY</vt:lpstr>
      <vt:lpstr>THE FUTURE OF QUANTUM?</vt:lpstr>
    </vt:vector>
  </TitlesOfParts>
  <Company>University of Exeter Cluster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cu97nfb</dc:creator>
  <cp:lastModifiedBy>Nayan GRIFFITHS</cp:lastModifiedBy>
  <cp:revision>41</cp:revision>
  <dcterms:created xsi:type="dcterms:W3CDTF">2004-10-26T07:43:33Z</dcterms:created>
  <dcterms:modified xsi:type="dcterms:W3CDTF">2023-03-13T11:10:01Z</dcterms:modified>
</cp:coreProperties>
</file>