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EAAD929-20DE-AB72-E25B-B41A8C44E2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GB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FB24301-3AF3-4361-C9FE-4FE3D9E0072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GB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210E9365-635F-E876-0336-F4B10A87537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B51ADBAF-5462-7683-CC00-395BCC6F428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9500F4FC-0C74-4BEA-F84A-A9BF89C6E41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GB" alt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C6CD1912-1ABD-6165-823D-AD8AE48D8E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5B87F1E0-1400-4582-9122-5BC4325B637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F670202-283D-D3DE-4104-BE8C4304A9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CDA291-9581-4CFE-9609-8A1013FF1EF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9F94F1F4-8E40-4C31-61D4-DF472BF602D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ADAD147-49E8-CED2-191D-8C36822C5B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BF1C458-82F5-C9C6-2387-E4C1C33F15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7E7070-E76B-4B11-B3A2-E3E23D31F61A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D37FF604-6BEC-51AB-0828-31FBF89C21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EB311BB-5ED5-2E4E-882A-A8594BFD47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83C6657-2D83-B4F6-F0F6-099F0B9F9E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BA044-1C81-45E9-97BF-C224F45D5EAA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C0D37472-BA6D-532B-03F0-3B10843769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91B9A05-21D8-9C90-3F2F-3A31EB2FF1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D169B45-B5DD-09A6-82CB-D32C4F8791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782BF0-8088-4855-BCE6-DFCDC73D3A76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83FB0477-A45D-CEFC-6CCC-3AB7147131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C5DBA80-BB51-19E4-C423-C85627F8C3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B1FCEE8-0CA4-54BE-A334-C9EB7160C5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88079C-77E9-404C-B2BD-63554A7829F1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CBA93BB3-39F4-4B4F-EEE1-81E33CF296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558CE0B-59B6-6DFA-3AEF-9E995D7388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44F9298-F36C-317F-E58D-D9F00EC970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5C889-7E8D-4D39-8AFE-73BB71395045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FFC6A428-18CB-B94A-96F5-0D2DD365EE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47D2059-444B-333C-83B1-741E9A133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6BA5A84-7EC1-58B1-8EBE-ABBCFD4108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4B6EE-D9C7-4A82-91E2-CB2DAEEC872A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AEA657E7-DEBA-D27B-2554-739302728E6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2F19BC1-A70A-16DC-8EC3-37A300BF35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1B6BED2-51B0-1BE4-4182-1550E7E450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9D80D0-6465-480C-9813-7CBFE7B6D58A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91652F44-045E-273D-E916-3CCA774B97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E51907C-A97F-2BE4-7640-02A90A1F29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2EC1700-99CB-C595-AE2A-56C46BDF75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FBB28C-C6F1-4809-A20D-B63995441121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3FECEDFE-7576-65B2-5F1E-3687A66B3F9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1CB938C-7EEA-9AAB-7C65-7A9698ABF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F0564F3-911B-8A61-537D-A0A2122544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83B7F-1F7A-4649-A1D2-C75B90AA0D84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1DC4BDA1-14D8-BB0E-F4CE-7A8CEB2F85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5428439-CF48-C0F3-3B72-5ECD6B9EAB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07D9297-2D83-AB74-5D1B-85EC6DA270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39159-C44E-41A7-ACBB-5F1974CBF0B4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1C5E9EC7-A5B8-A497-8DDB-8EBF3406108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BCE35B5-63D2-928D-C3CE-BCC51CCC78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BA407A-58C8-CA2F-23D0-C8B95A9E1B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050B6-F6E6-4144-B788-91F49D4DBF3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22DDCE5E-5437-62C5-4A72-4CCC4850ED3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D927F2E-9A3B-D139-3C99-7EC5147F64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9678D7-634F-A061-F75A-4CDBE4F4CC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F182A9-7460-4725-B8AE-B4285DF1BE64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38F57706-5844-6925-4F67-15F97E993A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DCC6DB6-9435-D067-1CB6-40416011E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241A210-BD3F-5CE9-85E8-B8D3A37AC5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36F4F2-A927-49BE-B7F9-3A4B303E630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4DF77C1B-29EB-0D0F-3BF2-18260C839E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F6DEFA0-0D15-026D-5FF6-C45D08C494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68E9DD-795E-C317-F576-6D7F3BF76D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1DADB-9A57-4CA8-BC1A-2040CF317607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0DBC8D10-BD61-4D2C-126E-547F91F5F6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E02AA0B-4B60-C25C-5A1E-449610223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330812-BB36-C554-234C-761E8C438F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DAB7CD-4079-486F-B858-993FC59502EB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ED14F8FF-4EEA-4357-EB10-5C414F02E7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46A0036-23A1-540E-D683-C5C3AE85D2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EE5805-B3C4-6CFF-83FB-A258ECB0E7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3AE5B-1001-4426-858E-FF3DA5573E6E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1B32F625-A593-2A5A-AD2F-4CDE43BBC8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BC7B741-7D76-608D-69A5-835DB2DE7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844B59D-A2F4-8A23-7BAD-E7F4BA5E5736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pic>
        <p:nvPicPr>
          <p:cNvPr id="7171" name="Picture 3">
            <a:extLst>
              <a:ext uri="{FF2B5EF4-FFF2-40B4-BE49-F238E27FC236}">
                <a16:creationId xmlns:a16="http://schemas.microsoft.com/office/drawing/2014/main" id="{79A88B55-03A3-A3B5-6ECC-B6F2BCBA1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Rectangle 4">
            <a:extLst>
              <a:ext uri="{FF2B5EF4-FFF2-40B4-BE49-F238E27FC236}">
                <a16:creationId xmlns:a16="http://schemas.microsoft.com/office/drawing/2014/main" id="{12CF7150-865F-1E3C-7088-BEFDCDFC4273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42BF882E-DBED-1FFD-FA3C-60D3AB9991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632814DE-6475-9A1D-24F7-1D939B2F35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733A21B7-672A-94AD-856E-5CB01779A2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6" name="Rectangle 8">
            <a:extLst>
              <a:ext uri="{FF2B5EF4-FFF2-40B4-BE49-F238E27FC236}">
                <a16:creationId xmlns:a16="http://schemas.microsoft.com/office/drawing/2014/main" id="{AE54DB94-B35D-786E-63E3-CAD0E611AE3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C6949F7E-849D-65CA-A475-BA3914F256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0202F7D9-1BF4-4804-9F67-9265D483F5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D1197-396C-D765-3039-D7CADE955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82D58-F187-5D52-A002-4C75F3ED5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24B5E-9A7F-5CC2-287E-B97420A5F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7E730-D961-E3D1-ED88-91DE3104E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BAA88-C468-70CE-E460-97AB5601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C28B9-E8B2-4A09-9DDA-FFE52E798D12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9634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9FEA11-6364-0D45-571A-A6E6F48DCC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9B1153-4A81-652E-BE52-7F3057738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E525F-F136-405E-FC1B-DBDAB761A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C040-3C2D-2E71-D4A4-3A465DA34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0F22D-5F0A-C244-6B16-74474BFB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C4D1E-190B-495D-B82C-FF6124749AE9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95293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884A4-225B-A787-7FC3-6A4DAC4A6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5C50D-FDBC-7CB9-73E0-FEFCC22EF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7C27-CCC1-1102-D252-2D379FB86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B48D3-ACC8-775A-AD2C-6429C35E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A42AC-208C-FB55-5D89-C130F408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BC532-16B9-4792-9A8A-2854ED70B924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2156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392DD-6C81-A0FA-E75B-99FB20273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A312F-B8D5-F313-68D4-A5E0F8E55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3D2C1-F568-541E-EA0C-42E033F3B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F0CA9-F570-ADE8-E1E7-94425119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A757A-0E25-9D8A-0501-CE88BE2C3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B5EDD-7E0A-4F88-AEDC-3E2BFF3F384F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29583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E3F7-7A3E-9290-937F-95149FCA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CAA17-719E-E4C5-DE87-E40A63E0D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25886-575A-5FCE-4F67-394365706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D7CDB-483C-5CC1-C5D8-85D35FB4F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ECC99-201A-26C7-9D1E-9E386900F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1EBD2-361E-2403-5104-2740CB392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4524A-A645-43B5-81F2-0BEE3FF0E9A3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768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687F4-783C-4A6C-24E7-F994F1145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499B6-B1B6-CFCD-DEEB-AAFF97D0B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0F4423-004D-1392-42B8-B7A9F17A1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2F5153-343A-F552-9936-0621747313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F22939-1828-2F56-8B9F-C0AC67E61E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81E5FA-669C-1C31-A3D5-31C5AECF5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8D3CBE-4F2E-DAE2-C496-158D2DCCE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00435C-C352-39EB-F97D-67256C011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2D156-E628-4799-8F7B-63860864DB55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28991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C65EE-49CC-7FD4-4268-7D49EE93B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BE3A9D-3CEB-C94F-7221-729375C90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A6FC27-EF93-A4E8-2CE2-013382745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A63143-6382-4CF7-19CF-C8EF457FD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54BD8-F48C-4F2B-89EC-BECCAA9AAA4A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0424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A88B8C-AD29-43BB-E853-CA77E3898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A5FD99-36F8-569E-C488-CE02B4139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C6AF9-95C7-0333-C264-11F05B5CD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FB841-F32A-4E82-A97C-C4738560E2E3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35867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307CD-A6D5-EF19-EF67-AE3DB9831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BBBB1-A3C1-0CDF-ADD8-A2B9A04E4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A567F8-4D5A-9C59-6051-49C8C60A9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DFFA4-014C-8F53-C9EC-2AC9F387C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61C0A-1BD8-DF58-5C3C-CA4ADA4AB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8FFED-0AC7-40D4-913C-D46E21E53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5C3DF-3A22-41FF-AC6F-6294C407BE2F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32394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4EBDE-A182-FFD9-2952-C752FFA48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6486E4-2E95-7556-23DF-E5A85172E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A4CEE1-F7D6-FB34-46CD-44F61E99C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1CE7F-39A7-B5C6-FC1A-A067F105B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8C985-8FAA-6BFA-7BEA-7A8D1FA17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EBB117-4F8D-9F0D-8A1F-9AB3B1F1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E1765-9DB7-415E-A1A6-FC3EEF865054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18271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0F43FB7-13AB-FB4F-B84B-E1B0E706DAB6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73904FB-8617-831B-B6EB-5425518CBFAD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A621269-CCD2-0412-904F-B4841E0F7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66C8AF6-554A-D869-C3D9-F35A8C6EA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D24B9BB-983F-7B69-B4CF-CEE4F02E6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8214AB2-C293-4F62-B7E9-7271D0BE41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58706D19-5C24-E467-70BC-16FFA6F7962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pic>
        <p:nvPicPr>
          <p:cNvPr id="6153" name="Picture 9">
            <a:extLst>
              <a:ext uri="{FF2B5EF4-FFF2-40B4-BE49-F238E27FC236}">
                <a16:creationId xmlns:a16="http://schemas.microsoft.com/office/drawing/2014/main" id="{B3587929-ACF4-3A1F-AB3F-C6BE9C1728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4" name="Rectangle 10">
            <a:extLst>
              <a:ext uri="{FF2B5EF4-FFF2-40B4-BE49-F238E27FC236}">
                <a16:creationId xmlns:a16="http://schemas.microsoft.com/office/drawing/2014/main" id="{9AF556F1-87FD-AE26-7439-ED901C4E2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0FD37A04-6B27-F46F-D36A-194422551B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</a:defRPr>
            </a:lvl1pPr>
          </a:lstStyle>
          <a:p>
            <a:fld id="{CBBDC29B-B289-4852-8B28-917664EE4EE9}" type="slidenum">
              <a:rPr lang="en-US" altLang="en-US"/>
              <a:pPr/>
              <a:t>‹#›</a:t>
            </a:fld>
            <a:endParaRPr lang="en-US" altLang="en-US" sz="1400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C17A3DD9-EE5B-844F-A3B3-B1359D414D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77845D8-F30A-CA24-CFF3-3D3256BC1B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Reproductive Systems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B241957-56B7-F96D-D155-295FA0928E9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Male and Female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A692144-B4AE-9A38-09A6-2DB0B488E5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Female System</a:t>
            </a:r>
          </a:p>
        </p:txBody>
      </p:sp>
      <p:graphicFrame>
        <p:nvGraphicFramePr>
          <p:cNvPr id="13316" name="Object 4">
            <a:extLst>
              <a:ext uri="{FF2B5EF4-FFF2-40B4-BE49-F238E27FC236}">
                <a16:creationId xmlns:a16="http://schemas.microsoft.com/office/drawing/2014/main" id="{A2A9A553-EB54-C608-17B9-BC787A9B1C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2209800"/>
          <a:ext cx="5334000" cy="359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6095238" imgH="4877481" progId="Paint.Picture">
                  <p:embed/>
                </p:oleObj>
              </mc:Choice>
              <mc:Fallback>
                <p:oleObj name="Bitmap Image" r:id="rId3" imgW="6095238" imgH="4877481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8750" b="48438"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5334000" cy="359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597D9D6-0760-7AB8-7CA0-E78D6E284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Ovaries	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4C032FE-1728-2E39-A25C-9056E2C30D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 </a:t>
            </a:r>
            <a:r>
              <a:rPr lang="en-GB" altLang="en-US" b="1">
                <a:solidFill>
                  <a:schemeClr val="tx2"/>
                </a:solidFill>
              </a:rPr>
              <a:t>ovaries</a:t>
            </a:r>
            <a:r>
              <a:rPr lang="en-GB" altLang="en-US"/>
              <a:t> are the female sex organs.</a:t>
            </a:r>
          </a:p>
          <a:p>
            <a:r>
              <a:rPr lang="en-GB" altLang="en-US"/>
              <a:t>They produce the eggs.</a:t>
            </a:r>
          </a:p>
          <a:p>
            <a:r>
              <a:rPr lang="en-GB" altLang="en-US"/>
              <a:t>They also make the female hormones oestrogen and progesteron (between 10 and 15 years).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D0C026B-E7B5-A523-9B1D-7349D7EF4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Egg tube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138B1D3-03AD-A04C-2F51-07F2254A33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An egg is released about every 28 days.</a:t>
            </a:r>
          </a:p>
          <a:p>
            <a:r>
              <a:rPr lang="en-GB" altLang="en-US"/>
              <a:t>The egg passes out of the ovary and moves into the </a:t>
            </a:r>
            <a:r>
              <a:rPr lang="en-GB" altLang="en-US" b="1">
                <a:solidFill>
                  <a:schemeClr val="tx2"/>
                </a:solidFill>
              </a:rPr>
              <a:t>egg tube</a:t>
            </a:r>
            <a:r>
              <a:rPr lang="en-GB" altLang="en-US"/>
              <a:t>.</a:t>
            </a:r>
          </a:p>
          <a:p>
            <a:r>
              <a:rPr lang="en-GB" altLang="en-US"/>
              <a:t>This is called ovulation and is when an egg may become fertilized.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555A642-8A6C-AD13-0C19-5BA6E539CE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Uterus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CDDC6DB-4318-6324-E2FD-572763FEC0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 egg slowly moves down towards the </a:t>
            </a:r>
            <a:r>
              <a:rPr lang="en-GB" altLang="en-US" b="1">
                <a:solidFill>
                  <a:schemeClr val="tx2"/>
                </a:solidFill>
              </a:rPr>
              <a:t>uterus</a:t>
            </a:r>
            <a:r>
              <a:rPr lang="en-GB" altLang="en-US"/>
              <a:t> (womb).</a:t>
            </a:r>
          </a:p>
          <a:p>
            <a:r>
              <a:rPr lang="en-GB" altLang="en-US"/>
              <a:t>If sperms are present in the </a:t>
            </a:r>
            <a:r>
              <a:rPr lang="en-GB" altLang="en-US" b="1">
                <a:solidFill>
                  <a:schemeClr val="tx2"/>
                </a:solidFill>
              </a:rPr>
              <a:t>egg tube</a:t>
            </a:r>
            <a:r>
              <a:rPr lang="en-GB" altLang="en-US"/>
              <a:t> the egg will be fertilised. </a:t>
            </a:r>
          </a:p>
          <a:p>
            <a:r>
              <a:rPr lang="en-GB" altLang="en-US"/>
              <a:t>If the egg is not fertilised it will dies after about a day.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76D8245-C757-1120-5FAD-8CA439178F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Cervix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473E0E2-9BFB-1337-CEC2-FF690B2BFB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 lower end of the uterus has a ring of muscle called the </a:t>
            </a:r>
            <a:r>
              <a:rPr lang="en-GB" altLang="en-US" b="1">
                <a:solidFill>
                  <a:schemeClr val="tx2"/>
                </a:solidFill>
              </a:rPr>
              <a:t>cervix</a:t>
            </a:r>
            <a:r>
              <a:rPr lang="en-GB" altLang="en-US"/>
              <a:t>.</a:t>
            </a:r>
          </a:p>
          <a:p>
            <a:r>
              <a:rPr lang="en-GB" altLang="en-US"/>
              <a:t>It leads to a muscular tube called the </a:t>
            </a:r>
            <a:r>
              <a:rPr lang="en-GB" altLang="en-US" b="1">
                <a:solidFill>
                  <a:schemeClr val="tx2"/>
                </a:solidFill>
              </a:rPr>
              <a:t>vagina</a:t>
            </a:r>
            <a:r>
              <a:rPr lang="en-GB" altLang="en-US"/>
              <a:t> that opens to the outside of the body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>
            <a:extLst>
              <a:ext uri="{FF2B5EF4-FFF2-40B4-BE49-F238E27FC236}">
                <a16:creationId xmlns:a16="http://schemas.microsoft.com/office/drawing/2014/main" id="{40DED8BA-3A0E-5A62-5258-22F0C5BDB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836613"/>
            <a:ext cx="6696075" cy="587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>
            <a:extLst>
              <a:ext uri="{FF2B5EF4-FFF2-40B4-BE49-F238E27FC236}">
                <a16:creationId xmlns:a16="http://schemas.microsoft.com/office/drawing/2014/main" id="{47AED88D-D541-B5C2-6E9D-5C9E1F330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2" t="40657" r="12354"/>
          <a:stretch>
            <a:fillRect/>
          </a:stretch>
        </p:blipFill>
        <p:spPr bwMode="auto">
          <a:xfrm>
            <a:off x="1258888" y="0"/>
            <a:ext cx="6767512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D3121068-01D7-D54F-F2BE-8FEF22753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kumimoji="0"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kumimoji="0"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0"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0"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0"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0"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0"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kumimoji="0"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kumimoji="0"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D563C76-BD42-6CD6-5855-E2FE5C3FE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EE87359-93EC-82EA-C901-2D3203DAAE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833229B-5EBE-6169-05C8-C1E3129BA1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Uncomfortable Words?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3582F19-EEC6-5377-35DD-B4D0440CA2C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Penis</a:t>
            </a:r>
          </a:p>
          <a:p>
            <a:r>
              <a:rPr lang="en-GB" altLang="en-US" sz="2800"/>
              <a:t>Testis</a:t>
            </a:r>
          </a:p>
          <a:p>
            <a:r>
              <a:rPr lang="en-GB" altLang="en-US" sz="2800"/>
              <a:t>Scrotum</a:t>
            </a:r>
          </a:p>
          <a:p>
            <a:r>
              <a:rPr lang="en-GB" altLang="en-US" sz="2800"/>
              <a:t>Sperm tube</a:t>
            </a:r>
          </a:p>
          <a:p>
            <a:r>
              <a:rPr lang="en-GB" altLang="en-US" sz="2800"/>
              <a:t>Gland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741A1E-AEB5-EE1A-2AAD-77DC0868469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800"/>
              <a:t>Vagina</a:t>
            </a:r>
          </a:p>
          <a:p>
            <a:r>
              <a:rPr lang="en-GB" altLang="en-US" sz="2800"/>
              <a:t>Ovary</a:t>
            </a:r>
          </a:p>
          <a:p>
            <a:r>
              <a:rPr lang="en-GB" altLang="en-US" sz="2800"/>
              <a:t>Uterus</a:t>
            </a:r>
          </a:p>
          <a:p>
            <a:r>
              <a:rPr lang="en-GB" altLang="en-US" sz="2800"/>
              <a:t>Cervix</a:t>
            </a:r>
          </a:p>
          <a:p>
            <a:r>
              <a:rPr lang="en-GB" altLang="en-US" sz="2800"/>
              <a:t>Egg tube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B8BF36B-F568-A2FA-EDD8-BDF0E126B7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Male system</a:t>
            </a:r>
          </a:p>
        </p:txBody>
      </p:sp>
      <p:graphicFrame>
        <p:nvGraphicFramePr>
          <p:cNvPr id="8195" name="Object 3">
            <a:extLst>
              <a:ext uri="{FF2B5EF4-FFF2-40B4-BE49-F238E27FC236}">
                <a16:creationId xmlns:a16="http://schemas.microsoft.com/office/drawing/2014/main" id="{8E857265-6E2E-9619-BF3A-3CE9E41A7B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1524000"/>
          <a:ext cx="39624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6095238" imgH="4877481" progId="Paint.Picture">
                  <p:embed/>
                </p:oleObj>
              </mc:Choice>
              <mc:Fallback>
                <p:oleObj name="Bitmap Image" r:id="rId3" imgW="6095238" imgH="4877481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5001"/>
                      <a:stretch>
                        <a:fillRect/>
                      </a:stretch>
                    </p:blipFill>
                    <p:spPr bwMode="auto">
                      <a:xfrm>
                        <a:off x="4648200" y="1524000"/>
                        <a:ext cx="3962400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2FA1E5C-2883-63A5-6391-32740284DD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Scrotum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C0FD79E-C97E-C5C2-9577-E86EFDAC6D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 </a:t>
            </a:r>
            <a:r>
              <a:rPr lang="en-GB" altLang="en-US" b="1">
                <a:solidFill>
                  <a:schemeClr val="tx2"/>
                </a:solidFill>
              </a:rPr>
              <a:t>testes</a:t>
            </a:r>
            <a:r>
              <a:rPr lang="en-GB" altLang="en-US"/>
              <a:t> are inside a sac called the </a:t>
            </a:r>
            <a:r>
              <a:rPr lang="en-GB" altLang="en-US" b="1">
                <a:solidFill>
                  <a:schemeClr val="tx2"/>
                </a:solidFill>
              </a:rPr>
              <a:t>scrotum</a:t>
            </a:r>
            <a:r>
              <a:rPr lang="en-GB" altLang="en-US"/>
              <a:t>.</a:t>
            </a:r>
          </a:p>
          <a:p>
            <a:r>
              <a:rPr lang="en-GB" altLang="en-US"/>
              <a:t>It hangs outside the body, keeping the sperm cool.</a:t>
            </a:r>
          </a:p>
          <a:p>
            <a:r>
              <a:rPr lang="en-GB" altLang="en-US"/>
              <a:t>Sperms only develop properly in cool conditions.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6A964E2-F325-8E94-8F08-227AC0E3BE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Sperm tube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727C477-A354-5BA7-8D4E-5B74CBB378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Sperms are produced all the time.</a:t>
            </a:r>
          </a:p>
          <a:p>
            <a:r>
              <a:rPr lang="en-GB" altLang="en-US"/>
              <a:t>They are stored in small tubes outside the testes.</a:t>
            </a:r>
          </a:p>
          <a:p>
            <a:r>
              <a:rPr lang="en-GB" altLang="en-US"/>
              <a:t>Eventually they pass along a much bigger tube called the </a:t>
            </a:r>
            <a:r>
              <a:rPr lang="en-GB" altLang="en-US" b="1">
                <a:solidFill>
                  <a:schemeClr val="tx2"/>
                </a:solidFill>
              </a:rPr>
              <a:t>sperm tube</a:t>
            </a:r>
            <a:r>
              <a:rPr lang="en-GB" altLang="en-US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BBF86E8-05E1-9C1A-C34A-8FA63792FB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Glands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63F7556-716C-323D-BD19-648A561D5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>
                <a:solidFill>
                  <a:schemeClr val="tx2"/>
                </a:solidFill>
              </a:rPr>
              <a:t>Glands</a:t>
            </a:r>
            <a:r>
              <a:rPr lang="en-GB" altLang="en-US"/>
              <a:t> add a fluid which keeps the sperms alive.</a:t>
            </a:r>
          </a:p>
          <a:p>
            <a:r>
              <a:rPr lang="en-GB" altLang="en-US"/>
              <a:t>The sperms and the fluid are called semen.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08B7B7E-59DE-EA32-CB0F-7755A608C9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Penis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8BB0907-0D5D-028C-CE6C-D3FC506088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The </a:t>
            </a:r>
            <a:r>
              <a:rPr lang="en-GB" altLang="en-US" b="1">
                <a:solidFill>
                  <a:schemeClr val="tx2"/>
                </a:solidFill>
              </a:rPr>
              <a:t>penis</a:t>
            </a:r>
            <a:r>
              <a:rPr lang="en-GB" altLang="en-US" sz="2800"/>
              <a:t> must be erect for the semen to pass out.</a:t>
            </a:r>
          </a:p>
          <a:p>
            <a:r>
              <a:rPr lang="en-GB" altLang="en-US" sz="2800"/>
              <a:t>This happens when blood is pumped into special spongy tissue in the penis.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AC77F02-BEB7-12DB-13F6-06E814992A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Sperm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33C40D1-C387-DD26-AEC8-DDA2133375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During an ejaculation semen is pumped out of the penis – due to a  contraction of the muscles around the sperm tubes.</a:t>
            </a:r>
          </a:p>
          <a:p>
            <a:r>
              <a:rPr lang="en-GB" altLang="en-US" sz="2800"/>
              <a:t>Each ejaculation makes about a teaspoon of semen but this can contain:</a:t>
            </a:r>
            <a:br>
              <a:rPr lang="en-GB" altLang="en-US" sz="2800"/>
            </a:br>
            <a:br>
              <a:rPr lang="en-GB" altLang="en-US" sz="2800"/>
            </a:br>
            <a:r>
              <a:rPr lang="en-GB" altLang="en-US" sz="2800"/>
              <a:t> </a:t>
            </a:r>
            <a:r>
              <a:rPr lang="en-GB" altLang="en-US" sz="4000">
                <a:solidFill>
                  <a:schemeClr val="tx2"/>
                </a:solidFill>
              </a:rPr>
              <a:t>500 million sperms</a:t>
            </a:r>
            <a:r>
              <a:rPr lang="en-GB" altLang="en-US" sz="2800"/>
              <a:t>.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50</TotalTime>
  <Words>389</Words>
  <Application>Microsoft Office PowerPoint</Application>
  <PresentationFormat>On-screen Show (4:3)</PresentationFormat>
  <Paragraphs>71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Times New Roman</vt:lpstr>
      <vt:lpstr>Wingdings</vt:lpstr>
      <vt:lpstr>Arial</vt:lpstr>
      <vt:lpstr>Nature</vt:lpstr>
      <vt:lpstr>Bitmap Image</vt:lpstr>
      <vt:lpstr>Reproductive Systems</vt:lpstr>
      <vt:lpstr>PowerPoint Presentation</vt:lpstr>
      <vt:lpstr>Uncomfortable Words?</vt:lpstr>
      <vt:lpstr>Male system</vt:lpstr>
      <vt:lpstr>Scrotum</vt:lpstr>
      <vt:lpstr>Sperm tube</vt:lpstr>
      <vt:lpstr>Glands</vt:lpstr>
      <vt:lpstr>Penis</vt:lpstr>
      <vt:lpstr>Sperm</vt:lpstr>
      <vt:lpstr>Female System</vt:lpstr>
      <vt:lpstr>Ovaries </vt:lpstr>
      <vt:lpstr>Egg tube</vt:lpstr>
      <vt:lpstr>Uterus</vt:lpstr>
      <vt:lpstr>Cervix</vt:lpstr>
      <vt:lpstr>PowerPoint Presentation</vt:lpstr>
      <vt:lpstr>PowerPoint Presentation</vt:lpstr>
      <vt:lpstr>PowerPoint Presentation</vt:lpstr>
    </vt:vector>
  </TitlesOfParts>
  <Company>IBM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Systems</dc:title>
  <dc:creator>IBM_User</dc:creator>
  <cp:lastModifiedBy>Nayan GRIFFITHS</cp:lastModifiedBy>
  <cp:revision>6</cp:revision>
  <dcterms:created xsi:type="dcterms:W3CDTF">2006-10-23T20:49:23Z</dcterms:created>
  <dcterms:modified xsi:type="dcterms:W3CDTF">2023-03-14T11:48:09Z</dcterms:modified>
</cp:coreProperties>
</file>