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7" r:id="rId3"/>
    <p:sldId id="270" r:id="rId4"/>
    <p:sldId id="266" r:id="rId5"/>
    <p:sldId id="265" r:id="rId6"/>
    <p:sldId id="262" r:id="rId7"/>
    <p:sldId id="257" r:id="rId8"/>
    <p:sldId id="263" r:id="rId9"/>
    <p:sldId id="256" r:id="rId10"/>
    <p:sldId id="271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6A7DBB2-8151-43BC-D2E6-E1E8AE82DB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3D8EEDC-F26A-C1A8-1470-EF964B9D85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365BC27-598E-1F97-C503-02D9B42CFCA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828D571-1991-7F49-DA1C-6FBC6D979D3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3C032E85-66DA-8557-D7C7-BD8CB43843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E6CDD711-6922-4E64-FFC7-2CDFA6682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E41B24-874A-4903-BCFE-43FAA9D0F4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DE83B7-4E8E-AF28-2526-6C3E59EE90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83B8D-B378-4F37-8D04-B38FE2778CF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90D7C1B-EC6A-8DB9-3CDF-4A493DF3FB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7D06B68-53A8-73E7-2F9D-FEBF4140A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196DF5-527D-5F12-DABE-52BAB968B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45CF2-08B8-40EE-B102-BD406C386B6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26600FB-136F-E07B-288E-58D8B1B4F9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5FB86D1-5663-8745-F24E-B93809387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642AAD-00D9-933E-4A1C-2560BA839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A71A7-2D41-4806-9DB3-8F2C877394D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A19EDDA-52EF-80FD-B927-F1844DE160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EB30C95-456B-1ECF-004D-79965F754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FC0C3E-2096-514C-02A4-8ECDCF638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2A2D4-51E1-4F58-A760-3C1D670C189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2887895-DB62-BBAF-4979-8419E8AF8A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CEF543B-7969-6F9D-FC77-43DBB0941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46CE9E-8E2A-2AD0-D745-D660FB54D6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F1853-B105-47B4-905D-864B60CB1F1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E2EDAD3-3A8B-AFE3-D160-A13BE22BAD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BC5019D-A8F9-183D-C9AD-2B419EADA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5236CE-FBF0-43E2-98DA-66C744044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82277-6B2B-4BCC-A79C-0E2AC6FAD20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8D7F160C-B5E4-02D8-AAD8-4F2AABB3CD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E155501-9FC2-C5B9-76DA-ABBCCE918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D008F6-25F2-A772-A8EB-E0CD37BD1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22D64-6396-49E5-821D-C4417B21A98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DE6E1F3-3032-3DCC-1A75-39D6D9383A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B94E299-91E1-3766-23BA-4801A519D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C372F4-2D53-21C2-1B26-C5C6A1EA9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4B455-55D6-46B7-8161-734BF6CA94F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347BFAC0-C394-B54E-3F5F-7AF4CD0BBE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BC51BFD-7A4D-BAEB-EC0B-3E8BB06D6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312D84-314C-0F32-0518-CE9BCC13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380B5-BC86-4DF1-847D-AFCDEF9038D4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8F6AB43-E1C7-E886-C1B3-187A4B7B38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7848A38-E97C-AB83-0749-EF4CD52CA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7E1E2F-00CC-7304-D9CA-7AECEDB642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AC2BA-BFE4-4D30-BEA9-119B86F6D48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96F4B38-B094-9962-17F4-2D9AF00A46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0B9DF0C-91D0-366A-3B09-4695C5F65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2372-6CC3-942D-4560-E56425D2D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14037-A486-98E8-BC50-1F7803E74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6E66-AFBD-8DC7-75C0-6C9A0CFD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AADF-6686-A7F5-100B-D5787638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954E-B125-C672-1B04-2B8C62B5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F71E-9BA5-4624-8001-A069466B4A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57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8C15-C832-D429-3FDA-69058D26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7A97C-86AA-2F9B-5B21-0BEAD0EBB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3B316-DF33-CC9F-9DED-441A73E36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CA2BF-4C91-9620-E31B-92E23C5D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496D3-8318-719F-EAEB-363498E8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6DA20-4BDC-43BB-A61C-0FF947060C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85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38C3F2-EF38-69DD-6280-06FB408BB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8157D-DD3A-55B3-49E6-A17819E1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D505F-63C5-B48F-6C65-6CA7EE2D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E3078-E103-208C-117F-467107C0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28654-B601-EAAD-3B39-973F21EF6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DC98D-588D-49E4-88B2-5050119768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078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6F5A-03EC-72CC-8517-56D3117D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D5358-AFD9-DDD3-8C8A-9DE28E36F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50458-B736-A6C9-5E75-C645DAF4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2BEAD-D51A-2DC5-3466-9C38F8DA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2A718-88D6-9F55-E016-FE48D277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553E-AB2B-4B26-8F5B-F3EECC452F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10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B6047-A14E-7BF9-0102-79E8FA18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662EF-F29B-874A-9D10-87C8803D1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69DAC-654B-41E0-5ECB-6D0E8CD9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78E3E-5604-E5E1-C552-A048CC28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3D86C-9B2E-E625-CBD1-75437D03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1DA27-C2D8-4BB0-ACEB-33A3D55C95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58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ABEC-B77A-0CE8-03D2-62DA5C37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2F0ED-3EBD-B0F5-39D1-C8D0295F8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089F4-8E5C-5346-50C4-D6FC88A88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CD1B8-0005-0A69-E057-FEEB2F7D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F6CBF-0ED3-1A24-0037-E5B80FAD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85CA4-C9C6-1483-87E7-956FE476D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F0A48-13C5-49C6-9AA1-101F0E9252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366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C39F-61E1-5FA6-7F91-9553E8BFB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03C83-1A04-22ED-F7D4-A00998DCB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D0BCF-5ED5-D2BD-05E3-1BB17EB3A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37FB76-FF2C-B161-77A4-D95B444F4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51918-7A22-3CCF-E0F9-52D987ABF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4E218-46B2-18E4-EFD4-D6D3A995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1CB579-C7B4-96B8-7A54-D5FFCE36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64F551-41F2-47FE-4DB4-24D0F2BB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7D07B-788E-4A3E-9E9F-E45E927085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05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B7276-09F2-43AB-791B-3BF4E9290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1568B-BF24-11F0-EE3E-7BC6E064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015CB-E099-F0F2-5012-BDEB10F4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33D76-1D52-F47C-0465-A95B0BB1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CC2C5-7F81-4F45-BB8B-A86C4B7941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028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63A89-169B-3763-AEE5-ECA9A82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24AD8-0A0C-4BA9-2F7E-05B2C4E0B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1C594-AA56-1A1F-8136-725B87E43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27B8F-4BA9-4B8C-A96B-8AB9EA9E0F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96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8B4F-8F5C-5CD0-343E-7D05E586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5C1A-BC03-0FE7-CEFC-6CB89B630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F9D85-5F88-4152-90A6-D1698F659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686D3-285C-1CFE-CF9D-67285499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B83C0-CAA8-E306-065E-E31A4CD2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BF2EA-349E-D8FA-5BD8-E8CE86B1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5778-A4EF-4936-A95E-1D4DC715B4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475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2218-1F6F-FAF1-10C4-0D893F55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BA120-F174-D606-240E-7999DA956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064B5-986A-0A2F-6D65-9EAF990ED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46BC9-71E7-B212-22FF-C26898C9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4DFDE-063D-525F-8701-DFBB6989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7D713-08D2-FCFC-323E-BE51968D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92197-862A-438E-B696-9C6CA751F2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1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12F755-283E-917D-DFCC-17C2DC7C1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F34B89-2D98-738F-5200-636D4C7B7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6ABC78-7C42-FAA3-7574-F37D884549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280D3E-C423-A5B9-3664-6657B1E145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D3E35E-3A5F-D139-14E7-6C91DA8D1A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7180B1-C0AF-4A9D-AE2A-F59C396F6CC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achers.org/images/Leg_deformity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achers.org/images/RicketsXR1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0DAC28A-6005-5F60-7CA6-D46448619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Rickets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472E31A-394D-576B-404D-0914065F6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Rickets is a disorder involving </a:t>
            </a:r>
            <a:r>
              <a:rPr lang="en-GB" altLang="en-US" u="sng"/>
              <a:t>softening</a:t>
            </a:r>
            <a:r>
              <a:rPr lang="en-GB" altLang="en-US"/>
              <a:t> and </a:t>
            </a:r>
            <a:r>
              <a:rPr lang="en-GB" altLang="en-US" u="sng"/>
              <a:t>weakening</a:t>
            </a:r>
            <a:r>
              <a:rPr lang="en-GB" altLang="en-US"/>
              <a:t> of the bones (of children).</a:t>
            </a:r>
          </a:p>
          <a:p>
            <a:r>
              <a:rPr lang="en-GB" altLang="en-US"/>
              <a:t>It is caused by lack of vitamin D, </a:t>
            </a:r>
            <a:r>
              <a:rPr lang="en-GB" altLang="en-US" u="sng"/>
              <a:t>calcium </a:t>
            </a:r>
            <a:r>
              <a:rPr lang="en-GB" altLang="en-US"/>
              <a:t>or phosphate in your diet. </a:t>
            </a:r>
          </a:p>
          <a:p>
            <a:pPr>
              <a:buFontTx/>
              <a:buNone/>
            </a:pPr>
            <a:endParaRPr lang="en-GB" altLang="en-US"/>
          </a:p>
          <a:p>
            <a:r>
              <a:rPr lang="en-GB" altLang="en-US" b="1">
                <a:solidFill>
                  <a:srgbClr val="990099"/>
                </a:solidFill>
              </a:rPr>
              <a:t>What could we do to prevent getting rickets?</a:t>
            </a:r>
          </a:p>
          <a:p>
            <a:pPr>
              <a:buFontTx/>
              <a:buNone/>
            </a:pPr>
            <a:endParaRPr lang="en-GB" altLang="en-US" b="1">
              <a:solidFill>
                <a:srgbClr val="99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A2BD0E8B-AFC5-5ADD-5F1E-F141242E4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F3359C6-FBA0-46EB-10C2-44457B52D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Rickets – causes softening and weakening of bones.</a:t>
            </a:r>
          </a:p>
        </p:txBody>
      </p:sp>
      <p:pic>
        <p:nvPicPr>
          <p:cNvPr id="15364" name="Picture 4">
            <a:hlinkClick r:id="rId3"/>
            <a:extLst>
              <a:ext uri="{FF2B5EF4-FFF2-40B4-BE49-F238E27FC236}">
                <a16:creationId xmlns:a16="http://schemas.microsoft.com/office/drawing/2014/main" id="{65D78A6F-21DA-C536-50C7-E8FCDFD7B30A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6563" y="1600200"/>
            <a:ext cx="3189287" cy="4525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29178B3-4EF5-E9A5-F4F1-8C6B1795A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>
                <a:solidFill>
                  <a:schemeClr val="accent2"/>
                </a:solidFill>
              </a:rPr>
              <a:t>X-ray of a 20 month old boy with rickets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3813753-4D98-08E7-32E4-314F29DB5F9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endParaRPr lang="en-GB" altLang="en-US" sz="2800"/>
          </a:p>
          <a:p>
            <a:pPr>
              <a:buFontTx/>
              <a:buNone/>
            </a:pPr>
            <a:endParaRPr lang="en-GB" altLang="en-US" sz="2800"/>
          </a:p>
          <a:p>
            <a:r>
              <a:rPr lang="en-GB" altLang="en-US"/>
              <a:t>Notice the bow shape of the legs.</a:t>
            </a:r>
          </a:p>
        </p:txBody>
      </p:sp>
      <p:pic>
        <p:nvPicPr>
          <p:cNvPr id="18436" name="Picture 4">
            <a:hlinkClick r:id="rId3"/>
            <a:extLst>
              <a:ext uri="{FF2B5EF4-FFF2-40B4-BE49-F238E27FC236}">
                <a16:creationId xmlns:a16="http://schemas.microsoft.com/office/drawing/2014/main" id="{BA34D856-080E-AAA8-803E-9D33649ED652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5850" y="1600200"/>
            <a:ext cx="2774950" cy="4525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581CE09-5F00-383C-2D1A-3B69EFC36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KWASHIORKOR</a:t>
            </a: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6E2861E-1AC9-96C2-0403-0E4BF381F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Kwashiorkor is a disease caused by </a:t>
            </a:r>
            <a:r>
              <a:rPr lang="en-GB" altLang="en-US" u="sng"/>
              <a:t>a lack of protein</a:t>
            </a:r>
            <a:r>
              <a:rPr lang="en-GB" altLang="en-US"/>
              <a:t> in the diet. </a:t>
            </a:r>
          </a:p>
          <a:p>
            <a:r>
              <a:rPr lang="en-GB" altLang="en-US"/>
              <a:t>Children and adolescents require </a:t>
            </a:r>
            <a:r>
              <a:rPr lang="en-GB" altLang="en-US" u="sng"/>
              <a:t>protein </a:t>
            </a:r>
            <a:r>
              <a:rPr lang="en-GB" altLang="en-US"/>
              <a:t>for </a:t>
            </a:r>
            <a:r>
              <a:rPr lang="en-GB" altLang="en-US" u="sng"/>
              <a:t>growth and development</a:t>
            </a:r>
            <a:r>
              <a:rPr lang="en-GB" altLang="en-US"/>
              <a:t>. </a:t>
            </a:r>
          </a:p>
          <a:p>
            <a:r>
              <a:rPr lang="en-GB" altLang="en-US"/>
              <a:t>It occurs most commonly in areas of </a:t>
            </a:r>
            <a:r>
              <a:rPr lang="en-GB" altLang="en-US" u="sng"/>
              <a:t>famine</a:t>
            </a:r>
            <a:r>
              <a:rPr lang="en-GB" altLang="en-US"/>
              <a:t> and </a:t>
            </a:r>
            <a:r>
              <a:rPr lang="en-GB" altLang="en-US" u="sng"/>
              <a:t>limited food supply</a:t>
            </a:r>
            <a:r>
              <a:rPr lang="en-GB" altLang="en-US"/>
              <a:t>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86C626E-5AEC-5AB7-8FA0-AE99B42D9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KWASHIORKOR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783B9BF-F944-46F6-AC0B-53CA8C00F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5493B98F-B4D6-7A04-3B9C-06EE2E958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060575"/>
            <a:ext cx="460851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E8A9696-FE0B-3001-BCD2-B112199DF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folHlink"/>
                </a:solidFill>
              </a:rPr>
              <a:t>SCURVY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909A1C2-5240-A685-258F-6689A93B7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3600">
                <a:solidFill>
                  <a:schemeClr val="tx2"/>
                </a:solidFill>
              </a:rPr>
              <a:t>A condition caused by lack of vitamin C. </a:t>
            </a:r>
          </a:p>
          <a:p>
            <a:r>
              <a:rPr lang="en-GB" altLang="en-US" sz="3600">
                <a:solidFill>
                  <a:schemeClr val="tx2"/>
                </a:solidFill>
              </a:rPr>
              <a:t>It causes weakness, gum disease and skin haemorrhages (bleeding). </a:t>
            </a:r>
          </a:p>
          <a:p>
            <a:r>
              <a:rPr lang="en-GB" altLang="en-US" sz="3600"/>
              <a:t>Scurvy is most frequently seen in older, malnourished adults.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A01C510-12D5-E492-E839-4A0432192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Scurvy - vitamin C deficiency.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8308AD9-C44F-40A7-2887-BC46FA0AF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077" name="Picture 5" descr="Scurvy corkscrew hairs">
            <a:extLst>
              <a:ext uri="{FF2B5EF4-FFF2-40B4-BE49-F238E27FC236}">
                <a16:creationId xmlns:a16="http://schemas.microsoft.com/office/drawing/2014/main" id="{3DD62591-DBAA-00A7-5BA3-0FFDF3425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060575"/>
            <a:ext cx="3889375" cy="352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CEF5B3B-64B9-35C8-401A-BE048A9F7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Another example of the effect of scurvy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ECFE63C-2768-3C25-A0B0-128FFEF70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EE22D3F2-2501-DB45-F437-EF2188C93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852738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25A2E47-8FE3-CB0F-E07B-4B06DA6E39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1081088"/>
          </a:xfrm>
        </p:spPr>
        <p:txBody>
          <a:bodyPr anchor="ctr"/>
          <a:lstStyle/>
          <a:p>
            <a:r>
              <a:rPr lang="en-GB" altLang="en-US" sz="3600">
                <a:solidFill>
                  <a:schemeClr val="accent2"/>
                </a:solidFill>
              </a:rPr>
              <a:t>Scurvy</a:t>
            </a:r>
            <a:r>
              <a:rPr lang="en-GB" altLang="en-US" sz="4400"/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1872C0-4B36-A48A-80F3-8C523486EB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pic>
        <p:nvPicPr>
          <p:cNvPr id="2053" name="Picture 5" descr="Scurvy, periungual hemorrhage">
            <a:extLst>
              <a:ext uri="{FF2B5EF4-FFF2-40B4-BE49-F238E27FC236}">
                <a16:creationId xmlns:a16="http://schemas.microsoft.com/office/drawing/2014/main" id="{4198EDC0-1F88-C4CD-6726-805DF8BD7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05038"/>
            <a:ext cx="6553200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215</Words>
  <Application>Microsoft Office PowerPoint</Application>
  <PresentationFormat>On-screen Show (4:3)</PresentationFormat>
  <Paragraphs>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Rickets</vt:lpstr>
      <vt:lpstr>Rickets – causes softening and weakening of bones.</vt:lpstr>
      <vt:lpstr>X-ray of a 20 month old boy with rickets</vt:lpstr>
      <vt:lpstr>KWASHIORKOR</vt:lpstr>
      <vt:lpstr>KWASHIORKOR</vt:lpstr>
      <vt:lpstr>SCURVY</vt:lpstr>
      <vt:lpstr>Scurvy - vitamin C deficiency. </vt:lpstr>
      <vt:lpstr>Another example of the effect of scurvy</vt:lpstr>
      <vt:lpstr>Scurvy </vt:lpstr>
      <vt:lpstr>PowerPoint Presentation</vt:lpstr>
    </vt:vector>
  </TitlesOfParts>
  <Company>Liverpool Hope University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Scurvy </dc:title>
  <dc:creator>10072162</dc:creator>
  <cp:lastModifiedBy>Nayan GRIFFITHS</cp:lastModifiedBy>
  <cp:revision>10</cp:revision>
  <dcterms:created xsi:type="dcterms:W3CDTF">2003-11-05T17:24:38Z</dcterms:created>
  <dcterms:modified xsi:type="dcterms:W3CDTF">2023-03-14T11:47:21Z</dcterms:modified>
</cp:coreProperties>
</file>