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60" r:id="rId2"/>
    <p:sldId id="283" r:id="rId3"/>
    <p:sldId id="284" r:id="rId4"/>
    <p:sldId id="285" r:id="rId5"/>
    <p:sldId id="286" r:id="rId6"/>
    <p:sldId id="287" r:id="rId7"/>
    <p:sldId id="288" r:id="rId8"/>
    <p:sldId id="256" r:id="rId9"/>
    <p:sldId id="257" r:id="rId10"/>
    <p:sldId id="258" r:id="rId11"/>
    <p:sldId id="290" r:id="rId12"/>
    <p:sldId id="261" r:id="rId13"/>
    <p:sldId id="259" r:id="rId14"/>
    <p:sldId id="289" r:id="rId15"/>
    <p:sldId id="262" r:id="rId16"/>
    <p:sldId id="263" r:id="rId17"/>
    <p:sldId id="274" r:id="rId18"/>
    <p:sldId id="291" r:id="rId19"/>
    <p:sldId id="292" r:id="rId20"/>
    <p:sldId id="275" r:id="rId21"/>
    <p:sldId id="276" r:id="rId22"/>
    <p:sldId id="264" r:id="rId23"/>
    <p:sldId id="265" r:id="rId24"/>
    <p:sldId id="266" r:id="rId25"/>
    <p:sldId id="279" r:id="rId26"/>
    <p:sldId id="277" r:id="rId27"/>
    <p:sldId id="278" r:id="rId28"/>
    <p:sldId id="280" r:id="rId29"/>
    <p:sldId id="281" r:id="rId30"/>
    <p:sldId id="282" r:id="rId31"/>
    <p:sldId id="270" r:id="rId32"/>
    <p:sldId id="271" r:id="rId33"/>
    <p:sldId id="272" r:id="rId34"/>
    <p:sldId id="267" r:id="rId35"/>
    <p:sldId id="268" r:id="rId36"/>
    <p:sldId id="269" r:id="rId37"/>
    <p:sldId id="273" r:id="rId38"/>
    <p:sldId id="293" r:id="rId39"/>
  </p:sldIdLst>
  <p:sldSz cx="9144000" cy="6858000" type="screen4x3"/>
  <p:notesSz cx="6856413" cy="97504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00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16C1B78-AEAC-71F5-C886-A17245C00B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66CE69F-A08E-411A-A20F-1B8AD156B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07699F23-AE2E-7900-EA74-9DAE98A663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6864D62E-2EDA-A6CB-A41D-E376C548E00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61475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4EAEE16-9CE9-4892-B80E-4DC07F3ED43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93EA815-98B1-598A-83CC-48751647E4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BC67EFE-B6B3-61A2-8824-E41D3C0D0B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CC8940DB-D0A7-4274-CF13-84194B57389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1BF0477D-CE9F-0217-1841-4E7F402B79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48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DB0055BA-1F4B-0EA3-83FD-7D47A95B8F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2E5187FF-3D78-05E3-0DC9-F55854D45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6391C8D-7DBA-47D3-B4C5-EA837A20015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BEE281-9EFC-8A21-4756-68E9C068D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E8C60-1406-4CCB-9F1E-0E3DB4AE5EEC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DCB43793-228D-B28F-1037-A9DCA2CEF1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7666F58-3855-6148-CCFF-E386B8C1B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162FF9-76E2-5A81-3BC2-0E55BAC7F8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69519-C36B-45C2-B909-E6FE60DBE21E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1F11F62-9AF2-47D8-5D0E-6E86F44AE2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5B31948-172A-173A-6C59-03E1A6F2F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98DB338-BFFC-5FEA-ABF5-0C6A131DC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8923-CE58-4390-9B5A-B5D44C00B797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381F96EE-461E-8276-7FD4-201936E9E5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41F0BF5-88B1-202B-1EBA-9F08E26E4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25EEBC-81B6-21E4-74F3-D8D358EA1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512C6-C06A-4088-8A87-0C1A3C235DF8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1DC04AC8-0D18-AD13-AFD0-0467129F9C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2B45C77-7726-CAAA-088A-D15D82E12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1991DC-2B2D-CF94-9121-B186F8EC5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40AC9-B559-4837-9039-3F66168D37AA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4B32A47-496C-69B1-46B2-78C51ED4F2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172242A-7988-A546-1E63-6F6005778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B348E6-F76F-2FAC-2F01-243FF1997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9487A-9A5D-4128-A076-637794C6EA83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256461E4-97E6-38F5-3945-3BBA37E73C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12D20D9-76CB-2A52-3B35-AD9E544DA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31895C-DFF8-F2C3-259E-26E5BCFE9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6C221-D4C5-4D61-95F9-61EA1CBC31B0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136096F-9C02-773B-D5AD-A938B8056E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70DDECB-264F-42BB-DD3B-58C1BB57D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63AF49-6309-A3F9-D504-B2BF8E0AC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D07A6-BA66-41F7-B634-D741D6E5D0CC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49211531-68EC-C2B9-1E5F-0B8C2F9A22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B92A157-73C9-732E-46EC-53FF7E4FA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813746-22B1-E097-DCF6-75D1FFCDC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EAAA7-41A0-4BCF-8D53-D6A68160E680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1019802F-4FB4-5951-BE8F-6BBC3F3C45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699CADD-6C41-6A13-EB7A-E890D0D43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000C6C-5B1B-9257-C35D-8C6EFED16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6602A-CF90-46FD-8AD5-2CAF8B61BEBE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1F07AED4-9E5D-10AE-04D3-67EE3CCA40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7EA2F40-5F84-B9EE-C1D0-2C63C1A14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0F2238-44EF-614A-6601-5EE899589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E6BC0-F980-4A84-AFCA-D02B174CA64D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DDC4572C-590B-61B7-7D1E-BD01730BBD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8E95B46-1C07-8F8D-3C67-457123C2A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608D0B-5719-1F4B-0D13-98559DFE3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7B029-1293-4A7C-A0A6-1E5FAED3C7A1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1B19EABB-BE29-E804-46C3-D7552DB975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ED27CC0-7009-A235-DEF0-53C7F9664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EC52ED2-F632-2EE9-1387-7DE6584E0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4B038-186A-4102-BF96-506B7FED80A5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907DDC5D-AABB-3157-9882-084879D7D0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8890ADC-579C-DA64-09F6-71207D3B8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660000-FCAE-8D77-578B-7A355EC3E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77E45-A0F8-4B55-BB49-E6C4ABA4EDA6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8A6CE48-E3D6-1789-AB45-B08ABD18CE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193B9BE-E4EE-7BE7-1A85-07A0C5397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2B1AB4-A615-772E-822D-44EBBDD22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8C90-9AD9-4C43-864F-8485986F6335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D47F6516-9EEE-D0F0-6FC1-67C565706F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CC2611A-EE9D-32DB-B89B-D01132E79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BBE5A7-6307-591D-C30D-765F8928DF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F307B-3AB4-48AE-A617-8CC0DA2AA6D3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0562087E-43C1-4F2B-7202-C0AD037663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765D491C-9EA1-1D1E-9A3E-D9B06B839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7F4B81-12A0-C9F9-A87A-DCF95BEC78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0B2BD-B8F6-4A44-B0B9-09E11444C6EE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482053AD-580A-535B-533D-FE9E75A59C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48EA198-D046-F535-CD08-A7B01292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15CD19-4E1C-33B2-1186-3E4329BDA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06F51-866D-45A6-8F2B-6D90009C3050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FE317F3-C170-913E-5D8D-AF4043A172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AF4BEC7-E68B-676F-58AA-99B0D0021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</p:spPr>
        <p:txBody>
          <a:bodyPr/>
          <a:lstStyle/>
          <a:p>
            <a:endParaRPr lang="en-US" altLang="en-US" sz="1800">
              <a:latin typeface="Bell MT" panose="02020503060305020303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C5F34F-D684-0F69-40BF-150953D11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06BEF-E625-4C96-94E5-1F766E11F600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DAB1295-5863-B501-DB69-0DE0F68EB8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962B23A-0CCD-44A1-16F1-0EBBF80FA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630738"/>
            <a:ext cx="6094413" cy="4387850"/>
          </a:xfrm>
        </p:spPr>
        <p:txBody>
          <a:bodyPr/>
          <a:lstStyle/>
          <a:p>
            <a:endParaRPr lang="en-US" altLang="en-US" sz="1800" b="1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6D2887-EBBD-D6DD-BA4C-2D24B8B2D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7E53-C33E-46E7-B5E7-00C6B0BD9CD8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7E279E7-C812-46B0-8C8D-6F5449B99B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649288"/>
            <a:ext cx="4876800" cy="3657600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DBB83A6-57DA-3BF4-5482-B678158DC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0E9F2A3-5766-7321-B011-5C893AB92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2A555-DC11-4C5D-8976-0544617E0AF6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4BC0A5C-9477-85EB-58BD-543324B7D9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E769E97-0480-2388-2B1F-C58E5ECCC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</p:spPr>
        <p:txBody>
          <a:bodyPr/>
          <a:lstStyle/>
          <a:p>
            <a:endParaRPr lang="en-US" altLang="en-US" sz="1600">
              <a:latin typeface="Bell MT" panose="02020503060305020303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B2AA66-2658-6FF7-B383-356537925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55816-CB49-4441-99F2-3DC3DDC5BB78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D7765E1-3712-0C30-4D8B-0A0308CD26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6BA8AA2-7C32-F086-B099-15129C762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D99336-6906-3D8F-9C95-4B647330A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A6CD1-463E-47C7-BD68-3AF0E7EDF5A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6F4767D2-58A1-893E-34A6-A15566C918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30B2D04-644A-88C8-125F-6CC768876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3FAC91-AE74-6CFF-2807-2988A3D76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F7BCB-9B0A-45ED-9B75-0F0B2FDA9F87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7900522-EC7F-F88F-C34C-20AEB351F0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AC72321-38DB-623F-6B45-5E86FBD14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D46396-6D9C-484C-7A03-1033429C1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3854A-89DC-4E2E-A364-B9B6DB8A1B39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A7BD7B58-AB0D-CE04-362C-F3649B2343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68D1BD2-372B-8DB6-15FD-D52D45B21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E08F030-A687-9FF3-7AA6-9420B40EA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3DB63-4921-4C7D-8D8C-A9978F2356D4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0119DA4D-51E8-FCC6-004F-D33DA859E2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8B111319-115E-AD60-C399-34A71F013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A1A00F-E852-E2D9-08B7-24A95303E6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F394C-8DE3-4F63-989A-0745747ACE08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82B3C4B-39D8-029D-DF65-CD2415C1D4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1F941536-223A-EC35-B70F-86D7A7E27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E1C6CD-4BC3-5AAA-B6F1-35C8AC51D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76AA5-5268-4B4F-8667-5ECF9AF8F8A4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915DB1FF-6A92-A12B-C99C-F20936D455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C542837-B57E-3FE2-01FD-BC2DD5453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87209F-053E-4CC0-13DB-0B31446CDD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29056-E612-4D8F-9593-84AA87406A1F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6BB713F1-870B-0CA1-1251-FDC22E184F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7FC30EC1-26FE-875B-7F2D-5293D373D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C898EEF-D29D-7E61-BDEE-37035F874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DE38C-CAA0-46E8-BD34-338D63C5CAD9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DB1E3FFC-D038-A09A-072B-EF54BC1779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378130F-ACA2-A10B-B894-870DAC8BD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E2898D0-999B-B3A0-1F13-2D1E34C46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4133F-1276-493B-95F5-D95ADE285A6F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5B185153-D5C4-6B2F-BC31-DD342282F0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786E344-2FED-9532-E9FB-F49A7E11E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72542C5-C5E0-6EA4-3C91-902D808DE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661C3-ADA0-4AC6-8929-39707D29DC3E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512BCE18-485D-521F-527E-B22F7E4531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90DA872D-F1DC-AB43-A22E-54683E94C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0D6E20-E354-8618-4536-A6327D855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252E5-DA3E-4DE7-9264-DD07409136F0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1E2784FE-E6C9-500A-7FF1-85A9DADDE2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2DF3EC7-171F-33A1-0ED9-E3E44E423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600B82-249B-620A-FFD5-300710C9D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D9A27-2B44-45A5-A724-7D946594D8C1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E3A9D131-5358-47CB-A40D-F918DF8B7F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A93828F-E49A-3B8C-6C60-33E3E72A4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AD92F9-A87C-917E-8AED-0AE63BBDE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5D4AF-D557-4304-B0E6-74946F96B85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C7D9E650-CFBD-0B09-0E8F-ED203DF030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6F74D36-E199-3CD2-133A-BDB0D43D5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F7FE2A-3B0A-31C6-9D77-F223DC40AE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999DF-4A58-4183-9777-85D586007BA3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8C005BDE-7052-DC34-FD29-90C2BF3C4F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F34C105-616A-0286-2225-1CEFA9846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141DF97-A342-6889-15E3-CB7C70FD04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175E7-DB41-4B76-812C-EEDBACCF855F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8AC9FEBA-97D1-5A4C-8FF2-B33CE4A0D4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AC75151F-98FD-8695-506E-656DC0728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A6A325-1CF1-B5F9-8B85-CF4D927AF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250ED-F66B-4A2E-BB8A-657D2D411462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BFE860C4-C9B9-D004-EF92-B037AAC02A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13CFCFB-0FE0-76B6-7C51-031ACE8E4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>
            <a:extLst>
              <a:ext uri="{FF2B5EF4-FFF2-40B4-BE49-F238E27FC236}">
                <a16:creationId xmlns:a16="http://schemas.microsoft.com/office/drawing/2014/main" id="{D24D364D-166B-CB8E-DC76-15B0D64A9E5E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1987" name="Freeform 3">
              <a:extLst>
                <a:ext uri="{FF2B5EF4-FFF2-40B4-BE49-F238E27FC236}">
                  <a16:creationId xmlns:a16="http://schemas.microsoft.com/office/drawing/2014/main" id="{3B1B6F3E-EAE9-4AEA-D4D7-06E61D3D28B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88" name="Freeform 4">
              <a:extLst>
                <a:ext uri="{FF2B5EF4-FFF2-40B4-BE49-F238E27FC236}">
                  <a16:creationId xmlns:a16="http://schemas.microsoft.com/office/drawing/2014/main" id="{70F24ED4-53F3-3826-ABB0-59015ACFCD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89" name="Freeform 5">
              <a:extLst>
                <a:ext uri="{FF2B5EF4-FFF2-40B4-BE49-F238E27FC236}">
                  <a16:creationId xmlns:a16="http://schemas.microsoft.com/office/drawing/2014/main" id="{DA574F35-5FE4-5DEE-94CA-5CE1C65185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0" name="Freeform 6">
              <a:extLst>
                <a:ext uri="{FF2B5EF4-FFF2-40B4-BE49-F238E27FC236}">
                  <a16:creationId xmlns:a16="http://schemas.microsoft.com/office/drawing/2014/main" id="{FD1BA698-7001-93B2-9D03-55DC1596F1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1" name="Freeform 7">
              <a:extLst>
                <a:ext uri="{FF2B5EF4-FFF2-40B4-BE49-F238E27FC236}">
                  <a16:creationId xmlns:a16="http://schemas.microsoft.com/office/drawing/2014/main" id="{AC190F1A-2759-AB0C-CE06-677ADD10A6B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2" name="Freeform 8">
              <a:extLst>
                <a:ext uri="{FF2B5EF4-FFF2-40B4-BE49-F238E27FC236}">
                  <a16:creationId xmlns:a16="http://schemas.microsoft.com/office/drawing/2014/main" id="{3E7F367E-9C70-FFE4-2743-C06ACE0763B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3" name="Freeform 9">
              <a:extLst>
                <a:ext uri="{FF2B5EF4-FFF2-40B4-BE49-F238E27FC236}">
                  <a16:creationId xmlns:a16="http://schemas.microsoft.com/office/drawing/2014/main" id="{D6A262A4-7172-12D7-AC79-65DAFEF9FE6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4" name="Freeform 10">
              <a:extLst>
                <a:ext uri="{FF2B5EF4-FFF2-40B4-BE49-F238E27FC236}">
                  <a16:creationId xmlns:a16="http://schemas.microsoft.com/office/drawing/2014/main" id="{5899FBE2-DFDE-E220-FE71-2CE63D6EAC5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Freeform 11">
              <a:extLst>
                <a:ext uri="{FF2B5EF4-FFF2-40B4-BE49-F238E27FC236}">
                  <a16:creationId xmlns:a16="http://schemas.microsoft.com/office/drawing/2014/main" id="{CA8B3FF1-F265-9AB7-5E5A-AD1EF426F3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Freeform 12">
              <a:extLst>
                <a:ext uri="{FF2B5EF4-FFF2-40B4-BE49-F238E27FC236}">
                  <a16:creationId xmlns:a16="http://schemas.microsoft.com/office/drawing/2014/main" id="{4D1BF982-6503-CD19-C5F2-DD9C2B9FE5A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Freeform 13">
              <a:extLst>
                <a:ext uri="{FF2B5EF4-FFF2-40B4-BE49-F238E27FC236}">
                  <a16:creationId xmlns:a16="http://schemas.microsoft.com/office/drawing/2014/main" id="{C622F603-D8CD-3589-9C70-3BB88CBC0C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Freeform 14">
              <a:extLst>
                <a:ext uri="{FF2B5EF4-FFF2-40B4-BE49-F238E27FC236}">
                  <a16:creationId xmlns:a16="http://schemas.microsoft.com/office/drawing/2014/main" id="{8AF0A771-DD16-3167-0AB8-509E0A053B3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9" name="Freeform 15">
              <a:extLst>
                <a:ext uri="{FF2B5EF4-FFF2-40B4-BE49-F238E27FC236}">
                  <a16:creationId xmlns:a16="http://schemas.microsoft.com/office/drawing/2014/main" id="{9BFE101C-3FB4-34A4-7755-B143AF069F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0" name="Freeform 16">
              <a:extLst>
                <a:ext uri="{FF2B5EF4-FFF2-40B4-BE49-F238E27FC236}">
                  <a16:creationId xmlns:a16="http://schemas.microsoft.com/office/drawing/2014/main" id="{9BBC56D4-EF24-B081-2CC8-E4DD2A7FF5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1" name="Freeform 17">
              <a:extLst>
                <a:ext uri="{FF2B5EF4-FFF2-40B4-BE49-F238E27FC236}">
                  <a16:creationId xmlns:a16="http://schemas.microsoft.com/office/drawing/2014/main" id="{D1CB229D-2890-12BC-C461-5FCFCB17A32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002" name="Rectangle 18">
            <a:extLst>
              <a:ext uri="{FF2B5EF4-FFF2-40B4-BE49-F238E27FC236}">
                <a16:creationId xmlns:a16="http://schemas.microsoft.com/office/drawing/2014/main" id="{5418D073-6C3A-8081-B9DB-4D474EBD2DD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2003" name="Rectangle 19">
            <a:extLst>
              <a:ext uri="{FF2B5EF4-FFF2-40B4-BE49-F238E27FC236}">
                <a16:creationId xmlns:a16="http://schemas.microsoft.com/office/drawing/2014/main" id="{1C0C891C-7D30-8377-EBC3-21FD95C083F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42004" name="Rectangle 20">
            <a:extLst>
              <a:ext uri="{FF2B5EF4-FFF2-40B4-BE49-F238E27FC236}">
                <a16:creationId xmlns:a16="http://schemas.microsoft.com/office/drawing/2014/main" id="{64E851A9-1859-4285-8689-AAC01CB42D3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2005" name="Rectangle 21">
            <a:extLst>
              <a:ext uri="{FF2B5EF4-FFF2-40B4-BE49-F238E27FC236}">
                <a16:creationId xmlns:a16="http://schemas.microsoft.com/office/drawing/2014/main" id="{5F3ADA6B-297F-3C7D-3C47-D340672547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42006" name="Rectangle 22">
            <a:extLst>
              <a:ext uri="{FF2B5EF4-FFF2-40B4-BE49-F238E27FC236}">
                <a16:creationId xmlns:a16="http://schemas.microsoft.com/office/drawing/2014/main" id="{C495A3D8-15D4-E733-4EB1-3D3ABC769B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6A592C-9632-47C4-97D8-58725E4B6A7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B04D-91C5-1A80-7403-4A42AAE7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D7B91-5EC5-3A1A-C9E4-1F1E70B71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D74E5-017D-D9FD-F99D-03FB7507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54951-5134-FBDC-9171-B61A6BBB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C3AED-BF08-53DA-E6A5-AC07A8BD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3EABE-F227-4C96-B24F-7D015F4742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815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6652B-D2EE-A0BE-DA6F-A90244413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E560E-877F-F38B-B76A-3098AAF04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CF721-4D44-2508-C843-EA4103DC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0EC12-72E4-2098-2494-24EFA6C4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B5271-9B3A-2FA7-8A9D-AC6FF60D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D5D2-A86D-4CD4-8A77-34A74659C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158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27F5-F783-8294-4F48-7E50FE19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9769-ED1E-8C17-DA8F-11C5CDA7D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021C8-E095-F0B3-9F18-6B345AA92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704A-8169-EE0E-1894-A7EF4FDB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CF664-2F74-67DD-ABB3-5D99DB67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E3F8A-77AC-C5A9-0786-944CE426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E36119E-0417-46B5-81F5-4124E57640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121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221B-22CB-B0DF-DD67-21D94C48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5FACB-236B-372A-3F34-230978B36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61AC8-FA56-1344-1065-7B956FA9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31C90-0916-110E-E8A7-2DC08814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5122-75F2-A1DC-D83B-4F3A4ED6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C24B-32F5-4015-A018-5329B55736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675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9259-3195-5A7B-3C42-5F0CC762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CAEC3-A0B2-0265-7992-EE129371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ED87B-2561-503F-C2B6-82C1B1D5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7530-DE34-EA84-EEA3-4F629682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7BE41-BC33-75B1-82FB-B7AF2BAA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7B730-F78A-4AA9-B85E-C42AFA3155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473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A645-2417-F0AB-4A08-4FED483B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C4B0C-50E6-E1B0-867C-2280316FB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E8D59-0177-8D5F-1C82-1A6B8B899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BE0D1-510C-8ECE-6ADD-73B78C6E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E54CD-3F16-EE01-7CA0-1BD94A8D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6B977-BF3D-3E5A-FE90-3182C127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8C8ED-038A-429A-93F4-6763E5F9FA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9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F22A-DC59-3671-83E3-CED95B6F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F14C0-BA47-DB25-E851-56039B2CE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97F22-2EC6-992C-40B6-FE80A7F2D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2E027-9EB7-F22B-EA4A-EDC11F315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F3E14-159E-4082-AC70-30C0A2A03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64D10-3644-AA14-15D7-89F10389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A05B3-C8CE-8790-8C69-6507FE64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FEBF5-F112-D28F-9706-BD38FA46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6C133-AD0A-4A29-AE9A-F6FD1EB25E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822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A237-570A-025A-8A05-DAD3DD37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32A60-53B1-98B3-C3EA-2A685CB5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5EA14-9157-00B8-42A4-A5ED38CA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229A9-B063-F509-886D-BD453A4B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292CA-984A-4525-AF92-94A481B33B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74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54A73-FED1-A3DB-C8CB-18745FEB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A473C-9CDB-F467-5293-E750A976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3987E-EE6A-08A7-74E1-AD2A872B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1E7A1-5C23-446C-9784-900FF99D25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354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D9F6-CE9A-D9B9-2AA3-38E4ACBA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6E95-3EDA-E0CA-6140-29EB53106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CFD03-7992-317A-05EC-915BAE643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3CAA6-DFDB-C034-1CBE-F687CFC0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62657-609E-291A-15E2-81479225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BD019-1D12-08A4-50F1-BF8C3640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000C0-352D-4A8C-A25C-7D81B424EA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967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2FC4-F054-377A-C830-7778675C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34041-38EE-F887-0E79-91E83EAC7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61A1D-8F67-A8BF-EC83-DC04CC30D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5819C-87D7-FAF7-110C-01EDD67F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AEA8D-010C-06AC-6B09-8449E1F8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4B6BF-845F-A0AB-EB70-A318E3AF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6CDF-063D-46B3-8E09-C315294C5A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370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>
            <a:extLst>
              <a:ext uri="{FF2B5EF4-FFF2-40B4-BE49-F238E27FC236}">
                <a16:creationId xmlns:a16="http://schemas.microsoft.com/office/drawing/2014/main" id="{16450996-BD05-1F4A-3A42-594EAE5B49C4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0963" name="Freeform 3">
              <a:extLst>
                <a:ext uri="{FF2B5EF4-FFF2-40B4-BE49-F238E27FC236}">
                  <a16:creationId xmlns:a16="http://schemas.microsoft.com/office/drawing/2014/main" id="{D8277D09-C127-4EF3-CD4E-0AB69CA97F7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4" name="Freeform 4">
              <a:extLst>
                <a:ext uri="{FF2B5EF4-FFF2-40B4-BE49-F238E27FC236}">
                  <a16:creationId xmlns:a16="http://schemas.microsoft.com/office/drawing/2014/main" id="{9D3178E1-DA63-834B-CFBA-8FBBA94C913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5" name="Freeform 5">
              <a:extLst>
                <a:ext uri="{FF2B5EF4-FFF2-40B4-BE49-F238E27FC236}">
                  <a16:creationId xmlns:a16="http://schemas.microsoft.com/office/drawing/2014/main" id="{5F930441-051D-16D0-1279-451EAA82707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6" name="Freeform 6">
              <a:extLst>
                <a:ext uri="{FF2B5EF4-FFF2-40B4-BE49-F238E27FC236}">
                  <a16:creationId xmlns:a16="http://schemas.microsoft.com/office/drawing/2014/main" id="{EB82D7E7-A651-C69F-2B73-BACC46616D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7" name="Freeform 7">
              <a:extLst>
                <a:ext uri="{FF2B5EF4-FFF2-40B4-BE49-F238E27FC236}">
                  <a16:creationId xmlns:a16="http://schemas.microsoft.com/office/drawing/2014/main" id="{E8EB794C-B479-4B18-CF33-773E5454C79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8" name="Freeform 8">
              <a:extLst>
                <a:ext uri="{FF2B5EF4-FFF2-40B4-BE49-F238E27FC236}">
                  <a16:creationId xmlns:a16="http://schemas.microsoft.com/office/drawing/2014/main" id="{E21F7999-BCC2-9737-98CB-95A035873DA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9" name="Freeform 9">
              <a:extLst>
                <a:ext uri="{FF2B5EF4-FFF2-40B4-BE49-F238E27FC236}">
                  <a16:creationId xmlns:a16="http://schemas.microsoft.com/office/drawing/2014/main" id="{B7D62140-19F2-D7D6-C22D-C9577E420F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0" name="Freeform 10">
              <a:extLst>
                <a:ext uri="{FF2B5EF4-FFF2-40B4-BE49-F238E27FC236}">
                  <a16:creationId xmlns:a16="http://schemas.microsoft.com/office/drawing/2014/main" id="{BA332E1B-84E0-C394-71FB-5A02D70ACE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1" name="Freeform 11">
              <a:extLst>
                <a:ext uri="{FF2B5EF4-FFF2-40B4-BE49-F238E27FC236}">
                  <a16:creationId xmlns:a16="http://schemas.microsoft.com/office/drawing/2014/main" id="{D799265D-63CA-693A-DC2B-F0C540C59C5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2" name="Freeform 12">
              <a:extLst>
                <a:ext uri="{FF2B5EF4-FFF2-40B4-BE49-F238E27FC236}">
                  <a16:creationId xmlns:a16="http://schemas.microsoft.com/office/drawing/2014/main" id="{B8EF81E3-1A04-7D44-8A65-30C0D567AAE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3" name="Freeform 13">
              <a:extLst>
                <a:ext uri="{FF2B5EF4-FFF2-40B4-BE49-F238E27FC236}">
                  <a16:creationId xmlns:a16="http://schemas.microsoft.com/office/drawing/2014/main" id="{DED3CFAB-D31C-CE45-010D-B626C60E2B0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4" name="Freeform 14">
              <a:extLst>
                <a:ext uri="{FF2B5EF4-FFF2-40B4-BE49-F238E27FC236}">
                  <a16:creationId xmlns:a16="http://schemas.microsoft.com/office/drawing/2014/main" id="{EA409D08-7692-074A-A56B-D9EA2CBDA1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5" name="Freeform 15">
              <a:extLst>
                <a:ext uri="{FF2B5EF4-FFF2-40B4-BE49-F238E27FC236}">
                  <a16:creationId xmlns:a16="http://schemas.microsoft.com/office/drawing/2014/main" id="{3BBE3AD7-EF70-BFE9-FDDA-6CF30A9310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6" name="Freeform 16">
              <a:extLst>
                <a:ext uri="{FF2B5EF4-FFF2-40B4-BE49-F238E27FC236}">
                  <a16:creationId xmlns:a16="http://schemas.microsoft.com/office/drawing/2014/main" id="{5B920032-3F52-2814-0BC0-4BD28F08F0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7" name="Freeform 17">
              <a:extLst>
                <a:ext uri="{FF2B5EF4-FFF2-40B4-BE49-F238E27FC236}">
                  <a16:creationId xmlns:a16="http://schemas.microsoft.com/office/drawing/2014/main" id="{E5BADE20-252B-BFAD-C584-4FE53A63D95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BF322912-7522-97E7-0BB1-E00C2E107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11F77B5A-5D55-04C7-971E-5113EF3AB5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40980" name="Rectangle 20">
            <a:extLst>
              <a:ext uri="{FF2B5EF4-FFF2-40B4-BE49-F238E27FC236}">
                <a16:creationId xmlns:a16="http://schemas.microsoft.com/office/drawing/2014/main" id="{BD58684F-5311-1B7B-69AD-E71095E8DE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40981" name="Rectangle 21">
            <a:extLst>
              <a:ext uri="{FF2B5EF4-FFF2-40B4-BE49-F238E27FC236}">
                <a16:creationId xmlns:a16="http://schemas.microsoft.com/office/drawing/2014/main" id="{D4A2EF5B-83C5-03DB-4BEC-A9F4E227F0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4E82EFE-250A-434E-8AC3-5BDE108C04B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0982" name="Rectangle 22">
            <a:extLst>
              <a:ext uri="{FF2B5EF4-FFF2-40B4-BE49-F238E27FC236}">
                <a16:creationId xmlns:a16="http://schemas.microsoft.com/office/drawing/2014/main" id="{DBB91C9C-C333-30E9-93A4-3505D18B1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999618-32FE-CD30-541E-749BE5FB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C08438E-D808-31B1-1AA7-66162176D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3800" y="274638"/>
            <a:ext cx="3683000" cy="488315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Genetic control of protein  structure and function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EBA0681-9B4F-BD1E-096F-0B4CE8182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B8A987DE-C703-6EE6-AEF9-3EEA7F82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2481263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99A57E-8D0C-7EB4-B043-F571AD94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C349B14-FB32-C9FF-E5FB-74B432CD4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0E9401A-82F9-4143-1B63-127535826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452596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F42314A0-3709-5AC3-510E-77125B75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20090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B05F6948-93BB-735F-2468-3294A788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E04A5CF-0694-7360-91CB-5631B5E88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u="sng"/>
              <a:t>Sugar phosphate bonds (backbone of DNA)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3C4415DF-C023-7D27-5848-8B8A398DAE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284663" cy="4530725"/>
          </a:xfrm>
        </p:spPr>
        <p:txBody>
          <a:bodyPr/>
          <a:lstStyle/>
          <a:p>
            <a:r>
              <a:rPr lang="en-GB" altLang="en-US" sz="2800"/>
              <a:t>Nucleotides are connected to each other via the phosphate on one nucleotide and the sugar on the next nucleotide</a:t>
            </a:r>
          </a:p>
          <a:p>
            <a:r>
              <a:rPr lang="en-GB" altLang="en-US" sz="2800"/>
              <a:t>A Polynucleotide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0878F31F-59DB-998C-33FC-A46F505173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1600200"/>
            <a:ext cx="5267325" cy="4530725"/>
          </a:xfrm>
        </p:spPr>
        <p:txBody>
          <a:bodyPr/>
          <a:lstStyle/>
          <a:p>
            <a:endParaRPr lang="en-US" altLang="en-US" sz="2800"/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8B60C5F2-2667-B7BB-36E1-97F7F722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752850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B21DE5-1252-AFA7-3480-927AE0FA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ACE3641-6463-5295-F89C-0CBAA2E24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/>
              <a:t>James Watson (L) and Francis Crick (R), and the model they built of the structure of DNA</a:t>
            </a:r>
            <a:r>
              <a:rPr lang="en-GB" altLang="en-US"/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AE14C5E-4CBE-F24A-9018-DBC080E68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7FBDB65C-76B7-22EE-4331-BD442BF70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5040313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07C62A-DAD1-024B-111A-BA25AA46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27003F2-2187-D6A5-48D1-B2E49E98A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X-ray diffraction photograph of the DNA double helix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BF00C4B-9530-CBBC-20E9-4316A7BBF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7E973036-FFE7-08B2-81E2-96F512C0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4321175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8AA86FF-6D04-EBE3-2E44-F77130D4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9DD0E65-B178-D3BF-D60A-06C6F13F7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altLang="en-US" u="sng"/>
              <a:t>Base pairing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08E41D2-8920-1EBA-CE47-2706DD3DD0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The Nitrogenous Bases pair up with other bases. For example the bases of one strand of DNA base pair with the bases on the opposite strand of the DNA.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42FA2488-D74C-32CD-E60D-52C38B5797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EEFB6C2A-EEDA-3FDC-604D-35BA8C6D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3778250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AE273D-7A03-A752-E9EA-74696594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096B908-A24F-1AD0-7CC8-BCE978EF3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422376A-11DF-5AC1-5222-97BE9AE82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3A429A33-EC03-D4BC-C910-FD4CCDE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7345362" cy="30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9E56B9-D273-B6F1-B8B0-9FD15A83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D178A4A-5CA6-875C-B086-863445930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ADE28F5-C5F1-8263-EE4E-46EBE4E68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BD60E961-7440-971E-8771-1B23BC18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713788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A02F4924-EDDF-1A4A-C7AC-FC0F4BD9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0347775A-B14D-8E0B-0B22-B1EF9DFA8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D346779D-E401-D8B9-CFA4-7969CA34CF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CDE38000-0D13-FE8C-5750-ED49E247D81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21513" name="Picture 9">
            <a:extLst>
              <a:ext uri="{FF2B5EF4-FFF2-40B4-BE49-F238E27FC236}">
                <a16:creationId xmlns:a16="http://schemas.microsoft.com/office/drawing/2014/main" id="{6D070AD0-94E2-7ABD-7221-9D265171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6250"/>
            <a:ext cx="5445125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B008F3-87FD-ED45-8DC9-1AF777EE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D0E56930-52B3-3BBD-69E2-C3FC3ED4A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solidFill>
                  <a:srgbClr val="FF0000"/>
                </a:solidFill>
              </a:rPr>
              <a:t>The Rule: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89B387D-D8A6-7947-9D04-964304B74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/>
              <a:t>Adenine always base pairs with Thymine (or Uracil if RNA)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/>
          </a:p>
          <a:p>
            <a:pPr>
              <a:lnSpc>
                <a:spcPct val="90000"/>
              </a:lnSpc>
            </a:pPr>
            <a:r>
              <a:rPr lang="en-GB" altLang="en-US"/>
              <a:t>Cytosine always base pairs with Guanine.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/>
          </a:p>
          <a:p>
            <a:pPr>
              <a:lnSpc>
                <a:spcPct val="90000"/>
              </a:lnSpc>
            </a:pPr>
            <a:r>
              <a:rPr lang="en-GB" altLang="en-US"/>
              <a:t>This is beacuse there is exactly enough room for one purine and one pyramide base between the two polynucleotide strands of DNA.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BCE767-3B25-B730-E056-C67BE3A7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2ECD6E8-3C3F-D259-A80A-03B973CA8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774700"/>
          </a:xfrm>
        </p:spPr>
        <p:txBody>
          <a:bodyPr/>
          <a:lstStyle/>
          <a:p>
            <a:r>
              <a:rPr lang="en-GB" altLang="en-US" u="sng"/>
              <a:t>Complementary base pairing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02A0A0D-DEBD-EBCB-3323-945AEE6CF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altLang="en-US"/>
          </a:p>
          <a:p>
            <a:pPr>
              <a:buFont typeface="Wingdings" panose="05000000000000000000" pitchFamily="2" charset="2"/>
              <a:buNone/>
            </a:pPr>
            <a:r>
              <a:rPr lang="en-GB" altLang="en-US" u="sng">
                <a:solidFill>
                  <a:srgbClr val="FF0000"/>
                </a:solidFill>
              </a:rPr>
              <a:t>Purines				Pyramidines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/>
          </a:p>
          <a:p>
            <a:pPr>
              <a:buFont typeface="Wingdings" panose="05000000000000000000" pitchFamily="2" charset="2"/>
              <a:buNone/>
            </a:pPr>
            <a:r>
              <a:rPr lang="en-GB" altLang="en-US"/>
              <a:t>Adenine 				Thymine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/>
              <a:t>Adenine				Uracil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/>
          </a:p>
          <a:p>
            <a:pPr>
              <a:buFont typeface="Wingdings" panose="05000000000000000000" pitchFamily="2" charset="2"/>
              <a:buNone/>
            </a:pPr>
            <a:r>
              <a:rPr lang="en-GB" altLang="en-US"/>
              <a:t>Guanine				Cytosine</a:t>
            </a:r>
          </a:p>
        </p:txBody>
      </p:sp>
      <p:sp>
        <p:nvSpPr>
          <p:cNvPr id="64516" name="Line 4">
            <a:extLst>
              <a:ext uri="{FF2B5EF4-FFF2-40B4-BE49-F238E27FC236}">
                <a16:creationId xmlns:a16="http://schemas.microsoft.com/office/drawing/2014/main" id="{EFEA94C2-A3F4-917E-4163-9F357808B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2781300"/>
            <a:ext cx="23764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17" name="Line 5">
            <a:extLst>
              <a:ext uri="{FF2B5EF4-FFF2-40B4-BE49-F238E27FC236}">
                <a16:creationId xmlns:a16="http://schemas.microsoft.com/office/drawing/2014/main" id="{90E2F14D-F73C-6BBC-51DC-108832BD9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3357563"/>
            <a:ext cx="23764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18" name="Line 6">
            <a:extLst>
              <a:ext uri="{FF2B5EF4-FFF2-40B4-BE49-F238E27FC236}">
                <a16:creationId xmlns:a16="http://schemas.microsoft.com/office/drawing/2014/main" id="{C7F35EF6-5CF4-EE4E-3D6D-A0FDCE30B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4508500"/>
            <a:ext cx="237648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DB3833-2FAB-494E-93F0-D85CDCDA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F2FC309-6D6E-DD7A-033A-6DAEAF226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u="sng">
                <a:latin typeface="Comic Sans MS" panose="030F0702030302020204" pitchFamily="66" charset="0"/>
              </a:rPr>
              <a:t>The structure of DNA and RNA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B40747A-4442-EE76-F50F-8FEF2EE60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altLang="en-US"/>
          </a:p>
          <a:p>
            <a:r>
              <a:rPr lang="en-GB" altLang="en-US">
                <a:latin typeface="Comic Sans MS" panose="030F0702030302020204" pitchFamily="66" charset="0"/>
              </a:rPr>
              <a:t>Genetic material of living organisms is either DNA or RNA.</a:t>
            </a:r>
          </a:p>
          <a:p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DNA – Deoxyribonucleic acid</a:t>
            </a:r>
          </a:p>
          <a:p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RNA – Ribonucleic acid</a:t>
            </a:r>
          </a:p>
          <a:p>
            <a:endParaRPr lang="en-GB" altLang="en-US">
              <a:latin typeface="Comic Sans MS" panose="030F0702030302020204" pitchFamily="66" charset="0"/>
            </a:endParaRPr>
          </a:p>
          <a:p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Genes</a:t>
            </a:r>
            <a:r>
              <a:rPr lang="en-GB" altLang="en-US">
                <a:latin typeface="Comic Sans MS" panose="030F0702030302020204" pitchFamily="66" charset="0"/>
              </a:rPr>
              <a:t> are lengths of DNA that code for particular proteins.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5B0E37-D429-35B4-2CBC-D65E6CA5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F84B85F-2F5D-8FB7-86F6-522AA5E71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762000"/>
          </a:xfrm>
        </p:spPr>
        <p:txBody>
          <a:bodyPr/>
          <a:lstStyle/>
          <a:p>
            <a:r>
              <a:rPr lang="en-US" altLang="en-US"/>
              <a:t>Nature of the Genetic Material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BE487FE-9C60-465A-9CF1-62654C667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800600"/>
          </a:xfrm>
        </p:spPr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Property 1</a:t>
            </a:r>
            <a:r>
              <a:rPr lang="en-US" altLang="en-US"/>
              <a:t> - it must contain, in a stable form, information encoding the organism’s structure, function, development and reproduction</a:t>
            </a:r>
          </a:p>
          <a:p>
            <a:r>
              <a:rPr lang="en-US" altLang="en-US">
                <a:solidFill>
                  <a:srgbClr val="CC3300"/>
                </a:solidFill>
              </a:rPr>
              <a:t>Property 2</a:t>
            </a:r>
            <a:r>
              <a:rPr lang="en-US" altLang="en-US"/>
              <a:t> - it must replicate accurately so progeny cells have the same genetic makeup</a:t>
            </a:r>
          </a:p>
          <a:p>
            <a:r>
              <a:rPr lang="en-US" altLang="en-US">
                <a:solidFill>
                  <a:srgbClr val="CC3300"/>
                </a:solidFill>
              </a:rPr>
              <a:t>Property 3</a:t>
            </a:r>
            <a:r>
              <a:rPr lang="en-US" altLang="en-US"/>
              <a:t> - it must be capable of some variation (mutation) to permit evolution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79D1F0-06E3-4CBF-FA5F-0637D586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92796BC-8895-3CB2-0701-DC0FD452A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3725" y="1066800"/>
            <a:ext cx="8321675" cy="1143000"/>
          </a:xfrm>
        </p:spPr>
        <p:txBody>
          <a:bodyPr/>
          <a:lstStyle/>
          <a:p>
            <a:r>
              <a:rPr lang="en-US" altLang="en-US" sz="4000"/>
              <a:t>Replication of DNA and Chromosomes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E61AC4-7FC4-F990-23D2-156A007A4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en-US"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>
                <a:latin typeface="Times" panose="02020603050405020304" pitchFamily="18" charset="0"/>
              </a:rPr>
              <a:t>Speed of DNA replication:</a:t>
            </a:r>
            <a:br>
              <a:rPr lang="en-US" altLang="en-US">
                <a:latin typeface="Times" panose="02020603050405020304" pitchFamily="18" charset="0"/>
              </a:rPr>
            </a:br>
            <a:r>
              <a:rPr lang="en-US" altLang="en-US">
                <a:latin typeface="Times" panose="02020603050405020304" pitchFamily="18" charset="0"/>
              </a:rPr>
              <a:t>   	3,000 nucleotides/min in human </a:t>
            </a:r>
            <a:br>
              <a:rPr lang="en-US" altLang="en-US">
                <a:latin typeface="Times" panose="02020603050405020304" pitchFamily="18" charset="0"/>
              </a:rPr>
            </a:br>
            <a:r>
              <a:rPr lang="en-US" altLang="en-US">
                <a:latin typeface="Times" panose="02020603050405020304" pitchFamily="18" charset="0"/>
              </a:rPr>
              <a:t>   	30,000 nucleotides/min in </a:t>
            </a:r>
            <a:r>
              <a:rPr lang="en-US" altLang="en-US" i="1">
                <a:latin typeface="Times" panose="02020603050405020304" pitchFamily="18" charset="0"/>
              </a:rPr>
              <a:t>E.coli</a:t>
            </a:r>
            <a:endParaRPr lang="en-US" altLang="en-US"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>
                <a:latin typeface="Times" panose="02020603050405020304" pitchFamily="18" charset="0"/>
              </a:rPr>
              <a:t>Accuracy of DNA replication: </a:t>
            </a:r>
            <a:br>
              <a:rPr lang="en-US" altLang="en-US">
                <a:latin typeface="Times" panose="02020603050405020304" pitchFamily="18" charset="0"/>
              </a:rPr>
            </a:br>
            <a:r>
              <a:rPr lang="en-US" altLang="en-US">
                <a:latin typeface="Times" panose="02020603050405020304" pitchFamily="18" charset="0"/>
              </a:rPr>
              <a:t>	Very precise (1 error/1,000,000,000 nt)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54C568-A5D7-F41F-C95F-3E64352C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AAED9AD-49C7-E586-6BCE-383054987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557556C-BECA-454D-C0F9-2543B5B74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7979C57E-B289-6B14-929A-B499D1AC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3888"/>
            <a:ext cx="7272337" cy="52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901CE2-8AD2-D8D1-E7A6-BBF20B8A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ED99D35-5287-3199-AA72-0596F81A6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4F95F15-6FCC-708B-A241-B88859512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252439F8-358E-3BEF-F964-51CFA15E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39750"/>
            <a:ext cx="78486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73CB8F-DC8E-E1B2-B7A8-AD482E33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27548A9-5B7E-D16D-A673-B6A835388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617CE00-24CE-DC68-00C0-4F609761C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AA82A668-2414-5F81-3319-53F0DA0D8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343775" cy="53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8A595B-F073-3D93-16D4-49BA4F04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A0F24DA-A232-D59C-59CA-CA0E0CE2F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4175"/>
            <a:ext cx="7527925" cy="531813"/>
          </a:xfrm>
        </p:spPr>
        <p:txBody>
          <a:bodyPr/>
          <a:lstStyle/>
          <a:p>
            <a:r>
              <a:rPr lang="en-US" altLang="en-US"/>
              <a:t>Taylor and co-workers (1957)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C2D58A8-2C1A-2FB6-851A-4C6057CAE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125788"/>
            <a:ext cx="8064500" cy="2822575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3E929B69-3F2E-7E67-2439-972E06F0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276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B4A7395E-34A8-FD94-6C26-A6D1B3F4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28654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211CEB71-C80E-7BBF-05EE-156636E1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0"/>
            <a:ext cx="333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aseline="30000">
                <a:latin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</a:rPr>
              <a:t>H-labelled chromosomes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AC7EB649-E023-0437-D9E8-263AF49F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035675"/>
            <a:ext cx="3538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</a:rPr>
              <a:t>after one further replication</a:t>
            </a:r>
          </a:p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</a:rPr>
              <a:t>in unlabelled media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671830-20BB-049C-8668-BE3DFEDB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19BECC1-AB5A-AD18-C843-3DAF1FC3D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8077200" cy="720725"/>
          </a:xfrm>
        </p:spPr>
        <p:txBody>
          <a:bodyPr/>
          <a:lstStyle/>
          <a:p>
            <a:r>
              <a:rPr lang="en-US" altLang="en-US" sz="4000"/>
              <a:t>Meselson and Stahl (1958)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5921213E-3D12-C2EA-1292-4CCC61E6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8050212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25F515D4-502F-5F8F-45DC-DA0EC799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981075"/>
            <a:ext cx="2089150" cy="50403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B96E6F-0CC8-D698-B9A9-A92AC584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EEA65E2-3172-5F0E-5C5C-FFD8BE8CE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3375"/>
            <a:ext cx="8915400" cy="3502025"/>
          </a:xfrm>
        </p:spPr>
        <p:txBody>
          <a:bodyPr/>
          <a:lstStyle/>
          <a:p>
            <a:endParaRPr lang="en-US" altLang="en-US" sz="2400" b="1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03D16B74-FC21-027F-6F48-08FB581C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F2A37E-52FA-801C-27B7-086C6694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0FC862F-FE09-3B2A-FBDB-CD8F5D1FF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89925" cy="1143000"/>
          </a:xfrm>
        </p:spPr>
        <p:txBody>
          <a:bodyPr/>
          <a:lstStyle/>
          <a:p>
            <a:r>
              <a:rPr lang="en-US" altLang="en-US" sz="4000"/>
              <a:t>A replicating </a:t>
            </a:r>
            <a:r>
              <a:rPr lang="en-US" altLang="en-US" sz="4000" i="1"/>
              <a:t>Drosophila</a:t>
            </a:r>
            <a:r>
              <a:rPr lang="en-US" altLang="en-US" sz="4000"/>
              <a:t> chromosome</a:t>
            </a:r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A81E15D-596A-1EAC-8F0A-B9354AAEC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E2AF197D-3565-4928-DD89-6C5DB469C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F58383EA-4E5F-30C9-F5C5-1A0F7726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F3DEB594-2B25-C644-0543-37FE342A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63073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5A98B920-FA43-CCEC-83EA-ECED61C32A3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E8E932A7-ED6F-0A17-3725-19028E8E69E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2209800"/>
            <a:ext cx="3092450" cy="19050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altLang="en-US" sz="2800"/>
              <a:t>   Origins initiate replication at different times.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40E1AA-D49C-6DAD-4FB6-01C68594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95365F02-178D-FA11-7F04-79A30CB12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en-GB" altLang="en-US" sz="4000" u="sng"/>
              <a:t>DNA and RNA are polynucleotides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3CF10CEA-1F29-05FC-8EF1-5D5A41927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Both DNA and RNA are polynucleotides.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They are made up of smaller molecules called nucleotides.</a:t>
            </a:r>
          </a:p>
          <a:p>
            <a:r>
              <a:rPr lang="en-GB" altLang="en-US" sz="2000">
                <a:latin typeface="Comic Sans MS" panose="030F0702030302020204" pitchFamily="66" charset="0"/>
              </a:rPr>
              <a:t>DNA is made of two polynucleotide strands:</a:t>
            </a:r>
          </a:p>
          <a:p>
            <a:endParaRPr lang="en-GB" altLang="en-US" sz="2000">
              <a:latin typeface="Comic Sans MS" panose="030F0702030302020204" pitchFamily="66" charset="0"/>
            </a:endParaRPr>
          </a:p>
          <a:p>
            <a:endParaRPr lang="en-GB" altLang="en-US" sz="2000">
              <a:latin typeface="Comic Sans MS" panose="030F0702030302020204" pitchFamily="66" charset="0"/>
            </a:endParaRPr>
          </a:p>
          <a:p>
            <a:endParaRPr lang="en-GB" altLang="en-US" sz="2000">
              <a:latin typeface="Comic Sans MS" panose="030F0702030302020204" pitchFamily="66" charset="0"/>
            </a:endParaRPr>
          </a:p>
          <a:p>
            <a:endParaRPr lang="en-GB" altLang="en-US" sz="2000">
              <a:latin typeface="Comic Sans MS" panose="030F0702030302020204" pitchFamily="66" charset="0"/>
            </a:endParaRPr>
          </a:p>
          <a:p>
            <a:r>
              <a:rPr lang="en-GB" altLang="en-US" sz="2000">
                <a:latin typeface="Comic Sans MS" panose="030F0702030302020204" pitchFamily="66" charset="0"/>
              </a:rPr>
              <a:t>RNA is made of a single polynucleotide strand:</a:t>
            </a:r>
          </a:p>
          <a:p>
            <a:endParaRPr lang="en-GB" altLang="en-US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sz="1000">
              <a:latin typeface="Comic Sans MS" panose="030F0702030302020204" pitchFamily="66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E146AFFE-F34B-94E6-7845-DABE1CD2B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89363"/>
            <a:ext cx="1512888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281EA815-14A2-F7B4-15E3-DA517EF48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89363"/>
            <a:ext cx="1512888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70A05BEB-5294-03EA-D727-B26E6AF4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789363"/>
            <a:ext cx="1512888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F2D22C09-6784-C6E9-79E9-26EAEEF25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781300"/>
            <a:ext cx="1512887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EC3F51CC-06BF-8490-FFBD-02D56A8ED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789363"/>
            <a:ext cx="1512888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FA2C1003-3513-D24A-5256-7BC22AABC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589588"/>
            <a:ext cx="1512888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id="{A786A720-21E9-3FAD-AAC2-E3AFA613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92600"/>
            <a:ext cx="1512888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945CB0F1-58E2-7AC8-30C6-CEA7D050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89588"/>
            <a:ext cx="1512887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03C63835-11A7-72FA-4C59-8F7A41813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92600"/>
            <a:ext cx="1512887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EA85766F-B262-E380-1D82-A70D5B56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292600"/>
            <a:ext cx="1512888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74" name="Text Box 18">
            <a:extLst>
              <a:ext uri="{FF2B5EF4-FFF2-40B4-BE49-F238E27FC236}">
                <a16:creationId xmlns:a16="http://schemas.microsoft.com/office/drawing/2014/main" id="{53AFCFB8-AA31-E486-E362-88DD1EEE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292600"/>
            <a:ext cx="1512888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id="{6A44CF46-AB79-0C60-4939-37D8340CF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292600"/>
            <a:ext cx="1512888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76" name="Text Box 20">
            <a:extLst>
              <a:ext uri="{FF2B5EF4-FFF2-40B4-BE49-F238E27FC236}">
                <a16:creationId xmlns:a16="http://schemas.microsoft.com/office/drawing/2014/main" id="{EE9B5921-8BA2-B9BC-353A-460BE98A5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589588"/>
            <a:ext cx="1512888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77" name="Text Box 21">
            <a:extLst>
              <a:ext uri="{FF2B5EF4-FFF2-40B4-BE49-F238E27FC236}">
                <a16:creationId xmlns:a16="http://schemas.microsoft.com/office/drawing/2014/main" id="{75E20EEA-DF06-B835-907C-EF83DDF8D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589588"/>
            <a:ext cx="1512887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78" name="Text Box 22">
            <a:extLst>
              <a:ext uri="{FF2B5EF4-FFF2-40B4-BE49-F238E27FC236}">
                <a16:creationId xmlns:a16="http://schemas.microsoft.com/office/drawing/2014/main" id="{6EECC9BF-85B3-3C2F-0767-556C765B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589588"/>
            <a:ext cx="1512888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79" name="Text Box 23">
            <a:extLst>
              <a:ext uri="{FF2B5EF4-FFF2-40B4-BE49-F238E27FC236}">
                <a16:creationId xmlns:a16="http://schemas.microsoft.com/office/drawing/2014/main" id="{C8DD0D82-F847-D8A5-6EAE-3BAB5AAC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789363"/>
            <a:ext cx="1512887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Nucleotide</a:t>
            </a:r>
          </a:p>
        </p:txBody>
      </p:sp>
      <p:sp>
        <p:nvSpPr>
          <p:cNvPr id="45080" name="Line 24">
            <a:extLst>
              <a:ext uri="{FF2B5EF4-FFF2-40B4-BE49-F238E27FC236}">
                <a16:creationId xmlns:a16="http://schemas.microsoft.com/office/drawing/2014/main" id="{0EBD9E9A-5226-8C02-9604-EB7F62D1E8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3933825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81" name="Line 25">
            <a:extLst>
              <a:ext uri="{FF2B5EF4-FFF2-40B4-BE49-F238E27FC236}">
                <a16:creationId xmlns:a16="http://schemas.microsoft.com/office/drawing/2014/main" id="{AE297DBF-16AB-D467-918F-84D608D438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850" y="4437063"/>
            <a:ext cx="80645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82" name="Line 26">
            <a:extLst>
              <a:ext uri="{FF2B5EF4-FFF2-40B4-BE49-F238E27FC236}">
                <a16:creationId xmlns:a16="http://schemas.microsoft.com/office/drawing/2014/main" id="{F54E04F7-5287-EA82-2A98-F07100956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5805488"/>
            <a:ext cx="8135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735E075-BBE5-0229-F18C-AA556F4B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CAA798F-8FB7-F460-94BC-4FB329225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F8983F0-8989-DF68-16B8-E4831F73B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F51BFE2-DC15-9834-F9BE-E445D08EA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3460E3-0F65-F13A-C5A4-198BA922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85F7C70-A9A5-8FB0-42A3-4650D7609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CB14FB1-D2B4-55CC-9A6B-DE1D09176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01D05468-BDAF-BC2F-FD7E-1A18A5731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8208963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C3AA19-635B-1496-4855-4D2D7D14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3F89922-705E-5BD0-D0DA-96198112C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954E40A-8766-2975-0BD1-530E62E2B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D0C58137-F810-559B-C71D-414132913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920037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DA3EE-6932-1BDC-DFB0-94CAEAF3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3411AF5-CCA2-1287-1359-0EFFDD584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A952078-E497-43D0-EA6B-022356AF0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FC21C245-8865-5FFE-3B86-A4E287C9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55775"/>
            <a:ext cx="8064500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372243-189D-23F9-21E7-9356330F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106A0A66-E319-072F-7B81-573A3518D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4D55811-13BC-590A-8DBC-61104D6AC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54A8AF8D-B1D3-92D4-5CF4-8E451E91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5200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BC3F8C-738C-AE4E-CC05-7B19CB9A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150DEEF-B899-B332-23D4-B0164C112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FD6EA39-2B9D-491B-58C3-25D682463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776F3507-640D-04F2-363F-405AD4AF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60575"/>
            <a:ext cx="46005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7C0690-A591-92B7-77D3-28ACF32D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27C1058-F342-976E-ACE3-FA9AFCC9B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B4A4822-1D32-FE52-44BC-6B2145D10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C4875B13-C214-9DDA-89FD-C48F99C6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3051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3DFE31-0BB6-E4A8-A02F-274008A3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82B16E1-6747-1290-EE11-E32DC97E4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7BACA0-F8CB-EE3A-C3CA-F7F87316B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8F3080D2-524F-D68C-C1CB-9A0E7F24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57463"/>
            <a:ext cx="8351837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3D7A4B-2C19-AAB6-429A-90F445BA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100354" name="Text Box 2">
            <a:extLst>
              <a:ext uri="{FF2B5EF4-FFF2-40B4-BE49-F238E27FC236}">
                <a16:creationId xmlns:a16="http://schemas.microsoft.com/office/drawing/2014/main" id="{ED0F4527-8972-E856-1989-1EB58D8E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latin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r>
              <a:rPr lang="en-GB" altLang="en-US" sz="2400">
                <a:latin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B1DE849F-6C7B-3E01-8018-7C5905F8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2CC64CEE-0F55-E086-9AA5-D27F9966A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/>
              <a:t>Structure of a nucleotide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FFC3F3B-6DB6-33CA-B2AD-DD292CBC3C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800"/>
              <a:t>A nucleotide is made of 3 components:</a:t>
            </a:r>
          </a:p>
          <a:p>
            <a:r>
              <a:rPr lang="en-GB" altLang="en-US" sz="2800"/>
              <a:t>A</a:t>
            </a:r>
            <a:r>
              <a:rPr lang="en-GB" altLang="en-US" sz="2800">
                <a:solidFill>
                  <a:srgbClr val="FF0000"/>
                </a:solidFill>
              </a:rPr>
              <a:t> Pentose sugar</a:t>
            </a:r>
          </a:p>
          <a:p>
            <a:r>
              <a:rPr lang="en-GB" altLang="en-US" sz="2800"/>
              <a:t>This is a 5 carbon sugar</a:t>
            </a:r>
          </a:p>
          <a:p>
            <a:r>
              <a:rPr lang="en-GB" altLang="en-US" sz="2800"/>
              <a:t>The sugar in DNA is </a:t>
            </a:r>
            <a:r>
              <a:rPr lang="en-GB" altLang="en-US" sz="2800">
                <a:solidFill>
                  <a:srgbClr val="FF0000"/>
                </a:solidFill>
              </a:rPr>
              <a:t>deoxyribose</a:t>
            </a:r>
            <a:r>
              <a:rPr lang="en-GB" altLang="en-US" sz="2800"/>
              <a:t>.</a:t>
            </a:r>
          </a:p>
          <a:p>
            <a:r>
              <a:rPr lang="en-GB" altLang="en-US" sz="2800"/>
              <a:t>The sugar in RNA is </a:t>
            </a:r>
            <a:r>
              <a:rPr lang="en-GB" altLang="en-US" sz="2800">
                <a:solidFill>
                  <a:srgbClr val="FF0000"/>
                </a:solidFill>
              </a:rPr>
              <a:t>ribose</a:t>
            </a:r>
            <a:r>
              <a:rPr lang="en-GB" altLang="en-US" sz="2800"/>
              <a:t>.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0CAB935-3F89-45AF-D7F4-DF2909E679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48132" name="AutoShape 4">
            <a:extLst>
              <a:ext uri="{FF2B5EF4-FFF2-40B4-BE49-F238E27FC236}">
                <a16:creationId xmlns:a16="http://schemas.microsoft.com/office/drawing/2014/main" id="{940E65B0-CE91-273E-8860-C260BFAD1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708275"/>
            <a:ext cx="1871663" cy="1512888"/>
          </a:xfrm>
          <a:prstGeom prst="pentagon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F2130EE-D66E-472D-CA65-F5CEBE2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D51CC135-8E66-568A-F299-9812D0E52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/>
              <a:t>Structure of a nucleotide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B2DE5DE-2125-FDAE-2B9F-A7C29BAB54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A </a:t>
            </a:r>
            <a:r>
              <a:rPr lang="en-GB" altLang="en-US" sz="2800">
                <a:solidFill>
                  <a:srgbClr val="FF0000"/>
                </a:solidFill>
              </a:rPr>
              <a:t>Phosphate group</a:t>
            </a:r>
          </a:p>
          <a:p>
            <a:r>
              <a:rPr lang="en-GB" altLang="en-US" sz="2800"/>
              <a:t>Phosphate groups are important because they link the sugar on one nucleotide onto the phosphate of the next nucleotide to make a polynucleotide.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94571F44-555F-235D-7C70-E0C14E2380B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sp>
        <p:nvSpPr>
          <p:cNvPr id="50181" name="AutoShape 5">
            <a:extLst>
              <a:ext uri="{FF2B5EF4-FFF2-40B4-BE49-F238E27FC236}">
                <a16:creationId xmlns:a16="http://schemas.microsoft.com/office/drawing/2014/main" id="{B30F9AAE-CB58-DAAE-195E-0A8065F72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708275"/>
            <a:ext cx="1871663" cy="1512888"/>
          </a:xfrm>
          <a:prstGeom prst="pentagon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2" name="Oval 6">
            <a:extLst>
              <a:ext uri="{FF2B5EF4-FFF2-40B4-BE49-F238E27FC236}">
                <a16:creationId xmlns:a16="http://schemas.microsoft.com/office/drawing/2014/main" id="{EAF1A0BA-4675-CBBA-BE58-F4F04330F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060575"/>
            <a:ext cx="649287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44D490DA-1424-4DCB-7C63-72CA7B9A8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2708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1CF026F-3C47-08B9-E726-233272DC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4F20239F-1469-36AE-3B5F-1B329ACCF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/>
              <a:t>Structure of a nucleotide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2E46560-BF22-E87F-563E-A8E97C338B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537075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400"/>
              <a:t>A </a:t>
            </a:r>
            <a:r>
              <a:rPr lang="en-GB" altLang="en-US" sz="2400">
                <a:solidFill>
                  <a:srgbClr val="FF0000"/>
                </a:solidFill>
              </a:rPr>
              <a:t>Nitogenous base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400"/>
              <a:t>In DNA the four bases are: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Thymine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Adenine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Cytosine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Guanine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altLang="en-US" sz="2000"/>
          </a:p>
          <a:p>
            <a:pPr>
              <a:lnSpc>
                <a:spcPct val="80000"/>
              </a:lnSpc>
            </a:pPr>
            <a:r>
              <a:rPr lang="en-GB" altLang="en-US" sz="2400"/>
              <a:t>In RNA the four bases are: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Uracil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Adenine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Cytosine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Guanine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altLang="en-US" sz="2000"/>
          </a:p>
          <a:p>
            <a:pPr lvl="1">
              <a:lnSpc>
                <a:spcPct val="80000"/>
              </a:lnSpc>
            </a:pPr>
            <a:endParaRPr lang="en-GB" altLang="en-US" sz="2000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925E9F14-FD59-9E35-9A97-8A102066493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51205" name="AutoShape 5">
            <a:extLst>
              <a:ext uri="{FF2B5EF4-FFF2-40B4-BE49-F238E27FC236}">
                <a16:creationId xmlns:a16="http://schemas.microsoft.com/office/drawing/2014/main" id="{2C2D6D89-693E-BE6D-0861-E2023A38A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708275"/>
            <a:ext cx="1871663" cy="1512888"/>
          </a:xfrm>
          <a:prstGeom prst="pentagon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6" name="Oval 6">
            <a:extLst>
              <a:ext uri="{FF2B5EF4-FFF2-40B4-BE49-F238E27FC236}">
                <a16:creationId xmlns:a16="http://schemas.microsoft.com/office/drawing/2014/main" id="{A76B3764-923B-10F5-A33A-DCA48FD7C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060575"/>
            <a:ext cx="649287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7" name="Line 7">
            <a:extLst>
              <a:ext uri="{FF2B5EF4-FFF2-40B4-BE49-F238E27FC236}">
                <a16:creationId xmlns:a16="http://schemas.microsoft.com/office/drawing/2014/main" id="{772AAD3B-2098-CF20-28F2-8AE91D4E7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2708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08" name="AutoShape 8">
            <a:extLst>
              <a:ext uri="{FF2B5EF4-FFF2-40B4-BE49-F238E27FC236}">
                <a16:creationId xmlns:a16="http://schemas.microsoft.com/office/drawing/2014/main" id="{58CB4511-AB6D-D454-0E2F-4FAF167D2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349500"/>
            <a:ext cx="1439862" cy="574675"/>
          </a:xfrm>
          <a:prstGeom prst="homePlate">
            <a:avLst>
              <a:gd name="adj" fmla="val 62638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9" name="Line 9">
            <a:extLst>
              <a:ext uri="{FF2B5EF4-FFF2-40B4-BE49-F238E27FC236}">
                <a16:creationId xmlns:a16="http://schemas.microsoft.com/office/drawing/2014/main" id="{62F0112B-BE70-ECD1-AAEC-2CE0C6AF30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2924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BD100BBE-C04B-069C-B720-6BEA4FE5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25778DA8-6F5E-1982-EC27-0A7B791FC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/>
              <a:t>Nitrogenous bases – Two types</a:t>
            </a:r>
            <a:r>
              <a:rPr lang="en-GB" altLang="en-US"/>
              <a:t> 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303B71F-7A18-8C79-8CBE-98ED94D383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n-US" sz="2800"/>
              <a:t>Pyramidines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altLang="en-US" sz="2800"/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2800"/>
              <a:t>Thymine - 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2800"/>
              <a:t>Cytosine - C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2800"/>
              <a:t>Uracil - U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FFC70899-A2E9-2672-0ECD-E3F00F06BF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n-US" sz="2800"/>
              <a:t>Purines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altLang="en-US" sz="2800"/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2800"/>
              <a:t>Adenine - A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2800"/>
              <a:t>Guanine  - G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177762-D84E-96A4-D2EE-30F11051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E770C55-7697-8B7A-2DCA-3EB6BC17B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Adenine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0A0CA35-62FB-C3DF-442D-96199F4D4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F8B18E30-90C9-4A15-72E1-6632B72B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98613"/>
            <a:ext cx="6769100" cy="41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0D2EC6-DF6C-0799-3148-2F2BC378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AS Biology. Gnetic control of protein structure and function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D7905230-5269-BF0D-375E-A6B998521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Guanine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B7B5F54-F202-459F-07EA-A6ECA8464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31870D90-797C-D3B4-9636-4AD3CD60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69607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223</TotalTime>
  <Words>988</Words>
  <Application>Microsoft Office PowerPoint</Application>
  <PresentationFormat>On-screen Show (4:3)</PresentationFormat>
  <Paragraphs>186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Times New Roman</vt:lpstr>
      <vt:lpstr>Verdana</vt:lpstr>
      <vt:lpstr>Wingdings</vt:lpstr>
      <vt:lpstr>Comic Sans MS</vt:lpstr>
      <vt:lpstr>Times</vt:lpstr>
      <vt:lpstr>Monotype Sorts</vt:lpstr>
      <vt:lpstr>Bell MT</vt:lpstr>
      <vt:lpstr>Cliff</vt:lpstr>
      <vt:lpstr>Genetic control of protein  structure and function</vt:lpstr>
      <vt:lpstr>The structure of DNA and RNA</vt:lpstr>
      <vt:lpstr>DNA and RNA are polynucleotides</vt:lpstr>
      <vt:lpstr>Structure of a nucleotide</vt:lpstr>
      <vt:lpstr>Structure of a nucleotide</vt:lpstr>
      <vt:lpstr>Structure of a nucleotide</vt:lpstr>
      <vt:lpstr>Nitrogenous bases – Two types </vt:lpstr>
      <vt:lpstr>Adenine</vt:lpstr>
      <vt:lpstr>Guanine</vt:lpstr>
      <vt:lpstr>PowerPoint Presentation</vt:lpstr>
      <vt:lpstr>Sugar phosphate bonds (backbone of DNA)</vt:lpstr>
      <vt:lpstr>James Watson (L) and Francis Crick (R), and the model they built of the structure of DNA </vt:lpstr>
      <vt:lpstr>X-ray diffraction photograph of the DNA double helix </vt:lpstr>
      <vt:lpstr>Base pairing</vt:lpstr>
      <vt:lpstr>PowerPoint Presentation</vt:lpstr>
      <vt:lpstr>PowerPoint Presentation</vt:lpstr>
      <vt:lpstr>PowerPoint Presentation</vt:lpstr>
      <vt:lpstr>The Rule:</vt:lpstr>
      <vt:lpstr>Complementary base pairing</vt:lpstr>
      <vt:lpstr>Nature of the Genetic Material</vt:lpstr>
      <vt:lpstr>Replication of DNA and Chromosomes</vt:lpstr>
      <vt:lpstr>PowerPoint Presentation</vt:lpstr>
      <vt:lpstr>PowerPoint Presentation</vt:lpstr>
      <vt:lpstr>PowerPoint Presentation</vt:lpstr>
      <vt:lpstr>Taylor and co-workers (1957)</vt:lpstr>
      <vt:lpstr>Meselson and Stahl (1958)</vt:lpstr>
      <vt:lpstr>PowerPoint Presentation</vt:lpstr>
      <vt:lpstr>A replicating Drosophila chromosome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Wirral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Bella Griffiths</dc:creator>
  <cp:lastModifiedBy>Nayan GRIFFITHS</cp:lastModifiedBy>
  <cp:revision>58</cp:revision>
  <dcterms:created xsi:type="dcterms:W3CDTF">2003-10-23T20:11:34Z</dcterms:created>
  <dcterms:modified xsi:type="dcterms:W3CDTF">2023-03-14T11:49:11Z</dcterms:modified>
</cp:coreProperties>
</file>