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67" r:id="rId4"/>
    <p:sldId id="260" r:id="rId5"/>
    <p:sldId id="259" r:id="rId6"/>
    <p:sldId id="262" r:id="rId7"/>
    <p:sldId id="261" r:id="rId8"/>
    <p:sldId id="263" r:id="rId9"/>
    <p:sldId id="264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3399"/>
    <a:srgbClr val="800080"/>
    <a:srgbClr val="81ABFF"/>
    <a:srgbClr val="6699FF"/>
    <a:srgbClr val="0080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43" autoAdjust="0"/>
  </p:normalViewPr>
  <p:slideViewPr>
    <p:cSldViewPr snapToGrid="0">
      <p:cViewPr varScale="1">
        <p:scale>
          <a:sx n="104" d="100"/>
          <a:sy n="104" d="100"/>
        </p:scale>
        <p:origin x="3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1232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80614D0-08D3-4E3F-D3B1-BC05715DD3D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ECAFBD8-C134-DB3D-2471-C2DF5A54789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E6097EB0-90F2-8393-CC62-A7BCEBD7F64F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341FD7BD-2A8F-E287-F21B-1708AB4A71B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86D593D1-21FC-2D91-F397-1EA81EBB048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B6C11532-A953-488D-029B-25F1BC9406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BF89F5-B13F-4F06-AF61-C692D530CC4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9B08F81-7780-BC9A-E0CD-EC4915DB0A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2888F0-9747-40E6-A402-AF98CEC257B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50877C83-1AD4-F6C9-9570-EF85DD9B914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7D68EBE-1A29-2975-1D69-646B01DEF7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64BB0-8C95-1B2D-7ED0-2EEF201428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74B806-E30B-CDED-A8DA-C9CABA26B2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FBE33-1D22-F6AA-036F-028118832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2880C-E13D-F8E4-D39F-6B3855E0B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3571C-18CA-F9E8-403D-1896A9353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54210-3F3C-435F-BBD9-21CB1D9E92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6820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CAC99-6FB5-D1F5-6AEC-41547E6D5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6A81E6-D709-9881-9E96-3DF1290CE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6747A-B7C0-72D5-4DE2-5679E492E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87045-AD6E-6D6C-E72F-6A312CD4F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BE580-8F43-1E77-F49B-B1AD6577F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E010E-B705-47AD-979B-554953FA72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3881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D9DB22-A1AB-D592-09D9-0A3E050F00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58FBA5-348C-22E0-E453-B416766D2D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5B7FF-7C24-FC5E-A609-96B6A1B47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8B420-1A46-F8F9-860B-9079B3592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1BFE3-7695-DC18-5304-C5E1BBED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333D8-780E-4A27-9541-580523C60A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610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409BD-E8B3-2EED-6D4A-501E6BBB1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52AB2-F1F8-C0FA-F71C-7A91EE005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8C16B-129F-1637-6CBC-4DC1957AD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519C1-F01A-52D1-B59C-8582E355A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97E11-14F7-7310-C29E-8732C4D0E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219D3-F849-43BC-942B-87DCD68E81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5646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EF338-6F38-F8B3-518F-90BB11A1B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0DD8F8-3C91-486A-1B68-F5CDF63DE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6B92D-8C24-7F85-7C25-94B3FA497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CCBC3-F745-D182-1E06-4E3EFBFA9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798F1-A4AD-4F71-7422-82CA1DE75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62BF9-D7C9-4E76-9A77-7DABCDF3FA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1535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9EC63-0521-53C0-AED3-834AAB8A9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8F89D-0F09-69A5-D36B-CF0EF5384B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84E0B2-E9D0-22EA-029B-20A31D32D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9C39A-70E7-72A6-D6DD-99268A77A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BCBBD6-816D-A1AF-42FA-3857638D3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B6B2E-BC18-95AE-27C5-F7E2451B5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A565C-A4A7-4FD2-AE01-E707DBF2D0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255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C2119-9A2E-3E15-D2E1-8D1DCE152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997E7-A2CC-BC8A-051C-05A46E817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01B240-3383-787F-D95A-7B3B21734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3CDBE3-CC40-4C73-5F12-37DB077FCD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AC2080-09A3-3839-77F1-D9978127A1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B33C3C-7537-34EB-F032-D034B6830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54C161-0365-D4DC-F7FD-3702DAC69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AE1B15-0318-3EB6-A35A-2E875A2E8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A1825-1966-4CA5-8740-B2F77A4D99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94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32B7C-277B-3642-5500-232503332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0749AB-F8EF-47FA-B69B-E76B0BB6E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46C046-1525-4E95-5364-A3C1E781F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48AB06-A06F-2381-09B9-4EA9A34B4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C58B0-493F-46D4-BCF8-4D347E9915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0303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FEE924-E00E-3C78-CA2A-B5FDBC416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6D6925-88D6-460B-8FD6-1B7892D4A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452919-E049-1A0A-DF0A-75CC39749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2F858-A876-4AE7-B155-450B6467ED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658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38116-CC66-9E2C-5CD0-8CC6B9F0F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8194-544C-A05C-0278-34D2334B3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6E5927-5DB7-E869-794B-696CB6088C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F639E8-3992-1E5B-91F2-A03ECF05F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3B9EB9-B7BD-773C-3F21-F6D681696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502B22-9EEB-A859-BA2E-09370B263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09C47-4A88-4C88-A4BD-F02C31C42C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53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0A459-E9FD-24AC-160A-94703814F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C03A1-050A-1B64-9879-E40FCF0670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D640EF-5764-5445-9B75-77A34F0EF5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BB803-6D12-BCDA-ADE1-B58531146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A5140-1A43-8DC1-198C-E59A047E6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2ED5B6-92AB-64C5-CAA8-AB3F506E6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9B1EB-E204-4A50-B1C6-DA7AFF88B2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6321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E600FFA-890F-0C7B-850F-D0E349824D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7D1AD10-BCF1-893B-9FBC-13FB893FEB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AD47FBF-F73C-90B6-0D68-A0670C1DCA2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2D836D3-F584-ECD0-A3CD-D42D4EF917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3807CD6-688C-331F-3486-90B8416787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76CE0B-569A-4D73-9F3E-E2EFBF1317D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ki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ki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ki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kia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ki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ki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ki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ki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ofteaching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3FBCAB52-079F-8DCE-114E-7D75FD2E09B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371600"/>
            <a:ext cx="6324600" cy="50657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000">
                <a:solidFill>
                  <a:srgbClr val="008000"/>
                </a:solidFill>
              </a:rPr>
              <a:t>What is symbiosis?</a:t>
            </a:r>
          </a:p>
          <a:p>
            <a:pPr>
              <a:lnSpc>
                <a:spcPct val="90000"/>
              </a:lnSpc>
            </a:pPr>
            <a:r>
              <a:rPr lang="en-US" altLang="en-US" sz="4000">
                <a:solidFill>
                  <a:srgbClr val="008000"/>
                </a:solidFill>
              </a:rPr>
              <a:t>What are the different kinds of symbiosis?</a:t>
            </a:r>
          </a:p>
          <a:p>
            <a:pPr>
              <a:lnSpc>
                <a:spcPct val="90000"/>
              </a:lnSpc>
            </a:pPr>
            <a:r>
              <a:rPr lang="en-US" altLang="en-US" sz="4000">
                <a:solidFill>
                  <a:srgbClr val="008000"/>
                </a:solidFill>
              </a:rPr>
              <a:t>Examples</a:t>
            </a:r>
          </a:p>
          <a:p>
            <a:pPr>
              <a:lnSpc>
                <a:spcPct val="90000"/>
              </a:lnSpc>
            </a:pPr>
            <a:r>
              <a:rPr lang="en-US" altLang="en-US" sz="4000">
                <a:solidFill>
                  <a:srgbClr val="008000"/>
                </a:solidFill>
              </a:rPr>
              <a:t>What is Homeostasis?</a:t>
            </a:r>
          </a:p>
          <a:p>
            <a:pPr>
              <a:lnSpc>
                <a:spcPct val="90000"/>
              </a:lnSpc>
            </a:pPr>
            <a:r>
              <a:rPr lang="en-US" altLang="en-US" sz="4000">
                <a:solidFill>
                  <a:srgbClr val="008000"/>
                </a:solidFill>
              </a:rPr>
              <a:t>What are some examples of how organisms maintain homeostasis?</a:t>
            </a:r>
            <a:endParaRPr lang="en-US" altLang="en-US" sz="4000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B1D05EBF-CE23-BEA8-00CD-83D7323073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9288" y="274638"/>
            <a:ext cx="7772400" cy="1143000"/>
          </a:xfrm>
        </p:spPr>
        <p:txBody>
          <a:bodyPr/>
          <a:lstStyle/>
          <a:p>
            <a:r>
              <a:rPr lang="en-US" altLang="en-US" sz="6000">
                <a:solidFill>
                  <a:srgbClr val="008000"/>
                </a:solidFill>
              </a:rPr>
              <a:t>AGENDA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EB414E5-E2D5-30C6-24ED-02BD1CD62C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Homeostasis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89B4577-9079-3616-19E7-D91CFB2275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/>
              <a:t>Maintaining a stable internal environment.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3CEE418-39FC-B6D5-EE78-4AC5961601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 of Homeostasis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F5A4A2B-F3C2-485F-7CFF-E8C2FA72DD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thickening of fur in winter</a:t>
            </a:r>
          </a:p>
          <a:p>
            <a:r>
              <a:rPr lang="en-US" altLang="en-US"/>
              <a:t>The darkening of skin in sunlight</a:t>
            </a:r>
          </a:p>
          <a:p>
            <a:r>
              <a:rPr lang="en-US" altLang="en-US"/>
              <a:t>The seeking of shade in heat,</a:t>
            </a:r>
          </a:p>
          <a:p>
            <a:r>
              <a:rPr lang="en-US" altLang="en-US"/>
              <a:t>The production of more red blood cells at high altitude.</a:t>
            </a:r>
          </a:p>
          <a:p>
            <a:r>
              <a:rPr lang="en-US" altLang="en-US"/>
              <a:t>A dog panting to release body heat.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BB69AD4-CC87-ED6E-8250-885B232B46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examples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BA08EE8-83E3-F7F5-A737-15BFCA4772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The regulation of the amounts of water and minerals in the body. This is known as osmoregulation. This happens in the kidneys. </a:t>
            </a:r>
          </a:p>
          <a:p>
            <a:r>
              <a:rPr lang="en-US" altLang="en-US" sz="2800"/>
              <a:t>Cold-blooded animals lying in the sun to warm up.</a:t>
            </a:r>
          </a:p>
          <a:p>
            <a:r>
              <a:rPr lang="en-US" altLang="en-US" sz="2800"/>
              <a:t>The removal of metabolic waste. This is known as excretion. This is done by the excretory organs such as the kidneys and lungs. </a:t>
            </a:r>
          </a:p>
          <a:p>
            <a:endParaRPr lang="en-US" altLang="en-US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7C37D88-D5C9-157C-4E30-AB44DEA093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Even More Examples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B70428D-78CD-1F02-D46A-7524486F21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regulation of body temperature. This is mainly done by the skin. </a:t>
            </a:r>
          </a:p>
          <a:p>
            <a:r>
              <a:rPr lang="en-US" altLang="en-US"/>
              <a:t>The regulation of blood glucose level. This is mainly done by the liver and the insulin secreted by the pancreas. 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14289F44-0B79-2962-E377-57DA246D3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81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6E142E3-7E33-9272-2259-F3451BDDCCE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 anchor="ctr"/>
          <a:lstStyle/>
          <a:p>
            <a:r>
              <a:rPr lang="en-US" altLang="en-US" sz="4800"/>
              <a:t>What is symbiosis?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89178EC-456A-4A46-F745-3ABC60D5D4D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09600" y="2971800"/>
            <a:ext cx="8229600" cy="17526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800080"/>
                </a:solidFill>
              </a:rPr>
              <a:t>What it means:</a:t>
            </a:r>
            <a:r>
              <a:rPr lang="en-US" altLang="en-US" sz="4000">
                <a:solidFill>
                  <a:srgbClr val="800080"/>
                </a:solidFill>
              </a:rPr>
              <a:t> </a:t>
            </a:r>
          </a:p>
          <a:p>
            <a:pPr algn="l">
              <a:buFontTx/>
              <a:buChar char="•"/>
            </a:pPr>
            <a:r>
              <a:rPr lang="en-US" altLang="en-US" sz="4000">
                <a:solidFill>
                  <a:srgbClr val="800080"/>
                </a:solidFill>
              </a:rPr>
              <a:t>Two organisms that live together</a:t>
            </a:r>
          </a:p>
          <a:p>
            <a:pPr algn="l">
              <a:buFontTx/>
              <a:buChar char="•"/>
            </a:pPr>
            <a:r>
              <a:rPr lang="en-US" altLang="en-US" sz="4000">
                <a:solidFill>
                  <a:srgbClr val="800080"/>
                </a:solidFill>
              </a:rPr>
              <a:t>Temporarily or for a longer time</a:t>
            </a:r>
          </a:p>
          <a:p>
            <a:pPr algn="l">
              <a:buFontTx/>
              <a:buChar char="•"/>
            </a:pPr>
            <a:r>
              <a:rPr lang="en-US" altLang="en-US" sz="4000">
                <a:solidFill>
                  <a:srgbClr val="800080"/>
                </a:solidFill>
              </a:rPr>
              <a:t>At least one of the organisms </a:t>
            </a:r>
            <a:br>
              <a:rPr lang="en-US" altLang="en-US" sz="4000">
                <a:solidFill>
                  <a:srgbClr val="800080"/>
                </a:solidFill>
              </a:rPr>
            </a:br>
            <a:r>
              <a:rPr lang="en-US" altLang="en-US" sz="4000">
                <a:solidFill>
                  <a:srgbClr val="800080"/>
                </a:solidFill>
              </a:rPr>
              <a:t>  benefits from the relationship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00644511-1CBE-88C6-3A21-D653C8DEB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371600"/>
            <a:ext cx="58324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4000" b="1">
                <a:solidFill>
                  <a:schemeClr val="tx2"/>
                </a:solidFill>
                <a:latin typeface="Skia" charset="0"/>
              </a:rPr>
              <a:t>Literal definition:</a:t>
            </a:r>
            <a:r>
              <a:rPr lang="en-US" altLang="en-US" sz="4000">
                <a:solidFill>
                  <a:schemeClr val="tx2"/>
                </a:solidFill>
                <a:latin typeface="Skia" charset="0"/>
              </a:rPr>
              <a:t> </a:t>
            </a:r>
            <a:br>
              <a:rPr lang="en-US" altLang="en-US" sz="4000">
                <a:solidFill>
                  <a:schemeClr val="tx2"/>
                </a:solidFill>
                <a:latin typeface="Skia" charset="0"/>
              </a:rPr>
            </a:br>
            <a:r>
              <a:rPr lang="en-US" altLang="en-US" sz="4000">
                <a:solidFill>
                  <a:schemeClr val="tx2"/>
                </a:solidFill>
                <a:latin typeface="Skia" charset="0"/>
              </a:rPr>
              <a:t>the act of living together</a:t>
            </a:r>
            <a:endParaRPr lang="en-US" altLang="en-US" sz="4000">
              <a:latin typeface="Sk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4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81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3F781CD-859E-5FCB-3508-28D236047AB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 anchor="ctr"/>
          <a:lstStyle/>
          <a:p>
            <a:r>
              <a:rPr lang="en-US" altLang="en-US" sz="4800"/>
              <a:t>What are the different kinds of symbiosis?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BF038745-EED1-F642-BBFD-0C078DF84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8" y="2690813"/>
            <a:ext cx="23923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600" b="1">
                <a:solidFill>
                  <a:srgbClr val="003399"/>
                </a:solidFill>
                <a:latin typeface="Skia" charset="0"/>
              </a:rPr>
              <a:t>Mutualism</a:t>
            </a:r>
            <a:endParaRPr lang="en-US" altLang="en-US" sz="3600">
              <a:solidFill>
                <a:srgbClr val="003399"/>
              </a:solidFill>
              <a:latin typeface="Skia" charset="0"/>
            </a:endParaRPr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41684A35-C9A3-1C66-666F-44609E9F105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535738" y="2690813"/>
            <a:ext cx="2667000" cy="685800"/>
          </a:xfrm>
        </p:spPr>
        <p:txBody>
          <a:bodyPr/>
          <a:lstStyle/>
          <a:p>
            <a:r>
              <a:rPr lang="en-US" altLang="en-US" sz="3600" b="1">
                <a:solidFill>
                  <a:srgbClr val="FF0066"/>
                </a:solidFill>
              </a:rPr>
              <a:t>Parasitism</a:t>
            </a:r>
          </a:p>
        </p:txBody>
      </p:sp>
      <p:sp>
        <p:nvSpPr>
          <p:cNvPr id="16391" name="Line 7">
            <a:extLst>
              <a:ext uri="{FF2B5EF4-FFF2-40B4-BE49-F238E27FC236}">
                <a16:creationId xmlns:a16="http://schemas.microsoft.com/office/drawing/2014/main" id="{25E2A836-6E79-DA92-5A8A-9F592371DF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08263" y="3054350"/>
            <a:ext cx="419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0" name="Text Box 6">
            <a:extLst>
              <a:ext uri="{FF2B5EF4-FFF2-40B4-BE49-F238E27FC236}">
                <a16:creationId xmlns:a16="http://schemas.microsoft.com/office/drawing/2014/main" id="{11C5E38D-8DB2-1A49-4183-E84D5F56B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6738" y="2690813"/>
            <a:ext cx="3259137" cy="641350"/>
          </a:xfrm>
          <a:prstGeom prst="rect">
            <a:avLst/>
          </a:prstGeom>
          <a:solidFill>
            <a:srgbClr val="81AB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 b="1">
                <a:solidFill>
                  <a:srgbClr val="800080"/>
                </a:solidFill>
                <a:latin typeface="Skia" charset="0"/>
              </a:rPr>
              <a:t>Commensalism</a:t>
            </a:r>
          </a:p>
        </p:txBody>
      </p:sp>
      <p:sp>
        <p:nvSpPr>
          <p:cNvPr id="16392" name="Text Box 8">
            <a:extLst>
              <a:ext uri="{FF2B5EF4-FFF2-40B4-BE49-F238E27FC236}">
                <a16:creationId xmlns:a16="http://schemas.microsoft.com/office/drawing/2014/main" id="{90096F4C-ECFB-78E6-187A-50B50132D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3338" y="3395663"/>
            <a:ext cx="2932113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>
                <a:solidFill>
                  <a:srgbClr val="003399"/>
                </a:solidFill>
                <a:latin typeface="Skia" charset="0"/>
              </a:rPr>
              <a:t>both organisms </a:t>
            </a:r>
            <a:r>
              <a:rPr lang="en-US" altLang="en-US" sz="3200" b="1">
                <a:solidFill>
                  <a:srgbClr val="003399"/>
                </a:solidFill>
                <a:latin typeface="Skia" charset="0"/>
              </a:rPr>
              <a:t>benefit</a:t>
            </a:r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9C8CA573-C6FC-6951-C3E5-FE6858019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7650" y="3395663"/>
            <a:ext cx="2541588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>
                <a:solidFill>
                  <a:srgbClr val="FF0066"/>
                </a:solidFill>
                <a:latin typeface="Skia" charset="0"/>
              </a:rPr>
              <a:t>one organism </a:t>
            </a:r>
            <a:r>
              <a:rPr lang="en-US" altLang="en-US" sz="3200" b="1">
                <a:solidFill>
                  <a:srgbClr val="FF0066"/>
                </a:solidFill>
                <a:latin typeface="Skia" charset="0"/>
              </a:rPr>
              <a:t>benefits</a:t>
            </a:r>
          </a:p>
        </p:txBody>
      </p:sp>
      <p:sp>
        <p:nvSpPr>
          <p:cNvPr id="16394" name="Text Box 10">
            <a:extLst>
              <a:ext uri="{FF2B5EF4-FFF2-40B4-BE49-F238E27FC236}">
                <a16:creationId xmlns:a16="http://schemas.microsoft.com/office/drawing/2014/main" id="{096F90C5-E885-A962-D607-6D5F9A4DE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5988" y="3395663"/>
            <a:ext cx="2560637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>
                <a:solidFill>
                  <a:srgbClr val="800080"/>
                </a:solidFill>
                <a:latin typeface="Skia" charset="0"/>
              </a:rPr>
              <a:t>one organism </a:t>
            </a:r>
            <a:r>
              <a:rPr lang="en-US" altLang="en-US" sz="3200" b="1">
                <a:solidFill>
                  <a:srgbClr val="800080"/>
                </a:solidFill>
                <a:latin typeface="Skia" charset="0"/>
              </a:rPr>
              <a:t>benefits</a:t>
            </a:r>
            <a:endParaRPr lang="en-US" altLang="en-US" sz="3200">
              <a:solidFill>
                <a:srgbClr val="800080"/>
              </a:solidFill>
              <a:latin typeface="Skia" charset="0"/>
            </a:endParaRPr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87043CFD-8175-6BB7-1C4B-C936DA467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6950" y="4803775"/>
            <a:ext cx="2400300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>
                <a:solidFill>
                  <a:srgbClr val="800080"/>
                </a:solidFill>
                <a:latin typeface="Skia" charset="0"/>
              </a:rPr>
              <a:t>one organism is </a:t>
            </a:r>
            <a:r>
              <a:rPr lang="en-US" altLang="en-US" sz="3200" b="1">
                <a:solidFill>
                  <a:srgbClr val="800080"/>
                </a:solidFill>
                <a:latin typeface="Skia" charset="0"/>
              </a:rPr>
              <a:t>unaffected</a:t>
            </a:r>
          </a:p>
          <a:p>
            <a:pPr algn="ctr"/>
            <a:endParaRPr lang="en-US" altLang="en-US"/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BCC83547-E432-3685-D192-A0F90A4E7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8613" y="4803775"/>
            <a:ext cx="2379662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>
                <a:solidFill>
                  <a:srgbClr val="FF0066"/>
                </a:solidFill>
                <a:latin typeface="Skia" charset="0"/>
              </a:rPr>
              <a:t>one organism is </a:t>
            </a:r>
            <a:r>
              <a:rPr lang="en-US" altLang="en-US" sz="3200" b="1">
                <a:solidFill>
                  <a:srgbClr val="FF0066"/>
                </a:solidFill>
                <a:latin typeface="Skia" charset="0"/>
              </a:rPr>
              <a:t>harmed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89" grpId="0" build="p" autoUpdateAnimBg="0"/>
      <p:bldP spid="16390" grpId="0" animBg="1" autoUpdateAnimBg="0"/>
      <p:bldP spid="16392" grpId="0" autoUpdateAnimBg="0"/>
      <p:bldP spid="16393" grpId="0" autoUpdateAnimBg="0"/>
      <p:bldP spid="16394" grpId="0" autoUpdateAnimBg="0"/>
      <p:bldP spid="16395" grpId="0" autoUpdateAnimBg="0"/>
      <p:bldP spid="1639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1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>
            <a:extLst>
              <a:ext uri="{FF2B5EF4-FFF2-40B4-BE49-F238E27FC236}">
                <a16:creationId xmlns:a16="http://schemas.microsoft.com/office/drawing/2014/main" id="{0CB9CB95-33F9-8734-9D9A-8EB8BA5B04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438" y="1395413"/>
            <a:ext cx="6024562" cy="40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8" name="Rectangle 6">
            <a:extLst>
              <a:ext uri="{FF2B5EF4-FFF2-40B4-BE49-F238E27FC236}">
                <a16:creationId xmlns:a16="http://schemas.microsoft.com/office/drawing/2014/main" id="{0BEE8767-94BD-2F47-5686-5B243CCF5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7938" y="5645150"/>
            <a:ext cx="66833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Skia" charset="0"/>
              </a:defRPr>
            </a:lvl1pPr>
            <a:lvl2pPr algn="ctr">
              <a:defRPr sz="4400">
                <a:solidFill>
                  <a:schemeClr val="tx2"/>
                </a:solidFill>
                <a:latin typeface="Skia" charset="0"/>
              </a:defRPr>
            </a:lvl2pPr>
            <a:lvl3pPr algn="ctr">
              <a:defRPr sz="4400">
                <a:solidFill>
                  <a:schemeClr val="tx2"/>
                </a:solidFill>
                <a:latin typeface="Skia" charset="0"/>
              </a:defRPr>
            </a:lvl3pPr>
            <a:lvl4pPr algn="ctr">
              <a:defRPr sz="4400">
                <a:solidFill>
                  <a:schemeClr val="tx2"/>
                </a:solidFill>
                <a:latin typeface="Skia" charset="0"/>
              </a:defRPr>
            </a:lvl4pPr>
            <a:lvl5pPr algn="ctr">
              <a:defRPr sz="4400">
                <a:solidFill>
                  <a:schemeClr val="tx2"/>
                </a:solidFill>
                <a:latin typeface="Skia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Skia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Skia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Skia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Skia" charset="0"/>
              </a:defRPr>
            </a:lvl9pPr>
          </a:lstStyle>
          <a:p>
            <a:r>
              <a:rPr lang="en-US" altLang="en-US" sz="4800"/>
              <a:t>Parasitism: one benefits, one is harmed</a:t>
            </a:r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7D372504-A1F3-F049-2374-3EB341231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-96838"/>
            <a:ext cx="8578850" cy="1311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000" b="1">
                <a:solidFill>
                  <a:schemeClr val="tx2"/>
                </a:solidFill>
                <a:latin typeface="Skia" charset="0"/>
              </a:rPr>
              <a:t>Example 1:</a:t>
            </a:r>
            <a:r>
              <a:rPr lang="en-US" altLang="en-US" sz="4000">
                <a:solidFill>
                  <a:schemeClr val="tx2"/>
                </a:solidFill>
                <a:latin typeface="Skia" charset="0"/>
              </a:rPr>
              <a:t>  </a:t>
            </a:r>
            <a:br>
              <a:rPr lang="en-US" altLang="en-US" sz="4000">
                <a:solidFill>
                  <a:schemeClr val="tx2"/>
                </a:solidFill>
                <a:latin typeface="Skia" charset="0"/>
              </a:rPr>
            </a:br>
            <a:r>
              <a:rPr lang="en-US" altLang="en-US" sz="4000">
                <a:solidFill>
                  <a:schemeClr val="tx2"/>
                </a:solidFill>
                <a:latin typeface="Skia" charset="0"/>
              </a:rPr>
              <a:t>Acacia plant with ant galls</a:t>
            </a:r>
            <a:endParaRPr lang="en-US" altLang="en-US" sz="4000">
              <a:latin typeface="Skia" charset="0"/>
            </a:endParaRPr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CBE52B5D-AA45-2FEA-974C-D95CB0C63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1079500"/>
            <a:ext cx="30480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000">
                <a:solidFill>
                  <a:srgbClr val="008000"/>
                </a:solidFill>
                <a:latin typeface="Skia" charset="0"/>
              </a:rPr>
              <a:t>Ants lay eggs on acacia tree</a:t>
            </a:r>
            <a:br>
              <a:rPr lang="en-US" altLang="en-US" sz="4000">
                <a:solidFill>
                  <a:srgbClr val="008000"/>
                </a:solidFill>
                <a:latin typeface="Skia" charset="0"/>
              </a:rPr>
            </a:br>
            <a:r>
              <a:rPr lang="en-US" altLang="en-US" sz="4000">
                <a:latin typeface="Skia" charset="0"/>
              </a:rPr>
              <a:t>Acacia covers the infected area with brown flesh (gall)</a:t>
            </a:r>
            <a:endParaRPr lang="en-US" altLang="en-US" sz="4000">
              <a:solidFill>
                <a:srgbClr val="008000"/>
              </a:solidFill>
              <a:latin typeface="Sk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utoUpdateAnimBg="0"/>
      <p:bldP spid="820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81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A4058BD-DE99-4537-30E5-94AEE87C9B0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84163" y="5321300"/>
            <a:ext cx="4587875" cy="1143000"/>
          </a:xfrm>
        </p:spPr>
        <p:txBody>
          <a:bodyPr anchor="ctr"/>
          <a:lstStyle/>
          <a:p>
            <a:r>
              <a:rPr lang="en-US" altLang="en-US" sz="4800"/>
              <a:t>Mutualism: both benefit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6B8C1731-ED54-188F-88D0-741B3B069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304800"/>
            <a:ext cx="428466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000" b="1">
                <a:solidFill>
                  <a:schemeClr val="tx2"/>
                </a:solidFill>
                <a:latin typeface="Skia" charset="0"/>
              </a:rPr>
              <a:t>Example 2:</a:t>
            </a:r>
            <a:r>
              <a:rPr lang="en-US" altLang="en-US" sz="4000">
                <a:solidFill>
                  <a:schemeClr val="tx2"/>
                </a:solidFill>
                <a:latin typeface="Skia" charset="0"/>
              </a:rPr>
              <a:t>  </a:t>
            </a:r>
            <a:br>
              <a:rPr lang="en-US" altLang="en-US" sz="4000">
                <a:solidFill>
                  <a:schemeClr val="tx2"/>
                </a:solidFill>
                <a:latin typeface="Skia" charset="0"/>
              </a:rPr>
            </a:br>
            <a:r>
              <a:rPr lang="en-US" altLang="en-US" sz="4000">
                <a:solidFill>
                  <a:schemeClr val="tx2"/>
                </a:solidFill>
                <a:latin typeface="Skia" charset="0"/>
              </a:rPr>
              <a:t>Moray Eel with Cleaner Fish</a:t>
            </a:r>
            <a:endParaRPr lang="en-US" altLang="en-US" sz="4000">
              <a:latin typeface="Skia" charset="0"/>
            </a:endParaRPr>
          </a:p>
        </p:txBody>
      </p:sp>
      <p:pic>
        <p:nvPicPr>
          <p:cNvPr id="7175" name="Picture 7">
            <a:extLst>
              <a:ext uri="{FF2B5EF4-FFF2-40B4-BE49-F238E27FC236}">
                <a16:creationId xmlns:a16="http://schemas.microsoft.com/office/drawing/2014/main" id="{39483CF6-52EE-B39F-7B29-79A1F56317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388" y="352425"/>
            <a:ext cx="3930650" cy="602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6" name="Text Box 8">
            <a:extLst>
              <a:ext uri="{FF2B5EF4-FFF2-40B4-BE49-F238E27FC236}">
                <a16:creationId xmlns:a16="http://schemas.microsoft.com/office/drawing/2014/main" id="{6322C337-CA1E-700F-EC97-199C2BFBA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3" y="2489200"/>
            <a:ext cx="4284662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000">
                <a:solidFill>
                  <a:srgbClr val="008000"/>
                </a:solidFill>
                <a:latin typeface="Skia" charset="0"/>
              </a:rPr>
              <a:t>Moray Eel gets a clean mouth Cleaner Fish gets a meal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1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>
            <a:extLst>
              <a:ext uri="{FF2B5EF4-FFF2-40B4-BE49-F238E27FC236}">
                <a16:creationId xmlns:a16="http://schemas.microsoft.com/office/drawing/2014/main" id="{B4323068-BF76-8FC9-7269-54CCB3C8C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672138"/>
            <a:ext cx="91709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Skia" charset="0"/>
              </a:defRPr>
            </a:lvl1pPr>
            <a:lvl2pPr algn="ctr">
              <a:defRPr sz="4400">
                <a:solidFill>
                  <a:schemeClr val="tx2"/>
                </a:solidFill>
                <a:latin typeface="Skia" charset="0"/>
              </a:defRPr>
            </a:lvl2pPr>
            <a:lvl3pPr algn="ctr">
              <a:defRPr sz="4400">
                <a:solidFill>
                  <a:schemeClr val="tx2"/>
                </a:solidFill>
                <a:latin typeface="Skia" charset="0"/>
              </a:defRPr>
            </a:lvl3pPr>
            <a:lvl4pPr algn="ctr">
              <a:defRPr sz="4400">
                <a:solidFill>
                  <a:schemeClr val="tx2"/>
                </a:solidFill>
                <a:latin typeface="Skia" charset="0"/>
              </a:defRPr>
            </a:lvl4pPr>
            <a:lvl5pPr algn="ctr">
              <a:defRPr sz="4400">
                <a:solidFill>
                  <a:schemeClr val="tx2"/>
                </a:solidFill>
                <a:latin typeface="Skia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Skia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Skia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Skia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Skia" charset="0"/>
              </a:defRPr>
            </a:lvl9pPr>
          </a:lstStyle>
          <a:p>
            <a:r>
              <a:rPr lang="en-US" altLang="en-US" sz="4800"/>
              <a:t>Commensalism: one benefits, one is unaffected</a:t>
            </a:r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F8BBC31D-B16C-120C-6FF5-32BAED471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0"/>
            <a:ext cx="62563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000" b="1">
                <a:solidFill>
                  <a:schemeClr val="tx2"/>
                </a:solidFill>
                <a:latin typeface="Skia" charset="0"/>
              </a:rPr>
              <a:t>Example 3:</a:t>
            </a:r>
            <a:r>
              <a:rPr lang="en-US" altLang="en-US" sz="4000">
                <a:solidFill>
                  <a:schemeClr val="tx2"/>
                </a:solidFill>
                <a:latin typeface="Skia" charset="0"/>
              </a:rPr>
              <a:t>  </a:t>
            </a:r>
            <a:br>
              <a:rPr lang="en-US" altLang="en-US" sz="4000">
                <a:solidFill>
                  <a:schemeClr val="tx2"/>
                </a:solidFill>
                <a:latin typeface="Skia" charset="0"/>
              </a:rPr>
            </a:br>
            <a:r>
              <a:rPr lang="en-US" altLang="en-US" sz="4000">
                <a:solidFill>
                  <a:schemeClr val="tx2"/>
                </a:solidFill>
                <a:latin typeface="Skia" charset="0"/>
              </a:rPr>
              <a:t>Cattle with cattle egrets</a:t>
            </a:r>
            <a:endParaRPr lang="en-US" altLang="en-US" sz="4000">
              <a:latin typeface="Skia" charset="0"/>
            </a:endParaRPr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CDCAAADC-B92C-2575-9200-64269C8FD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4138" y="692150"/>
            <a:ext cx="2779712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000">
                <a:solidFill>
                  <a:srgbClr val="800080"/>
                </a:solidFill>
                <a:latin typeface="Skia" charset="0"/>
              </a:rPr>
              <a:t>Cattle stir up insects as they eat grass</a:t>
            </a:r>
            <a:br>
              <a:rPr lang="en-US" altLang="en-US" sz="4000">
                <a:solidFill>
                  <a:srgbClr val="008000"/>
                </a:solidFill>
                <a:latin typeface="Skia" charset="0"/>
              </a:rPr>
            </a:br>
            <a:r>
              <a:rPr lang="en-US" altLang="en-US" sz="4000">
                <a:solidFill>
                  <a:srgbClr val="008000"/>
                </a:solidFill>
                <a:latin typeface="Skia" charset="0"/>
              </a:rPr>
              <a:t>Egrets hang around and eat insects</a:t>
            </a:r>
          </a:p>
        </p:txBody>
      </p:sp>
      <p:pic>
        <p:nvPicPr>
          <p:cNvPr id="10245" name="Picture 5">
            <a:extLst>
              <a:ext uri="{FF2B5EF4-FFF2-40B4-BE49-F238E27FC236}">
                <a16:creationId xmlns:a16="http://schemas.microsoft.com/office/drawing/2014/main" id="{77376186-F5AC-F5C4-DB66-E9C73D4505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1339850"/>
            <a:ext cx="6324600" cy="427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  <p:bldP spid="1024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1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>
            <a:extLst>
              <a:ext uri="{FF2B5EF4-FFF2-40B4-BE49-F238E27FC236}">
                <a16:creationId xmlns:a16="http://schemas.microsoft.com/office/drawing/2014/main" id="{19BED7A8-E097-ACE1-9F85-935F7A7745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55"/>
          <a:stretch>
            <a:fillRect/>
          </a:stretch>
        </p:blipFill>
        <p:spPr bwMode="auto">
          <a:xfrm>
            <a:off x="325438" y="1300163"/>
            <a:ext cx="5648325" cy="425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2" name="Rectangle 6">
            <a:extLst>
              <a:ext uri="{FF2B5EF4-FFF2-40B4-BE49-F238E27FC236}">
                <a16:creationId xmlns:a16="http://schemas.microsoft.com/office/drawing/2014/main" id="{3D89BD98-4DD5-B87F-CF1A-5D3ECF83D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38" y="5705475"/>
            <a:ext cx="84470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Skia" charset="0"/>
              </a:defRPr>
            </a:lvl1pPr>
            <a:lvl2pPr algn="ctr">
              <a:defRPr sz="4400">
                <a:solidFill>
                  <a:schemeClr val="tx2"/>
                </a:solidFill>
                <a:latin typeface="Skia" charset="0"/>
              </a:defRPr>
            </a:lvl2pPr>
            <a:lvl3pPr algn="ctr">
              <a:defRPr sz="4400">
                <a:solidFill>
                  <a:schemeClr val="tx2"/>
                </a:solidFill>
                <a:latin typeface="Skia" charset="0"/>
              </a:defRPr>
            </a:lvl3pPr>
            <a:lvl4pPr algn="ctr">
              <a:defRPr sz="4400">
                <a:solidFill>
                  <a:schemeClr val="tx2"/>
                </a:solidFill>
                <a:latin typeface="Skia" charset="0"/>
              </a:defRPr>
            </a:lvl4pPr>
            <a:lvl5pPr algn="ctr">
              <a:defRPr sz="4400">
                <a:solidFill>
                  <a:schemeClr val="tx2"/>
                </a:solidFill>
                <a:latin typeface="Skia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Skia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Skia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Skia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Skia" charset="0"/>
              </a:defRPr>
            </a:lvl9pPr>
          </a:lstStyle>
          <a:p>
            <a:r>
              <a:rPr lang="en-US" altLang="en-US" sz="4800"/>
              <a:t>Commensalism: one benefits, one is unaffected</a:t>
            </a:r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id="{277988FC-17D3-1C76-4422-0D7D23138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13" y="77788"/>
            <a:ext cx="81105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000" b="1">
                <a:solidFill>
                  <a:schemeClr val="tx2"/>
                </a:solidFill>
                <a:latin typeface="Skia" charset="0"/>
              </a:rPr>
              <a:t>Example 4:</a:t>
            </a:r>
            <a:r>
              <a:rPr lang="en-US" altLang="en-US" sz="4000">
                <a:solidFill>
                  <a:schemeClr val="tx2"/>
                </a:solidFill>
                <a:latin typeface="Skia" charset="0"/>
              </a:rPr>
              <a:t>  </a:t>
            </a:r>
            <a:br>
              <a:rPr lang="en-US" altLang="en-US" sz="4000">
                <a:solidFill>
                  <a:schemeClr val="tx2"/>
                </a:solidFill>
                <a:latin typeface="Skia" charset="0"/>
              </a:rPr>
            </a:br>
            <a:r>
              <a:rPr lang="en-US" altLang="en-US" sz="4000">
                <a:solidFill>
                  <a:schemeClr val="tx2"/>
                </a:solidFill>
                <a:latin typeface="Skia" charset="0"/>
              </a:rPr>
              <a:t>Clown fish with anemone</a:t>
            </a:r>
            <a:endParaRPr lang="en-US" altLang="en-US" sz="4000">
              <a:latin typeface="Skia" charset="0"/>
            </a:endParaRPr>
          </a:p>
        </p:txBody>
      </p:sp>
      <p:sp>
        <p:nvSpPr>
          <p:cNvPr id="9224" name="Text Box 8">
            <a:extLst>
              <a:ext uri="{FF2B5EF4-FFF2-40B4-BE49-F238E27FC236}">
                <a16:creationId xmlns:a16="http://schemas.microsoft.com/office/drawing/2014/main" id="{D0152063-8BCD-7BAC-E445-825078C50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488" y="1878013"/>
            <a:ext cx="3465512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000">
                <a:solidFill>
                  <a:srgbClr val="008000"/>
                </a:solidFill>
                <a:latin typeface="Skia" charset="0"/>
              </a:rPr>
              <a:t>Clown fish gets protection </a:t>
            </a:r>
            <a:r>
              <a:rPr lang="en-US" altLang="en-US" sz="4000">
                <a:solidFill>
                  <a:srgbClr val="800080"/>
                </a:solidFill>
                <a:latin typeface="Skia" charset="0"/>
              </a:rPr>
              <a:t>Anemone is unaffected</a:t>
            </a:r>
            <a:endParaRPr lang="en-US" altLang="en-US" sz="4000">
              <a:solidFill>
                <a:srgbClr val="008000"/>
              </a:solidFill>
              <a:latin typeface="Sk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utoUpdateAnimBg="0"/>
      <p:bldP spid="922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81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>
            <a:extLst>
              <a:ext uri="{FF2B5EF4-FFF2-40B4-BE49-F238E27FC236}">
                <a16:creationId xmlns:a16="http://schemas.microsoft.com/office/drawing/2014/main" id="{809B67D9-8843-E024-6685-068736574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3" y="1330325"/>
            <a:ext cx="6338887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2" name="Rectangle 8">
            <a:extLst>
              <a:ext uri="{FF2B5EF4-FFF2-40B4-BE49-F238E27FC236}">
                <a16:creationId xmlns:a16="http://schemas.microsoft.com/office/drawing/2014/main" id="{C29496EE-7A8D-A09E-9E6A-552EC25C48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77875" y="5715000"/>
            <a:ext cx="7612063" cy="1143000"/>
          </a:xfrm>
          <a:noFill/>
          <a:ln/>
        </p:spPr>
        <p:txBody>
          <a:bodyPr anchor="ctr"/>
          <a:lstStyle/>
          <a:p>
            <a:r>
              <a:rPr lang="en-US" altLang="en-US" sz="4800"/>
              <a:t>Mutualism: both benefit</a:t>
            </a:r>
          </a:p>
        </p:txBody>
      </p:sp>
      <p:sp>
        <p:nvSpPr>
          <p:cNvPr id="11273" name="Text Box 9">
            <a:extLst>
              <a:ext uri="{FF2B5EF4-FFF2-40B4-BE49-F238E27FC236}">
                <a16:creationId xmlns:a16="http://schemas.microsoft.com/office/drawing/2014/main" id="{A9A3F0BC-D298-8913-FFDE-46E8682E0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488" y="147638"/>
            <a:ext cx="767556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000" b="1">
                <a:solidFill>
                  <a:schemeClr val="tx2"/>
                </a:solidFill>
                <a:latin typeface="Skia" charset="0"/>
              </a:rPr>
              <a:t>Example 5:</a:t>
            </a:r>
            <a:r>
              <a:rPr lang="en-US" altLang="en-US" sz="4000">
                <a:solidFill>
                  <a:schemeClr val="tx2"/>
                </a:solidFill>
                <a:latin typeface="Skia" charset="0"/>
              </a:rPr>
              <a:t>  </a:t>
            </a:r>
            <a:br>
              <a:rPr lang="en-US" altLang="en-US" sz="4000">
                <a:solidFill>
                  <a:schemeClr val="tx2"/>
                </a:solidFill>
                <a:latin typeface="Skia" charset="0"/>
              </a:rPr>
            </a:br>
            <a:r>
              <a:rPr lang="en-US" altLang="en-US" sz="4000">
                <a:solidFill>
                  <a:schemeClr val="tx2"/>
                </a:solidFill>
                <a:latin typeface="Skia" charset="0"/>
              </a:rPr>
              <a:t>Antelope with Oxbird</a:t>
            </a:r>
            <a:endParaRPr lang="en-US" altLang="en-US" sz="4000">
              <a:latin typeface="Skia" charset="0"/>
            </a:endParaRPr>
          </a:p>
        </p:txBody>
      </p:sp>
      <p:sp>
        <p:nvSpPr>
          <p:cNvPr id="11274" name="Text Box 10">
            <a:extLst>
              <a:ext uri="{FF2B5EF4-FFF2-40B4-BE49-F238E27FC236}">
                <a16:creationId xmlns:a16="http://schemas.microsoft.com/office/drawing/2014/main" id="{AB197CE1-355E-8D43-85B8-06FD0DAE8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85875"/>
            <a:ext cx="2352675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000">
                <a:solidFill>
                  <a:srgbClr val="008000"/>
                </a:solidFill>
                <a:latin typeface="Skia" charset="0"/>
              </a:rPr>
              <a:t>Antelope gets rid of parasites Oxbird gets a meal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utoUpdateAnimBg="0"/>
      <p:bldP spid="1127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1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>
            <a:extLst>
              <a:ext uri="{FF2B5EF4-FFF2-40B4-BE49-F238E27FC236}">
                <a16:creationId xmlns:a16="http://schemas.microsoft.com/office/drawing/2014/main" id="{34CD0D45-F2DC-CE4D-1A27-430905272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4225" y="5672138"/>
            <a:ext cx="71167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Skia" charset="0"/>
              </a:defRPr>
            </a:lvl1pPr>
            <a:lvl2pPr algn="ctr">
              <a:defRPr sz="4400">
                <a:solidFill>
                  <a:schemeClr val="tx2"/>
                </a:solidFill>
                <a:latin typeface="Skia" charset="0"/>
              </a:defRPr>
            </a:lvl2pPr>
            <a:lvl3pPr algn="ctr">
              <a:defRPr sz="4400">
                <a:solidFill>
                  <a:schemeClr val="tx2"/>
                </a:solidFill>
                <a:latin typeface="Skia" charset="0"/>
              </a:defRPr>
            </a:lvl3pPr>
            <a:lvl4pPr algn="ctr">
              <a:defRPr sz="4400">
                <a:solidFill>
                  <a:schemeClr val="tx2"/>
                </a:solidFill>
                <a:latin typeface="Skia" charset="0"/>
              </a:defRPr>
            </a:lvl4pPr>
            <a:lvl5pPr algn="ctr">
              <a:defRPr sz="4400">
                <a:solidFill>
                  <a:schemeClr val="tx2"/>
                </a:solidFill>
                <a:latin typeface="Skia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Skia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Skia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Skia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Skia" charset="0"/>
              </a:defRPr>
            </a:lvl9pPr>
          </a:lstStyle>
          <a:p>
            <a:r>
              <a:rPr lang="en-US" altLang="en-US" sz="4800"/>
              <a:t>Parasitism: one benefits, one is harmed</a:t>
            </a: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F32B3201-42C9-B457-748F-1FE164C6A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-69850"/>
            <a:ext cx="85788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000" b="1">
                <a:solidFill>
                  <a:schemeClr val="tx2"/>
                </a:solidFill>
                <a:latin typeface="Skia" charset="0"/>
              </a:rPr>
              <a:t>Example 6:</a:t>
            </a:r>
            <a:r>
              <a:rPr lang="en-US" altLang="en-US" sz="4000">
                <a:solidFill>
                  <a:schemeClr val="tx2"/>
                </a:solidFill>
                <a:latin typeface="Skia" charset="0"/>
              </a:rPr>
              <a:t>  </a:t>
            </a:r>
            <a:br>
              <a:rPr lang="en-US" altLang="en-US" sz="4000">
                <a:solidFill>
                  <a:schemeClr val="tx2"/>
                </a:solidFill>
                <a:latin typeface="Skia" charset="0"/>
              </a:rPr>
            </a:br>
            <a:r>
              <a:rPr lang="en-US" altLang="en-US" sz="4000">
                <a:solidFill>
                  <a:schemeClr val="tx2"/>
                </a:solidFill>
                <a:latin typeface="Skia" charset="0"/>
              </a:rPr>
              <a:t>Taenia worm in human eye</a:t>
            </a:r>
            <a:endParaRPr lang="en-US" altLang="en-US" sz="4000">
              <a:latin typeface="Skia" charset="0"/>
            </a:endParaRPr>
          </a:p>
        </p:txBody>
      </p:sp>
      <p:sp>
        <p:nvSpPr>
          <p:cNvPr id="12298" name="Text Box 10">
            <a:extLst>
              <a:ext uri="{FF2B5EF4-FFF2-40B4-BE49-F238E27FC236}">
                <a16:creationId xmlns:a16="http://schemas.microsoft.com/office/drawing/2014/main" id="{13DFD2D4-1849-DE53-C92D-4EABC2597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11263"/>
            <a:ext cx="2897188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000">
                <a:solidFill>
                  <a:srgbClr val="008000"/>
                </a:solidFill>
                <a:latin typeface="Skia" charset="0"/>
              </a:rPr>
              <a:t>Worm infects human blood stream</a:t>
            </a:r>
            <a:br>
              <a:rPr lang="en-US" altLang="en-US" sz="4000">
                <a:solidFill>
                  <a:srgbClr val="008000"/>
                </a:solidFill>
                <a:latin typeface="Skia" charset="0"/>
              </a:rPr>
            </a:br>
            <a:r>
              <a:rPr lang="en-US" altLang="en-US" sz="4000">
                <a:latin typeface="Skia" charset="0"/>
              </a:rPr>
              <a:t>Human may go blind</a:t>
            </a:r>
            <a:endParaRPr lang="en-US" altLang="en-US" sz="4000">
              <a:solidFill>
                <a:srgbClr val="008000"/>
              </a:solidFill>
              <a:latin typeface="Skia" charset="0"/>
            </a:endParaRPr>
          </a:p>
        </p:txBody>
      </p:sp>
      <p:pic>
        <p:nvPicPr>
          <p:cNvPr id="12293" name="Picture 5">
            <a:extLst>
              <a:ext uri="{FF2B5EF4-FFF2-40B4-BE49-F238E27FC236}">
                <a16:creationId xmlns:a16="http://schemas.microsoft.com/office/drawing/2014/main" id="{02617978-BCB7-61DE-EB1F-20E7007C62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163" y="1220788"/>
            <a:ext cx="6359525" cy="440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utoUpdateAnimBg="0"/>
      <p:bldP spid="12298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FF0000"/>
      </a:dk1>
      <a:lt1>
        <a:srgbClr val="CCFF66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E2FFB8"/>
      </a:accent3>
      <a:accent4>
        <a:srgbClr val="DA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Skia"/>
        <a:ea typeface=""/>
        <a:cs typeface=""/>
      </a:majorFont>
      <a:minorFont>
        <a:latin typeface="Sk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HD:Jordan Applications:Microsoft Office 98:Templates:Blank Presentation</Template>
  <TotalTime>530</TotalTime>
  <Words>459</Words>
  <Application>Microsoft Office PowerPoint</Application>
  <PresentationFormat>On-screen Show (4:3)</PresentationFormat>
  <Paragraphs>61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Times</vt:lpstr>
      <vt:lpstr>Skia</vt:lpstr>
      <vt:lpstr>Arial</vt:lpstr>
      <vt:lpstr>Blank Presentation</vt:lpstr>
      <vt:lpstr>AGENDA</vt:lpstr>
      <vt:lpstr>What is symbiosis?</vt:lpstr>
      <vt:lpstr>What are the different kinds of symbiosis?</vt:lpstr>
      <vt:lpstr>PowerPoint Presentation</vt:lpstr>
      <vt:lpstr>Mutualism: both benefit</vt:lpstr>
      <vt:lpstr>PowerPoint Presentation</vt:lpstr>
      <vt:lpstr>PowerPoint Presentation</vt:lpstr>
      <vt:lpstr>Mutualism: both benefit</vt:lpstr>
      <vt:lpstr>PowerPoint Presentation</vt:lpstr>
      <vt:lpstr>Homeostasis</vt:lpstr>
      <vt:lpstr>Examples of Homeostasis</vt:lpstr>
      <vt:lpstr>More examples</vt:lpstr>
      <vt:lpstr>Even More Examples</vt:lpstr>
      <vt:lpstr>PowerPoint Presentation</vt:lpstr>
    </vt:vector>
  </TitlesOfParts>
  <Company>PAUSD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Symbiosis and Homeostasis</dc:title>
  <dc:creator>Workstation</dc:creator>
  <cp:keywords/>
  <cp:lastModifiedBy>Nayan GRIFFITHS</cp:lastModifiedBy>
  <cp:revision>16</cp:revision>
  <dcterms:created xsi:type="dcterms:W3CDTF">2001-10-04T20:44:11Z</dcterms:created>
  <dcterms:modified xsi:type="dcterms:W3CDTF">2023-03-14T11:51:51Z</dcterms:modified>
</cp:coreProperties>
</file>