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100" d="100"/>
          <a:sy n="100" d="100"/>
        </p:scale>
        <p:origin x="4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E6F232D-BAF0-F3BC-4322-4F3B4614D3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E2C9AE6-BF1F-236F-B228-BBE0002C28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98F03EF1-3FB2-22FE-3705-3B71C6A6668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FAD96886-8CED-93B0-71ED-FE53440F03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8415DE29-FA92-9BB9-7625-5F4F17EE8D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AD28D7EE-6679-B59B-FF82-AA8AD05D32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8143BFD-786A-4467-8ED2-D46D5030EED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75EC62-E673-CEC0-203A-1EAEAD385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3B316-1EDF-4045-A628-98764BD1CEB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9C9EF51-29E6-0EE3-6E0C-1941F303BC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9EB0125-13BF-2AE2-226D-00900D31D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1B2DF4-207B-BE6C-7397-13CF3A1E8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C6FE3-FB34-4877-AA1E-1BCE40312FD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E0B8F28B-4500-D521-71F2-B3C582CE07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E6A35BF-5EF4-3CAB-A3B3-A78CCE5CB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4D6383-3842-6169-56D3-DE7A64EB5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3CA46-DF3F-444B-B312-5D3FFF12109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74074AA-60EA-16A4-6518-6CEE5A7349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81EB049-295A-0B4E-687F-C09DE7C19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7BB0EF-DAE9-FE06-C4DF-AC8A65005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21B77-EEA9-421C-8C63-E8972C93E14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07EE17CC-B47A-F117-C810-3FD10B2ADA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537A8D6-1324-36B8-E4B3-662E36BEB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36EDCC-7D5B-F03A-27B7-CB29D7441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18A95-86F2-4DE8-BAE1-16EABF19D3E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B7BF4DDD-3A0E-C363-0B1C-2F4239FA87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F7A6469-BD1C-E250-3FE9-BF1662834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8EFA0F-0059-6B61-D304-DC9C261627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DF7C8-6A7D-4548-A822-718A6774B5B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69AE8E96-3DB2-7DDC-F5A9-1F7A9FEF55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97B906E-296D-2C86-6627-6DA36DA6C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26E834-DE48-EDAC-53E6-F09F84154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B3388-EC37-4D10-9762-293DBB12AC4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4580D7AC-BF10-1343-4D92-61A10486D3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53C01F1-8BEB-4FC6-0AFF-6E9E24A04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C950A9-8FD6-268F-7E37-435687D0B9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5DF2A-CAB2-4EDD-8A28-C0DF11B738E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71BB499-5E9B-9E32-028D-9DDEE85F91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32217B8-8394-AD69-8FB4-F5A7680BA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C826B1-860C-BFE0-7B98-F368A45D37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70EFD-BBB2-4394-B0F3-357FD4EE8A1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CA8C8F26-C093-CC04-08D7-E7C1BC0488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91FEFA9B-0263-F63D-ACD3-50BD1C5793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C8F5E26A-B2A3-DCFB-B71F-59C537875BF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B763451-D843-430F-BC02-3699BA69275C}" type="slidenum">
              <a:rPr lang="en-GB" altLang="en-US" sz="1200">
                <a:latin typeface="Calibri" panose="020F0502020204030204" pitchFamily="34" charset="0"/>
              </a:rPr>
              <a:pPr algn="r"/>
              <a:t>9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A9C9F55-D87E-E07E-8806-BB1442C0D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8195" name="AutoShape 3">
            <a:extLst>
              <a:ext uri="{FF2B5EF4-FFF2-40B4-BE49-F238E27FC236}">
                <a16:creationId xmlns:a16="http://schemas.microsoft.com/office/drawing/2014/main" id="{3622E01F-41DE-601B-41E5-B967902B1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D430154-662F-F418-D2F6-9322A2026C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grpSp>
        <p:nvGrpSpPr>
          <p:cNvPr id="8210" name="Group 18">
            <a:extLst>
              <a:ext uri="{FF2B5EF4-FFF2-40B4-BE49-F238E27FC236}">
                <a16:creationId xmlns:a16="http://schemas.microsoft.com/office/drawing/2014/main" id="{EBBA37A4-B4C3-6742-15DD-0F34457A1397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>
              <a:extLst>
                <a:ext uri="{FF2B5EF4-FFF2-40B4-BE49-F238E27FC236}">
                  <a16:creationId xmlns:a16="http://schemas.microsoft.com/office/drawing/2014/main" id="{9331F360-3590-796D-27B8-09172C2EAA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5" name="AutoShape 13">
              <a:extLst>
                <a:ext uri="{FF2B5EF4-FFF2-40B4-BE49-F238E27FC236}">
                  <a16:creationId xmlns:a16="http://schemas.microsoft.com/office/drawing/2014/main" id="{FCCF6769-B896-CD19-DAB6-7114CDFE7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6" name="Rectangle 14">
            <a:extLst>
              <a:ext uri="{FF2B5EF4-FFF2-40B4-BE49-F238E27FC236}">
                <a16:creationId xmlns:a16="http://schemas.microsoft.com/office/drawing/2014/main" id="{887E0FF3-A074-8645-D9BD-C08B4BCACF0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F915947B-DDE7-646C-16B2-8F842DC4BC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8209" name="Rectangle 17">
            <a:extLst>
              <a:ext uri="{FF2B5EF4-FFF2-40B4-BE49-F238E27FC236}">
                <a16:creationId xmlns:a16="http://schemas.microsoft.com/office/drawing/2014/main" id="{B3A9210C-1BA4-4745-5572-7D887DBFD0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1FDCB33-53FB-4D38-9E80-5DDA1A078B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3B75B699-4531-BD3B-C4B7-CEA61C4B054D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C6BAC-68A1-3529-0869-1181EAC6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0058D3-EC77-F4AE-B515-92D86D0EE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90419-ACA1-926B-540A-61E7788A2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44C5-FDD8-B832-31FA-C5E9DB55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5FE2-AC1A-3D83-F226-FC600611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9D2CD-9643-4F24-B7B6-C75BC4A5C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49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B789E4-05E2-4D9C-0F93-8A214605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426E6-5620-65E4-CE7E-28A5E8A22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BB35B-43EF-13EE-367C-39773C5E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CAECB-71F2-ACA3-E811-A920D7D3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BD48F-B82B-E995-06BF-FD7DEBA6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9076D-6D5C-444C-B6D0-97CD3262A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5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876B-5583-8571-BE78-EE8D5563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4B4C8-63C4-AE46-34FA-3DA72532A41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737D91E-8B42-A871-7A05-AB382C2EA47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C4757-CEF0-903C-4F0E-1D851DF2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223CF-B6CA-3D9F-9B04-F681D518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98E08-4D91-3555-F726-D466E90B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E155EBF8-488C-4323-987A-A7466E75F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5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B44B-0263-0973-E389-6A1D9906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E79E-4027-C8C4-E1BD-385AD0C5F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0BC2F-F03F-D4DC-CAB9-51EE766E7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C7C9C-6CE5-9E2E-CE46-5AB718D13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F1294-6CC9-C62F-3BC4-5EC4BEBF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915FD-7B27-4A45-97A4-6FB591E6F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01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07DE-D85C-4082-78B5-45E2F210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FDC9B-4935-AA4D-DBEE-B8A1C85E8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2E9B4-451A-639F-0992-A3B2A33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00C67-FD08-2186-10F7-DABDC807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945B6-D60A-F031-FF09-41649978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CE34C-0139-4AF6-805B-A355E5E4EA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99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BC3B-81C4-52EA-42B9-ACEB69EB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7BA7-2B32-43ED-E165-209C15F90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D61092-BE99-0D2B-EA69-A8378FC5C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A51B6-2CF8-25C7-6707-6D953870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87F7E-8C86-419F-0459-6A4876CF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0E9EF-07EE-38B7-CB37-36A2467A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05213-0CC2-4012-A814-049F0FE24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4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E8D6-99BE-270C-3CCC-61667029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7C811-260A-7857-8A80-954A568C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53201-8C5E-22C4-331E-B15C32B9C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B32DC-1E71-E9CB-85A3-E8C4B90C1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E9C6A-84DC-CA76-A207-7C0E2CEBE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66D5E-CA85-BB9A-A381-C72EB77D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F098B9-E290-68B7-3501-4329B373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CAC9-E537-DAE3-F47D-86DD2C9C1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F5AF-121B-47B7-96A8-BE3321A82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61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CBB8-846F-EF60-1173-7F8D4DEF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61752-56D0-583B-9F4A-9007B053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87F0C-3AE2-92B4-0C0A-B368BE71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9024C-7488-B5DE-6700-D8E5EC69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49BE0-BB80-444C-9246-77C16E6277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62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FC109-9E8E-3FED-E3C2-C9DA45B0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FC0F7D-8697-5EE5-3185-31F66D1F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A951E-8731-C69F-7452-94B03E73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96E5F-5567-4B15-A096-B55ABAF64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86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6DB8-CB72-CB6E-F27B-811FCFC3F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D014A-85BB-9DCE-E846-8EC1E182F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D953E-4046-F232-3FEA-22B1B7236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EDEF9-82D1-3F63-7FD5-1C8326023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4133F-A102-B7AB-DFE0-B3FF17F5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AEAB8-8F57-302E-00FB-3AF197EB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A9AB-1256-49D5-BAD4-CD87E96D2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0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B184-827C-C0A1-F8E5-9972E6FA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6E421-994E-BB5E-F75C-8B691F7EE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6D3C5-A363-286E-0C8C-3537FD4D1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B6FF8-808B-F2E1-D49E-EDB7B352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561E3-9D7F-4A5F-992A-6E6A10AD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9DC47-5AC3-9592-2D73-1DDCEC87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EB03-41E2-463C-B0D8-21A996398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>
            <a:extLst>
              <a:ext uri="{FF2B5EF4-FFF2-40B4-BE49-F238E27FC236}">
                <a16:creationId xmlns:a16="http://schemas.microsoft.com/office/drawing/2014/main" id="{3DE3A5A4-9124-F9DA-BAB4-3BF6344853B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26966F75-15A0-558A-0B9E-305B96D5E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8" name="Rectangle 4">
              <a:extLst>
                <a:ext uri="{FF2B5EF4-FFF2-40B4-BE49-F238E27FC236}">
                  <a16:creationId xmlns:a16="http://schemas.microsoft.com/office/drawing/2014/main" id="{319E4900-8A2A-7ACC-0721-0259DA11B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9" name="AutoShape 5">
            <a:extLst>
              <a:ext uri="{FF2B5EF4-FFF2-40B4-BE49-F238E27FC236}">
                <a16:creationId xmlns:a16="http://schemas.microsoft.com/office/drawing/2014/main" id="{0080FC79-2081-6D07-BBF8-7700038D2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A92CF2E-DCE5-2310-C31D-A24605309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100A30D8-9932-B3F5-B08F-11A85252FE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209B371C-2F78-A909-4CAA-0084FD8962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168727A-E65B-5B20-0753-DE51AF8D23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3FF8DA5D-D39F-B6A9-FA83-8504180865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97370946-F89D-4044-9EE6-47E36BC9C1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45" name="Group 21">
            <a:extLst>
              <a:ext uri="{FF2B5EF4-FFF2-40B4-BE49-F238E27FC236}">
                <a16:creationId xmlns:a16="http://schemas.microsoft.com/office/drawing/2014/main" id="{A0835CFE-4A39-33E7-0683-D0FA9563B35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6" name="AutoShape 12">
              <a:extLst>
                <a:ext uri="{FF2B5EF4-FFF2-40B4-BE49-F238E27FC236}">
                  <a16:creationId xmlns:a16="http://schemas.microsoft.com/office/drawing/2014/main" id="{7D64484D-8192-E97F-E572-69904F2A0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AutoShape 20">
              <a:extLst>
                <a:ext uri="{FF2B5EF4-FFF2-40B4-BE49-F238E27FC236}">
                  <a16:creationId xmlns:a16="http://schemas.microsoft.com/office/drawing/2014/main" id="{01C31D5C-D8D3-9B55-8268-B52160D3B0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http://pearl1.lanl.gov/periodic/images/Mendeleev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6187306-F12C-8721-8E50-07D3B0436C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Periodic table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B571C31-D35B-E32C-4563-523B97E7AB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Important information about its beginnings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A47BCE8-3846-C701-59D7-DFC59CFE9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the Periodic Table?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7A527D8-C869-F452-045B-8AC3B81CD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periodic table is the most important reference in Chemistry.</a:t>
            </a:r>
          </a:p>
          <a:p>
            <a:r>
              <a:rPr lang="en-US" altLang="en-US"/>
              <a:t>It is organized with all known elements.</a:t>
            </a:r>
          </a:p>
          <a:p>
            <a:r>
              <a:rPr lang="en-US" altLang="en-US"/>
              <a:t>The elements are organized from left to right and top to bottom in </a:t>
            </a:r>
            <a:r>
              <a:rPr lang="en-US" altLang="en-US">
                <a:ea typeface="PMingLiU" panose="02020500000000000000" pitchFamily="18" charset="-120"/>
                <a:cs typeface="Times New Roman" panose="02020603050405020304" pitchFamily="18" charset="0"/>
              </a:rPr>
              <a:t>ascending order of their atomic number.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54DB772-7605-0B46-0A07-78F52EBBB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organized the elements?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1B7EF0B-9135-FEFF-253B-2559E1D09D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3429000" cy="4038600"/>
          </a:xfrm>
        </p:spPr>
        <p:txBody>
          <a:bodyPr/>
          <a:lstStyle/>
          <a:p>
            <a:r>
              <a:rPr lang="en-US" altLang="en-US" sz="2000"/>
              <a:t>Russian chemist Dmitri Mendeleev, in 1869, proposed a table to organize the known elements.</a:t>
            </a:r>
          </a:p>
          <a:p>
            <a:r>
              <a:rPr lang="en-US" altLang="en-US" sz="2000"/>
              <a:t>He organized the first table using the atomic weight of the elements. It is now organized by its atomic number.</a:t>
            </a:r>
          </a:p>
          <a:p>
            <a:r>
              <a:rPr lang="en-US" altLang="en-US" sz="2000"/>
              <a:t>This was his table from 1869.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A12BAD69-FD1C-77C2-2E4B-21EF40487A40}"/>
              </a:ext>
            </a:extLst>
          </p:cNvPr>
          <p:cNvSpPr>
            <a:spLocks noGrp="1" noChangeArrowheads="1"/>
          </p:cNvSpPr>
          <p:nvPr>
            <p:ph type="clipArt" sz="half" idx="2"/>
          </p:nvPr>
        </p:nvSpPr>
        <p:spPr/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5A0F09CD-81B2-B8EA-C7D5-F9172C4E6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A6C6248-9D3E-06C1-FB55-AC82E9D3F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organized the elements?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EE4D050-BB6F-A4FC-13E1-D3D5243AB8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Dmitri left some spaces on the table because he though that there where other elements that have not yet being discovered at that moment.</a:t>
            </a:r>
          </a:p>
          <a:p>
            <a:r>
              <a:rPr lang="en-US" altLang="en-US" sz="2400"/>
              <a:t>This is Mendeleev…</a:t>
            </a:r>
          </a:p>
          <a:p>
            <a:endParaRPr lang="en-US" altLang="en-US" sz="2400"/>
          </a:p>
        </p:txBody>
      </p:sp>
      <p:pic>
        <p:nvPicPr>
          <p:cNvPr id="46086" name="Picture 6">
            <a:extLst>
              <a:ext uri="{FF2B5EF4-FFF2-40B4-BE49-F238E27FC236}">
                <a16:creationId xmlns:a16="http://schemas.microsoft.com/office/drawing/2014/main" id="{E7EC2DB5-0564-5AAE-7BB9-7514916E5988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34025" y="2362200"/>
            <a:ext cx="283845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ACECB89-3946-314B-75E3-962D5C281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we find on the table?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987B418-3C05-25D8-413F-BCDBFED21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On the periodic table there is individual information on each element..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It shows the atomic number of the element –which is the number of protons that the elements have.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symbol – this is one or two letters that represent that element. If there are two letters the second will always be lower case.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Atomic mass – is the mass of the element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Some will have more information some less but all of them will have at least the symbol.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910C1A9-51AD-6F68-9AB8-C81EA4133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we find on the table?</a:t>
            </a:r>
          </a:p>
        </p:txBody>
      </p:sp>
      <p:grpSp>
        <p:nvGrpSpPr>
          <p:cNvPr id="48135" name="Group 7">
            <a:extLst>
              <a:ext uri="{FF2B5EF4-FFF2-40B4-BE49-F238E27FC236}">
                <a16:creationId xmlns:a16="http://schemas.microsoft.com/office/drawing/2014/main" id="{EDBFA4C3-3F9C-C62C-6A55-A384CE85DCA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743200"/>
            <a:ext cx="6934200" cy="3581400"/>
            <a:chOff x="0" y="0"/>
            <a:chExt cx="2298" cy="896"/>
          </a:xfrm>
        </p:grpSpPr>
        <p:grpSp>
          <p:nvGrpSpPr>
            <p:cNvPr id="48134" name="Group 6">
              <a:extLst>
                <a:ext uri="{FF2B5EF4-FFF2-40B4-BE49-F238E27FC236}">
                  <a16:creationId xmlns:a16="http://schemas.microsoft.com/office/drawing/2014/main" id="{722191D9-884C-42E9-82D4-550475175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152" cy="896"/>
              <a:chOff x="0" y="0"/>
              <a:chExt cx="1152" cy="896"/>
            </a:xfrm>
          </p:grpSpPr>
          <p:sp>
            <p:nvSpPr>
              <p:cNvPr id="48133" name="Rectangle 5">
                <a:extLst>
                  <a:ext uri="{FF2B5EF4-FFF2-40B4-BE49-F238E27FC236}">
                    <a16:creationId xmlns:a16="http://schemas.microsoft.com/office/drawing/2014/main" id="{E1DCF0D5-9669-68CB-BF8C-B0C5483B7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152" cy="896"/>
              </a:xfrm>
              <a:prstGeom prst="rect">
                <a:avLst/>
              </a:prstGeom>
              <a:solidFill>
                <a:srgbClr val="1FA0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  <p:sp>
            <p:nvSpPr>
              <p:cNvPr id="48131" name="Rectangle 3">
                <a:extLst>
                  <a:ext uri="{FF2B5EF4-FFF2-40B4-BE49-F238E27FC236}">
                    <a16:creationId xmlns:a16="http://schemas.microsoft.com/office/drawing/2014/main" id="{B78189F7-BBD6-151A-3161-EB3196F2D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" y="6"/>
                <a:ext cx="1140" cy="860"/>
              </a:xfrm>
              <a:prstGeom prst="rect">
                <a:avLst/>
              </a:prstGeom>
              <a:solidFill>
                <a:srgbClr val="1FA0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6000">
                    <a:solidFill>
                      <a:srgbClr val="FFFF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10</a:t>
                </a:r>
                <a:br>
                  <a:rPr lang="en-US" altLang="en-US" sz="6000">
                    <a:solidFill>
                      <a:srgbClr val="FFFF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</a:br>
                <a:r>
                  <a:rPr lang="en-US" altLang="en-US" sz="6000">
                    <a:latin typeface="Arial" panose="020B0604020202020204" pitchFamily="34" charset="0"/>
                    <a:cs typeface="Times New Roman" panose="02020603050405020304" pitchFamily="18" charset="0"/>
                  </a:rPr>
                  <a:t>Ne</a:t>
                </a:r>
              </a:p>
              <a:p>
                <a:pPr algn="ctr"/>
                <a:r>
                  <a:rPr lang="en-US" altLang="en-US" sz="6000">
                    <a:solidFill>
                      <a:srgbClr val="FFFF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20.18</a:t>
                </a:r>
              </a:p>
              <a:p>
                <a:pPr algn="ctr" eaLnBrk="0" hangingPunct="0"/>
                <a:endParaRPr lang="en-US" altLang="en-US" sz="60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8132" name="Rectangle 4">
              <a:extLst>
                <a:ext uri="{FF2B5EF4-FFF2-40B4-BE49-F238E27FC236}">
                  <a16:creationId xmlns:a16="http://schemas.microsoft.com/office/drawing/2014/main" id="{BDFD5067-A6A7-7255-B282-62F8E837C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" y="6"/>
              <a:ext cx="1140" cy="8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s-PR" altLang="en-US" sz="3200">
                  <a:latin typeface="Arial" panose="020B0604020202020204" pitchFamily="34" charset="0"/>
                  <a:cs typeface="Times New Roman" panose="02020603050405020304" pitchFamily="18" charset="0"/>
                </a:rPr>
                <a:t>Atomic Number</a:t>
              </a:r>
            </a:p>
            <a:p>
              <a:r>
                <a:rPr lang="es-PR" altLang="en-US" sz="32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320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eaLnBrk="0" hangingPunct="0"/>
              <a:r>
                <a:rPr lang="es-PR" altLang="en-US" sz="3200">
                  <a:latin typeface="Arial" panose="020B0604020202020204" pitchFamily="34" charset="0"/>
                  <a:cs typeface="Times New Roman" panose="02020603050405020304" pitchFamily="18" charset="0"/>
                </a:rPr>
                <a:t>Symbol</a:t>
              </a:r>
            </a:p>
            <a:p>
              <a:pPr eaLnBrk="0" hangingPunct="0"/>
              <a:endParaRPr lang="en-US" altLang="en-US" sz="320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eaLnBrk="0" hangingPunct="0"/>
              <a:r>
                <a:rPr lang="es-PR" altLang="en-US" sz="3200">
                  <a:latin typeface="Arial" panose="020B0604020202020204" pitchFamily="34" charset="0"/>
                  <a:cs typeface="Times New Roman" panose="02020603050405020304" pitchFamily="18" charset="0"/>
                </a:rPr>
                <a:t>Atomic Mass</a:t>
              </a:r>
              <a:endParaRPr lang="en-US" altLang="en-US" sz="3200">
                <a:latin typeface="Arial" panose="020B0604020202020204" pitchFamily="34" charset="0"/>
                <a:cs typeface="Times New Roman" panose="02020603050405020304" pitchFamily="18" charset="0"/>
              </a:endParaRPr>
            </a:p>
            <a:p>
              <a:pPr eaLnBrk="0" hangingPunct="0"/>
              <a:endParaRPr lang="en-US" altLang="en-US" sz="3200">
                <a:latin typeface="Arial" panose="020B0604020202020204" pitchFamily="34" charset="0"/>
              </a:endParaRPr>
            </a:p>
          </p:txBody>
        </p:sp>
      </p:grpSp>
      <p:sp>
        <p:nvSpPr>
          <p:cNvPr id="48136" name="Line 8">
            <a:extLst>
              <a:ext uri="{FF2B5EF4-FFF2-40B4-BE49-F238E27FC236}">
                <a16:creationId xmlns:a16="http://schemas.microsoft.com/office/drawing/2014/main" id="{D3AE8500-DEC6-22EC-40E3-7E486EAC6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1242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8137" name="Line 9">
            <a:extLst>
              <a:ext uri="{FF2B5EF4-FFF2-40B4-BE49-F238E27FC236}">
                <a16:creationId xmlns:a16="http://schemas.microsoft.com/office/drawing/2014/main" id="{60F9027D-5293-3A3F-D7FE-4332AB341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910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48138" name="Line 10">
            <a:extLst>
              <a:ext uri="{FF2B5EF4-FFF2-40B4-BE49-F238E27FC236}">
                <a16:creationId xmlns:a16="http://schemas.microsoft.com/office/drawing/2014/main" id="{28900EC4-CC2E-A939-81F7-E4AD4BD9B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029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>
            <a:extLst>
              <a:ext uri="{FF2B5EF4-FFF2-40B4-BE49-F238E27FC236}">
                <a16:creationId xmlns:a16="http://schemas.microsoft.com/office/drawing/2014/main" id="{EF337E68-1F56-26A1-0E5E-33330C9A4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6324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>
            <a:extLst>
              <a:ext uri="{FF2B5EF4-FFF2-40B4-BE49-F238E27FC236}">
                <a16:creationId xmlns:a16="http://schemas.microsoft.com/office/drawing/2014/main" id="{297FEC36-6E97-3204-93AF-36C7FD713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is organized?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96608EC-AEA6-4A19-D27B-BFCA0635B2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2286000" cy="4038600"/>
          </a:xfrm>
        </p:spPr>
        <p:txBody>
          <a:bodyPr/>
          <a:lstStyle/>
          <a:p>
            <a:r>
              <a:rPr lang="en-US" altLang="en-US" sz="2400"/>
              <a:t>The horizontal lines of the table are called PERIODS.</a:t>
            </a:r>
          </a:p>
          <a:p>
            <a:r>
              <a:rPr lang="en-US" altLang="en-US" sz="2400"/>
              <a:t>The vertical lines are called FAMILIES.</a:t>
            </a:r>
          </a:p>
        </p:txBody>
      </p:sp>
      <p:sp>
        <p:nvSpPr>
          <p:cNvPr id="50182" name="Line 6">
            <a:extLst>
              <a:ext uri="{FF2B5EF4-FFF2-40B4-BE49-F238E27FC236}">
                <a16:creationId xmlns:a16="http://schemas.microsoft.com/office/drawing/2014/main" id="{3A9F65D7-9777-76CB-19CF-D7588E186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0183" name="Line 7">
            <a:extLst>
              <a:ext uri="{FF2B5EF4-FFF2-40B4-BE49-F238E27FC236}">
                <a16:creationId xmlns:a16="http://schemas.microsoft.com/office/drawing/2014/main" id="{8E01340D-1E50-7FF8-DAED-31175F561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1A797F2-8E91-6C49-8919-119C285AF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is the Periodic Table…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6E8B6A08-8EE3-77C9-F15F-5BE677820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8001000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Rectangle 6">
            <a:extLst>
              <a:ext uri="{FF2B5EF4-FFF2-40B4-BE49-F238E27FC236}">
                <a16:creationId xmlns:a16="http://schemas.microsoft.com/office/drawing/2014/main" id="{2154ADDE-4197-16ED-5B94-0D4265DAC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590800"/>
            <a:ext cx="3810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2">
            <a:extLst>
              <a:ext uri="{FF2B5EF4-FFF2-40B4-BE49-F238E27FC236}">
                <a16:creationId xmlns:a16="http://schemas.microsoft.com/office/drawing/2014/main" id="{657A6425-B147-7C32-ECDE-CDDB6E36A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800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 sz="1800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endParaRPr lang="en-GB" altLang="en-US" sz="1800">
              <a:latin typeface="Georgia" panose="02040502050405020303" pitchFamily="18" charset="0"/>
            </a:endParaRPr>
          </a:p>
          <a:p>
            <a:endParaRPr lang="en-GB" altLang="en-US" sz="1800">
              <a:latin typeface="Georgia" panose="02040502050405020303" pitchFamily="18" charset="0"/>
            </a:endParaRPr>
          </a:p>
          <a:p>
            <a:r>
              <a:rPr lang="en-GB" altLang="en-US" sz="1800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r>
              <a:rPr lang="en-GB" altLang="en-US" sz="1800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202</TotalTime>
  <Words>332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Wingdings</vt:lpstr>
      <vt:lpstr>Times New Roman</vt:lpstr>
      <vt:lpstr>PMingLiU</vt:lpstr>
      <vt:lpstr>Georgia</vt:lpstr>
      <vt:lpstr>Calibri</vt:lpstr>
      <vt:lpstr>Capsules</vt:lpstr>
      <vt:lpstr>Periodic table</vt:lpstr>
      <vt:lpstr>What is the Periodic Table?</vt:lpstr>
      <vt:lpstr>Who organized the elements?</vt:lpstr>
      <vt:lpstr>Who organized the elements?</vt:lpstr>
      <vt:lpstr>What can we find on the table?</vt:lpstr>
      <vt:lpstr>What can we find on the table?</vt:lpstr>
      <vt:lpstr>How is organized?</vt:lpstr>
      <vt:lpstr>This is the Periodic Table…</vt:lpstr>
      <vt:lpstr>PowerPoint Presentation</vt:lpstr>
    </vt:vector>
  </TitlesOfParts>
  <Company>Fam. Almodovar Valentin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 periódica</dc:title>
  <dc:creator>Amarilys</dc:creator>
  <cp:lastModifiedBy>Nayan GRIFFITHS</cp:lastModifiedBy>
  <cp:revision>16</cp:revision>
  <cp:lastPrinted>1601-01-01T00:00:00Z</cp:lastPrinted>
  <dcterms:created xsi:type="dcterms:W3CDTF">2004-11-15T06:28:48Z</dcterms:created>
  <dcterms:modified xsi:type="dcterms:W3CDTF">2023-03-14T11:51:18Z</dcterms:modified>
</cp:coreProperties>
</file>