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0"/>
  </p:notesMasterIdLst>
  <p:sldIdLst>
    <p:sldId id="256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60" r:id="rId28"/>
    <p:sldId id="282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97" autoAdjust="0"/>
  </p:normalViewPr>
  <p:slideViewPr>
    <p:cSldViewPr>
      <p:cViewPr varScale="1">
        <p:scale>
          <a:sx n="104" d="100"/>
          <a:sy n="104" d="100"/>
        </p:scale>
        <p:origin x="3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4B5F5FF-F238-6B3B-7D1E-7A14D700A9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0B4EB69-1406-A10C-530D-BB8719EE97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4BF3A05F-A8B2-358C-B2A1-F4759D92D29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1DC82882-FAAD-F20D-EAAE-2BA1B36562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EDD9ED50-C397-8E98-5D64-B61BD3A842C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173427FF-0DC5-D62C-C596-04148CB44A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964BD5-F9AE-4872-80E5-843904B405E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F5E112-3DC1-6CB4-E40F-D1B2B4CD60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45596-D9A2-4066-8F87-01A3742B2E0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5B1C99AD-77C8-234E-DFC5-1FBCEDB754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FED504F-8919-1C82-86AD-871C78558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06AF1F-6583-5A09-93FF-A24113457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B3F40-699F-461D-AF72-95A7C2E9F63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577F9573-6373-3AA0-3AC9-C4474438AE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23413EE-1D1F-1912-39AA-E3BDE1920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75FD08-84B6-E282-84C6-8366513822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9FA14-7210-40AD-81A2-684572ADF3E2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0129BE1C-BCA9-B81A-47C6-B043EB7FA3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04D7E86-157A-DD4A-C046-CB47ACA0D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CBB810-6E12-03A7-2002-B77AAB8B8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98719-0540-4608-942B-47D6B7B7B9FA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4B4C172E-F178-AF45-4F08-52F237DAA2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68A82C3-8E27-1B26-D401-1B4A1C639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74F213-FBD1-73D5-93C3-CE53B88B8E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9BD1D-4A58-4332-88FA-BC1B6991C811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08AD1277-E0EC-4C72-45B2-C8BE13DFFB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7961141-A0CF-FED9-C616-6184D8D8C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8ECCA4-CD12-1046-E78B-84AA6AE6F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B816D-2EEF-4599-BF67-0B0616DBB827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66E34B92-6188-9DA8-E19E-697EEA6FA9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946A4FE-C475-F92A-1969-8F80FA428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463BBB-3DBA-DBD9-1EF8-BF5F7A0CD0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BAFF4-C299-49BC-871F-6E3EAE8ACAFF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11E28310-CA42-7B17-5A18-6DFC221B5A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ECB50C7-C0D4-4BE6-0C51-48B396D8A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7591F3-2BE5-EB1A-6F2B-32D18F028A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B4D77-1CF9-4F83-B982-600B66A952FF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4CBDB2FC-C0C4-73A6-9E0B-C1F88CB435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C91914D-CAA6-3B07-5771-736B5A5C4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63EAA6-7751-71C6-055C-B190D6238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CE43F-C53B-47D9-BBEC-47B02BA30994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E8450705-62FB-23DC-99C1-19D34A5D4C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44A7ED5-32F3-5A29-E637-9931DF753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65D22A-1B9B-D6CC-1A91-A4B5501A51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A6989-E8A8-4BCC-A547-F9FCDD219903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391FCA33-FC65-D9F6-4D91-85ED38724B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20D5F42-58C3-0796-9315-C065F05F6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E6BA5D-0695-3764-0779-4CC0E88B94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16C34-61B9-4CDE-ABB1-333CA797257F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CBAA75F4-B9D2-DDDF-5204-5BDFAECE23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0AB674ED-F142-5868-D5FE-41DACB95A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54E2C0-488F-11B6-5F6C-3A5DE181A7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06CA5-9E1F-43D5-B861-491458C02C6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D1DA22CB-09D5-307C-96BE-02A2C71327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ED4596C-81C2-9703-12D1-FD73A35E7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548886-D053-58F0-79D8-C1FF04D12C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8526A-9C10-44F8-96E0-450C317FF9B1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2AA783C3-1EDD-28C0-CD37-5B00083437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473BDF1-F132-A5E0-F06B-E767DB738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BB0EF7-304E-ECBD-BAF5-9E68767DE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58C7A-49B7-4D57-8EC0-210192FE5C33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68F9A2E8-1E6F-0984-CB79-D76C6AF8A0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060F717-92E2-12CE-BF87-3238B4870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BC3A76-E60D-80A0-9CA4-CF3DE19E41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05AE3-F9C1-444A-8F77-227FD5C88426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B05E82B9-0CDB-0301-5852-F9DE4CF84E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1FBB3087-0C01-9711-CBD8-047DF32E5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6E76CA-88C6-9CE3-D257-7A177AA78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3FB2E-684E-450F-9F70-AD00502FB9A7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6FAD0CE1-0A7E-1D08-2963-31E97D69CD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48F4594-6F4E-5E0A-0AE9-71BD3006B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BBA9B7-2BE2-BECF-40E4-3DB8F6AEA1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ECD15-3D18-4056-A689-94885D7E2C36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6F039E48-CEFE-F433-08E4-B2CF375C23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E5A2936-2442-2D03-278B-018DD8D31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B89719-8359-B898-0780-9EF59BC22C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02586-1201-44D0-B86C-6B2ABD1F7AE8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5C4150AC-E116-1888-403E-068396C673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FB7FBB3-C0DF-6161-72AA-093DBDA97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41B0D7-B746-1166-0E6F-C4D22D603E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B24E9-477C-4FDE-A7B3-C27338C7DA99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8C9A8247-93FC-D965-C0AC-CF05A7FAE2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B8B1B4CD-5DAE-7872-BFA7-876C5CB64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4F282E-15B9-FE6B-4388-B1CC0B039D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8CC5D-D559-4E7C-8451-87FEB063EEDF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1D2C1AC2-7F67-5CC7-D87F-678CC900A6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A0714570-45B2-591D-2990-8BD3429F8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D968A6-1D7F-6578-C623-F20686E65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47878-7938-4348-848E-1D72AE9E716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2E51136-F6E0-E838-2080-02087FBF22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3DEA1CF7-78B4-FEC2-6595-D06DFE061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A1F045-65C9-F1FB-402B-0C773A1674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6449B-C937-48AD-8AC8-6B86069B36E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7322B6EC-069A-2FDC-8F31-D61CFBC1CF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99C3CA7-15BD-21CE-115B-EDAAF1FD7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F78F5F-0EC3-6BF3-6313-906BAC46BB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9A0A9-6B4C-4785-BB26-2C6E6DE7C36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E98E7B42-D254-AAA6-734F-B1CA73454D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4754F00-F8D3-1CC0-77F9-5CB06AC14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B3251C-95F1-42C4-D516-7D3D7B58C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B2C63-6A7E-450B-8ACE-E6CBE75FF17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A9AC035A-F912-609A-CABB-F4D72ADBFF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2F53DD2-5339-DDE3-36A0-E1419A4F6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166AB6-8E42-A499-213D-491E0E14C6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B2269-62E7-43BE-9192-E28167F4932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1682809-A7FA-FF5A-6CBC-C448611A59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82F604A-5C19-9199-A553-325C5080F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FD0834-7643-57C1-08E3-8C649F6E9E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31A9A-35F0-4953-9306-6BFFF46ECEC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A069D998-9E02-C62B-E0D6-91BC751913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ACB3326-83C2-907B-6840-16AF4C0BC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E39F02-A3A4-2D4A-4EE7-A1B41AD79D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1486D-E072-4EA4-9F23-C9049744A54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DEFDEF48-CB3D-A512-7A41-1F9218EEC3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8D5B18F-FC9C-247C-C399-CE495F23C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BD48D-369E-BB9A-BB6E-72800D1CC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19E97-AA8A-BE13-08C4-307CD5328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BBE6C-CF6D-63CB-3500-986F8ECBA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688A0-3822-27CA-34FD-39A9FA1F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B2FE2-2023-6495-2361-BA548D7B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33CBC-D0D1-4AE5-A3C6-C95604AADC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91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976BD-0C19-F626-8303-9D71BB2F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6A879-BD34-C08A-5F7F-C1326A29C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AF723-B36C-1040-6A0E-634B4663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7DF66-6517-5C53-B339-62568AEB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79E45-7F28-D0CB-F822-2B479DA2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6ACFF-1C42-4B92-83FF-F3B39DC3F0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90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04014-7111-FD24-8529-FC493E127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964EE-F4D0-C21E-C1B3-4D85A299A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D58D8-4795-B3D0-32F2-EAC9B73F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E5218-83B1-0D88-7428-072035D7E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91A3D-CD83-08E5-D516-350F997A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DB1AD-6758-43A0-9A58-39A0DA028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982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51496-6F6E-C0F6-B13F-1DF9506F7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169A0B-F8A8-3503-6F56-89B97A71B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E29BF-AC9A-ED07-4474-932CFB0D9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6827E-103A-40F5-C567-57EE2541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06F02-D4F9-B741-E3CA-061BA3BB9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D2615-8E68-48EE-9BB3-66949C592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85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50C48-02A3-43B3-5062-9852CF70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1218D-5640-37BA-14DD-57C52C0F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851-B1D9-1D1A-431C-288FB678C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4991A-F558-B53D-D405-ECBE2E0F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161CE-F3B2-4791-7216-EB6692681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0C1BD-7ED9-4BDF-A3C4-0111EAD09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736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578FC-7EB1-63BE-BF8D-4BA866A16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53431-E5D6-61FD-6462-200D467F4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4F80B-A94E-9453-A687-78E1E392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A8129-DC0F-7815-5F3A-1B8E7D00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0692E-F761-AFB4-D51A-22B24FAB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6BFC0-4EAE-4BAC-B91E-005CDEDD2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58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2AD0C-F6C9-9A26-EADF-9B7891C0C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E18EB-F090-F633-AF35-68BA319C9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C007F-09A7-4C96-BB91-6A06C4D6A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00FE7-616A-63E5-EC93-43E05CB73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9D9BD-E883-72DB-4198-83047277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836B3-7B4A-79CC-BA50-7E806E342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00992-138A-487E-A277-78816D01E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742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BDD2E-5F8B-C249-5B1F-87A649ABD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4685B-2562-93FD-7A37-6CEE9AD35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BC124-24D6-699D-744C-6A4099555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FCF4F-BB72-621A-43E0-4E4D08ABE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0E112-2564-901E-9B45-E0AF0325E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BADB2-6777-E24F-EEF8-7F4BBFC5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78FA09-E2C0-92A1-73D5-DE159B6A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8E267-D196-5A5E-49D2-49D1642B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F7091-7794-4000-A7B9-1729C5CD9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741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1B67D-34D0-3371-FA08-57B3E632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7A1FFA-58FA-D6E4-41FD-149E182D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3A970-7F24-7873-1E58-139F6278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E4F55-AD9A-7907-467F-C21DB0E1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FC089-D066-4365-AC2C-77A1F8601F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29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B2458-CA80-D809-76A4-984F38FBD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40E845-F5ED-C4FC-F66F-6E4B4B004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3E2B4-4A10-809C-3518-5408A135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C48A1-7641-410E-9F3F-CD51DD26F0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430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DAE2D-7FD3-0331-C61E-942FDE635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2FADA-6B8D-AA59-DC2A-C9EFEB63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391DA-0843-A1C2-856A-5F7CB546B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1D50F-934B-A6F3-7BCE-E06938EA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4F08D-9744-85EA-7C47-5863EBA2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FD433-1FC0-BF3D-2893-5E0F7DC0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0A0ED-FEC4-4464-8689-D86983C0B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1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B778-0758-C02D-1711-5D6A9FE58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26486-3D1D-DDCC-AE9D-59EE55899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194D8-BCF5-4527-0257-466971816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3D578-DA6F-8241-0DEF-6766DA9ED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C842-4E84-3620-E505-283EF9C22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0F891-1562-40A1-B0F0-B4444AD22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118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48CA-DFEF-2386-0557-CCC9B7F6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82095-1767-BD23-9E4F-B6299285C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7CA81-665D-BB01-B103-6098F0F25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A9A87-3D55-AB57-F173-CD52E4DE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E2219-52F8-D31F-0283-C34AA27B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95704-DF47-BC11-781C-91CE88D26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47FD3-D5E8-4221-919C-A7E04211B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062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8A179-1A01-97DF-AB34-A1447FCA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C9B5E-C211-CE32-2F00-BAA1922E8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2E2CE-434F-42B5-1F3E-26810479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56C2-3CB3-1288-7A67-D1285599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14CB0-3B2A-47B1-0645-6121861C7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D7B3-53BD-43A7-9694-F15076C3E4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169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669351-15F9-762A-DB37-7517132B74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885D4-E069-3041-BB3D-5C46D5232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AE321-4949-56E8-E5CB-9052A27B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C0A8E-F806-B96E-6CED-32C2002D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2F65A-87CA-4864-A0D0-4581F323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61AF9-0BDD-4C19-BECF-2D735B893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D62C2-585B-E499-D0F7-3EF1235CF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79FF7-E3D4-D6B6-FA45-4D715F4CF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31D54-025E-8262-0AD1-B0E20011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D97C8-93F4-1C09-801B-C321BBEB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747A-175E-4845-659A-F07EB9D6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415BD-E41D-4CD7-9554-5307DD323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88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6E151-13FC-1891-A4A7-447585A9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6A976-164E-90D0-1BB7-19F32C546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9ACCE-9359-D5C7-067B-37AAE0DFB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FBB5E-4A1C-3C6F-7940-55A2E69E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73946-49DD-BD31-FA0D-BAC96A3B3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E6330-78B5-6E85-E8EF-6E266E93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07C8E-0764-46FE-AC70-5BED0C4E01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62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8A2AD-E4FC-2582-FEE5-D08913C92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E8638-CCB9-F9EC-39FD-3867D9092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1E618-DDF0-5DF5-F008-FBE46922D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3241E-FD5B-B914-2AED-21683A4C2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359E42-575E-F8FC-6CE2-C547D4CC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0B37D3-3765-60F1-CE84-842A992A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401594-0D4A-CEBF-98FF-E1E9FA96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0B8A1-5D6E-5886-F830-8E2A762E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7004C-CAF8-4BCD-8C2D-9D3E7591E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89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E348-B635-5888-01EB-5FF1E360F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5B3F2-7E92-06E2-6560-1AB94407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00A95-9CD0-4407-7B03-2577225E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4A243A-6428-7D24-87A0-AFDF1A0A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F2CE9-493C-4948-A2EA-7BE877B11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84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A28780-580D-8E92-2529-9BC7846A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B2B26-680E-F4AA-80C7-C6F5B535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25A6A-FABB-F83C-D6D1-FBE9E1D2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3F533-8424-4630-A48F-79F081DE7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42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4AC4-8993-BBD5-4C9F-87A73C0E1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752D-1B81-6975-1C9E-A76203FAF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A1A5C-4490-2719-42BF-E721EE097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8A486-FD23-EDA6-F853-A24CDFF6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9A6BC-3CB4-23DF-0562-BE18DA43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28B98-EE94-4281-8320-6769C4A02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BD93C-8E07-4672-A6B9-58EF592C8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73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3B7B5-EAB1-C1BE-C69C-682702FE9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DFA0-E554-D908-768C-80763059E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5CAD4-5C94-CFB7-FDC1-D7A01438C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DA1CD-A70A-FB23-2844-3C0E70F5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1E320-4CF1-D78C-057E-16414FA8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DC4DD-A7F5-6DDA-E33C-5DF8A539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17AE8-2A0C-425D-A0F5-9FE64B4EC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31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>
            <a:extLst>
              <a:ext uri="{FF2B5EF4-FFF2-40B4-BE49-F238E27FC236}">
                <a16:creationId xmlns:a16="http://schemas.microsoft.com/office/drawing/2014/main" id="{2FEDFF98-76C7-7D25-55C8-357CAA56A7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3F7AAEA5-837B-72B2-4AF5-091F046AF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75C8E4AD-4464-FE8B-F8CE-14DCC6EDEB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E092B7C1-E6BA-EA3A-F128-B98BAC891E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B81269BD-0D07-E375-9A19-8624A16210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268E15-F350-42C9-8E2E-A356F8F469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60BBE6D-43CC-5123-778A-8AE9A3E38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7A2D083-DD81-3CF0-8010-E34673DC7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5DBA2E2-608E-1D4D-7714-DD3672528D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314DA286-D599-AB42-F570-E41DD2DF10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1656C832-C76C-6364-AD07-A8BAA31971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5CC862-C4B8-4DB0-BF5A-E7C2B739B9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ebromente.org.br/n17/history/neurons1_i.ht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8.xml"/><Relationship Id="rId3" Type="http://schemas.openxmlformats.org/officeDocument/2006/relationships/image" Target="../media/image12.png"/><Relationship Id="rId7" Type="http://schemas.openxmlformats.org/officeDocument/2006/relationships/slide" Target="slide12.xml"/><Relationship Id="rId12" Type="http://schemas.openxmlformats.org/officeDocument/2006/relationships/slide" Target="slide17.xml"/><Relationship Id="rId2" Type="http://schemas.openxmlformats.org/officeDocument/2006/relationships/notesSlide" Target="../notesSlides/notesSlide8.xml"/><Relationship Id="rId16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5" Type="http://schemas.openxmlformats.org/officeDocument/2006/relationships/slide" Target="slide10.xml"/><Relationship Id="rId15" Type="http://schemas.openxmlformats.org/officeDocument/2006/relationships/slide" Target="slide20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Relationship Id="rId14" Type="http://schemas.openxmlformats.org/officeDocument/2006/relationships/slide" Target="slide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F1EE000-A251-CAFB-84D8-4A93660262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4800600" cy="860425"/>
          </a:xfrm>
        </p:spPr>
        <p:txBody>
          <a:bodyPr anchor="ctr"/>
          <a:lstStyle/>
          <a:p>
            <a:r>
              <a:rPr lang="en-US" altLang="en-US" sz="4400"/>
              <a:t>The Microscope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3A2E9D6-0082-C3AD-DD9B-8E6385B1B5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72200" y="5334000"/>
            <a:ext cx="2743200" cy="1219200"/>
          </a:xfrm>
        </p:spPr>
        <p:txBody>
          <a:bodyPr/>
          <a:lstStyle/>
          <a:p>
            <a:r>
              <a:rPr lang="en-US" altLang="en-US" sz="3200"/>
              <a:t>Mr. Ryan</a:t>
            </a:r>
          </a:p>
          <a:p>
            <a:r>
              <a:rPr lang="en-US" altLang="en-US" sz="3200"/>
              <a:t>6</a:t>
            </a:r>
            <a:r>
              <a:rPr lang="en-US" altLang="en-US" sz="3200" baseline="30000"/>
              <a:t>th</a:t>
            </a:r>
            <a:r>
              <a:rPr lang="en-US" altLang="en-US" sz="3200"/>
              <a:t> Grade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9FC3B20-BC89-E2E1-E840-052FCACEB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Nose Piece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B1AF911-B0B2-BFA4-077C-BD1A35908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Nose Piece holds the objective lenses and can be turned to increase the magnification</a:t>
            </a:r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CC940EA3-0DEE-EEF4-C7EB-F6B1C4C4B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19400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2" name="Line 6">
            <a:extLst>
              <a:ext uri="{FF2B5EF4-FFF2-40B4-BE49-F238E27FC236}">
                <a16:creationId xmlns:a16="http://schemas.microsoft.com/office/drawing/2014/main" id="{858BA38C-6945-B682-91E7-D2B148A9D8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38100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65980973-BDF9-EB52-4F2D-8B75C4EAF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4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49F8D64-1837-BD9E-29C8-3C958D7F7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 Lenses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2D4C850-409A-CC5E-5FCC-5736FBABD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Objective Lenses increase magnification (usually from 10x to 40x)</a:t>
            </a:r>
          </a:p>
        </p:txBody>
      </p:sp>
      <p:pic>
        <p:nvPicPr>
          <p:cNvPr id="30725" name="Picture 5">
            <a:extLst>
              <a:ext uri="{FF2B5EF4-FFF2-40B4-BE49-F238E27FC236}">
                <a16:creationId xmlns:a16="http://schemas.microsoft.com/office/drawing/2014/main" id="{88EAF66A-3EA6-9810-3606-713241AD5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Line 6">
            <a:extLst>
              <a:ext uri="{FF2B5EF4-FFF2-40B4-BE49-F238E27FC236}">
                <a16:creationId xmlns:a16="http://schemas.microsoft.com/office/drawing/2014/main" id="{8CE37C50-AD31-405A-36E8-3E59C59E1B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4114800"/>
            <a:ext cx="2133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2CD40029-3978-B0C0-5DAD-9F224E11E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4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4EAE6AA-2193-7A6F-CED2-2C02C5BE4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Stage Clips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BCE6856-D4C9-35CC-2062-D3B0F811C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These 2 clips hold the slide/specimen in place on the stage.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0DAFB6F1-0346-96BE-3392-5CC7C4EF0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71800"/>
            <a:ext cx="3333750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Line 5">
            <a:extLst>
              <a:ext uri="{FF2B5EF4-FFF2-40B4-BE49-F238E27FC236}">
                <a16:creationId xmlns:a16="http://schemas.microsoft.com/office/drawing/2014/main" id="{2E5435A9-4720-38D9-2510-59890F5F75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4267200"/>
            <a:ext cx="2895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0" name="Line 6">
            <a:extLst>
              <a:ext uri="{FF2B5EF4-FFF2-40B4-BE49-F238E27FC236}">
                <a16:creationId xmlns:a16="http://schemas.microsoft.com/office/drawing/2014/main" id="{C3FAF922-2B15-4B72-BDF2-78CF0423F9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114800"/>
            <a:ext cx="2743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A8E2C230-3B18-10AE-736D-EBBAA1EB1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4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0711CC3-3917-B5C5-57BE-06B69C37A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Diaphragm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403FB91-2386-18A0-D62C-C7C7D787D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Diaphragm controls the amount of light on the slide/specimen</a:t>
            </a:r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BCB6B6FC-954E-D11D-1652-FC6EEF1E7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95600"/>
            <a:ext cx="211931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3" name="Picture 5">
            <a:extLst>
              <a:ext uri="{FF2B5EF4-FFF2-40B4-BE49-F238E27FC236}">
                <a16:creationId xmlns:a16="http://schemas.microsoft.com/office/drawing/2014/main" id="{451F0619-3DC8-FCEA-9F71-17B1F1660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89250"/>
            <a:ext cx="2743200" cy="201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4" name="Line 6">
            <a:extLst>
              <a:ext uri="{FF2B5EF4-FFF2-40B4-BE49-F238E27FC236}">
                <a16:creationId xmlns:a16="http://schemas.microsoft.com/office/drawing/2014/main" id="{5C7F25FB-BCBF-6F2A-B138-6E3C08C586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4958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836B7835-9E0C-8957-2DF6-B95976350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4989513"/>
            <a:ext cx="3041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Turn to let more light in or to</a:t>
            </a:r>
          </a:p>
          <a:p>
            <a:r>
              <a:rPr lang="en-US" altLang="en-US"/>
              <a:t>make dimmer.</a:t>
            </a: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8CDC6752-C62B-46DB-1BF7-B23F914F2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5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B19280A-2C26-8E3C-1C9C-1B5C45285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Light Source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1A6DAB6-62F4-855F-41F3-1B2A1D8F5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Projects light upwards through the diaphragm, the specimen and the lenses</a:t>
            </a:r>
          </a:p>
          <a:p>
            <a:r>
              <a:rPr lang="en-US" altLang="en-US"/>
              <a:t>Some have lights, others have mirrors where you must move the mirror to reflect light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1B58B0B6-FEC5-AF51-EAF8-09A240A9F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19600"/>
            <a:ext cx="17557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>
            <a:extLst>
              <a:ext uri="{FF2B5EF4-FFF2-40B4-BE49-F238E27FC236}">
                <a16:creationId xmlns:a16="http://schemas.microsoft.com/office/drawing/2014/main" id="{9CFFA32B-E59E-925B-9DE1-87B0C0E48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67200"/>
            <a:ext cx="18478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9" name="Line 7">
            <a:extLst>
              <a:ext uri="{FF2B5EF4-FFF2-40B4-BE49-F238E27FC236}">
                <a16:creationId xmlns:a16="http://schemas.microsoft.com/office/drawing/2014/main" id="{EDF8995B-2528-26D0-1ED0-E650BD8960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9436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CB02061D-E290-34FE-1042-D1A1904DD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5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280E899-986C-44C2-8FF5-797090A69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Ocular Lens/Eyepiece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C822894-3863-4CE3-E6CB-7612EA63C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Magnifies the specimen image</a:t>
            </a:r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DAD68DE7-4EFA-CB19-7C72-9727420B4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90800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1" name="Line 5">
            <a:extLst>
              <a:ext uri="{FF2B5EF4-FFF2-40B4-BE49-F238E27FC236}">
                <a16:creationId xmlns:a16="http://schemas.microsoft.com/office/drawing/2014/main" id="{04028AE6-64B3-5FF2-63C0-34DDCE9A19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0480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D75C3132-549E-DBA5-E656-F254D94CE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4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55D7FCB-F7D5-A0BC-C983-9426012FA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Arm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732DED3-0183-0D0C-64D8-E61B55A48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Used to support the microscope when carried.  Holds the body tube, nose piece and objective lenses</a:t>
            </a:r>
          </a:p>
        </p:txBody>
      </p:sp>
      <p:pic>
        <p:nvPicPr>
          <p:cNvPr id="35844" name="Picture 4">
            <a:extLst>
              <a:ext uri="{FF2B5EF4-FFF2-40B4-BE49-F238E27FC236}">
                <a16:creationId xmlns:a16="http://schemas.microsoft.com/office/drawing/2014/main" id="{002AED33-B097-FB41-E21A-FE78956A0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2800"/>
            <a:ext cx="222885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Line 5">
            <a:extLst>
              <a:ext uri="{FF2B5EF4-FFF2-40B4-BE49-F238E27FC236}">
                <a16:creationId xmlns:a16="http://schemas.microsoft.com/office/drawing/2014/main" id="{F9C44503-515B-FF58-F96B-ADA291194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6482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F6DCD758-BA8D-1A9F-E135-033EF3E0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4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5227BA7-87AF-83E5-9638-5626BD889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8181E03-4721-B544-1B7D-23D223ECC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Supports the slide/specimen </a:t>
            </a:r>
          </a:p>
        </p:txBody>
      </p:sp>
      <p:pic>
        <p:nvPicPr>
          <p:cNvPr id="36868" name="Picture 4">
            <a:extLst>
              <a:ext uri="{FF2B5EF4-FFF2-40B4-BE49-F238E27FC236}">
                <a16:creationId xmlns:a16="http://schemas.microsoft.com/office/drawing/2014/main" id="{9630FFAE-4BE7-CA67-018F-3A263F18D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9" name="Line 5">
            <a:extLst>
              <a:ext uri="{FF2B5EF4-FFF2-40B4-BE49-F238E27FC236}">
                <a16:creationId xmlns:a16="http://schemas.microsoft.com/office/drawing/2014/main" id="{C7C6F8FB-B498-F8F0-B9BF-EBF48CC945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6576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6870" name="Picture 6">
            <a:extLst>
              <a:ext uri="{FF2B5EF4-FFF2-40B4-BE49-F238E27FC236}">
                <a16:creationId xmlns:a16="http://schemas.microsoft.com/office/drawing/2014/main" id="{1F9E5FC3-2473-B766-6EFA-17C4E5D94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3333750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1" name="Line 7">
            <a:extLst>
              <a:ext uri="{FF2B5EF4-FFF2-40B4-BE49-F238E27FC236}">
                <a16:creationId xmlns:a16="http://schemas.microsoft.com/office/drawing/2014/main" id="{4AA2F96F-C6A6-2820-E612-AD7ADC1AA7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276600"/>
            <a:ext cx="1066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40F03F97-6ACD-5286-D77D-ABFF86284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5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76370EC-E284-CF92-E4F1-BEBC8EA8B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Coarse Adjustment Knob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325F2D0-3D41-531A-E9C0-BE7540C5B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Moves the stage up and down (quickly) for focusing your image</a:t>
            </a:r>
          </a:p>
        </p:txBody>
      </p:sp>
      <p:pic>
        <p:nvPicPr>
          <p:cNvPr id="37892" name="Picture 4">
            <a:extLst>
              <a:ext uri="{FF2B5EF4-FFF2-40B4-BE49-F238E27FC236}">
                <a16:creationId xmlns:a16="http://schemas.microsoft.com/office/drawing/2014/main" id="{7A23145B-5255-8361-E966-78A261CD7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57600"/>
            <a:ext cx="2422525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>
            <a:extLst>
              <a:ext uri="{FF2B5EF4-FFF2-40B4-BE49-F238E27FC236}">
                <a16:creationId xmlns:a16="http://schemas.microsoft.com/office/drawing/2014/main" id="{87FE3B60-1183-0C30-1E56-EF7FB46B7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26098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5" name="Line 7">
            <a:extLst>
              <a:ext uri="{FF2B5EF4-FFF2-40B4-BE49-F238E27FC236}">
                <a16:creationId xmlns:a16="http://schemas.microsoft.com/office/drawing/2014/main" id="{9BFF50BC-E6C9-27AA-41AF-B2589824C6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31242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7896" name="Picture 8">
            <a:extLst>
              <a:ext uri="{FF2B5EF4-FFF2-40B4-BE49-F238E27FC236}">
                <a16:creationId xmlns:a16="http://schemas.microsoft.com/office/drawing/2014/main" id="{AF9CFD82-3331-DEEB-E3F7-0C67B967F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7" name="Line 9">
            <a:extLst>
              <a:ext uri="{FF2B5EF4-FFF2-40B4-BE49-F238E27FC236}">
                <a16:creationId xmlns:a16="http://schemas.microsoft.com/office/drawing/2014/main" id="{E708F222-9AC3-DAA6-84E4-1B13776B6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FADFA32A-1930-64AD-81BA-E107239D0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5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8FA623D-3FC9-0EF9-C5C1-EF7137FEDA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Fine Adjustment Knob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06E1310-A9D9-C624-DC76-D7E849D9A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This knob moves the stage SLIGHTLY to sharpen the image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EC542474-C1D4-966B-94C0-2517A3857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1800"/>
            <a:ext cx="2422525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9" name="Line 7">
            <a:extLst>
              <a:ext uri="{FF2B5EF4-FFF2-40B4-BE49-F238E27FC236}">
                <a16:creationId xmlns:a16="http://schemas.microsoft.com/office/drawing/2014/main" id="{41751D91-E193-D656-FEFD-068EF929F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4290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8920" name="Picture 8">
            <a:extLst>
              <a:ext uri="{FF2B5EF4-FFF2-40B4-BE49-F238E27FC236}">
                <a16:creationId xmlns:a16="http://schemas.microsoft.com/office/drawing/2014/main" id="{6F3BF8A5-A3F8-AE4B-3243-5B5AA4820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5600"/>
            <a:ext cx="21844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1" name="Line 9">
            <a:extLst>
              <a:ext uri="{FF2B5EF4-FFF2-40B4-BE49-F238E27FC236}">
                <a16:creationId xmlns:a16="http://schemas.microsoft.com/office/drawing/2014/main" id="{DCC12365-2D30-3302-33BF-50FBFD3625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5181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72DDAF95-3DFB-6A8B-408B-24AFA1513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5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D818CC6-F2E8-2A9B-583F-0EF50E34B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History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7DAAF6B-BA15-D89F-0821-AF5AB20CB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Many people experimented with making microscopes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Was the microscope originally made by accident? (Most people were creating telescopes)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The first microscope was 6 feet long!!!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The Greeks &amp; Romans used “lenses” to magnify objects over 1000 years ago.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DCAE316-D0AA-2A76-EA9E-A65D648D4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81E1EE2-AA71-2619-756F-1A2A22C92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Supports the microscope</a:t>
            </a:r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B272F93E-1F16-51D6-BDE8-BF7CA9E0A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Line 5">
            <a:extLst>
              <a:ext uri="{FF2B5EF4-FFF2-40B4-BE49-F238E27FC236}">
                <a16:creationId xmlns:a16="http://schemas.microsoft.com/office/drawing/2014/main" id="{CF492603-A8D5-879B-0F87-24127353E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038600"/>
            <a:ext cx="2362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A07F7BAD-2E71-B00D-092E-81CE25743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4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3917AED-BBE4-6197-EDC9-ABECE5933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Magnification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6343184-1B3D-9457-ECA9-963874DE6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Magnification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98816BD-F8D9-5955-9C3A-6AD90DC8A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 determine your magnification…you just multiply the ocular lens by the objective lens</a:t>
            </a:r>
          </a:p>
          <a:p>
            <a:r>
              <a:rPr lang="en-US" altLang="en-US"/>
              <a:t>Ocular 10x  Objective 40x:10 x 40 = 400</a:t>
            </a:r>
          </a:p>
        </p:txBody>
      </p:sp>
      <p:pic>
        <p:nvPicPr>
          <p:cNvPr id="41988" name="Picture 4">
            <a:extLst>
              <a:ext uri="{FF2B5EF4-FFF2-40B4-BE49-F238E27FC236}">
                <a16:creationId xmlns:a16="http://schemas.microsoft.com/office/drawing/2014/main" id="{5B1B0DAC-3F01-6D20-6C05-A8233917F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86200"/>
            <a:ext cx="28194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9" name="Line 5">
            <a:extLst>
              <a:ext uri="{FF2B5EF4-FFF2-40B4-BE49-F238E27FC236}">
                <a16:creationId xmlns:a16="http://schemas.microsoft.com/office/drawing/2014/main" id="{F772B169-E6F5-168E-4AD5-323569E7FE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805906F6-E93E-7B26-7906-BB4E120D9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419600"/>
            <a:ext cx="2317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Objective Lens have </a:t>
            </a:r>
          </a:p>
          <a:p>
            <a:r>
              <a:rPr lang="en-US" altLang="en-US"/>
              <a:t>their magnification</a:t>
            </a:r>
          </a:p>
          <a:p>
            <a:r>
              <a:rPr lang="en-US" altLang="en-US"/>
              <a:t>written on them.</a:t>
            </a:r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28E7D4B4-A5FE-6137-8E67-AFCDD75F2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867400"/>
            <a:ext cx="413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Ocular lenses usually magnifies by 10x</a:t>
            </a: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7D3DB2D1-EF31-871B-B8F3-C3AC2B4F4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770313"/>
            <a:ext cx="360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object is 400 times “larger”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11F7709-52D7-D35B-FCB9-828519A14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Caring for a Microscope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8BB0555-59B2-F917-1E79-5B36490F8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Clean only with a soft cloth/tissue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Make sure it’s on a flat surface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Don’t bang it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Carry it with 2 HANDS…one on the arm and the other on the base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E3F7FE4-69A0-D3F0-519F-3B762C024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Carry a Microscope Correctly</a:t>
            </a:r>
          </a:p>
        </p:txBody>
      </p:sp>
      <p:pic>
        <p:nvPicPr>
          <p:cNvPr id="44036" name="Picture 4">
            <a:extLst>
              <a:ext uri="{FF2B5EF4-FFF2-40B4-BE49-F238E27FC236}">
                <a16:creationId xmlns:a16="http://schemas.microsoft.com/office/drawing/2014/main" id="{707448CD-D068-306E-FB38-CC1FC142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4152900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68B5F35-FEA3-9391-EC07-037A59FFD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a Microscope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FFE4ED0-581C-C6F0-32BB-B9D35279A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Start on the lowest magnification</a:t>
            </a:r>
          </a:p>
          <a:p>
            <a:r>
              <a:rPr lang="en-US" altLang="en-US"/>
              <a:t>Don’t use the coarse adjustment knob on high magnification…you’ll break the slide!!!</a:t>
            </a:r>
          </a:p>
          <a:p>
            <a:r>
              <a:rPr lang="en-US" altLang="en-US"/>
              <a:t>Place slide on stage and lock clips</a:t>
            </a:r>
          </a:p>
          <a:p>
            <a:r>
              <a:rPr lang="en-US" altLang="en-US"/>
              <a:t>Adjust light source (if it’s a mirror…don’t stand in front of it!)</a:t>
            </a:r>
          </a:p>
          <a:p>
            <a:r>
              <a:rPr lang="en-US" altLang="en-US"/>
              <a:t>Use fine adjustment to focus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DA67987-C965-16DF-E9CC-A7D343CA4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05AC3D0-79A1-0F8B-E4E8-3E77C115BF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>
                <a:hlinkClick r:id="rId3"/>
              </a:rPr>
              <a:t>http://www.cerebromente.org.br/n17/history/neurons1_i.htm</a:t>
            </a:r>
            <a:endParaRPr lang="en-US" altLang="en-US" sz="1200"/>
          </a:p>
          <a:p>
            <a:r>
              <a:rPr lang="en-US" altLang="en-US" sz="1200"/>
              <a:t>Google Images</a:t>
            </a:r>
          </a:p>
          <a:p>
            <a:r>
              <a:rPr lang="en-US" altLang="en-US" sz="1200"/>
              <a:t>http://science.howstuffworks.com/light-microscope1.htm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6F472DA4-8DCE-33F6-64AA-B74FEF386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B0A0463-90C9-5F37-8DEC-D5A2D6C91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altLang="en-US" sz="4000"/>
              <a:t>The History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8124814-6811-A6A8-D9FB-CD2418AD0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525963"/>
          </a:xfrm>
        </p:spPr>
        <p:txBody>
          <a:bodyPr/>
          <a:lstStyle/>
          <a:p>
            <a:r>
              <a:rPr lang="en-US" altLang="en-US"/>
              <a:t>Hans and Zacharias Janssen of Holland in the 1590’s created the “first” compound microscope</a:t>
            </a:r>
          </a:p>
          <a:p>
            <a:r>
              <a:rPr lang="en-US" altLang="en-US"/>
              <a:t>Anthony van Leeuwenhoek and Robert Hooke made improvements by working on the lenses</a:t>
            </a:r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A5CD6374-C526-59FC-C7E6-B2031D9B2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 Box 5">
            <a:extLst>
              <a:ext uri="{FF2B5EF4-FFF2-40B4-BE49-F238E27FC236}">
                <a16:creationId xmlns:a16="http://schemas.microsoft.com/office/drawing/2014/main" id="{35E2FA6E-52EC-25FC-A456-29E1A648D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43600"/>
            <a:ext cx="294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Anthony van Leeuwenhoek</a:t>
            </a:r>
          </a:p>
          <a:p>
            <a:pPr algn="ctr"/>
            <a:r>
              <a:rPr lang="en-US" altLang="en-US"/>
              <a:t>1632-1723</a:t>
            </a: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5C085725-B82C-AE58-B0C2-0E110F123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867400"/>
            <a:ext cx="1768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Robert Hooke </a:t>
            </a:r>
          </a:p>
          <a:p>
            <a:r>
              <a:rPr lang="en-US" altLang="en-US"/>
              <a:t>1635-1703 </a:t>
            </a:r>
          </a:p>
        </p:txBody>
      </p:sp>
      <p:pic>
        <p:nvPicPr>
          <p:cNvPr id="21512" name="Picture 8">
            <a:extLst>
              <a:ext uri="{FF2B5EF4-FFF2-40B4-BE49-F238E27FC236}">
                <a16:creationId xmlns:a16="http://schemas.microsoft.com/office/drawing/2014/main" id="{2D9DA0DD-4439-91AC-979D-0B3ED4008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86200"/>
            <a:ext cx="14351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896CFC27-5ADE-46A0-9FC7-F5A34F28D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14800"/>
            <a:ext cx="1222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4" name="Text Box 10">
            <a:extLst>
              <a:ext uri="{FF2B5EF4-FFF2-40B4-BE49-F238E27FC236}">
                <a16:creationId xmlns:a16="http://schemas.microsoft.com/office/drawing/2014/main" id="{0BA91D28-2EF5-E7D7-6A54-29FC8352E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Hooke Microscope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348143F-67D8-2B13-4644-5FD9BBC37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000"/>
              <a:t>The History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8D1D45FF-977C-81E3-CB07-C8B8221B7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320357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>
            <a:extLst>
              <a:ext uri="{FF2B5EF4-FFF2-40B4-BE49-F238E27FC236}">
                <a16:creationId xmlns:a16="http://schemas.microsoft.com/office/drawing/2014/main" id="{9374AD8D-9FBB-C34D-FB49-70475C4A7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38400"/>
            <a:ext cx="4343400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Text Box 6">
            <a:extLst>
              <a:ext uri="{FF2B5EF4-FFF2-40B4-BE49-F238E27FC236}">
                <a16:creationId xmlns:a16="http://schemas.microsoft.com/office/drawing/2014/main" id="{1F4E8315-D53E-6B5A-6C3D-CC18F0D8A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218113"/>
            <a:ext cx="274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Zacharias Jansen</a:t>
            </a:r>
          </a:p>
          <a:p>
            <a:pPr algn="ctr"/>
            <a:r>
              <a:rPr lang="en-US" altLang="en-US" sz="2400"/>
              <a:t>1588-1631</a:t>
            </a:r>
            <a:r>
              <a:rPr lang="en-US" altLang="en-US"/>
              <a:t> 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70725FC8-20E9-6A4D-C0D6-4DAD78A74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1816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The “First” Microscope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99356C0-3FB6-6468-044A-DF938C445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a Microscope Works</a:t>
            </a: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8CF6B838-EC82-EAB0-E201-BF83D4039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0480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Text Box 5">
            <a:extLst>
              <a:ext uri="{FF2B5EF4-FFF2-40B4-BE49-F238E27FC236}">
                <a16:creationId xmlns:a16="http://schemas.microsoft.com/office/drawing/2014/main" id="{C2406E7D-72FA-823D-654E-C5FCCACB8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176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89415504-886D-27EC-277A-DBE149178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00200"/>
            <a:ext cx="4267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/>
              <a:t>Convex Lenses are</a:t>
            </a:r>
          </a:p>
          <a:p>
            <a:r>
              <a:rPr lang="en-US" altLang="en-US" sz="3200"/>
              <a:t>curved glass used to make microscopes</a:t>
            </a:r>
          </a:p>
          <a:p>
            <a:r>
              <a:rPr lang="en-US" altLang="en-US" sz="3200"/>
              <a:t>(and glasses etc.)</a:t>
            </a:r>
          </a:p>
        </p:txBody>
      </p:sp>
      <p:pic>
        <p:nvPicPr>
          <p:cNvPr id="24583" name="Picture 7">
            <a:extLst>
              <a:ext uri="{FF2B5EF4-FFF2-40B4-BE49-F238E27FC236}">
                <a16:creationId xmlns:a16="http://schemas.microsoft.com/office/drawing/2014/main" id="{0777A20C-2895-8DEE-7CEF-E38ED3E0D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67200"/>
            <a:ext cx="1187450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>
            <a:extLst>
              <a:ext uri="{FF2B5EF4-FFF2-40B4-BE49-F238E27FC236}">
                <a16:creationId xmlns:a16="http://schemas.microsoft.com/office/drawing/2014/main" id="{B4754AAB-76E4-E825-FFCE-69ACBA552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3434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5" name="Text Box 9">
            <a:extLst>
              <a:ext uri="{FF2B5EF4-FFF2-40B4-BE49-F238E27FC236}">
                <a16:creationId xmlns:a16="http://schemas.microsoft.com/office/drawing/2014/main" id="{58D280BB-2157-F158-D3E6-C823332C7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572000"/>
            <a:ext cx="3051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Convex Lenses bend</a:t>
            </a:r>
          </a:p>
          <a:p>
            <a:r>
              <a:rPr lang="en-US" altLang="en-US" sz="2400"/>
              <a:t>light and focus it in</a:t>
            </a:r>
          </a:p>
          <a:p>
            <a:r>
              <a:rPr lang="en-US" altLang="en-US" sz="2400"/>
              <a:t>one spot.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E361B2D-20AA-D5DE-A134-F354562FA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a Microscope Works</a:t>
            </a:r>
          </a:p>
        </p:txBody>
      </p:sp>
      <p:pic>
        <p:nvPicPr>
          <p:cNvPr id="25607" name="Picture 7">
            <a:extLst>
              <a:ext uri="{FF2B5EF4-FFF2-40B4-BE49-F238E27FC236}">
                <a16:creationId xmlns:a16="http://schemas.microsoft.com/office/drawing/2014/main" id="{4F6FD170-F4DA-872A-F0AE-D7CCC0CF8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95400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0" name="Line 10">
            <a:extLst>
              <a:ext uri="{FF2B5EF4-FFF2-40B4-BE49-F238E27FC236}">
                <a16:creationId xmlns:a16="http://schemas.microsoft.com/office/drawing/2014/main" id="{58E0A3F6-5BE1-CDCF-C53B-5EF02F0092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18288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9D504DB3-F330-EC8D-6D31-F7D94D9180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2133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8ECBA0DA-BF0C-7F9F-5316-5D765361AF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438400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A3E3A64D-F1AC-F0CE-A223-230F6BFD6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2625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Ocular Lens</a:t>
            </a:r>
          </a:p>
          <a:p>
            <a:r>
              <a:rPr lang="en-US" altLang="en-US" sz="2400"/>
              <a:t>(Magnifies Image)</a:t>
            </a: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FE57381E-3263-D90D-70FE-D021BDF00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752600"/>
            <a:ext cx="30638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Objective Lens</a:t>
            </a:r>
          </a:p>
          <a:p>
            <a:r>
              <a:rPr lang="en-US" altLang="en-US" sz="2400"/>
              <a:t>(Gathers Light,</a:t>
            </a:r>
          </a:p>
          <a:p>
            <a:r>
              <a:rPr lang="en-US" altLang="en-US" sz="2400"/>
              <a:t> Magnifies</a:t>
            </a:r>
          </a:p>
          <a:p>
            <a:r>
              <a:rPr lang="en-US" altLang="en-US" sz="2400"/>
              <a:t> And Focuses Image </a:t>
            </a:r>
          </a:p>
          <a:p>
            <a:r>
              <a:rPr lang="en-US" altLang="en-US" sz="2400"/>
              <a:t> Inside Body Tube)</a:t>
            </a:r>
          </a:p>
        </p:txBody>
      </p:sp>
      <p:sp>
        <p:nvSpPr>
          <p:cNvPr id="25615" name="Text Box 15">
            <a:extLst>
              <a:ext uri="{FF2B5EF4-FFF2-40B4-BE49-F238E27FC236}">
                <a16:creationId xmlns:a16="http://schemas.microsoft.com/office/drawing/2014/main" id="{9C0E43EB-D4CF-5746-70AF-69C67B9C0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76600"/>
            <a:ext cx="2471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Body Tube</a:t>
            </a:r>
          </a:p>
          <a:p>
            <a:r>
              <a:rPr lang="en-US" altLang="en-US" sz="2400"/>
              <a:t>(Image Focuses)</a:t>
            </a:r>
          </a:p>
        </p:txBody>
      </p:sp>
      <p:sp>
        <p:nvSpPr>
          <p:cNvPr id="25618" name="Text Box 18">
            <a:extLst>
              <a:ext uri="{FF2B5EF4-FFF2-40B4-BE49-F238E27FC236}">
                <a16:creationId xmlns:a16="http://schemas.microsoft.com/office/drawing/2014/main" id="{9D6FA1CC-B3F2-727E-1E7D-713E8C8C8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7540625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1"/>
              <a:t>Bending Light</a:t>
            </a:r>
            <a:r>
              <a:rPr lang="en-US" altLang="en-US" sz="2400"/>
              <a:t>: The objective (bottom) convex lens magnifies and focuses (bends) the image inside the  body tube and the ocular convex (top) lens of a microscope magnifies it (again).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E999D3F-4EB0-50F3-70F8-C17CDF41D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Parts of a Microscope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>
            <a:extLst>
              <a:ext uri="{FF2B5EF4-FFF2-40B4-BE49-F238E27FC236}">
                <a16:creationId xmlns:a16="http://schemas.microsoft.com/office/drawing/2014/main" id="{F6720FF2-F4CB-1093-E8AC-040B35079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00063"/>
            <a:ext cx="6248400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Text Box 5">
            <a:extLst>
              <a:ext uri="{FF2B5EF4-FFF2-40B4-BE49-F238E27FC236}">
                <a16:creationId xmlns:a16="http://schemas.microsoft.com/office/drawing/2014/main" id="{0F9C6712-DF1A-7E94-4DC7-7975F031D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027113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4" action="ppaction://hlinksldjump"/>
              </a:rPr>
              <a:t>Body Tube</a:t>
            </a:r>
            <a:endParaRPr lang="en-US" altLang="en-US"/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BB09F069-64C7-AC4A-BEAA-2314B17F3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1941513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5" action="ppaction://hlinksldjump"/>
              </a:rPr>
              <a:t>Nose Piece</a:t>
            </a:r>
            <a:endParaRPr lang="en-US" altLang="en-US"/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C3D76062-6A0B-1689-7E7A-17142E29A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514600"/>
            <a:ext cx="113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6" action="ppaction://hlinksldjump"/>
              </a:rPr>
              <a:t>Objective</a:t>
            </a:r>
          </a:p>
          <a:p>
            <a:r>
              <a:rPr lang="en-US" altLang="en-US">
                <a:hlinkClick r:id="rId6" action="ppaction://hlinksldjump"/>
              </a:rPr>
              <a:t>Lenses</a:t>
            </a:r>
            <a:endParaRPr lang="en-US" altLang="en-US"/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A1D4E58C-3F38-5953-BC8E-047F79DB3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429000"/>
            <a:ext cx="78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7" action="ppaction://hlinksldjump"/>
              </a:rPr>
              <a:t>Stage</a:t>
            </a:r>
          </a:p>
          <a:p>
            <a:r>
              <a:rPr lang="en-US" altLang="en-US">
                <a:hlinkClick r:id="rId7" action="ppaction://hlinksldjump"/>
              </a:rPr>
              <a:t> Clips</a:t>
            </a:r>
            <a:endParaRPr lang="en-US" altLang="en-US"/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7D8A18A8-2022-BDC5-D546-A6255A398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4303713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8" action="ppaction://hlinksldjump"/>
              </a:rPr>
              <a:t>Diaphragm</a:t>
            </a:r>
            <a:endParaRPr lang="en-US" altLang="en-US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BFAB7B5F-B273-DECE-55EF-7B27DC2C9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006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9" action="ppaction://hlinksldjump"/>
              </a:rPr>
              <a:t>Light Source</a:t>
            </a:r>
            <a:endParaRPr lang="en-US" altLang="en-US"/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4C0CF36C-D38C-16D8-87F2-B18E4C8CE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569913"/>
            <a:ext cx="1416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10" action="ppaction://hlinksldjump"/>
              </a:rPr>
              <a:t>Ocular Lens</a:t>
            </a:r>
            <a:endParaRPr lang="en-US" altLang="en-US"/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7BAA7868-61F3-1B9A-4583-321E233D7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246313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11" action="ppaction://hlinksldjump"/>
              </a:rPr>
              <a:t>Arm</a:t>
            </a:r>
            <a:endParaRPr lang="en-US" altLang="en-US"/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2C09ED37-51D4-D449-B5A4-E0B16B39E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3236913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12" action="ppaction://hlinksldjump"/>
              </a:rPr>
              <a:t>Stage</a:t>
            </a:r>
            <a:endParaRPr lang="en-US" altLang="en-US"/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8C6C6414-39C0-45D7-3559-46A2B5519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3846513"/>
            <a:ext cx="1377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13" action="ppaction://hlinksldjump"/>
              </a:rPr>
              <a:t>Coarse Adj</a:t>
            </a:r>
            <a:r>
              <a:rPr lang="en-US" altLang="en-US"/>
              <a:t>.</a:t>
            </a:r>
          </a:p>
        </p:txBody>
      </p:sp>
      <p:sp>
        <p:nvSpPr>
          <p:cNvPr id="27663" name="Text Box 15">
            <a:extLst>
              <a:ext uri="{FF2B5EF4-FFF2-40B4-BE49-F238E27FC236}">
                <a16:creationId xmlns:a16="http://schemas.microsoft.com/office/drawing/2014/main" id="{3CA57C60-4702-83AF-D251-6A3A7F65A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4303713"/>
            <a:ext cx="183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14" action="ppaction://hlinksldjump"/>
              </a:rPr>
              <a:t>Fine Adjustment</a:t>
            </a:r>
            <a:endParaRPr lang="en-US" altLang="en-US"/>
          </a:p>
        </p:txBody>
      </p:sp>
      <p:sp>
        <p:nvSpPr>
          <p:cNvPr id="27664" name="Text Box 16">
            <a:extLst>
              <a:ext uri="{FF2B5EF4-FFF2-40B4-BE49-F238E27FC236}">
                <a16:creationId xmlns:a16="http://schemas.microsoft.com/office/drawing/2014/main" id="{59900E82-AB41-DC95-BA9C-BD6B797D3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52181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15" action="ppaction://hlinksldjump"/>
              </a:rPr>
              <a:t>Base</a:t>
            </a:r>
            <a:endParaRPr lang="en-US" altLang="en-US"/>
          </a:p>
        </p:txBody>
      </p:sp>
      <p:sp>
        <p:nvSpPr>
          <p:cNvPr id="27665" name="Text Box 17">
            <a:extLst>
              <a:ext uri="{FF2B5EF4-FFF2-40B4-BE49-F238E27FC236}">
                <a16:creationId xmlns:a16="http://schemas.microsoft.com/office/drawing/2014/main" id="{4F0FA14E-63EC-233E-E3AD-6D1AE10CD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172200"/>
            <a:ext cx="311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16" action="ppaction://hlinksldjump"/>
              </a:rPr>
              <a:t>Skip to Magnification Section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7F222AA-F76D-2CBA-CC34-EC25CB919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Body Tube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212D777-6A39-C67C-0B71-AD5BC2F87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1828800"/>
          </a:xfrm>
        </p:spPr>
        <p:txBody>
          <a:bodyPr/>
          <a:lstStyle/>
          <a:p>
            <a:r>
              <a:rPr lang="en-US" altLang="en-US"/>
              <a:t>The body tube holds the objective lenses and the ocular lens at the proper distance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41754ECD-24A1-5EEA-B23F-A48723950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7" name="Line 5">
            <a:extLst>
              <a:ext uri="{FF2B5EF4-FFF2-40B4-BE49-F238E27FC236}">
                <a16:creationId xmlns:a16="http://schemas.microsoft.com/office/drawing/2014/main" id="{B0FE83F2-4C09-EBFF-324A-EECBCDDB95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657600"/>
            <a:ext cx="2514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BB625878-2033-2C1F-5D0A-DB9D21F69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563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4" action="ppaction://hlinksldjump"/>
              </a:rPr>
              <a:t>Diagram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CC3300"/>
      </a:lt1>
      <a:dk2>
        <a:srgbClr val="CC3300"/>
      </a:dk2>
      <a:lt2>
        <a:srgbClr val="C0C0C0"/>
      </a:lt2>
      <a:accent1>
        <a:srgbClr val="9933FF"/>
      </a:accent1>
      <a:accent2>
        <a:srgbClr val="CC0000"/>
      </a:accent2>
      <a:accent3>
        <a:srgbClr val="E2ADAA"/>
      </a:accent3>
      <a:accent4>
        <a:srgbClr val="000000"/>
      </a:accent4>
      <a:accent5>
        <a:srgbClr val="CAADFF"/>
      </a:accent5>
      <a:accent6>
        <a:srgbClr val="B90000"/>
      </a:accent6>
      <a:hlink>
        <a:srgbClr val="FF33CC"/>
      </a:hlink>
      <a:folHlink>
        <a:srgbClr val="FFCC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">
  <a:themeElements>
    <a:clrScheme name="">
      <a:dk1>
        <a:srgbClr val="C0C0C0"/>
      </a:dk1>
      <a:lt1>
        <a:srgbClr val="FFFFFF"/>
      </a:lt1>
      <a:dk2>
        <a:srgbClr val="CC3300"/>
      </a:dk2>
      <a:lt2>
        <a:srgbClr val="FFCC99"/>
      </a:lt2>
      <a:accent1>
        <a:srgbClr val="9933FF"/>
      </a:accent1>
      <a:accent2>
        <a:srgbClr val="CC0000"/>
      </a:accent2>
      <a:accent3>
        <a:srgbClr val="E2ADAA"/>
      </a:accent3>
      <a:accent4>
        <a:srgbClr val="DADADA"/>
      </a:accent4>
      <a:accent5>
        <a:srgbClr val="CAADFF"/>
      </a:accent5>
      <a:accent6>
        <a:srgbClr val="B90000"/>
      </a:accent6>
      <a:hlink>
        <a:srgbClr val="FF33CC"/>
      </a:hlink>
      <a:folHlink>
        <a:srgbClr val="FFCC00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687</Words>
  <Application>Microsoft Office PowerPoint</Application>
  <PresentationFormat>On-screen Show (4:3)</PresentationFormat>
  <Paragraphs>157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1_colormaster</vt:lpstr>
      <vt:lpstr>master</vt:lpstr>
      <vt:lpstr>The Microscope</vt:lpstr>
      <vt:lpstr>The History</vt:lpstr>
      <vt:lpstr>The History</vt:lpstr>
      <vt:lpstr>The History</vt:lpstr>
      <vt:lpstr>How a Microscope Works</vt:lpstr>
      <vt:lpstr>How a Microscope Works</vt:lpstr>
      <vt:lpstr>The Parts of a Microscope</vt:lpstr>
      <vt:lpstr>PowerPoint Presentation</vt:lpstr>
      <vt:lpstr>Body Tube</vt:lpstr>
      <vt:lpstr>Nose Piece</vt:lpstr>
      <vt:lpstr>Objective Lenses</vt:lpstr>
      <vt:lpstr>Stage Clips</vt:lpstr>
      <vt:lpstr>Diaphragm</vt:lpstr>
      <vt:lpstr>Light Source</vt:lpstr>
      <vt:lpstr>Ocular Lens/Eyepiece</vt:lpstr>
      <vt:lpstr>Arm</vt:lpstr>
      <vt:lpstr>Stage</vt:lpstr>
      <vt:lpstr>Coarse Adjustment Knob</vt:lpstr>
      <vt:lpstr>Fine Adjustment Knob</vt:lpstr>
      <vt:lpstr>Base</vt:lpstr>
      <vt:lpstr>Magnification</vt:lpstr>
      <vt:lpstr>Magnification</vt:lpstr>
      <vt:lpstr>Caring for a Microscope</vt:lpstr>
      <vt:lpstr>Carry a Microscope Correctly</vt:lpstr>
      <vt:lpstr>Using a Microscope</vt:lpstr>
      <vt:lpstr>References</vt:lpstr>
      <vt:lpstr>PowerPoint Presentation</vt:lpstr>
    </vt:vector>
  </TitlesOfParts>
  <Company>Blue Worx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Blue</dc:creator>
  <cp:lastModifiedBy>Nayan GRIFFITHS</cp:lastModifiedBy>
  <cp:revision>29</cp:revision>
  <dcterms:created xsi:type="dcterms:W3CDTF">2005-10-23T05:29:08Z</dcterms:created>
  <dcterms:modified xsi:type="dcterms:W3CDTF">2023-03-14T11:52:39Z</dcterms:modified>
</cp:coreProperties>
</file>