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CC0099"/>
    <a:srgbClr val="00FF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96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53CD5-FCEB-D339-2F18-5E18A3DAB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F56C1F-D5F7-5CB0-632B-945A946125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46119-7797-DA3F-AE3B-11FA4E14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D167E-B0CE-BB12-D9B5-EADD3D445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C52F5-DC89-CD3E-F4C3-13253485E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72ED6-8919-4D46-A9C4-4F3C0DEEC3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493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B087A-D69B-8AF4-6737-E490F8FE7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4155E-FECC-FB6D-585F-75D2F64DE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6365F-87AD-2B7B-121F-9BCF0F9B8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A661D-86CB-C4C9-A1A2-A28392087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0F21A-C874-34FF-E506-528B38935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68B41-4AC3-49F0-9D77-6EB70C56C5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4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04C7EC-03C2-563F-6453-7FAC087B26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321334-CE02-E280-656E-F4DCB6387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8086A-FCEA-6F50-8D21-EF7CC21F6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994A1-411E-CC48-0BF6-180572AB5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57CCD-CEDC-51B9-E8AB-2A3185DD3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1AAA3-9EBE-42E7-8F7E-A73340E6ED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1266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07342-EED5-E56A-9F26-4A66C131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4F7F6F-7C6B-1671-C91A-76D471EC93D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EA0F7DAD-C418-C481-E3D8-B8688934F79B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2E0EB-CBF2-77B5-C299-DA1AACED31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33552D-4B35-E4FB-E210-B5E1A1E36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B546F-44CC-59C2-9CB3-9D9449859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E0A9991-548C-40F6-85E5-8DC091263B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456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0E6E3-C3F5-CF95-AD67-9C9C2B0AC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38ADD622-226E-48D2-43E1-32072AB3DCDF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298954-173D-6A0F-2E19-690563515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D8F2A-D539-4CF9-0648-3DF32D3827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F2EBF-DEA6-E340-29B2-6E62DAFB0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3E8CA-22B6-406E-1D7C-678B69072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31FB54-EE3B-492B-A16E-D2BD12B1B5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46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F5064-F63D-CBE7-E929-D40CE6022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A061E-B2C1-8A51-AAC6-C95B1C0D3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9DB2F-6E54-AA8D-5C8F-7D0B30E28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E4622-030B-72D6-5370-30F4A6B8B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E1974-39FD-F99C-E172-16D3BDA04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A9F27-6E00-48D9-9907-DEC03B4DDA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262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4B1AD-C0C9-9A26-94CD-0CEFFE2F0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0E306-7C18-1269-C876-741598CBE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85D11-F532-39EC-07EF-31B52B72C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535F2-AAFA-817D-25E1-B772695E6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F13A4-F14B-D611-D425-4822F1E43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C0DDF-836A-41E8-B154-3B30E20560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18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B94B1-B493-07CD-EDEA-8B2E65B38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F50D0-D1EB-89FF-CB0D-262FAF90A3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40DD25-C0F8-2744-38E2-156425A19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483F76-5ADF-EDD5-67A1-1172C352E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3D745-8EF5-6C2E-3A05-93B361CF7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0B328-A5E3-E354-6706-01137B529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70FA5-E3BC-493E-A2F9-83611BAC68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004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47127-E97D-DF2A-39FC-1D3C8FD4C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083DC-2429-3CD6-43EC-8C1DBA430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86F9A7-D143-3F8E-D4FA-C4ACCC1E32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822171-4873-A56E-D7DC-9F64A62FCD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DB3788-ABBF-0D1E-B551-A1F9509F0E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F90D75-186C-1F5B-EBFF-C4605DB48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36262D-F9AA-D08F-E5D5-9EC7DEF5A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36F417-8BA1-E141-77D3-4FEE92034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11BED-F796-477E-8262-A5F26A02EF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90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A6041-710C-F6F3-21C7-FF8C7EA66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FB9FE9-EDF1-8CD2-E795-C307AAA82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98448E-9BA9-7FA3-5977-7E0DA1F2F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4B8AF5-A90F-2C36-4EAA-1FBB347C9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D1B86-66C0-4976-931B-95A2F4E017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1896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DE9714-0E6E-243D-96FE-AED18BBA2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5B3C25-B692-8FEC-18B2-191968EDB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22FC67-073E-CD72-B786-5CA9C5653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E60E1-5E39-4CEE-B5B5-EF1EBF2A8B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8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4B7B4-0215-C385-127A-869DF4C5A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7DD49-15C3-3271-7CE6-851080BA6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386EFD-8147-28ED-4560-32C6075065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405787-DE9D-4A6D-3263-D71D40F8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CCDDB-FA3B-871E-9621-C1DE782AC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EC0B7-0142-A054-A9FC-EF0EBAF2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96DFA-A413-4CC8-854A-6E967A022F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916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9438C-36C5-52A2-B0F1-213899828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6192C8-309B-E2F9-5DE0-C3D14F150F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725C61-5DEE-5F5B-E49D-038010DF4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DE0271-C789-5C1D-24B9-4C808AD09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F8AAC-4874-B8BC-38F9-ABE6276DA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B54128-FC61-389E-D702-518C83286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DA7DE-3F3C-45BF-AB40-3DA4A56D94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60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8304202-C1CF-1ECF-FD8F-1559DA8AA6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2EEBA48-7EAB-1699-3184-5C4000439B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8104F7C-1BC7-CCD6-4905-31D18297AFF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2F88194-4C70-A321-8FF4-2F41C335202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AA7FAD1-5E72-7D61-B574-C4069B5EE05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FA3C1F-6A52-48CC-BCF3-1E68C6A3CB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teaching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0448DE8-4F03-1A38-935F-BE369E00C0A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676400"/>
          </a:xfrm>
        </p:spPr>
        <p:txBody>
          <a:bodyPr anchor="ctr"/>
          <a:lstStyle/>
          <a:p>
            <a:r>
              <a:rPr lang="en-GB" altLang="en-US" sz="4400" b="1"/>
              <a:t>Tobacco</a:t>
            </a:r>
            <a:endParaRPr lang="en-US" altLang="en-US" sz="4400" b="1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F36CCEB-B137-40C8-C8FA-755B40B8A37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/>
          <a:lstStyle/>
          <a:p>
            <a:r>
              <a:rPr lang="en-GB" altLang="en-US" sz="3600" b="1"/>
              <a:t>and its dangers</a:t>
            </a:r>
            <a:endParaRPr lang="en-US" altLang="en-US" sz="3600" b="1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60657278-3F03-E6A0-F6BC-2D671A4DE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86000"/>
            <a:ext cx="2362200" cy="198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FEC3E21-0204-5A9C-509E-2EBEB1B784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GB" altLang="en-US" b="1">
                <a:solidFill>
                  <a:srgbClr val="CC3300"/>
                </a:solidFill>
              </a:rPr>
              <a:t>Tobacco smoke</a:t>
            </a:r>
            <a:endParaRPr lang="en-US" altLang="en-US" b="1">
              <a:solidFill>
                <a:srgbClr val="CC3300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089AAF2-8924-F9E7-5502-C5846FE663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0772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b="1"/>
              <a:t>Tobacco smoke contains about 1000 chemicals, many of them being harmful</a:t>
            </a:r>
          </a:p>
          <a:p>
            <a:pPr>
              <a:lnSpc>
                <a:spcPct val="90000"/>
              </a:lnSpc>
            </a:pPr>
            <a:r>
              <a:rPr lang="en-GB" altLang="en-US" b="1">
                <a:solidFill>
                  <a:srgbClr val="CC0099"/>
                </a:solidFill>
              </a:rPr>
              <a:t>Smoking kills</a:t>
            </a:r>
            <a:r>
              <a:rPr lang="en-GB" altLang="en-US" b="1"/>
              <a:t> 12 times the number of people killed in road accidents</a:t>
            </a:r>
          </a:p>
          <a:p>
            <a:pPr>
              <a:lnSpc>
                <a:spcPct val="90000"/>
              </a:lnSpc>
            </a:pPr>
            <a:r>
              <a:rPr lang="en-GB" altLang="en-US" b="1"/>
              <a:t>It contains </a:t>
            </a:r>
            <a:r>
              <a:rPr lang="en-GB" altLang="en-US" b="1">
                <a:solidFill>
                  <a:srgbClr val="00FF00"/>
                </a:solidFill>
              </a:rPr>
              <a:t>nicotine</a:t>
            </a:r>
            <a:r>
              <a:rPr lang="en-GB" altLang="en-US" b="1"/>
              <a:t> which is </a:t>
            </a:r>
            <a:r>
              <a:rPr lang="en-GB" altLang="en-US" b="1">
                <a:solidFill>
                  <a:srgbClr val="00FF00"/>
                </a:solidFill>
              </a:rPr>
              <a:t>addictive</a:t>
            </a:r>
          </a:p>
          <a:p>
            <a:pPr>
              <a:lnSpc>
                <a:spcPct val="90000"/>
              </a:lnSpc>
            </a:pPr>
            <a:r>
              <a:rPr lang="en-GB" altLang="en-US" b="1">
                <a:solidFill>
                  <a:srgbClr val="00FF00"/>
                </a:solidFill>
              </a:rPr>
              <a:t>Tar</a:t>
            </a:r>
            <a:r>
              <a:rPr lang="en-GB" altLang="en-US" b="1"/>
              <a:t> is a black sticky substance that forms in the moist lungs</a:t>
            </a:r>
          </a:p>
          <a:p>
            <a:pPr>
              <a:lnSpc>
                <a:spcPct val="90000"/>
              </a:lnSpc>
            </a:pPr>
            <a:r>
              <a:rPr lang="en-GB" altLang="en-US" b="1"/>
              <a:t>Tar contains 17 chemicals (</a:t>
            </a:r>
            <a:r>
              <a:rPr lang="en-GB" altLang="en-US" b="1">
                <a:solidFill>
                  <a:srgbClr val="CC0099"/>
                </a:solidFill>
              </a:rPr>
              <a:t>carcinogens</a:t>
            </a:r>
            <a:r>
              <a:rPr lang="en-GB" altLang="en-US" b="1"/>
              <a:t>) that are known to cause </a:t>
            </a:r>
            <a:r>
              <a:rPr lang="en-GB" altLang="en-US" b="1">
                <a:solidFill>
                  <a:srgbClr val="00FF00"/>
                </a:solidFill>
              </a:rPr>
              <a:t>cancer</a:t>
            </a:r>
          </a:p>
          <a:p>
            <a:pPr>
              <a:lnSpc>
                <a:spcPct val="90000"/>
              </a:lnSpc>
            </a:pPr>
            <a:r>
              <a:rPr lang="en-GB" altLang="en-US" b="1">
                <a:solidFill>
                  <a:srgbClr val="00FF00"/>
                </a:solidFill>
              </a:rPr>
              <a:t>Carbon monoxide</a:t>
            </a:r>
            <a:r>
              <a:rPr lang="en-GB" altLang="en-US" b="1"/>
              <a:t> is a </a:t>
            </a:r>
            <a:r>
              <a:rPr lang="en-GB" altLang="en-US" b="1">
                <a:solidFill>
                  <a:srgbClr val="00FF00"/>
                </a:solidFill>
              </a:rPr>
              <a:t>poisonous</a:t>
            </a:r>
            <a:r>
              <a:rPr lang="en-GB" altLang="en-US" b="1"/>
              <a:t> gas that stops red blood cells from carrying oxygen around the body</a:t>
            </a:r>
          </a:p>
          <a:p>
            <a:pPr>
              <a:lnSpc>
                <a:spcPct val="90000"/>
              </a:lnSpc>
            </a:pPr>
            <a:endParaRPr lang="en-US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21A611E-1557-5F3C-6686-8DD4D544EB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solidFill>
                  <a:srgbClr val="CC0099"/>
                </a:solidFill>
              </a:rPr>
              <a:t>Heart disease</a:t>
            </a:r>
            <a:endParaRPr lang="en-US" altLang="en-US" b="1">
              <a:solidFill>
                <a:srgbClr val="CC0099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59A7B6B-DF0E-4AD7-B913-5FDD428DB4E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200400" cy="4114800"/>
          </a:xfrm>
        </p:spPr>
        <p:txBody>
          <a:bodyPr/>
          <a:lstStyle/>
          <a:p>
            <a:r>
              <a:rPr lang="en-GB" altLang="en-US" sz="2800" b="1"/>
              <a:t>Heart disease is 3 times more common among smokers</a:t>
            </a:r>
          </a:p>
          <a:p>
            <a:r>
              <a:rPr lang="en-GB" altLang="en-US" sz="2800" b="1"/>
              <a:t>Smokers have more chance of a </a:t>
            </a:r>
            <a:r>
              <a:rPr lang="en-GB" altLang="en-US" sz="2800" b="1">
                <a:solidFill>
                  <a:srgbClr val="CC0099"/>
                </a:solidFill>
              </a:rPr>
              <a:t>heart attack</a:t>
            </a:r>
            <a:r>
              <a:rPr lang="en-GB" altLang="en-US" sz="2800" b="1"/>
              <a:t> (when the heart stops working)</a:t>
            </a:r>
            <a:endParaRPr lang="en-US" altLang="en-US" sz="2800" b="1"/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2CA5F2E5-BFE6-A24C-5E5F-E977006B011D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38600" y="1930400"/>
            <a:ext cx="4419600" cy="3703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D6E18D9-9E8C-C47D-C202-33872B8ABD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GB" altLang="en-US" b="1">
                <a:solidFill>
                  <a:srgbClr val="CC0099"/>
                </a:solidFill>
              </a:rPr>
              <a:t>Healthy, clean lungs</a:t>
            </a:r>
            <a:endParaRPr lang="en-US" altLang="en-US" b="1">
              <a:solidFill>
                <a:srgbClr val="CC0099"/>
              </a:solidFill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F2DCC2B-D332-C060-F2B1-6EC50874890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b="1"/>
              <a:t>A healthy lung looks like a pink sponge</a:t>
            </a:r>
          </a:p>
          <a:p>
            <a:pPr>
              <a:lnSpc>
                <a:spcPct val="90000"/>
              </a:lnSpc>
            </a:pPr>
            <a:r>
              <a:rPr lang="en-GB" altLang="en-US" sz="2800" b="1"/>
              <a:t>The air sacs give the lungs a large surface area for gas exchange to take place</a:t>
            </a:r>
          </a:p>
          <a:p>
            <a:pPr>
              <a:lnSpc>
                <a:spcPct val="90000"/>
              </a:lnSpc>
            </a:pPr>
            <a:r>
              <a:rPr lang="en-GB" altLang="en-US" sz="2800" b="1"/>
              <a:t>This ensures that enough oxygen gets into the blood and around the body</a:t>
            </a:r>
            <a:endParaRPr lang="en-US" altLang="en-US" sz="2800" b="1"/>
          </a:p>
        </p:txBody>
      </p:sp>
      <p:pic>
        <p:nvPicPr>
          <p:cNvPr id="5126" name="Picture 6">
            <a:extLst>
              <a:ext uri="{FF2B5EF4-FFF2-40B4-BE49-F238E27FC236}">
                <a16:creationId xmlns:a16="http://schemas.microsoft.com/office/drawing/2014/main" id="{7D182C8E-2468-BE40-D7DB-3E0531CCE31F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92663" y="1447800"/>
            <a:ext cx="3157537" cy="464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2775004-F868-24FA-3B3A-B51BC266EE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solidFill>
                  <a:srgbClr val="CC0099"/>
                </a:solidFill>
              </a:rPr>
              <a:t>Lung cancer</a:t>
            </a:r>
            <a:endParaRPr lang="en-US" altLang="en-US" b="1">
              <a:solidFill>
                <a:srgbClr val="CC0099"/>
              </a:solidFill>
            </a:endParaRP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B9610728-86B3-18C2-C258-377B3CE4875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981200"/>
            <a:ext cx="396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b="1"/>
              <a:t>Cancers of the lungs, mouth, gullet (oesophagus), and the bladder are caused by chemicals called </a:t>
            </a:r>
            <a:r>
              <a:rPr lang="en-GB" altLang="en-US" sz="2800" b="1">
                <a:solidFill>
                  <a:srgbClr val="CC0099"/>
                </a:solidFill>
              </a:rPr>
              <a:t>carcinogens</a:t>
            </a:r>
            <a:r>
              <a:rPr lang="en-GB" altLang="en-US" sz="2800" b="1"/>
              <a:t> in tobacco smoke</a:t>
            </a:r>
          </a:p>
          <a:p>
            <a:pPr>
              <a:lnSpc>
                <a:spcPct val="90000"/>
              </a:lnSpc>
            </a:pPr>
            <a:r>
              <a:rPr lang="en-GB" altLang="en-US" sz="2800" b="1"/>
              <a:t>9 out of 10 people who die from lung cancer are smokers</a:t>
            </a:r>
            <a:endParaRPr lang="en-US" altLang="en-US" sz="2800" b="1"/>
          </a:p>
        </p:txBody>
      </p:sp>
      <p:pic>
        <p:nvPicPr>
          <p:cNvPr id="6150" name="Picture 6">
            <a:extLst>
              <a:ext uri="{FF2B5EF4-FFF2-40B4-BE49-F238E27FC236}">
                <a16:creationId xmlns:a16="http://schemas.microsoft.com/office/drawing/2014/main" id="{0E50DEE7-9A27-E783-0295-190027D95ECF}"/>
              </a:ext>
            </a:extLst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752600"/>
            <a:ext cx="3519488" cy="464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12382BD-7991-CF4A-B2C2-3C05A926DC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solidFill>
                  <a:srgbClr val="CC0099"/>
                </a:solidFill>
              </a:rPr>
              <a:t>Emphysema</a:t>
            </a:r>
            <a:endParaRPr lang="en-US" altLang="en-US" b="1">
              <a:solidFill>
                <a:srgbClr val="CC0099"/>
              </a:solidFill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1A5C464-760A-3897-C0D3-7D63B82CBC9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 b="1"/>
              <a:t>Emphysema is a lung disease caused by tar. </a:t>
            </a:r>
          </a:p>
          <a:p>
            <a:r>
              <a:rPr lang="en-GB" altLang="en-US" sz="2800" b="1"/>
              <a:t>Lung tissue is destroyed and large holes develop which blow up like balloons.</a:t>
            </a:r>
          </a:p>
          <a:p>
            <a:r>
              <a:rPr lang="en-GB" altLang="en-US" sz="2800" b="1"/>
              <a:t>Breathing becomes very difficult.</a:t>
            </a:r>
            <a:endParaRPr lang="en-US" altLang="en-US" sz="2800" b="1"/>
          </a:p>
        </p:txBody>
      </p:sp>
      <p:pic>
        <p:nvPicPr>
          <p:cNvPr id="7174" name="Picture 6">
            <a:extLst>
              <a:ext uri="{FF2B5EF4-FFF2-40B4-BE49-F238E27FC236}">
                <a16:creationId xmlns:a16="http://schemas.microsoft.com/office/drawing/2014/main" id="{338C7DA4-BE7B-04F7-5BB3-4DF0C5C44C3D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10150" y="1447800"/>
            <a:ext cx="3295650" cy="464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58A2451-C300-1D25-59B0-ABC115A3CE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838200"/>
          </a:xfrm>
        </p:spPr>
        <p:txBody>
          <a:bodyPr/>
          <a:lstStyle/>
          <a:p>
            <a:r>
              <a:rPr lang="en-GB" altLang="en-US" sz="5400" b="1">
                <a:solidFill>
                  <a:srgbClr val="660066"/>
                </a:solidFill>
              </a:rPr>
              <a:t>Bronchitis</a:t>
            </a:r>
            <a:endParaRPr lang="en-US" altLang="en-US" sz="5400" b="1">
              <a:solidFill>
                <a:srgbClr val="660066"/>
              </a:solidFill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C7909B6-C4EC-01AC-68B7-7E0DB4490F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GB" altLang="en-US" sz="2800" b="1"/>
              <a:t>This lung disease is usually found in smokers</a:t>
            </a:r>
          </a:p>
          <a:p>
            <a:r>
              <a:rPr lang="en-GB" altLang="en-US" sz="2800" b="1"/>
              <a:t>The </a:t>
            </a:r>
            <a:r>
              <a:rPr lang="en-GB" altLang="en-US" sz="2800" b="1">
                <a:solidFill>
                  <a:srgbClr val="CC0099"/>
                </a:solidFill>
              </a:rPr>
              <a:t>air passages (</a:t>
            </a:r>
            <a:r>
              <a:rPr lang="en-GB" altLang="en-US" sz="2800" b="1" u="sng">
                <a:solidFill>
                  <a:srgbClr val="CC0099"/>
                </a:solidFill>
              </a:rPr>
              <a:t>bronchi</a:t>
            </a:r>
            <a:r>
              <a:rPr lang="en-GB" altLang="en-US" sz="2800" b="1">
                <a:solidFill>
                  <a:srgbClr val="CC0099"/>
                </a:solidFill>
              </a:rPr>
              <a:t>)</a:t>
            </a:r>
            <a:r>
              <a:rPr lang="en-GB" altLang="en-US" sz="2800" b="1"/>
              <a:t> to the lungs become </a:t>
            </a:r>
            <a:r>
              <a:rPr lang="en-GB" altLang="en-US" sz="2800" b="1">
                <a:solidFill>
                  <a:srgbClr val="CC0099"/>
                </a:solidFill>
              </a:rPr>
              <a:t>irritated by smoke</a:t>
            </a:r>
          </a:p>
          <a:p>
            <a:r>
              <a:rPr lang="en-GB" altLang="en-US" sz="2800" b="1"/>
              <a:t>These air passages become </a:t>
            </a:r>
            <a:r>
              <a:rPr lang="en-GB" altLang="en-US" sz="2800" b="1">
                <a:solidFill>
                  <a:srgbClr val="CC0099"/>
                </a:solidFill>
              </a:rPr>
              <a:t>swollen </a:t>
            </a:r>
            <a:r>
              <a:rPr lang="en-GB" altLang="en-US" sz="2800" b="1"/>
              <a:t>and </a:t>
            </a:r>
            <a:r>
              <a:rPr lang="en-GB" altLang="en-US" sz="2800" b="1">
                <a:solidFill>
                  <a:srgbClr val="CC0099"/>
                </a:solidFill>
              </a:rPr>
              <a:t>sore</a:t>
            </a:r>
          </a:p>
          <a:p>
            <a:r>
              <a:rPr lang="en-GB" altLang="en-US" sz="2800" b="1"/>
              <a:t>There are tiny hairs called </a:t>
            </a:r>
            <a:r>
              <a:rPr lang="en-GB" altLang="en-US" sz="2800" b="1">
                <a:solidFill>
                  <a:srgbClr val="CC0099"/>
                </a:solidFill>
              </a:rPr>
              <a:t>cilia</a:t>
            </a:r>
            <a:r>
              <a:rPr lang="en-GB" altLang="en-US" sz="2800" b="1"/>
              <a:t> which keep these air passages clear</a:t>
            </a:r>
          </a:p>
          <a:p>
            <a:r>
              <a:rPr lang="en-GB" altLang="en-US" sz="2800" b="1"/>
              <a:t>Smoking damages these </a:t>
            </a:r>
            <a:r>
              <a:rPr lang="en-GB" altLang="en-US" sz="2800" b="1">
                <a:solidFill>
                  <a:srgbClr val="CC0099"/>
                </a:solidFill>
              </a:rPr>
              <a:t>cilia</a:t>
            </a:r>
            <a:r>
              <a:rPr lang="en-GB" altLang="en-US" sz="2800" b="1"/>
              <a:t> and stops them working</a:t>
            </a:r>
          </a:p>
          <a:p>
            <a:r>
              <a:rPr lang="en-GB" altLang="en-US" sz="2800" b="1"/>
              <a:t>The </a:t>
            </a:r>
            <a:r>
              <a:rPr lang="en-GB" altLang="en-US" sz="2800" b="1">
                <a:solidFill>
                  <a:srgbClr val="CC0099"/>
                </a:solidFill>
              </a:rPr>
              <a:t>lungs fill up with mucus</a:t>
            </a:r>
            <a:r>
              <a:rPr lang="en-GB" altLang="en-US" sz="2800" b="1"/>
              <a:t> which the smoker now has to try and physically cough up!</a:t>
            </a:r>
            <a:endParaRPr lang="en-US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9A167C1-AB8D-5DD2-5E38-3A392FB0BA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82000" cy="762000"/>
          </a:xfrm>
        </p:spPr>
        <p:txBody>
          <a:bodyPr/>
          <a:lstStyle/>
          <a:p>
            <a:r>
              <a:rPr lang="en-GB" altLang="en-US" sz="4000" b="1">
                <a:solidFill>
                  <a:srgbClr val="CC0099"/>
                </a:solidFill>
              </a:rPr>
              <a:t>Other problems caused by smoking:</a:t>
            </a:r>
            <a:endParaRPr lang="en-US" altLang="en-US" sz="4000" b="1">
              <a:solidFill>
                <a:srgbClr val="CC0099"/>
              </a:solidFill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6A2C631-B7F4-C4AD-001B-D982F25895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Tobacco smoke is often very unpleasant for other people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It makes your breath, hair, clothes and house smell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It can irritate those who suffer with hayfever or asthma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Passive smokers can also develop lung damage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Pregnant mothers who smoke can have smaller babies than non-smokers. The babies also have an increased risk of getting asthma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It is thought that smoking in a house may contribute to causing cot deaths</a:t>
            </a:r>
          </a:p>
          <a:p>
            <a:pPr>
              <a:lnSpc>
                <a:spcPct val="90000"/>
              </a:lnSpc>
            </a:pPr>
            <a:endParaRPr lang="en-GB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523AD61-027E-111A-D747-C1136A132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408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Arial</vt:lpstr>
      <vt:lpstr>Default Design</vt:lpstr>
      <vt:lpstr>Tobacco</vt:lpstr>
      <vt:lpstr>Tobacco smoke</vt:lpstr>
      <vt:lpstr>Heart disease</vt:lpstr>
      <vt:lpstr>Healthy, clean lungs</vt:lpstr>
      <vt:lpstr>Lung cancer</vt:lpstr>
      <vt:lpstr>Emphysema</vt:lpstr>
      <vt:lpstr>Bronchitis</vt:lpstr>
      <vt:lpstr>Other problems caused by smoking: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Tobacco and diseases</dc:title>
  <dc:creator> </dc:creator>
  <cp:lastModifiedBy>Nayan GRIFFITHS</cp:lastModifiedBy>
  <cp:revision>2</cp:revision>
  <dcterms:created xsi:type="dcterms:W3CDTF">2002-06-09T20:12:00Z</dcterms:created>
  <dcterms:modified xsi:type="dcterms:W3CDTF">2023-03-14T11:57:27Z</dcterms:modified>
</cp:coreProperties>
</file>