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8"/>
  </p:notesMasterIdLst>
  <p:sldIdLst>
    <p:sldId id="256" r:id="rId2"/>
    <p:sldId id="257" r:id="rId3"/>
    <p:sldId id="259" r:id="rId4"/>
    <p:sldId id="307" r:id="rId5"/>
    <p:sldId id="293" r:id="rId6"/>
    <p:sldId id="262" r:id="rId7"/>
    <p:sldId id="263" r:id="rId8"/>
    <p:sldId id="264" r:id="rId9"/>
    <p:sldId id="266" r:id="rId10"/>
    <p:sldId id="294" r:id="rId11"/>
    <p:sldId id="267" r:id="rId12"/>
    <p:sldId id="295" r:id="rId13"/>
    <p:sldId id="268" r:id="rId14"/>
    <p:sldId id="269" r:id="rId15"/>
    <p:sldId id="276" r:id="rId16"/>
    <p:sldId id="273" r:id="rId17"/>
    <p:sldId id="275" r:id="rId18"/>
    <p:sldId id="277" r:id="rId19"/>
    <p:sldId id="278" r:id="rId20"/>
    <p:sldId id="296" r:id="rId21"/>
    <p:sldId id="282" r:id="rId22"/>
    <p:sldId id="284" r:id="rId23"/>
    <p:sldId id="290" r:id="rId24"/>
    <p:sldId id="297" r:id="rId25"/>
    <p:sldId id="298" r:id="rId26"/>
    <p:sldId id="299" r:id="rId27"/>
    <p:sldId id="279" r:id="rId28"/>
    <p:sldId id="300" r:id="rId29"/>
    <p:sldId id="301" r:id="rId30"/>
    <p:sldId id="302" r:id="rId31"/>
    <p:sldId id="303" r:id="rId32"/>
    <p:sldId id="304" r:id="rId33"/>
    <p:sldId id="305" r:id="rId34"/>
    <p:sldId id="308" r:id="rId35"/>
    <p:sldId id="306" r:id="rId36"/>
    <p:sldId id="309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994A4C-D03D-F808-5E54-0E3F0570D9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CB271-2E89-3770-6F06-8122F0022F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EC40179-9CF5-4826-AAAB-F9CBB653B5FD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87627E3-909B-EC8C-B46E-54273B8B3B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1BD8C75-AF20-D9C5-0E8C-12D8DCDBB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DA497-80D2-3A39-EA29-72782FC238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5162E-6057-9309-E5E3-23F935A6D0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9FD525-6C01-4006-89FB-E2E2338A89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22AB6B3-0A43-3920-25DC-26CE70BF34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570843A-9527-AC97-D19D-49FDA237E43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91445A9-3AA5-F315-F990-D2F1F488A2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9B72684-DCD2-D8B3-5AB3-DB5888A20C2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4A57DD9-31AD-FFB7-AADC-0A930889DB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FDFA1DC-A041-8E7A-2B8B-3D8653F2713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E597FD8B-1866-0DD4-CB3C-85F24C78C6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A66104B-49AD-7F48-91DE-C0C403BF4BF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81F93DBF-2555-AA53-95B6-76FA175288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7ECB4DF-CE3F-9CB0-DC96-57A57CD017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ED39E17-4851-555A-546F-D6F644E0EA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EA80F3C-4FB0-B5F8-BCB7-479308252C7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191EC10-3443-C401-3EDD-6540D540EF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D0976E5-89BA-CDD8-292F-06EF848D1F8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1DCDFFB-A2F8-B167-30E9-C4A4485E20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271430D-6372-003C-8AC1-F7DD8527494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98C8FD4-C5B7-E59F-8BD3-C3818D7EA5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A929136-47B5-29B2-B74E-C0B3DECAA9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2FBFD86-E43E-81F2-D870-983EBF5A50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C79DE95-D286-142A-95C0-BF3CC4A54EF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86292D5-41D5-7F78-9473-4556B11C79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32D59C5-B1CF-6C4C-F1AF-3F5A0550BB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B5042A1-6D0C-BF58-EF11-5A820CDC35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1A4CF8D-7C8B-4068-B0B4-F83A28832E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8EDAD3D-8215-CD63-C993-7338BD145C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EDBE0D3-84D9-2D3B-46D6-6031882B6EF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723EBB5-A09F-A132-9DE8-C624EB7A9D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FE30E75-89D3-5A26-164F-8F83D030DAF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C820976-035A-D96C-0A4F-F2ABAA9383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EC41EB8-6D79-3399-B4AE-2921242F365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38DD339-58E3-8641-2D5C-4ADCD14331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623239EC-75B6-E7C5-F775-BE41AE295D0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BAE4DC4-C9FF-C293-EBDA-9F4F2129A5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FF9C1C1-6015-9A88-19C0-FA3EED749A9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FD4C59A-06DB-9B94-B877-2D6DE0A2B5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884D7EC-F200-2794-966E-FD7EEB224D3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A03BB65A-4404-D01C-9719-CD6BFD544D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81EBA71-DD3D-D796-57B6-E9A2C4BFC3C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626E38E-8AFC-7611-4BF3-EABFA47EAC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1231E60C-946A-FBBD-BAC0-93C4E41CE53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EE331185-BA58-393D-7741-D6E1C36CAD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9986BF7-862C-4011-D85E-EDD6584A69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8311AD2-21F7-C4ED-E23A-484A3824181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CB3053C-E660-8531-AC52-077BE8FA709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623379E-34DB-1C56-4AE0-F322C31B79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6593D66-A26A-8AAA-8CFF-08559591E24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3646A0E-5943-4AE3-8D79-0A998A7781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ECDE220-58A1-68A1-D6D0-D629CA91B4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C9809F1-4609-3FFF-91A0-6A17F311E7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51A2CED6-6A5C-EDBE-07E7-81B7E168C0D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58A2BE4C-0AE6-DFD7-78D2-937DFCB870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52D4443E-E902-CEF7-FAB2-7C397FB4758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4560AF3B-99CB-789C-82F0-AFC0F88BF2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1D1A78AA-980F-E467-1FA1-D60BAF8CD59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707851F3-147F-2E7A-69F8-1A675F03B6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C28D9150-215A-5C6F-965D-85F11FF2B1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0A60B0EE-23C8-DDE7-AF42-52063DE3A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9556D00-550D-4125-8FE0-767DC2C82CE3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D4C51F5-BFAA-893E-7A73-4675EF5F29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AFE03CD-FF5B-C11D-8EB0-1F5B08FF38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E4FDD6B8-9EAF-60CF-AAB1-191D118F2F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D183D925-D564-30D7-633C-AEB00A9C0C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32170D81-D653-A39C-C406-39728B372B8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7F2475C5-ACFA-48FD-B70E-13A90409AD95}" type="slidenum">
              <a:rPr lang="en-GB" altLang="en-US" sz="1200">
                <a:latin typeface="Calibri" panose="020F0502020204030204" pitchFamily="34" charset="0"/>
              </a:rPr>
              <a:pPr algn="r" eaLnBrk="1" hangingPunct="1"/>
              <a:t>36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1D41AE4-0B80-6D50-0ACD-631C5780CB1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E0A512D-E407-715C-C2D8-D9FB9C466E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03D9FCC-E430-0781-6FBC-E1CF5F5D71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9DAB6F9-786E-7903-5358-762A6180D3F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567E47B-60E4-BFDB-798E-4D102DE7CF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C92332A-F0CC-DD20-4146-D84948B421D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857C01B-745B-A364-080E-9BF5A2E49F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89469A1-8BC1-6FFE-404E-A85E95A3C2F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FF66DC35-83DC-A007-7C9F-EC8EC83431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F9E1712-C90C-51BA-3493-FBC31EDD2AD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F623771-5885-BB8E-212F-ACA67E8D55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50AB546-5A81-8CEA-1909-54846007938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A90D313-D438-D533-D025-153BDA7116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29341EE2-79C4-E633-FF42-6A6DF9CDF8E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0141924D-3941-53EE-8AF3-35CA02241B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6995F453-67F2-F9D4-A18A-3C6DFD7048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D891580F-4322-4910-A3B1-6F5AF6DDAB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A77343F1-5CC2-92CE-0787-D52800CC48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0FC4E963-FAE0-43B4-9FDD-4DE1568513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241C799A-27B2-0162-F35E-8E5BD02D04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5E406595-31F1-38AD-69DB-EEBD90AE1D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81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3AF1333-838A-FCCC-6EDF-560514F1B7E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B3F714A9-9FBF-3F5E-526B-EEE1E0DD01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71775A30-7291-3C46-2F53-53615A69DC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5DE425-B4F7-4DFC-8C6C-966F07397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14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0DFBE51-C7B6-70D9-01F5-C4B9D7B61F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EDC76B1-2BC2-7C78-EE96-19094F6B44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B772A-28E3-47E9-97A9-664DE46C39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067CA40-D236-AF47-C50E-F74C90A7682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4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529A43D-C32D-CF24-9535-852D0FFB4E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A6DD20A-6753-F208-F8AC-E5DF1968E3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19677-EE4A-40DB-BB48-85463E1B30D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9284A17-F0AA-14C1-23CF-300CD3E8007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9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0FA67C4-2D04-F324-C6A8-9DD385729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D61F63-4B6A-4BC2-6201-A26DDEC093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69318-D9D4-4FEC-A724-7D743A908B1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EE59C71-79D6-CBE9-787F-452AB734E7E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5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9E5097-810F-242A-FBDC-186E743C0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24AF8-D013-8129-ED6B-60D97E25B9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CAF10-6663-4086-BF79-3BDD443230B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B6AC1E6-1777-10DE-BC67-BA7DABB25F4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8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17CDCBF-B81F-F408-1D73-119C638A8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B2A5256-CCDA-9985-BC63-C0ECAF79CB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4ACB7-70E0-4591-A033-8A6D4D556D2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31304DF-E615-37ED-390A-8F581DA0926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1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BEF204-7D4E-0729-C8BA-A4EDE2DCD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5C3CFD1-CF39-AE9B-5BF6-D46694AFBA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AFC6D-AAE3-4387-A6BC-FFC9EAEC652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47A6C908-F366-5601-58CD-B2074F8B167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4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D7BB4D-0EDB-F05E-AC77-6A01C38F1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5E5998-633E-DA4A-8A4A-1278BBD443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DA4B7-46AD-42AB-B6D8-8170649799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4EBD63E-B41E-64D0-57BC-8BD2EBDF749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5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0D8E4E3-F1CF-7397-E1F0-8DC6D24E3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A9C9C6-CAB8-C6F2-2824-B007861A93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661D2-02C2-42A8-B761-CC0EA47169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CC09F94-1215-4C0D-294D-8A8A790C161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1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8C2313-E472-6205-2CBA-9CBE75D02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D86FCED-FC6A-E9C8-A906-7C8A8ABC95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0011F-3D32-4AF3-830C-45597D583F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3A0B6A3-7137-B34F-2020-7BB8399373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A26611-2CA9-0A7E-D2F5-4764C37656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E763FCB-6496-ABD0-2279-8AFE52F767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4296D-F22A-4BA1-90A1-C5D2A6906D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66B81EF-109F-77A6-CD97-79B4E7A5B65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7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E136D9F-89BD-3EDA-81BF-A181293D40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20E1B98-1EDB-E0E2-9ED4-C6E622ABE8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67EF5FC-B98A-466F-A1FB-8751FBE3FC2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A80D9A75-A217-9AEA-8B36-E296EB16464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>
              <a:extLst>
                <a:ext uri="{FF2B5EF4-FFF2-40B4-BE49-F238E27FC236}">
                  <a16:creationId xmlns:a16="http://schemas.microsoft.com/office/drawing/2014/main" id="{688007C8-32F0-1AB7-3B89-E5C54D4C6CC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7110" name="Freeform 6">
                <a:extLst>
                  <a:ext uri="{FF2B5EF4-FFF2-40B4-BE49-F238E27FC236}">
                    <a16:creationId xmlns:a16="http://schemas.microsoft.com/office/drawing/2014/main" id="{86803383-DC13-4361-3EC6-A37AFABB41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1" name="Freeform 7">
                <a:extLst>
                  <a:ext uri="{FF2B5EF4-FFF2-40B4-BE49-F238E27FC236}">
                    <a16:creationId xmlns:a16="http://schemas.microsoft.com/office/drawing/2014/main" id="{9ECC7872-1C6C-1512-9A75-52D034F227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2" name="Freeform 8">
                <a:extLst>
                  <a:ext uri="{FF2B5EF4-FFF2-40B4-BE49-F238E27FC236}">
                    <a16:creationId xmlns:a16="http://schemas.microsoft.com/office/drawing/2014/main" id="{983F8220-B7D6-96E4-002D-2BB2D8127B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3" name="Freeform 9">
                <a:extLst>
                  <a:ext uri="{FF2B5EF4-FFF2-40B4-BE49-F238E27FC236}">
                    <a16:creationId xmlns:a16="http://schemas.microsoft.com/office/drawing/2014/main" id="{A32B2949-E0C4-B23B-2F08-FD7F60E913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4" name="Freeform 10">
                <a:extLst>
                  <a:ext uri="{FF2B5EF4-FFF2-40B4-BE49-F238E27FC236}">
                    <a16:creationId xmlns:a16="http://schemas.microsoft.com/office/drawing/2014/main" id="{3F1A2B60-A5E1-EC83-965B-9B6FEDFBC4C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7115" name="Freeform 11">
              <a:extLst>
                <a:ext uri="{FF2B5EF4-FFF2-40B4-BE49-F238E27FC236}">
                  <a16:creationId xmlns:a16="http://schemas.microsoft.com/office/drawing/2014/main" id="{95E647F1-9B75-9B50-B377-FC60D2C8E4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16" name="Freeform 12">
              <a:extLst>
                <a:ext uri="{FF2B5EF4-FFF2-40B4-BE49-F238E27FC236}">
                  <a16:creationId xmlns:a16="http://schemas.microsoft.com/office/drawing/2014/main" id="{4B3C71E7-63BA-BD83-194B-998338F78A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7117" name="Rectangle 13">
            <a:extLst>
              <a:ext uri="{FF2B5EF4-FFF2-40B4-BE49-F238E27FC236}">
                <a16:creationId xmlns:a16="http://schemas.microsoft.com/office/drawing/2014/main" id="{5F3471CF-E41E-F432-4842-6D935F7624D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7118" name="Rectangle 14">
            <a:extLst>
              <a:ext uri="{FF2B5EF4-FFF2-40B4-BE49-F238E27FC236}">
                <a16:creationId xmlns:a16="http://schemas.microsoft.com/office/drawing/2014/main" id="{9ADDB505-D74A-510A-21CD-9D8069FFCA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9" name="Rectangle 15">
            <a:extLst>
              <a:ext uri="{FF2B5EF4-FFF2-40B4-BE49-F238E27FC236}">
                <a16:creationId xmlns:a16="http://schemas.microsoft.com/office/drawing/2014/main" id="{C19851D6-4C6E-105F-0E63-9CFE94870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DE9F335-0FC1-6CD2-CDA8-9C9E776CB2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Seminar on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Transplantation Immunology: Organ and Tissue Transplantation Immunosuppressive Agents, Immunosuppressive Therapy.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DC445F1-28F3-3EE4-452C-A1C00AAD85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By</a:t>
            </a:r>
          </a:p>
          <a:p>
            <a:pPr eaLnBrk="1" hangingPunct="1">
              <a:defRPr/>
            </a:pPr>
            <a:r>
              <a:rPr lang="en-US" sz="2400" b="1" dirty="0" err="1"/>
              <a:t>Mr.Pratap</a:t>
            </a:r>
            <a:r>
              <a:rPr lang="en-US" sz="2400" b="1" dirty="0"/>
              <a:t> J. </a:t>
            </a:r>
            <a:r>
              <a:rPr lang="en-US" sz="2400" b="1" dirty="0" err="1"/>
              <a:t>Patle</a:t>
            </a:r>
            <a:endParaRPr lang="en-US" sz="2400" b="1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800" dirty="0" err="1"/>
              <a:t>Deptt</a:t>
            </a:r>
            <a:r>
              <a:rPr lang="en-US" sz="2800" dirty="0"/>
              <a:t>. Of Zoology</a:t>
            </a:r>
          </a:p>
          <a:p>
            <a:pPr eaLnBrk="1" hangingPunct="1">
              <a:defRPr/>
            </a:pPr>
            <a:r>
              <a:rPr lang="en-US" sz="2800" dirty="0"/>
              <a:t>R.T.M. Nagpur University, Nagpur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774A8370-EE35-9FE5-2A61-EF9AA96EC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5629FA5D-F8B3-7DB5-6C57-5DAD9A796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1000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3600"/>
              <a:t>Activation of Alloreactive T cells and Rejection of Allografts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AD77C054-0EFF-72A2-7BE4-43322505B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GB" altLang="en-US"/>
          </a:p>
        </p:txBody>
      </p:sp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5B2BED7A-E10D-0C15-E475-26C1210B89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2362200"/>
          <a:ext cx="66294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084576" imgH="2630424" progId="ACD.ChemSketch.20">
                  <p:embed/>
                </p:oleObj>
              </mc:Choice>
              <mc:Fallback>
                <p:oleObj r:id="rId3" imgW="3084576" imgH="2630424" progId="ACD.ChemSketch.2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62200"/>
                        <a:ext cx="6629400" cy="3505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2D12E28-3C49-8CE2-A9C0-AF0C2D4F004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Role of CD4</a:t>
            </a:r>
            <a:r>
              <a:rPr lang="en-US" baseline="30000" dirty="0"/>
              <a:t>+</a:t>
            </a:r>
            <a:r>
              <a:rPr lang="en-US" dirty="0"/>
              <a:t> and CD8</a:t>
            </a:r>
            <a:r>
              <a:rPr lang="en-US" baseline="30000" dirty="0"/>
              <a:t>+ </a:t>
            </a:r>
            <a:r>
              <a:rPr lang="en-US" dirty="0"/>
              <a:t>T Cells</a:t>
            </a:r>
            <a:endParaRPr lang="en-US" baseline="-25000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FD760E2-B340-6EEF-2E7A-27AB1521A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CD4</a:t>
            </a:r>
            <a:r>
              <a:rPr lang="en-US" baseline="30000"/>
              <a:t>+</a:t>
            </a:r>
            <a:r>
              <a:rPr lang="en-US"/>
              <a:t> differentiate into cytokine producing effector cells</a:t>
            </a:r>
          </a:p>
          <a:p>
            <a:pPr lvl="1" eaLnBrk="1" hangingPunct="1">
              <a:defRPr/>
            </a:pPr>
            <a:r>
              <a:rPr lang="en-US"/>
              <a:t>Damage graft by reactions similar to DTH</a:t>
            </a:r>
          </a:p>
          <a:p>
            <a:pPr eaLnBrk="1" hangingPunct="1">
              <a:defRPr/>
            </a:pPr>
            <a:r>
              <a:rPr lang="en-US"/>
              <a:t>CD8</a:t>
            </a:r>
            <a:r>
              <a:rPr lang="en-US" baseline="30000"/>
              <a:t>+</a:t>
            </a:r>
            <a:r>
              <a:rPr lang="en-US"/>
              <a:t> cells activated by direct pathway kill nucleated cells in the graft</a:t>
            </a:r>
          </a:p>
          <a:p>
            <a:pPr eaLnBrk="1" hangingPunct="1">
              <a:defRPr/>
            </a:pPr>
            <a:r>
              <a:rPr lang="en-US"/>
              <a:t>CD8</a:t>
            </a:r>
            <a:r>
              <a:rPr lang="en-US" baseline="30000"/>
              <a:t>+</a:t>
            </a:r>
            <a:r>
              <a:rPr lang="en-US"/>
              <a:t> cells activated by the indirect pathway are self MHC-restricted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60BD-0B15-CBCA-F517-2E018577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Role of Cytokines in Graft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60A10-FA70-7DA4-C09E-0D9F28646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211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IL – 2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/>
              <a:t>IFN – </a:t>
            </a:r>
            <a:r>
              <a:rPr lang="en-US" sz="2400" dirty="0">
                <a:sym typeface="Symbol"/>
              </a:rPr>
              <a:t></a:t>
            </a:r>
            <a:r>
              <a:rPr lang="en-US" sz="2400" dirty="0"/>
              <a:t>, and TNF - </a:t>
            </a:r>
            <a:r>
              <a:rPr lang="en-US" sz="2400" dirty="0">
                <a:sym typeface="Symbol"/>
              </a:rPr>
              <a:t></a:t>
            </a:r>
            <a:r>
              <a:rPr lang="en-US" sz="2400" dirty="0"/>
              <a:t> are important mediators of graft rejection.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IL – 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promotes T-cell proliferation and generation of T – Lymphocytes.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IFN -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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central to the development of DTH response.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TNF -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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has direct </a:t>
            </a:r>
            <a:r>
              <a:rPr lang="en-US" sz="2400" dirty="0" err="1"/>
              <a:t>cytotoxic</a:t>
            </a:r>
            <a:r>
              <a:rPr lang="en-US" sz="2400" dirty="0"/>
              <a:t> effect on the cells of graft.</a:t>
            </a:r>
          </a:p>
          <a:p>
            <a:pPr eaLnBrk="1" hangingPunct="1">
              <a:defRPr/>
            </a:pPr>
            <a:r>
              <a:rPr lang="en-US" sz="2400" dirty="0"/>
              <a:t>A number of cytokines promote graft rejection by inducing expression of class – I or class – II MHC molecule on graft cell.</a:t>
            </a:r>
          </a:p>
          <a:p>
            <a:pPr eaLnBrk="1" hangingPunct="1">
              <a:defRPr/>
            </a:pPr>
            <a:r>
              <a:rPr lang="en-US" sz="2400" dirty="0"/>
              <a:t>The interferon (α, </a:t>
            </a:r>
            <a:r>
              <a:rPr lang="en-US" sz="2400" dirty="0">
                <a:sym typeface="Symbol"/>
              </a:rPr>
              <a:t></a:t>
            </a:r>
            <a:r>
              <a:rPr lang="en-US" sz="2400" dirty="0"/>
              <a:t> and </a:t>
            </a:r>
            <a:r>
              <a:rPr lang="en-US" sz="2400" dirty="0">
                <a:sym typeface="Symbol"/>
              </a:rPr>
              <a:t></a:t>
            </a:r>
            <a:r>
              <a:rPr lang="en-US" sz="2400" dirty="0"/>
              <a:t>), TNF – α and TNF - </a:t>
            </a:r>
            <a:r>
              <a:rPr lang="en-US" sz="2400" dirty="0">
                <a:sym typeface="Symbol"/>
              </a:rPr>
              <a:t></a:t>
            </a:r>
            <a:r>
              <a:rPr lang="en-US" sz="2400" dirty="0"/>
              <a:t> all increases class – I MHC expression, and IFN - </a:t>
            </a:r>
            <a:r>
              <a:rPr lang="en-US" sz="2400" dirty="0">
                <a:sym typeface="Symbol"/>
              </a:rPr>
              <a:t></a:t>
            </a:r>
            <a:r>
              <a:rPr lang="en-US" sz="2400" dirty="0"/>
              <a:t> increases class – II MHC expression as well.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96E70E0-6D38-E231-E2BC-B786D38BA0B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" y="914400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/>
              <a:t>Effector</a:t>
            </a:r>
            <a:r>
              <a:rPr lang="en-US" sz="4000" dirty="0"/>
              <a:t> Mechanisms of Allograft Rejection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28B71C2-4A8D-F2FF-4790-1130EEDAC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2667000"/>
            <a:ext cx="6248400" cy="3992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Hyperacute</a:t>
            </a:r>
            <a:r>
              <a:rPr lang="en-US" dirty="0"/>
              <a:t> Rejection</a:t>
            </a:r>
          </a:p>
          <a:p>
            <a:pPr eaLnBrk="1" hangingPunct="1">
              <a:defRPr/>
            </a:pPr>
            <a:r>
              <a:rPr lang="en-US" dirty="0"/>
              <a:t>Acute Rejection</a:t>
            </a:r>
          </a:p>
          <a:p>
            <a:pPr eaLnBrk="1" hangingPunct="1">
              <a:defRPr/>
            </a:pPr>
            <a:r>
              <a:rPr lang="en-US" dirty="0"/>
              <a:t>Chronic Rejection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C8D8067-BC83-0506-B4B1-1A55CEBF68A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Hyperacute Rejection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28AF95-D9BF-C908-8338-8712D5E79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Characterized by thrombotic occlusion of the graft</a:t>
            </a:r>
          </a:p>
          <a:p>
            <a:pPr eaLnBrk="1" hangingPunct="1">
              <a:defRPr/>
            </a:pPr>
            <a:r>
              <a:rPr lang="en-US" dirty="0"/>
              <a:t>Begins within minutes or hours after </a:t>
            </a:r>
            <a:r>
              <a:rPr lang="en-US" dirty="0" err="1"/>
              <a:t>anastamosis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Pre-existing antibodies in the host circulation bind to donor endothelial antigens</a:t>
            </a:r>
          </a:p>
          <a:p>
            <a:pPr eaLnBrk="1" hangingPunct="1">
              <a:defRPr/>
            </a:pPr>
            <a:r>
              <a:rPr lang="en-US" dirty="0"/>
              <a:t>Activates Complement Cascade</a:t>
            </a:r>
          </a:p>
          <a:p>
            <a:pPr eaLnBrk="1" hangingPunct="1">
              <a:defRPr/>
            </a:pPr>
            <a:r>
              <a:rPr lang="en-US" dirty="0" err="1"/>
              <a:t>Xenograft</a:t>
            </a:r>
            <a:r>
              <a:rPr lang="en-US" dirty="0"/>
              <a:t> Response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B56BFA9-42E8-44F2-EC82-B8AD8E08A1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Hyperacute Rejection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551E02BC-0264-4066-BB3A-D7C90C22B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4837113"/>
            <a:ext cx="73120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3200"/>
              <a:t>1. Preformed Ab,  2. complement activation, </a:t>
            </a:r>
          </a:p>
          <a:p>
            <a:pPr eaLnBrk="1" hangingPunct="1"/>
            <a:r>
              <a:rPr lang="en-US" altLang="en-US" sz="3200"/>
              <a:t>3. neutrophil margination, 4. inflammation, </a:t>
            </a:r>
          </a:p>
          <a:p>
            <a:pPr eaLnBrk="1" hangingPunct="1"/>
            <a:r>
              <a:rPr lang="en-US" altLang="en-US" sz="3200"/>
              <a:t>5. Thrombosis formation</a:t>
            </a:r>
          </a:p>
        </p:txBody>
      </p:sp>
      <p:pic>
        <p:nvPicPr>
          <p:cNvPr id="17412" name="Picture 5" descr="16_07">
            <a:extLst>
              <a:ext uri="{FF2B5EF4-FFF2-40B4-BE49-F238E27FC236}">
                <a16:creationId xmlns:a16="http://schemas.microsoft.com/office/drawing/2014/main" id="{C21A52DC-F553-3ED7-9231-6C9772BD7A1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-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t="6400" r="26732" b="71680"/>
          <a:stretch>
            <a:fillRect/>
          </a:stretch>
        </p:blipFill>
        <p:spPr>
          <a:xfrm>
            <a:off x="688975" y="1598613"/>
            <a:ext cx="7688263" cy="3051175"/>
          </a:xfr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43E9DCE-FBEE-66D4-0649-8D58B9F1039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Acute Rejection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E5E8030-8297-E843-A133-50DDC1138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Vascular and </a:t>
            </a:r>
            <a:r>
              <a:rPr lang="en-US" dirty="0" err="1"/>
              <a:t>parenchymal</a:t>
            </a:r>
            <a:r>
              <a:rPr lang="en-US" dirty="0"/>
              <a:t> injury mediated by T cells and antibodies that usually begin after the first week of transplantation if there is no immunosuppressant therapy</a:t>
            </a:r>
          </a:p>
          <a:p>
            <a:pPr eaLnBrk="1" hangingPunct="1">
              <a:defRPr/>
            </a:pPr>
            <a:r>
              <a:rPr lang="en-US" dirty="0"/>
              <a:t>Incidence is high (30%) for the first 90 days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6_07">
            <a:extLst>
              <a:ext uri="{FF2B5EF4-FFF2-40B4-BE49-F238E27FC236}">
                <a16:creationId xmlns:a16="http://schemas.microsoft.com/office/drawing/2014/main" id="{CDEA1F44-82DF-DE46-9AAB-DAFC0A8C3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t="30975" r="26437" b="40192"/>
          <a:stretch>
            <a:fillRect/>
          </a:stretch>
        </p:blipFill>
        <p:spPr bwMode="auto">
          <a:xfrm>
            <a:off x="1376363" y="1211263"/>
            <a:ext cx="6616700" cy="35972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F7C9E5A2-0B0D-7CBC-A822-651221CDA26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Acute Rejection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D206285-3DB4-FFBC-0764-DEE148A1E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4800600"/>
            <a:ext cx="7391400" cy="1858963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SzTx/>
              <a:buFontTx/>
              <a:buAutoNum type="arabicPeriod"/>
              <a:defRPr/>
            </a:pPr>
            <a:r>
              <a:rPr lang="en-US" dirty="0"/>
              <a:t>T-cell, macrophage and </a:t>
            </a:r>
            <a:r>
              <a:rPr lang="en-US" dirty="0" err="1"/>
              <a:t>Ab</a:t>
            </a:r>
            <a:r>
              <a:rPr lang="en-US" dirty="0"/>
              <a:t> mediated,</a:t>
            </a:r>
          </a:p>
          <a:p>
            <a:pPr marL="609600" indent="-609600" eaLnBrk="1" hangingPunct="1">
              <a:buClr>
                <a:srgbClr val="FF0000"/>
              </a:buClr>
              <a:buSzTx/>
              <a:buFontTx/>
              <a:buAutoNum type="arabicPeriod"/>
              <a:defRPr/>
            </a:pPr>
            <a:r>
              <a:rPr lang="en-US" dirty="0" err="1"/>
              <a:t>myocyte</a:t>
            </a:r>
            <a:r>
              <a:rPr lang="en-US" dirty="0"/>
              <a:t> and endothelial damage, </a:t>
            </a:r>
          </a:p>
          <a:p>
            <a:pPr marL="609600" indent="-609600" eaLnBrk="1" hangingPunct="1">
              <a:buClr>
                <a:srgbClr val="FF0000"/>
              </a:buClr>
              <a:buSzTx/>
              <a:buFontTx/>
              <a:buAutoNum type="arabicPeriod"/>
              <a:defRPr/>
            </a:pPr>
            <a:r>
              <a:rPr lang="en-US" dirty="0"/>
              <a:t>Inflammation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9B79DF2-9CAE-3FE1-8902-6DD789F83F3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Chronic Rejection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C72D9D7-9978-2DDC-CEEE-F334010C8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Occurs in most solid organ transplants</a:t>
            </a:r>
          </a:p>
          <a:p>
            <a:pPr lvl="1" eaLnBrk="1" hangingPunct="1">
              <a:defRPr/>
            </a:pPr>
            <a:r>
              <a:rPr lang="en-US" dirty="0"/>
              <a:t>Heart</a:t>
            </a:r>
          </a:p>
          <a:p>
            <a:pPr lvl="1" eaLnBrk="1" hangingPunct="1">
              <a:defRPr/>
            </a:pPr>
            <a:r>
              <a:rPr lang="en-US" dirty="0"/>
              <a:t>Kidney</a:t>
            </a:r>
          </a:p>
          <a:p>
            <a:pPr lvl="1" eaLnBrk="1" hangingPunct="1">
              <a:defRPr/>
            </a:pPr>
            <a:r>
              <a:rPr lang="en-US" dirty="0"/>
              <a:t>Lung</a:t>
            </a:r>
          </a:p>
          <a:p>
            <a:pPr lvl="1" eaLnBrk="1" hangingPunct="1">
              <a:defRPr/>
            </a:pPr>
            <a:r>
              <a:rPr lang="en-US" dirty="0"/>
              <a:t>Liver</a:t>
            </a:r>
          </a:p>
          <a:p>
            <a:pPr eaLnBrk="1" hangingPunct="1">
              <a:defRPr/>
            </a:pPr>
            <a:r>
              <a:rPr lang="en-US" dirty="0"/>
              <a:t>Characterized by fibrosis and vascular abnormalities with loss of graft function over a prolonged period.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6_07">
            <a:extLst>
              <a:ext uri="{FF2B5EF4-FFF2-40B4-BE49-F238E27FC236}">
                <a16:creationId xmlns:a16="http://schemas.microsoft.com/office/drawing/2014/main" id="{A86C258E-A872-EF2F-F6A2-9BDCDBEC2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t="61659" r="28314" b="9860"/>
          <a:stretch>
            <a:fillRect/>
          </a:stretch>
        </p:blipFill>
        <p:spPr bwMode="auto">
          <a:xfrm>
            <a:off x="1143000" y="1092200"/>
            <a:ext cx="64770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45112177-CB49-93A4-F1FE-E5941E9A20A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Chronic Rejection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E44A2DB7-DFE6-C4B4-8352-8822D0747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4648200"/>
            <a:ext cx="7543800" cy="19812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SzTx/>
              <a:buFontTx/>
              <a:buAutoNum type="arabicPeriod"/>
              <a:defRPr/>
            </a:pPr>
            <a:r>
              <a:rPr lang="en-US"/>
              <a:t>Macrophage – T cell mediated</a:t>
            </a:r>
          </a:p>
          <a:p>
            <a:pPr marL="609600" indent="-609600" eaLnBrk="1" hangingPunct="1">
              <a:buClr>
                <a:srgbClr val="FF0000"/>
              </a:buClr>
              <a:buSzTx/>
              <a:buFontTx/>
              <a:buAutoNum type="arabicPeriod"/>
              <a:defRPr/>
            </a:pPr>
            <a:r>
              <a:rPr lang="en-US"/>
              <a:t>Concentric medial hyperplasia</a:t>
            </a:r>
          </a:p>
          <a:p>
            <a:pPr marL="609600" indent="-609600" eaLnBrk="1" hangingPunct="1">
              <a:buClr>
                <a:srgbClr val="FF0000"/>
              </a:buClr>
              <a:buSzTx/>
              <a:buFontTx/>
              <a:buAutoNum type="arabicPeriod"/>
              <a:defRPr/>
            </a:pPr>
            <a:r>
              <a:rPr lang="en-US"/>
              <a:t>Chronic DTH reaction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61EE2B1-C3D3-9531-22DB-3A239ADA472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Contents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37E2FD4-9832-A629-0163-729C38C4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/>
              <a:t>Introduction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/>
              <a:t>Immunology of Transplant Rejection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/>
              <a:t>Tissue and Organ Transplantation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/>
              <a:t>Immunosuppressive Agents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/>
              <a:t>Immunosuppressive Therapy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/>
              <a:t>Conclusion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References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827D-A8E1-6827-F73F-E27EA24D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Tissue and Organ Transplantation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AF43B-586A-95F4-3691-794A6EF4A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Today it is possible to transplant many different organs and tissues including.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/>
              <a:t>Most common transplantation is blood transfusion.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/>
              <a:t>Bone Marrow transplantation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/>
              <a:t>Organs : Heart, kidneys, </a:t>
            </a:r>
            <a:r>
              <a:rPr lang="en-US" dirty="0" err="1"/>
              <a:t>pancrease</a:t>
            </a:r>
            <a:r>
              <a:rPr lang="en-US" dirty="0"/>
              <a:t>, lungs, liver and intestines.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/>
              <a:t>Tissues :  include bones, corneas, skin, heart values, veins, cartilage and other connective tissues.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8B66AF1-5FFB-B62B-F408-7F1D2A6E3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Common Transplantation</a:t>
            </a:r>
            <a:b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-Blood Transfusion-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A5BC8478-5F42-85EA-0396-7A50781EC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12704" r="23529" b="42593"/>
          <a:stretch>
            <a:fillRect/>
          </a:stretch>
        </p:blipFill>
        <p:spPr bwMode="auto">
          <a:xfrm>
            <a:off x="381000" y="1447800"/>
            <a:ext cx="86106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>
            <a:extLst>
              <a:ext uri="{FF2B5EF4-FFF2-40B4-BE49-F238E27FC236}">
                <a16:creationId xmlns:a16="http://schemas.microsoft.com/office/drawing/2014/main" id="{FDE2C9DA-FDC8-D8DC-7335-AC5C2D06F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324600"/>
            <a:ext cx="914400" cy="304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F0D1535E-D55F-6899-869E-1FFED274C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6218238"/>
            <a:ext cx="165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Transfuse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C2D6C0FC-9BE5-E631-5620-B31CAC7D6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6324600"/>
            <a:ext cx="914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B1E36C12-5FCB-05F8-6B08-4331614A4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6218238"/>
            <a:ext cx="238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Not transfused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747A106-A366-3F2A-F5A3-B6B58A49836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Bone Marrow Transplantation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E4BE3B6-C3F4-6D29-FC06-307D6C4CE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Used for Leukemia, Anemia and immunodeficiency, especially severe combined immunodeficiency (SCID).</a:t>
            </a:r>
          </a:p>
          <a:p>
            <a:pPr eaLnBrk="1" hangingPunct="1">
              <a:defRPr/>
            </a:pPr>
            <a:r>
              <a:rPr lang="en-US" sz="2400" dirty="0"/>
              <a:t>About 10</a:t>
            </a:r>
            <a:r>
              <a:rPr lang="en-US" sz="2400" baseline="30000" dirty="0"/>
              <a:t>9</a:t>
            </a:r>
            <a:r>
              <a:rPr lang="en-US" sz="2400" dirty="0"/>
              <a:t> cells per kilogram of host body weight, is injected intravenously into the recipients.</a:t>
            </a:r>
          </a:p>
          <a:p>
            <a:pPr eaLnBrk="1" hangingPunct="1">
              <a:defRPr/>
            </a:pPr>
            <a:r>
              <a:rPr lang="en-US" sz="2400" dirty="0"/>
              <a:t>Recipient of a bone marrow transplant is immunologically suppressed before grafting.</a:t>
            </a:r>
          </a:p>
          <a:p>
            <a:pPr eaLnBrk="1" hangingPunct="1">
              <a:defRPr/>
            </a:pPr>
            <a:r>
              <a:rPr lang="en-US" sz="2400" dirty="0" err="1"/>
              <a:t>Eg</a:t>
            </a:r>
            <a:r>
              <a:rPr lang="en-US" sz="2400" dirty="0"/>
              <a:t>. Leukemia patients are often treated with </a:t>
            </a:r>
            <a:r>
              <a:rPr lang="en-US" sz="2400" dirty="0" err="1"/>
              <a:t>cyclo-phosphamide</a:t>
            </a:r>
            <a:r>
              <a:rPr lang="en-US" sz="2400" dirty="0"/>
              <a:t> and total body irradiation to kill all cancerous cells.</a:t>
            </a:r>
          </a:p>
          <a:p>
            <a:pPr eaLnBrk="1" hangingPunct="1">
              <a:defRPr/>
            </a:pPr>
            <a:r>
              <a:rPr lang="en-US" sz="2400" dirty="0"/>
              <a:t>Because the donor bone marrow contains </a:t>
            </a:r>
            <a:r>
              <a:rPr lang="en-US" sz="2400" dirty="0" err="1"/>
              <a:t>immunocompetent</a:t>
            </a:r>
            <a:r>
              <a:rPr lang="en-US" sz="2400" dirty="0"/>
              <a:t> cells, the graft may reject the host, causing graft versus host disease (GVHD).</a:t>
            </a:r>
            <a:endParaRPr lang="en-US" sz="3600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EF3580B-84E3-C28C-A8CA-7D0E6D3160C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Graft vs. Host Disease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FD6B48C-CF4B-736D-8D32-2EC9D238F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Caused by the reaction of grafted mature T-cells in the marrow </a:t>
            </a:r>
            <a:r>
              <a:rPr lang="en-US" dirty="0" err="1"/>
              <a:t>inoculum</a:t>
            </a:r>
            <a:r>
              <a:rPr lang="en-US" dirty="0"/>
              <a:t> with </a:t>
            </a:r>
            <a:r>
              <a:rPr lang="en-US" dirty="0" err="1"/>
              <a:t>alloantigens</a:t>
            </a:r>
            <a:r>
              <a:rPr lang="en-US" dirty="0"/>
              <a:t> of the host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Acute GVHD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Characterized by epithelial cell death in the skin, GI tract, and liver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Chronic GVHD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Characterized by atrophy and fibrosis of one or more of these same target organs as well as the lungs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B4F20-601A-07A9-EA0A-C244FBC17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Heart Transplantation :</a:t>
            </a:r>
          </a:p>
          <a:p>
            <a:pPr lvl="1" eaLnBrk="1" hangingPunct="1">
              <a:defRPr/>
            </a:pPr>
            <a:r>
              <a:rPr lang="en-US" sz="2000" dirty="0"/>
              <a:t>First heart transplant in South Africa by Dr. Christian Barnard in 1964.</a:t>
            </a:r>
          </a:p>
          <a:p>
            <a:pPr lvl="1" eaLnBrk="1" hangingPunct="1">
              <a:defRPr/>
            </a:pPr>
            <a:r>
              <a:rPr lang="en-US" sz="2000" dirty="0"/>
              <a:t>One year survival rate is &gt;80%.</a:t>
            </a:r>
          </a:p>
          <a:p>
            <a:pPr lvl="1" eaLnBrk="1" hangingPunct="1">
              <a:defRPr/>
            </a:pPr>
            <a:r>
              <a:rPr lang="en-US" sz="2000" dirty="0"/>
              <a:t>HLA matching is desirable but not often possible, because of the limited supply of heart and the urgency of the procedure.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Lung Transplantation :</a:t>
            </a:r>
            <a:endParaRPr lang="en-US" sz="24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sz="2000" dirty="0"/>
              <a:t>First attempt in 1963 by Hardy and Co - workers.</a:t>
            </a:r>
          </a:p>
          <a:p>
            <a:pPr lvl="1" eaLnBrk="1" hangingPunct="1">
              <a:defRPr/>
            </a:pPr>
            <a:r>
              <a:rPr lang="en-US" sz="2000" dirty="0"/>
              <a:t>First successful transplantation by Toronto group in 1983.</a:t>
            </a:r>
          </a:p>
          <a:p>
            <a:pPr lvl="1" eaLnBrk="1" hangingPunct="1">
              <a:defRPr/>
            </a:pPr>
            <a:r>
              <a:rPr lang="en-US" sz="2000" dirty="0"/>
              <a:t>In conjunction with heart transplantation, to treat diseases such as cystic fibrosis and emphysema or acute damage to lungs.</a:t>
            </a:r>
          </a:p>
          <a:p>
            <a:pPr lvl="1" eaLnBrk="1" hangingPunct="1">
              <a:defRPr/>
            </a:pPr>
            <a:r>
              <a:rPr lang="en-US" sz="2000" dirty="0"/>
              <a:t>First year survival rate is about 60%.</a:t>
            </a:r>
          </a:p>
          <a:p>
            <a:pPr eaLnBrk="1" hangingPunct="1"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03DBA-3B40-3745-F169-02C923F9D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Kidney Transplantation :</a:t>
            </a:r>
            <a:endParaRPr lang="en-US" sz="2000" dirty="0"/>
          </a:p>
          <a:p>
            <a:pPr lvl="1" eaLnBrk="1" hangingPunct="1">
              <a:defRPr/>
            </a:pPr>
            <a:r>
              <a:rPr lang="en-US" sz="2400" dirty="0"/>
              <a:t>Diseases like diabetes and various type of nephritis can be </a:t>
            </a:r>
            <a:r>
              <a:rPr lang="en-US" sz="2400" dirty="0" err="1"/>
              <a:t>elleviated</a:t>
            </a:r>
            <a:r>
              <a:rPr lang="en-US" sz="2400" dirty="0"/>
              <a:t> by kidney transplantation.</a:t>
            </a:r>
          </a:p>
          <a:p>
            <a:pPr lvl="1" eaLnBrk="1" hangingPunct="1">
              <a:defRPr/>
            </a:pPr>
            <a:r>
              <a:rPr lang="en-US" sz="2400" dirty="0"/>
              <a:t>Survival rate after one  year transplantation is &gt;90%.</a:t>
            </a:r>
          </a:p>
          <a:p>
            <a:pPr lvl="1" eaLnBrk="1" hangingPunct="1">
              <a:defRPr/>
            </a:pPr>
            <a:r>
              <a:rPr lang="en-US" sz="2400" dirty="0"/>
              <a:t>25,000 candidates are waiting for kidney transplantation.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Liver transplantation :</a:t>
            </a:r>
          </a:p>
          <a:p>
            <a:pPr lvl="1" eaLnBrk="1" hangingPunct="1">
              <a:defRPr/>
            </a:pPr>
            <a:r>
              <a:rPr lang="en-US" sz="2400" dirty="0"/>
              <a:t>It treat congenital defects and damage from viral (hepatitis) or chemical agents. (Chronic alcoholism).</a:t>
            </a:r>
          </a:p>
          <a:p>
            <a:pPr lvl="1" eaLnBrk="1" hangingPunct="1">
              <a:defRPr/>
            </a:pPr>
            <a:r>
              <a:rPr lang="en-US" sz="2400" dirty="0"/>
              <a:t>Liver one year survival exceeds 75% and five year is 70%.</a:t>
            </a:r>
          </a:p>
          <a:p>
            <a:pPr eaLnBrk="1" hangingPunct="1"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0A71-2A91-BC4A-A29D-F4F4A70A3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153400" cy="6096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 err="1">
                <a:solidFill>
                  <a:srgbClr val="FFFF00"/>
                </a:solidFill>
              </a:rPr>
              <a:t>Pancrease</a:t>
            </a:r>
            <a:r>
              <a:rPr lang="en-US" sz="2400" b="1" dirty="0">
                <a:solidFill>
                  <a:srgbClr val="FFFF00"/>
                </a:solidFill>
              </a:rPr>
              <a:t> Transplantation :</a:t>
            </a:r>
            <a:endParaRPr lang="en-US" sz="2400" dirty="0">
              <a:solidFill>
                <a:srgbClr val="FFFF00"/>
              </a:solidFill>
            </a:endParaRPr>
          </a:p>
          <a:p>
            <a:pPr eaLnBrk="1" hangingPunct="1">
              <a:buClr>
                <a:schemeClr val="accent2"/>
              </a:buClr>
              <a:defRPr/>
            </a:pPr>
            <a:r>
              <a:rPr lang="en-US" sz="2400" dirty="0"/>
              <a:t>Offers a cure for diabetes mellitus.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en-US" sz="2400" dirty="0"/>
              <a:t>Graft survival is 72% at one year.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en-US" sz="2400" dirty="0"/>
              <a:t> Further improved if a kidney is transplanted simultaneously.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en-US" sz="2400" dirty="0"/>
              <a:t> Overall goal - to prevent the typical diabetic secondary complications.</a:t>
            </a:r>
          </a:p>
          <a:p>
            <a:pPr eaLnBrk="1" hangingPunct="1">
              <a:buClr>
                <a:schemeClr val="accent2"/>
              </a:buClr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Skin grafting :</a:t>
            </a:r>
            <a:endParaRPr lang="en-US" sz="2400" dirty="0">
              <a:solidFill>
                <a:srgbClr val="FFFF00"/>
              </a:solidFill>
            </a:endParaRPr>
          </a:p>
          <a:p>
            <a:pPr eaLnBrk="1" hangingPunct="1">
              <a:buClr>
                <a:schemeClr val="accent2"/>
              </a:buClr>
              <a:defRPr/>
            </a:pPr>
            <a:r>
              <a:rPr lang="en-US" sz="2400" dirty="0"/>
              <a:t>It is used to treat burn victims.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en-US" sz="2400" dirty="0"/>
              <a:t>In severe burn, grafts of foreign skin may be used and rejection must be prevented by the use of immunosuppressive therapy. </a:t>
            </a:r>
            <a:r>
              <a:rPr lang="en-US" dirty="0"/>
              <a:t>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A1A753F-6356-CC65-497F-AEA6ACCC1C4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Xenogeneic</a:t>
            </a:r>
            <a:r>
              <a:rPr lang="en-US" dirty="0"/>
              <a:t> Transplantation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1825116-CF68-5870-DB0E-D8C155C49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743200"/>
            <a:ext cx="82296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 major barrier to </a:t>
            </a:r>
            <a:r>
              <a:rPr lang="en-US" dirty="0" err="1"/>
              <a:t>xenogeneic</a:t>
            </a:r>
            <a:r>
              <a:rPr lang="en-US" dirty="0"/>
              <a:t> transplantation is the presence of natural antibodies that cause </a:t>
            </a:r>
            <a:r>
              <a:rPr lang="en-US" dirty="0" err="1"/>
              <a:t>hyperacute</a:t>
            </a:r>
            <a:r>
              <a:rPr lang="en-US" dirty="0"/>
              <a:t> rejection.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F9B7-36B8-DE26-94AD-B5747C72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Immunosuppressive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C3741-EB1E-CDAA-82F7-3A281862C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err="1">
                <a:solidFill>
                  <a:srgbClr val="FFFF00"/>
                </a:solidFill>
              </a:rPr>
              <a:t>Immunosuppression</a:t>
            </a:r>
            <a:r>
              <a:rPr lang="en-US" dirty="0">
                <a:solidFill>
                  <a:srgbClr val="FFFF00"/>
                </a:solidFill>
              </a:rPr>
              <a:t> can be brought about by 3 different ways :-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lvl="2" eaLnBrk="1" hangingPunct="1">
              <a:buClr>
                <a:schemeClr val="accent2"/>
              </a:buClr>
              <a:defRPr/>
            </a:pPr>
            <a:r>
              <a:rPr lang="en-US" sz="2800" dirty="0"/>
              <a:t>Surgical ablation</a:t>
            </a:r>
          </a:p>
          <a:p>
            <a:pPr lvl="2" eaLnBrk="1" hangingPunct="1">
              <a:buClr>
                <a:schemeClr val="accent2"/>
              </a:buClr>
              <a:defRPr/>
            </a:pPr>
            <a:r>
              <a:rPr lang="en-US" sz="2800" dirty="0"/>
              <a:t>Total Lymphoid Irradiation</a:t>
            </a:r>
          </a:p>
          <a:p>
            <a:pPr lvl="2" eaLnBrk="1" hangingPunct="1">
              <a:buClr>
                <a:schemeClr val="accent2"/>
              </a:buClr>
              <a:defRPr/>
            </a:pPr>
            <a:r>
              <a:rPr lang="en-US" sz="2800" dirty="0"/>
              <a:t>Immunosuppressive drugs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7427-028C-0D92-BABD-E6606020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Immunosuppressive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2DE17-FECC-FF9A-1A53-5AA08DA95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    Three main immunosuppressant drugs </a:t>
            </a:r>
          </a:p>
          <a:p>
            <a:pPr lvl="1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Cyclosporins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/>
              <a:t>act by inhibiting T-cell activation, thus preventing T-cells from attacking the transplanted organ. </a:t>
            </a:r>
          </a:p>
          <a:p>
            <a:pPr lvl="1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Azathioprines</a:t>
            </a:r>
            <a:r>
              <a:rPr lang="en-US" sz="2400" dirty="0"/>
              <a:t>  disrupt the synthesis of DNA and RNA and cell division. 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Corticosteroids</a:t>
            </a:r>
            <a:r>
              <a:rPr lang="en-US" sz="2400" dirty="0"/>
              <a:t> such as </a:t>
            </a:r>
            <a:r>
              <a:rPr lang="en-US" sz="2400" dirty="0" err="1"/>
              <a:t>prednisolone</a:t>
            </a:r>
            <a:r>
              <a:rPr lang="en-US" sz="2400" dirty="0"/>
              <a:t>  suppress the inflammation associated with transplant rejection.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2155F47-6792-950C-E088-738E0E6333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Introduction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358FD7F-37F2-CB7A-6941-44630154E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Transplantation immunology - sequence of events that occurs after an allograft or </a:t>
            </a:r>
            <a:r>
              <a:rPr lang="en-US" sz="2800" dirty="0" err="1"/>
              <a:t>xenograft</a:t>
            </a:r>
            <a:r>
              <a:rPr lang="en-US" sz="2800" dirty="0"/>
              <a:t> is removed from donor and then transplanted into a recipient.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A major limitation to the success of transplantation is the immune response of the recipient to the donor tissue. 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CE50-16A9-E50B-670B-04291D721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 err="1">
                <a:solidFill>
                  <a:srgbClr val="FFFF00"/>
                </a:solidFill>
              </a:rPr>
              <a:t>Immunosuppressants</a:t>
            </a:r>
            <a:r>
              <a:rPr lang="en-US" sz="2400" b="1" dirty="0">
                <a:solidFill>
                  <a:srgbClr val="FFFF00"/>
                </a:solidFill>
              </a:rPr>
              <a:t> can also be classified depending on the specific transplant: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Basiliximab</a:t>
            </a:r>
            <a:r>
              <a:rPr lang="en-US" sz="2400" dirty="0"/>
              <a:t>  in combination with  </a:t>
            </a:r>
            <a:r>
              <a:rPr lang="en-US" sz="2400" dirty="0" err="1"/>
              <a:t>cyclosporin</a:t>
            </a:r>
            <a:r>
              <a:rPr lang="en-US" sz="2400" dirty="0"/>
              <a:t> and corticosteroids, in kidney transplants. </a:t>
            </a:r>
          </a:p>
          <a:p>
            <a:pPr lvl="1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Daclizumab</a:t>
            </a:r>
            <a:r>
              <a:rPr lang="en-US" sz="2400" dirty="0"/>
              <a:t>  in combination with </a:t>
            </a:r>
            <a:r>
              <a:rPr lang="en-US" sz="2400" dirty="0" err="1"/>
              <a:t>cyclosporin</a:t>
            </a:r>
            <a:r>
              <a:rPr lang="en-US" sz="2400" dirty="0"/>
              <a:t> and corticosteroids, in kidney transplants.</a:t>
            </a:r>
          </a:p>
          <a:p>
            <a:pPr lvl="1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muromonab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CD3 (</a:t>
            </a:r>
            <a:r>
              <a:rPr lang="en-US" sz="2400" dirty="0" err="1"/>
              <a:t>Orthoclone</a:t>
            </a:r>
            <a:r>
              <a:rPr lang="en-US" sz="2400" dirty="0"/>
              <a:t> OKT3)  along with </a:t>
            </a:r>
            <a:r>
              <a:rPr lang="en-US" sz="2400" dirty="0" err="1"/>
              <a:t>cyclosporin</a:t>
            </a:r>
            <a:r>
              <a:rPr lang="en-US" sz="2400" dirty="0"/>
              <a:t>, in kidney, liver and heart transplants.</a:t>
            </a:r>
          </a:p>
          <a:p>
            <a:pPr lvl="1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Tacrolimus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used in liver transplants and is under study for kidney, bone marrow, heart, pancreas, pancreatic island cell, and small bowel transplantation.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938A7-7E16-F6A5-34C1-92055E2DC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Some </a:t>
            </a:r>
            <a:r>
              <a:rPr lang="en-US" sz="2400" b="1" dirty="0" err="1">
                <a:solidFill>
                  <a:srgbClr val="FFFF00"/>
                </a:solidFill>
              </a:rPr>
              <a:t>immunosuppressants</a:t>
            </a:r>
            <a:r>
              <a:rPr lang="en-US" sz="2400" b="1" dirty="0">
                <a:solidFill>
                  <a:srgbClr val="FFFF00"/>
                </a:solidFill>
              </a:rPr>
              <a:t> are also used to treat a variety of autoimmune diseases:</a:t>
            </a:r>
            <a:endParaRPr lang="en-US" sz="1800" b="1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Azathioprine</a:t>
            </a:r>
            <a:r>
              <a:rPr lang="en-US" sz="2000" dirty="0"/>
              <a:t>  in treatment of rheumatoid arthritis , chronic ulcerative colitis but limited value.</a:t>
            </a:r>
          </a:p>
          <a:p>
            <a:pPr lvl="1"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Cyclosporin</a:t>
            </a:r>
            <a:r>
              <a:rPr lang="en-US" sz="2000" dirty="0"/>
              <a:t>  is used in heart, liver, kidney, pancreas, bone marrow and heart/lung transplantation. Also used to treat psoriasis and rheumatoid arthritis, multiple sclerosis, diabetes and </a:t>
            </a:r>
            <a:r>
              <a:rPr lang="en-US" sz="2000" dirty="0" err="1"/>
              <a:t>myesthenia</a:t>
            </a:r>
            <a:r>
              <a:rPr lang="en-US" sz="2000" dirty="0"/>
              <a:t> gravis. </a:t>
            </a:r>
          </a:p>
          <a:p>
            <a:pPr lvl="1"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Glatiramer</a:t>
            </a:r>
            <a:r>
              <a:rPr lang="en-US" sz="2000" b="1" dirty="0">
                <a:solidFill>
                  <a:srgbClr val="FF0000"/>
                </a:solidFill>
              </a:rPr>
              <a:t> acetate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 is used in treatment of relapsing-remitting multiple sclerosis.  </a:t>
            </a:r>
          </a:p>
          <a:p>
            <a:pPr lvl="1"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Mycophenolate</a:t>
            </a:r>
            <a:r>
              <a:rPr lang="en-US" sz="2000" dirty="0"/>
              <a:t> is used along with </a:t>
            </a:r>
            <a:r>
              <a:rPr lang="en-US" sz="2000" dirty="0" err="1"/>
              <a:t>cyclosporin</a:t>
            </a:r>
            <a:r>
              <a:rPr lang="en-US" sz="2000" dirty="0"/>
              <a:t> in kidney, liver and heart transplants. Also  used to prevent the kidney problems associated with lupus </a:t>
            </a:r>
            <a:r>
              <a:rPr lang="en-US" sz="2000" dirty="0" err="1"/>
              <a:t>erythematosus</a:t>
            </a:r>
            <a:r>
              <a:rPr lang="en-US" sz="2000" dirty="0"/>
              <a:t>. </a:t>
            </a:r>
          </a:p>
          <a:p>
            <a:pPr lvl="1"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Sirolimus</a:t>
            </a:r>
            <a:r>
              <a:rPr lang="en-US" sz="2000" dirty="0"/>
              <a:t>  in combination with </a:t>
            </a:r>
            <a:r>
              <a:rPr lang="en-US" sz="2000" dirty="0" err="1"/>
              <a:t>cyclosporin</a:t>
            </a:r>
            <a:r>
              <a:rPr lang="en-US" sz="2000" dirty="0"/>
              <a:t> and corticosteroids, in kidney transplants. The drug is also used for the treatment of psoriasis.</a:t>
            </a:r>
          </a:p>
          <a:p>
            <a:pPr eaLnBrk="1" hangingPunct="1"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4AB9-E241-A0A3-BD7C-9B07C019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Immunosuppressive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8A5DD-5C3B-73A2-6717-CBCCA0BB4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 Monoclonal antibodies </a:t>
            </a:r>
          </a:p>
          <a:p>
            <a:pPr eaLnBrk="1" hangingPunct="1">
              <a:defRPr/>
            </a:pPr>
            <a:r>
              <a:rPr lang="en-US" sz="2000" dirty="0"/>
              <a:t>To suppress the activity of subpopulation of T-cells.</a:t>
            </a:r>
          </a:p>
          <a:p>
            <a:pPr eaLnBrk="1" hangingPunct="1">
              <a:defRPr/>
            </a:pPr>
            <a:r>
              <a:rPr lang="en-US" sz="2000" dirty="0"/>
              <a:t>To block co-stimulatory signals.</a:t>
            </a:r>
          </a:p>
          <a:p>
            <a:pPr eaLnBrk="1" hangingPunct="1">
              <a:defRPr/>
            </a:pPr>
            <a:r>
              <a:rPr lang="en-US" sz="2000" dirty="0" err="1"/>
              <a:t>Ab</a:t>
            </a:r>
            <a:r>
              <a:rPr lang="en-US" sz="2000" dirty="0"/>
              <a:t> to the CD3 molecule of TCR (T cell receptor) complex results in a rapid depletion of mature T-cells from the circulation. </a:t>
            </a:r>
          </a:p>
          <a:p>
            <a:pPr eaLnBrk="1" hangingPunct="1">
              <a:defRPr/>
            </a:pPr>
            <a:r>
              <a:rPr lang="en-US" sz="2000" dirty="0" err="1"/>
              <a:t>Ab</a:t>
            </a:r>
            <a:r>
              <a:rPr lang="en-US" sz="2000" dirty="0"/>
              <a:t> specific for the high-affinity IL-2 receptor is expressed only on activated T-cell, blocks proliferation of T-cells activated in response to the </a:t>
            </a:r>
            <a:r>
              <a:rPr lang="en-US" sz="2000" dirty="0" err="1"/>
              <a:t>alloantigens</a:t>
            </a:r>
            <a:r>
              <a:rPr lang="en-US" sz="2000" dirty="0"/>
              <a:t> of the graft.</a:t>
            </a:r>
          </a:p>
          <a:p>
            <a:pPr eaLnBrk="1" hangingPunct="1">
              <a:defRPr/>
            </a:pPr>
            <a:r>
              <a:rPr lang="en-US" sz="2000" dirty="0"/>
              <a:t>To treat donor’s bone marrow before it is transplanted. </a:t>
            </a:r>
          </a:p>
          <a:p>
            <a:pPr eaLnBrk="1" hangingPunct="1">
              <a:defRPr/>
            </a:pPr>
            <a:r>
              <a:rPr lang="en-US" sz="2000" dirty="0"/>
              <a:t>Molecules present on particular T-cells subpopulation may also be targeted for immunosuppressive therapy.</a:t>
            </a:r>
          </a:p>
          <a:p>
            <a:pPr eaLnBrk="1" hangingPunct="1">
              <a:defRPr/>
            </a:pPr>
            <a:r>
              <a:rPr lang="en-US" sz="2000" dirty="0"/>
              <a:t>Antibody to CD4 shown to prolong graft survival. </a:t>
            </a:r>
          </a:p>
          <a:p>
            <a:pPr eaLnBrk="1" hangingPunct="1">
              <a:defRPr/>
            </a:pPr>
            <a:r>
              <a:rPr lang="en-US" sz="2000" dirty="0" err="1"/>
              <a:t>Ab</a:t>
            </a:r>
            <a:r>
              <a:rPr lang="en-US" sz="2000" dirty="0"/>
              <a:t> specific for implicated cytokine can prolong the survival of graft.</a:t>
            </a:r>
          </a:p>
          <a:p>
            <a:pPr eaLnBrk="1" hangingPunct="1"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E5A1-8A48-49EF-4918-92178138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2434D-1771-90C1-5A8B-44C3B40DE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More than 50,000 people, waiting for compatible donor. For ethical an practical reasons, species closely related to human such as Chimpanzee have not been widely used.</a:t>
            </a:r>
          </a:p>
          <a:p>
            <a:pPr eaLnBrk="1" hangingPunct="1">
              <a:defRPr/>
            </a:pPr>
            <a:r>
              <a:rPr lang="en-US" sz="2400" dirty="0" err="1"/>
              <a:t>Xenogeneic</a:t>
            </a:r>
            <a:r>
              <a:rPr lang="en-US" sz="2400" dirty="0"/>
              <a:t> transplantation may be major issue of research </a:t>
            </a:r>
            <a:r>
              <a:rPr lang="en-US" sz="2400" dirty="0" err="1"/>
              <a:t>xenograft</a:t>
            </a:r>
            <a:r>
              <a:rPr lang="en-US" sz="2400" dirty="0"/>
              <a:t> technology including genetically modified animal may become a new source of organ supply.</a:t>
            </a:r>
          </a:p>
          <a:p>
            <a:pPr eaLnBrk="1" hangingPunct="1">
              <a:defRPr/>
            </a:pPr>
            <a:r>
              <a:rPr lang="en-US" sz="2400" dirty="0"/>
              <a:t>Side effects of immunosuppressive agent use for graft need a change of specificity in action and avoiding general immune suppression.</a:t>
            </a:r>
          </a:p>
          <a:p>
            <a:pPr eaLnBrk="1" hangingPunct="1">
              <a:defRPr/>
            </a:pPr>
            <a:r>
              <a:rPr lang="en-US" sz="2400" dirty="0"/>
              <a:t>Techniques such as transgenic animal production and wide range of research in this field hope to result in opening a new window for the process of transplantation immunology.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518B2541-802B-04EA-F863-957A3F7CD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81534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/>
            <a:r>
              <a:rPr lang="en-US" altLang="en-US" sz="400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3600">
                <a:latin typeface="Calibri" panose="020F0502020204030204" pitchFamily="34" charset="0"/>
                <a:cs typeface="Times New Roman" panose="02020603050405020304" pitchFamily="18" charset="0"/>
              </a:rPr>
              <a:t>References</a:t>
            </a:r>
          </a:p>
          <a:p>
            <a:pPr algn="just"/>
            <a:endParaRPr lang="en-US" altLang="en-US" sz="4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Immunology by </a:t>
            </a:r>
            <a:r>
              <a:rPr lang="en-US" altLang="en-US" sz="2800">
                <a:cs typeface="Times New Roman" panose="02020603050405020304" pitchFamily="18" charset="0"/>
              </a:rPr>
              <a:t>–</a:t>
            </a: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 Janis Kuby</a:t>
            </a:r>
            <a:endParaRPr lang="en-US" altLang="en-US" sz="2800"/>
          </a:p>
          <a:p>
            <a:pPr algn="just">
              <a:buFontTx/>
              <a:buChar char="•"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Immunology by </a:t>
            </a:r>
            <a:r>
              <a:rPr lang="en-US" altLang="en-US" sz="2800">
                <a:cs typeface="Times New Roman" panose="02020603050405020304" pitchFamily="18" charset="0"/>
              </a:rPr>
              <a:t>–</a:t>
            </a: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 Abdul Abbas</a:t>
            </a:r>
            <a:endParaRPr lang="en-US" altLang="en-US" sz="2800"/>
          </a:p>
          <a:p>
            <a:pPr algn="just">
              <a:buFontTx/>
              <a:buChar char="•"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Immunology by </a:t>
            </a:r>
            <a:r>
              <a:rPr lang="en-US" altLang="en-US" sz="2800">
                <a:cs typeface="Times New Roman" panose="02020603050405020304" pitchFamily="18" charset="0"/>
              </a:rPr>
              <a:t>–</a:t>
            </a: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 Roitt</a:t>
            </a:r>
            <a:endParaRPr lang="en-US" altLang="en-US" sz="2800"/>
          </a:p>
          <a:p>
            <a:pPr algn="just">
              <a:buFontTx/>
              <a:buChar char="•"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Fundamental Immunology by </a:t>
            </a:r>
            <a:r>
              <a:rPr lang="en-US" altLang="en-US" sz="2800">
                <a:cs typeface="Times New Roman" panose="02020603050405020304" pitchFamily="18" charset="0"/>
              </a:rPr>
              <a:t>–</a:t>
            </a: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 William E. Paul</a:t>
            </a:r>
          </a:p>
          <a:p>
            <a:pPr algn="just">
              <a:buFontTx/>
              <a:buChar char="•"/>
            </a:pPr>
            <a:endParaRPr lang="en-US" altLang="en-US" sz="2800"/>
          </a:p>
          <a:p>
            <a:pPr algn="just"/>
            <a:r>
              <a:rPr lang="en-US" alt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Information from </a:t>
            </a:r>
            <a:r>
              <a:rPr lang="en-US" altLang="en-US" sz="2800" b="1">
                <a:cs typeface="Times New Roman" panose="02020603050405020304" pitchFamily="18" charset="0"/>
              </a:rPr>
              <a:t>–</a:t>
            </a:r>
            <a:endParaRPr lang="en-US" altLang="en-US" sz="2800"/>
          </a:p>
          <a:p>
            <a:pPr algn="just">
              <a:buFontTx/>
              <a:buChar char="•"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www.organtransplants.org</a:t>
            </a:r>
            <a:endParaRPr lang="en-US" altLang="en-US" sz="2800"/>
          </a:p>
          <a:p>
            <a:pPr algn="just">
              <a:buFontTx/>
              <a:buChar char="•"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www.transweb.org</a:t>
            </a:r>
            <a:endParaRPr lang="en-US" altLang="en-US" sz="2800"/>
          </a:p>
          <a:p>
            <a:pPr algn="just">
              <a:buFontTx/>
              <a:buChar char="•"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www.organdonor.web</a:t>
            </a:r>
            <a:endParaRPr lang="en-US" altLang="en-US"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9074-B5B1-00F6-F302-29293480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66700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solidFill>
                  <a:srgbClr val="FF0000"/>
                </a:solidFill>
              </a:rPr>
              <a:t>Thank you 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Box 2">
            <a:extLst>
              <a:ext uri="{FF2B5EF4-FFF2-40B4-BE49-F238E27FC236}">
                <a16:creationId xmlns:a16="http://schemas.microsoft.com/office/drawing/2014/main" id="{CFA49B09-3F0A-F173-1E08-6D908C902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563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GB" altLang="en-US">
                <a:latin typeface="Georgia" panose="02040502050405020303" pitchFamily="18" charset="0"/>
              </a:rPr>
              <a:t>This powerpoint was kindly donated to</a:t>
            </a:r>
          </a:p>
          <a:p>
            <a:pPr eaLnBrk="1" hangingPunct="1"/>
            <a:r>
              <a:rPr lang="en-GB" altLang="en-US">
                <a:latin typeface="Georgia" panose="02040502050405020303" pitchFamily="18" charset="0"/>
                <a:hlinkClick r:id="rId3"/>
              </a:rPr>
              <a:t>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r>
              <a:rPr lang="en-GB" altLang="en-US">
                <a:latin typeface="Georgia" panose="02040502050405020303" pitchFamily="18" charset="0"/>
                <a:hlinkClick r:id="rId3"/>
              </a:rPr>
              <a:t>http://www.worldofteaching.com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r>
              <a:rPr lang="en-GB" altLang="en-US">
                <a:latin typeface="Georgia" panose="02040502050405020303" pitchFamily="18" charset="0"/>
              </a:rPr>
              <a:t>Is home to well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A2E3ACEA-15E4-F104-3B35-0D2843768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96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800" b="1"/>
              <a:t>                         </a:t>
            </a:r>
            <a:r>
              <a:rPr lang="en-US" altLang="en-US" sz="2800" b="1">
                <a:solidFill>
                  <a:srgbClr val="FFFF00"/>
                </a:solidFill>
              </a:rPr>
              <a:t>Types of Transplant</a:t>
            </a:r>
          </a:p>
          <a:p>
            <a:pPr eaLnBrk="1" hangingPunct="1"/>
            <a:endParaRPr lang="en-US" altLang="en-US" sz="2800" b="1">
              <a:solidFill>
                <a:srgbClr val="FFFF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FF0000"/>
                </a:solidFill>
              </a:rPr>
              <a:t>Autograft</a:t>
            </a:r>
            <a:r>
              <a:rPr lang="en-US" altLang="en-US" sz="2400"/>
              <a:t> is self-tissue transferred from one body site to another in the same individual.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altLang="en-US" sz="240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FF0000"/>
                </a:solidFill>
              </a:rPr>
              <a:t>Isograft</a:t>
            </a:r>
            <a:r>
              <a:rPr lang="en-US" altLang="en-US" sz="2400"/>
              <a:t> is tissue transferred between genetically identical individuals.</a:t>
            </a:r>
          </a:p>
          <a:p>
            <a:pPr lvl="1" eaLnBrk="1" hangingPunct="1"/>
            <a:endParaRPr lang="en-US" altLang="en-US" sz="240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FF0000"/>
                </a:solidFill>
              </a:rPr>
              <a:t>Allograft</a:t>
            </a:r>
            <a:r>
              <a:rPr lang="en-US" altLang="en-US" sz="2400"/>
              <a:t> is tissue transferred between genetically different members of the same species.</a:t>
            </a:r>
          </a:p>
          <a:p>
            <a:pPr lvl="1" eaLnBrk="1" hangingPunct="1"/>
            <a:endParaRPr lang="en-US" altLang="en-US" sz="240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FF0000"/>
                </a:solidFill>
              </a:rPr>
              <a:t>Xenograft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is tissue transferred between different species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BF0B-DB75-1934-E298-6E90534C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Immunology of Transplant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EB440-CBF6-D241-65A6-1EBD76E57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rgbClr val="FFFF00"/>
                </a:solidFill>
              </a:rPr>
              <a:t>Components of the Immune system involved in graft Rejection 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/>
              <a:t>	1) </a:t>
            </a:r>
            <a:r>
              <a:rPr lang="en-US" sz="1800" dirty="0">
                <a:solidFill>
                  <a:srgbClr val="FF0000"/>
                </a:solidFill>
              </a:rPr>
              <a:t>Antigen presenting cells </a:t>
            </a:r>
            <a:r>
              <a:rPr lang="en-US" sz="1800" dirty="0"/>
              <a:t>– </a:t>
            </a:r>
          </a:p>
          <a:p>
            <a:pPr lvl="2" eaLnBrk="1" hangingPunct="1">
              <a:defRPr/>
            </a:pPr>
            <a:r>
              <a:rPr lang="en-US" sz="1800" dirty="0"/>
              <a:t>Dendritic cells</a:t>
            </a:r>
          </a:p>
          <a:p>
            <a:pPr lvl="2" eaLnBrk="1" hangingPunct="1">
              <a:defRPr/>
            </a:pPr>
            <a:r>
              <a:rPr lang="en-US" sz="1800" dirty="0"/>
              <a:t>Macrophages</a:t>
            </a:r>
          </a:p>
          <a:p>
            <a:pPr lvl="2" eaLnBrk="1" hangingPunct="1">
              <a:defRPr/>
            </a:pPr>
            <a:r>
              <a:rPr lang="en-US" sz="1800" dirty="0"/>
              <a:t>Activated B Cells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/>
              <a:t>	2) </a:t>
            </a:r>
            <a:r>
              <a:rPr lang="en-US" sz="1800" dirty="0">
                <a:solidFill>
                  <a:srgbClr val="FF0000"/>
                </a:solidFill>
              </a:rPr>
              <a:t>B cells and antibodies </a:t>
            </a:r>
            <a:r>
              <a:rPr lang="en-US" sz="1800" dirty="0"/>
              <a:t>– </a:t>
            </a:r>
          </a:p>
          <a:p>
            <a:pPr lvl="2" eaLnBrk="1" hangingPunct="1">
              <a:defRPr/>
            </a:pPr>
            <a:r>
              <a:rPr lang="en-US" sz="1800" dirty="0"/>
              <a:t>Preformed antibodies</a:t>
            </a:r>
          </a:p>
          <a:p>
            <a:pPr lvl="2" eaLnBrk="1" hangingPunct="1">
              <a:defRPr/>
            </a:pPr>
            <a:r>
              <a:rPr lang="en-US" sz="1800" dirty="0"/>
              <a:t>Natural antibodies</a:t>
            </a:r>
          </a:p>
          <a:p>
            <a:pPr lvl="2" eaLnBrk="1" hangingPunct="1">
              <a:defRPr/>
            </a:pPr>
            <a:r>
              <a:rPr lang="en-US" sz="1800" dirty="0"/>
              <a:t>Preformed antibodies from prior  sensatization</a:t>
            </a:r>
          </a:p>
          <a:p>
            <a:pPr lvl="2" eaLnBrk="1" hangingPunct="1">
              <a:defRPr/>
            </a:pPr>
            <a:r>
              <a:rPr lang="en-US" sz="1800" dirty="0"/>
              <a:t>Induced antibodies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/>
              <a:t>	3) </a:t>
            </a:r>
            <a:r>
              <a:rPr lang="en-US" sz="1800" dirty="0">
                <a:solidFill>
                  <a:srgbClr val="FF0000"/>
                </a:solidFill>
              </a:rPr>
              <a:t>T cells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/>
              <a:t>	4) </a:t>
            </a:r>
            <a:r>
              <a:rPr lang="en-US" sz="1800" dirty="0">
                <a:solidFill>
                  <a:srgbClr val="FF0000"/>
                </a:solidFill>
              </a:rPr>
              <a:t>Other cells </a:t>
            </a:r>
            <a:r>
              <a:rPr lang="en-US" sz="1800" dirty="0"/>
              <a:t>– </a:t>
            </a:r>
          </a:p>
          <a:p>
            <a:pPr lvl="2" eaLnBrk="1" hangingPunct="1">
              <a:defRPr/>
            </a:pPr>
            <a:r>
              <a:rPr lang="en-US" sz="1800" dirty="0"/>
              <a:t>Natural killer cells</a:t>
            </a:r>
          </a:p>
          <a:p>
            <a:pPr lvl="2" eaLnBrk="1" hangingPunct="1">
              <a:defRPr/>
            </a:pPr>
            <a:r>
              <a:rPr lang="en-US" sz="1800" dirty="0"/>
              <a:t>T cells that express NK cell – associated Markers</a:t>
            </a:r>
          </a:p>
          <a:p>
            <a:pPr lvl="2" eaLnBrk="1" hangingPunct="1">
              <a:defRPr/>
            </a:pPr>
            <a:r>
              <a:rPr lang="en-US" sz="1800" dirty="0"/>
              <a:t>Monocytes/Macrophages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26422FC-B59E-7E19-0C23-B9C6FC328FB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The Immunology of Allogeneic Transplantation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3CFE888-8BA6-84A8-BB18-BF552A291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3763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Recognition of transplanted cells that are self or foreign is determined by polymorphic genes (MHC) that are inherited from both parents and are expressed co-dominantly.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err="1"/>
              <a:t>Alloantigens</a:t>
            </a:r>
            <a:r>
              <a:rPr lang="en-US" dirty="0"/>
              <a:t> elicit both cell-mediated and </a:t>
            </a:r>
            <a:r>
              <a:rPr lang="en-US" dirty="0" err="1"/>
              <a:t>humoral</a:t>
            </a:r>
            <a:r>
              <a:rPr lang="en-US" dirty="0"/>
              <a:t> immune responses.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9A015C4-DDBB-0EBB-9961-AAB87802B92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Recognition of Alloantigens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8B7C428-9373-DDCF-5616-2A260BF86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Direct Presentation</a:t>
            </a:r>
          </a:p>
          <a:p>
            <a:pPr lvl="1" eaLnBrk="1" hangingPunct="1">
              <a:defRPr/>
            </a:pPr>
            <a:r>
              <a:rPr lang="en-US" sz="2000" dirty="0"/>
              <a:t>Recognition of an intact MHC molecule displayed by donor APC in the graft</a:t>
            </a:r>
          </a:p>
          <a:p>
            <a:pPr lvl="1" eaLnBrk="1" hangingPunct="1">
              <a:defRPr/>
            </a:pPr>
            <a:r>
              <a:rPr lang="en-US" sz="2000" dirty="0"/>
              <a:t>Basically, self MHC molecule recognizes the structure of an intact </a:t>
            </a:r>
            <a:r>
              <a:rPr lang="en-US" sz="2000" dirty="0" err="1"/>
              <a:t>allogeneic</a:t>
            </a:r>
            <a:r>
              <a:rPr lang="en-US" sz="2000" dirty="0"/>
              <a:t> MHC molecule</a:t>
            </a:r>
          </a:p>
          <a:p>
            <a:pPr lvl="1" eaLnBrk="1" hangingPunct="1">
              <a:defRPr/>
            </a:pPr>
            <a:r>
              <a:rPr lang="en-US" sz="2000" dirty="0"/>
              <a:t>Involves both CD8</a:t>
            </a:r>
            <a:r>
              <a:rPr lang="en-US" sz="2000" baseline="30000" dirty="0"/>
              <a:t>+</a:t>
            </a:r>
            <a:r>
              <a:rPr lang="en-US" sz="2000" dirty="0"/>
              <a:t> and CD4</a:t>
            </a:r>
            <a:r>
              <a:rPr lang="en-US" sz="2000" baseline="30000" dirty="0"/>
              <a:t>+</a:t>
            </a:r>
            <a:r>
              <a:rPr lang="en-US" sz="2000" dirty="0"/>
              <a:t> T cells.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6BB55CFF-D48E-DA77-2F02-FBEB2B90E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 t="11719" r="20256" b="66602"/>
          <a:stretch>
            <a:fillRect/>
          </a:stretch>
        </p:blipFill>
        <p:spPr bwMode="auto">
          <a:xfrm>
            <a:off x="1143000" y="3810000"/>
            <a:ext cx="701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33FC513-CF5A-757B-EED1-1E40FAF2F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85800"/>
            <a:ext cx="7239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rgbClr val="FFFF00"/>
                </a:solidFill>
              </a:rPr>
              <a:t>Indirect Presentation</a:t>
            </a:r>
            <a:endParaRPr lang="en-US" altLang="en-US" sz="2800">
              <a:solidFill>
                <a:srgbClr val="FFFF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/>
              <a:t>  </a:t>
            </a:r>
            <a:r>
              <a:rPr lang="en-US" altLang="en-US" sz="2000"/>
              <a:t>Donor MHC is processed and presented by    recipient APC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000"/>
              <a:t>  Basically, donor MHC molecule is handled like any other foreign antigen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000"/>
              <a:t>  Involve only CD4+ T cells.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000"/>
              <a:t>  Antigen presentation by class II MHC molecules.</a:t>
            </a:r>
          </a:p>
        </p:txBody>
      </p:sp>
      <p:pic>
        <p:nvPicPr>
          <p:cNvPr id="11267" name="Picture 8">
            <a:extLst>
              <a:ext uri="{FF2B5EF4-FFF2-40B4-BE49-F238E27FC236}">
                <a16:creationId xmlns:a16="http://schemas.microsoft.com/office/drawing/2014/main" id="{8494F4C8-E909-07D7-23DC-4427D25C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 t="32948" r="20256" b="36023"/>
          <a:stretch>
            <a:fillRect/>
          </a:stretch>
        </p:blipFill>
        <p:spPr bwMode="auto">
          <a:xfrm>
            <a:off x="1219200" y="3810000"/>
            <a:ext cx="67056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6CBABEC-F59B-E87E-94F3-13265383C5D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Activation of </a:t>
            </a:r>
            <a:r>
              <a:rPr lang="en-US" sz="4000" dirty="0" err="1"/>
              <a:t>Alloreactive</a:t>
            </a:r>
            <a:r>
              <a:rPr lang="en-US" sz="4000" dirty="0"/>
              <a:t> T cells and Rejection of </a:t>
            </a:r>
            <a:r>
              <a:rPr lang="en-US" sz="4000" dirty="0" err="1"/>
              <a:t>Allografts</a:t>
            </a:r>
            <a:endParaRPr lang="en-US" sz="4000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2DD2C3B-3C2E-F414-C346-108D43BBB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Donor APCs migrate to regional lymph nodes and are recognized by the recipient’s T</a:t>
            </a:r>
            <a:r>
              <a:rPr lang="en-US" baseline="-25000" dirty="0"/>
              <a:t>H</a:t>
            </a:r>
            <a:r>
              <a:rPr lang="en-US" dirty="0"/>
              <a:t> cells.</a:t>
            </a:r>
          </a:p>
          <a:p>
            <a:pPr eaLnBrk="1" hangingPunct="1">
              <a:defRPr/>
            </a:pPr>
            <a:r>
              <a:rPr lang="en-US" dirty="0" err="1"/>
              <a:t>Alloreactive</a:t>
            </a:r>
            <a:r>
              <a:rPr lang="en-US" dirty="0"/>
              <a:t> T</a:t>
            </a:r>
            <a:r>
              <a:rPr lang="en-US" baseline="-25000" dirty="0"/>
              <a:t>H</a:t>
            </a:r>
            <a:r>
              <a:rPr lang="en-US" dirty="0"/>
              <a:t> cells in the recipient induce generation of T</a:t>
            </a:r>
            <a:r>
              <a:rPr lang="en-US" baseline="-25000" dirty="0"/>
              <a:t>DTH</a:t>
            </a:r>
            <a:r>
              <a:rPr lang="en-US" dirty="0"/>
              <a:t> cell and CTLs then migrate into the graft and cause graft rejection.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389</TotalTime>
  <Words>1809</Words>
  <Application>Microsoft Office PowerPoint</Application>
  <PresentationFormat>On-screen Show (4:3)</PresentationFormat>
  <Paragraphs>223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Garamond</vt:lpstr>
      <vt:lpstr>Arial</vt:lpstr>
      <vt:lpstr>Wingdings</vt:lpstr>
      <vt:lpstr>Calibri</vt:lpstr>
      <vt:lpstr>Symbol</vt:lpstr>
      <vt:lpstr>Comic Sans MS</vt:lpstr>
      <vt:lpstr>Times New Roman</vt:lpstr>
      <vt:lpstr>Georgia</vt:lpstr>
      <vt:lpstr>Stream</vt:lpstr>
      <vt:lpstr>ACD.ChemSketch.20</vt:lpstr>
      <vt:lpstr>Seminar on  Transplantation Immunology: Organ and Tissue Transplantation Immunosuppressive Agents, Immunosuppressive Therapy.</vt:lpstr>
      <vt:lpstr>Contents</vt:lpstr>
      <vt:lpstr>Introduction</vt:lpstr>
      <vt:lpstr>PowerPoint Presentation</vt:lpstr>
      <vt:lpstr>Immunology of Transplant Rejection</vt:lpstr>
      <vt:lpstr>The Immunology of Allogeneic Transplantation</vt:lpstr>
      <vt:lpstr>Recognition of Alloantigens</vt:lpstr>
      <vt:lpstr>PowerPoint Presentation</vt:lpstr>
      <vt:lpstr>Activation of Alloreactive T cells and Rejection of Allografts</vt:lpstr>
      <vt:lpstr>PowerPoint Presentation</vt:lpstr>
      <vt:lpstr>Role of CD4+ and CD8+ T Cells</vt:lpstr>
      <vt:lpstr>Role of Cytokines in Graft Rejection</vt:lpstr>
      <vt:lpstr>Effector Mechanisms of Allograft Rejection </vt:lpstr>
      <vt:lpstr>Hyperacute Rejection</vt:lpstr>
      <vt:lpstr>Hyperacute Rejection</vt:lpstr>
      <vt:lpstr>Acute Rejection</vt:lpstr>
      <vt:lpstr>Acute Rejection</vt:lpstr>
      <vt:lpstr>Chronic Rejection</vt:lpstr>
      <vt:lpstr>Chronic Rejection</vt:lpstr>
      <vt:lpstr>Tissue and Organ Transplantation</vt:lpstr>
      <vt:lpstr>PowerPoint Presentation</vt:lpstr>
      <vt:lpstr>Bone Marrow Transplantation</vt:lpstr>
      <vt:lpstr>Graft vs. Host Disease</vt:lpstr>
      <vt:lpstr>PowerPoint Presentation</vt:lpstr>
      <vt:lpstr>PowerPoint Presentation</vt:lpstr>
      <vt:lpstr>PowerPoint Presentation</vt:lpstr>
      <vt:lpstr>Xenogeneic Transplantation</vt:lpstr>
      <vt:lpstr>Immunosuppressive Agents</vt:lpstr>
      <vt:lpstr>Immunosuppressive Drugs</vt:lpstr>
      <vt:lpstr>PowerPoint Presentation</vt:lpstr>
      <vt:lpstr>PowerPoint Presentation</vt:lpstr>
      <vt:lpstr>Immunosuppressive Therapy</vt:lpstr>
      <vt:lpstr>Conclusion</vt:lpstr>
      <vt:lpstr>PowerPoint Presentation</vt:lpstr>
      <vt:lpstr>Thank you !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Transplantation Immunology</dc:title>
  <dc:creator>Matt Stacy</dc:creator>
  <cp:lastModifiedBy>Nayan GRIFFITHS</cp:lastModifiedBy>
  <cp:revision>55</cp:revision>
  <dcterms:created xsi:type="dcterms:W3CDTF">2006-03-22T12:01:14Z</dcterms:created>
  <dcterms:modified xsi:type="dcterms:W3CDTF">2023-03-14T11:57:13Z</dcterms:modified>
</cp:coreProperties>
</file>