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8" r:id="rId3"/>
    <p:sldId id="257" r:id="rId4"/>
    <p:sldId id="269" r:id="rId5"/>
    <p:sldId id="276" r:id="rId6"/>
    <p:sldId id="277" r:id="rId7"/>
    <p:sldId id="270" r:id="rId8"/>
    <p:sldId id="264" r:id="rId9"/>
    <p:sldId id="283" r:id="rId10"/>
    <p:sldId id="267" r:id="rId11"/>
    <p:sldId id="279" r:id="rId12"/>
    <p:sldId id="284" r:id="rId13"/>
    <p:sldId id="280" r:id="rId14"/>
    <p:sldId id="273" r:id="rId15"/>
    <p:sldId id="274" r:id="rId16"/>
    <p:sldId id="281" r:id="rId17"/>
    <p:sldId id="282" r:id="rId18"/>
    <p:sldId id="275" r:id="rId19"/>
    <p:sldId id="289" r:id="rId20"/>
    <p:sldId id="290" r:id="rId21"/>
    <p:sldId id="285" r:id="rId22"/>
    <p:sldId id="286" r:id="rId23"/>
    <p:sldId id="288" r:id="rId24"/>
    <p:sldId id="287" r:id="rId25"/>
    <p:sldId id="29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0000"/>
    <a:srgbClr val="339966"/>
    <a:srgbClr val="9900FF"/>
    <a:srgbClr val="009900"/>
    <a:srgbClr val="800080"/>
    <a:srgbClr val="FFD3FF"/>
    <a:srgbClr val="FFF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60"/>
  </p:normalViewPr>
  <p:slideViewPr>
    <p:cSldViewPr>
      <p:cViewPr varScale="1">
        <p:scale>
          <a:sx n="104" d="100"/>
          <a:sy n="104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9E48DC2-9CB5-5823-5203-27DC15C25F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19E0D6A-D5FE-B9A1-0257-92A7120B3B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E2EDD81-3BD3-41C2-A4FB-8E3725240124}" type="datetimeFigureOut">
              <a:rPr lang="en-GB" altLang="en-US"/>
              <a:pPr/>
              <a:t>13/03/2023</a:t>
            </a:fld>
            <a:endParaRPr lang="en-GB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DCD1385E-34F7-48EB-A170-07CE1C3A410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A31E9C8A-D0C2-0202-6D77-E56EE4E3DE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D263277E-2CEB-3A6A-CE28-6E60D62244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B2CDB670-0FE2-5BF4-FD32-6B3C914C6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BBFF0DD-7683-48DC-850F-7C81A48A371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9A126AA-0962-9C01-B047-543D9FD49B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04D5CF9-7644-E41E-8D31-FCFC47FCB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ED841EC-5242-9770-7897-752A146BDA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9698180-46E0-4E6D-D7BF-2D189AC8E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2B739B2-39E7-ABA5-E197-3339A95CDD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324E75B-532D-66B5-57F8-71ED9C911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F564117-AF24-D47B-B327-1625C6BF6E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9DEE5B4-C2C8-8714-7075-B6EAE2A9E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B7C28E9-0B2E-07F0-8426-9366CDA9BF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C5C5779-DDDC-8D84-BC0A-68EA72990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E59235F-4ED1-4A76-1586-0E0B6136A4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FC5C4B5-B46F-613F-B566-6A30C3BE2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C677A301-BEAA-7E64-EBEF-E83408EBF4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E4F2FC7-2A49-75C9-9669-869EBD32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966AC4D8-3AEF-E4D7-CB63-40043CFDF7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343624EF-AE58-292F-300C-51BECD120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3823F8A4-E90E-5104-C071-D0D5B748E0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7BCCCBC-E596-69D4-45BE-C3FEF79FB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FA68AB7-B8FF-D2D4-28BC-E58E3D8A05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993858-9E3A-DBCE-1935-114E9A314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FC34830B-8A82-E683-21B4-0AD5BECAE8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E5BDFF7-38E3-7F48-DD8E-246F2A765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FC634B9-76FD-D9F1-7700-545CDB536E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B983AC6-B37E-D357-B4E7-E7A0BDF89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087681B-DB64-5374-C825-D23CEBE1F0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40FE052-5CE3-C7A2-5D38-73B161A1C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1C74F8D-F90B-05EA-9718-D8645A0E20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E1C0400-2960-BFCC-1F73-FA557C75D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020CE2A-12CE-AA99-04D4-D5733A3F09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44914AF-0B39-4156-E30C-783026213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57A2D53-F18C-2D13-E2B0-0922D1E024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7CFDC0B-BF5F-8202-1149-338817C5B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60F0215-E95C-D2AB-E9B9-A833187518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7387DAA-E6F4-DF86-20F4-7DFD42864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220B2092-A864-670E-B998-628E2EA54F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F089EDBE-BB6A-A981-DADB-D46A400ADE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5FCCC1F3-FB90-C7DD-040D-A2D50B12C5D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840E371-00C0-4D68-BBA5-41CB495FA11E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25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6BBAB95-5212-6BE0-F196-C8010E478F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E43612E-21C6-AA15-5D6A-DAAB426BF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DF6F5E3-A51E-D167-D4E6-CC77AEE524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E934A64-FF3B-DBCD-0F34-CF5F8AD65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E796A49-2D55-EF20-590A-6B330209C1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5178115-BBEA-2988-579E-34853158F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1C72099-1A7A-82BD-8C64-5D61246AF4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783C768-34BF-1D3F-82FB-521B2C124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C2C9803-FC79-BD55-754B-AB326A0E41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453D9DC-3959-C79A-F76D-A8E1EEF49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2B51105-15ED-997E-8391-1D225CD225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D679BC8-1E03-05AA-F4EE-AEE042214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59F8613-3FF4-0EB4-9845-0B1A095C0D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DF578F5-116E-7B93-C2A9-AED488461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112600-8151-2561-842C-554E19B88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C5E04E-7F3A-5543-5F32-6BB7CED63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028842-0D31-5A5A-8918-855B8941F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494A2-A1E3-4DBA-89BC-BC0C8EC79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59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65F176-BCA5-C3D6-0FA3-B274E5CFD8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FC24C6-A8C2-F9C8-BE70-F54DBE55D8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35C8DE-5229-7E4D-9E1C-9021342B5D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77C5D-F41D-4E20-B1E6-18E8D33A2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42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69E3BB-F29C-5615-A404-459D732FC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85B63-4223-E5C8-A467-8C3EE15F80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724EBD-4A23-2A17-A209-B0041CE651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C03E9-BC97-48A7-84FF-053CEFF5C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702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91D080-FE71-8893-8BCB-E223608EF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CCF43-F740-1EA8-5547-E7732A4BD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F8418C-4F86-FA18-BEAB-233D954A6E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84DE5-3194-4320-AC78-7EAF53489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2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1E1D68-EC91-AB70-5572-EE6F23D191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5A3A9E-A72D-6BBC-A74C-425CE07DE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791445-84F1-75C9-68BC-20FCDFB5F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538B2-877C-4026-8521-CAFB9C6CE5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5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D79651-5F23-9340-08E0-56ECBD3B2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F022A1-4FD4-7C2E-5872-6E9107F28C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CB37C9-FDF3-FF85-A2B4-AA6149F5B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1ECAE-1046-499D-BA01-0D9C918EB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00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492A3-3E67-1460-C21C-C5580C4F9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58DE23-AB1D-0E22-4E34-F92AFCC1E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53B9B9-42E6-8A0D-70DA-B02B07750D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D6E1D-74F7-466A-ABA0-AFC625B7F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67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D92E53-5D33-9C6E-314D-5938BAB79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CA9BE6-F2BD-8D5D-42AF-E45861002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3A7C72-1F0D-4BF2-4192-8E9FBD68E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63A80-CA54-40F4-BDCB-931376211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66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2F30B7-6667-5D3D-BE19-D4BC90AD09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AC0FE5-8AC4-3881-0D01-377F3937DA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67D240-06BE-DB48-D334-D96FC7F16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9E804-54A1-4B1F-A1B0-81F1A41DA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14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43FB3E-6FE4-7669-15D4-429D418C0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FBA004-54DA-CAF9-8F7F-CE4C5BE5BB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0B5634-B52F-5EB1-6876-955DFBED7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B23DD-E776-47BD-8942-B92376259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1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4E0C99-95E3-A928-CF3E-DAA42F5B0B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03A745-58F5-4314-A570-17B1F29D3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EAC76-629F-A265-8584-92BEB19BF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4EF10-4D01-4B06-A988-EA39E1AEC2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96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F159B8-D882-C54A-81D0-F4F340857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266ADC-6B8C-52E0-5BBD-B0C21F87F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F6AED-929E-CFC5-982F-002365181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21E19-5110-4C8D-A1D4-6CA40C6BC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80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C3EAAA-BDD0-CF18-DCC2-E6126803E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1A10470-6D36-1C95-3503-72560D686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F38E38-1D8C-3631-6639-4ADCB790B1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0D60B3-B4BC-4F08-1EBB-55F3EA159F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977A6F-8C2A-06A4-93B5-E997E7D465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495303-DB24-4FD0-9482-80DA5F511A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68FFF91-6912-6641-D89E-0013EE16D5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/>
              <a:t>Velocity </a:t>
            </a:r>
            <a:br>
              <a:rPr lang="en-US" altLang="en-US" sz="4000"/>
            </a:br>
            <a:r>
              <a:rPr lang="en-US" altLang="en-US" sz="4000"/>
              <a:t>vs </a:t>
            </a:r>
            <a:br>
              <a:rPr lang="en-US" altLang="en-US" sz="4000"/>
            </a:br>
            <a:r>
              <a:rPr lang="en-US" altLang="en-US" sz="4000"/>
              <a:t>time graph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846E262-0A4C-DD51-8B24-EE2FE01489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915400" cy="2514600"/>
          </a:xfrm>
        </p:spPr>
        <p:txBody>
          <a:bodyPr/>
          <a:lstStyle/>
          <a:p>
            <a:pPr eaLnBrk="1" hangingPunct="1"/>
            <a:r>
              <a:rPr lang="en-US" altLang="en-US"/>
              <a:t>How fast and where</a:t>
            </a:r>
          </a:p>
          <a:p>
            <a:pPr eaLnBrk="1" hangingPunct="1"/>
            <a:r>
              <a:rPr lang="en-US" altLang="en-US"/>
              <a:t>Print out slides 2 and 3 to follow along ppt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>
            <a:extLst>
              <a:ext uri="{FF2B5EF4-FFF2-40B4-BE49-F238E27FC236}">
                <a16:creationId xmlns:a16="http://schemas.microsoft.com/office/drawing/2014/main" id="{49AFD5D9-C5E5-3372-BF41-8EA412E7E3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10" name="Text Box 46">
            <a:extLst>
              <a:ext uri="{FF2B5EF4-FFF2-40B4-BE49-F238E27FC236}">
                <a16:creationId xmlns:a16="http://schemas.microsoft.com/office/drawing/2014/main" id="{0E0ED4B8-CFBF-417D-CE75-26DD448F053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1311" name="Text Box 47">
            <a:extLst>
              <a:ext uri="{FF2B5EF4-FFF2-40B4-BE49-F238E27FC236}">
                <a16:creationId xmlns:a16="http://schemas.microsoft.com/office/drawing/2014/main" id="{42269F83-88A0-07DD-8FBD-8158F1F5C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1312" name="Text Box 48">
            <a:extLst>
              <a:ext uri="{FF2B5EF4-FFF2-40B4-BE49-F238E27FC236}">
                <a16:creationId xmlns:a16="http://schemas.microsoft.com/office/drawing/2014/main" id="{FB4888E6-7696-AC56-8CAE-FC3B291CE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1313" name="Text Box 49">
            <a:extLst>
              <a:ext uri="{FF2B5EF4-FFF2-40B4-BE49-F238E27FC236}">
                <a16:creationId xmlns:a16="http://schemas.microsoft.com/office/drawing/2014/main" id="{6CE4A795-7790-62C2-446E-5F054129C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1314" name="Rectangle 50">
            <a:extLst>
              <a:ext uri="{FF2B5EF4-FFF2-40B4-BE49-F238E27FC236}">
                <a16:creationId xmlns:a16="http://schemas.microsoft.com/office/drawing/2014/main" id="{946EAE90-E168-13CA-ED15-4D34F9A97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1315" name="Rectangle 51">
            <a:extLst>
              <a:ext uri="{FF2B5EF4-FFF2-40B4-BE49-F238E27FC236}">
                <a16:creationId xmlns:a16="http://schemas.microsoft.com/office/drawing/2014/main" id="{A15AF2AB-D774-056E-D9D3-0D0A94328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1316" name="Rectangle 52">
            <a:extLst>
              <a:ext uri="{FF2B5EF4-FFF2-40B4-BE49-F238E27FC236}">
                <a16:creationId xmlns:a16="http://schemas.microsoft.com/office/drawing/2014/main" id="{D303D9AF-2CB7-0F3F-8CE6-04858D8C5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1317" name="Rectangle 53">
            <a:extLst>
              <a:ext uri="{FF2B5EF4-FFF2-40B4-BE49-F238E27FC236}">
                <a16:creationId xmlns:a16="http://schemas.microsoft.com/office/drawing/2014/main" id="{6618C403-E6B5-4DE5-3B85-303781ABD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1318" name="Rectangle 54">
            <a:extLst>
              <a:ext uri="{FF2B5EF4-FFF2-40B4-BE49-F238E27FC236}">
                <a16:creationId xmlns:a16="http://schemas.microsoft.com/office/drawing/2014/main" id="{077702D9-775A-292D-9A4B-6DCE14427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1319" name="Text Box 55">
            <a:extLst>
              <a:ext uri="{FF2B5EF4-FFF2-40B4-BE49-F238E27FC236}">
                <a16:creationId xmlns:a16="http://schemas.microsoft.com/office/drawing/2014/main" id="{EF721B29-D223-6B52-D921-435E32F9E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1320" name="Text Box 56">
            <a:extLst>
              <a:ext uri="{FF2B5EF4-FFF2-40B4-BE49-F238E27FC236}">
                <a16:creationId xmlns:a16="http://schemas.microsoft.com/office/drawing/2014/main" id="{09457119-6A1D-733A-6EAF-1035AD4E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1321" name="Text Box 57">
            <a:extLst>
              <a:ext uri="{FF2B5EF4-FFF2-40B4-BE49-F238E27FC236}">
                <a16:creationId xmlns:a16="http://schemas.microsoft.com/office/drawing/2014/main" id="{F019AE4A-87B3-1940-7A8C-934B3CD86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1322" name="Rectangle 58">
            <a:extLst>
              <a:ext uri="{FF2B5EF4-FFF2-40B4-BE49-F238E27FC236}">
                <a16:creationId xmlns:a16="http://schemas.microsoft.com/office/drawing/2014/main" id="{6578C9E3-1B7F-AA31-AFFD-7618BF5C8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1323" name="Text Box 59">
            <a:extLst>
              <a:ext uri="{FF2B5EF4-FFF2-40B4-BE49-F238E27FC236}">
                <a16:creationId xmlns:a16="http://schemas.microsoft.com/office/drawing/2014/main" id="{94D160A4-7836-1FA5-F3B4-262BDF731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1324" name="Line 60">
            <a:extLst>
              <a:ext uri="{FF2B5EF4-FFF2-40B4-BE49-F238E27FC236}">
                <a16:creationId xmlns:a16="http://schemas.microsoft.com/office/drawing/2014/main" id="{18B1B967-E152-AA0E-C911-584724211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5" name="Line 61">
            <a:extLst>
              <a:ext uri="{FF2B5EF4-FFF2-40B4-BE49-F238E27FC236}">
                <a16:creationId xmlns:a16="http://schemas.microsoft.com/office/drawing/2014/main" id="{56EB46C9-083E-C58C-04D9-0EF83BBDE3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6" name="Line 62">
            <a:extLst>
              <a:ext uri="{FF2B5EF4-FFF2-40B4-BE49-F238E27FC236}">
                <a16:creationId xmlns:a16="http://schemas.microsoft.com/office/drawing/2014/main" id="{54732CD5-B76E-ADF2-D138-0861A7AA9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7" name="Line 64">
            <a:extLst>
              <a:ext uri="{FF2B5EF4-FFF2-40B4-BE49-F238E27FC236}">
                <a16:creationId xmlns:a16="http://schemas.microsoft.com/office/drawing/2014/main" id="{11AEF780-81B2-7C0B-A64E-F3E594830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8" name="Text Box 65">
            <a:extLst>
              <a:ext uri="{FF2B5EF4-FFF2-40B4-BE49-F238E27FC236}">
                <a16:creationId xmlns:a16="http://schemas.microsoft.com/office/drawing/2014/main" id="{AF2E2105-E83D-5846-4D8B-93A630177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515600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>
                <a:solidFill>
                  <a:srgbClr val="CC3300"/>
                </a:solidFill>
              </a:rPr>
              <a:t>4.When did the object travel at constant velocity?      What was the velocity?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600" b="1">
              <a:solidFill>
                <a:srgbClr val="CC3300"/>
              </a:solidFill>
            </a:endParaRPr>
          </a:p>
        </p:txBody>
      </p:sp>
      <p:sp>
        <p:nvSpPr>
          <p:cNvPr id="11329" name="Rectangle 66">
            <a:extLst>
              <a:ext uri="{FF2B5EF4-FFF2-40B4-BE49-F238E27FC236}">
                <a16:creationId xmlns:a16="http://schemas.microsoft.com/office/drawing/2014/main" id="{0D479EC6-082C-7CB8-257C-7457272E3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>
            <a:extLst>
              <a:ext uri="{FF2B5EF4-FFF2-40B4-BE49-F238E27FC236}">
                <a16:creationId xmlns:a16="http://schemas.microsoft.com/office/drawing/2014/main" id="{9304034B-0540-F5B0-B514-344B9BE9DB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34" name="Text Box 46">
            <a:extLst>
              <a:ext uri="{FF2B5EF4-FFF2-40B4-BE49-F238E27FC236}">
                <a16:creationId xmlns:a16="http://schemas.microsoft.com/office/drawing/2014/main" id="{E5A88458-2D5F-9215-B207-F337523C514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2335" name="Text Box 47">
            <a:extLst>
              <a:ext uri="{FF2B5EF4-FFF2-40B4-BE49-F238E27FC236}">
                <a16:creationId xmlns:a16="http://schemas.microsoft.com/office/drawing/2014/main" id="{50C4D0F8-6265-E5A7-EE1A-A925FE3C7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2336" name="Text Box 48">
            <a:extLst>
              <a:ext uri="{FF2B5EF4-FFF2-40B4-BE49-F238E27FC236}">
                <a16:creationId xmlns:a16="http://schemas.microsoft.com/office/drawing/2014/main" id="{8E0BDCCD-1D37-FB01-983F-5CA2F1491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2337" name="Text Box 49">
            <a:extLst>
              <a:ext uri="{FF2B5EF4-FFF2-40B4-BE49-F238E27FC236}">
                <a16:creationId xmlns:a16="http://schemas.microsoft.com/office/drawing/2014/main" id="{D56E5A9D-5851-A0BF-BC3D-8393BE76F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2338" name="Rectangle 50">
            <a:extLst>
              <a:ext uri="{FF2B5EF4-FFF2-40B4-BE49-F238E27FC236}">
                <a16:creationId xmlns:a16="http://schemas.microsoft.com/office/drawing/2014/main" id="{6C935700-CE6B-A568-1A1D-9315FCA79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2339" name="Rectangle 51">
            <a:extLst>
              <a:ext uri="{FF2B5EF4-FFF2-40B4-BE49-F238E27FC236}">
                <a16:creationId xmlns:a16="http://schemas.microsoft.com/office/drawing/2014/main" id="{C44BA162-317A-9E6B-7D9D-CC564BECB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2340" name="Rectangle 52">
            <a:extLst>
              <a:ext uri="{FF2B5EF4-FFF2-40B4-BE49-F238E27FC236}">
                <a16:creationId xmlns:a16="http://schemas.microsoft.com/office/drawing/2014/main" id="{B4BA7833-AB1F-B0C1-F961-197E85504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2341" name="Rectangle 53">
            <a:extLst>
              <a:ext uri="{FF2B5EF4-FFF2-40B4-BE49-F238E27FC236}">
                <a16:creationId xmlns:a16="http://schemas.microsoft.com/office/drawing/2014/main" id="{0AA261A7-7D50-6A20-80AA-BF399E419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2342" name="Rectangle 54">
            <a:extLst>
              <a:ext uri="{FF2B5EF4-FFF2-40B4-BE49-F238E27FC236}">
                <a16:creationId xmlns:a16="http://schemas.microsoft.com/office/drawing/2014/main" id="{28338FF6-1007-3ABA-966A-A0A22254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2343" name="Text Box 55">
            <a:extLst>
              <a:ext uri="{FF2B5EF4-FFF2-40B4-BE49-F238E27FC236}">
                <a16:creationId xmlns:a16="http://schemas.microsoft.com/office/drawing/2014/main" id="{EB2F6521-3989-2E25-BF77-32F193DC9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10668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2344" name="Text Box 56">
            <a:extLst>
              <a:ext uri="{FF2B5EF4-FFF2-40B4-BE49-F238E27FC236}">
                <a16:creationId xmlns:a16="http://schemas.microsoft.com/office/drawing/2014/main" id="{6D1ED645-D785-0190-6ABE-F6F4F6A2F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2345" name="Text Box 57">
            <a:extLst>
              <a:ext uri="{FF2B5EF4-FFF2-40B4-BE49-F238E27FC236}">
                <a16:creationId xmlns:a16="http://schemas.microsoft.com/office/drawing/2014/main" id="{4B1B96C9-2B1C-2E76-3707-882135BC6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2346" name="Rectangle 58">
            <a:extLst>
              <a:ext uri="{FF2B5EF4-FFF2-40B4-BE49-F238E27FC236}">
                <a16:creationId xmlns:a16="http://schemas.microsoft.com/office/drawing/2014/main" id="{BA81B590-02CB-18F3-4825-3946AB225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2347" name="Text Box 59">
            <a:extLst>
              <a:ext uri="{FF2B5EF4-FFF2-40B4-BE49-F238E27FC236}">
                <a16:creationId xmlns:a16="http://schemas.microsoft.com/office/drawing/2014/main" id="{28BE3F43-5C0F-4FA8-0013-0F11D8582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2348" name="Line 60">
            <a:extLst>
              <a:ext uri="{FF2B5EF4-FFF2-40B4-BE49-F238E27FC236}">
                <a16:creationId xmlns:a16="http://schemas.microsoft.com/office/drawing/2014/main" id="{178333CD-F3B6-23E6-885B-69AA4F0F8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49" name="Line 61">
            <a:extLst>
              <a:ext uri="{FF2B5EF4-FFF2-40B4-BE49-F238E27FC236}">
                <a16:creationId xmlns:a16="http://schemas.microsoft.com/office/drawing/2014/main" id="{534D1393-3BB9-D4DA-6370-0BD6E23396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0" name="Line 62">
            <a:extLst>
              <a:ext uri="{FF2B5EF4-FFF2-40B4-BE49-F238E27FC236}">
                <a16:creationId xmlns:a16="http://schemas.microsoft.com/office/drawing/2014/main" id="{8B8DC57C-2078-3AD6-925B-718425661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1" name="Line 63">
            <a:extLst>
              <a:ext uri="{FF2B5EF4-FFF2-40B4-BE49-F238E27FC236}">
                <a16:creationId xmlns:a16="http://schemas.microsoft.com/office/drawing/2014/main" id="{2844EC1F-A0C0-9080-E248-FD8042EDC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2" name="Text Box 64">
            <a:extLst>
              <a:ext uri="{FF2B5EF4-FFF2-40B4-BE49-F238E27FC236}">
                <a16:creationId xmlns:a16="http://schemas.microsoft.com/office/drawing/2014/main" id="{3187ACD4-8351-7D6B-FE45-5AF00C357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515600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>
                <a:solidFill>
                  <a:srgbClr val="CC3300"/>
                </a:solidFill>
              </a:rPr>
              <a:t>4.When did the object travel at constant velocity?      What was the velocity?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600" b="1">
              <a:solidFill>
                <a:srgbClr val="CC3300"/>
              </a:solidFill>
            </a:endParaRPr>
          </a:p>
        </p:txBody>
      </p:sp>
      <p:sp>
        <p:nvSpPr>
          <p:cNvPr id="12353" name="Rectangle 65">
            <a:extLst>
              <a:ext uri="{FF2B5EF4-FFF2-40B4-BE49-F238E27FC236}">
                <a16:creationId xmlns:a16="http://schemas.microsoft.com/office/drawing/2014/main" id="{A40D9DA1-C425-91F8-73C4-DCE2D9CA7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12355" name="Rectangle 67">
            <a:extLst>
              <a:ext uri="{FF2B5EF4-FFF2-40B4-BE49-F238E27FC236}">
                <a16:creationId xmlns:a16="http://schemas.microsoft.com/office/drawing/2014/main" id="{AA4F7F0E-DB77-69BC-2F0E-5C80DF94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4953000" cy="9144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/>
              <a:t>Constant velocity from 0 to 2 s</a:t>
            </a:r>
          </a:p>
          <a:p>
            <a:pPr algn="ctr"/>
            <a:r>
              <a:rPr lang="en-US" altLang="en-US" sz="2400" b="1"/>
              <a:t>At +5m/s</a:t>
            </a:r>
            <a:endParaRPr lang="en-US" altLang="en-US"/>
          </a:p>
        </p:txBody>
      </p:sp>
      <p:sp>
        <p:nvSpPr>
          <p:cNvPr id="12356" name="Line 68">
            <a:extLst>
              <a:ext uri="{FF2B5EF4-FFF2-40B4-BE49-F238E27FC236}">
                <a16:creationId xmlns:a16="http://schemas.microsoft.com/office/drawing/2014/main" id="{C137FD44-E83C-29ED-AED0-E147C0AFEE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352800"/>
            <a:ext cx="0" cy="2743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8" name="Line 70">
            <a:extLst>
              <a:ext uri="{FF2B5EF4-FFF2-40B4-BE49-F238E27FC236}">
                <a16:creationId xmlns:a16="http://schemas.microsoft.com/office/drawing/2014/main" id="{EC795112-C93A-AE8E-081E-117A99932C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429000"/>
            <a:ext cx="0" cy="2743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9" name="Line 71">
            <a:extLst>
              <a:ext uri="{FF2B5EF4-FFF2-40B4-BE49-F238E27FC236}">
                <a16:creationId xmlns:a16="http://schemas.microsoft.com/office/drawing/2014/main" id="{8CF2389D-E9C3-7E55-8624-B9A9A98A37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352800"/>
            <a:ext cx="0" cy="2743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0" name="Line 72">
            <a:extLst>
              <a:ext uri="{FF2B5EF4-FFF2-40B4-BE49-F238E27FC236}">
                <a16:creationId xmlns:a16="http://schemas.microsoft.com/office/drawing/2014/main" id="{BBECAC0C-4584-55EC-CF9F-EAE96042C2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0" cy="2743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1" name="Line 73">
            <a:extLst>
              <a:ext uri="{FF2B5EF4-FFF2-40B4-BE49-F238E27FC236}">
                <a16:creationId xmlns:a16="http://schemas.microsoft.com/office/drawing/2014/main" id="{2E826D81-1487-A085-06A3-3C6F45C544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429000"/>
            <a:ext cx="0" cy="2743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2" name="Line 74">
            <a:extLst>
              <a:ext uri="{FF2B5EF4-FFF2-40B4-BE49-F238E27FC236}">
                <a16:creationId xmlns:a16="http://schemas.microsoft.com/office/drawing/2014/main" id="{C33895F6-A37E-214F-83BA-17D6E87C97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429000"/>
            <a:ext cx="0" cy="2743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3" name="Line 75">
            <a:extLst>
              <a:ext uri="{FF2B5EF4-FFF2-40B4-BE49-F238E27FC236}">
                <a16:creationId xmlns:a16="http://schemas.microsoft.com/office/drawing/2014/main" id="{B28FB60A-C394-3D89-E175-5988242F40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352800"/>
            <a:ext cx="0" cy="2743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4" name="Line 76">
            <a:extLst>
              <a:ext uri="{FF2B5EF4-FFF2-40B4-BE49-F238E27FC236}">
                <a16:creationId xmlns:a16="http://schemas.microsoft.com/office/drawing/2014/main" id="{C60B686E-BB6B-7820-FD9C-363CEA4C54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352800"/>
            <a:ext cx="0" cy="2743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7" dur="2000" fill="hold"/>
                                        <p:tgtEl>
                                          <p:spTgt spid="123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3" grpId="0"/>
      <p:bldP spid="1234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4" name="Group 66">
            <a:extLst>
              <a:ext uri="{FF2B5EF4-FFF2-40B4-BE49-F238E27FC236}">
                <a16:creationId xmlns:a16="http://schemas.microsoft.com/office/drawing/2014/main" id="{32031536-B7E7-136C-F38F-A3B47E68C05D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371600" y="1600200"/>
          <a:ext cx="7620000" cy="4265613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814" name="Text Box 46">
            <a:extLst>
              <a:ext uri="{FF2B5EF4-FFF2-40B4-BE49-F238E27FC236}">
                <a16:creationId xmlns:a16="http://schemas.microsoft.com/office/drawing/2014/main" id="{9DB487A5-4A53-ABFB-8629-2443D4E58C9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32815" name="Text Box 47">
            <a:extLst>
              <a:ext uri="{FF2B5EF4-FFF2-40B4-BE49-F238E27FC236}">
                <a16:creationId xmlns:a16="http://schemas.microsoft.com/office/drawing/2014/main" id="{829C2BF3-D847-8F88-8CC4-39CFD3028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32816" name="Text Box 48">
            <a:extLst>
              <a:ext uri="{FF2B5EF4-FFF2-40B4-BE49-F238E27FC236}">
                <a16:creationId xmlns:a16="http://schemas.microsoft.com/office/drawing/2014/main" id="{9BACD9BA-F8BA-4DE5-053E-923054BC6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32817" name="Text Box 49">
            <a:extLst>
              <a:ext uri="{FF2B5EF4-FFF2-40B4-BE49-F238E27FC236}">
                <a16:creationId xmlns:a16="http://schemas.microsoft.com/office/drawing/2014/main" id="{8894E12E-7CCA-27E2-C052-8620354F3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32818" name="Rectangle 50">
            <a:extLst>
              <a:ext uri="{FF2B5EF4-FFF2-40B4-BE49-F238E27FC236}">
                <a16:creationId xmlns:a16="http://schemas.microsoft.com/office/drawing/2014/main" id="{1E9B58F7-1A0E-1809-9BC6-A1439335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32819" name="Rectangle 51">
            <a:extLst>
              <a:ext uri="{FF2B5EF4-FFF2-40B4-BE49-F238E27FC236}">
                <a16:creationId xmlns:a16="http://schemas.microsoft.com/office/drawing/2014/main" id="{0EABF764-2FBB-45FE-403A-021BFE691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32820" name="Rectangle 52">
            <a:extLst>
              <a:ext uri="{FF2B5EF4-FFF2-40B4-BE49-F238E27FC236}">
                <a16:creationId xmlns:a16="http://schemas.microsoft.com/office/drawing/2014/main" id="{0CE77BE7-85C3-B0BD-A6EC-5B5B8203C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32821" name="Rectangle 53">
            <a:extLst>
              <a:ext uri="{FF2B5EF4-FFF2-40B4-BE49-F238E27FC236}">
                <a16:creationId xmlns:a16="http://schemas.microsoft.com/office/drawing/2014/main" id="{BCAFD6F3-24C2-BEFC-B77C-B39EF5032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32822" name="Rectangle 54">
            <a:extLst>
              <a:ext uri="{FF2B5EF4-FFF2-40B4-BE49-F238E27FC236}">
                <a16:creationId xmlns:a16="http://schemas.microsoft.com/office/drawing/2014/main" id="{0C300F9F-17DB-751A-43D3-264462893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32823" name="Text Box 55">
            <a:extLst>
              <a:ext uri="{FF2B5EF4-FFF2-40B4-BE49-F238E27FC236}">
                <a16:creationId xmlns:a16="http://schemas.microsoft.com/office/drawing/2014/main" id="{0894BA3C-8FC8-1F0B-3E9E-9C5C1E3D8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32824" name="Text Box 56">
            <a:extLst>
              <a:ext uri="{FF2B5EF4-FFF2-40B4-BE49-F238E27FC236}">
                <a16:creationId xmlns:a16="http://schemas.microsoft.com/office/drawing/2014/main" id="{FF90E7CF-7530-F923-8FA9-F9E9E0C5F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32825" name="Text Box 57">
            <a:extLst>
              <a:ext uri="{FF2B5EF4-FFF2-40B4-BE49-F238E27FC236}">
                <a16:creationId xmlns:a16="http://schemas.microsoft.com/office/drawing/2014/main" id="{4A8D0D7D-9AFD-A7AB-966E-67B44B238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32826" name="Rectangle 58">
            <a:extLst>
              <a:ext uri="{FF2B5EF4-FFF2-40B4-BE49-F238E27FC236}">
                <a16:creationId xmlns:a16="http://schemas.microsoft.com/office/drawing/2014/main" id="{64B3F6E0-55A8-0855-7A27-E84D60BAC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32827" name="Text Box 59">
            <a:extLst>
              <a:ext uri="{FF2B5EF4-FFF2-40B4-BE49-F238E27FC236}">
                <a16:creationId xmlns:a16="http://schemas.microsoft.com/office/drawing/2014/main" id="{B352E35F-2573-865C-D3D3-D64151C98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32828" name="Line 60">
            <a:extLst>
              <a:ext uri="{FF2B5EF4-FFF2-40B4-BE49-F238E27FC236}">
                <a16:creationId xmlns:a16="http://schemas.microsoft.com/office/drawing/2014/main" id="{89CFDE33-B5CB-AC24-6657-038E16763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29" name="Line 61">
            <a:extLst>
              <a:ext uri="{FF2B5EF4-FFF2-40B4-BE49-F238E27FC236}">
                <a16:creationId xmlns:a16="http://schemas.microsoft.com/office/drawing/2014/main" id="{EC094828-FEE8-52F8-8599-010E45DDA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30" name="Line 62">
            <a:extLst>
              <a:ext uri="{FF2B5EF4-FFF2-40B4-BE49-F238E27FC236}">
                <a16:creationId xmlns:a16="http://schemas.microsoft.com/office/drawing/2014/main" id="{43BF6670-B48B-F752-B28B-4BFCC6099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31" name="Line 63">
            <a:extLst>
              <a:ext uri="{FF2B5EF4-FFF2-40B4-BE49-F238E27FC236}">
                <a16:creationId xmlns:a16="http://schemas.microsoft.com/office/drawing/2014/main" id="{C35E6BEF-94F9-9105-8988-C82217E1A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32" name="Text Box 64">
            <a:extLst>
              <a:ext uri="{FF2B5EF4-FFF2-40B4-BE49-F238E27FC236}">
                <a16:creationId xmlns:a16="http://schemas.microsoft.com/office/drawing/2014/main" id="{74FB654F-E053-9461-842F-A4B88846F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991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altLang="en-US" sz="3600" b="1">
                <a:solidFill>
                  <a:srgbClr val="CC0066"/>
                </a:solidFill>
              </a:rPr>
              <a:t>6. When did the object speed up?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altLang="en-US" sz="3600" b="1">
                <a:solidFill>
                  <a:srgbClr val="CC0066"/>
                </a:solidFill>
              </a:rPr>
              <a:t>How much did it speed up in the time interval?</a:t>
            </a:r>
          </a:p>
        </p:txBody>
      </p:sp>
      <p:sp>
        <p:nvSpPr>
          <p:cNvPr id="32833" name="Rectangle 65">
            <a:extLst>
              <a:ext uri="{FF2B5EF4-FFF2-40B4-BE49-F238E27FC236}">
                <a16:creationId xmlns:a16="http://schemas.microsoft.com/office/drawing/2014/main" id="{FDE7E45D-09D9-CEDD-26CA-8E78AD695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25" name="Group 89">
            <a:extLst>
              <a:ext uri="{FF2B5EF4-FFF2-40B4-BE49-F238E27FC236}">
                <a16:creationId xmlns:a16="http://schemas.microsoft.com/office/drawing/2014/main" id="{0CD0E580-30A9-0914-D342-DB46FE9A2D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1524000"/>
          <a:ext cx="7620000" cy="4659313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850739364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3347784663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43802371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43628528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734724469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3568493712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788309"/>
                  </a:ext>
                </a:extLst>
              </a:tr>
              <a:tr h="1082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378473"/>
                  </a:ext>
                </a:extLst>
              </a:tr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397421"/>
                  </a:ext>
                </a:extLst>
              </a:tr>
              <a:tr h="933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27157"/>
                  </a:ext>
                </a:extLst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164458"/>
                  </a:ext>
                </a:extLst>
              </a:tr>
            </a:tbl>
          </a:graphicData>
        </a:graphic>
      </p:graphicFrame>
      <p:sp>
        <p:nvSpPr>
          <p:cNvPr id="14382" name="Text Box 46">
            <a:extLst>
              <a:ext uri="{FF2B5EF4-FFF2-40B4-BE49-F238E27FC236}">
                <a16:creationId xmlns:a16="http://schemas.microsoft.com/office/drawing/2014/main" id="{7BC1BA95-A850-D9C9-D8C6-D6075C94BDA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4383" name="Text Box 47">
            <a:extLst>
              <a:ext uri="{FF2B5EF4-FFF2-40B4-BE49-F238E27FC236}">
                <a16:creationId xmlns:a16="http://schemas.microsoft.com/office/drawing/2014/main" id="{9D2601FA-284F-D9AB-18EE-FDAF104A2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4384" name="Text Box 48">
            <a:extLst>
              <a:ext uri="{FF2B5EF4-FFF2-40B4-BE49-F238E27FC236}">
                <a16:creationId xmlns:a16="http://schemas.microsoft.com/office/drawing/2014/main" id="{EAFEEB99-331F-4032-ED7C-306204DDC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4385" name="Text Box 49">
            <a:extLst>
              <a:ext uri="{FF2B5EF4-FFF2-40B4-BE49-F238E27FC236}">
                <a16:creationId xmlns:a16="http://schemas.microsoft.com/office/drawing/2014/main" id="{E696B95D-B22C-756F-95A8-EF243B1B7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4386" name="Rectangle 50">
            <a:extLst>
              <a:ext uri="{FF2B5EF4-FFF2-40B4-BE49-F238E27FC236}">
                <a16:creationId xmlns:a16="http://schemas.microsoft.com/office/drawing/2014/main" id="{30469D6B-8B54-3975-A7C9-039E100DA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4387" name="Rectangle 51">
            <a:extLst>
              <a:ext uri="{FF2B5EF4-FFF2-40B4-BE49-F238E27FC236}">
                <a16:creationId xmlns:a16="http://schemas.microsoft.com/office/drawing/2014/main" id="{57D82631-AE13-CE81-DA0C-18A333D14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4388" name="Rectangle 52">
            <a:extLst>
              <a:ext uri="{FF2B5EF4-FFF2-40B4-BE49-F238E27FC236}">
                <a16:creationId xmlns:a16="http://schemas.microsoft.com/office/drawing/2014/main" id="{B049724B-6FBA-F5D0-6457-C58B8580E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4389" name="Rectangle 53">
            <a:extLst>
              <a:ext uri="{FF2B5EF4-FFF2-40B4-BE49-F238E27FC236}">
                <a16:creationId xmlns:a16="http://schemas.microsoft.com/office/drawing/2014/main" id="{D296611B-442D-2207-121C-3A0E1443D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4390" name="Rectangle 54">
            <a:extLst>
              <a:ext uri="{FF2B5EF4-FFF2-40B4-BE49-F238E27FC236}">
                <a16:creationId xmlns:a16="http://schemas.microsoft.com/office/drawing/2014/main" id="{747EC1EC-3F47-0B47-6EF6-9E27C3A2E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4391" name="Text Box 55">
            <a:extLst>
              <a:ext uri="{FF2B5EF4-FFF2-40B4-BE49-F238E27FC236}">
                <a16:creationId xmlns:a16="http://schemas.microsoft.com/office/drawing/2014/main" id="{5A57F79F-F5E7-5FEB-E82A-8FAB776AE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4392" name="Text Box 56">
            <a:extLst>
              <a:ext uri="{FF2B5EF4-FFF2-40B4-BE49-F238E27FC236}">
                <a16:creationId xmlns:a16="http://schemas.microsoft.com/office/drawing/2014/main" id="{6D7F8CBF-A7FE-ABDD-FD3C-36087961D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4393" name="Text Box 57">
            <a:extLst>
              <a:ext uri="{FF2B5EF4-FFF2-40B4-BE49-F238E27FC236}">
                <a16:creationId xmlns:a16="http://schemas.microsoft.com/office/drawing/2014/main" id="{30AB889C-71FF-EF82-D072-C1DDFCAB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4394" name="Rectangle 58">
            <a:extLst>
              <a:ext uri="{FF2B5EF4-FFF2-40B4-BE49-F238E27FC236}">
                <a16:creationId xmlns:a16="http://schemas.microsoft.com/office/drawing/2014/main" id="{C80AC419-5107-3715-6207-6912C72F7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4395" name="Text Box 59">
            <a:extLst>
              <a:ext uri="{FF2B5EF4-FFF2-40B4-BE49-F238E27FC236}">
                <a16:creationId xmlns:a16="http://schemas.microsoft.com/office/drawing/2014/main" id="{17B69C5C-EDB6-2C8D-8474-2E901A1DD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4396" name="Line 60">
            <a:extLst>
              <a:ext uri="{FF2B5EF4-FFF2-40B4-BE49-F238E27FC236}">
                <a16:creationId xmlns:a16="http://schemas.microsoft.com/office/drawing/2014/main" id="{8C2D276A-827E-D142-97E9-316369083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97" name="Line 61">
            <a:extLst>
              <a:ext uri="{FF2B5EF4-FFF2-40B4-BE49-F238E27FC236}">
                <a16:creationId xmlns:a16="http://schemas.microsoft.com/office/drawing/2014/main" id="{60F4F900-676A-AD96-126C-1FAC3AADA5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286000"/>
            <a:ext cx="23622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98" name="Line 62">
            <a:extLst>
              <a:ext uri="{FF2B5EF4-FFF2-40B4-BE49-F238E27FC236}">
                <a16:creationId xmlns:a16="http://schemas.microsoft.com/office/drawing/2014/main" id="{27EDD987-93A5-E3AB-DE0A-5D6C3909D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286000"/>
            <a:ext cx="2590800" cy="3810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99" name="Line 63">
            <a:extLst>
              <a:ext uri="{FF2B5EF4-FFF2-40B4-BE49-F238E27FC236}">
                <a16:creationId xmlns:a16="http://schemas.microsoft.com/office/drawing/2014/main" id="{D83B0A4A-7801-6B15-E244-2580F53888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0" name="Text Box 64">
            <a:extLst>
              <a:ext uri="{FF2B5EF4-FFF2-40B4-BE49-F238E27FC236}">
                <a16:creationId xmlns:a16="http://schemas.microsoft.com/office/drawing/2014/main" id="{DE2954D4-5AF3-3491-C7E9-CE1DF8B02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991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altLang="en-US" sz="3600" b="1">
                <a:solidFill>
                  <a:srgbClr val="CC0066"/>
                </a:solidFill>
              </a:rPr>
              <a:t>6. When did the object speed up?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altLang="en-US" sz="3600" b="1">
                <a:solidFill>
                  <a:srgbClr val="CC0066"/>
                </a:solidFill>
              </a:rPr>
              <a:t>How much did it speed up in the time interval?</a:t>
            </a:r>
          </a:p>
        </p:txBody>
      </p:sp>
      <p:sp>
        <p:nvSpPr>
          <p:cNvPr id="14401" name="Rectangle 65">
            <a:extLst>
              <a:ext uri="{FF2B5EF4-FFF2-40B4-BE49-F238E27FC236}">
                <a16:creationId xmlns:a16="http://schemas.microsoft.com/office/drawing/2014/main" id="{8E102ADB-F1D6-82AB-6251-4451CD5B5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14403" name="Line 67">
            <a:extLst>
              <a:ext uri="{FF2B5EF4-FFF2-40B4-BE49-F238E27FC236}">
                <a16:creationId xmlns:a16="http://schemas.microsoft.com/office/drawing/2014/main" id="{D6C0E088-DC20-6444-8DC2-211B84CB3B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3352800"/>
            <a:ext cx="0" cy="9144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5" name="Line 69">
            <a:extLst>
              <a:ext uri="{FF2B5EF4-FFF2-40B4-BE49-F238E27FC236}">
                <a16:creationId xmlns:a16="http://schemas.microsoft.com/office/drawing/2014/main" id="{577F23A3-5858-0198-A3A9-ACB7E25788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3200400"/>
            <a:ext cx="0" cy="10668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6" name="Line 70">
            <a:extLst>
              <a:ext uri="{FF2B5EF4-FFF2-40B4-BE49-F238E27FC236}">
                <a16:creationId xmlns:a16="http://schemas.microsoft.com/office/drawing/2014/main" id="{12C7E98F-F23D-C536-D2A7-27BB1E2D93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3124200"/>
            <a:ext cx="0" cy="11430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7" name="Line 71">
            <a:extLst>
              <a:ext uri="{FF2B5EF4-FFF2-40B4-BE49-F238E27FC236}">
                <a16:creationId xmlns:a16="http://schemas.microsoft.com/office/drawing/2014/main" id="{92A9272B-2B9D-BA31-889A-900482EDFE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286000"/>
            <a:ext cx="0" cy="1981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8" name="Line 72">
            <a:extLst>
              <a:ext uri="{FF2B5EF4-FFF2-40B4-BE49-F238E27FC236}">
                <a16:creationId xmlns:a16="http://schemas.microsoft.com/office/drawing/2014/main" id="{7A3DB995-4AD8-58B3-82C5-14E84C8579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2590800"/>
            <a:ext cx="0" cy="16764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09" name="Line 73">
            <a:extLst>
              <a:ext uri="{FF2B5EF4-FFF2-40B4-BE49-F238E27FC236}">
                <a16:creationId xmlns:a16="http://schemas.microsoft.com/office/drawing/2014/main" id="{C40D6646-3F4D-2167-A415-D80F7DC693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971800"/>
            <a:ext cx="0" cy="12954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0" name="Line 74">
            <a:extLst>
              <a:ext uri="{FF2B5EF4-FFF2-40B4-BE49-F238E27FC236}">
                <a16:creationId xmlns:a16="http://schemas.microsoft.com/office/drawing/2014/main" id="{3B3EEB02-A744-6109-DBE1-DB66967F94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819400"/>
            <a:ext cx="0" cy="14478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1" name="Line 75">
            <a:extLst>
              <a:ext uri="{FF2B5EF4-FFF2-40B4-BE49-F238E27FC236}">
                <a16:creationId xmlns:a16="http://schemas.microsoft.com/office/drawing/2014/main" id="{12DE7868-3C85-CBEA-1110-B5C81EED3D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514600"/>
            <a:ext cx="0" cy="17526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2" name="Rectangle 67">
            <a:extLst>
              <a:ext uri="{FF2B5EF4-FFF2-40B4-BE49-F238E27FC236}">
                <a16:creationId xmlns:a16="http://schemas.microsoft.com/office/drawing/2014/main" id="{7F7C317E-25DA-E9DE-1AB6-3FF1DDB88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57200"/>
            <a:ext cx="6858000" cy="8382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/>
              <a:t>From 2s- 4s , it went from +5m/s to +10m/s</a:t>
            </a:r>
          </a:p>
          <a:p>
            <a:pPr algn="ctr"/>
            <a:r>
              <a:rPr lang="en-US" altLang="en-US" sz="2400" b="1"/>
              <a:t>It changed by +5m/s</a:t>
            </a:r>
            <a:endParaRPr lang="en-US" altLang="en-US"/>
          </a:p>
        </p:txBody>
      </p:sp>
      <p:sp>
        <p:nvSpPr>
          <p:cNvPr id="14413" name="Line 77">
            <a:extLst>
              <a:ext uri="{FF2B5EF4-FFF2-40B4-BE49-F238E27FC236}">
                <a16:creationId xmlns:a16="http://schemas.microsoft.com/office/drawing/2014/main" id="{09F125BE-558B-3138-227C-F39A22374F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3352800"/>
            <a:ext cx="27432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4" name="Line 78">
            <a:extLst>
              <a:ext uri="{FF2B5EF4-FFF2-40B4-BE49-F238E27FC236}">
                <a16:creationId xmlns:a16="http://schemas.microsoft.com/office/drawing/2014/main" id="{020A8D05-F751-3068-2637-29F7633AC0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3200400"/>
            <a:ext cx="29718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5" name="Line 79">
            <a:extLst>
              <a:ext uri="{FF2B5EF4-FFF2-40B4-BE49-F238E27FC236}">
                <a16:creationId xmlns:a16="http://schemas.microsoft.com/office/drawing/2014/main" id="{39942C8C-1BAA-252B-F9C0-4466AC3B73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3124200"/>
            <a:ext cx="3276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6" name="Line 80">
            <a:extLst>
              <a:ext uri="{FF2B5EF4-FFF2-40B4-BE49-F238E27FC236}">
                <a16:creationId xmlns:a16="http://schemas.microsoft.com/office/drawing/2014/main" id="{704A0978-15D8-7768-869A-86FEBE8F44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971800"/>
            <a:ext cx="3657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7" name="Line 81">
            <a:extLst>
              <a:ext uri="{FF2B5EF4-FFF2-40B4-BE49-F238E27FC236}">
                <a16:creationId xmlns:a16="http://schemas.microsoft.com/office/drawing/2014/main" id="{B81B2272-67D3-40D0-83DB-E670F53131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743200"/>
            <a:ext cx="41148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8" name="Line 82">
            <a:extLst>
              <a:ext uri="{FF2B5EF4-FFF2-40B4-BE49-F238E27FC236}">
                <a16:creationId xmlns:a16="http://schemas.microsoft.com/office/drawing/2014/main" id="{6EB33119-E7C7-4061-9081-C5A653691C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590800"/>
            <a:ext cx="44958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19" name="Line 83">
            <a:extLst>
              <a:ext uri="{FF2B5EF4-FFF2-40B4-BE49-F238E27FC236}">
                <a16:creationId xmlns:a16="http://schemas.microsoft.com/office/drawing/2014/main" id="{51CC8E6C-2AA1-0702-99A4-0B3B6483CB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514600"/>
            <a:ext cx="4724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20" name="Line 84">
            <a:extLst>
              <a:ext uri="{FF2B5EF4-FFF2-40B4-BE49-F238E27FC236}">
                <a16:creationId xmlns:a16="http://schemas.microsoft.com/office/drawing/2014/main" id="{BDD2859B-54D5-5621-B8DC-25C2A0C220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95400" y="2286000"/>
            <a:ext cx="510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79" name="Group 67">
            <a:extLst>
              <a:ext uri="{FF2B5EF4-FFF2-40B4-BE49-F238E27FC236}">
                <a16:creationId xmlns:a16="http://schemas.microsoft.com/office/drawing/2014/main" id="{40E9BBE7-6021-5FF1-8521-7D70D115F6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419600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1690224704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30195597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1134487637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104906430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45957713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1712602637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46361"/>
                  </a:ext>
                </a:extLst>
              </a:tr>
              <a:tr h="933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411032"/>
                  </a:ext>
                </a:extLst>
              </a:tr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544579"/>
                  </a:ext>
                </a:extLst>
              </a:tr>
              <a:tr h="933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928427"/>
                  </a:ext>
                </a:extLst>
              </a:tr>
              <a:tr h="1089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028091"/>
                  </a:ext>
                </a:extLst>
              </a:tr>
            </a:tbl>
          </a:graphicData>
        </a:graphic>
      </p:graphicFrame>
      <p:sp>
        <p:nvSpPr>
          <p:cNvPr id="13358" name="Text Box 46">
            <a:extLst>
              <a:ext uri="{FF2B5EF4-FFF2-40B4-BE49-F238E27FC236}">
                <a16:creationId xmlns:a16="http://schemas.microsoft.com/office/drawing/2014/main" id="{57D2BDAF-47DF-DFE4-03E9-F3D4DFAEF75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3359" name="Text Box 47">
            <a:extLst>
              <a:ext uri="{FF2B5EF4-FFF2-40B4-BE49-F238E27FC236}">
                <a16:creationId xmlns:a16="http://schemas.microsoft.com/office/drawing/2014/main" id="{B174D177-F655-DF52-756E-2DF7C2CBC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3360" name="Text Box 48">
            <a:extLst>
              <a:ext uri="{FF2B5EF4-FFF2-40B4-BE49-F238E27FC236}">
                <a16:creationId xmlns:a16="http://schemas.microsoft.com/office/drawing/2014/main" id="{FE2A99BB-3A4B-37C1-DC34-06CFAE339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3361" name="Text Box 49">
            <a:extLst>
              <a:ext uri="{FF2B5EF4-FFF2-40B4-BE49-F238E27FC236}">
                <a16:creationId xmlns:a16="http://schemas.microsoft.com/office/drawing/2014/main" id="{A6FE3B2B-CAEE-971A-3DC2-DA9C41900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3362" name="Rectangle 50">
            <a:extLst>
              <a:ext uri="{FF2B5EF4-FFF2-40B4-BE49-F238E27FC236}">
                <a16:creationId xmlns:a16="http://schemas.microsoft.com/office/drawing/2014/main" id="{AB345BF0-AC9E-72E2-58A5-1BE777E30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3363" name="Rectangle 51">
            <a:extLst>
              <a:ext uri="{FF2B5EF4-FFF2-40B4-BE49-F238E27FC236}">
                <a16:creationId xmlns:a16="http://schemas.microsoft.com/office/drawing/2014/main" id="{CC4FB720-486A-3526-D67B-A2AB94E2F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3364" name="Rectangle 52">
            <a:extLst>
              <a:ext uri="{FF2B5EF4-FFF2-40B4-BE49-F238E27FC236}">
                <a16:creationId xmlns:a16="http://schemas.microsoft.com/office/drawing/2014/main" id="{4DE96C3D-94BD-8F9E-4515-BA0AD999E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3365" name="Rectangle 53">
            <a:extLst>
              <a:ext uri="{FF2B5EF4-FFF2-40B4-BE49-F238E27FC236}">
                <a16:creationId xmlns:a16="http://schemas.microsoft.com/office/drawing/2014/main" id="{5202A49B-4522-2E68-D5DB-40050DFAF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3366" name="Rectangle 54">
            <a:extLst>
              <a:ext uri="{FF2B5EF4-FFF2-40B4-BE49-F238E27FC236}">
                <a16:creationId xmlns:a16="http://schemas.microsoft.com/office/drawing/2014/main" id="{52D34C80-A337-6E5D-718C-D9D6214AB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3367" name="Text Box 55">
            <a:extLst>
              <a:ext uri="{FF2B5EF4-FFF2-40B4-BE49-F238E27FC236}">
                <a16:creationId xmlns:a16="http://schemas.microsoft.com/office/drawing/2014/main" id="{E6D82F91-3AA2-6FF1-49DE-59C984EA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3368" name="Text Box 56">
            <a:extLst>
              <a:ext uri="{FF2B5EF4-FFF2-40B4-BE49-F238E27FC236}">
                <a16:creationId xmlns:a16="http://schemas.microsoft.com/office/drawing/2014/main" id="{32533D4D-ECA5-1D52-2532-494DB50A1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3369" name="Text Box 57">
            <a:extLst>
              <a:ext uri="{FF2B5EF4-FFF2-40B4-BE49-F238E27FC236}">
                <a16:creationId xmlns:a16="http://schemas.microsoft.com/office/drawing/2014/main" id="{4D0EC1F8-F1E0-C0A8-4BB1-4E3CD3208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3370" name="Rectangle 58">
            <a:extLst>
              <a:ext uri="{FF2B5EF4-FFF2-40B4-BE49-F238E27FC236}">
                <a16:creationId xmlns:a16="http://schemas.microsoft.com/office/drawing/2014/main" id="{1C0B03CF-9DDD-5C3F-1E9B-071C9AB61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3371" name="Text Box 59">
            <a:extLst>
              <a:ext uri="{FF2B5EF4-FFF2-40B4-BE49-F238E27FC236}">
                <a16:creationId xmlns:a16="http://schemas.microsoft.com/office/drawing/2014/main" id="{C39C9B92-1485-984F-17FE-5349472B4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3372" name="Line 60">
            <a:extLst>
              <a:ext uri="{FF2B5EF4-FFF2-40B4-BE49-F238E27FC236}">
                <a16:creationId xmlns:a16="http://schemas.microsoft.com/office/drawing/2014/main" id="{D96B48C0-C7C7-73AA-141D-68AFE9EA9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0480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73" name="Line 61">
            <a:extLst>
              <a:ext uri="{FF2B5EF4-FFF2-40B4-BE49-F238E27FC236}">
                <a16:creationId xmlns:a16="http://schemas.microsoft.com/office/drawing/2014/main" id="{F55A5844-C022-4DE6-54A0-8C84CA10D1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133600"/>
            <a:ext cx="23622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74" name="Line 62">
            <a:extLst>
              <a:ext uri="{FF2B5EF4-FFF2-40B4-BE49-F238E27FC236}">
                <a16:creationId xmlns:a16="http://schemas.microsoft.com/office/drawing/2014/main" id="{1435D54D-55F8-0D72-B712-BF90D5928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057400"/>
            <a:ext cx="2590800" cy="388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75" name="Line 63">
            <a:extLst>
              <a:ext uri="{FF2B5EF4-FFF2-40B4-BE49-F238E27FC236}">
                <a16:creationId xmlns:a16="http://schemas.microsoft.com/office/drawing/2014/main" id="{E42EBF21-7545-988F-6B11-F8E0570072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0386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76" name="Text Box 64">
            <a:extLst>
              <a:ext uri="{FF2B5EF4-FFF2-40B4-BE49-F238E27FC236}">
                <a16:creationId xmlns:a16="http://schemas.microsoft.com/office/drawing/2014/main" id="{DFAC09D7-C127-12AB-BC9A-D6003AD05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991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altLang="en-US" sz="3600" b="1">
                <a:solidFill>
                  <a:srgbClr val="CC0066"/>
                </a:solidFill>
              </a:rPr>
              <a:t>6. When did the object speed up?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altLang="en-US" sz="3600" b="1">
                <a:solidFill>
                  <a:srgbClr val="CC0066"/>
                </a:solidFill>
              </a:rPr>
              <a:t>How much did it speed up in the time interval?</a:t>
            </a:r>
          </a:p>
        </p:txBody>
      </p:sp>
      <p:sp>
        <p:nvSpPr>
          <p:cNvPr id="13377" name="Rectangle 65">
            <a:extLst>
              <a:ext uri="{FF2B5EF4-FFF2-40B4-BE49-F238E27FC236}">
                <a16:creationId xmlns:a16="http://schemas.microsoft.com/office/drawing/2014/main" id="{D0052BBC-3BB6-94EB-3C88-FE17D4643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13380" name="Line 68">
            <a:extLst>
              <a:ext uri="{FF2B5EF4-FFF2-40B4-BE49-F238E27FC236}">
                <a16:creationId xmlns:a16="http://schemas.microsoft.com/office/drawing/2014/main" id="{52830CF8-AC6D-D88B-FE91-2F42EF0858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038600"/>
            <a:ext cx="0" cy="6858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1" name="Line 69">
            <a:extLst>
              <a:ext uri="{FF2B5EF4-FFF2-40B4-BE49-F238E27FC236}">
                <a16:creationId xmlns:a16="http://schemas.microsoft.com/office/drawing/2014/main" id="{FE299DC7-DD10-629B-F50A-A7BA001E1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4038600"/>
            <a:ext cx="0" cy="9906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2" name="Line 70">
            <a:extLst>
              <a:ext uri="{FF2B5EF4-FFF2-40B4-BE49-F238E27FC236}">
                <a16:creationId xmlns:a16="http://schemas.microsoft.com/office/drawing/2014/main" id="{ABB407AC-3EC7-3D6C-6063-25157AF7F2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4038600"/>
            <a:ext cx="0" cy="12192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3" name="Line 71">
            <a:extLst>
              <a:ext uri="{FF2B5EF4-FFF2-40B4-BE49-F238E27FC236}">
                <a16:creationId xmlns:a16="http://schemas.microsoft.com/office/drawing/2014/main" id="{52D9129E-B744-D419-3125-B6691D2BE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4038600"/>
            <a:ext cx="0" cy="16002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4" name="Line 72">
            <a:extLst>
              <a:ext uri="{FF2B5EF4-FFF2-40B4-BE49-F238E27FC236}">
                <a16:creationId xmlns:a16="http://schemas.microsoft.com/office/drawing/2014/main" id="{D47C6DA0-5489-D2AE-95E9-C3E95D580F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91600" y="4038600"/>
            <a:ext cx="0" cy="19050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5" name="Line 73">
            <a:extLst>
              <a:ext uri="{FF2B5EF4-FFF2-40B4-BE49-F238E27FC236}">
                <a16:creationId xmlns:a16="http://schemas.microsoft.com/office/drawing/2014/main" id="{D3FAC213-674D-784B-88EA-0A6D8992D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038600"/>
            <a:ext cx="0" cy="3048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6" name="Rectangle 67">
            <a:extLst>
              <a:ext uri="{FF2B5EF4-FFF2-40B4-BE49-F238E27FC236}">
                <a16:creationId xmlns:a16="http://schemas.microsoft.com/office/drawing/2014/main" id="{2CAD5A75-F0CE-7BFC-B6AC-ED7F91778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76400"/>
            <a:ext cx="6858000" cy="8382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/>
              <a:t>From 5s- 6s , it went from 0m/s to -10m/s</a:t>
            </a:r>
          </a:p>
          <a:p>
            <a:pPr algn="ctr"/>
            <a:r>
              <a:rPr lang="en-US" altLang="en-US" sz="2400" b="1"/>
              <a:t>It changed by -10m/s</a:t>
            </a:r>
            <a:endParaRPr lang="en-US" altLang="en-US"/>
          </a:p>
        </p:txBody>
      </p:sp>
      <p:sp>
        <p:nvSpPr>
          <p:cNvPr id="13387" name="Line 75">
            <a:extLst>
              <a:ext uri="{FF2B5EF4-FFF2-40B4-BE49-F238E27FC236}">
                <a16:creationId xmlns:a16="http://schemas.microsoft.com/office/drawing/2014/main" id="{52D759FD-823F-A415-C5CD-BCF2942366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4343400"/>
            <a:ext cx="6553200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8" name="Line 76">
            <a:extLst>
              <a:ext uri="{FF2B5EF4-FFF2-40B4-BE49-F238E27FC236}">
                <a16:creationId xmlns:a16="http://schemas.microsoft.com/office/drawing/2014/main" id="{968503BD-9B07-3B3F-1170-2009D847A9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4724400"/>
            <a:ext cx="67818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89" name="Line 77">
            <a:extLst>
              <a:ext uri="{FF2B5EF4-FFF2-40B4-BE49-F238E27FC236}">
                <a16:creationId xmlns:a16="http://schemas.microsoft.com/office/drawing/2014/main" id="{29843DD0-2C3D-C2AE-7772-80DD715F9A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029200"/>
            <a:ext cx="6934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90" name="Line 78">
            <a:extLst>
              <a:ext uri="{FF2B5EF4-FFF2-40B4-BE49-F238E27FC236}">
                <a16:creationId xmlns:a16="http://schemas.microsoft.com/office/drawing/2014/main" id="{D1A37C94-F305-24D0-DBB0-840B61F1F5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71628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91" name="Line 79">
            <a:extLst>
              <a:ext uri="{FF2B5EF4-FFF2-40B4-BE49-F238E27FC236}">
                <a16:creationId xmlns:a16="http://schemas.microsoft.com/office/drawing/2014/main" id="{3C3CC5D6-260E-F887-897E-2279564E3B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638800"/>
            <a:ext cx="7467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92" name="Line 80">
            <a:extLst>
              <a:ext uri="{FF2B5EF4-FFF2-40B4-BE49-F238E27FC236}">
                <a16:creationId xmlns:a16="http://schemas.microsoft.com/office/drawing/2014/main" id="{F7022332-1C54-B40D-2B5C-92038F79B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943600"/>
            <a:ext cx="76200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93" name="Line 81">
            <a:extLst>
              <a:ext uri="{FF2B5EF4-FFF2-40B4-BE49-F238E27FC236}">
                <a16:creationId xmlns:a16="http://schemas.microsoft.com/office/drawing/2014/main" id="{6DAA247A-1704-751A-5335-45546C01A1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4038600"/>
            <a:ext cx="6324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>
            <a:extLst>
              <a:ext uri="{FF2B5EF4-FFF2-40B4-BE49-F238E27FC236}">
                <a16:creationId xmlns:a16="http://schemas.microsoft.com/office/drawing/2014/main" id="{A8F697F0-5EAA-A68D-3454-F45225721E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406" name="Text Box 46">
            <a:extLst>
              <a:ext uri="{FF2B5EF4-FFF2-40B4-BE49-F238E27FC236}">
                <a16:creationId xmlns:a16="http://schemas.microsoft.com/office/drawing/2014/main" id="{BCFF172D-E229-2737-B4A0-342B0191E31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5407" name="Text Box 47">
            <a:extLst>
              <a:ext uri="{FF2B5EF4-FFF2-40B4-BE49-F238E27FC236}">
                <a16:creationId xmlns:a16="http://schemas.microsoft.com/office/drawing/2014/main" id="{78CFD22F-28CB-49BB-A054-A6F20E9E0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5408" name="Text Box 48">
            <a:extLst>
              <a:ext uri="{FF2B5EF4-FFF2-40B4-BE49-F238E27FC236}">
                <a16:creationId xmlns:a16="http://schemas.microsoft.com/office/drawing/2014/main" id="{6B8540E0-0BD1-442F-DD52-6408CD78E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5409" name="Text Box 49">
            <a:extLst>
              <a:ext uri="{FF2B5EF4-FFF2-40B4-BE49-F238E27FC236}">
                <a16:creationId xmlns:a16="http://schemas.microsoft.com/office/drawing/2014/main" id="{51A0D84D-BBAF-A54E-74B2-EBE49BF11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5410" name="Rectangle 50">
            <a:extLst>
              <a:ext uri="{FF2B5EF4-FFF2-40B4-BE49-F238E27FC236}">
                <a16:creationId xmlns:a16="http://schemas.microsoft.com/office/drawing/2014/main" id="{A33DBF22-33DD-489A-C9FA-0EFE5989E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5411" name="Rectangle 51">
            <a:extLst>
              <a:ext uri="{FF2B5EF4-FFF2-40B4-BE49-F238E27FC236}">
                <a16:creationId xmlns:a16="http://schemas.microsoft.com/office/drawing/2014/main" id="{F0AFC689-A377-255B-A702-0A5C7D83D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5412" name="Rectangle 52">
            <a:extLst>
              <a:ext uri="{FF2B5EF4-FFF2-40B4-BE49-F238E27FC236}">
                <a16:creationId xmlns:a16="http://schemas.microsoft.com/office/drawing/2014/main" id="{7FA15B57-E6DB-D8CB-4DA6-FAB1F5F97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5413" name="Rectangle 53">
            <a:extLst>
              <a:ext uri="{FF2B5EF4-FFF2-40B4-BE49-F238E27FC236}">
                <a16:creationId xmlns:a16="http://schemas.microsoft.com/office/drawing/2014/main" id="{4737229A-FDE2-CEEE-900B-5CECAC890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5414" name="Rectangle 54">
            <a:extLst>
              <a:ext uri="{FF2B5EF4-FFF2-40B4-BE49-F238E27FC236}">
                <a16:creationId xmlns:a16="http://schemas.microsoft.com/office/drawing/2014/main" id="{58722B1B-AA3F-3954-2C4D-97658050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5415" name="Text Box 55">
            <a:extLst>
              <a:ext uri="{FF2B5EF4-FFF2-40B4-BE49-F238E27FC236}">
                <a16:creationId xmlns:a16="http://schemas.microsoft.com/office/drawing/2014/main" id="{2D097757-FD71-4AB3-84D9-34C1EF631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5416" name="Text Box 56">
            <a:extLst>
              <a:ext uri="{FF2B5EF4-FFF2-40B4-BE49-F238E27FC236}">
                <a16:creationId xmlns:a16="http://schemas.microsoft.com/office/drawing/2014/main" id="{4F06A32B-5860-35D0-8DD0-0B2511EB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5417" name="Text Box 57">
            <a:extLst>
              <a:ext uri="{FF2B5EF4-FFF2-40B4-BE49-F238E27FC236}">
                <a16:creationId xmlns:a16="http://schemas.microsoft.com/office/drawing/2014/main" id="{B887ACC4-9AD0-C002-3BD5-5DABDB064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5418" name="Rectangle 58">
            <a:extLst>
              <a:ext uri="{FF2B5EF4-FFF2-40B4-BE49-F238E27FC236}">
                <a16:creationId xmlns:a16="http://schemas.microsoft.com/office/drawing/2014/main" id="{2845C263-001B-DCAE-B4C5-3D2F9490C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5419" name="Text Box 59">
            <a:extLst>
              <a:ext uri="{FF2B5EF4-FFF2-40B4-BE49-F238E27FC236}">
                <a16:creationId xmlns:a16="http://schemas.microsoft.com/office/drawing/2014/main" id="{6B4B516B-9E46-412C-88C9-4ADF3BF49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5420" name="Line 60">
            <a:extLst>
              <a:ext uri="{FF2B5EF4-FFF2-40B4-BE49-F238E27FC236}">
                <a16:creationId xmlns:a16="http://schemas.microsoft.com/office/drawing/2014/main" id="{AF61BE8B-74B6-0BBD-85C6-14BC6B3C6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1" name="Line 61">
            <a:extLst>
              <a:ext uri="{FF2B5EF4-FFF2-40B4-BE49-F238E27FC236}">
                <a16:creationId xmlns:a16="http://schemas.microsoft.com/office/drawing/2014/main" id="{129D5EA3-28B9-8BC6-70FE-76861D4F00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2" name="Line 62">
            <a:extLst>
              <a:ext uri="{FF2B5EF4-FFF2-40B4-BE49-F238E27FC236}">
                <a16:creationId xmlns:a16="http://schemas.microsoft.com/office/drawing/2014/main" id="{9DEA748A-7B83-99FC-C1CE-0AD817436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3" name="Line 63">
            <a:extLst>
              <a:ext uri="{FF2B5EF4-FFF2-40B4-BE49-F238E27FC236}">
                <a16:creationId xmlns:a16="http://schemas.microsoft.com/office/drawing/2014/main" id="{94AE2BE5-E29F-849D-89EE-C00041794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4" name="Text Box 64">
            <a:extLst>
              <a:ext uri="{FF2B5EF4-FFF2-40B4-BE49-F238E27FC236}">
                <a16:creationId xmlns:a16="http://schemas.microsoft.com/office/drawing/2014/main" id="{1F3CF6E9-6062-D972-B462-4A4F531A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0"/>
            <a:ext cx="7924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66"/>
                </a:solidFill>
              </a:rPr>
              <a:t>7. When did the object slow down?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66"/>
                </a:solidFill>
              </a:rPr>
              <a:t>When did it stop?</a:t>
            </a:r>
          </a:p>
        </p:txBody>
      </p:sp>
      <p:sp>
        <p:nvSpPr>
          <p:cNvPr id="15425" name="Rectangle 65">
            <a:extLst>
              <a:ext uri="{FF2B5EF4-FFF2-40B4-BE49-F238E27FC236}">
                <a16:creationId xmlns:a16="http://schemas.microsoft.com/office/drawing/2014/main" id="{AEDA840D-DD62-5DF9-7019-2AA97256F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5" name="Group 81">
            <a:extLst>
              <a:ext uri="{FF2B5EF4-FFF2-40B4-BE49-F238E27FC236}">
                <a16:creationId xmlns:a16="http://schemas.microsoft.com/office/drawing/2014/main" id="{C21E9E1B-FB82-468A-2C57-7196E7A4B9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6723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1739035592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1365709242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3460636800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3263561697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3181686213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1871485986"/>
                    </a:ext>
                  </a:extLst>
                </a:gridCol>
              </a:tblGrid>
              <a:tr h="787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11717"/>
                  </a:ext>
                </a:extLst>
              </a:tr>
              <a:tr h="965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014679"/>
                  </a:ext>
                </a:extLst>
              </a:tr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159766"/>
                  </a:ext>
                </a:extLst>
              </a:tr>
              <a:tr h="933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619049"/>
                  </a:ext>
                </a:extLst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179766"/>
                  </a:ext>
                </a:extLst>
              </a:tr>
            </a:tbl>
          </a:graphicData>
        </a:graphic>
      </p:graphicFrame>
      <p:sp>
        <p:nvSpPr>
          <p:cNvPr id="16430" name="Text Box 46">
            <a:extLst>
              <a:ext uri="{FF2B5EF4-FFF2-40B4-BE49-F238E27FC236}">
                <a16:creationId xmlns:a16="http://schemas.microsoft.com/office/drawing/2014/main" id="{884D4468-955E-9C7B-3A40-370E73E3665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6431" name="Text Box 47">
            <a:extLst>
              <a:ext uri="{FF2B5EF4-FFF2-40B4-BE49-F238E27FC236}">
                <a16:creationId xmlns:a16="http://schemas.microsoft.com/office/drawing/2014/main" id="{127E4FED-1F07-7545-62BD-5C3BCC4C9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6432" name="Text Box 48">
            <a:extLst>
              <a:ext uri="{FF2B5EF4-FFF2-40B4-BE49-F238E27FC236}">
                <a16:creationId xmlns:a16="http://schemas.microsoft.com/office/drawing/2014/main" id="{F6744A3E-5636-54BE-B7B2-6892DBB06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6433" name="Text Box 49">
            <a:extLst>
              <a:ext uri="{FF2B5EF4-FFF2-40B4-BE49-F238E27FC236}">
                <a16:creationId xmlns:a16="http://schemas.microsoft.com/office/drawing/2014/main" id="{1F496EC8-05F5-20B7-2B28-E2CD2D168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6434" name="Rectangle 50">
            <a:extLst>
              <a:ext uri="{FF2B5EF4-FFF2-40B4-BE49-F238E27FC236}">
                <a16:creationId xmlns:a16="http://schemas.microsoft.com/office/drawing/2014/main" id="{B5F3DECB-2B76-CEE5-81EB-61D7A448D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6435" name="Rectangle 51">
            <a:extLst>
              <a:ext uri="{FF2B5EF4-FFF2-40B4-BE49-F238E27FC236}">
                <a16:creationId xmlns:a16="http://schemas.microsoft.com/office/drawing/2014/main" id="{2F061A13-39F3-9794-46F2-D8396A628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6436" name="Rectangle 52">
            <a:extLst>
              <a:ext uri="{FF2B5EF4-FFF2-40B4-BE49-F238E27FC236}">
                <a16:creationId xmlns:a16="http://schemas.microsoft.com/office/drawing/2014/main" id="{5662FD67-0447-4A4C-C087-AD5B015D5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6437" name="Rectangle 53">
            <a:extLst>
              <a:ext uri="{FF2B5EF4-FFF2-40B4-BE49-F238E27FC236}">
                <a16:creationId xmlns:a16="http://schemas.microsoft.com/office/drawing/2014/main" id="{57103267-6E93-63F0-E2E4-08CD3C528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6438" name="Rectangle 54">
            <a:extLst>
              <a:ext uri="{FF2B5EF4-FFF2-40B4-BE49-F238E27FC236}">
                <a16:creationId xmlns:a16="http://schemas.microsoft.com/office/drawing/2014/main" id="{76F0E90D-5E23-2F09-48B0-D3F1C344B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6439" name="Text Box 55">
            <a:extLst>
              <a:ext uri="{FF2B5EF4-FFF2-40B4-BE49-F238E27FC236}">
                <a16:creationId xmlns:a16="http://schemas.microsoft.com/office/drawing/2014/main" id="{653D19D3-8BF6-1285-F08B-48F77572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6440" name="Text Box 56">
            <a:extLst>
              <a:ext uri="{FF2B5EF4-FFF2-40B4-BE49-F238E27FC236}">
                <a16:creationId xmlns:a16="http://schemas.microsoft.com/office/drawing/2014/main" id="{E35C7B6C-C055-CA0C-89D9-8B8A7C23C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6441" name="Text Box 57">
            <a:extLst>
              <a:ext uri="{FF2B5EF4-FFF2-40B4-BE49-F238E27FC236}">
                <a16:creationId xmlns:a16="http://schemas.microsoft.com/office/drawing/2014/main" id="{5007D9DA-B4E6-D1D0-28D1-75BCC55AF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6442" name="Rectangle 58">
            <a:extLst>
              <a:ext uri="{FF2B5EF4-FFF2-40B4-BE49-F238E27FC236}">
                <a16:creationId xmlns:a16="http://schemas.microsoft.com/office/drawing/2014/main" id="{68F4B488-570F-B2F9-B3FD-D07C74C61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6443" name="Text Box 59">
            <a:extLst>
              <a:ext uri="{FF2B5EF4-FFF2-40B4-BE49-F238E27FC236}">
                <a16:creationId xmlns:a16="http://schemas.microsoft.com/office/drawing/2014/main" id="{DA06B2A1-582A-08F5-E720-2E95EBFF8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6444" name="Line 60">
            <a:extLst>
              <a:ext uri="{FF2B5EF4-FFF2-40B4-BE49-F238E27FC236}">
                <a16:creationId xmlns:a16="http://schemas.microsoft.com/office/drawing/2014/main" id="{A3522ADD-4E61-B731-29AA-33AF650ED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45" name="Line 61">
            <a:extLst>
              <a:ext uri="{FF2B5EF4-FFF2-40B4-BE49-F238E27FC236}">
                <a16:creationId xmlns:a16="http://schemas.microsoft.com/office/drawing/2014/main" id="{BC5A8A67-A32A-F355-793E-97BDC187AF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46" name="Line 62">
            <a:extLst>
              <a:ext uri="{FF2B5EF4-FFF2-40B4-BE49-F238E27FC236}">
                <a16:creationId xmlns:a16="http://schemas.microsoft.com/office/drawing/2014/main" id="{6673B8B2-B551-013D-1264-DF3740C0B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47" name="Line 63">
            <a:extLst>
              <a:ext uri="{FF2B5EF4-FFF2-40B4-BE49-F238E27FC236}">
                <a16:creationId xmlns:a16="http://schemas.microsoft.com/office/drawing/2014/main" id="{6CCD13DD-9C67-A4E5-EBA2-EEF86CA83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48" name="Text Box 64">
            <a:extLst>
              <a:ext uri="{FF2B5EF4-FFF2-40B4-BE49-F238E27FC236}">
                <a16:creationId xmlns:a16="http://schemas.microsoft.com/office/drawing/2014/main" id="{170F4779-32E4-F9B2-C9E5-6E5593353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0"/>
            <a:ext cx="7924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66"/>
                </a:solidFill>
              </a:rPr>
              <a:t>7. When did the object slow down?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66"/>
                </a:solidFill>
              </a:rPr>
              <a:t>When did it stop?</a:t>
            </a:r>
          </a:p>
        </p:txBody>
      </p:sp>
      <p:sp>
        <p:nvSpPr>
          <p:cNvPr id="16449" name="Rectangle 65">
            <a:extLst>
              <a:ext uri="{FF2B5EF4-FFF2-40B4-BE49-F238E27FC236}">
                <a16:creationId xmlns:a16="http://schemas.microsoft.com/office/drawing/2014/main" id="{FCC584B5-ADD1-0122-D7B4-DB9906D2E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16451" name="Rectangle 67">
            <a:extLst>
              <a:ext uri="{FF2B5EF4-FFF2-40B4-BE49-F238E27FC236}">
                <a16:creationId xmlns:a16="http://schemas.microsoft.com/office/drawing/2014/main" id="{F89BFBA8-ECF4-5990-D912-1261D0ADD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295400"/>
            <a:ext cx="6858000" cy="8382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/>
              <a:t>From 4s- 5s , it went from +10m/s to 0m/s</a:t>
            </a:r>
          </a:p>
          <a:p>
            <a:pPr algn="ctr"/>
            <a:r>
              <a:rPr lang="en-US" altLang="en-US" sz="2400" b="1"/>
              <a:t>It changed by -10 m/s</a:t>
            </a:r>
            <a:endParaRPr lang="en-US" altLang="en-US"/>
          </a:p>
        </p:txBody>
      </p:sp>
      <p:sp>
        <p:nvSpPr>
          <p:cNvPr id="16452" name="Line 68">
            <a:extLst>
              <a:ext uri="{FF2B5EF4-FFF2-40B4-BE49-F238E27FC236}">
                <a16:creationId xmlns:a16="http://schemas.microsoft.com/office/drawing/2014/main" id="{6AAEF220-C9C1-CF2B-D241-468BE64815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2362200"/>
            <a:ext cx="0" cy="1981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53" name="Line 69">
            <a:extLst>
              <a:ext uri="{FF2B5EF4-FFF2-40B4-BE49-F238E27FC236}">
                <a16:creationId xmlns:a16="http://schemas.microsoft.com/office/drawing/2014/main" id="{A0F9FF65-CEED-F89E-E521-C48F4F903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2590800"/>
            <a:ext cx="0" cy="16764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54" name="Line 70">
            <a:extLst>
              <a:ext uri="{FF2B5EF4-FFF2-40B4-BE49-F238E27FC236}">
                <a16:creationId xmlns:a16="http://schemas.microsoft.com/office/drawing/2014/main" id="{FF8AF59A-92FD-DFD7-B3FA-1B155FFA18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048000"/>
            <a:ext cx="0" cy="1219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55" name="Line 71">
            <a:extLst>
              <a:ext uri="{FF2B5EF4-FFF2-40B4-BE49-F238E27FC236}">
                <a16:creationId xmlns:a16="http://schemas.microsoft.com/office/drawing/2014/main" id="{99C5C8E1-A57D-475A-F4CF-3AD107C905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3733800"/>
            <a:ext cx="0" cy="5334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56" name="Line 72">
            <a:extLst>
              <a:ext uri="{FF2B5EF4-FFF2-40B4-BE49-F238E27FC236}">
                <a16:creationId xmlns:a16="http://schemas.microsoft.com/office/drawing/2014/main" id="{4976CE64-41DD-13FB-01F3-08BD04C160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429000"/>
            <a:ext cx="0" cy="838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57" name="Line 73">
            <a:extLst>
              <a:ext uri="{FF2B5EF4-FFF2-40B4-BE49-F238E27FC236}">
                <a16:creationId xmlns:a16="http://schemas.microsoft.com/office/drawing/2014/main" id="{6F3D149E-0F41-D172-E264-16F5444B05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4114800"/>
            <a:ext cx="0" cy="2286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58" name="Line 74">
            <a:extLst>
              <a:ext uri="{FF2B5EF4-FFF2-40B4-BE49-F238E27FC236}">
                <a16:creationId xmlns:a16="http://schemas.microsoft.com/office/drawing/2014/main" id="{6E119585-48C8-CBBE-FE68-C567325440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2362200"/>
            <a:ext cx="50292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59" name="Line 75">
            <a:extLst>
              <a:ext uri="{FF2B5EF4-FFF2-40B4-BE49-F238E27FC236}">
                <a16:creationId xmlns:a16="http://schemas.microsoft.com/office/drawing/2014/main" id="{BCD28918-E6DF-18F7-E9BA-0B1340594B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590800"/>
            <a:ext cx="52578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0" name="Line 76">
            <a:extLst>
              <a:ext uri="{FF2B5EF4-FFF2-40B4-BE49-F238E27FC236}">
                <a16:creationId xmlns:a16="http://schemas.microsoft.com/office/drawing/2014/main" id="{059A7F2D-AA71-F47F-75A6-550311D44D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3048000"/>
            <a:ext cx="5486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1" name="Line 77">
            <a:extLst>
              <a:ext uri="{FF2B5EF4-FFF2-40B4-BE49-F238E27FC236}">
                <a16:creationId xmlns:a16="http://schemas.microsoft.com/office/drawing/2014/main" id="{99E405A0-7CAF-9624-62B4-932A543B4C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3429000"/>
            <a:ext cx="5715000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2" name="Line 78">
            <a:extLst>
              <a:ext uri="{FF2B5EF4-FFF2-40B4-BE49-F238E27FC236}">
                <a16:creationId xmlns:a16="http://schemas.microsoft.com/office/drawing/2014/main" id="{B150A41C-5E41-0281-6E62-D49F5748FB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3657600"/>
            <a:ext cx="5943600" cy="762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3" name="Line 79">
            <a:extLst>
              <a:ext uri="{FF2B5EF4-FFF2-40B4-BE49-F238E27FC236}">
                <a16:creationId xmlns:a16="http://schemas.microsoft.com/office/drawing/2014/main" id="{4BD07AF9-77D0-DEE8-9FBF-ED0EF2BE21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4114800"/>
            <a:ext cx="6172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4" name="Line 80">
            <a:extLst>
              <a:ext uri="{FF2B5EF4-FFF2-40B4-BE49-F238E27FC236}">
                <a16:creationId xmlns:a16="http://schemas.microsoft.com/office/drawing/2014/main" id="{CDC63D4F-9DF4-3D9A-8BF1-91DA316F28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4267200"/>
            <a:ext cx="6324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>
            <a:extLst>
              <a:ext uri="{FF2B5EF4-FFF2-40B4-BE49-F238E27FC236}">
                <a16:creationId xmlns:a16="http://schemas.microsoft.com/office/drawing/2014/main" id="{3A3765E5-ED01-CA77-1E6A-933E319EB3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78" name="Text Box 46">
            <a:extLst>
              <a:ext uri="{FF2B5EF4-FFF2-40B4-BE49-F238E27FC236}">
                <a16:creationId xmlns:a16="http://schemas.microsoft.com/office/drawing/2014/main" id="{94DFB658-88CF-B3CD-081A-1D24B37F6CF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8479" name="Text Box 47">
            <a:extLst>
              <a:ext uri="{FF2B5EF4-FFF2-40B4-BE49-F238E27FC236}">
                <a16:creationId xmlns:a16="http://schemas.microsoft.com/office/drawing/2014/main" id="{C844EAAC-679B-D81F-1BE1-1DB2708F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8480" name="Text Box 48">
            <a:extLst>
              <a:ext uri="{FF2B5EF4-FFF2-40B4-BE49-F238E27FC236}">
                <a16:creationId xmlns:a16="http://schemas.microsoft.com/office/drawing/2014/main" id="{0D316205-37CD-F085-5F33-6C6CF332A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8481" name="Text Box 49">
            <a:extLst>
              <a:ext uri="{FF2B5EF4-FFF2-40B4-BE49-F238E27FC236}">
                <a16:creationId xmlns:a16="http://schemas.microsoft.com/office/drawing/2014/main" id="{6D0B6B07-D354-10FA-4CAD-7552CD698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8482" name="Rectangle 50">
            <a:extLst>
              <a:ext uri="{FF2B5EF4-FFF2-40B4-BE49-F238E27FC236}">
                <a16:creationId xmlns:a16="http://schemas.microsoft.com/office/drawing/2014/main" id="{D1FC9CC4-0361-B22F-F23B-496BB69C3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8483" name="Rectangle 51">
            <a:extLst>
              <a:ext uri="{FF2B5EF4-FFF2-40B4-BE49-F238E27FC236}">
                <a16:creationId xmlns:a16="http://schemas.microsoft.com/office/drawing/2014/main" id="{5CE89E46-F261-5DA5-ABC0-21FBD0F5A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8484" name="Rectangle 52">
            <a:extLst>
              <a:ext uri="{FF2B5EF4-FFF2-40B4-BE49-F238E27FC236}">
                <a16:creationId xmlns:a16="http://schemas.microsoft.com/office/drawing/2014/main" id="{69E8E5FA-9638-F332-9E06-339136F3A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8485" name="Rectangle 53">
            <a:extLst>
              <a:ext uri="{FF2B5EF4-FFF2-40B4-BE49-F238E27FC236}">
                <a16:creationId xmlns:a16="http://schemas.microsoft.com/office/drawing/2014/main" id="{9E21EC72-602F-0448-09C2-E3198CC21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8486" name="Rectangle 54">
            <a:extLst>
              <a:ext uri="{FF2B5EF4-FFF2-40B4-BE49-F238E27FC236}">
                <a16:creationId xmlns:a16="http://schemas.microsoft.com/office/drawing/2014/main" id="{2852F255-7278-B111-7690-12AC6BF4A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8487" name="Text Box 55">
            <a:extLst>
              <a:ext uri="{FF2B5EF4-FFF2-40B4-BE49-F238E27FC236}">
                <a16:creationId xmlns:a16="http://schemas.microsoft.com/office/drawing/2014/main" id="{EF33BFEE-8B23-E4AC-4999-33844E776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8488" name="Text Box 56">
            <a:extLst>
              <a:ext uri="{FF2B5EF4-FFF2-40B4-BE49-F238E27FC236}">
                <a16:creationId xmlns:a16="http://schemas.microsoft.com/office/drawing/2014/main" id="{663E30DF-16B9-BC63-06F0-840686F9A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8489" name="Text Box 57">
            <a:extLst>
              <a:ext uri="{FF2B5EF4-FFF2-40B4-BE49-F238E27FC236}">
                <a16:creationId xmlns:a16="http://schemas.microsoft.com/office/drawing/2014/main" id="{1FCB5C2C-156E-ABE2-4539-069B9A4F4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8490" name="Rectangle 58">
            <a:extLst>
              <a:ext uri="{FF2B5EF4-FFF2-40B4-BE49-F238E27FC236}">
                <a16:creationId xmlns:a16="http://schemas.microsoft.com/office/drawing/2014/main" id="{73B506F3-FC0D-1DB1-A649-B9F0E76DE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8491" name="Text Box 59">
            <a:extLst>
              <a:ext uri="{FF2B5EF4-FFF2-40B4-BE49-F238E27FC236}">
                <a16:creationId xmlns:a16="http://schemas.microsoft.com/office/drawing/2014/main" id="{B26EF6B1-5239-8C86-5678-A0FA5BB1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8492" name="Line 60">
            <a:extLst>
              <a:ext uri="{FF2B5EF4-FFF2-40B4-BE49-F238E27FC236}">
                <a16:creationId xmlns:a16="http://schemas.microsoft.com/office/drawing/2014/main" id="{70916058-E89D-D5A9-9470-9B1B42DA7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93" name="Line 61">
            <a:extLst>
              <a:ext uri="{FF2B5EF4-FFF2-40B4-BE49-F238E27FC236}">
                <a16:creationId xmlns:a16="http://schemas.microsoft.com/office/drawing/2014/main" id="{C757ECB6-8D37-8FD1-772E-6C78ED27F7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94" name="Line 62">
            <a:extLst>
              <a:ext uri="{FF2B5EF4-FFF2-40B4-BE49-F238E27FC236}">
                <a16:creationId xmlns:a16="http://schemas.microsoft.com/office/drawing/2014/main" id="{586E0D33-B771-6D7A-C8A1-6BF575FDF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95" name="Line 63">
            <a:extLst>
              <a:ext uri="{FF2B5EF4-FFF2-40B4-BE49-F238E27FC236}">
                <a16:creationId xmlns:a16="http://schemas.microsoft.com/office/drawing/2014/main" id="{2FDDB03F-1149-0A12-9319-961C28CB7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96" name="Text Box 64">
            <a:extLst>
              <a:ext uri="{FF2B5EF4-FFF2-40B4-BE49-F238E27FC236}">
                <a16:creationId xmlns:a16="http://schemas.microsoft.com/office/drawing/2014/main" id="{3A8D4109-195C-4EFD-5163-3A63EDEF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610600" cy="1474788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6666"/>
                </a:solidFill>
              </a:rPr>
              <a:t>8. When did it have Positive velocity?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6666"/>
                </a:solidFill>
              </a:rPr>
              <a:t>When did it have negative velocity?</a:t>
            </a:r>
          </a:p>
        </p:txBody>
      </p:sp>
      <p:sp>
        <p:nvSpPr>
          <p:cNvPr id="18497" name="Rectangle 65">
            <a:extLst>
              <a:ext uri="{FF2B5EF4-FFF2-40B4-BE49-F238E27FC236}">
                <a16:creationId xmlns:a16="http://schemas.microsoft.com/office/drawing/2014/main" id="{802F09F2-A880-DFB7-6162-45652F026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78" name="Group 70">
            <a:extLst>
              <a:ext uri="{FF2B5EF4-FFF2-40B4-BE49-F238E27FC236}">
                <a16:creationId xmlns:a16="http://schemas.microsoft.com/office/drawing/2014/main" id="{1B02D219-1C5D-B73B-EA55-448794F127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6714217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891145023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1328679540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382781300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3172386195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654295780"/>
                    </a:ext>
                  </a:extLst>
                </a:gridCol>
              </a:tblGrid>
              <a:tr h="787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979742"/>
                  </a:ext>
                </a:extLst>
              </a:tr>
              <a:tr h="933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706500"/>
                  </a:ext>
                </a:extLst>
              </a:tr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593465"/>
                  </a:ext>
                </a:extLst>
              </a:tr>
              <a:tr h="933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401044"/>
                  </a:ext>
                </a:extLst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02148"/>
                  </a:ext>
                </a:extLst>
              </a:tr>
            </a:tbl>
          </a:graphicData>
        </a:graphic>
      </p:graphicFrame>
      <p:sp>
        <p:nvSpPr>
          <p:cNvPr id="17454" name="Text Box 46">
            <a:extLst>
              <a:ext uri="{FF2B5EF4-FFF2-40B4-BE49-F238E27FC236}">
                <a16:creationId xmlns:a16="http://schemas.microsoft.com/office/drawing/2014/main" id="{B9B898AC-2686-AF3C-33FC-2DD32E47BE5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7455" name="Text Box 47">
            <a:extLst>
              <a:ext uri="{FF2B5EF4-FFF2-40B4-BE49-F238E27FC236}">
                <a16:creationId xmlns:a16="http://schemas.microsoft.com/office/drawing/2014/main" id="{8BAEEA4B-6023-7A62-451D-8494E9926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7456" name="Text Box 48">
            <a:extLst>
              <a:ext uri="{FF2B5EF4-FFF2-40B4-BE49-F238E27FC236}">
                <a16:creationId xmlns:a16="http://schemas.microsoft.com/office/drawing/2014/main" id="{8F2C26A4-5692-0741-55DC-0A3962221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7457" name="Text Box 49">
            <a:extLst>
              <a:ext uri="{FF2B5EF4-FFF2-40B4-BE49-F238E27FC236}">
                <a16:creationId xmlns:a16="http://schemas.microsoft.com/office/drawing/2014/main" id="{F28850FA-FCA1-0AB4-808B-C7A9325D3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7458" name="Rectangle 50">
            <a:extLst>
              <a:ext uri="{FF2B5EF4-FFF2-40B4-BE49-F238E27FC236}">
                <a16:creationId xmlns:a16="http://schemas.microsoft.com/office/drawing/2014/main" id="{6E9CE532-8AD8-EDD0-0CC1-28A8BB103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7459" name="Rectangle 51">
            <a:extLst>
              <a:ext uri="{FF2B5EF4-FFF2-40B4-BE49-F238E27FC236}">
                <a16:creationId xmlns:a16="http://schemas.microsoft.com/office/drawing/2014/main" id="{A7D26847-1570-781D-290F-3941F16E6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7460" name="Rectangle 52">
            <a:extLst>
              <a:ext uri="{FF2B5EF4-FFF2-40B4-BE49-F238E27FC236}">
                <a16:creationId xmlns:a16="http://schemas.microsoft.com/office/drawing/2014/main" id="{C158BED4-3E97-C886-856E-041558752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7461" name="Rectangle 53">
            <a:extLst>
              <a:ext uri="{FF2B5EF4-FFF2-40B4-BE49-F238E27FC236}">
                <a16:creationId xmlns:a16="http://schemas.microsoft.com/office/drawing/2014/main" id="{83A6C709-FAB6-6940-3C3B-83970F330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7462" name="Rectangle 54">
            <a:extLst>
              <a:ext uri="{FF2B5EF4-FFF2-40B4-BE49-F238E27FC236}">
                <a16:creationId xmlns:a16="http://schemas.microsoft.com/office/drawing/2014/main" id="{5A582624-065A-C46A-1D7A-C6750D337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7463" name="Text Box 55">
            <a:extLst>
              <a:ext uri="{FF2B5EF4-FFF2-40B4-BE49-F238E27FC236}">
                <a16:creationId xmlns:a16="http://schemas.microsoft.com/office/drawing/2014/main" id="{9A9D7956-6D57-769E-BBDF-7A595DD60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7464" name="Text Box 56">
            <a:extLst>
              <a:ext uri="{FF2B5EF4-FFF2-40B4-BE49-F238E27FC236}">
                <a16:creationId xmlns:a16="http://schemas.microsoft.com/office/drawing/2014/main" id="{868803DD-D19A-E9DE-16CE-56F63EC16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7465" name="Text Box 57">
            <a:extLst>
              <a:ext uri="{FF2B5EF4-FFF2-40B4-BE49-F238E27FC236}">
                <a16:creationId xmlns:a16="http://schemas.microsoft.com/office/drawing/2014/main" id="{33D6481B-45BE-4356-401E-8FEBF35E6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7466" name="Rectangle 58">
            <a:extLst>
              <a:ext uri="{FF2B5EF4-FFF2-40B4-BE49-F238E27FC236}">
                <a16:creationId xmlns:a16="http://schemas.microsoft.com/office/drawing/2014/main" id="{B6DD5FA8-9E62-D4D1-E151-57A128E9B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7467" name="Text Box 59">
            <a:extLst>
              <a:ext uri="{FF2B5EF4-FFF2-40B4-BE49-F238E27FC236}">
                <a16:creationId xmlns:a16="http://schemas.microsoft.com/office/drawing/2014/main" id="{4EC0EEF3-B977-9DD7-2BB8-8359F7567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7468" name="Line 60">
            <a:extLst>
              <a:ext uri="{FF2B5EF4-FFF2-40B4-BE49-F238E27FC236}">
                <a16:creationId xmlns:a16="http://schemas.microsoft.com/office/drawing/2014/main" id="{ED37EC3A-05E8-A6B6-16E9-FF7FC3007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69" name="Line 61">
            <a:extLst>
              <a:ext uri="{FF2B5EF4-FFF2-40B4-BE49-F238E27FC236}">
                <a16:creationId xmlns:a16="http://schemas.microsoft.com/office/drawing/2014/main" id="{8CD841EB-D505-094E-4ACB-CB8A92B4F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0" name="Line 62">
            <a:extLst>
              <a:ext uri="{FF2B5EF4-FFF2-40B4-BE49-F238E27FC236}">
                <a16:creationId xmlns:a16="http://schemas.microsoft.com/office/drawing/2014/main" id="{64166364-DC3E-9B21-FE96-31E9011AB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1" name="Line 63">
            <a:extLst>
              <a:ext uri="{FF2B5EF4-FFF2-40B4-BE49-F238E27FC236}">
                <a16:creationId xmlns:a16="http://schemas.microsoft.com/office/drawing/2014/main" id="{94047548-472E-9A66-FDD1-4791251D2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2" name="Text Box 64">
            <a:extLst>
              <a:ext uri="{FF2B5EF4-FFF2-40B4-BE49-F238E27FC236}">
                <a16:creationId xmlns:a16="http://schemas.microsoft.com/office/drawing/2014/main" id="{21E0FF63-C72F-FD42-8BC3-414D5B065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610600" cy="1474788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6666"/>
                </a:solidFill>
              </a:rPr>
              <a:t>8. When did it have Positive velocity?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6666"/>
                </a:solidFill>
              </a:rPr>
              <a:t>When did it have negative velocity?</a:t>
            </a:r>
          </a:p>
        </p:txBody>
      </p:sp>
      <p:sp>
        <p:nvSpPr>
          <p:cNvPr id="17473" name="Rectangle 65">
            <a:extLst>
              <a:ext uri="{FF2B5EF4-FFF2-40B4-BE49-F238E27FC236}">
                <a16:creationId xmlns:a16="http://schemas.microsoft.com/office/drawing/2014/main" id="{7D2AB1B6-2A11-C0D0-E8AD-69FB33EF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17475" name="Rectangle 67">
            <a:extLst>
              <a:ext uri="{FF2B5EF4-FFF2-40B4-BE49-F238E27FC236}">
                <a16:creationId xmlns:a16="http://schemas.microsoft.com/office/drawing/2014/main" id="{95264090-6AA8-0661-68DB-EA792B114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76400"/>
            <a:ext cx="6858000" cy="8382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/>
              <a:t>From 0s- 5s , it had +velocity</a:t>
            </a:r>
            <a:endParaRPr lang="en-US" altLang="en-US"/>
          </a:p>
        </p:txBody>
      </p:sp>
      <p:sp>
        <p:nvSpPr>
          <p:cNvPr id="17479" name="Rectangle 67">
            <a:extLst>
              <a:ext uri="{FF2B5EF4-FFF2-40B4-BE49-F238E27FC236}">
                <a16:creationId xmlns:a16="http://schemas.microsoft.com/office/drawing/2014/main" id="{93B4DD9B-C560-EA1E-9D6A-2179A95FE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95800"/>
            <a:ext cx="6858000" cy="8382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/>
              <a:t>From 5s- 6s , it had -velocity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>
            <a:extLst>
              <a:ext uri="{FF2B5EF4-FFF2-40B4-BE49-F238E27FC236}">
                <a16:creationId xmlns:a16="http://schemas.microsoft.com/office/drawing/2014/main" id="{9BDA5854-CA36-D014-A326-157B5F38EE2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958" name="Text Box 46">
            <a:extLst>
              <a:ext uri="{FF2B5EF4-FFF2-40B4-BE49-F238E27FC236}">
                <a16:creationId xmlns:a16="http://schemas.microsoft.com/office/drawing/2014/main" id="{98CFA810-E05A-DB72-8281-2DD38465A81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38959" name="Text Box 47">
            <a:extLst>
              <a:ext uri="{FF2B5EF4-FFF2-40B4-BE49-F238E27FC236}">
                <a16:creationId xmlns:a16="http://schemas.microsoft.com/office/drawing/2014/main" id="{AE7C5A18-1C67-CF75-AF5A-55D1069EC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38960" name="Text Box 48">
            <a:extLst>
              <a:ext uri="{FF2B5EF4-FFF2-40B4-BE49-F238E27FC236}">
                <a16:creationId xmlns:a16="http://schemas.microsoft.com/office/drawing/2014/main" id="{E9CA5A43-402C-F4DA-D174-C438EBEC3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38961" name="Text Box 49">
            <a:extLst>
              <a:ext uri="{FF2B5EF4-FFF2-40B4-BE49-F238E27FC236}">
                <a16:creationId xmlns:a16="http://schemas.microsoft.com/office/drawing/2014/main" id="{6DF12202-A15E-9227-5707-5F7A7F4C4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38962" name="Rectangle 50">
            <a:extLst>
              <a:ext uri="{FF2B5EF4-FFF2-40B4-BE49-F238E27FC236}">
                <a16:creationId xmlns:a16="http://schemas.microsoft.com/office/drawing/2014/main" id="{8D636DF7-56E1-7C8E-54B0-41F9B3670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38963" name="Rectangle 51">
            <a:extLst>
              <a:ext uri="{FF2B5EF4-FFF2-40B4-BE49-F238E27FC236}">
                <a16:creationId xmlns:a16="http://schemas.microsoft.com/office/drawing/2014/main" id="{9E8CF9C4-C937-4B7B-44BC-E24E0E14A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38964" name="Rectangle 52">
            <a:extLst>
              <a:ext uri="{FF2B5EF4-FFF2-40B4-BE49-F238E27FC236}">
                <a16:creationId xmlns:a16="http://schemas.microsoft.com/office/drawing/2014/main" id="{EAAD3F62-B69B-EBED-9637-B20464179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38965" name="Rectangle 53">
            <a:extLst>
              <a:ext uri="{FF2B5EF4-FFF2-40B4-BE49-F238E27FC236}">
                <a16:creationId xmlns:a16="http://schemas.microsoft.com/office/drawing/2014/main" id="{88DF2624-8854-0C50-0438-4B77AEF88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38966" name="Rectangle 54">
            <a:extLst>
              <a:ext uri="{FF2B5EF4-FFF2-40B4-BE49-F238E27FC236}">
                <a16:creationId xmlns:a16="http://schemas.microsoft.com/office/drawing/2014/main" id="{822A2833-D2C5-A963-79B6-1B5B296F9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38967" name="Text Box 55">
            <a:extLst>
              <a:ext uri="{FF2B5EF4-FFF2-40B4-BE49-F238E27FC236}">
                <a16:creationId xmlns:a16="http://schemas.microsoft.com/office/drawing/2014/main" id="{990092A0-C0B8-496F-AA7D-4840032F2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38968" name="Text Box 56">
            <a:extLst>
              <a:ext uri="{FF2B5EF4-FFF2-40B4-BE49-F238E27FC236}">
                <a16:creationId xmlns:a16="http://schemas.microsoft.com/office/drawing/2014/main" id="{C71124B3-7D2E-2B21-B001-C74E2FDAE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38969" name="Text Box 57">
            <a:extLst>
              <a:ext uri="{FF2B5EF4-FFF2-40B4-BE49-F238E27FC236}">
                <a16:creationId xmlns:a16="http://schemas.microsoft.com/office/drawing/2014/main" id="{5FAAD1F5-DCC2-4BAB-BF86-5DA71E29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38970" name="Rectangle 58">
            <a:extLst>
              <a:ext uri="{FF2B5EF4-FFF2-40B4-BE49-F238E27FC236}">
                <a16:creationId xmlns:a16="http://schemas.microsoft.com/office/drawing/2014/main" id="{F2DE1D7B-4B9D-F2FF-AEBE-75C452623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38971" name="Text Box 59">
            <a:extLst>
              <a:ext uri="{FF2B5EF4-FFF2-40B4-BE49-F238E27FC236}">
                <a16:creationId xmlns:a16="http://schemas.microsoft.com/office/drawing/2014/main" id="{596528B9-1252-07B6-9B77-13A05585F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38972" name="Line 60">
            <a:extLst>
              <a:ext uri="{FF2B5EF4-FFF2-40B4-BE49-F238E27FC236}">
                <a16:creationId xmlns:a16="http://schemas.microsoft.com/office/drawing/2014/main" id="{5B0470C4-E76A-AAEE-A694-F0C51AE40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3" name="Line 61">
            <a:extLst>
              <a:ext uri="{FF2B5EF4-FFF2-40B4-BE49-F238E27FC236}">
                <a16:creationId xmlns:a16="http://schemas.microsoft.com/office/drawing/2014/main" id="{CEFA1BE3-63F9-0918-95B6-F308B23C43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4" name="Line 62">
            <a:extLst>
              <a:ext uri="{FF2B5EF4-FFF2-40B4-BE49-F238E27FC236}">
                <a16:creationId xmlns:a16="http://schemas.microsoft.com/office/drawing/2014/main" id="{59F21BF0-3F68-FA76-0C12-140CBE298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5" name="Line 63">
            <a:extLst>
              <a:ext uri="{FF2B5EF4-FFF2-40B4-BE49-F238E27FC236}">
                <a16:creationId xmlns:a16="http://schemas.microsoft.com/office/drawing/2014/main" id="{6E39BC15-B591-67F5-1CEF-A99ABDF0A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6" name="Text Box 64">
            <a:extLst>
              <a:ext uri="{FF2B5EF4-FFF2-40B4-BE49-F238E27FC236}">
                <a16:creationId xmlns:a16="http://schemas.microsoft.com/office/drawing/2014/main" id="{31F0DE63-E664-31F0-FE22-F3FD8FF39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610600" cy="650875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6666"/>
                </a:solidFill>
              </a:rPr>
              <a:t>8. When did it turn around?</a:t>
            </a:r>
          </a:p>
        </p:txBody>
      </p:sp>
      <p:sp>
        <p:nvSpPr>
          <p:cNvPr id="38977" name="Rectangle 65">
            <a:extLst>
              <a:ext uri="{FF2B5EF4-FFF2-40B4-BE49-F238E27FC236}">
                <a16:creationId xmlns:a16="http://schemas.microsoft.com/office/drawing/2014/main" id="{0B43E211-294E-79E6-1C29-7227EF019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>
            <a:extLst>
              <a:ext uri="{FF2B5EF4-FFF2-40B4-BE49-F238E27FC236}">
                <a16:creationId xmlns:a16="http://schemas.microsoft.com/office/drawing/2014/main" id="{3FF691C2-3B68-EF37-78FC-818B83BCA5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8" name="Text Box 46">
            <a:extLst>
              <a:ext uri="{FF2B5EF4-FFF2-40B4-BE49-F238E27FC236}">
                <a16:creationId xmlns:a16="http://schemas.microsoft.com/office/drawing/2014/main" id="{A7BD5012-E899-89E1-3235-97527EE866C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3119" name="Text Box 47">
            <a:extLst>
              <a:ext uri="{FF2B5EF4-FFF2-40B4-BE49-F238E27FC236}">
                <a16:creationId xmlns:a16="http://schemas.microsoft.com/office/drawing/2014/main" id="{54323DF5-1184-03CC-F71B-43ADF8C60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3120" name="Text Box 48">
            <a:extLst>
              <a:ext uri="{FF2B5EF4-FFF2-40B4-BE49-F238E27FC236}">
                <a16:creationId xmlns:a16="http://schemas.microsoft.com/office/drawing/2014/main" id="{4D27DF28-7DEE-C389-427E-15B46149E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3121" name="Text Box 49">
            <a:extLst>
              <a:ext uri="{FF2B5EF4-FFF2-40B4-BE49-F238E27FC236}">
                <a16:creationId xmlns:a16="http://schemas.microsoft.com/office/drawing/2014/main" id="{C73F942B-345E-C7FD-CF22-7AF7788AB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3122" name="Rectangle 50">
            <a:extLst>
              <a:ext uri="{FF2B5EF4-FFF2-40B4-BE49-F238E27FC236}">
                <a16:creationId xmlns:a16="http://schemas.microsoft.com/office/drawing/2014/main" id="{BABA8FAE-53FF-29C7-918F-2E84D45C4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3123" name="Rectangle 51">
            <a:extLst>
              <a:ext uri="{FF2B5EF4-FFF2-40B4-BE49-F238E27FC236}">
                <a16:creationId xmlns:a16="http://schemas.microsoft.com/office/drawing/2014/main" id="{45E6A185-87AC-E43F-583A-743CC918A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3124" name="Rectangle 52">
            <a:extLst>
              <a:ext uri="{FF2B5EF4-FFF2-40B4-BE49-F238E27FC236}">
                <a16:creationId xmlns:a16="http://schemas.microsoft.com/office/drawing/2014/main" id="{6F528CFE-47C5-D184-73BF-36AFEF9D1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3125" name="Rectangle 53">
            <a:extLst>
              <a:ext uri="{FF2B5EF4-FFF2-40B4-BE49-F238E27FC236}">
                <a16:creationId xmlns:a16="http://schemas.microsoft.com/office/drawing/2014/main" id="{76EE4964-CBD0-B59D-DCAF-C79718177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3126" name="Rectangle 54">
            <a:extLst>
              <a:ext uri="{FF2B5EF4-FFF2-40B4-BE49-F238E27FC236}">
                <a16:creationId xmlns:a16="http://schemas.microsoft.com/office/drawing/2014/main" id="{AAD559B2-6F18-7A7B-9E75-ACDD3E3ED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3127" name="Text Box 55">
            <a:extLst>
              <a:ext uri="{FF2B5EF4-FFF2-40B4-BE49-F238E27FC236}">
                <a16:creationId xmlns:a16="http://schemas.microsoft.com/office/drawing/2014/main" id="{6E663FAA-72BD-BE62-024F-998EE840E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3128" name="Text Box 56">
            <a:extLst>
              <a:ext uri="{FF2B5EF4-FFF2-40B4-BE49-F238E27FC236}">
                <a16:creationId xmlns:a16="http://schemas.microsoft.com/office/drawing/2014/main" id="{EA12E26A-3AFE-9700-2FAB-39325F6AB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3129" name="Text Box 57">
            <a:extLst>
              <a:ext uri="{FF2B5EF4-FFF2-40B4-BE49-F238E27FC236}">
                <a16:creationId xmlns:a16="http://schemas.microsoft.com/office/drawing/2014/main" id="{814EE338-A98D-2CE1-B6D2-B856365E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3130" name="Rectangle 58">
            <a:extLst>
              <a:ext uri="{FF2B5EF4-FFF2-40B4-BE49-F238E27FC236}">
                <a16:creationId xmlns:a16="http://schemas.microsoft.com/office/drawing/2014/main" id="{99FFB65F-CB83-AB15-C97F-763F597B2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3131" name="Text Box 59">
            <a:extLst>
              <a:ext uri="{FF2B5EF4-FFF2-40B4-BE49-F238E27FC236}">
                <a16:creationId xmlns:a16="http://schemas.microsoft.com/office/drawing/2014/main" id="{B5D5FEE9-A10C-B2A9-00F8-F63945F62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3132" name="Line 60">
            <a:extLst>
              <a:ext uri="{FF2B5EF4-FFF2-40B4-BE49-F238E27FC236}">
                <a16:creationId xmlns:a16="http://schemas.microsoft.com/office/drawing/2014/main" id="{E39FCAD6-A669-8486-556A-CF126B061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Line 61">
            <a:extLst>
              <a:ext uri="{FF2B5EF4-FFF2-40B4-BE49-F238E27FC236}">
                <a16:creationId xmlns:a16="http://schemas.microsoft.com/office/drawing/2014/main" id="{634843E8-F754-5DFB-449D-43B367AC7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Line 62">
            <a:extLst>
              <a:ext uri="{FF2B5EF4-FFF2-40B4-BE49-F238E27FC236}">
                <a16:creationId xmlns:a16="http://schemas.microsoft.com/office/drawing/2014/main" id="{FA3EC875-9563-06A6-4F8B-F527ABE2C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Line 64">
            <a:extLst>
              <a:ext uri="{FF2B5EF4-FFF2-40B4-BE49-F238E27FC236}">
                <a16:creationId xmlns:a16="http://schemas.microsoft.com/office/drawing/2014/main" id="{A618E599-3BB1-A357-E603-AEDD27AB4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Rectangle 65">
            <a:extLst>
              <a:ext uri="{FF2B5EF4-FFF2-40B4-BE49-F238E27FC236}">
                <a16:creationId xmlns:a16="http://schemas.microsoft.com/office/drawing/2014/main" id="{956593DE-85DE-D306-FE6C-672294603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>
            <a:extLst>
              <a:ext uri="{FF2B5EF4-FFF2-40B4-BE49-F238E27FC236}">
                <a16:creationId xmlns:a16="http://schemas.microsoft.com/office/drawing/2014/main" id="{ADED1B24-4AB5-DBDE-4109-6B279330BBBB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982" name="Text Box 46">
            <a:extLst>
              <a:ext uri="{FF2B5EF4-FFF2-40B4-BE49-F238E27FC236}">
                <a16:creationId xmlns:a16="http://schemas.microsoft.com/office/drawing/2014/main" id="{2941AA5C-BCF4-6A13-1B38-931141B5775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39983" name="Text Box 47">
            <a:extLst>
              <a:ext uri="{FF2B5EF4-FFF2-40B4-BE49-F238E27FC236}">
                <a16:creationId xmlns:a16="http://schemas.microsoft.com/office/drawing/2014/main" id="{DD0985F7-12DA-0FA2-DE33-1F7B795E1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39984" name="Text Box 48">
            <a:extLst>
              <a:ext uri="{FF2B5EF4-FFF2-40B4-BE49-F238E27FC236}">
                <a16:creationId xmlns:a16="http://schemas.microsoft.com/office/drawing/2014/main" id="{F77EB81B-085C-581D-CE30-351280526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39985" name="Text Box 49">
            <a:extLst>
              <a:ext uri="{FF2B5EF4-FFF2-40B4-BE49-F238E27FC236}">
                <a16:creationId xmlns:a16="http://schemas.microsoft.com/office/drawing/2014/main" id="{216B5042-81ED-61FD-AEC1-5BBA6161D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39986" name="Rectangle 50">
            <a:extLst>
              <a:ext uri="{FF2B5EF4-FFF2-40B4-BE49-F238E27FC236}">
                <a16:creationId xmlns:a16="http://schemas.microsoft.com/office/drawing/2014/main" id="{382FFE1F-3C29-E771-114B-6FBBA9E54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39987" name="Rectangle 51">
            <a:extLst>
              <a:ext uri="{FF2B5EF4-FFF2-40B4-BE49-F238E27FC236}">
                <a16:creationId xmlns:a16="http://schemas.microsoft.com/office/drawing/2014/main" id="{33E1F53B-A980-F5E6-E08C-564B6EA35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39988" name="Rectangle 52">
            <a:extLst>
              <a:ext uri="{FF2B5EF4-FFF2-40B4-BE49-F238E27FC236}">
                <a16:creationId xmlns:a16="http://schemas.microsoft.com/office/drawing/2014/main" id="{064C121C-B1F9-9464-68CD-2D79C6316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39989" name="Rectangle 53">
            <a:extLst>
              <a:ext uri="{FF2B5EF4-FFF2-40B4-BE49-F238E27FC236}">
                <a16:creationId xmlns:a16="http://schemas.microsoft.com/office/drawing/2014/main" id="{E5B91085-C719-28E3-9ACD-7A647641C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39990" name="Rectangle 54">
            <a:extLst>
              <a:ext uri="{FF2B5EF4-FFF2-40B4-BE49-F238E27FC236}">
                <a16:creationId xmlns:a16="http://schemas.microsoft.com/office/drawing/2014/main" id="{7087E3CF-AD13-FB39-57A4-6B88479C7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39991" name="Text Box 55">
            <a:extLst>
              <a:ext uri="{FF2B5EF4-FFF2-40B4-BE49-F238E27FC236}">
                <a16:creationId xmlns:a16="http://schemas.microsoft.com/office/drawing/2014/main" id="{581C5684-E785-55A5-817A-55D95F377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39992" name="Text Box 56">
            <a:extLst>
              <a:ext uri="{FF2B5EF4-FFF2-40B4-BE49-F238E27FC236}">
                <a16:creationId xmlns:a16="http://schemas.microsoft.com/office/drawing/2014/main" id="{E0A2A588-EEF2-3560-24CC-3CADE676B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39993" name="Text Box 57">
            <a:extLst>
              <a:ext uri="{FF2B5EF4-FFF2-40B4-BE49-F238E27FC236}">
                <a16:creationId xmlns:a16="http://schemas.microsoft.com/office/drawing/2014/main" id="{884FA6E4-EEA4-65F6-5C6C-93B908C07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39994" name="Rectangle 58">
            <a:extLst>
              <a:ext uri="{FF2B5EF4-FFF2-40B4-BE49-F238E27FC236}">
                <a16:creationId xmlns:a16="http://schemas.microsoft.com/office/drawing/2014/main" id="{F8B045A2-C176-4D3F-8AA2-CAEDC115F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39995" name="Text Box 59">
            <a:extLst>
              <a:ext uri="{FF2B5EF4-FFF2-40B4-BE49-F238E27FC236}">
                <a16:creationId xmlns:a16="http://schemas.microsoft.com/office/drawing/2014/main" id="{464B789D-AB32-04E9-A45B-F99BD7E2D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39996" name="Line 60">
            <a:extLst>
              <a:ext uri="{FF2B5EF4-FFF2-40B4-BE49-F238E27FC236}">
                <a16:creationId xmlns:a16="http://schemas.microsoft.com/office/drawing/2014/main" id="{9A2AAA7C-49F7-2C2E-B16D-C97D8FBA8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97" name="Line 61">
            <a:extLst>
              <a:ext uri="{FF2B5EF4-FFF2-40B4-BE49-F238E27FC236}">
                <a16:creationId xmlns:a16="http://schemas.microsoft.com/office/drawing/2014/main" id="{EF5E947F-7103-829A-7754-6BBB12924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98" name="Line 62">
            <a:extLst>
              <a:ext uri="{FF2B5EF4-FFF2-40B4-BE49-F238E27FC236}">
                <a16:creationId xmlns:a16="http://schemas.microsoft.com/office/drawing/2014/main" id="{D623E4B6-CB47-F46A-3E5D-06B6D8528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99" name="Line 63">
            <a:extLst>
              <a:ext uri="{FF2B5EF4-FFF2-40B4-BE49-F238E27FC236}">
                <a16:creationId xmlns:a16="http://schemas.microsoft.com/office/drawing/2014/main" id="{C7D655DF-4960-CAFF-2288-CC55888BE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000" name="Text Box 64">
            <a:extLst>
              <a:ext uri="{FF2B5EF4-FFF2-40B4-BE49-F238E27FC236}">
                <a16:creationId xmlns:a16="http://schemas.microsoft.com/office/drawing/2014/main" id="{4199D0D0-4BB5-8512-0FC7-5308A8CCD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610600" cy="650875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6666"/>
                </a:solidFill>
              </a:rPr>
              <a:t>8. When did it turn around?</a:t>
            </a:r>
          </a:p>
        </p:txBody>
      </p:sp>
      <p:sp>
        <p:nvSpPr>
          <p:cNvPr id="40001" name="Rectangle 65">
            <a:extLst>
              <a:ext uri="{FF2B5EF4-FFF2-40B4-BE49-F238E27FC236}">
                <a16:creationId xmlns:a16="http://schemas.microsoft.com/office/drawing/2014/main" id="{13D2D2F1-A378-9450-D846-B2D5DF541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40002" name="Rectangle 67">
            <a:extLst>
              <a:ext uri="{FF2B5EF4-FFF2-40B4-BE49-F238E27FC236}">
                <a16:creationId xmlns:a16="http://schemas.microsoft.com/office/drawing/2014/main" id="{7AB3FC56-49C9-8AC8-32AD-B26243942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76400"/>
            <a:ext cx="6858000" cy="8382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/>
              <a:t>At 5 seconds the object turned around </a:t>
            </a:r>
          </a:p>
          <a:p>
            <a:pPr algn="ctr"/>
            <a:r>
              <a:rPr lang="en-US" altLang="en-US" sz="2400" b="1"/>
              <a:t>it went from a +velocity to a - velocity </a:t>
            </a: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07A9C33-E313-A43E-886C-A1814C272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DA7E879-3E1B-7E61-AEA3-CAB214DD0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the next two slides as practice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Answers to follow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>
            <a:extLst>
              <a:ext uri="{FF2B5EF4-FFF2-40B4-BE49-F238E27FC236}">
                <a16:creationId xmlns:a16="http://schemas.microsoft.com/office/drawing/2014/main" id="{E752C2D6-BB5C-40E1-CF5E-409DE2B8FD7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886" name="Text Box 46">
            <a:extLst>
              <a:ext uri="{FF2B5EF4-FFF2-40B4-BE49-F238E27FC236}">
                <a16:creationId xmlns:a16="http://schemas.microsoft.com/office/drawing/2014/main" id="{E0D76BF8-8E09-7703-3940-C20A6397E5A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35887" name="Text Box 47">
            <a:extLst>
              <a:ext uri="{FF2B5EF4-FFF2-40B4-BE49-F238E27FC236}">
                <a16:creationId xmlns:a16="http://schemas.microsoft.com/office/drawing/2014/main" id="{E8A63CCF-D6EF-A80B-0A81-0CC809321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35888" name="Text Box 48">
            <a:extLst>
              <a:ext uri="{FF2B5EF4-FFF2-40B4-BE49-F238E27FC236}">
                <a16:creationId xmlns:a16="http://schemas.microsoft.com/office/drawing/2014/main" id="{CFC5AB59-E109-D694-A561-AA966A1AA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35889" name="Text Box 49">
            <a:extLst>
              <a:ext uri="{FF2B5EF4-FFF2-40B4-BE49-F238E27FC236}">
                <a16:creationId xmlns:a16="http://schemas.microsoft.com/office/drawing/2014/main" id="{C60E5AEB-A460-609B-52A6-08B6F4B80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35890" name="Rectangle 50">
            <a:extLst>
              <a:ext uri="{FF2B5EF4-FFF2-40B4-BE49-F238E27FC236}">
                <a16:creationId xmlns:a16="http://schemas.microsoft.com/office/drawing/2014/main" id="{A8462C40-FD02-0822-80A6-EB64153B1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35891" name="Rectangle 51">
            <a:extLst>
              <a:ext uri="{FF2B5EF4-FFF2-40B4-BE49-F238E27FC236}">
                <a16:creationId xmlns:a16="http://schemas.microsoft.com/office/drawing/2014/main" id="{BFB7F2DB-9E67-31D6-C732-1EF9B184D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15 s</a:t>
            </a:r>
          </a:p>
        </p:txBody>
      </p:sp>
      <p:sp>
        <p:nvSpPr>
          <p:cNvPr id="35892" name="Rectangle 52">
            <a:extLst>
              <a:ext uri="{FF2B5EF4-FFF2-40B4-BE49-F238E27FC236}">
                <a16:creationId xmlns:a16="http://schemas.microsoft.com/office/drawing/2014/main" id="{DE76E7D4-E2F1-181F-FDB8-2601ACE65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10 s</a:t>
            </a:r>
          </a:p>
        </p:txBody>
      </p:sp>
      <p:sp>
        <p:nvSpPr>
          <p:cNvPr id="35893" name="Rectangle 53">
            <a:extLst>
              <a:ext uri="{FF2B5EF4-FFF2-40B4-BE49-F238E27FC236}">
                <a16:creationId xmlns:a16="http://schemas.microsoft.com/office/drawing/2014/main" id="{8641A0F2-D1D5-E33F-97C0-8CBA497BD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20s</a:t>
            </a:r>
          </a:p>
        </p:txBody>
      </p:sp>
      <p:sp>
        <p:nvSpPr>
          <p:cNvPr id="35894" name="Rectangle 54">
            <a:extLst>
              <a:ext uri="{FF2B5EF4-FFF2-40B4-BE49-F238E27FC236}">
                <a16:creationId xmlns:a16="http://schemas.microsoft.com/office/drawing/2014/main" id="{8747D248-AE63-68BE-90D3-48D3A867A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25 s</a:t>
            </a:r>
          </a:p>
        </p:txBody>
      </p:sp>
      <p:sp>
        <p:nvSpPr>
          <p:cNvPr id="35895" name="Text Box 55">
            <a:extLst>
              <a:ext uri="{FF2B5EF4-FFF2-40B4-BE49-F238E27FC236}">
                <a16:creationId xmlns:a16="http://schemas.microsoft.com/office/drawing/2014/main" id="{093B7B73-521B-A5EF-7663-EAF4F824E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+10m/s</a:t>
            </a:r>
          </a:p>
        </p:txBody>
      </p:sp>
      <p:sp>
        <p:nvSpPr>
          <p:cNvPr id="35896" name="Text Box 56">
            <a:extLst>
              <a:ext uri="{FF2B5EF4-FFF2-40B4-BE49-F238E27FC236}">
                <a16:creationId xmlns:a16="http://schemas.microsoft.com/office/drawing/2014/main" id="{2783E553-A8BC-1574-545C-45EB1CD34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+20 m/s</a:t>
            </a:r>
          </a:p>
        </p:txBody>
      </p:sp>
      <p:sp>
        <p:nvSpPr>
          <p:cNvPr id="35897" name="Text Box 57">
            <a:extLst>
              <a:ext uri="{FF2B5EF4-FFF2-40B4-BE49-F238E27FC236}">
                <a16:creationId xmlns:a16="http://schemas.microsoft.com/office/drawing/2014/main" id="{5EB649A9-7E39-990F-80B2-19C9F37AE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+30 m/s</a:t>
            </a:r>
          </a:p>
        </p:txBody>
      </p:sp>
      <p:sp>
        <p:nvSpPr>
          <p:cNvPr id="35898" name="Rectangle 58">
            <a:extLst>
              <a:ext uri="{FF2B5EF4-FFF2-40B4-BE49-F238E27FC236}">
                <a16:creationId xmlns:a16="http://schemas.microsoft.com/office/drawing/2014/main" id="{05B3B839-F84D-B53E-6FA2-F1994C9F7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35899" name="Text Box 59">
            <a:extLst>
              <a:ext uri="{FF2B5EF4-FFF2-40B4-BE49-F238E27FC236}">
                <a16:creationId xmlns:a16="http://schemas.microsoft.com/office/drawing/2014/main" id="{B11DE03F-D2AF-4B2F-29C1-5A7893264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-20 m/s</a:t>
            </a:r>
          </a:p>
        </p:txBody>
      </p:sp>
      <p:sp>
        <p:nvSpPr>
          <p:cNvPr id="35900" name="Line 60">
            <a:extLst>
              <a:ext uri="{FF2B5EF4-FFF2-40B4-BE49-F238E27FC236}">
                <a16:creationId xmlns:a16="http://schemas.microsoft.com/office/drawing/2014/main" id="{BF1BB294-4658-BFEC-783C-DB2D538C14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352800"/>
            <a:ext cx="129540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01" name="Line 61">
            <a:extLst>
              <a:ext uri="{FF2B5EF4-FFF2-40B4-BE49-F238E27FC236}">
                <a16:creationId xmlns:a16="http://schemas.microsoft.com/office/drawing/2014/main" id="{2F30C1B9-9E8C-EB13-8D8A-00560315AD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3528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03" name="Line 64">
            <a:extLst>
              <a:ext uri="{FF2B5EF4-FFF2-40B4-BE49-F238E27FC236}">
                <a16:creationId xmlns:a16="http://schemas.microsoft.com/office/drawing/2014/main" id="{2A22CD9A-D5DA-9A00-CA3F-D3D11E7CA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04" name="Rectangle 65">
            <a:extLst>
              <a:ext uri="{FF2B5EF4-FFF2-40B4-BE49-F238E27FC236}">
                <a16:creationId xmlns:a16="http://schemas.microsoft.com/office/drawing/2014/main" id="{CC082CDC-E178-6458-C203-8989B9351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30 s</a:t>
            </a:r>
          </a:p>
        </p:txBody>
      </p:sp>
      <p:sp>
        <p:nvSpPr>
          <p:cNvPr id="35905" name="Line 65">
            <a:extLst>
              <a:ext uri="{FF2B5EF4-FFF2-40B4-BE49-F238E27FC236}">
                <a16:creationId xmlns:a16="http://schemas.microsoft.com/office/drawing/2014/main" id="{F92ED8B3-D2F4-0F0B-F67F-D155C778D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352800"/>
            <a:ext cx="2590800" cy="2819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06" name="Line 66">
            <a:extLst>
              <a:ext uri="{FF2B5EF4-FFF2-40B4-BE49-F238E27FC236}">
                <a16:creationId xmlns:a16="http://schemas.microsoft.com/office/drawing/2014/main" id="{781A882C-E67F-DD84-FD11-BCE0C3CA06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6096000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ADC62E2-7167-5906-2B70-173E899DFD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altLang="en-US" sz="2000"/>
              <a:t>Questions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E723AB0-8D07-707D-EEB7-27A555CBF7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3810000" cy="5943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/>
              <a:t>1.How fast is the object moving at </a:t>
            </a:r>
            <a:r>
              <a:rPr lang="en-US" altLang="en-US" sz="1000" b="1" u="sng"/>
              <a:t>0 s </a:t>
            </a:r>
            <a:r>
              <a:rPr lang="en-US" altLang="en-US" sz="1000" b="1"/>
              <a:t>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/>
              <a:t>How fast is it moving at 2.5</a:t>
            </a:r>
            <a:r>
              <a:rPr lang="en-US" altLang="en-US" sz="1000" b="1" u="sng"/>
              <a:t> s </a:t>
            </a:r>
            <a:r>
              <a:rPr lang="en-US" altLang="en-US" sz="1000" b="1"/>
              <a:t>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/>
              <a:t>Describe the objects motion from 0 to 2.5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1000" b="1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rgbClr val="996633"/>
                </a:solidFill>
              </a:rPr>
              <a:t>2.How fast is the object moving at 2.5 s?</a:t>
            </a:r>
            <a:r>
              <a:rPr lang="en-US" altLang="en-US" sz="1000" b="1">
                <a:solidFill>
                  <a:schemeClr val="accent2"/>
                </a:solidFill>
              </a:rPr>
              <a:t> </a:t>
            </a:r>
            <a:r>
              <a:rPr lang="en-US" altLang="en-US" sz="1000" b="1">
                <a:solidFill>
                  <a:srgbClr val="CC0000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chemeClr val="accent2"/>
                </a:solidFill>
              </a:rPr>
              <a:t> </a:t>
            </a:r>
            <a:r>
              <a:rPr lang="en-US" altLang="en-US" sz="1000" b="1">
                <a:solidFill>
                  <a:srgbClr val="996633"/>
                </a:solidFill>
              </a:rPr>
              <a:t>How fast is it moving at 5 s ?</a:t>
            </a:r>
            <a:r>
              <a:rPr lang="en-US" altLang="en-US" sz="1000" b="1">
                <a:solidFill>
                  <a:schemeClr val="accent2"/>
                </a:solidFill>
              </a:rPr>
              <a:t> </a:t>
            </a:r>
            <a:r>
              <a:rPr lang="en-US" altLang="en-US" sz="1000" b="1">
                <a:solidFill>
                  <a:srgbClr val="CC0000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rgbClr val="996633"/>
                </a:solidFill>
              </a:rPr>
              <a:t>Describe the objects motion from  2.5 s to 5s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1000" b="1">
              <a:solidFill>
                <a:schemeClr val="accent2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chemeClr val="accent2"/>
                </a:solidFill>
              </a:rPr>
              <a:t>3.How fast is the object moving at 5 s?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chemeClr val="accent2"/>
                </a:solidFill>
              </a:rPr>
              <a:t>How fast is it moving at 10 s 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chemeClr val="accent2"/>
                </a:solidFill>
              </a:rPr>
              <a:t>Describe the objects motion from  5 to 10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1000" b="1">
              <a:solidFill>
                <a:schemeClr val="accent2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rgbClr val="006666"/>
                </a:solidFill>
              </a:rPr>
              <a:t>4.How fast is the object moving at 10s?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rgbClr val="006666"/>
                </a:solidFill>
              </a:rPr>
              <a:t>How fast is it moving at </a:t>
            </a:r>
            <a:r>
              <a:rPr lang="en-US" altLang="en-US" sz="1000" b="1" u="sng">
                <a:solidFill>
                  <a:srgbClr val="006666"/>
                </a:solidFill>
              </a:rPr>
              <a:t>@13 s</a:t>
            </a:r>
            <a:r>
              <a:rPr lang="en-US" altLang="en-US" sz="1000" b="1">
                <a:solidFill>
                  <a:srgbClr val="006666"/>
                </a:solidFill>
              </a:rPr>
              <a:t>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rgbClr val="006666"/>
                </a:solidFill>
              </a:rPr>
              <a:t>Describe the objects motion from  10 to 13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1000" b="1">
              <a:solidFill>
                <a:srgbClr val="006666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rgbClr val="660066"/>
                </a:solidFill>
              </a:rPr>
              <a:t>5.How fast is the object moving at 13s?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rgbClr val="660066"/>
                </a:solidFill>
              </a:rPr>
              <a:t>How fast is it moving at </a:t>
            </a:r>
            <a:r>
              <a:rPr lang="en-US" altLang="en-US" sz="1000" b="1" u="sng">
                <a:solidFill>
                  <a:srgbClr val="660066"/>
                </a:solidFill>
              </a:rPr>
              <a:t>20 s</a:t>
            </a:r>
            <a:r>
              <a:rPr lang="en-US" altLang="en-US" sz="1000" b="1">
                <a:solidFill>
                  <a:srgbClr val="660066"/>
                </a:solidFill>
              </a:rPr>
              <a:t>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000" b="1">
                <a:solidFill>
                  <a:srgbClr val="660066"/>
                </a:solidFill>
              </a:rPr>
              <a:t>Describe the objects motion from  13 to 20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1000" b="1">
              <a:solidFill>
                <a:srgbClr val="006666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1600" b="1">
              <a:solidFill>
                <a:srgbClr val="CC0066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1600" b="1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b="1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b="1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B7ED0A9F-4373-F9E1-C9B9-D7C1886D9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990600"/>
            <a:ext cx="365760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9900FF"/>
                </a:solidFill>
              </a:rPr>
              <a:t>5.How fast is the object moving at 20 s?</a:t>
            </a:r>
          </a:p>
          <a:p>
            <a:endParaRPr lang="en-US" altLang="en-US" sz="1200" b="1">
              <a:solidFill>
                <a:srgbClr val="9900FF"/>
              </a:solidFill>
            </a:endParaRPr>
          </a:p>
          <a:p>
            <a:r>
              <a:rPr lang="en-US" altLang="en-US" sz="1200" b="1">
                <a:solidFill>
                  <a:srgbClr val="9900FF"/>
                </a:solidFill>
              </a:rPr>
              <a:t>How fast is it moving at </a:t>
            </a:r>
            <a:r>
              <a:rPr lang="en-US" altLang="en-US" sz="1200" b="1" u="sng">
                <a:solidFill>
                  <a:srgbClr val="9900FF"/>
                </a:solidFill>
              </a:rPr>
              <a:t>30 s</a:t>
            </a:r>
            <a:r>
              <a:rPr lang="en-US" altLang="en-US" sz="1200" b="1">
                <a:solidFill>
                  <a:srgbClr val="9900FF"/>
                </a:solidFill>
              </a:rPr>
              <a:t>  ?     </a:t>
            </a:r>
          </a:p>
          <a:p>
            <a:r>
              <a:rPr lang="en-US" altLang="en-US" sz="1200" b="1">
                <a:solidFill>
                  <a:srgbClr val="9900FF"/>
                </a:solidFill>
              </a:rPr>
              <a:t>  </a:t>
            </a:r>
          </a:p>
          <a:p>
            <a:r>
              <a:rPr lang="en-US" altLang="en-US" sz="1200" b="1">
                <a:solidFill>
                  <a:srgbClr val="9900FF"/>
                </a:solidFill>
              </a:rPr>
              <a:t>Describe the objects motion from  20to 30s</a:t>
            </a:r>
          </a:p>
          <a:p>
            <a:endParaRPr lang="en-US" altLang="en-US" sz="1200" b="1" u="sng">
              <a:solidFill>
                <a:srgbClr val="336600"/>
              </a:solidFill>
            </a:endParaRPr>
          </a:p>
          <a:p>
            <a:r>
              <a:rPr lang="en-US" altLang="en-US" sz="1200" b="1">
                <a:solidFill>
                  <a:srgbClr val="009900"/>
                </a:solidFill>
              </a:rPr>
              <a:t>4.When did the object travel at constant velocity?      </a:t>
            </a:r>
          </a:p>
          <a:p>
            <a:endParaRPr lang="en-US" altLang="en-US" sz="1200" b="1">
              <a:solidFill>
                <a:srgbClr val="009900"/>
              </a:solidFill>
            </a:endParaRPr>
          </a:p>
          <a:p>
            <a:r>
              <a:rPr lang="en-US" altLang="en-US" sz="1200" b="1">
                <a:solidFill>
                  <a:srgbClr val="009900"/>
                </a:solidFill>
              </a:rPr>
              <a:t>What was the velocity?</a:t>
            </a:r>
          </a:p>
          <a:p>
            <a:endParaRPr lang="en-US" altLang="en-US" sz="1200" b="1">
              <a:solidFill>
                <a:srgbClr val="CC3300"/>
              </a:solidFill>
            </a:endParaRPr>
          </a:p>
          <a:p>
            <a:r>
              <a:rPr lang="en-US" altLang="en-US" sz="1200" b="1">
                <a:solidFill>
                  <a:srgbClr val="800080"/>
                </a:solidFill>
              </a:rPr>
              <a:t>6. When did the object speed up?</a:t>
            </a:r>
          </a:p>
          <a:p>
            <a:endParaRPr lang="en-US" altLang="en-US" sz="1200" b="1">
              <a:solidFill>
                <a:srgbClr val="800080"/>
              </a:solidFill>
            </a:endParaRPr>
          </a:p>
          <a:p>
            <a:r>
              <a:rPr lang="en-US" altLang="en-US" sz="1200" b="1">
                <a:solidFill>
                  <a:srgbClr val="800080"/>
                </a:solidFill>
              </a:rPr>
              <a:t>How much did it speed up in the time interval?</a:t>
            </a:r>
          </a:p>
          <a:p>
            <a:r>
              <a:rPr lang="en-US" altLang="en-US" sz="1200" b="1">
                <a:solidFill>
                  <a:srgbClr val="800080"/>
                </a:solidFill>
              </a:rPr>
              <a:t> </a:t>
            </a:r>
          </a:p>
          <a:p>
            <a:r>
              <a:rPr lang="en-US" altLang="en-US" sz="1200" b="1">
                <a:solidFill>
                  <a:srgbClr val="339966"/>
                </a:solidFill>
              </a:rPr>
              <a:t>7. When did the object slow down?</a:t>
            </a:r>
          </a:p>
          <a:p>
            <a:endParaRPr lang="en-US" altLang="en-US" sz="1200" b="1">
              <a:solidFill>
                <a:srgbClr val="339966"/>
              </a:solidFill>
            </a:endParaRPr>
          </a:p>
          <a:p>
            <a:r>
              <a:rPr lang="en-US" altLang="en-US" sz="1200" b="1">
                <a:solidFill>
                  <a:srgbClr val="339966"/>
                </a:solidFill>
              </a:rPr>
              <a:t>When did it stop? </a:t>
            </a:r>
          </a:p>
          <a:p>
            <a:endParaRPr lang="en-US" altLang="en-US" sz="1200" b="1">
              <a:solidFill>
                <a:srgbClr val="339966"/>
              </a:solidFill>
            </a:endParaRPr>
          </a:p>
          <a:p>
            <a:endParaRPr lang="en-US" altLang="en-US" sz="1200" b="1">
              <a:solidFill>
                <a:srgbClr val="000066"/>
              </a:solidFill>
            </a:endParaRPr>
          </a:p>
          <a:p>
            <a:r>
              <a:rPr lang="en-US" altLang="en-US" sz="1200" b="1">
                <a:solidFill>
                  <a:srgbClr val="006666"/>
                </a:solidFill>
              </a:rPr>
              <a:t>8</a:t>
            </a:r>
            <a:r>
              <a:rPr lang="en-US" altLang="en-US" sz="1200" b="1"/>
              <a:t>. When did it have Positive velocity?</a:t>
            </a:r>
          </a:p>
          <a:p>
            <a:endParaRPr lang="en-US" altLang="en-US" sz="1200" b="1"/>
          </a:p>
          <a:p>
            <a:r>
              <a:rPr lang="en-US" altLang="en-US" sz="1200" b="1"/>
              <a:t>When did it have negative velocity?</a:t>
            </a:r>
          </a:p>
          <a:p>
            <a:endParaRPr lang="en-US" altLang="en-US" sz="1200" b="1"/>
          </a:p>
          <a:p>
            <a:r>
              <a:rPr lang="en-US" altLang="en-US" sz="1200" b="1"/>
              <a:t>When did it turn around?</a:t>
            </a:r>
          </a:p>
          <a:p>
            <a:endParaRPr lang="en-US" altLang="en-US" sz="1200" b="1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C58FF59-D572-84D2-8AD6-461954402F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411163"/>
          </a:xfrm>
        </p:spPr>
        <p:txBody>
          <a:bodyPr/>
          <a:lstStyle/>
          <a:p>
            <a:pPr eaLnBrk="1" hangingPunct="1"/>
            <a:r>
              <a:rPr lang="en-US" altLang="en-US" sz="2000"/>
              <a:t>Questions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0345DF8-8B9F-1158-EC15-CE5CC5A77AB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81000"/>
            <a:ext cx="3810000" cy="6324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/>
              <a:t>1.How fast is the object moving at </a:t>
            </a:r>
            <a:r>
              <a:rPr lang="en-US" altLang="en-US" sz="900" b="1" u="sng"/>
              <a:t>0 s </a:t>
            </a:r>
            <a:r>
              <a:rPr lang="en-US" altLang="en-US" sz="900" b="1"/>
              <a:t>? </a:t>
            </a:r>
            <a:r>
              <a:rPr lang="en-US" altLang="en-US" sz="900" b="1">
                <a:solidFill>
                  <a:srgbClr val="CC0000"/>
                </a:solidFill>
              </a:rPr>
              <a:t>-10m/s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/>
              <a:t>How fast is it moving at 2.5</a:t>
            </a:r>
            <a:r>
              <a:rPr lang="en-US" altLang="en-US" sz="900" b="1" u="sng"/>
              <a:t> s </a:t>
            </a:r>
            <a:r>
              <a:rPr lang="en-US" altLang="en-US" sz="900" b="1"/>
              <a:t>? </a:t>
            </a:r>
            <a:r>
              <a:rPr lang="en-US" altLang="en-US" sz="900" b="1">
                <a:solidFill>
                  <a:srgbClr val="CC0000"/>
                </a:solidFill>
              </a:rPr>
              <a:t>0 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/>
              <a:t>Describe the objects motion from 0 to 2.5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CC0000"/>
                </a:solidFill>
              </a:rPr>
              <a:t>Slowing down to a stop, in a negative direction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900" b="1">
              <a:solidFill>
                <a:schemeClr val="accent2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996633"/>
                </a:solidFill>
              </a:rPr>
              <a:t>2.How fast is the object moving at 2.5 s?</a:t>
            </a:r>
            <a:r>
              <a:rPr lang="en-US" altLang="en-US" sz="900" b="1">
                <a:solidFill>
                  <a:schemeClr val="accent2"/>
                </a:solidFill>
              </a:rPr>
              <a:t> </a:t>
            </a:r>
            <a:r>
              <a:rPr lang="en-US" altLang="en-US" sz="900" b="1">
                <a:solidFill>
                  <a:srgbClr val="CC0000"/>
                </a:solidFill>
              </a:rPr>
              <a:t>0 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chemeClr val="accent2"/>
                </a:solidFill>
              </a:rPr>
              <a:t> </a:t>
            </a:r>
            <a:r>
              <a:rPr lang="en-US" altLang="en-US" sz="900" b="1">
                <a:solidFill>
                  <a:srgbClr val="996633"/>
                </a:solidFill>
              </a:rPr>
              <a:t>How fast is it moving at 5 s ?</a:t>
            </a:r>
            <a:r>
              <a:rPr lang="en-US" altLang="en-US" sz="900" b="1">
                <a:solidFill>
                  <a:schemeClr val="accent2"/>
                </a:solidFill>
              </a:rPr>
              <a:t> </a:t>
            </a:r>
            <a:r>
              <a:rPr lang="en-US" altLang="en-US" sz="900" b="1">
                <a:solidFill>
                  <a:srgbClr val="CC0000"/>
                </a:solidFill>
              </a:rPr>
              <a:t>10 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996633"/>
                </a:solidFill>
              </a:rPr>
              <a:t>Describe the objects motion from  2.5 s to 5s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CC0000"/>
                </a:solidFill>
              </a:rPr>
              <a:t>Speeding up, from rest, in a positive direction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900" b="1">
              <a:solidFill>
                <a:schemeClr val="accent2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chemeClr val="accent2"/>
                </a:solidFill>
              </a:rPr>
              <a:t>3.How fast is the object moving at 5 s? </a:t>
            </a:r>
            <a:r>
              <a:rPr lang="en-US" altLang="en-US" sz="900" b="1">
                <a:solidFill>
                  <a:srgbClr val="CC0000"/>
                </a:solidFill>
              </a:rPr>
              <a:t>+10m/s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chemeClr val="accent2"/>
                </a:solidFill>
              </a:rPr>
              <a:t> How fast is it moving at 10 s ? </a:t>
            </a:r>
            <a:r>
              <a:rPr lang="en-US" altLang="en-US" sz="900" b="1">
                <a:solidFill>
                  <a:srgbClr val="CC0000"/>
                </a:solidFill>
              </a:rPr>
              <a:t>+10m/s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chemeClr val="accent2"/>
                </a:solidFill>
              </a:rPr>
              <a:t>Describe the objects motion from  5 to 10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CC0000"/>
                </a:solidFill>
              </a:rPr>
              <a:t>Traveling in a positive direction at a constant velocity of 10m/s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900" b="1">
              <a:solidFill>
                <a:srgbClr val="CC0000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006666"/>
                </a:solidFill>
              </a:rPr>
              <a:t>4.How fast is the object moving at 10s? </a:t>
            </a:r>
            <a:r>
              <a:rPr lang="en-US" altLang="en-US" sz="900" b="1">
                <a:solidFill>
                  <a:srgbClr val="CC0000"/>
                </a:solidFill>
              </a:rPr>
              <a:t>+10m/s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006666"/>
                </a:solidFill>
              </a:rPr>
              <a:t>How fast is it moving at </a:t>
            </a:r>
            <a:r>
              <a:rPr lang="en-US" altLang="en-US" sz="900" b="1" u="sng">
                <a:solidFill>
                  <a:srgbClr val="006666"/>
                </a:solidFill>
              </a:rPr>
              <a:t>@13 s</a:t>
            </a:r>
            <a:r>
              <a:rPr lang="en-US" altLang="en-US" sz="900" b="1">
                <a:solidFill>
                  <a:srgbClr val="006666"/>
                </a:solidFill>
              </a:rPr>
              <a:t>        </a:t>
            </a:r>
            <a:r>
              <a:rPr lang="en-US" altLang="en-US" sz="900" b="1">
                <a:solidFill>
                  <a:srgbClr val="CC0000"/>
                </a:solidFill>
              </a:rPr>
              <a:t>0m/s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006666"/>
                </a:solidFill>
              </a:rPr>
              <a:t>Describe the objects motion from  10 to 13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CC0000"/>
                </a:solidFill>
              </a:rPr>
              <a:t>Slowing down to a stop, while traveling in a positive direction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900" b="1">
              <a:solidFill>
                <a:srgbClr val="CC0000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660066"/>
                </a:solidFill>
              </a:rPr>
              <a:t>5.How fast is the object moving at 13s? </a:t>
            </a:r>
            <a:r>
              <a:rPr lang="en-US" altLang="en-US" sz="900" b="1">
                <a:solidFill>
                  <a:srgbClr val="CC0000"/>
                </a:solidFill>
              </a:rPr>
              <a:t>0 m/s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660066"/>
                </a:solidFill>
              </a:rPr>
              <a:t>How fast is it moving at </a:t>
            </a:r>
            <a:r>
              <a:rPr lang="en-US" altLang="en-US" sz="900" b="1" u="sng">
                <a:solidFill>
                  <a:srgbClr val="660066"/>
                </a:solidFill>
              </a:rPr>
              <a:t>20 s? </a:t>
            </a:r>
            <a:r>
              <a:rPr lang="en-US" altLang="en-US" sz="900" b="1">
                <a:solidFill>
                  <a:srgbClr val="CC0000"/>
                </a:solidFill>
              </a:rPr>
              <a:t>-20 m/s</a:t>
            </a:r>
            <a:r>
              <a:rPr lang="en-US" altLang="en-US" sz="900" b="1">
                <a:solidFill>
                  <a:srgbClr val="660066"/>
                </a:solidFill>
              </a:rPr>
              <a:t>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660066"/>
                </a:solidFill>
              </a:rPr>
              <a:t>Describe the objects motion from  13 to 20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900" b="1">
                <a:solidFill>
                  <a:srgbClr val="CC0000"/>
                </a:solidFill>
              </a:rPr>
              <a:t>Speeding up, in a negative direction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900" b="1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1400" b="1">
              <a:solidFill>
                <a:srgbClr val="CC0066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1400" b="1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 b="1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b="1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434829AA-0FF5-EFD6-AC91-85009809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7200"/>
            <a:ext cx="4648200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9900FF"/>
                </a:solidFill>
              </a:rPr>
              <a:t>5.How fast is the object moving at 20 s? </a:t>
            </a:r>
            <a:r>
              <a:rPr lang="en-US" altLang="en-US" sz="1200" b="1">
                <a:solidFill>
                  <a:srgbClr val="CC0000"/>
                </a:solidFill>
              </a:rPr>
              <a:t>– 20</a:t>
            </a:r>
            <a:r>
              <a:rPr lang="en-US" altLang="en-US" sz="1200" b="1">
                <a:solidFill>
                  <a:srgbClr val="9900FF"/>
                </a:solidFill>
              </a:rPr>
              <a:t> </a:t>
            </a:r>
            <a:r>
              <a:rPr lang="en-US" altLang="en-US" sz="1200" b="1">
                <a:solidFill>
                  <a:srgbClr val="CC0000"/>
                </a:solidFill>
              </a:rPr>
              <a:t>m/s</a:t>
            </a:r>
          </a:p>
          <a:p>
            <a:endParaRPr lang="en-US" altLang="en-US" sz="1200" b="1">
              <a:solidFill>
                <a:srgbClr val="CC0000"/>
              </a:solidFill>
            </a:endParaRPr>
          </a:p>
          <a:p>
            <a:r>
              <a:rPr lang="en-US" altLang="en-US" sz="1200" b="1">
                <a:solidFill>
                  <a:srgbClr val="9900FF"/>
                </a:solidFill>
              </a:rPr>
              <a:t>How fast is it moving at </a:t>
            </a:r>
            <a:r>
              <a:rPr lang="en-US" altLang="en-US" sz="1200" b="1" u="sng">
                <a:solidFill>
                  <a:srgbClr val="9900FF"/>
                </a:solidFill>
              </a:rPr>
              <a:t>30 s</a:t>
            </a:r>
            <a:r>
              <a:rPr lang="en-US" altLang="en-US" sz="1200" b="1">
                <a:solidFill>
                  <a:srgbClr val="9900FF"/>
                </a:solidFill>
              </a:rPr>
              <a:t>  ?  </a:t>
            </a:r>
            <a:r>
              <a:rPr lang="en-US" altLang="en-US" sz="1200" b="1">
                <a:solidFill>
                  <a:srgbClr val="CC0000"/>
                </a:solidFill>
              </a:rPr>
              <a:t>-20 m/s   </a:t>
            </a:r>
          </a:p>
          <a:p>
            <a:r>
              <a:rPr lang="en-US" altLang="en-US" sz="1200" b="1">
                <a:solidFill>
                  <a:srgbClr val="CC0000"/>
                </a:solidFill>
              </a:rPr>
              <a:t>  </a:t>
            </a:r>
          </a:p>
          <a:p>
            <a:r>
              <a:rPr lang="en-US" altLang="en-US" sz="1200" b="1">
                <a:solidFill>
                  <a:srgbClr val="9900FF"/>
                </a:solidFill>
              </a:rPr>
              <a:t>Describe the objects motion from  20to 30s</a:t>
            </a:r>
          </a:p>
          <a:p>
            <a:r>
              <a:rPr lang="en-US" altLang="en-US" sz="1200" b="1">
                <a:solidFill>
                  <a:srgbClr val="CC0000"/>
                </a:solidFill>
              </a:rPr>
              <a:t>Maintaining a constant velocity, in a negative direction</a:t>
            </a:r>
          </a:p>
          <a:p>
            <a:endParaRPr lang="en-US" altLang="en-US" sz="1200" b="1" u="sng">
              <a:solidFill>
                <a:srgbClr val="CC0000"/>
              </a:solidFill>
            </a:endParaRPr>
          </a:p>
          <a:p>
            <a:r>
              <a:rPr lang="en-US" altLang="en-US" sz="1200" b="1">
                <a:solidFill>
                  <a:srgbClr val="009900"/>
                </a:solidFill>
              </a:rPr>
              <a:t>6.When did the object travel at constant velocity?                                         </a:t>
            </a:r>
          </a:p>
          <a:p>
            <a:r>
              <a:rPr lang="en-US" altLang="en-US" sz="1200" b="1">
                <a:solidFill>
                  <a:srgbClr val="009900"/>
                </a:solidFill>
              </a:rPr>
              <a:t>What was the velocity? </a:t>
            </a:r>
          </a:p>
          <a:p>
            <a:r>
              <a:rPr lang="en-US" altLang="en-US" b="1">
                <a:solidFill>
                  <a:srgbClr val="CC0000"/>
                </a:solidFill>
              </a:rPr>
              <a:t>( 5 to 10s) at +10 m/s</a:t>
            </a:r>
          </a:p>
          <a:p>
            <a:r>
              <a:rPr lang="en-US" altLang="en-US" b="1">
                <a:solidFill>
                  <a:srgbClr val="CC0000"/>
                </a:solidFill>
              </a:rPr>
              <a:t>(</a:t>
            </a:r>
            <a:r>
              <a:rPr lang="en-US" altLang="en-US" sz="1200" b="1">
                <a:solidFill>
                  <a:srgbClr val="CC0000"/>
                </a:solidFill>
              </a:rPr>
              <a:t> 20 to 30 m/s) at -20m/s</a:t>
            </a:r>
          </a:p>
          <a:p>
            <a:endParaRPr lang="en-US" altLang="en-US" sz="1200" b="1">
              <a:solidFill>
                <a:srgbClr val="CC0000"/>
              </a:solidFill>
            </a:endParaRPr>
          </a:p>
          <a:p>
            <a:r>
              <a:rPr lang="en-US" altLang="en-US" sz="1200" b="1">
                <a:solidFill>
                  <a:srgbClr val="800080"/>
                </a:solidFill>
              </a:rPr>
              <a:t>7. When did the object speed up? </a:t>
            </a:r>
            <a:r>
              <a:rPr lang="en-US" altLang="en-US" sz="1200" b="1">
                <a:solidFill>
                  <a:srgbClr val="CC0000"/>
                </a:solidFill>
              </a:rPr>
              <a:t>(2.5 to 5 s) and  (13 to 20 s)</a:t>
            </a:r>
          </a:p>
          <a:p>
            <a:endParaRPr lang="en-US" altLang="en-US" sz="1200" b="1">
              <a:solidFill>
                <a:srgbClr val="CC0000"/>
              </a:solidFill>
            </a:endParaRPr>
          </a:p>
          <a:p>
            <a:r>
              <a:rPr lang="en-US" altLang="en-US" sz="1200" b="1">
                <a:solidFill>
                  <a:srgbClr val="800080"/>
                </a:solidFill>
              </a:rPr>
              <a:t>How much did it speed up in the time interval? </a:t>
            </a:r>
            <a:r>
              <a:rPr lang="en-US" altLang="en-US" sz="1200" b="1">
                <a:solidFill>
                  <a:srgbClr val="CC0000"/>
                </a:solidFill>
              </a:rPr>
              <a:t>10 m/s and 20 respectfully</a:t>
            </a:r>
          </a:p>
          <a:p>
            <a:r>
              <a:rPr lang="en-US" altLang="en-US" sz="1200" b="1">
                <a:solidFill>
                  <a:srgbClr val="800080"/>
                </a:solidFill>
              </a:rPr>
              <a:t> </a:t>
            </a:r>
          </a:p>
          <a:p>
            <a:r>
              <a:rPr lang="en-US" altLang="en-US" sz="1200" b="1">
                <a:solidFill>
                  <a:srgbClr val="339966"/>
                </a:solidFill>
              </a:rPr>
              <a:t>8. When did the object slow down? </a:t>
            </a:r>
            <a:r>
              <a:rPr lang="en-US" altLang="en-US" sz="1200" b="1">
                <a:solidFill>
                  <a:srgbClr val="CC0000"/>
                </a:solidFill>
              </a:rPr>
              <a:t>( 0 to 2.5s) (10 to 13s)</a:t>
            </a:r>
          </a:p>
          <a:p>
            <a:endParaRPr lang="en-US" altLang="en-US" sz="1200" b="1">
              <a:solidFill>
                <a:srgbClr val="CC0000"/>
              </a:solidFill>
            </a:endParaRPr>
          </a:p>
          <a:p>
            <a:r>
              <a:rPr lang="en-US" altLang="en-US" sz="1200" b="1">
                <a:solidFill>
                  <a:srgbClr val="339966"/>
                </a:solidFill>
              </a:rPr>
              <a:t>When did it stop? </a:t>
            </a:r>
            <a:r>
              <a:rPr lang="en-US" altLang="en-US" sz="1200" b="1">
                <a:solidFill>
                  <a:srgbClr val="CC0000"/>
                </a:solidFill>
              </a:rPr>
              <a:t>At 2.5 and at 13 s</a:t>
            </a:r>
          </a:p>
          <a:p>
            <a:endParaRPr lang="en-US" altLang="en-US" sz="1200" b="1">
              <a:solidFill>
                <a:srgbClr val="CC0000"/>
              </a:solidFill>
            </a:endParaRPr>
          </a:p>
          <a:p>
            <a:endParaRPr lang="en-US" altLang="en-US" sz="1200" b="1">
              <a:solidFill>
                <a:srgbClr val="000066"/>
              </a:solidFill>
            </a:endParaRPr>
          </a:p>
          <a:p>
            <a:r>
              <a:rPr lang="en-US" altLang="en-US" sz="1200" b="1"/>
              <a:t>9. When did it have Positive velocity? </a:t>
            </a:r>
            <a:r>
              <a:rPr lang="en-US" altLang="en-US" sz="1200" b="1">
                <a:solidFill>
                  <a:srgbClr val="CC0000"/>
                </a:solidFill>
              </a:rPr>
              <a:t>(2.5 to 13s)</a:t>
            </a:r>
          </a:p>
          <a:p>
            <a:endParaRPr lang="en-US" altLang="en-US" sz="1200" b="1"/>
          </a:p>
          <a:p>
            <a:r>
              <a:rPr lang="en-US" altLang="en-US" sz="1200" b="1"/>
              <a:t>When did it have negative velocity? </a:t>
            </a:r>
            <a:r>
              <a:rPr lang="en-US" altLang="en-US" sz="1200" b="1">
                <a:solidFill>
                  <a:srgbClr val="CC0000"/>
                </a:solidFill>
              </a:rPr>
              <a:t>(0 to 2.5) and (13 to 30s)</a:t>
            </a:r>
          </a:p>
          <a:p>
            <a:endParaRPr lang="en-US" altLang="en-US" sz="1200" b="1"/>
          </a:p>
          <a:p>
            <a:r>
              <a:rPr lang="en-US" altLang="en-US" sz="1200" b="1"/>
              <a:t>When did it turn around? </a:t>
            </a:r>
            <a:r>
              <a:rPr lang="en-US" altLang="en-US" sz="1200" b="1">
                <a:solidFill>
                  <a:srgbClr val="CC0000"/>
                </a:solidFill>
              </a:rPr>
              <a:t>at 2.5s and again at 13 s</a:t>
            </a:r>
          </a:p>
          <a:p>
            <a:endParaRPr lang="en-US" altLang="en-US" sz="12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2">
            <a:extLst>
              <a:ext uri="{FF2B5EF4-FFF2-40B4-BE49-F238E27FC236}">
                <a16:creationId xmlns:a16="http://schemas.microsoft.com/office/drawing/2014/main" id="{D7009A90-B51A-8206-1119-8B7FC99A9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93EC5C6-F715-A02E-427B-B81EFABE5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altLang="en-US" sz="2000"/>
              <a:t>Questions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855660-9E85-43B5-2B34-000FE5473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chemeClr val="accent2"/>
                </a:solidFill>
              </a:rPr>
              <a:t>1.How fast is the object moving at 1 s?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chemeClr val="accent2"/>
                </a:solidFill>
              </a:rPr>
              <a:t>How fast is it moving at 1.5 s 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660033"/>
                </a:solidFill>
              </a:rPr>
              <a:t>2.How fast is the object moving at </a:t>
            </a:r>
            <a:r>
              <a:rPr lang="en-US" altLang="en-US" sz="1400" b="1" u="sng">
                <a:solidFill>
                  <a:srgbClr val="660033"/>
                </a:solidFill>
              </a:rPr>
              <a:t>2.5 s </a:t>
            </a:r>
            <a:r>
              <a:rPr lang="en-US" altLang="en-US" sz="1400" b="1">
                <a:solidFill>
                  <a:srgbClr val="660033"/>
                </a:solidFill>
              </a:rPr>
              <a:t>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660033"/>
                </a:solidFill>
              </a:rPr>
              <a:t>How fast is it moving at </a:t>
            </a:r>
            <a:r>
              <a:rPr lang="en-US" altLang="en-US" sz="1400" b="1" u="sng">
                <a:solidFill>
                  <a:srgbClr val="660033"/>
                </a:solidFill>
              </a:rPr>
              <a:t>3.5 s </a:t>
            </a:r>
            <a:r>
              <a:rPr lang="en-US" altLang="en-US" sz="1400" b="1">
                <a:solidFill>
                  <a:srgbClr val="660033"/>
                </a:solidFill>
              </a:rPr>
              <a:t>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336600"/>
                </a:solidFill>
              </a:rPr>
              <a:t>3.How fast is the object moving at 4.5</a:t>
            </a:r>
            <a:r>
              <a:rPr lang="en-US" altLang="en-US" sz="1400" b="1" u="sng">
                <a:solidFill>
                  <a:srgbClr val="336600"/>
                </a:solidFill>
              </a:rPr>
              <a:t> s</a:t>
            </a:r>
            <a:r>
              <a:rPr lang="en-US" altLang="en-US" sz="1400" b="1">
                <a:solidFill>
                  <a:srgbClr val="336600"/>
                </a:solidFill>
              </a:rPr>
              <a:t>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336600"/>
                </a:solidFill>
              </a:rPr>
              <a:t>How fast is it moving at </a:t>
            </a:r>
            <a:r>
              <a:rPr lang="en-US" altLang="en-US" sz="1400" b="1" u="sng">
                <a:solidFill>
                  <a:srgbClr val="336600"/>
                </a:solidFill>
              </a:rPr>
              <a:t>5.0 s</a:t>
            </a:r>
            <a:r>
              <a:rPr lang="en-US" altLang="en-US" sz="1400" b="1">
                <a:solidFill>
                  <a:srgbClr val="336600"/>
                </a:solidFill>
              </a:rPr>
              <a:t>?           </a:t>
            </a:r>
            <a:r>
              <a:rPr lang="en-US" altLang="en-US" sz="1400" b="1" u="sng">
                <a:solidFill>
                  <a:srgbClr val="336600"/>
                </a:solidFill>
              </a:rPr>
              <a:t>5.5 s?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rgbClr val="CC3300"/>
                </a:solidFill>
              </a:rPr>
              <a:t>4.When did the object travel at constant velocity?     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rgbClr val="CC3300"/>
                </a:solidFill>
              </a:rPr>
              <a:t>What was the velocity?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CC0066"/>
                </a:solidFill>
              </a:rPr>
              <a:t>6. When did the object speed up?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CC0066"/>
                </a:solidFill>
              </a:rPr>
              <a:t>How much did it speed up in the time interval?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000066"/>
                </a:solidFill>
              </a:rPr>
              <a:t>7. When did the object slow down?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000066"/>
                </a:solidFill>
              </a:rPr>
              <a:t>When did it stop?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006666"/>
                </a:solidFill>
              </a:rPr>
              <a:t>8. When did it have Positive velocity?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006666"/>
                </a:solidFill>
              </a:rPr>
              <a:t>When did it have negative velocity?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400" b="1">
                <a:solidFill>
                  <a:srgbClr val="006666"/>
                </a:solidFill>
              </a:rPr>
              <a:t>When did it turn around?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en-US" altLang="en-US" sz="1400" b="1">
              <a:solidFill>
                <a:srgbClr val="000066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b="1">
              <a:solidFill>
                <a:srgbClr val="CC0066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2000" b="1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 b="1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>
            <a:extLst>
              <a:ext uri="{FF2B5EF4-FFF2-40B4-BE49-F238E27FC236}">
                <a16:creationId xmlns:a16="http://schemas.microsoft.com/office/drawing/2014/main" id="{1839D9D3-D449-00B2-A48C-0506E4A5F7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66" name="Text Box 46">
            <a:extLst>
              <a:ext uri="{FF2B5EF4-FFF2-40B4-BE49-F238E27FC236}">
                <a16:creationId xmlns:a16="http://schemas.microsoft.com/office/drawing/2014/main" id="{E839D3EC-4689-276A-4993-2D59D482A0A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A1793AAD-DEF7-DB79-6EB8-4EC2D43FC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5168" name="Text Box 48">
            <a:extLst>
              <a:ext uri="{FF2B5EF4-FFF2-40B4-BE49-F238E27FC236}">
                <a16:creationId xmlns:a16="http://schemas.microsoft.com/office/drawing/2014/main" id="{2B81315D-1EB8-95C9-AEA9-96553780B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5169" name="Text Box 49">
            <a:extLst>
              <a:ext uri="{FF2B5EF4-FFF2-40B4-BE49-F238E27FC236}">
                <a16:creationId xmlns:a16="http://schemas.microsoft.com/office/drawing/2014/main" id="{32257606-C179-9274-2B45-766DFD48A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5170" name="Rectangle 50">
            <a:extLst>
              <a:ext uri="{FF2B5EF4-FFF2-40B4-BE49-F238E27FC236}">
                <a16:creationId xmlns:a16="http://schemas.microsoft.com/office/drawing/2014/main" id="{AC70A789-37A4-FA91-7AA1-605A61109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5171" name="Rectangle 51">
            <a:extLst>
              <a:ext uri="{FF2B5EF4-FFF2-40B4-BE49-F238E27FC236}">
                <a16:creationId xmlns:a16="http://schemas.microsoft.com/office/drawing/2014/main" id="{DE8DD36D-FBDD-ABCE-B573-100308AE0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5172" name="Rectangle 52">
            <a:extLst>
              <a:ext uri="{FF2B5EF4-FFF2-40B4-BE49-F238E27FC236}">
                <a16:creationId xmlns:a16="http://schemas.microsoft.com/office/drawing/2014/main" id="{591D95AC-0E5A-3A7C-483F-6BD568A06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5173" name="Rectangle 53">
            <a:extLst>
              <a:ext uri="{FF2B5EF4-FFF2-40B4-BE49-F238E27FC236}">
                <a16:creationId xmlns:a16="http://schemas.microsoft.com/office/drawing/2014/main" id="{CC4AF326-1D57-B12D-4C10-17A98D605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5174" name="Rectangle 54">
            <a:extLst>
              <a:ext uri="{FF2B5EF4-FFF2-40B4-BE49-F238E27FC236}">
                <a16:creationId xmlns:a16="http://schemas.microsoft.com/office/drawing/2014/main" id="{F1033F20-105F-8FC3-7DC1-83A96E6B1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5175" name="Text Box 55">
            <a:extLst>
              <a:ext uri="{FF2B5EF4-FFF2-40B4-BE49-F238E27FC236}">
                <a16:creationId xmlns:a16="http://schemas.microsoft.com/office/drawing/2014/main" id="{96872DDF-C562-B7D8-1498-98F8C19FC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5176" name="Text Box 56">
            <a:extLst>
              <a:ext uri="{FF2B5EF4-FFF2-40B4-BE49-F238E27FC236}">
                <a16:creationId xmlns:a16="http://schemas.microsoft.com/office/drawing/2014/main" id="{E604AB56-158D-2AA7-684A-5D498B0FD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5177" name="Text Box 57">
            <a:extLst>
              <a:ext uri="{FF2B5EF4-FFF2-40B4-BE49-F238E27FC236}">
                <a16:creationId xmlns:a16="http://schemas.microsoft.com/office/drawing/2014/main" id="{663FDF5A-FDFE-51DE-308A-F18ADB99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5178" name="Rectangle 58">
            <a:extLst>
              <a:ext uri="{FF2B5EF4-FFF2-40B4-BE49-F238E27FC236}">
                <a16:creationId xmlns:a16="http://schemas.microsoft.com/office/drawing/2014/main" id="{C52280DB-AC40-F5EB-7DEB-1ADE9D2AD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5179" name="Text Box 59">
            <a:extLst>
              <a:ext uri="{FF2B5EF4-FFF2-40B4-BE49-F238E27FC236}">
                <a16:creationId xmlns:a16="http://schemas.microsoft.com/office/drawing/2014/main" id="{2149E6B9-49B6-9B92-F75E-2D2D8419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5180" name="Line 60">
            <a:extLst>
              <a:ext uri="{FF2B5EF4-FFF2-40B4-BE49-F238E27FC236}">
                <a16:creationId xmlns:a16="http://schemas.microsoft.com/office/drawing/2014/main" id="{D27D6E6C-046B-8F00-E2A3-42F49BCD9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1" name="Line 61">
            <a:extLst>
              <a:ext uri="{FF2B5EF4-FFF2-40B4-BE49-F238E27FC236}">
                <a16:creationId xmlns:a16="http://schemas.microsoft.com/office/drawing/2014/main" id="{B84909FD-698F-DFB9-0CFA-FC6E8CFB48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2" name="Line 62">
            <a:extLst>
              <a:ext uri="{FF2B5EF4-FFF2-40B4-BE49-F238E27FC236}">
                <a16:creationId xmlns:a16="http://schemas.microsoft.com/office/drawing/2014/main" id="{CF3B9841-73FA-43AD-89AD-816C6650B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3" name="Text Box 63">
            <a:extLst>
              <a:ext uri="{FF2B5EF4-FFF2-40B4-BE49-F238E27FC236}">
                <a16:creationId xmlns:a16="http://schemas.microsoft.com/office/drawing/2014/main" id="{393BFDC9-D98E-0794-861A-04D3F3977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829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</a:rPr>
              <a:t>1.How fast is the object moving at 1 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</a:rPr>
              <a:t>How fast is it moving at 1.5 s ?</a:t>
            </a:r>
          </a:p>
        </p:txBody>
      </p:sp>
      <p:sp>
        <p:nvSpPr>
          <p:cNvPr id="5184" name="Line 64">
            <a:extLst>
              <a:ext uri="{FF2B5EF4-FFF2-40B4-BE49-F238E27FC236}">
                <a16:creationId xmlns:a16="http://schemas.microsoft.com/office/drawing/2014/main" id="{D36AA265-C3FE-F4B8-71DE-968DD08A8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5" name="Rectangle 65">
            <a:extLst>
              <a:ext uri="{FF2B5EF4-FFF2-40B4-BE49-F238E27FC236}">
                <a16:creationId xmlns:a16="http://schemas.microsoft.com/office/drawing/2014/main" id="{910F1CF2-BFB6-E8CB-5FED-1FE472C68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>
            <a:extLst>
              <a:ext uri="{FF2B5EF4-FFF2-40B4-BE49-F238E27FC236}">
                <a16:creationId xmlns:a16="http://schemas.microsoft.com/office/drawing/2014/main" id="{A867F357-6A36-407D-7679-293D01340E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0" name="Text Box 46">
            <a:extLst>
              <a:ext uri="{FF2B5EF4-FFF2-40B4-BE49-F238E27FC236}">
                <a16:creationId xmlns:a16="http://schemas.microsoft.com/office/drawing/2014/main" id="{9B98EFFA-AF63-2B86-4DD1-D72677C765F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6191" name="Text Box 47">
            <a:extLst>
              <a:ext uri="{FF2B5EF4-FFF2-40B4-BE49-F238E27FC236}">
                <a16:creationId xmlns:a16="http://schemas.microsoft.com/office/drawing/2014/main" id="{C053DE1A-675A-2132-20E2-1E73CA25E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6192" name="Text Box 48">
            <a:extLst>
              <a:ext uri="{FF2B5EF4-FFF2-40B4-BE49-F238E27FC236}">
                <a16:creationId xmlns:a16="http://schemas.microsoft.com/office/drawing/2014/main" id="{4DB282ED-286F-7F75-1C4F-592A882D4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6193" name="Text Box 49">
            <a:extLst>
              <a:ext uri="{FF2B5EF4-FFF2-40B4-BE49-F238E27FC236}">
                <a16:creationId xmlns:a16="http://schemas.microsoft.com/office/drawing/2014/main" id="{2FCAE519-7E6C-D5D8-7425-0AE538967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6194" name="Rectangle 50">
            <a:extLst>
              <a:ext uri="{FF2B5EF4-FFF2-40B4-BE49-F238E27FC236}">
                <a16:creationId xmlns:a16="http://schemas.microsoft.com/office/drawing/2014/main" id="{1866B11C-0512-112F-1760-D0A0166CB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6195" name="Rectangle 51">
            <a:extLst>
              <a:ext uri="{FF2B5EF4-FFF2-40B4-BE49-F238E27FC236}">
                <a16:creationId xmlns:a16="http://schemas.microsoft.com/office/drawing/2014/main" id="{CFC047A8-2AEA-49FD-C9F3-6CCC018F0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6196" name="Rectangle 52">
            <a:extLst>
              <a:ext uri="{FF2B5EF4-FFF2-40B4-BE49-F238E27FC236}">
                <a16:creationId xmlns:a16="http://schemas.microsoft.com/office/drawing/2014/main" id="{5DCD7FFE-CD34-4392-3B92-636BC7BD4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6197" name="Rectangle 53">
            <a:extLst>
              <a:ext uri="{FF2B5EF4-FFF2-40B4-BE49-F238E27FC236}">
                <a16:creationId xmlns:a16="http://schemas.microsoft.com/office/drawing/2014/main" id="{CCBADBE2-1DDF-844B-3E0F-A3D4D0C82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6198" name="Rectangle 54">
            <a:extLst>
              <a:ext uri="{FF2B5EF4-FFF2-40B4-BE49-F238E27FC236}">
                <a16:creationId xmlns:a16="http://schemas.microsoft.com/office/drawing/2014/main" id="{FC7233AE-85A8-84FB-C8FF-5745072D6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6199" name="Text Box 55">
            <a:extLst>
              <a:ext uri="{FF2B5EF4-FFF2-40B4-BE49-F238E27FC236}">
                <a16:creationId xmlns:a16="http://schemas.microsoft.com/office/drawing/2014/main" id="{501FBD7B-5809-3449-3A55-C27CC55F1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11430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6200" name="Text Box 56">
            <a:extLst>
              <a:ext uri="{FF2B5EF4-FFF2-40B4-BE49-F238E27FC236}">
                <a16:creationId xmlns:a16="http://schemas.microsoft.com/office/drawing/2014/main" id="{22C99477-2E07-EEFC-C9F5-18B0FB38B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6201" name="Text Box 57">
            <a:extLst>
              <a:ext uri="{FF2B5EF4-FFF2-40B4-BE49-F238E27FC236}">
                <a16:creationId xmlns:a16="http://schemas.microsoft.com/office/drawing/2014/main" id="{FCF6214E-7A4C-0063-2114-5EEE247B4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6202" name="Rectangle 58">
            <a:extLst>
              <a:ext uri="{FF2B5EF4-FFF2-40B4-BE49-F238E27FC236}">
                <a16:creationId xmlns:a16="http://schemas.microsoft.com/office/drawing/2014/main" id="{7E1DEA1C-A014-EB23-F003-E5A4A6BF7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6203" name="Text Box 59">
            <a:extLst>
              <a:ext uri="{FF2B5EF4-FFF2-40B4-BE49-F238E27FC236}">
                <a16:creationId xmlns:a16="http://schemas.microsoft.com/office/drawing/2014/main" id="{33335DE7-A4B1-7357-56C4-E04755F0E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6204" name="Line 60">
            <a:extLst>
              <a:ext uri="{FF2B5EF4-FFF2-40B4-BE49-F238E27FC236}">
                <a16:creationId xmlns:a16="http://schemas.microsoft.com/office/drawing/2014/main" id="{4CE19312-5CA8-6F26-ED78-C79FC09ED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05" name="Line 61">
            <a:extLst>
              <a:ext uri="{FF2B5EF4-FFF2-40B4-BE49-F238E27FC236}">
                <a16:creationId xmlns:a16="http://schemas.microsoft.com/office/drawing/2014/main" id="{630C1467-6116-ECCA-6D41-8E44B8AA74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06" name="Line 62">
            <a:extLst>
              <a:ext uri="{FF2B5EF4-FFF2-40B4-BE49-F238E27FC236}">
                <a16:creationId xmlns:a16="http://schemas.microsoft.com/office/drawing/2014/main" id="{402422D6-79AF-4046-0445-85E367FB7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07" name="Text Box 63">
            <a:extLst>
              <a:ext uri="{FF2B5EF4-FFF2-40B4-BE49-F238E27FC236}">
                <a16:creationId xmlns:a16="http://schemas.microsoft.com/office/drawing/2014/main" id="{4AD9DD1C-F126-31B5-B4E3-BA78C1193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829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</a:rPr>
              <a:t>1.How fast is the object moving at 1 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</a:rPr>
              <a:t>How fast is it moving at 1.5 s ?</a:t>
            </a:r>
          </a:p>
        </p:txBody>
      </p:sp>
      <p:sp>
        <p:nvSpPr>
          <p:cNvPr id="6208" name="Line 64">
            <a:extLst>
              <a:ext uri="{FF2B5EF4-FFF2-40B4-BE49-F238E27FC236}">
                <a16:creationId xmlns:a16="http://schemas.microsoft.com/office/drawing/2014/main" id="{785870D7-F4A8-F97A-AC8B-C8C8693B2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09" name="Rectangle 65">
            <a:extLst>
              <a:ext uri="{FF2B5EF4-FFF2-40B4-BE49-F238E27FC236}">
                <a16:creationId xmlns:a16="http://schemas.microsoft.com/office/drawing/2014/main" id="{59AB497E-F851-590C-648B-8B4EE6CA1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6210" name="Line 66">
            <a:extLst>
              <a:ext uri="{FF2B5EF4-FFF2-40B4-BE49-F238E27FC236}">
                <a16:creationId xmlns:a16="http://schemas.microsoft.com/office/drawing/2014/main" id="{7597D09F-8FA2-DAB2-A63D-8FF7B7647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352800"/>
            <a:ext cx="0" cy="9144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1" name="Line 67">
            <a:extLst>
              <a:ext uri="{FF2B5EF4-FFF2-40B4-BE49-F238E27FC236}">
                <a16:creationId xmlns:a16="http://schemas.microsoft.com/office/drawing/2014/main" id="{21423694-E152-961E-4A72-A3A95EE2AB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3276600"/>
            <a:ext cx="1295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2" name="Line 69">
            <a:extLst>
              <a:ext uri="{FF2B5EF4-FFF2-40B4-BE49-F238E27FC236}">
                <a16:creationId xmlns:a16="http://schemas.microsoft.com/office/drawing/2014/main" id="{A71F6FBA-1160-1B71-4CC5-429AD4BD76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352800"/>
            <a:ext cx="0" cy="914400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3" name="Line 70">
            <a:extLst>
              <a:ext uri="{FF2B5EF4-FFF2-40B4-BE49-F238E27FC236}">
                <a16:creationId xmlns:a16="http://schemas.microsoft.com/office/drawing/2014/main" id="{BEA3CA0E-AFDA-DEB8-0484-C8817E5412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3352800"/>
            <a:ext cx="1828800" cy="0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4" name="Rectangle 71">
            <a:extLst>
              <a:ext uri="{FF2B5EF4-FFF2-40B4-BE49-F238E27FC236}">
                <a16:creationId xmlns:a16="http://schemas.microsoft.com/office/drawing/2014/main" id="{EAF901F6-D019-03BC-FA5E-2CF8AD3F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76400"/>
            <a:ext cx="4953000" cy="9144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At 1 s , it is moving at +5m/s</a:t>
            </a:r>
          </a:p>
          <a:p>
            <a:pPr algn="ctr" eaLnBrk="1" hangingPunct="1"/>
            <a:r>
              <a:rPr lang="en-US" altLang="en-US" sz="2400" b="1"/>
              <a:t>At 1.5 s  it is traveling at +5m/s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" dur="1000" fill="hold"/>
                                        <p:tgtEl>
                                          <p:spTgt spid="61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1000" fill="hold"/>
                                        <p:tgtEl>
                                          <p:spTgt spid="61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9" grpId="0"/>
      <p:bldP spid="619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>
            <a:extLst>
              <a:ext uri="{FF2B5EF4-FFF2-40B4-BE49-F238E27FC236}">
                <a16:creationId xmlns:a16="http://schemas.microsoft.com/office/drawing/2014/main" id="{2838C863-3B96-0562-3100-A23C2AD985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14" name="Text Box 46">
            <a:extLst>
              <a:ext uri="{FF2B5EF4-FFF2-40B4-BE49-F238E27FC236}">
                <a16:creationId xmlns:a16="http://schemas.microsoft.com/office/drawing/2014/main" id="{5F6CDB4E-F964-9FC4-8884-C7B0E02A32A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7215" name="Text Box 47">
            <a:extLst>
              <a:ext uri="{FF2B5EF4-FFF2-40B4-BE49-F238E27FC236}">
                <a16:creationId xmlns:a16="http://schemas.microsoft.com/office/drawing/2014/main" id="{BBDAAFF5-03B4-D756-7F84-CA256BD9F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7216" name="Text Box 48">
            <a:extLst>
              <a:ext uri="{FF2B5EF4-FFF2-40B4-BE49-F238E27FC236}">
                <a16:creationId xmlns:a16="http://schemas.microsoft.com/office/drawing/2014/main" id="{2479C2DE-4356-4483-D3C5-1A713C499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7217" name="Text Box 49">
            <a:extLst>
              <a:ext uri="{FF2B5EF4-FFF2-40B4-BE49-F238E27FC236}">
                <a16:creationId xmlns:a16="http://schemas.microsoft.com/office/drawing/2014/main" id="{C606FD49-CBD2-9FC4-18E0-993DA0F91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7218" name="Rectangle 50">
            <a:extLst>
              <a:ext uri="{FF2B5EF4-FFF2-40B4-BE49-F238E27FC236}">
                <a16:creationId xmlns:a16="http://schemas.microsoft.com/office/drawing/2014/main" id="{D85ACF15-5F88-88AF-7E3A-AEABBEC72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7219" name="Rectangle 51">
            <a:extLst>
              <a:ext uri="{FF2B5EF4-FFF2-40B4-BE49-F238E27FC236}">
                <a16:creationId xmlns:a16="http://schemas.microsoft.com/office/drawing/2014/main" id="{FBCDABD8-827A-BA07-E485-627955D96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7220" name="Rectangle 52">
            <a:extLst>
              <a:ext uri="{FF2B5EF4-FFF2-40B4-BE49-F238E27FC236}">
                <a16:creationId xmlns:a16="http://schemas.microsoft.com/office/drawing/2014/main" id="{929E1867-073F-7799-ED29-5A2280988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7221" name="Rectangle 53">
            <a:extLst>
              <a:ext uri="{FF2B5EF4-FFF2-40B4-BE49-F238E27FC236}">
                <a16:creationId xmlns:a16="http://schemas.microsoft.com/office/drawing/2014/main" id="{379DC81A-49CE-C44A-0515-91C83D793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7222" name="Rectangle 54">
            <a:extLst>
              <a:ext uri="{FF2B5EF4-FFF2-40B4-BE49-F238E27FC236}">
                <a16:creationId xmlns:a16="http://schemas.microsoft.com/office/drawing/2014/main" id="{716923C7-7659-F022-DECF-EB0AA112B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7223" name="Text Box 55">
            <a:extLst>
              <a:ext uri="{FF2B5EF4-FFF2-40B4-BE49-F238E27FC236}">
                <a16:creationId xmlns:a16="http://schemas.microsoft.com/office/drawing/2014/main" id="{58A94C5B-810F-A3BD-1C85-BC271242A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7224" name="Text Box 56">
            <a:extLst>
              <a:ext uri="{FF2B5EF4-FFF2-40B4-BE49-F238E27FC236}">
                <a16:creationId xmlns:a16="http://schemas.microsoft.com/office/drawing/2014/main" id="{D941BCFA-28CC-7A34-902A-3DA263D7E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7225" name="Text Box 57">
            <a:extLst>
              <a:ext uri="{FF2B5EF4-FFF2-40B4-BE49-F238E27FC236}">
                <a16:creationId xmlns:a16="http://schemas.microsoft.com/office/drawing/2014/main" id="{99C74D3C-1D46-7828-E0D3-9A37D9E52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7226" name="Rectangle 58">
            <a:extLst>
              <a:ext uri="{FF2B5EF4-FFF2-40B4-BE49-F238E27FC236}">
                <a16:creationId xmlns:a16="http://schemas.microsoft.com/office/drawing/2014/main" id="{86EA0E41-52BF-4D32-BB61-D0C76C985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7227" name="Text Box 59">
            <a:extLst>
              <a:ext uri="{FF2B5EF4-FFF2-40B4-BE49-F238E27FC236}">
                <a16:creationId xmlns:a16="http://schemas.microsoft.com/office/drawing/2014/main" id="{7A1AC45E-72CE-9169-B253-008FA2895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7228" name="Line 60">
            <a:extLst>
              <a:ext uri="{FF2B5EF4-FFF2-40B4-BE49-F238E27FC236}">
                <a16:creationId xmlns:a16="http://schemas.microsoft.com/office/drawing/2014/main" id="{99B19247-2FFF-2BB2-B9D3-30DAA572B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9" name="Line 61">
            <a:extLst>
              <a:ext uri="{FF2B5EF4-FFF2-40B4-BE49-F238E27FC236}">
                <a16:creationId xmlns:a16="http://schemas.microsoft.com/office/drawing/2014/main" id="{71BD0884-906D-3E85-7C1F-AD7085F066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0" name="Line 62">
            <a:extLst>
              <a:ext uri="{FF2B5EF4-FFF2-40B4-BE49-F238E27FC236}">
                <a16:creationId xmlns:a16="http://schemas.microsoft.com/office/drawing/2014/main" id="{2DCA005D-F724-5E33-64B7-1625E1765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1" name="Line 63">
            <a:extLst>
              <a:ext uri="{FF2B5EF4-FFF2-40B4-BE49-F238E27FC236}">
                <a16:creationId xmlns:a16="http://schemas.microsoft.com/office/drawing/2014/main" id="{C05B3423-1C87-CEF7-52CA-1CFF7717F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32" name="Text Box 64">
            <a:extLst>
              <a:ext uri="{FF2B5EF4-FFF2-40B4-BE49-F238E27FC236}">
                <a16:creationId xmlns:a16="http://schemas.microsoft.com/office/drawing/2014/main" id="{B0A28710-DEAD-77AF-15CB-5E8BAAD27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829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660033"/>
                </a:solidFill>
              </a:rPr>
              <a:t>2.How fast is the object moving at </a:t>
            </a:r>
            <a:r>
              <a:rPr lang="en-US" altLang="en-US" sz="3600" b="1" u="sng">
                <a:solidFill>
                  <a:srgbClr val="660033"/>
                </a:solidFill>
              </a:rPr>
              <a:t>2.5 s </a:t>
            </a:r>
            <a:r>
              <a:rPr lang="en-US" altLang="en-US" sz="3600" b="1">
                <a:solidFill>
                  <a:srgbClr val="660033"/>
                </a:solidFill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660033"/>
                </a:solidFill>
              </a:rPr>
              <a:t>How fast is it moving at </a:t>
            </a:r>
            <a:r>
              <a:rPr lang="en-US" altLang="en-US" sz="3600" b="1" u="sng">
                <a:solidFill>
                  <a:srgbClr val="660033"/>
                </a:solidFill>
              </a:rPr>
              <a:t>3.5 s </a:t>
            </a:r>
            <a:r>
              <a:rPr lang="en-US" altLang="en-US" sz="3600" b="1">
                <a:solidFill>
                  <a:srgbClr val="660033"/>
                </a:solidFill>
              </a:rPr>
              <a:t>?</a:t>
            </a:r>
          </a:p>
        </p:txBody>
      </p:sp>
      <p:sp>
        <p:nvSpPr>
          <p:cNvPr id="7233" name="Rectangle 65">
            <a:extLst>
              <a:ext uri="{FF2B5EF4-FFF2-40B4-BE49-F238E27FC236}">
                <a16:creationId xmlns:a16="http://schemas.microsoft.com/office/drawing/2014/main" id="{CB038371-8A5B-358A-35ED-D9F745FFB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>
            <a:extLst>
              <a:ext uri="{FF2B5EF4-FFF2-40B4-BE49-F238E27FC236}">
                <a16:creationId xmlns:a16="http://schemas.microsoft.com/office/drawing/2014/main" id="{B9CEFE8C-10AE-8CED-357B-003BF7485F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38" name="Text Box 46">
            <a:extLst>
              <a:ext uri="{FF2B5EF4-FFF2-40B4-BE49-F238E27FC236}">
                <a16:creationId xmlns:a16="http://schemas.microsoft.com/office/drawing/2014/main" id="{2DCC9A2E-2262-940B-EE97-44C59F1F245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8239" name="Text Box 47">
            <a:extLst>
              <a:ext uri="{FF2B5EF4-FFF2-40B4-BE49-F238E27FC236}">
                <a16:creationId xmlns:a16="http://schemas.microsoft.com/office/drawing/2014/main" id="{C9A3F331-4FD4-AF32-F96C-E97836EC5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8240" name="Text Box 48">
            <a:extLst>
              <a:ext uri="{FF2B5EF4-FFF2-40B4-BE49-F238E27FC236}">
                <a16:creationId xmlns:a16="http://schemas.microsoft.com/office/drawing/2014/main" id="{BA279A0B-F38C-FC1F-3720-2A3F8B555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8241" name="Text Box 49">
            <a:extLst>
              <a:ext uri="{FF2B5EF4-FFF2-40B4-BE49-F238E27FC236}">
                <a16:creationId xmlns:a16="http://schemas.microsoft.com/office/drawing/2014/main" id="{153407F3-DC11-D68D-F9C0-53399CBA7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8242" name="Rectangle 50">
            <a:extLst>
              <a:ext uri="{FF2B5EF4-FFF2-40B4-BE49-F238E27FC236}">
                <a16:creationId xmlns:a16="http://schemas.microsoft.com/office/drawing/2014/main" id="{2EEBCD1D-C2BC-ED23-3E77-011B64F46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8243" name="Rectangle 51">
            <a:extLst>
              <a:ext uri="{FF2B5EF4-FFF2-40B4-BE49-F238E27FC236}">
                <a16:creationId xmlns:a16="http://schemas.microsoft.com/office/drawing/2014/main" id="{E74AC6E7-A424-7479-3635-CAED55E8B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8244" name="Rectangle 52">
            <a:extLst>
              <a:ext uri="{FF2B5EF4-FFF2-40B4-BE49-F238E27FC236}">
                <a16:creationId xmlns:a16="http://schemas.microsoft.com/office/drawing/2014/main" id="{07462A9B-2927-9585-7BB2-BF21338A9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8245" name="Rectangle 53">
            <a:extLst>
              <a:ext uri="{FF2B5EF4-FFF2-40B4-BE49-F238E27FC236}">
                <a16:creationId xmlns:a16="http://schemas.microsoft.com/office/drawing/2014/main" id="{022A9103-5897-D305-41A3-17851F168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8246" name="Rectangle 54">
            <a:extLst>
              <a:ext uri="{FF2B5EF4-FFF2-40B4-BE49-F238E27FC236}">
                <a16:creationId xmlns:a16="http://schemas.microsoft.com/office/drawing/2014/main" id="{0C61065A-BBB4-C12B-C7AC-A949303E5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8247" name="Text Box 55">
            <a:extLst>
              <a:ext uri="{FF2B5EF4-FFF2-40B4-BE49-F238E27FC236}">
                <a16:creationId xmlns:a16="http://schemas.microsoft.com/office/drawing/2014/main" id="{546D4C16-20DA-7305-E554-288A94ED0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8248" name="Text Box 56">
            <a:extLst>
              <a:ext uri="{FF2B5EF4-FFF2-40B4-BE49-F238E27FC236}">
                <a16:creationId xmlns:a16="http://schemas.microsoft.com/office/drawing/2014/main" id="{CAA32868-511C-01A8-0625-F52FD14D0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8249" name="Text Box 57">
            <a:extLst>
              <a:ext uri="{FF2B5EF4-FFF2-40B4-BE49-F238E27FC236}">
                <a16:creationId xmlns:a16="http://schemas.microsoft.com/office/drawing/2014/main" id="{1A1881FC-9C5E-EC79-6F2B-45312C221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8250" name="Rectangle 58">
            <a:extLst>
              <a:ext uri="{FF2B5EF4-FFF2-40B4-BE49-F238E27FC236}">
                <a16:creationId xmlns:a16="http://schemas.microsoft.com/office/drawing/2014/main" id="{B0C6A228-03B0-D075-DAD4-7D1298ED3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8251" name="Text Box 59">
            <a:extLst>
              <a:ext uri="{FF2B5EF4-FFF2-40B4-BE49-F238E27FC236}">
                <a16:creationId xmlns:a16="http://schemas.microsoft.com/office/drawing/2014/main" id="{1349BD5C-EC30-13DB-117E-E05C149E2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8252" name="Line 60">
            <a:extLst>
              <a:ext uri="{FF2B5EF4-FFF2-40B4-BE49-F238E27FC236}">
                <a16:creationId xmlns:a16="http://schemas.microsoft.com/office/drawing/2014/main" id="{1FC5CC96-3DF0-A234-8EDA-B874E867BC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53" name="Line 61">
            <a:extLst>
              <a:ext uri="{FF2B5EF4-FFF2-40B4-BE49-F238E27FC236}">
                <a16:creationId xmlns:a16="http://schemas.microsoft.com/office/drawing/2014/main" id="{F482BD7C-6A0A-B79C-FB46-E542659F18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54" name="Line 62">
            <a:extLst>
              <a:ext uri="{FF2B5EF4-FFF2-40B4-BE49-F238E27FC236}">
                <a16:creationId xmlns:a16="http://schemas.microsoft.com/office/drawing/2014/main" id="{5942AD41-47BA-576C-4F5C-4A9442F8F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55" name="Line 64">
            <a:extLst>
              <a:ext uri="{FF2B5EF4-FFF2-40B4-BE49-F238E27FC236}">
                <a16:creationId xmlns:a16="http://schemas.microsoft.com/office/drawing/2014/main" id="{A2F0E185-50A0-8986-C806-5DEFE5637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56" name="Text Box 65">
            <a:extLst>
              <a:ext uri="{FF2B5EF4-FFF2-40B4-BE49-F238E27FC236}">
                <a16:creationId xmlns:a16="http://schemas.microsoft.com/office/drawing/2014/main" id="{D574EEC6-E19B-3F95-0CA3-A5DF075E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829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660033"/>
                </a:solidFill>
              </a:rPr>
              <a:t>2.How fast is the object moving at </a:t>
            </a:r>
            <a:r>
              <a:rPr lang="en-US" altLang="en-US" sz="3600" b="1" u="sng">
                <a:solidFill>
                  <a:srgbClr val="660033"/>
                </a:solidFill>
              </a:rPr>
              <a:t>2.5 s </a:t>
            </a:r>
            <a:r>
              <a:rPr lang="en-US" altLang="en-US" sz="3600" b="1">
                <a:solidFill>
                  <a:srgbClr val="660033"/>
                </a:solidFill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660033"/>
                </a:solidFill>
              </a:rPr>
              <a:t>How fast is it moving at </a:t>
            </a:r>
            <a:r>
              <a:rPr lang="en-US" altLang="en-US" sz="3600" b="1" u="sng">
                <a:solidFill>
                  <a:srgbClr val="660033"/>
                </a:solidFill>
              </a:rPr>
              <a:t>3.5 s </a:t>
            </a:r>
            <a:r>
              <a:rPr lang="en-US" altLang="en-US" sz="3600" b="1">
                <a:solidFill>
                  <a:srgbClr val="660033"/>
                </a:solidFill>
              </a:rPr>
              <a:t>?</a:t>
            </a:r>
          </a:p>
        </p:txBody>
      </p:sp>
      <p:sp>
        <p:nvSpPr>
          <p:cNvPr id="8257" name="Rectangle 66">
            <a:extLst>
              <a:ext uri="{FF2B5EF4-FFF2-40B4-BE49-F238E27FC236}">
                <a16:creationId xmlns:a16="http://schemas.microsoft.com/office/drawing/2014/main" id="{50D65881-FE3B-BCA7-F400-9843FD648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8258" name="Rectangle 67">
            <a:extLst>
              <a:ext uri="{FF2B5EF4-FFF2-40B4-BE49-F238E27FC236}">
                <a16:creationId xmlns:a16="http://schemas.microsoft.com/office/drawing/2014/main" id="{54B26724-8FB2-5B17-2C41-EC8E35B92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600200"/>
            <a:ext cx="4953000" cy="9144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At 2.5s , it is moving at +6m/s</a:t>
            </a:r>
          </a:p>
          <a:p>
            <a:pPr algn="ctr" eaLnBrk="1" hangingPunct="1"/>
            <a:r>
              <a:rPr lang="en-US" altLang="en-US" sz="2400" b="1"/>
              <a:t>At 3.5 s  it is traveling at +9m/s</a:t>
            </a:r>
            <a:endParaRPr lang="en-US" altLang="en-US"/>
          </a:p>
        </p:txBody>
      </p:sp>
      <p:sp>
        <p:nvSpPr>
          <p:cNvPr id="8259" name="Line 68">
            <a:extLst>
              <a:ext uri="{FF2B5EF4-FFF2-40B4-BE49-F238E27FC236}">
                <a16:creationId xmlns:a16="http://schemas.microsoft.com/office/drawing/2014/main" id="{62E984F0-5491-805E-FB50-68C726FED9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124200"/>
            <a:ext cx="0" cy="1219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60" name="Line 69">
            <a:extLst>
              <a:ext uri="{FF2B5EF4-FFF2-40B4-BE49-F238E27FC236}">
                <a16:creationId xmlns:a16="http://schemas.microsoft.com/office/drawing/2014/main" id="{93B20D97-5BD0-1686-6569-36A1894E3A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95400" y="3048000"/>
            <a:ext cx="33528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61" name="Line 71">
            <a:extLst>
              <a:ext uri="{FF2B5EF4-FFF2-40B4-BE49-F238E27FC236}">
                <a16:creationId xmlns:a16="http://schemas.microsoft.com/office/drawing/2014/main" id="{3AA905A8-3049-7C0F-B7DB-CD23CDF47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590800"/>
            <a:ext cx="0" cy="1676400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62" name="Line 72">
            <a:extLst>
              <a:ext uri="{FF2B5EF4-FFF2-40B4-BE49-F238E27FC236}">
                <a16:creationId xmlns:a16="http://schemas.microsoft.com/office/drawing/2014/main" id="{FD025D57-6167-A36C-12F1-88F90CF750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95400" y="2590800"/>
            <a:ext cx="4495800" cy="0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64" name="Text Box 72">
            <a:extLst>
              <a:ext uri="{FF2B5EF4-FFF2-40B4-BE49-F238E27FC236}">
                <a16:creationId xmlns:a16="http://schemas.microsoft.com/office/drawing/2014/main" id="{C6D3E4AF-CFD8-C0E1-21B9-D28421FBF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146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+9m/s</a:t>
            </a:r>
          </a:p>
        </p:txBody>
      </p:sp>
      <p:sp>
        <p:nvSpPr>
          <p:cNvPr id="8265" name="Text Box 73">
            <a:extLst>
              <a:ext uri="{FF2B5EF4-FFF2-40B4-BE49-F238E27FC236}">
                <a16:creationId xmlns:a16="http://schemas.microsoft.com/office/drawing/2014/main" id="{3A53F579-4757-0D0B-97BA-B8DC162C4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+6m/s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4" grpId="0"/>
      <p:bldP spid="82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>
            <a:extLst>
              <a:ext uri="{FF2B5EF4-FFF2-40B4-BE49-F238E27FC236}">
                <a16:creationId xmlns:a16="http://schemas.microsoft.com/office/drawing/2014/main" id="{EDEAB8B0-2752-7929-47B9-BCF98144168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62" name="Text Box 46">
            <a:extLst>
              <a:ext uri="{FF2B5EF4-FFF2-40B4-BE49-F238E27FC236}">
                <a16:creationId xmlns:a16="http://schemas.microsoft.com/office/drawing/2014/main" id="{C9521D95-8528-4CC3-D034-DF9BB98981D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9263" name="Text Box 47">
            <a:extLst>
              <a:ext uri="{FF2B5EF4-FFF2-40B4-BE49-F238E27FC236}">
                <a16:creationId xmlns:a16="http://schemas.microsoft.com/office/drawing/2014/main" id="{2C8C2893-DC39-6F87-A0FF-A685F0EB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9264" name="Text Box 48">
            <a:extLst>
              <a:ext uri="{FF2B5EF4-FFF2-40B4-BE49-F238E27FC236}">
                <a16:creationId xmlns:a16="http://schemas.microsoft.com/office/drawing/2014/main" id="{7099CD95-3B53-8C20-747A-81A9053EC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9265" name="Text Box 49">
            <a:extLst>
              <a:ext uri="{FF2B5EF4-FFF2-40B4-BE49-F238E27FC236}">
                <a16:creationId xmlns:a16="http://schemas.microsoft.com/office/drawing/2014/main" id="{86FAC90E-378B-92AF-6E5D-20D695FCE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9266" name="Rectangle 50">
            <a:extLst>
              <a:ext uri="{FF2B5EF4-FFF2-40B4-BE49-F238E27FC236}">
                <a16:creationId xmlns:a16="http://schemas.microsoft.com/office/drawing/2014/main" id="{ECE47650-4CE5-2D0F-CB63-8BF8E289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9267" name="Rectangle 51">
            <a:extLst>
              <a:ext uri="{FF2B5EF4-FFF2-40B4-BE49-F238E27FC236}">
                <a16:creationId xmlns:a16="http://schemas.microsoft.com/office/drawing/2014/main" id="{62CC72F9-134A-D01E-CC59-B95F0FFBB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9268" name="Rectangle 52">
            <a:extLst>
              <a:ext uri="{FF2B5EF4-FFF2-40B4-BE49-F238E27FC236}">
                <a16:creationId xmlns:a16="http://schemas.microsoft.com/office/drawing/2014/main" id="{B2174967-A7F9-0B1C-2C4C-68ACEDD85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9269" name="Rectangle 53">
            <a:extLst>
              <a:ext uri="{FF2B5EF4-FFF2-40B4-BE49-F238E27FC236}">
                <a16:creationId xmlns:a16="http://schemas.microsoft.com/office/drawing/2014/main" id="{5C2A94DD-F058-C5D1-D90E-404C8ECAF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9270" name="Rectangle 54">
            <a:extLst>
              <a:ext uri="{FF2B5EF4-FFF2-40B4-BE49-F238E27FC236}">
                <a16:creationId xmlns:a16="http://schemas.microsoft.com/office/drawing/2014/main" id="{D5FCE63E-02C7-D18C-1063-5B037CA6D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9271" name="Text Box 55">
            <a:extLst>
              <a:ext uri="{FF2B5EF4-FFF2-40B4-BE49-F238E27FC236}">
                <a16:creationId xmlns:a16="http://schemas.microsoft.com/office/drawing/2014/main" id="{BF02B11D-0EB5-208B-EE4F-121F41E27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9272" name="Text Box 56">
            <a:extLst>
              <a:ext uri="{FF2B5EF4-FFF2-40B4-BE49-F238E27FC236}">
                <a16:creationId xmlns:a16="http://schemas.microsoft.com/office/drawing/2014/main" id="{21F4A2C3-3588-606A-74E6-DF3A4C561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9273" name="Text Box 57">
            <a:extLst>
              <a:ext uri="{FF2B5EF4-FFF2-40B4-BE49-F238E27FC236}">
                <a16:creationId xmlns:a16="http://schemas.microsoft.com/office/drawing/2014/main" id="{BFBE151F-F8F8-7272-DC18-04201F151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9274" name="Rectangle 58">
            <a:extLst>
              <a:ext uri="{FF2B5EF4-FFF2-40B4-BE49-F238E27FC236}">
                <a16:creationId xmlns:a16="http://schemas.microsoft.com/office/drawing/2014/main" id="{2F4A89D5-0416-75D6-D97F-7335E404E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9275" name="Text Box 59">
            <a:extLst>
              <a:ext uri="{FF2B5EF4-FFF2-40B4-BE49-F238E27FC236}">
                <a16:creationId xmlns:a16="http://schemas.microsoft.com/office/drawing/2014/main" id="{BEE2CE34-329D-CF6B-D564-FA8E0FF0A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9276" name="Line 60">
            <a:extLst>
              <a:ext uri="{FF2B5EF4-FFF2-40B4-BE49-F238E27FC236}">
                <a16:creationId xmlns:a16="http://schemas.microsoft.com/office/drawing/2014/main" id="{D0D2BC28-B4FA-E6D7-4D56-46B9BB637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7" name="Line 61">
            <a:extLst>
              <a:ext uri="{FF2B5EF4-FFF2-40B4-BE49-F238E27FC236}">
                <a16:creationId xmlns:a16="http://schemas.microsoft.com/office/drawing/2014/main" id="{10434CDF-65D2-5427-416B-8AB2806FCA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8" name="Line 62">
            <a:extLst>
              <a:ext uri="{FF2B5EF4-FFF2-40B4-BE49-F238E27FC236}">
                <a16:creationId xmlns:a16="http://schemas.microsoft.com/office/drawing/2014/main" id="{FEE18927-64E0-9EEE-5F5F-07E5C57C8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9" name="Line 66">
            <a:extLst>
              <a:ext uri="{FF2B5EF4-FFF2-40B4-BE49-F238E27FC236}">
                <a16:creationId xmlns:a16="http://schemas.microsoft.com/office/drawing/2014/main" id="{0FECBA34-7152-FAF9-C6F0-902E0107C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0" name="Text Box 67">
            <a:extLst>
              <a:ext uri="{FF2B5EF4-FFF2-40B4-BE49-F238E27FC236}">
                <a16:creationId xmlns:a16="http://schemas.microsoft.com/office/drawing/2014/main" id="{434EA1E4-0E7D-7C6F-F938-B976E9041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5156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>
                <a:solidFill>
                  <a:srgbClr val="336600"/>
                </a:solidFill>
              </a:rPr>
              <a:t>3.How fast is the object moving at </a:t>
            </a:r>
            <a:r>
              <a:rPr lang="en-US" altLang="en-US" sz="3600" b="1" u="sng">
                <a:solidFill>
                  <a:srgbClr val="336600"/>
                </a:solidFill>
              </a:rPr>
              <a:t>4.5 s</a:t>
            </a:r>
            <a:r>
              <a:rPr lang="en-US" altLang="en-US" sz="3600" b="1">
                <a:solidFill>
                  <a:srgbClr val="336600"/>
                </a:solidFill>
              </a:rPr>
              <a:t>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>
                <a:solidFill>
                  <a:srgbClr val="336600"/>
                </a:solidFill>
              </a:rPr>
              <a:t>How fast is it moving at </a:t>
            </a:r>
            <a:r>
              <a:rPr lang="en-US" altLang="en-US" sz="3600" b="1" u="sng">
                <a:solidFill>
                  <a:srgbClr val="336600"/>
                </a:solidFill>
              </a:rPr>
              <a:t>5.0 s</a:t>
            </a:r>
            <a:r>
              <a:rPr lang="en-US" altLang="en-US" sz="3600" b="1">
                <a:solidFill>
                  <a:srgbClr val="336600"/>
                </a:solidFill>
              </a:rPr>
              <a:t>?      </a:t>
            </a:r>
            <a:r>
              <a:rPr lang="en-US" altLang="en-US" sz="3600" b="1" u="sng">
                <a:solidFill>
                  <a:srgbClr val="336600"/>
                </a:solidFill>
              </a:rPr>
              <a:t>5.5s</a:t>
            </a:r>
            <a:r>
              <a:rPr lang="en-US" altLang="en-US" sz="3600" b="1">
                <a:solidFill>
                  <a:srgbClr val="336600"/>
                </a:solidFill>
              </a:rPr>
              <a:t>?</a:t>
            </a:r>
          </a:p>
        </p:txBody>
      </p:sp>
      <p:sp>
        <p:nvSpPr>
          <p:cNvPr id="9281" name="Rectangle 68">
            <a:extLst>
              <a:ext uri="{FF2B5EF4-FFF2-40B4-BE49-F238E27FC236}">
                <a16:creationId xmlns:a16="http://schemas.microsoft.com/office/drawing/2014/main" id="{EFE07CE3-0ACA-0A5F-A3C3-8B7BFD1EE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6" name="Group 76">
            <a:extLst>
              <a:ext uri="{FF2B5EF4-FFF2-40B4-BE49-F238E27FC236}">
                <a16:creationId xmlns:a16="http://schemas.microsoft.com/office/drawing/2014/main" id="{C7822EE9-06BE-AEDB-D30F-C9C91D4CB3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620000" cy="4535488"/>
        </p:xfrm>
        <a:graphic>
          <a:graphicData uri="http://schemas.openxmlformats.org/drawingml/2006/table">
            <a:tbl>
              <a:tblPr/>
              <a:tblGrid>
                <a:gridCol w="1271588">
                  <a:extLst>
                    <a:ext uri="{9D8B030D-6E8A-4147-A177-3AD203B41FA5}">
                      <a16:colId xmlns:a16="http://schemas.microsoft.com/office/drawing/2014/main" val="1563349079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359823149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3825137074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109297705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3509587149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815531236"/>
                    </a:ext>
                  </a:extLst>
                </a:gridCol>
              </a:tblGrid>
              <a:tr h="787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78729"/>
                  </a:ext>
                </a:extLst>
              </a:tr>
              <a:tr h="965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725376"/>
                  </a:ext>
                </a:extLst>
              </a:tr>
              <a:tr h="914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070176"/>
                  </a:ext>
                </a:extLst>
              </a:tr>
              <a:tr h="933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821022"/>
                  </a:ext>
                </a:extLst>
              </a:tr>
              <a:tr h="935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935578"/>
                  </a:ext>
                </a:extLst>
              </a:tr>
            </a:tbl>
          </a:graphicData>
        </a:graphic>
      </p:graphicFrame>
      <p:sp>
        <p:nvSpPr>
          <p:cNvPr id="10286" name="Text Box 46">
            <a:extLst>
              <a:ext uri="{FF2B5EF4-FFF2-40B4-BE49-F238E27FC236}">
                <a16:creationId xmlns:a16="http://schemas.microsoft.com/office/drawing/2014/main" id="{4FA01888-DAAF-3EFF-EE51-4C5B9636628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velocity</a:t>
            </a:r>
          </a:p>
        </p:txBody>
      </p:sp>
      <p:sp>
        <p:nvSpPr>
          <p:cNvPr id="10287" name="Text Box 47">
            <a:extLst>
              <a:ext uri="{FF2B5EF4-FFF2-40B4-BE49-F238E27FC236}">
                <a16:creationId xmlns:a16="http://schemas.microsoft.com/office/drawing/2014/main" id="{A36CA339-BBFC-FF08-F0D0-6F2558C53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time</a:t>
            </a:r>
          </a:p>
        </p:txBody>
      </p:sp>
      <p:sp>
        <p:nvSpPr>
          <p:cNvPr id="10288" name="Text Box 48">
            <a:extLst>
              <a:ext uri="{FF2B5EF4-FFF2-40B4-BE49-F238E27FC236}">
                <a16:creationId xmlns:a16="http://schemas.microsoft.com/office/drawing/2014/main" id="{69B14C82-138C-BCFD-C273-041101064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10668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-5 m/s</a:t>
            </a:r>
          </a:p>
        </p:txBody>
      </p:sp>
      <p:sp>
        <p:nvSpPr>
          <p:cNvPr id="10289" name="Text Box 49">
            <a:extLst>
              <a:ext uri="{FF2B5EF4-FFF2-40B4-BE49-F238E27FC236}">
                <a16:creationId xmlns:a16="http://schemas.microsoft.com/office/drawing/2014/main" id="{769DE577-3485-F36C-3FD5-DDDAA4240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1000"/>
            <a:ext cx="10668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 m/s</a:t>
            </a:r>
          </a:p>
        </p:txBody>
      </p:sp>
      <p:sp>
        <p:nvSpPr>
          <p:cNvPr id="10290" name="Rectangle 50">
            <a:extLst>
              <a:ext uri="{FF2B5EF4-FFF2-40B4-BE49-F238E27FC236}">
                <a16:creationId xmlns:a16="http://schemas.microsoft.com/office/drawing/2014/main" id="{4DD30FA5-4B2A-C364-C271-E513D691B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1 s</a:t>
            </a:r>
          </a:p>
        </p:txBody>
      </p:sp>
      <p:sp>
        <p:nvSpPr>
          <p:cNvPr id="10291" name="Rectangle 51">
            <a:extLst>
              <a:ext uri="{FF2B5EF4-FFF2-40B4-BE49-F238E27FC236}">
                <a16:creationId xmlns:a16="http://schemas.microsoft.com/office/drawing/2014/main" id="{C30EF66F-D2B1-212A-696C-15CB62BAD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3 s</a:t>
            </a:r>
          </a:p>
        </p:txBody>
      </p:sp>
      <p:sp>
        <p:nvSpPr>
          <p:cNvPr id="10292" name="Rectangle 52">
            <a:extLst>
              <a:ext uri="{FF2B5EF4-FFF2-40B4-BE49-F238E27FC236}">
                <a16:creationId xmlns:a16="http://schemas.microsoft.com/office/drawing/2014/main" id="{7496F105-72C6-E207-5FA8-598A83BD4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2 s</a:t>
            </a:r>
          </a:p>
        </p:txBody>
      </p:sp>
      <p:sp>
        <p:nvSpPr>
          <p:cNvPr id="10293" name="Rectangle 53">
            <a:extLst>
              <a:ext uri="{FF2B5EF4-FFF2-40B4-BE49-F238E27FC236}">
                <a16:creationId xmlns:a16="http://schemas.microsoft.com/office/drawing/2014/main" id="{5A2324A1-6348-BDD4-3F29-A112C8B8F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4 s</a:t>
            </a:r>
          </a:p>
        </p:txBody>
      </p:sp>
      <p:sp>
        <p:nvSpPr>
          <p:cNvPr id="10294" name="Rectangle 54">
            <a:extLst>
              <a:ext uri="{FF2B5EF4-FFF2-40B4-BE49-F238E27FC236}">
                <a16:creationId xmlns:a16="http://schemas.microsoft.com/office/drawing/2014/main" id="{66D4F32C-1566-ED02-4EBB-7E7189580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5 s</a:t>
            </a:r>
          </a:p>
        </p:txBody>
      </p:sp>
      <p:sp>
        <p:nvSpPr>
          <p:cNvPr id="10295" name="Text Box 55">
            <a:extLst>
              <a:ext uri="{FF2B5EF4-FFF2-40B4-BE49-F238E27FC236}">
                <a16:creationId xmlns:a16="http://schemas.microsoft.com/office/drawing/2014/main" id="{1B17F4A1-53EF-718B-1CD1-D9EB6BD11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+5m/s</a:t>
            </a:r>
          </a:p>
        </p:txBody>
      </p:sp>
      <p:sp>
        <p:nvSpPr>
          <p:cNvPr id="10296" name="Text Box 56">
            <a:extLst>
              <a:ext uri="{FF2B5EF4-FFF2-40B4-BE49-F238E27FC236}">
                <a16:creationId xmlns:a16="http://schemas.microsoft.com/office/drawing/2014/main" id="{F334DCDB-74D7-EF0C-61B9-6CE3872AA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+10 m/s</a:t>
            </a:r>
          </a:p>
        </p:txBody>
      </p:sp>
      <p:sp>
        <p:nvSpPr>
          <p:cNvPr id="10297" name="Text Box 57">
            <a:extLst>
              <a:ext uri="{FF2B5EF4-FFF2-40B4-BE49-F238E27FC236}">
                <a16:creationId xmlns:a16="http://schemas.microsoft.com/office/drawing/2014/main" id="{D70E5B61-BA9F-3D15-385A-1157BEC59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906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+15 m/s</a:t>
            </a:r>
          </a:p>
        </p:txBody>
      </p:sp>
      <p:sp>
        <p:nvSpPr>
          <p:cNvPr id="10298" name="Rectangle 58">
            <a:extLst>
              <a:ext uri="{FF2B5EF4-FFF2-40B4-BE49-F238E27FC236}">
                <a16:creationId xmlns:a16="http://schemas.microsoft.com/office/drawing/2014/main" id="{9D1BFEE9-B8E6-1D1B-CE5C-0CC698C0B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0 s</a:t>
            </a:r>
          </a:p>
        </p:txBody>
      </p:sp>
      <p:sp>
        <p:nvSpPr>
          <p:cNvPr id="10299" name="Text Box 59">
            <a:extLst>
              <a:ext uri="{FF2B5EF4-FFF2-40B4-BE49-F238E27FC236}">
                <a16:creationId xmlns:a16="http://schemas.microsoft.com/office/drawing/2014/main" id="{098E229D-B2FC-229A-36E1-2CA3CDEA2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914400" cy="336550"/>
          </a:xfrm>
          <a:prstGeom prst="rect">
            <a:avLst/>
          </a:prstGeom>
          <a:solidFill>
            <a:srgbClr val="EEF7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-10 m/s</a:t>
            </a:r>
          </a:p>
        </p:txBody>
      </p:sp>
      <p:sp>
        <p:nvSpPr>
          <p:cNvPr id="10300" name="Line 60">
            <a:extLst>
              <a:ext uri="{FF2B5EF4-FFF2-40B4-BE49-F238E27FC236}">
                <a16:creationId xmlns:a16="http://schemas.microsoft.com/office/drawing/2014/main" id="{7A4F2C40-E229-053E-FB42-1EC070293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352800"/>
            <a:ext cx="26670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1" name="Line 61">
            <a:extLst>
              <a:ext uri="{FF2B5EF4-FFF2-40B4-BE49-F238E27FC236}">
                <a16:creationId xmlns:a16="http://schemas.microsoft.com/office/drawing/2014/main" id="{E8D12C7C-2481-ABCC-7AF3-42DEDC1F03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362200"/>
            <a:ext cx="2362200" cy="990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2" name="Line 62">
            <a:extLst>
              <a:ext uri="{FF2B5EF4-FFF2-40B4-BE49-F238E27FC236}">
                <a16:creationId xmlns:a16="http://schemas.microsoft.com/office/drawing/2014/main" id="{2DF36BC4-3EF4-9A6C-6F46-ECFB059F39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3622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3" name="Line 63">
            <a:extLst>
              <a:ext uri="{FF2B5EF4-FFF2-40B4-BE49-F238E27FC236}">
                <a16:creationId xmlns:a16="http://schemas.microsoft.com/office/drawing/2014/main" id="{C62C2BBA-3CDA-B763-4BA9-6A33EA002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4" name="Text Box 64">
            <a:extLst>
              <a:ext uri="{FF2B5EF4-FFF2-40B4-BE49-F238E27FC236}">
                <a16:creationId xmlns:a16="http://schemas.microsoft.com/office/drawing/2014/main" id="{01ED69A6-4C68-EC74-59D2-2D534ADBC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5156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>
                <a:solidFill>
                  <a:srgbClr val="336600"/>
                </a:solidFill>
              </a:rPr>
              <a:t>3.How fast is the object moving at </a:t>
            </a:r>
            <a:r>
              <a:rPr lang="en-US" altLang="en-US" sz="3600" b="1" u="sng">
                <a:solidFill>
                  <a:srgbClr val="336600"/>
                </a:solidFill>
              </a:rPr>
              <a:t>4.5 s</a:t>
            </a:r>
            <a:r>
              <a:rPr lang="en-US" altLang="en-US" sz="3600" b="1">
                <a:solidFill>
                  <a:srgbClr val="336600"/>
                </a:solidFill>
              </a:rPr>
              <a:t>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>
                <a:solidFill>
                  <a:srgbClr val="336600"/>
                </a:solidFill>
              </a:rPr>
              <a:t>How fast is it moving at </a:t>
            </a:r>
            <a:r>
              <a:rPr lang="en-US" altLang="en-US" sz="3600" b="1" u="sng">
                <a:solidFill>
                  <a:srgbClr val="336600"/>
                </a:solidFill>
              </a:rPr>
              <a:t>5.0 s</a:t>
            </a:r>
            <a:r>
              <a:rPr lang="en-US" altLang="en-US" sz="3600" b="1">
                <a:solidFill>
                  <a:srgbClr val="336600"/>
                </a:solidFill>
              </a:rPr>
              <a:t>?      </a:t>
            </a:r>
            <a:r>
              <a:rPr lang="en-US" altLang="en-US" sz="3600" b="1" u="sng">
                <a:solidFill>
                  <a:srgbClr val="336600"/>
                </a:solidFill>
              </a:rPr>
              <a:t>5.5s</a:t>
            </a:r>
            <a:r>
              <a:rPr lang="en-US" altLang="en-US" sz="3600" b="1">
                <a:solidFill>
                  <a:srgbClr val="336600"/>
                </a:solidFill>
              </a:rPr>
              <a:t>?</a:t>
            </a:r>
          </a:p>
        </p:txBody>
      </p:sp>
      <p:sp>
        <p:nvSpPr>
          <p:cNvPr id="10305" name="Rectangle 65">
            <a:extLst>
              <a:ext uri="{FF2B5EF4-FFF2-40B4-BE49-F238E27FC236}">
                <a16:creationId xmlns:a16="http://schemas.microsoft.com/office/drawing/2014/main" id="{FD2BA894-D2F1-E351-E02C-B5169A3A9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6 s</a:t>
            </a:r>
          </a:p>
        </p:txBody>
      </p:sp>
      <p:sp>
        <p:nvSpPr>
          <p:cNvPr id="10306" name="Line 66">
            <a:extLst>
              <a:ext uri="{FF2B5EF4-FFF2-40B4-BE49-F238E27FC236}">
                <a16:creationId xmlns:a16="http://schemas.microsoft.com/office/drawing/2014/main" id="{A59D4AC0-0847-E9E1-9212-3A970C7BA8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276600"/>
            <a:ext cx="0" cy="9906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8" name="Line 68">
            <a:extLst>
              <a:ext uri="{FF2B5EF4-FFF2-40B4-BE49-F238E27FC236}">
                <a16:creationId xmlns:a16="http://schemas.microsoft.com/office/drawing/2014/main" id="{8763F96D-CD62-D1DE-172F-2E824321F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352800"/>
            <a:ext cx="57150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1" name="Line 71">
            <a:extLst>
              <a:ext uri="{FF2B5EF4-FFF2-40B4-BE49-F238E27FC236}">
                <a16:creationId xmlns:a16="http://schemas.microsoft.com/office/drawing/2014/main" id="{347665D7-C3F5-31B9-E388-EB3EECE6CF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4191000"/>
            <a:ext cx="6248400" cy="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2" name="Line 72">
            <a:extLst>
              <a:ext uri="{FF2B5EF4-FFF2-40B4-BE49-F238E27FC236}">
                <a16:creationId xmlns:a16="http://schemas.microsoft.com/office/drawing/2014/main" id="{0511DCC9-86E4-6179-6286-4DE3646605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4267200"/>
            <a:ext cx="0" cy="1828800"/>
          </a:xfrm>
          <a:prstGeom prst="line">
            <a:avLst/>
          </a:prstGeom>
          <a:noFill/>
          <a:ln w="76200">
            <a:solidFill>
              <a:srgbClr val="0066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3" name="Line 73">
            <a:extLst>
              <a:ext uri="{FF2B5EF4-FFF2-40B4-BE49-F238E27FC236}">
                <a16:creationId xmlns:a16="http://schemas.microsoft.com/office/drawing/2014/main" id="{EC246E7F-6880-8686-FB7B-994DA29E4E7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4267200"/>
            <a:ext cx="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4" name="Line 74">
            <a:extLst>
              <a:ext uri="{FF2B5EF4-FFF2-40B4-BE49-F238E27FC236}">
                <a16:creationId xmlns:a16="http://schemas.microsoft.com/office/drawing/2014/main" id="{C4FFB76E-D4BC-20B3-11E3-44A1C3229A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181600"/>
            <a:ext cx="7010400" cy="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5" name="Rectangle 67">
            <a:extLst>
              <a:ext uri="{FF2B5EF4-FFF2-40B4-BE49-F238E27FC236}">
                <a16:creationId xmlns:a16="http://schemas.microsoft.com/office/drawing/2014/main" id="{3157A30E-D97E-963B-56E8-CF352C928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52600"/>
            <a:ext cx="4953000" cy="11430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At 4.5s , it is moving at +5m/s</a:t>
            </a:r>
          </a:p>
          <a:p>
            <a:pPr algn="ctr" eaLnBrk="1" hangingPunct="1"/>
            <a:r>
              <a:rPr lang="en-US" altLang="en-US" sz="2400" b="1"/>
              <a:t>At 5.0 s  it is traveling at 0 m/s</a:t>
            </a:r>
          </a:p>
          <a:p>
            <a:pPr algn="ctr" eaLnBrk="1" hangingPunct="1"/>
            <a:r>
              <a:rPr lang="en-US" altLang="en-US" sz="2400" b="1"/>
              <a:t>At 5.5 s  it is traveling at -5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" dur="1000" fill="hold"/>
                                        <p:tgtEl>
                                          <p:spTgt spid="102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3" dur="1000" fill="hold"/>
                                        <p:tgtEl>
                                          <p:spTgt spid="102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3" dur="1000" fill="hold"/>
                                        <p:tgtEl>
                                          <p:spTgt spid="102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/>
      <p:bldP spid="10289" grpId="0"/>
      <p:bldP spid="1029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2247</Words>
  <Application>Microsoft Office PowerPoint</Application>
  <PresentationFormat>On-screen Show (4:3)</PresentationFormat>
  <Paragraphs>473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Georgia</vt:lpstr>
      <vt:lpstr>Default Design</vt:lpstr>
      <vt:lpstr>Velocity  vs  time graph</vt:lpstr>
      <vt:lpstr>PowerPoint Presentation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Questions</vt:lpstr>
      <vt:lpstr>PowerPoint Presentation</vt:lpstr>
    </vt:vector>
  </TitlesOfParts>
  <Company>Warren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vs time graph</dc:title>
  <dc:creator>administrator</dc:creator>
  <cp:lastModifiedBy>Nayan GRIFFITHS</cp:lastModifiedBy>
  <cp:revision>29</cp:revision>
  <dcterms:created xsi:type="dcterms:W3CDTF">2009-10-17T11:29:56Z</dcterms:created>
  <dcterms:modified xsi:type="dcterms:W3CDTF">2023-03-13T11:12:43Z</dcterms:modified>
</cp:coreProperties>
</file>