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162" autoAdjust="0"/>
    <p:restoredTop sz="94660"/>
  </p:normalViewPr>
  <p:slideViewPr>
    <p:cSldViewPr>
      <p:cViewPr varScale="1">
        <p:scale>
          <a:sx n="98" d="100"/>
          <a:sy n="98" d="100"/>
        </p:scale>
        <p:origin x="102" y="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AA528259-894A-8E2E-23A9-C31211DB10C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B21C8D30-5504-10FA-A1E7-FCAFED21CA1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8EBA4E2C-D5A8-E357-8D55-531F5C41BAF7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437" name="Rectangle 5">
            <a:extLst>
              <a:ext uri="{FF2B5EF4-FFF2-40B4-BE49-F238E27FC236}">
                <a16:creationId xmlns:a16="http://schemas.microsoft.com/office/drawing/2014/main" id="{38CAC042-4496-1DFA-DAB6-27AB21E0AFD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8438" name="Rectangle 6">
            <a:extLst>
              <a:ext uri="{FF2B5EF4-FFF2-40B4-BE49-F238E27FC236}">
                <a16:creationId xmlns:a16="http://schemas.microsoft.com/office/drawing/2014/main" id="{DABD566A-188A-337D-3442-A0CA268E233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8439" name="Rectangle 7">
            <a:extLst>
              <a:ext uri="{FF2B5EF4-FFF2-40B4-BE49-F238E27FC236}">
                <a16:creationId xmlns:a16="http://schemas.microsoft.com/office/drawing/2014/main" id="{04E7DEB3-7619-E6A2-DC98-C711E94EEA8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D8F0AF3-5B53-4BA1-9D24-ED4007D986D1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19E2990-F3BB-3DF1-A445-A207F62730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35C1F2-488F-4B25-9FF9-3485D98B386D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EE0AD4B6-AB12-ACD2-6B69-24D2DF61A9F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D5058388-D12E-C7CC-7CE5-D18F983B62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0D6BD87-BB94-3328-145C-FB85CA0709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5A841A-A928-46DE-A623-654B8C6971B1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D07E9BA4-1C20-E42B-1E56-2421DC817A3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20E6FB6C-D211-D142-0FCF-0012760D3F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4B91DFD-BA13-3DCD-D1BD-253FAD9B7A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A6233E-C8C2-4DE2-AFC4-0FB078DE2F64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71A89310-FBE0-B84B-3401-B7513B319D1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EB30AEC7-1858-0579-42C5-F026E90729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53744A8-C130-4E10-DA71-46B72A104F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877870-E7BC-4A57-A386-BD580860A5A8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8B2F9B77-7260-1884-F8AC-AC38D19AFEC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941A8416-4B5D-CF83-DF8F-45B0AD9C9D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9C7E978-DA66-5D8A-0AA7-E660853E09F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C8DF1A-4B72-4D71-B534-4F1917AB7BF3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127A3B6A-8582-A9B7-57EF-51A483BAE50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F4248851-5143-FB6F-C9C2-6896FB1A4D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5D8C386-3B05-B9F4-033E-EE27C5745F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BA5FF9-01BF-4B51-9E85-BCB9E47E2B97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F7E95C07-F84B-49F0-D61E-6A5F9A59A82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5053DE4B-4D25-A822-BE87-33D008C5DE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06E2B8C-8537-0386-0193-32C9AC6BF5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BF1AE7-1984-47A2-ABE0-AC71A69B0A85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405B7D0E-061B-642F-09A2-FB65F61EDF8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3E0A9F88-64A1-36AE-13AE-E93530401E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EC7C11E-D078-03B9-181A-AA3AE565C4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FB4C4B-A5BA-4239-A85E-527BADAC6EB5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65BFE82B-27F4-8FCA-2006-F9FE4C20EC2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56AEB71F-433A-0ED6-180C-0A999A163F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78F2C17-642A-73EF-601E-6706B491A25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083079-89CE-4E3D-B5BA-A76EAE7E301F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DFC8C25F-5E0C-5F02-AF5E-9D88969BE07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EA43672A-AC6F-CE83-F76E-D22E2D8542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B696C8D-B9A7-1C13-6436-19BE1FA55D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BFA8B0-11B2-4079-A604-C61CCA6BD1E8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06DA9FF2-C8A5-A470-824C-D6B7F8C7B12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BAA930E4-F301-179D-C76D-6EC91B705B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6B3B0AF-082D-D38E-530C-4A89BBFF1B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2A279B-64CF-4994-A06A-EBF5D564A5B3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35C3111B-6379-692B-B5F3-A3A5315954A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A9DB8698-705B-F9FA-D5C3-92C57CCA6B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43C6A-8D53-0D7B-5722-9ADDB1083F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EE01C2-B316-3870-5D82-24F8020157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555EA0-1291-4439-BC28-D20D07C83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610BAD-F11E-3532-AAC1-061F59395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98A0D5-639A-D7BD-172F-1B6C0CF71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72CDFD-1E40-425B-BD93-1C12C88CC6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082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B4E49-DF0A-5BA3-5406-5288F7B8A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3159B1-3626-5F1C-DC09-24D11312B3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9EED40-FCAD-4B4C-007B-83D8BE988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26A0FF-4D08-C7C3-AA0C-06589997F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40D3F0-5DBD-E000-FAEB-0AD7DE414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730D6B-9F5C-4127-AD75-097AC7BEE0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8852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893872B-4110-D3FE-CF31-8F8DBF7983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589648-BC69-6764-1B1A-DE9F20E1B7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5D049D-C700-9400-C091-EE39A4361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1830A6-9C31-8E56-0804-E18E07D59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B788ED-4414-C109-E094-ECAD08906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A2EDDB-959D-4EC0-A896-6035642004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65526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BAC1B-267D-E697-118E-089EEDBB2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59F9F6-7798-C751-884C-7ACA734C2D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4FF265-EA35-6082-C640-05AE4EF14EDF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9653410-2AE4-10A2-2021-9F981BF3EA40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E070C46-6973-8240-BD7D-43F3CBBD2F4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2950B94-6011-D12B-2686-D6CAFB1E4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5AA0B3B-0B7A-798F-4B52-CE932288F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1A540A6-4628-4719-87D0-DCFDF5ADEB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5757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0CBEB-5D7A-D515-4A9F-0543F8D57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3B713D-DA8E-098E-F75C-80A90594DE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664AA6-BF43-8B76-F4F0-3CAEEF957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4D0F26-D84F-F17A-DF1A-00E92AD78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9BD031-9017-C8D9-E849-7610877B8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8F6ED8-2C4F-4538-9360-64B862E601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6415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1990A0-5A7E-87BE-885E-044060526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9F34EE-DA26-6737-10F2-44949A6CB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E34083-344D-BABF-75D6-EABE1BB3B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4C4D1F-4774-10B3-952C-A5CB306F6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7D357F-1359-E524-6E84-27D122FC0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9D7747-22AF-4FD3-9C54-01F5A88A97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6647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9440E-FC45-D9B2-0B6E-5CD3B4040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282CE5-386E-758D-B196-285A8320EE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3780E0-70D1-FC38-27F6-68100EEC98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28352C-9DAB-AB6C-3551-A4B08AC0C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30A707-2CD3-2B87-72F5-F31AF46AA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365805-AE0D-9AE1-E098-18DF1A213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EE0326-AF1A-45F8-94A6-4AB0710CCF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2613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5E530-E343-3DCC-5113-51E772FA4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8B0E01-A4A5-23C6-BDBF-383D53AA6A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9A2CDE-2EEA-F6E8-7081-7B046E9CDC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3024B2-686C-1C9A-5418-932322667C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FC8360-05E2-8422-EFED-EC67919D37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76910A6-5B13-353D-7C72-E7A5A9689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D0FC4C-F122-046B-33C6-B980EFFC0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D97FB4-45BC-8579-18D4-8585C4EB7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C05F47-6E49-4E74-B411-710336BCCE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7751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3BD2A-28E5-E746-792B-7736092FF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FC82DE-8E49-B6D5-0208-B1B141430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8A7E29-FBBC-98ED-9DFA-7B245FA0D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917830-7C7B-7312-7C20-63EFA03FC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11EBA8-CBEF-4DB1-A62A-739FEFA4A3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0086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14EFA7-1B87-16D4-9729-7DF87A529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31AD3D-0D52-E0B1-3E93-0E4AF29E7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A6F6DF-573D-BC52-A547-3A97929EF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A2AA9D-7668-4A99-8080-1E56B420B4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6589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21760-2719-F05E-9228-C5279460F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34F000-7AA2-6523-5978-AC801E6619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0CEF65-64CD-D9AB-453B-10F4C2C907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D978DB-EAF1-D01C-D8E5-F5162268C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E9227E-B25D-C408-2242-0A2AFAC21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8B6205-B23E-4BBA-1260-51F9BEE4A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9BA3C4-0703-487E-87CB-2B66E93A23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167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4A2C5-35CB-E818-00F3-55C8CD28F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BA29B9-833F-9C55-2142-BFB79BE0C4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8F15E2-3CEC-BEC6-0074-6BD46A1220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DB3618-9088-00A7-702E-E978F4B99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75B227-5D93-0749-3514-4108876C1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3B6126-739C-26F7-4304-E97A9A1FB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107945-893E-4F5F-AD50-DE4A993C70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0818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15B6B08-E757-3DD2-3201-565B387A8E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E63AA8B-9CA9-DF30-BF1E-4503B689EB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757005E-0B9C-FE4F-7BDE-AC9F9DF0D77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5D00F32-338C-7FF0-5981-FBD95C43C21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D800EC4-EB3B-321C-641E-5FE92E4E3C1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211F3DE-7A8D-4442-A73A-E7AFC3CC9FB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uk.youtube.com/watch?v=41aqxcxsX2w&amp;feature=related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RO8MP3wMvqg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hmi.org/biointeractive/animations/infection/inf_middle_frames.htm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7A9B895F-72B8-8546-E7CC-AD2C2928E04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en-GB" altLang="en-US" sz="4400">
                <a:latin typeface="Comic Sans MS" panose="030F0702030302020204" pitchFamily="66" charset="0"/>
              </a:rPr>
              <a:t>Virus Structure and Method of Invasion</a:t>
            </a:r>
            <a:endParaRPr lang="en-US" altLang="en-US" sz="4400">
              <a:latin typeface="Comic Sans MS" panose="030F0702030302020204" pitchFamily="66" charset="0"/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59B93B43-2215-416E-E0A2-170B5FE454B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GB" altLang="en-US" sz="3200">
                <a:latin typeface="Comic Sans MS" panose="030F0702030302020204" pitchFamily="66" charset="0"/>
              </a:rPr>
              <a:t>Higher Biology</a:t>
            </a:r>
            <a:endParaRPr lang="en-US" altLang="en-US" sz="32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AFED3EAC-E115-3A58-8844-30E814B17E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Some video clips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99865895-11D9-2174-A45C-BF8011E3CC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>
                <a:hlinkClick r:id="rId3"/>
              </a:rPr>
              <a:t>Bacteriophage entering a cell</a:t>
            </a:r>
            <a:endParaRPr lang="en-GB" altLang="en-US"/>
          </a:p>
          <a:p>
            <a:endParaRPr lang="en-GB" altLang="en-US"/>
          </a:p>
          <a:p>
            <a:r>
              <a:rPr lang="en-GB" altLang="en-US">
                <a:hlinkClick r:id="rId4"/>
              </a:rPr>
              <a:t>HIV replication</a:t>
            </a:r>
            <a:endParaRPr lang="en-GB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>
            <a:extLst>
              <a:ext uri="{FF2B5EF4-FFF2-40B4-BE49-F238E27FC236}">
                <a16:creationId xmlns:a16="http://schemas.microsoft.com/office/drawing/2014/main" id="{BF79DEDC-41F1-2413-F428-93FE154721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>
                <a:cs typeface="Arial" panose="020B0604020202020204" pitchFamily="34" charset="0"/>
              </a:rPr>
              <a:t>This powerpoint was kindly donated to </a:t>
            </a:r>
            <a:r>
              <a:rPr lang="en-GB" altLang="en-US" sz="2400"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r>
              <a:rPr lang="en-GB" altLang="en-US" sz="2400"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 sz="2400"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40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9558E80A-CA35-1C56-28DD-C08E4F7FAF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latin typeface="Comic Sans MS" panose="030F0702030302020204" pitchFamily="66" charset="0"/>
              </a:rPr>
              <a:t>Introduction to viruses</a:t>
            </a:r>
            <a:endParaRPr lang="en-US" altLang="en-US">
              <a:latin typeface="Comic Sans MS" panose="030F0702030302020204" pitchFamily="66" charset="0"/>
            </a:endParaRP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B1F9D773-04B1-49D7-8755-81EA366CF9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>
                <a:latin typeface="Comic Sans MS" panose="030F0702030302020204" pitchFamily="66" charset="0"/>
              </a:rPr>
              <a:t>Obligate parasites</a:t>
            </a:r>
          </a:p>
          <a:p>
            <a:r>
              <a:rPr lang="en-GB" altLang="en-US">
                <a:latin typeface="Comic Sans MS" panose="030F0702030302020204" pitchFamily="66" charset="0"/>
              </a:rPr>
              <a:t>Specific to type of cells they target</a:t>
            </a:r>
          </a:p>
          <a:p>
            <a:pPr>
              <a:buFontTx/>
              <a:buNone/>
            </a:pPr>
            <a:r>
              <a:rPr lang="en-GB" altLang="en-US">
                <a:latin typeface="Comic Sans MS" panose="030F0702030302020204" pitchFamily="66" charset="0"/>
              </a:rPr>
              <a:t>	-</a:t>
            </a:r>
            <a:r>
              <a:rPr lang="en-GB" altLang="en-US" b="1">
                <a:latin typeface="Comic Sans MS" panose="030F0702030302020204" pitchFamily="66" charset="0"/>
              </a:rPr>
              <a:t>poliomylelitis</a:t>
            </a:r>
            <a:r>
              <a:rPr lang="en-GB" altLang="en-US">
                <a:latin typeface="Comic Sans MS" panose="030F0702030302020204" pitchFamily="66" charset="0"/>
              </a:rPr>
              <a:t> virus attacks </a:t>
            </a:r>
            <a:r>
              <a:rPr lang="en-GB" altLang="en-US" b="1">
                <a:latin typeface="Comic Sans MS" panose="030F0702030302020204" pitchFamily="66" charset="0"/>
              </a:rPr>
              <a:t>nerve</a:t>
            </a:r>
            <a:r>
              <a:rPr lang="en-GB" altLang="en-US">
                <a:latin typeface="Comic Sans MS" panose="030F0702030302020204" pitchFamily="66" charset="0"/>
              </a:rPr>
              <a:t> cells</a:t>
            </a:r>
          </a:p>
          <a:p>
            <a:pPr>
              <a:buFontTx/>
              <a:buNone/>
            </a:pPr>
            <a:r>
              <a:rPr lang="en-GB" altLang="en-US">
                <a:latin typeface="Comic Sans MS" panose="030F0702030302020204" pitchFamily="66" charset="0"/>
              </a:rPr>
              <a:t>	-</a:t>
            </a:r>
            <a:r>
              <a:rPr lang="en-GB" altLang="en-US" b="1">
                <a:latin typeface="Comic Sans MS" panose="030F0702030302020204" pitchFamily="66" charset="0"/>
              </a:rPr>
              <a:t>hepatitis</a:t>
            </a:r>
            <a:r>
              <a:rPr lang="en-GB" altLang="en-US">
                <a:latin typeface="Comic Sans MS" panose="030F0702030302020204" pitchFamily="66" charset="0"/>
              </a:rPr>
              <a:t> virus attacks </a:t>
            </a:r>
            <a:r>
              <a:rPr lang="en-GB" altLang="en-US" b="1">
                <a:latin typeface="Comic Sans MS" panose="030F0702030302020204" pitchFamily="66" charset="0"/>
              </a:rPr>
              <a:t>liver</a:t>
            </a:r>
            <a:r>
              <a:rPr lang="en-GB" altLang="en-US">
                <a:latin typeface="Comic Sans MS" panose="030F0702030302020204" pitchFamily="66" charset="0"/>
              </a:rPr>
              <a:t> cells</a:t>
            </a:r>
          </a:p>
          <a:p>
            <a:r>
              <a:rPr lang="en-GB" altLang="en-US" b="1">
                <a:latin typeface="Comic Sans MS" panose="030F0702030302020204" pitchFamily="66" charset="0"/>
              </a:rPr>
              <a:t>Reproduction</a:t>
            </a:r>
            <a:r>
              <a:rPr lang="en-GB" altLang="en-US">
                <a:latin typeface="Comic Sans MS" panose="030F0702030302020204" pitchFamily="66" charset="0"/>
              </a:rPr>
              <a:t> is their only true characteristic of being alive</a:t>
            </a:r>
          </a:p>
          <a:p>
            <a:r>
              <a:rPr lang="en-GB" altLang="en-US">
                <a:latin typeface="Comic Sans MS" panose="030F0702030302020204" pitchFamily="66" charset="0"/>
              </a:rPr>
              <a:t>Much smaller than bacteria (20-300nm)</a:t>
            </a:r>
            <a:endParaRPr lang="en-US" altLang="en-US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3E50613D-44D4-0E1C-7515-1501CFC496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latin typeface="Comic Sans MS" panose="030F0702030302020204" pitchFamily="66" charset="0"/>
              </a:rPr>
              <a:t>Viral Structure</a:t>
            </a:r>
            <a:endParaRPr lang="en-US" altLang="en-US">
              <a:latin typeface="Comic Sans MS" panose="030F0702030302020204" pitchFamily="66" charset="0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FFDA07A7-1625-049D-2F52-EAF7D3C938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b="1">
                <a:latin typeface="Comic Sans MS" panose="030F0702030302020204" pitchFamily="66" charset="0"/>
              </a:rPr>
              <a:t>Not a cell!</a:t>
            </a:r>
            <a:endParaRPr lang="en-GB" altLang="en-US">
              <a:latin typeface="Comic Sans MS" panose="030F0702030302020204" pitchFamily="66" charset="0"/>
            </a:endParaRPr>
          </a:p>
          <a:p>
            <a:r>
              <a:rPr lang="en-GB" altLang="en-US">
                <a:latin typeface="Comic Sans MS" panose="030F0702030302020204" pitchFamily="66" charset="0"/>
              </a:rPr>
              <a:t>DNA or RNA (retrovirus)</a:t>
            </a:r>
          </a:p>
          <a:p>
            <a:r>
              <a:rPr lang="en-GB" altLang="en-US">
                <a:latin typeface="Comic Sans MS" panose="030F0702030302020204" pitchFamily="66" charset="0"/>
              </a:rPr>
              <a:t>Surrounded by protective protein coat (</a:t>
            </a:r>
            <a:r>
              <a:rPr lang="en-GB" altLang="en-US" b="1">
                <a:latin typeface="Comic Sans MS" panose="030F0702030302020204" pitchFamily="66" charset="0"/>
              </a:rPr>
              <a:t>capsid)</a:t>
            </a:r>
          </a:p>
          <a:p>
            <a:r>
              <a:rPr lang="en-GB" altLang="en-US">
                <a:latin typeface="Comic Sans MS" panose="030F0702030302020204" pitchFamily="66" charset="0"/>
              </a:rPr>
              <a:t>Genetic material carries information for multiplication</a:t>
            </a:r>
          </a:p>
          <a:p>
            <a:r>
              <a:rPr lang="en-GB" altLang="en-US">
                <a:latin typeface="Comic Sans MS" panose="030F0702030302020204" pitchFamily="66" charset="0"/>
              </a:rPr>
              <a:t>Hijacks biochemical machinery of host cell to carry these processes out </a:t>
            </a:r>
            <a:endParaRPr lang="en-US" altLang="en-US" b="1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8" name="Picture 8">
            <a:extLst>
              <a:ext uri="{FF2B5EF4-FFF2-40B4-BE49-F238E27FC236}">
                <a16:creationId xmlns:a16="http://schemas.microsoft.com/office/drawing/2014/main" id="{74D98E09-E57E-578E-C93D-0666EA36693A}"/>
              </a:ext>
            </a:extLst>
          </p:cNvPr>
          <p:cNvPicPr>
            <a:picLocks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0"/>
            <a:ext cx="4572000" cy="33655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131" name="Text Box 11">
            <a:extLst>
              <a:ext uri="{FF2B5EF4-FFF2-40B4-BE49-F238E27FC236}">
                <a16:creationId xmlns:a16="http://schemas.microsoft.com/office/drawing/2014/main" id="{20F26AC1-7160-FB81-0CA3-641AB83780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3213100"/>
            <a:ext cx="2808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>
                <a:latin typeface="Comic Sans MC"/>
              </a:rPr>
              <a:t>Bacteriophage</a:t>
            </a:r>
            <a:endParaRPr lang="en-US" altLang="en-US" b="1">
              <a:latin typeface="Comic Sans MC"/>
            </a:endParaRPr>
          </a:p>
        </p:txBody>
      </p:sp>
      <p:pic>
        <p:nvPicPr>
          <p:cNvPr id="5133" name="Picture 13">
            <a:extLst>
              <a:ext uri="{FF2B5EF4-FFF2-40B4-BE49-F238E27FC236}">
                <a16:creationId xmlns:a16="http://schemas.microsoft.com/office/drawing/2014/main" id="{AF374819-F2AF-3979-0A11-C11839497F96}"/>
              </a:ext>
            </a:extLst>
          </p:cNvPr>
          <p:cNvPicPr>
            <a:picLocks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39975" y="3743325"/>
            <a:ext cx="3851275" cy="3114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138" name="Picture 18">
            <a:extLst>
              <a:ext uri="{FF2B5EF4-FFF2-40B4-BE49-F238E27FC236}">
                <a16:creationId xmlns:a16="http://schemas.microsoft.com/office/drawing/2014/main" id="{24DB4C05-DA23-C3D8-650B-8EA94A101F36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3087688" cy="314166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D48E80AD-64D8-5289-5572-64A35A04C6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latin typeface="Comic Sans MS" panose="030F0702030302020204" pitchFamily="66" charset="0"/>
              </a:rPr>
              <a:t>Invasion of a cell by a virus</a:t>
            </a:r>
            <a:endParaRPr lang="en-US" altLang="en-US">
              <a:latin typeface="Comic Sans MS" panose="030F0702030302020204" pitchFamily="66" charset="0"/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13B8804-2B7B-9417-EBA8-1D95A95DBF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altLang="en-US" sz="2800">
                <a:latin typeface="Comic Sans MS" panose="030F0702030302020204" pitchFamily="66" charset="0"/>
              </a:rPr>
              <a:t>Virus can lie dormant for many years until it comes into contact with a suitable host cell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altLang="en-US" sz="280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</a:pPr>
            <a:r>
              <a:rPr lang="en-GB" altLang="en-US" sz="2800">
                <a:latin typeface="Comic Sans MS" panose="030F0702030302020204" pitchFamily="66" charset="0"/>
              </a:rPr>
              <a:t>Binds with molecules on surface of host cell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altLang="en-US" sz="280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</a:pPr>
            <a:r>
              <a:rPr lang="en-GB" altLang="en-US" sz="2800">
                <a:latin typeface="Comic Sans MS" panose="030F0702030302020204" pitchFamily="66" charset="0"/>
              </a:rPr>
              <a:t>Herpes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altLang="en-US" sz="2800">
                <a:latin typeface="Comic Sans MS" panose="030F0702030302020204" pitchFamily="66" charset="0"/>
              </a:rPr>
              <a:t>	-whole virus enters cell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altLang="en-US" sz="280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</a:pPr>
            <a:r>
              <a:rPr lang="en-GB" altLang="en-US" sz="2800">
                <a:latin typeface="Comic Sans MS" panose="030F0702030302020204" pitchFamily="66" charset="0"/>
              </a:rPr>
              <a:t>Bacteriophage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altLang="en-US" sz="2800">
                <a:latin typeface="Comic Sans MS" panose="030F0702030302020204" pitchFamily="66" charset="0"/>
              </a:rPr>
              <a:t>	-viral DNA injected via hollow tail</a:t>
            </a:r>
          </a:p>
          <a:p>
            <a:pPr>
              <a:lnSpc>
                <a:spcPct val="80000"/>
              </a:lnSpc>
            </a:pPr>
            <a:endParaRPr lang="en-US" altLang="en-US" sz="28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1" name="Rectangle 11">
            <a:extLst>
              <a:ext uri="{FF2B5EF4-FFF2-40B4-BE49-F238E27FC236}">
                <a16:creationId xmlns:a16="http://schemas.microsoft.com/office/drawing/2014/main" id="{0C159BB5-0F67-D7F8-3F00-13430ED667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latin typeface="Comic Sans MS" panose="030F0702030302020204" pitchFamily="66" charset="0"/>
              </a:rPr>
              <a:t>Alteration of Cell Instruction</a:t>
            </a:r>
            <a:endParaRPr lang="en-US" altLang="en-US">
              <a:latin typeface="Comic Sans MS" panose="030F0702030302020204" pitchFamily="66" charset="0"/>
            </a:endParaRPr>
          </a:p>
        </p:txBody>
      </p:sp>
      <p:sp>
        <p:nvSpPr>
          <p:cNvPr id="10252" name="Rectangle 12">
            <a:extLst>
              <a:ext uri="{FF2B5EF4-FFF2-40B4-BE49-F238E27FC236}">
                <a16:creationId xmlns:a16="http://schemas.microsoft.com/office/drawing/2014/main" id="{9F12ADBE-ED75-AE67-728F-CFC10B5E09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>
                <a:latin typeface="Comic Sans MS" panose="030F0702030302020204" pitchFamily="66" charset="0"/>
              </a:rPr>
              <a:t>Virus takes control of cell machinery</a:t>
            </a:r>
          </a:p>
          <a:p>
            <a:r>
              <a:rPr lang="en-GB" altLang="en-US">
                <a:latin typeface="Comic Sans MS" panose="030F0702030302020204" pitchFamily="66" charset="0"/>
              </a:rPr>
              <a:t>Depends on host for</a:t>
            </a:r>
          </a:p>
          <a:p>
            <a:pPr>
              <a:buFontTx/>
              <a:buNone/>
            </a:pPr>
            <a:r>
              <a:rPr lang="en-GB" altLang="en-US">
                <a:latin typeface="Comic Sans MS" panose="030F0702030302020204" pitchFamily="66" charset="0"/>
              </a:rPr>
              <a:t>	-ATP</a:t>
            </a:r>
          </a:p>
          <a:p>
            <a:pPr>
              <a:buFontTx/>
              <a:buNone/>
            </a:pPr>
            <a:r>
              <a:rPr lang="en-GB" altLang="en-US">
                <a:latin typeface="Comic Sans MS" panose="030F0702030302020204" pitchFamily="66" charset="0"/>
              </a:rPr>
              <a:t>	-supply of free nucleotides</a:t>
            </a:r>
          </a:p>
          <a:p>
            <a:r>
              <a:rPr lang="en-GB" altLang="en-US">
                <a:latin typeface="Comic Sans MS" panose="030F0702030302020204" pitchFamily="66" charset="0"/>
              </a:rPr>
              <a:t>Virus suppresses cell’s normal nucleic acid replication and protein synthesis</a:t>
            </a:r>
          </a:p>
          <a:p>
            <a:r>
              <a:rPr lang="en-GB" altLang="en-US">
                <a:latin typeface="Comic Sans MS" panose="030F0702030302020204" pitchFamily="66" charset="0"/>
              </a:rPr>
              <a:t>Manufactures many identical copies of viral nucleic acid and protein coats</a:t>
            </a:r>
          </a:p>
          <a:p>
            <a:endParaRPr lang="en-GB" altLang="en-US">
              <a:latin typeface="Comic Sans MS" panose="030F0702030302020204" pitchFamily="66" charset="0"/>
            </a:endParaRPr>
          </a:p>
          <a:p>
            <a:pPr>
              <a:buFontTx/>
              <a:buNone/>
            </a:pPr>
            <a:endParaRPr lang="en-US" altLang="en-US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2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>
            <a:extLst>
              <a:ext uri="{FF2B5EF4-FFF2-40B4-BE49-F238E27FC236}">
                <a16:creationId xmlns:a16="http://schemas.microsoft.com/office/drawing/2014/main" id="{5C7D3758-1E75-16AE-DF99-A6F13159CD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pPr marL="609600" indent="-609600"/>
            <a:r>
              <a:rPr lang="en-GB" altLang="en-US">
                <a:latin typeface="Comic Sans MS" panose="030F0702030302020204" pitchFamily="66" charset="0"/>
              </a:rPr>
              <a:t>New viral particles become assembled and become released by:</a:t>
            </a:r>
          </a:p>
          <a:p>
            <a:pPr marL="609600" indent="-609600"/>
            <a:endParaRPr lang="en-GB" altLang="en-US">
              <a:latin typeface="Comic Sans MS" panose="030F0702030302020204" pitchFamily="66" charset="0"/>
            </a:endParaRPr>
          </a:p>
          <a:p>
            <a:pPr marL="609600" indent="-609600">
              <a:buFontTx/>
              <a:buAutoNum type="arabicPeriod"/>
            </a:pPr>
            <a:r>
              <a:rPr lang="en-GB" altLang="en-US" b="1">
                <a:latin typeface="Comic Sans MS" panose="030F0702030302020204" pitchFamily="66" charset="0"/>
              </a:rPr>
              <a:t>Lysis</a:t>
            </a:r>
          </a:p>
          <a:p>
            <a:pPr marL="609600" indent="-609600">
              <a:buFontTx/>
              <a:buNone/>
            </a:pPr>
            <a:r>
              <a:rPr lang="en-GB" altLang="en-US">
                <a:latin typeface="Comic Sans MS" panose="030F0702030302020204" pitchFamily="66" charset="0"/>
              </a:rPr>
              <a:t>	-viral nucleic acid used to synthesise </a:t>
            </a:r>
            <a:r>
              <a:rPr lang="en-GB" altLang="en-US" b="1">
                <a:latin typeface="Comic Sans MS" panose="030F0702030302020204" pitchFamily="66" charset="0"/>
              </a:rPr>
              <a:t>lysis enzymes</a:t>
            </a:r>
          </a:p>
          <a:p>
            <a:pPr marL="609600" indent="-609600">
              <a:buFontTx/>
              <a:buNone/>
            </a:pPr>
            <a:r>
              <a:rPr lang="en-GB" altLang="en-US">
                <a:latin typeface="Comic Sans MS" panose="030F0702030302020204" pitchFamily="66" charset="0"/>
              </a:rPr>
              <a:t>	-bursting of host cell to release viral particles</a:t>
            </a:r>
          </a:p>
          <a:p>
            <a:pPr marL="609600" indent="-609600">
              <a:buFontTx/>
              <a:buNone/>
            </a:pPr>
            <a:r>
              <a:rPr lang="en-GB" altLang="en-US">
                <a:latin typeface="Comic Sans MS" panose="030F0702030302020204" pitchFamily="66" charset="0"/>
              </a:rPr>
              <a:t>					</a:t>
            </a:r>
            <a:r>
              <a:rPr lang="en-GB" altLang="en-US" b="1">
                <a:latin typeface="Comic Sans MS" panose="030F0702030302020204" pitchFamily="66" charset="0"/>
              </a:rPr>
              <a:t>OR</a:t>
            </a:r>
          </a:p>
          <a:p>
            <a:pPr marL="609600" indent="-609600">
              <a:buFontTx/>
              <a:buNone/>
            </a:pPr>
            <a:r>
              <a:rPr lang="en-GB" altLang="en-US" b="1">
                <a:latin typeface="Comic Sans MS" panose="030F0702030302020204" pitchFamily="66" charset="0"/>
              </a:rPr>
              <a:t>2.	Buds</a:t>
            </a:r>
            <a:r>
              <a:rPr lang="en-GB" altLang="en-US">
                <a:latin typeface="Comic Sans MS" panose="030F0702030302020204" pitchFamily="66" charset="0"/>
              </a:rPr>
              <a:t> contaning virus are formed</a:t>
            </a:r>
            <a:endParaRPr lang="en-US" altLang="en-US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5" name="Group 7">
            <a:extLst>
              <a:ext uri="{FF2B5EF4-FFF2-40B4-BE49-F238E27FC236}">
                <a16:creationId xmlns:a16="http://schemas.microsoft.com/office/drawing/2014/main" id="{A3FA3AEE-8310-2B20-8D82-776674A59259}"/>
              </a:ext>
            </a:extLst>
          </p:cNvPr>
          <p:cNvGrpSpPr>
            <a:grpSpLocks/>
          </p:cNvGrpSpPr>
          <p:nvPr/>
        </p:nvGrpSpPr>
        <p:grpSpPr bwMode="auto">
          <a:xfrm>
            <a:off x="1276350" y="-922338"/>
            <a:ext cx="5537200" cy="8702676"/>
            <a:chOff x="0" y="0"/>
            <a:chExt cx="3488" cy="5482"/>
          </a:xfrm>
        </p:grpSpPr>
        <p:sp>
          <p:nvSpPr>
            <p:cNvPr id="12292" name="Rectangle 4">
              <a:extLst>
                <a:ext uri="{FF2B5EF4-FFF2-40B4-BE49-F238E27FC236}">
                  <a16:creationId xmlns:a16="http://schemas.microsoft.com/office/drawing/2014/main" id="{44FBA740-A9D4-6846-090B-2DDE8F6F63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3488" cy="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GB"/>
            </a:p>
          </p:txBody>
        </p:sp>
        <p:sp>
          <p:nvSpPr>
            <p:cNvPr id="12293" name="Rectangle 5">
              <a:extLst>
                <a:ext uri="{FF2B5EF4-FFF2-40B4-BE49-F238E27FC236}">
                  <a16:creationId xmlns:a16="http://schemas.microsoft.com/office/drawing/2014/main" id="{5F4EBFAE-3B8F-59F2-EABE-21955D10DC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3488" cy="5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en-US" altLang="en-US"/>
                <a:t>  </a:t>
              </a:r>
              <a:r>
                <a:rPr lang="en-US" altLang="en-US" sz="52900"/>
                <a:t> </a:t>
              </a:r>
              <a:r>
                <a:rPr lang="en-US" altLang="en-US"/>
                <a:t>                                                                                                    </a:t>
              </a:r>
            </a:p>
            <a:p>
              <a:pPr eaLnBrk="0" hangingPunct="0"/>
              <a:endParaRPr lang="en-US" altLang="en-US"/>
            </a:p>
          </p:txBody>
        </p:sp>
      </p:grpSp>
      <p:pic>
        <p:nvPicPr>
          <p:cNvPr id="12294" name="Picture 6">
            <a:hlinkClick r:id="rId3"/>
            <a:extLst>
              <a:ext uri="{FF2B5EF4-FFF2-40B4-BE49-F238E27FC236}">
                <a16:creationId xmlns:a16="http://schemas.microsoft.com/office/drawing/2014/main" id="{BB91D6CC-A027-17C7-44FF-F5ABD1E664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889"/>
          <a:stretch>
            <a:fillRect/>
          </a:stretch>
        </p:blipFill>
        <p:spPr bwMode="auto">
          <a:xfrm>
            <a:off x="533400" y="0"/>
            <a:ext cx="8077200" cy="624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3962E58E-2D1B-B619-8824-A8101829FC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latin typeface="Comic Sans MS" panose="030F0702030302020204" pitchFamily="66" charset="0"/>
              </a:rPr>
              <a:t>Retrovirus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1566F1B9-488F-3167-D945-B36F17AD03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>
                <a:latin typeface="Comic Sans MS" panose="030F0702030302020204" pitchFamily="66" charset="0"/>
              </a:rPr>
              <a:t>Contains RNA</a:t>
            </a:r>
          </a:p>
          <a:p>
            <a:pPr>
              <a:lnSpc>
                <a:spcPct val="90000"/>
              </a:lnSpc>
            </a:pPr>
            <a:r>
              <a:rPr lang="en-GB" altLang="en-US">
                <a:latin typeface="Comic Sans MS" panose="030F0702030302020204" pitchFamily="66" charset="0"/>
              </a:rPr>
              <a:t>No DNA to transcribe into mRNA</a:t>
            </a:r>
          </a:p>
          <a:p>
            <a:pPr>
              <a:lnSpc>
                <a:spcPct val="90000"/>
              </a:lnSpc>
            </a:pPr>
            <a:endParaRPr lang="en-GB" altLang="en-US"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</a:pPr>
            <a:r>
              <a:rPr lang="en-GB" altLang="en-US" b="1">
                <a:latin typeface="Comic Sans MS" panose="030F0702030302020204" pitchFamily="66" charset="0"/>
              </a:rPr>
              <a:t>Reverse transcriptase </a:t>
            </a:r>
            <a:r>
              <a:rPr lang="en-GB" altLang="en-US">
                <a:latin typeface="Comic Sans MS" panose="030F0702030302020204" pitchFamily="66" charset="0"/>
              </a:rPr>
              <a:t>injected into cell by virus with RNA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b="1">
                <a:latin typeface="Comic Sans MS" panose="030F0702030302020204" pitchFamily="66" charset="0"/>
              </a:rPr>
              <a:t>	</a:t>
            </a:r>
            <a:r>
              <a:rPr lang="en-GB" altLang="en-US">
                <a:latin typeface="Comic Sans MS" panose="030F0702030302020204" pitchFamily="66" charset="0"/>
              </a:rPr>
              <a:t>-enzyme reverses normal transcription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>
                <a:latin typeface="Comic Sans MS" panose="030F0702030302020204" pitchFamily="66" charset="0"/>
              </a:rPr>
              <a:t>	-Produces viral DNA from RNA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>
                <a:latin typeface="Comic Sans MS" panose="030F0702030302020204" pitchFamily="66" charset="0"/>
              </a:rPr>
              <a:t>	-Virus uses DNA to replicate</a:t>
            </a:r>
            <a:endParaRPr lang="en-GB" altLang="en-US" b="1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336</Words>
  <Application>Microsoft Office PowerPoint</Application>
  <PresentationFormat>On-screen Show (4:3)</PresentationFormat>
  <Paragraphs>70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Comic Sans MS</vt:lpstr>
      <vt:lpstr>Comic Sans MC</vt:lpstr>
      <vt:lpstr>Times New Roman</vt:lpstr>
      <vt:lpstr>Default Design</vt:lpstr>
      <vt:lpstr>Virus Structure and Method of Invasion</vt:lpstr>
      <vt:lpstr>Introduction to viruses</vt:lpstr>
      <vt:lpstr>Viral Structure</vt:lpstr>
      <vt:lpstr>PowerPoint Presentation</vt:lpstr>
      <vt:lpstr>Invasion of a cell by a virus</vt:lpstr>
      <vt:lpstr>Alteration of Cell Instruction</vt:lpstr>
      <vt:lpstr>PowerPoint Presentation</vt:lpstr>
      <vt:lpstr>PowerPoint Presentation</vt:lpstr>
      <vt:lpstr>Retrovirus</vt:lpstr>
      <vt:lpstr>Some video clips</vt:lpstr>
      <vt:lpstr>PowerPoint Presentation</vt:lpstr>
    </vt:vector>
  </TitlesOfParts>
  <Company>Highland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Virus Structure and Method of Invasion</dc:title>
  <dc:creator>hhashmi</dc:creator>
  <cp:lastModifiedBy>Nayan GRIFFITHS</cp:lastModifiedBy>
  <cp:revision>6</cp:revision>
  <dcterms:created xsi:type="dcterms:W3CDTF">2008-10-02T09:29:22Z</dcterms:created>
  <dcterms:modified xsi:type="dcterms:W3CDTF">2023-03-14T11:58:28Z</dcterms:modified>
</cp:coreProperties>
</file>