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GB"/>
    </a:defPPr>
    <a:lvl1pPr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1pPr>
    <a:lvl2pPr marL="742950" indent="-285750"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2pPr>
    <a:lvl3pPr marL="1143000" indent="-228600"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3pPr>
    <a:lvl4pPr marL="1600200" indent="-228600"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4pPr>
    <a:lvl5pPr marL="2057400" indent="-228600"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306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>
            <a:extLst>
              <a:ext uri="{FF2B5EF4-FFF2-40B4-BE49-F238E27FC236}">
                <a16:creationId xmlns:a16="http://schemas.microsoft.com/office/drawing/2014/main" id="{5534DBB6-DA2E-7C3E-D6EA-7A6B81898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4" name="AutoShape 2">
            <a:extLst>
              <a:ext uri="{FF2B5EF4-FFF2-40B4-BE49-F238E27FC236}">
                <a16:creationId xmlns:a16="http://schemas.microsoft.com/office/drawing/2014/main" id="{C2705C5A-89BE-6644-0A4C-C0939D92A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1E5D214-CD24-3DDB-062C-D6C0579992A7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5BEAC2F-9FA3-6296-C336-2B83B238F54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>
            <a:extLst>
              <a:ext uri="{FF2B5EF4-FFF2-40B4-BE49-F238E27FC236}">
                <a16:creationId xmlns:a16="http://schemas.microsoft.com/office/drawing/2014/main" id="{06217311-3A3F-0AB9-3987-8AE857FE6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577887BB-4927-BF9A-8257-C7876226406B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>
            <a:extLst>
              <a:ext uri="{FF2B5EF4-FFF2-40B4-BE49-F238E27FC236}">
                <a16:creationId xmlns:a16="http://schemas.microsoft.com/office/drawing/2014/main" id="{8C6AC054-88CB-D75A-AC6B-68AC24417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CBF7DCA9-6CC8-478D-C06C-DE8DBBB6669A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>
            <a:extLst>
              <a:ext uri="{FF2B5EF4-FFF2-40B4-BE49-F238E27FC236}">
                <a16:creationId xmlns:a16="http://schemas.microsoft.com/office/drawing/2014/main" id="{D3042AA1-3B4D-7E02-7D9E-0C06BC535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76EFAF03-67BF-A335-F708-6075310D8F81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>
            <a:extLst>
              <a:ext uri="{FF2B5EF4-FFF2-40B4-BE49-F238E27FC236}">
                <a16:creationId xmlns:a16="http://schemas.microsoft.com/office/drawing/2014/main" id="{A063C646-DF01-E020-39C5-0A772DC49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E8253800-733B-3A72-EBD8-D8AFF95B9FA1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>
            <a:extLst>
              <a:ext uri="{FF2B5EF4-FFF2-40B4-BE49-F238E27FC236}">
                <a16:creationId xmlns:a16="http://schemas.microsoft.com/office/drawing/2014/main" id="{1EFA14EC-55E8-0633-63E9-D99149C5D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6693E419-0EF8-4396-9517-7078BAF1CA4E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>
            <a:extLst>
              <a:ext uri="{FF2B5EF4-FFF2-40B4-BE49-F238E27FC236}">
                <a16:creationId xmlns:a16="http://schemas.microsoft.com/office/drawing/2014/main" id="{21B56D34-B2B6-CA55-244C-A0C3BC2D5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9E97D339-B094-2868-4093-4DCCF80E32B6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>
            <a:extLst>
              <a:ext uri="{FF2B5EF4-FFF2-40B4-BE49-F238E27FC236}">
                <a16:creationId xmlns:a16="http://schemas.microsoft.com/office/drawing/2014/main" id="{0C9DAC84-C3AE-871D-7525-67131ADAD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7C21E9B7-6B46-B3CD-87D0-9E0A24FDCEBE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>
            <a:extLst>
              <a:ext uri="{FF2B5EF4-FFF2-40B4-BE49-F238E27FC236}">
                <a16:creationId xmlns:a16="http://schemas.microsoft.com/office/drawing/2014/main" id="{62322713-0FA3-6D60-6F09-DB6BAAFE5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55C1ECB4-C65A-B43E-DCA8-6C2109A6AD0F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>
            <a:extLst>
              <a:ext uri="{FF2B5EF4-FFF2-40B4-BE49-F238E27FC236}">
                <a16:creationId xmlns:a16="http://schemas.microsoft.com/office/drawing/2014/main" id="{953E8360-67AC-020C-42E2-A4B73F2CA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456D6B06-6175-9422-D7CE-02751B89223E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>
            <a:extLst>
              <a:ext uri="{FF2B5EF4-FFF2-40B4-BE49-F238E27FC236}">
                <a16:creationId xmlns:a16="http://schemas.microsoft.com/office/drawing/2014/main" id="{804F68FD-9A40-1DC2-2483-C0818BB0F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0E9CAFAD-762B-B956-768F-0FF0A691EDE1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>
            <a:extLst>
              <a:ext uri="{FF2B5EF4-FFF2-40B4-BE49-F238E27FC236}">
                <a16:creationId xmlns:a16="http://schemas.microsoft.com/office/drawing/2014/main" id="{561B9617-EC5E-F524-054E-33D97EDA5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0EFACCC9-ACD7-64A0-240E-B8FEB2E19B22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1D85DD7F-CB8C-EB49-787F-B3B00C293361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-14225588" y="-11796713"/>
            <a:ext cx="16651288" cy="124904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3A7DA17F-3F92-D78F-4C1C-7AFF1D6E9292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>
            <a:extLst>
              <a:ext uri="{FF2B5EF4-FFF2-40B4-BE49-F238E27FC236}">
                <a16:creationId xmlns:a16="http://schemas.microsoft.com/office/drawing/2014/main" id="{FF5FDD3F-BF29-F08F-C155-B630BDEBC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F328D4FC-5310-E8A1-C2F2-77EE0CDA04E7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>
            <a:extLst>
              <a:ext uri="{FF2B5EF4-FFF2-40B4-BE49-F238E27FC236}">
                <a16:creationId xmlns:a16="http://schemas.microsoft.com/office/drawing/2014/main" id="{9A928395-C3E5-A72A-B59A-CAE3E4224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5706964E-1F5B-7D3A-A723-1ECC2A8C5C97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>
            <a:extLst>
              <a:ext uri="{FF2B5EF4-FFF2-40B4-BE49-F238E27FC236}">
                <a16:creationId xmlns:a16="http://schemas.microsoft.com/office/drawing/2014/main" id="{B0AAD79A-0B16-792B-67B0-187711FCE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99BE9D0C-E328-C500-7AE9-3C617E7D45D5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>
            <a:extLst>
              <a:ext uri="{FF2B5EF4-FFF2-40B4-BE49-F238E27FC236}">
                <a16:creationId xmlns:a16="http://schemas.microsoft.com/office/drawing/2014/main" id="{3B4F9EFF-7D65-B330-0CCC-D2FE2CBA4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8C3DB1F7-4B1A-03EB-8235-4BEE4059A08B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>
            <a:extLst>
              <a:ext uri="{FF2B5EF4-FFF2-40B4-BE49-F238E27FC236}">
                <a16:creationId xmlns:a16="http://schemas.microsoft.com/office/drawing/2014/main" id="{B185898B-978A-D086-CB16-97B805AC8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798300" y="-11796713"/>
            <a:ext cx="11798300" cy="12492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91EBBB3D-9CEE-BBE6-DF3D-1860C7F45356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>
            <a:extLst>
              <a:ext uri="{FF2B5EF4-FFF2-40B4-BE49-F238E27FC236}">
                <a16:creationId xmlns:a16="http://schemas.microsoft.com/office/drawing/2014/main" id="{71191CF3-9141-2EC7-13F3-3482898494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>
            <a:extLst>
              <a:ext uri="{FF2B5EF4-FFF2-40B4-BE49-F238E27FC236}">
                <a16:creationId xmlns:a16="http://schemas.microsoft.com/office/drawing/2014/main" id="{30AE8615-97BE-FFE2-34C0-54398D33A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lIns="91440" tIns="45720" rIns="91440" bIns="45720"/>
          <a:lstStyle/>
          <a:p>
            <a:pPr defTabSz="914400">
              <a:spcBef>
                <a:spcPct val="0"/>
              </a:spcBef>
            </a:pPr>
            <a:endParaRPr lang="en-US" altLang="en-US"/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58DE52B3-AE6A-7F47-5680-D65037554891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algn="r" defTabSz="914400" eaLnBrk="1" hangingPunct="1">
              <a:buClrTx/>
              <a:buSzTx/>
              <a:buFontTx/>
              <a:buNone/>
            </a:pPr>
            <a:fld id="{00DDCF39-E8A2-4B3F-B46D-E4EE85078C3B}" type="slidenum"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algn="r" defTabSz="914400" eaLnBrk="1" hangingPunct="1">
                <a:buClrTx/>
                <a:buSzTx/>
                <a:buFontTx/>
                <a:buNone/>
              </a:pPr>
              <a:t>25</a:t>
            </a:fld>
            <a:endParaRPr lang="en-GB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>
            <a:extLst>
              <a:ext uri="{FF2B5EF4-FFF2-40B4-BE49-F238E27FC236}">
                <a16:creationId xmlns:a16="http://schemas.microsoft.com/office/drawing/2014/main" id="{FA295E79-627E-FCA6-565B-8624671AE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D215B83E-971D-08BD-2CA7-966D17A99ED1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>
            <a:extLst>
              <a:ext uri="{FF2B5EF4-FFF2-40B4-BE49-F238E27FC236}">
                <a16:creationId xmlns:a16="http://schemas.microsoft.com/office/drawing/2014/main" id="{243C7359-3DF0-1927-5A9E-2F2ABDB59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B9F9FD9-9809-8219-7E72-8CD2DA54C7F7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>
            <a:extLst>
              <a:ext uri="{FF2B5EF4-FFF2-40B4-BE49-F238E27FC236}">
                <a16:creationId xmlns:a16="http://schemas.microsoft.com/office/drawing/2014/main" id="{FCB3CB06-FFD2-8547-6A12-2D2F14D1B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8C39178F-AFD0-429C-92D2-832EE46FFAAF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>
            <a:extLst>
              <a:ext uri="{FF2B5EF4-FFF2-40B4-BE49-F238E27FC236}">
                <a16:creationId xmlns:a16="http://schemas.microsoft.com/office/drawing/2014/main" id="{48E5FCAB-496D-2D2F-D1B7-BFE1C0404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5B6D904E-A8E5-557B-4524-FFAE0C28F77D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>
            <a:extLst>
              <a:ext uri="{FF2B5EF4-FFF2-40B4-BE49-F238E27FC236}">
                <a16:creationId xmlns:a16="http://schemas.microsoft.com/office/drawing/2014/main" id="{DFF0D0B7-2146-97C4-860A-586BCCAB3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B8F5790C-FA11-27E4-0869-EB9BBD560ADE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>
            <a:extLst>
              <a:ext uri="{FF2B5EF4-FFF2-40B4-BE49-F238E27FC236}">
                <a16:creationId xmlns:a16="http://schemas.microsoft.com/office/drawing/2014/main" id="{D1E4FA86-257E-B7FF-F006-CE0403AED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E44DAEBB-16AC-3448-1289-B1EBC331B791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>
            <a:extLst>
              <a:ext uri="{FF2B5EF4-FFF2-40B4-BE49-F238E27FC236}">
                <a16:creationId xmlns:a16="http://schemas.microsoft.com/office/drawing/2014/main" id="{6C097C6C-7700-CC9C-9DF9-BFB4C15A3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883A7BDE-BAD1-0B72-FB6C-55EC03C07818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7E57B-DED8-EB3E-BBA6-29304FD03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E9B872-2B4D-7144-9DE8-CADB723CC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FD0BA8-F37A-BE18-8233-926CD746162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F46C742-7B20-40D7-BD47-03779AD3E2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358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45CB9-A2E4-E7EB-6D22-34B8C0137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79186E-8F7C-F4BD-EFAF-0C178F384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2230C0-FDE5-1E1F-A81B-28C176EE29F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A2143A1-BCCC-4617-8537-3D3A2ABED1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30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966FE-8AE9-3931-ED8A-5B391329DA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0875" y="212725"/>
            <a:ext cx="1949450" cy="5915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5D60C3-203F-F3BB-978D-2D3B77C75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2725"/>
            <a:ext cx="5697537" cy="5915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A48EB6-5CBB-B6AC-1EB3-5A764407E38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7E2C5E7-67D2-4445-975C-4D7A6D2586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9131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2F960-603C-5F22-161E-96E9FC367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870B84-A82E-367B-9E98-3024AEC96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3ED6F-7647-A1B5-A459-5CB66EBA05A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67AF964-E43E-4497-BB2B-84B159188F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70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26EE-232B-E240-8D11-552C23D88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8A7DF-3A5C-05DF-E824-DA1B4C7B0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FD6C3-F24F-15B8-6A12-B84CB059643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365351B-1CE3-4DD1-8D0A-87A3BB021D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76186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4A45-62CB-E4DA-83AE-01DD95CEA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5AEB6-C313-C34B-B727-5C79C4067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A1227-494A-B024-A4A9-7D468BDAEF1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1999419-DB50-43F1-9A8A-B1500FCEB8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6732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B1B32-2C8D-75AF-BCAE-6C844E9A0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21761-DFE7-9AE2-8251-068361DD4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06825" cy="4110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4AFF30-A8C6-0D28-6EC3-092367592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1913" y="2017713"/>
            <a:ext cx="3808412" cy="4110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D3C65D-0DD5-F924-C9DD-4E6BD10581C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0452D3F-BA29-4CE4-9DF1-1BA5B1AA85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476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7B52D-91F5-64A1-E5C0-E65207065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ECA27-313E-97B2-903E-8A2EA27B0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B6C24-7488-C079-A956-0D0C8BFAE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4957A-A475-92D8-2F21-355157FB60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E355BE-11BE-6D00-DFDA-54586C6396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C7D5E-0C34-A2F5-4122-5B033BEC7DA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4F11EB0-6717-46A6-8718-D7A610F26B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030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5A744-260D-2E28-DE76-8162D7B93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655677-056D-BCCE-FCFE-159BF984A4A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14A7292-8786-4664-9627-3FA7A55209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198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E44602-A5B6-3E05-B592-7CC7535F6AF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AFA932E-C9F0-490F-B4A6-892C9B602B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062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202FA-9DA1-8FEB-FCBE-67C47434B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554E7-C278-03B0-68CC-041129AF9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483753-498A-7C60-F028-31B10D5526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478841-0AFF-7221-7B65-D97714AA98E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B2864A7-3A3F-4301-BA97-5CC9173998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573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ABC91-67F6-7034-F5B4-A2C09860F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E4750-1F89-CC15-AF49-DC6A469C6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09C63D-BBD4-8969-DF69-9928C131D87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CCB1EB9-A5B5-4592-A555-5F126BA0A5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7596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99D59-574F-F18E-E154-A5616A1D7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8E45EA-3ED2-143C-D7FB-EEC41329F6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2789CA-E76B-10AF-296E-93F665DE8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D6E6CF-9CFD-4F46-B068-9390F56C21F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323459F-DC81-475D-A768-189A128AA5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156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D3469-6197-9880-C0FE-3BB6194B6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B19118-B8D9-7B2D-E935-96D9058E0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C014D7-B47A-1D45-4C9A-9B1CF34E84C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4FE0E21-88A1-4E88-BE00-F9C147D0CD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8235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001D69-4538-9F88-8300-82BCA9DCEC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0875" y="212725"/>
            <a:ext cx="1949450" cy="5915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E4F882-684E-C4E5-2C46-CE4490B20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2725"/>
            <a:ext cx="5697537" cy="5915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260B3-3064-349D-1896-1FC20EA5974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F628C89-8837-4174-81B4-14D4FF1A17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73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F8380-DFF4-E85E-C4E3-7F83CCFF0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DD3D56-A0F6-EB61-5E2B-131C3BBEB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23F68-740D-B0C9-B2A4-E89AF7C9C81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7F6DF6C-6432-4170-8B2A-4D213BCCE4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119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BB8C8-0B00-5210-C98B-D458864B8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C6DC9-BDC0-2AF6-E454-4689D09726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06825" cy="4110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0C4620-7CA6-CBA9-9826-7BC784AED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1913" y="2017713"/>
            <a:ext cx="3808412" cy="4110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AA3B60-F292-E97F-44E0-471931DB3D1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C042986-94FD-4321-8902-DF818DBF6D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58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4DA6A-72DD-53DC-84AF-03BC68B68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B1483-4772-B210-2EAE-3F27C33EE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04B9A6-2ECB-122C-4554-D79A0C19C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B21E3-DFFD-A978-C2B3-DC47844655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CA9F95-5518-8E9E-A20C-9EE1ADBE4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41D12-6251-820E-4DE1-66413D78A1B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01EEBB4-5E2A-496C-B9AF-6D3CBC532F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33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1EED3-0E71-60C3-13AA-B8CF7FB68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3232EB-6F95-A4AD-D575-F6F7D78F999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8F50B06-BFC7-42D9-B263-9BA0A18084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268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AAFD65-823D-CC7E-2C03-2D2EA904FBD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97E19A8-B7B4-49E5-8409-D3404A4C45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4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6333E-34BB-2ECB-1A80-E55F83FB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4F09D-5CB1-7FD6-22D1-05F057904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D58861-1C59-C622-E82F-411C73328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CAE45F-A529-B453-B912-0BB9B7F4587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423A8DD-2A89-4C5B-92B6-09225ECF00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812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71C79-32F7-8188-D996-8A448D612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9075E2-2A5B-B83E-59B4-340A1B517B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11F49C-7B87-EBE6-6382-3358D5AF2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665644-4211-6838-2D17-F98CB510564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7BE3071-C1CF-4A70-9971-94A76013D8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1185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44DB1777-4AE8-7CA0-0FDF-417316562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1098550"/>
            <a:ext cx="438150" cy="474663"/>
          </a:xfrm>
          <a:prstGeom prst="rect">
            <a:avLst/>
          </a:prstGeom>
          <a:solidFill>
            <a:srgbClr val="FFCF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EFE98441-0E85-3D3F-36AC-5BD46FEE0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F0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C69B9B5-09B7-B250-8E8E-D5104FE1A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8" y="1520825"/>
            <a:ext cx="422275" cy="474663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3DAAB4E-DE3C-4F1C-F988-24E31E780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33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1882D92-7505-68F5-DBEF-75653C825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9332D6E-40C2-E206-C90F-DC3B5E687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990600"/>
            <a:ext cx="31750" cy="1052513"/>
          </a:xfrm>
          <a:prstGeom prst="rect">
            <a:avLst/>
          </a:prstGeom>
          <a:solidFill>
            <a:srgbClr val="1C1C1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2B30A8BF-1281-4623-376B-076ECCA40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1C1C1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2479C53B-F686-D655-A9F9-BF2D3F7413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2725"/>
            <a:ext cx="778827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3A2EF05-9531-23C6-2600-11E1EAB2AA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67637" cy="411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34" name="Text Box 10">
            <a:extLst>
              <a:ext uri="{FF2B5EF4-FFF2-40B4-BE49-F238E27FC236}">
                <a16:creationId xmlns:a16="http://schemas.microsoft.com/office/drawing/2014/main" id="{BC5CEA02-6325-DF3A-E81D-126C6EAAF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050" y="6240463"/>
            <a:ext cx="1905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5" name="Text Box 11">
            <a:extLst>
              <a:ext uri="{FF2B5EF4-FFF2-40B4-BE49-F238E27FC236}">
                <a16:creationId xmlns:a16="http://schemas.microsoft.com/office/drawing/2014/main" id="{BB7584E1-70AD-28E2-0DA6-C01926F83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240463"/>
            <a:ext cx="2895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04B6FB80-7A07-430B-3ED6-3EEA5C4AF50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042150" y="6243638"/>
            <a:ext cx="1900238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A068CEC6-3FA8-4749-9D0F-3D5B02EEE3F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333399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</a:defRPr>
      </a:lvl2pPr>
      <a:lvl3pPr marL="1143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</a:defRPr>
      </a:lvl3pPr>
      <a:lvl4pPr marL="1600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</a:defRPr>
      </a:lvl4pPr>
      <a:lvl5pPr marL="20574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>
            <a:extLst>
              <a:ext uri="{FF2B5EF4-FFF2-40B4-BE49-F238E27FC236}">
                <a16:creationId xmlns:a16="http://schemas.microsoft.com/office/drawing/2014/main" id="{485B0801-09A7-947B-B90E-AAE23CCBEC43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7475" cy="1050925"/>
            <a:chOff x="0" y="1536"/>
            <a:chExt cx="5674" cy="662"/>
          </a:xfrm>
        </p:grpSpPr>
        <p:grpSp>
          <p:nvGrpSpPr>
            <p:cNvPr id="2050" name="Group 2">
              <a:extLst>
                <a:ext uri="{FF2B5EF4-FFF2-40B4-BE49-F238E27FC236}">
                  <a16:creationId xmlns:a16="http://schemas.microsoft.com/office/drawing/2014/main" id="{C42B9DCB-BDAE-0BA1-7851-063D91DE40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8" cy="298"/>
              <a:chOff x="185" y="1604"/>
              <a:chExt cx="448" cy="298"/>
            </a:xfrm>
          </p:grpSpPr>
          <p:sp>
            <p:nvSpPr>
              <p:cNvPr id="2051" name="Rectangle 3">
                <a:extLst>
                  <a:ext uri="{FF2B5EF4-FFF2-40B4-BE49-F238E27FC236}">
                    <a16:creationId xmlns:a16="http://schemas.microsoft.com/office/drawing/2014/main" id="{D6A92461-421B-C0F1-8C2B-FC5B314A4A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" y="1604"/>
                <a:ext cx="276" cy="299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52" name="Rectangle 4">
                <a:extLst>
                  <a:ext uri="{FF2B5EF4-FFF2-40B4-BE49-F238E27FC236}">
                    <a16:creationId xmlns:a16="http://schemas.microsoft.com/office/drawing/2014/main" id="{852A7844-1411-D727-8686-37E7627B2D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" y="1604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3333CC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2053" name="Group 5">
              <a:extLst>
                <a:ext uri="{FF2B5EF4-FFF2-40B4-BE49-F238E27FC236}">
                  <a16:creationId xmlns:a16="http://schemas.microsoft.com/office/drawing/2014/main" id="{7099E2C3-9595-6B6A-EA22-E1C5681BB8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5" cy="298"/>
              <a:chOff x="263" y="1870"/>
              <a:chExt cx="465" cy="298"/>
            </a:xfrm>
          </p:grpSpPr>
          <p:sp>
            <p:nvSpPr>
              <p:cNvPr id="2054" name="Rectangle 6">
                <a:extLst>
                  <a:ext uri="{FF2B5EF4-FFF2-40B4-BE49-F238E27FC236}">
                    <a16:creationId xmlns:a16="http://schemas.microsoft.com/office/drawing/2014/main" id="{434C8E7A-478E-0441-B36E-1DE8032E34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" y="1870"/>
                <a:ext cx="266" cy="299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55" name="Rectangle 7">
                <a:extLst>
                  <a:ext uri="{FF2B5EF4-FFF2-40B4-BE49-F238E27FC236}">
                    <a16:creationId xmlns:a16="http://schemas.microsoft.com/office/drawing/2014/main" id="{1394147C-3602-9373-EF6D-68E70B5B0B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6" y="1870"/>
                <a:ext cx="233" cy="299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CF0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056" name="Rectangle 8">
              <a:extLst>
                <a:ext uri="{FF2B5EF4-FFF2-40B4-BE49-F238E27FC236}">
                  <a16:creationId xmlns:a16="http://schemas.microsoft.com/office/drawing/2014/main" id="{73B18A37-58E9-C8C6-9E04-51EAE89AE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57" name="Rectangle 9">
              <a:extLst>
                <a:ext uri="{FF2B5EF4-FFF2-40B4-BE49-F238E27FC236}">
                  <a16:creationId xmlns:a16="http://schemas.microsoft.com/office/drawing/2014/main" id="{61EF9F2C-5F97-589B-71A0-E07262C96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58" name="Rectangle 10">
              <a:extLst>
                <a:ext uri="{FF2B5EF4-FFF2-40B4-BE49-F238E27FC236}">
                  <a16:creationId xmlns:a16="http://schemas.microsoft.com/office/drawing/2014/main" id="{435C4347-73E1-4ACA-FC59-05BE75C6EE8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1C1C1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059" name="Rectangle 11">
            <a:extLst>
              <a:ext uri="{FF2B5EF4-FFF2-40B4-BE49-F238E27FC236}">
                <a16:creationId xmlns:a16="http://schemas.microsoft.com/office/drawing/2014/main" id="{51C50019-BC28-0464-7F0E-ABF6F7DE43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2725"/>
            <a:ext cx="778827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4B2B49DA-7A89-9F52-41FB-BF2F5FD20A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67637" cy="411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2061" name="Text Box 13">
            <a:extLst>
              <a:ext uri="{FF2B5EF4-FFF2-40B4-BE49-F238E27FC236}">
                <a16:creationId xmlns:a16="http://schemas.microsoft.com/office/drawing/2014/main" id="{772EB4BA-A5C1-8D08-B0E5-596D18C3D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6245225"/>
            <a:ext cx="1905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62" name="Text Box 14">
            <a:extLst>
              <a:ext uri="{FF2B5EF4-FFF2-40B4-BE49-F238E27FC236}">
                <a16:creationId xmlns:a16="http://schemas.microsoft.com/office/drawing/2014/main" id="{89E5F760-4E2F-A223-54E4-B3F2FFF6A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6245225"/>
            <a:ext cx="2895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F0C4A093-C25E-A873-4781-740F9FAE101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248400"/>
            <a:ext cx="19002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5204868C-B82C-4043-AF90-F542582C5E9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333399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</a:defRPr>
      </a:lvl2pPr>
      <a:lvl3pPr marL="1143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</a:defRPr>
      </a:lvl3pPr>
      <a:lvl4pPr marL="1600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</a:defRPr>
      </a:lvl4pPr>
      <a:lvl5pPr marL="20574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66EFE52A-B158-09DD-66B2-13FF56037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676400"/>
            <a:ext cx="7772400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rgbClr val="333399"/>
                </a:solidFill>
              </a:rPr>
              <a:t>Leucocytes</a:t>
            </a:r>
            <a:br>
              <a:rPr lang="en-US" altLang="en-US" sz="4400">
                <a:solidFill>
                  <a:srgbClr val="333399"/>
                </a:solidFill>
              </a:rPr>
            </a:br>
            <a:r>
              <a:rPr lang="en-US" altLang="en-US" sz="4400">
                <a:solidFill>
                  <a:srgbClr val="333399"/>
                </a:solidFill>
              </a:rPr>
              <a:t>White Blood Cells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4280F214-1CB6-462F-F986-AAEA25A5A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4114800"/>
            <a:ext cx="86201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9" name="Text Box 3">
            <a:extLst>
              <a:ext uri="{FF2B5EF4-FFF2-40B4-BE49-F238E27FC236}">
                <a16:creationId xmlns:a16="http://schemas.microsoft.com/office/drawing/2014/main" id="{18B9D717-3338-C5E3-77B6-6C6A4986A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435475"/>
            <a:ext cx="2514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1">
                <a:solidFill>
                  <a:srgbClr val="B84700"/>
                </a:solidFill>
              </a:rPr>
              <a:t>Basar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>
            <a:extLst>
              <a:ext uri="{FF2B5EF4-FFF2-40B4-BE49-F238E27FC236}">
                <a16:creationId xmlns:a16="http://schemas.microsoft.com/office/drawing/2014/main" id="{76966F86-7647-D6BF-B117-03AAA2428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304800"/>
            <a:ext cx="384175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4" name="Picture 2">
            <a:extLst>
              <a:ext uri="{FF2B5EF4-FFF2-40B4-BE49-F238E27FC236}">
                <a16:creationId xmlns:a16="http://schemas.microsoft.com/office/drawing/2014/main" id="{B3A7FA53-48F5-6596-A66C-B93FB7C6B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914400"/>
            <a:ext cx="43434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5" name="Picture 3">
            <a:extLst>
              <a:ext uri="{FF2B5EF4-FFF2-40B4-BE49-F238E27FC236}">
                <a16:creationId xmlns:a16="http://schemas.microsoft.com/office/drawing/2014/main" id="{F8F61121-AA63-50B2-2C9C-317785DFBD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3827463"/>
            <a:ext cx="2879725" cy="188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>
            <a:extLst>
              <a:ext uri="{FF2B5EF4-FFF2-40B4-BE49-F238E27FC236}">
                <a16:creationId xmlns:a16="http://schemas.microsoft.com/office/drawing/2014/main" id="{54D7E131-0BAF-B8E6-81B4-8E8DEED8B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0"/>
            <a:ext cx="4783138" cy="659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>
            <a:extLst>
              <a:ext uri="{FF2B5EF4-FFF2-40B4-BE49-F238E27FC236}">
                <a16:creationId xmlns:a16="http://schemas.microsoft.com/office/drawing/2014/main" id="{1558CA31-D3BC-E337-90AC-A6FCBA04F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altLang="en-US" sz="4400">
                <a:solidFill>
                  <a:srgbClr val="333399"/>
                </a:solidFill>
              </a:rPr>
              <a:t>Granulocytes</a:t>
            </a:r>
          </a:p>
        </p:txBody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9AE4F2B7-7B49-D4A8-28B0-73AC1062F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017713"/>
            <a:ext cx="8574088" cy="484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ts val="7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3000"/>
              <a:t>Eosinophils or Acidophils:</a:t>
            </a:r>
          </a:p>
          <a:p>
            <a:pPr lvl="1" algn="l" eaLnBrk="1" hangingPunct="1">
              <a:spcBef>
                <a:spcPts val="65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600"/>
              <a:t>Large, numerous granules</a:t>
            </a:r>
          </a:p>
          <a:p>
            <a:pPr lvl="1" algn="l" eaLnBrk="1" hangingPunct="1">
              <a:spcBef>
                <a:spcPts val="65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600"/>
              <a:t>Nuclei with two lobes</a:t>
            </a:r>
          </a:p>
          <a:p>
            <a:pPr lvl="1" algn="l" eaLnBrk="1" hangingPunct="1">
              <a:spcBef>
                <a:spcPts val="65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600"/>
              <a:t>2-5% of WBC count</a:t>
            </a:r>
          </a:p>
          <a:p>
            <a:pPr lvl="1" algn="l" eaLnBrk="1" hangingPunct="1">
              <a:spcBef>
                <a:spcPts val="65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600"/>
              <a:t>Found in lining of respiratory and digestive tracts</a:t>
            </a:r>
          </a:p>
          <a:p>
            <a:pPr lvl="1" algn="l" eaLnBrk="1" hangingPunct="1">
              <a:spcBef>
                <a:spcPts val="65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600"/>
              <a:t>Important functions involve protections against infections caused by parasitic worms and involvement in allergic reactions</a:t>
            </a:r>
          </a:p>
          <a:p>
            <a:pPr lvl="1" algn="l" eaLnBrk="1" hangingPunct="1">
              <a:spcBef>
                <a:spcPts val="65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600"/>
              <a:t>Secrete anti-inflammatory substances in allergic reactions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>
            <a:extLst>
              <a:ext uri="{FF2B5EF4-FFF2-40B4-BE49-F238E27FC236}">
                <a16:creationId xmlns:a16="http://schemas.microsoft.com/office/drawing/2014/main" id="{0B0C67AE-8F89-CDE0-8FB6-449C0B346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838200"/>
            <a:ext cx="4213225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>
            <a:extLst>
              <a:ext uri="{FF2B5EF4-FFF2-40B4-BE49-F238E27FC236}">
                <a16:creationId xmlns:a16="http://schemas.microsoft.com/office/drawing/2014/main" id="{56DBD9F0-A9CC-B735-5B04-370A96957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ts val="8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3200"/>
              <a:t>Basophils</a:t>
            </a:r>
          </a:p>
          <a:p>
            <a:pPr lvl="1" algn="l" eaLnBrk="1" hangingPunct="1"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Least numerous--.5-1%</a:t>
            </a:r>
          </a:p>
          <a:p>
            <a:pPr lvl="1" algn="l" eaLnBrk="1" hangingPunct="1"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Diapedesis—Can leave blood vessels and enter tissue space</a:t>
            </a:r>
          </a:p>
          <a:p>
            <a:pPr lvl="1" algn="l" eaLnBrk="1" hangingPunct="1"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Contain histamine,serotonin,heparin—inflammatory chemical</a:t>
            </a:r>
          </a:p>
          <a:p>
            <a:pPr algn="l" eaLnBrk="1" hangingPunct="1">
              <a:spcBef>
                <a:spcPts val="700"/>
              </a:spcBef>
              <a:buClrTx/>
              <a:buSzTx/>
              <a:buFontTx/>
              <a:buNone/>
            </a:pPr>
            <a:endParaRPr lang="en-US" altLang="en-US" sz="2800"/>
          </a:p>
        </p:txBody>
      </p:sp>
      <p:sp>
        <p:nvSpPr>
          <p:cNvPr id="17410" name="WordArt 2">
            <a:extLst>
              <a:ext uri="{FF2B5EF4-FFF2-40B4-BE49-F238E27FC236}">
                <a16:creationId xmlns:a16="http://schemas.microsoft.com/office/drawing/2014/main" id="{E7F2D908-EB07-0DC1-B3EA-6BFB0A6F5D7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43200" y="485775"/>
            <a:ext cx="4721225" cy="18002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Wave1">
              <a:avLst>
                <a:gd name="adj1" fmla="val 15310"/>
                <a:gd name="adj2" fmla="val 4333"/>
              </a:avLst>
            </a:prstTxWarp>
            <a:scene3d>
              <a:camera prst="legacyObliqueTopLeft">
                <a:rot lat="19499999" lon="21299999" rev="0"/>
              </a:camera>
              <a:lightRig rig="legacyFlat4" dir="b"/>
            </a:scene3d>
            <a:sp3d extrusionH="333000" prstMaterial="legacyMatte">
              <a:extrusionClr>
                <a:srgbClr val="000080"/>
              </a:extrusionClr>
              <a:contourClr>
                <a:srgbClr val="0099FF"/>
              </a:contourClr>
            </a:sp3d>
          </a:bodyPr>
          <a:lstStyle/>
          <a:p>
            <a:r>
              <a:rPr lang="en-GB" sz="3600" spc="-181">
                <a:solidFill>
                  <a:srgbClr val="0099FF"/>
                </a:solidFill>
                <a:latin typeface="Thorndale"/>
              </a:rPr>
              <a:t>Granulocytes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>
            <a:extLst>
              <a:ext uri="{FF2B5EF4-FFF2-40B4-BE49-F238E27FC236}">
                <a16:creationId xmlns:a16="http://schemas.microsoft.com/office/drawing/2014/main" id="{8D6BB6BB-FD7D-CD32-1D99-4E7DEC5A3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667000"/>
            <a:ext cx="39243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4" name="Picture 2">
            <a:extLst>
              <a:ext uri="{FF2B5EF4-FFF2-40B4-BE49-F238E27FC236}">
                <a16:creationId xmlns:a16="http://schemas.microsoft.com/office/drawing/2014/main" id="{F84B2CC3-4379-16CA-B9C5-B87790E10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5725"/>
            <a:ext cx="57150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>
            <a:extLst>
              <a:ext uri="{FF2B5EF4-FFF2-40B4-BE49-F238E27FC236}">
                <a16:creationId xmlns:a16="http://schemas.microsoft.com/office/drawing/2014/main" id="{2AE45835-4302-95A9-07CC-ABCF47345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rgbClr val="333399"/>
                </a:solidFill>
              </a:rPr>
              <a:t>Agranulocytes</a:t>
            </a:r>
          </a:p>
        </p:txBody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EF9A701C-1F1D-E910-CFD5-546CD9FA5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ts val="8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3200"/>
              <a:t>Lymphocytes</a:t>
            </a:r>
          </a:p>
          <a:p>
            <a:pPr lvl="1" algn="l" eaLnBrk="1" hangingPunct="1"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Smallest WBC</a:t>
            </a:r>
          </a:p>
          <a:p>
            <a:pPr lvl="1" algn="l" eaLnBrk="1" hangingPunct="1"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Large nuclei/small amount of cytoplasm</a:t>
            </a:r>
          </a:p>
          <a:p>
            <a:pPr lvl="1" algn="l" eaLnBrk="1" hangingPunct="1"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Account for 25% of WBC count</a:t>
            </a:r>
          </a:p>
          <a:p>
            <a:pPr lvl="1" algn="l" eaLnBrk="1" hangingPunct="1"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Two types—T lymphocytes—attack an infect or cancerous cell, B lymphocytes—produce antibodies against specific antigens (foreign body)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>
            <a:extLst>
              <a:ext uri="{FF2B5EF4-FFF2-40B4-BE49-F238E27FC236}">
                <a16:creationId xmlns:a16="http://schemas.microsoft.com/office/drawing/2014/main" id="{09496765-B7EE-117A-4C37-3B5638B1C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88" y="0"/>
            <a:ext cx="4405312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482" name="Picture 2">
            <a:extLst>
              <a:ext uri="{FF2B5EF4-FFF2-40B4-BE49-F238E27FC236}">
                <a16:creationId xmlns:a16="http://schemas.microsoft.com/office/drawing/2014/main" id="{863FDA65-89F0-B85C-D479-6D4050360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38575"/>
            <a:ext cx="3609975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>
            <a:extLst>
              <a:ext uri="{FF2B5EF4-FFF2-40B4-BE49-F238E27FC236}">
                <a16:creationId xmlns:a16="http://schemas.microsoft.com/office/drawing/2014/main" id="{9F0A8291-52D7-7565-8F38-DAFA70FFB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rgbClr val="333399"/>
                </a:solidFill>
              </a:rPr>
              <a:t>Agranulocytes</a:t>
            </a:r>
          </a:p>
        </p:txBody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DE34C33F-64AE-7E9A-FC43-CD44664DB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ts val="8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3200"/>
              <a:t>Monocytes</a:t>
            </a:r>
          </a:p>
          <a:p>
            <a:pPr lvl="1" algn="l" eaLnBrk="1" hangingPunct="1"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Largest of WBCs</a:t>
            </a:r>
          </a:p>
          <a:p>
            <a:pPr lvl="1" algn="l" eaLnBrk="1" hangingPunct="1"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Dark kidney bean shaped nuclei</a:t>
            </a:r>
          </a:p>
          <a:p>
            <a:pPr lvl="1" algn="l" eaLnBrk="1" hangingPunct="1"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Highly phagocytic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>
            <a:extLst>
              <a:ext uri="{FF2B5EF4-FFF2-40B4-BE49-F238E27FC236}">
                <a16:creationId xmlns:a16="http://schemas.microsoft.com/office/drawing/2014/main" id="{1834B436-9CB3-269F-5FF0-5B17DF75A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362200"/>
            <a:ext cx="531495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B23E0A45-0EA5-B614-B9CB-6E74D65EC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0"/>
            <a:ext cx="8458200" cy="502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algn="l">
              <a:buSzPct val="29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en-US" sz="3600"/>
              <a:t>   White Blood cells are also known as Leucocytes as they are colorless due to lack of Haemoglobin.</a:t>
            </a:r>
          </a:p>
          <a:p>
            <a:pPr algn="l">
              <a:buSzPct val="29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en-US" sz="3600"/>
              <a:t>   There are about 6000-8000mm of WBC for 1ml of blood.</a:t>
            </a:r>
          </a:p>
          <a:p>
            <a:pPr algn="l">
              <a:buSzPct val="29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en-US" sz="3600"/>
              <a:t>  These are also called Scavengers &amp; Microscopic policemen </a:t>
            </a:r>
          </a:p>
          <a:p>
            <a:pPr>
              <a:buClrTx/>
              <a:buSzTx/>
              <a:buFontTx/>
              <a:buNone/>
            </a:pPr>
            <a:endParaRPr lang="en-US" altLang="en-US" sz="3600"/>
          </a:p>
          <a:p>
            <a:pPr>
              <a:buClrTx/>
              <a:buSzTx/>
              <a:buFontTx/>
              <a:buNone/>
            </a:pPr>
            <a:endParaRPr lang="en-US" altLang="en-US" sz="3600"/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3C7792EC-26D2-C5CF-048D-C92ADEA37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914400"/>
            <a:ext cx="5257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600" b="1" i="1">
                <a:solidFill>
                  <a:srgbClr val="0000FF"/>
                </a:solidFill>
              </a:rPr>
              <a:t>White Blood Corpuscles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>
            <a:extLst>
              <a:ext uri="{FF2B5EF4-FFF2-40B4-BE49-F238E27FC236}">
                <a16:creationId xmlns:a16="http://schemas.microsoft.com/office/drawing/2014/main" id="{91BB7CB7-D1BF-4FC0-B5F4-1014F1729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rgbClr val="333399"/>
                </a:solidFill>
              </a:rPr>
              <a:t>WBC Numbers</a:t>
            </a:r>
          </a:p>
        </p:txBody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BE805616-05E5-6606-55D4-0BF0929AB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286000"/>
            <a:ext cx="7772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ts val="7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2800"/>
              <a:t>Doctors look at WBC numbers.</a:t>
            </a:r>
          </a:p>
          <a:p>
            <a:pPr algn="l" eaLnBrk="1" hangingPunct="1">
              <a:lnSpc>
                <a:spcPct val="90000"/>
              </a:lnSpc>
              <a:spcBef>
                <a:spcPts val="7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2800"/>
              <a:t>If number goes up there is some kind of infection and surgery might be needed.</a:t>
            </a:r>
          </a:p>
          <a:p>
            <a:pPr algn="l" eaLnBrk="1" hangingPunct="1">
              <a:lnSpc>
                <a:spcPct val="90000"/>
              </a:lnSpc>
              <a:spcBef>
                <a:spcPts val="7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2800"/>
              <a:t>Clinics will count the number of WBC’s in a blood sample, this is called differential count.</a:t>
            </a:r>
          </a:p>
          <a:p>
            <a:pPr algn="l" eaLnBrk="1" hangingPunct="1">
              <a:lnSpc>
                <a:spcPct val="90000"/>
              </a:lnSpc>
              <a:spcBef>
                <a:spcPts val="7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2800"/>
              <a:t>A decrease in the number of white blood cells is leukopenia</a:t>
            </a:r>
          </a:p>
          <a:p>
            <a:pPr algn="l" eaLnBrk="1" hangingPunct="1">
              <a:lnSpc>
                <a:spcPct val="90000"/>
              </a:lnSpc>
              <a:spcBef>
                <a:spcPts val="7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2800"/>
              <a:t>An increase in the number of white blood cells is leukocytosis.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">
            <a:extLst>
              <a:ext uri="{FF2B5EF4-FFF2-40B4-BE49-F238E27FC236}">
                <a16:creationId xmlns:a16="http://schemas.microsoft.com/office/drawing/2014/main" id="{B1E444D2-3580-78FB-0F54-898239A0E4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145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>
            <a:extLst>
              <a:ext uri="{FF2B5EF4-FFF2-40B4-BE49-F238E27FC236}">
                <a16:creationId xmlns:a16="http://schemas.microsoft.com/office/drawing/2014/main" id="{4478E1B1-C845-8292-028B-D3A55F2A7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rgbClr val="333399"/>
                </a:solidFill>
              </a:rPr>
              <a:t>Formation of WBC’s</a:t>
            </a:r>
          </a:p>
        </p:txBody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2184B12D-A3D2-63E3-48C5-44C0945AA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ts val="8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3200"/>
              <a:t>Leucocytes are formed in the red marrow of many bones.</a:t>
            </a:r>
          </a:p>
          <a:p>
            <a:pPr algn="l" eaLnBrk="1" hangingPunct="1">
              <a:spcBef>
                <a:spcPts val="8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3200"/>
              <a:t>They can also be formed in lymphatic tissue.</a:t>
            </a:r>
          </a:p>
          <a:p>
            <a:pPr algn="l" eaLnBrk="1" hangingPunct="1">
              <a:spcBef>
                <a:spcPts val="8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3200"/>
              <a:t>They live for about 13-20 days.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Group 1">
            <a:extLst>
              <a:ext uri="{FF2B5EF4-FFF2-40B4-BE49-F238E27FC236}">
                <a16:creationId xmlns:a16="http://schemas.microsoft.com/office/drawing/2014/main" id="{2AC9AE1E-20C5-E903-B3BF-8DC672D902F0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28600"/>
            <a:ext cx="6399213" cy="6399213"/>
            <a:chOff x="864" y="144"/>
            <a:chExt cx="4031" cy="4031"/>
          </a:xfrm>
        </p:grpSpPr>
        <p:pic>
          <p:nvPicPr>
            <p:cNvPr id="26626" name="Picture 2">
              <a:extLst>
                <a:ext uri="{FF2B5EF4-FFF2-40B4-BE49-F238E27FC236}">
                  <a16:creationId xmlns:a16="http://schemas.microsoft.com/office/drawing/2014/main" id="{D143D0DC-1422-8E9F-B21A-07826D5CE8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144"/>
              <a:ext cx="4032" cy="4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6627" name="Text Box 3">
              <a:extLst>
                <a:ext uri="{FF2B5EF4-FFF2-40B4-BE49-F238E27FC236}">
                  <a16:creationId xmlns:a16="http://schemas.microsoft.com/office/drawing/2014/main" id="{1C40AC95-9ED4-6A92-0FEC-127D2DA64D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144"/>
              <a:ext cx="4032" cy="4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WordArt 1">
            <a:extLst>
              <a:ext uri="{FF2B5EF4-FFF2-40B4-BE49-F238E27FC236}">
                <a16:creationId xmlns:a16="http://schemas.microsoft.com/office/drawing/2014/main" id="{64505BE5-277F-18F5-1F87-F5921E7B914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343400" y="4343400"/>
            <a:ext cx="3886200" cy="11144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95019"/>
              </a:avLst>
            </a:prstTxWarp>
            <a:scene3d>
              <a:camera prst="legacyObliqueTopLeft">
                <a:rot lat="600000" lon="19499999" rev="0"/>
              </a:camera>
              <a:lightRig rig="legacyFlat1" dir="r"/>
            </a:scene3d>
            <a:sp3d extrusionH="333000" prstMaterial="legacyMatte">
              <a:extrusionClr>
                <a:srgbClr val="FFFF66"/>
              </a:extrusionClr>
              <a:contourClr>
                <a:srgbClr val="FFFF66"/>
              </a:contourClr>
            </a:sp3d>
          </a:bodyPr>
          <a:lstStyle/>
          <a:p>
            <a:r>
              <a:rPr lang="en-GB" sz="3600">
                <a:ln w="9360">
                  <a:miter lim="800000"/>
                  <a:headEnd/>
                  <a:tailEnd/>
                </a:ln>
                <a:gradFill rotWithShape="0">
                  <a:gsLst>
                    <a:gs pos="0">
                      <a:srgbClr val="FF3333"/>
                    </a:gs>
                    <a:gs pos="100000">
                      <a:srgbClr val="FFFF66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N.RajaSekhar</a:t>
            </a:r>
          </a:p>
        </p:txBody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7FA4FCF0-7AB9-6E7E-5B53-DF42D7E9B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0"/>
            <a:ext cx="2743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Created by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9BD86E62-B233-6B16-0652-84BC9780A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943600"/>
            <a:ext cx="3429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RGUIIIT,Basar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Box 2">
            <a:extLst>
              <a:ext uri="{FF2B5EF4-FFF2-40B4-BE49-F238E27FC236}">
                <a16:creationId xmlns:a16="http://schemas.microsoft.com/office/drawing/2014/main" id="{AD113BDF-0C56-7871-9475-7465C499B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143000"/>
            <a:ext cx="56388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algn="l" defTabSz="914400" eaLnBrk="1" hangingPunct="1">
              <a:buClrTx/>
              <a:buSzTx/>
              <a:buFontTx/>
              <a:buNone/>
            </a:pPr>
            <a:r>
              <a:rPr lang="en-GB" altLang="en-US">
                <a:latin typeface="Georgia" panose="02040502050405020303" pitchFamily="18" charset="0"/>
              </a:rPr>
              <a:t>This powerpoint was kindly donated to</a:t>
            </a:r>
          </a:p>
          <a:p>
            <a:pPr algn="l" defTabSz="914400" eaLnBrk="1" hangingPunct="1">
              <a:buClrTx/>
              <a:buSzTx/>
              <a:buFontTx/>
              <a:buNone/>
            </a:pPr>
            <a:r>
              <a:rPr lang="en-GB" altLang="en-US">
                <a:latin typeface="Georgia" panose="02040502050405020303" pitchFamily="18" charset="0"/>
                <a:hlinkClick r:id="rId3"/>
              </a:rPr>
              <a:t>www.worldofteaching.com</a:t>
            </a:r>
            <a:endParaRPr lang="en-GB" altLang="en-US">
              <a:latin typeface="Georgia" panose="02040502050405020303" pitchFamily="18" charset="0"/>
            </a:endParaRPr>
          </a:p>
          <a:p>
            <a:pPr algn="l" defTabSz="914400" eaLnBrk="1" hangingPunct="1">
              <a:buClrTx/>
              <a:buSzTx/>
              <a:buFontTx/>
              <a:buNone/>
            </a:pPr>
            <a:endParaRPr lang="en-GB" altLang="en-US">
              <a:latin typeface="Georgia" panose="02040502050405020303" pitchFamily="18" charset="0"/>
            </a:endParaRPr>
          </a:p>
          <a:p>
            <a:pPr algn="l" defTabSz="914400" eaLnBrk="1" hangingPunct="1">
              <a:buClrTx/>
              <a:buSzTx/>
              <a:buFontTx/>
              <a:buNone/>
            </a:pPr>
            <a:endParaRPr lang="en-GB" altLang="en-US">
              <a:latin typeface="Georgia" panose="02040502050405020303" pitchFamily="18" charset="0"/>
            </a:endParaRPr>
          </a:p>
          <a:p>
            <a:pPr algn="l" defTabSz="914400" eaLnBrk="1" hangingPunct="1">
              <a:buClrTx/>
              <a:buSzTx/>
              <a:buFontTx/>
              <a:buNone/>
            </a:pPr>
            <a:r>
              <a:rPr lang="en-GB" altLang="en-US">
                <a:latin typeface="Georgia" panose="02040502050405020303" pitchFamily="18" charset="0"/>
                <a:hlinkClick r:id="rId3"/>
              </a:rPr>
              <a:t>http://www.worldofteaching.com</a:t>
            </a:r>
            <a:endParaRPr lang="en-GB" altLang="en-US">
              <a:latin typeface="Georgia" panose="02040502050405020303" pitchFamily="18" charset="0"/>
            </a:endParaRPr>
          </a:p>
          <a:p>
            <a:pPr algn="l" defTabSz="914400" eaLnBrk="1" hangingPunct="1">
              <a:buClrTx/>
              <a:buSzTx/>
              <a:buFontTx/>
              <a:buNone/>
            </a:pPr>
            <a:r>
              <a:rPr lang="en-GB" altLang="en-US">
                <a:latin typeface="Georgia" panose="02040502050405020303" pitchFamily="18" charset="0"/>
              </a:rPr>
              <a:t>Is home to well over a thousand powerpoints submitted by teachers. This a free site. Please visit and I hope it will help in your teaching</a:t>
            </a:r>
          </a:p>
        </p:txBody>
      </p:sp>
    </p:spTree>
  </p:cSld>
  <p:clrMapOvr>
    <a:masterClrMapping/>
  </p:clrMapOvr>
  <p:transition advTm="20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>
            <a:extLst>
              <a:ext uri="{FF2B5EF4-FFF2-40B4-BE49-F238E27FC236}">
                <a16:creationId xmlns:a16="http://schemas.microsoft.com/office/drawing/2014/main" id="{5D931F57-FECF-5C4B-11DD-2A4564F1D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rgbClr val="333399"/>
                </a:solidFill>
              </a:rPr>
              <a:t>WBC’s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5333D9D8-ABB5-8751-1136-CD4A6B689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ts val="8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3200"/>
              <a:t>Five Types </a:t>
            </a:r>
          </a:p>
          <a:p>
            <a:pPr algn="l" eaLnBrk="1" hangingPunct="1">
              <a:lnSpc>
                <a:spcPct val="90000"/>
              </a:lnSpc>
              <a:spcBef>
                <a:spcPts val="8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3200"/>
              <a:t>Classified according to the presence or absence of granules and the staining characteristics of their cytoplasm.</a:t>
            </a:r>
          </a:p>
          <a:p>
            <a:pPr algn="l" eaLnBrk="1" hangingPunct="1">
              <a:lnSpc>
                <a:spcPct val="90000"/>
              </a:lnSpc>
              <a:spcBef>
                <a:spcPts val="8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3200"/>
              <a:t>Leucocytes appear brightly colored in stained preparations, they have a nuclei and are generally larger in size than RBC’s.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>
            <a:extLst>
              <a:ext uri="{FF2B5EF4-FFF2-40B4-BE49-F238E27FC236}">
                <a16:creationId xmlns:a16="http://schemas.microsoft.com/office/drawing/2014/main" id="{AF3F3974-50A2-382B-2AC0-DC7263F35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2286000"/>
            <a:ext cx="9082087" cy="365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>
            <a:extLst>
              <a:ext uri="{FF2B5EF4-FFF2-40B4-BE49-F238E27FC236}">
                <a16:creationId xmlns:a16="http://schemas.microsoft.com/office/drawing/2014/main" id="{C1F081A1-042B-BE42-03C3-D9AD4A41E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rgbClr val="333399"/>
                </a:solidFill>
              </a:rPr>
              <a:t>Type of WBC’s</a:t>
            </a:r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98D0293D-D8F3-A8E9-3650-B6822DE8A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ts val="11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4600"/>
              <a:t>Granulocytes—have large granules in their cytoplasm</a:t>
            </a:r>
          </a:p>
          <a:p>
            <a:pPr algn="l" eaLnBrk="1" hangingPunct="1">
              <a:lnSpc>
                <a:spcPct val="90000"/>
              </a:lnSpc>
              <a:spcBef>
                <a:spcPts val="1150"/>
              </a:spcBef>
              <a:buClrTx/>
              <a:buSzTx/>
              <a:buFontTx/>
              <a:buNone/>
            </a:pPr>
            <a:endParaRPr lang="en-US" altLang="en-US" sz="4600"/>
          </a:p>
          <a:p>
            <a:pPr lvl="1" algn="l" eaLnBrk="1" hangingPunct="1">
              <a:lnSpc>
                <a:spcPct val="90000"/>
              </a:lnSpc>
              <a:spcBef>
                <a:spcPts val="9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3600"/>
              <a:t>Neutrophils</a:t>
            </a:r>
          </a:p>
          <a:p>
            <a:pPr lvl="1" algn="l" eaLnBrk="1" hangingPunct="1">
              <a:lnSpc>
                <a:spcPct val="90000"/>
              </a:lnSpc>
              <a:spcBef>
                <a:spcPts val="9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3600"/>
              <a:t>Eosinophils</a:t>
            </a:r>
          </a:p>
          <a:p>
            <a:pPr lvl="1" algn="l" eaLnBrk="1" hangingPunct="1">
              <a:lnSpc>
                <a:spcPct val="90000"/>
              </a:lnSpc>
              <a:spcBef>
                <a:spcPts val="9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3600"/>
              <a:t>Basophils</a:t>
            </a:r>
          </a:p>
          <a:p>
            <a:pPr algn="l" eaLnBrk="1" hangingPunct="1">
              <a:lnSpc>
                <a:spcPct val="90000"/>
              </a:lnSpc>
              <a:spcBef>
                <a:spcPts val="900"/>
              </a:spcBef>
              <a:buClrTx/>
              <a:buSzTx/>
              <a:buFontTx/>
              <a:buNone/>
            </a:pPr>
            <a:endParaRPr lang="en-US" altLang="en-US" sz="36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>
            <a:extLst>
              <a:ext uri="{FF2B5EF4-FFF2-40B4-BE49-F238E27FC236}">
                <a16:creationId xmlns:a16="http://schemas.microsoft.com/office/drawing/2014/main" id="{78CD099C-CF44-3F60-2DE1-07D9D825C0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04800"/>
            <a:ext cx="4424363" cy="622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18" name="Picture 2">
            <a:extLst>
              <a:ext uri="{FF2B5EF4-FFF2-40B4-BE49-F238E27FC236}">
                <a16:creationId xmlns:a16="http://schemas.microsoft.com/office/drawing/2014/main" id="{33928025-FBBA-74D8-AAE0-478EEF2DEC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41600"/>
            <a:ext cx="4419600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>
            <a:extLst>
              <a:ext uri="{FF2B5EF4-FFF2-40B4-BE49-F238E27FC236}">
                <a16:creationId xmlns:a16="http://schemas.microsoft.com/office/drawing/2014/main" id="{A767AC10-5D43-BA34-F4DF-FB9335FAA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rgbClr val="333399"/>
                </a:solidFill>
              </a:rPr>
              <a:t>Types of WBC’s</a:t>
            </a:r>
          </a:p>
        </p:txBody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CFE8A242-5EC0-FBE1-366B-772C69CF0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ts val="1025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4100"/>
              <a:t>Agranulocytes—do not have granules in their cytoplasm</a:t>
            </a:r>
          </a:p>
          <a:p>
            <a:pPr algn="l" eaLnBrk="1" hangingPunct="1">
              <a:spcBef>
                <a:spcPts val="800"/>
              </a:spcBef>
              <a:buClrTx/>
              <a:buSzTx/>
              <a:buFontTx/>
              <a:buNone/>
            </a:pPr>
            <a:endParaRPr lang="en-US" altLang="en-US" sz="3200"/>
          </a:p>
          <a:p>
            <a:pPr lvl="1" algn="l" eaLnBrk="1" hangingPunct="1">
              <a:spcBef>
                <a:spcPts val="9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3600"/>
              <a:t>Lymphocytes</a:t>
            </a:r>
          </a:p>
          <a:p>
            <a:pPr lvl="1" algn="l" eaLnBrk="1" hangingPunct="1">
              <a:spcBef>
                <a:spcPts val="9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3600"/>
              <a:t>Monocytes</a:t>
            </a:r>
          </a:p>
          <a:p>
            <a:pPr algn="l" eaLnBrk="1" hangingPunct="1">
              <a:spcBef>
                <a:spcPts val="900"/>
              </a:spcBef>
              <a:buClrTx/>
              <a:buSzTx/>
              <a:buFontTx/>
              <a:buNone/>
            </a:pPr>
            <a:endParaRPr lang="en-US" altLang="en-US" sz="36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>
            <a:extLst>
              <a:ext uri="{FF2B5EF4-FFF2-40B4-BE49-F238E27FC236}">
                <a16:creationId xmlns:a16="http://schemas.microsoft.com/office/drawing/2014/main" id="{CF18F8AE-0F24-5966-0F39-043954C5F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675" y="0"/>
            <a:ext cx="37433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6" name="Picture 2">
            <a:extLst>
              <a:ext uri="{FF2B5EF4-FFF2-40B4-BE49-F238E27FC236}">
                <a16:creationId xmlns:a16="http://schemas.microsoft.com/office/drawing/2014/main" id="{83C2A86E-0C36-334C-1A51-3C64882ED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44577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>
            <a:extLst>
              <a:ext uri="{FF2B5EF4-FFF2-40B4-BE49-F238E27FC236}">
                <a16:creationId xmlns:a16="http://schemas.microsoft.com/office/drawing/2014/main" id="{CC0BD4C9-598C-1C71-73BA-D5A476090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rgbClr val="333399"/>
                </a:solidFill>
              </a:rPr>
              <a:t>Granuloctyes</a:t>
            </a:r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AA94AB88-F391-6BBB-DC76-3117C3C92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738" y="1752600"/>
            <a:ext cx="80010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ts val="8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</a:pPr>
            <a:r>
              <a:rPr lang="en-US" altLang="en-US" sz="3200"/>
              <a:t>Neutrophils</a:t>
            </a:r>
          </a:p>
          <a:p>
            <a:pPr lvl="1" algn="l" eaLnBrk="1" hangingPunct="1">
              <a:lnSpc>
                <a:spcPct val="90000"/>
              </a:lnSpc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Stain light purple with neutral dyes</a:t>
            </a:r>
          </a:p>
          <a:p>
            <a:pPr lvl="1" algn="l" eaLnBrk="1" hangingPunct="1">
              <a:lnSpc>
                <a:spcPct val="90000"/>
              </a:lnSpc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Granules are small and numerous—course appearance</a:t>
            </a:r>
          </a:p>
          <a:p>
            <a:pPr lvl="1" algn="l" eaLnBrk="1" hangingPunct="1">
              <a:lnSpc>
                <a:spcPct val="90000"/>
              </a:lnSpc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Several lobes in nucleus</a:t>
            </a:r>
          </a:p>
          <a:p>
            <a:pPr lvl="1" algn="l" eaLnBrk="1" hangingPunct="1">
              <a:lnSpc>
                <a:spcPct val="90000"/>
              </a:lnSpc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65% of WBC count</a:t>
            </a:r>
          </a:p>
          <a:p>
            <a:pPr lvl="1" algn="l" eaLnBrk="1" hangingPunct="1">
              <a:lnSpc>
                <a:spcPct val="90000"/>
              </a:lnSpc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Highly mobile/very active</a:t>
            </a:r>
          </a:p>
          <a:p>
            <a:pPr lvl="1" algn="l" eaLnBrk="1" hangingPunct="1">
              <a:lnSpc>
                <a:spcPct val="90000"/>
              </a:lnSpc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Diapedesis—Can leave blood vessels and enter tissue space</a:t>
            </a:r>
          </a:p>
          <a:p>
            <a:pPr lvl="1" algn="l" eaLnBrk="1" hangingPunct="1">
              <a:lnSpc>
                <a:spcPct val="90000"/>
              </a:lnSpc>
              <a:spcBef>
                <a:spcPts val="700"/>
              </a:spcBef>
              <a:buClr>
                <a:srgbClr val="FF0000"/>
              </a:buClr>
              <a:buSzPct val="55000"/>
              <a:buFont typeface="Wingdings" panose="05000000000000000000" pitchFamily="2" charset="2"/>
              <a:buChar char=""/>
            </a:pPr>
            <a:r>
              <a:rPr lang="en-US" altLang="en-US" sz="2800"/>
              <a:t>Phagocytosis (eater), contain several lysosomes (janitor)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446</Words>
  <Application>Microsoft Office PowerPoint</Application>
  <PresentationFormat>On-screen Show (4:3)</PresentationFormat>
  <Paragraphs>74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Tahoma</vt:lpstr>
      <vt:lpstr>Times New Roman</vt:lpstr>
      <vt:lpstr>Wingdings</vt:lpstr>
      <vt:lpstr>Georgia</vt:lpstr>
      <vt:lpstr>Arial</vt:lpstr>
      <vt:lpstr>Calibri</vt:lpstr>
      <vt:lpstr>Default Design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Leukocytes White Blood Cells</dc:title>
  <dc:creator>HS Room 33</dc:creator>
  <cp:lastModifiedBy>Nayan GRIFFITHS</cp:lastModifiedBy>
  <cp:revision>8</cp:revision>
  <cp:lastPrinted>1601-01-01T00:00:00Z</cp:lastPrinted>
  <dcterms:created xsi:type="dcterms:W3CDTF">2006-01-25T16:31:14Z</dcterms:created>
  <dcterms:modified xsi:type="dcterms:W3CDTF">2023-03-20T17:52:22Z</dcterms:modified>
</cp:coreProperties>
</file>