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19.png" ContentType="image/png"/>
  <Override PartName="/ppt/media/image1.png" ContentType="image/png"/>
  <Override PartName="/ppt/media/image18.png" ContentType="image/png"/>
  <Override PartName="/ppt/media/image15.jpeg" ContentType="image/jpeg"/>
  <Override PartName="/ppt/media/image16.jpeg" ContentType="image/jpeg"/>
  <Override PartName="/ppt/media/image14.png" ContentType="image/png"/>
  <Override PartName="/ppt/media/image2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379C09-6615-49B6-8FD8-FE3A4F3D102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This page is about black holes. Here I will introduce the problem of imaging one.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11797C-E703-4C6C-B9EB-ECA2396A0C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F183F3-DE75-4A94-9B21-72DEC297E6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0D9D16-B4EC-43FA-A0EA-870569769D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85800" y="413064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313800" y="413064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5941440" y="413064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489A97-FE99-4D09-8F60-242EB364040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12F4D9-2D6D-4125-B78A-A44E89385F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088D92-CDEE-4C13-BFE3-38714366F4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5A5F20-1932-45C7-9283-8F45D391FF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A70D60-9C4E-4601-AB58-EE7ACF55E8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724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FD933B-04AF-43C5-8F27-0CC8020FCC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B95837-CCB0-4C17-AC61-11111C8220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CA0016-4628-4191-AA0C-9C040C2755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BC00BA-95BF-4C60-A479-CF9087728D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9000"/>
          </a:bodyPr>
          <a:p>
            <a:pPr marL="339480" indent="-3394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735480" indent="-28296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lvl="2" marL="1131480" indent="-226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lvl="3" marL="1584000" indent="-2260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lvl="4" marL="2036520" indent="-226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lvl="5" marL="2036520" indent="-226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lvl="6" marL="2036520" indent="-226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2307882-72DF-4CFD-94D9-A1C59BCF193E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Base" hidden="1"/>
          <p:cNvSpPr/>
          <p:nvPr/>
        </p:nvSpPr>
        <p:spPr>
          <a:xfrm>
            <a:off x="1523880" y="1397160"/>
            <a:ext cx="60962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www.worldofteaching.com/" TargetMode="External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371600" y="-360"/>
            <a:ext cx="7772400" cy="609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7500" spc="-1" strike="noStrike">
                <a:solidFill>
                  <a:srgbClr val="ff6600"/>
                </a:solidFill>
                <a:latin typeface="Times New Roman"/>
              </a:rPr>
              <a:t>X</a:t>
            </a:r>
            <a:endParaRPr b="0" lang="en-US" sz="87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-1440" y="6035760"/>
            <a:ext cx="41889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9900"/>
                </a:solidFill>
                <a:latin typeface="Times New Roman"/>
              </a:rPr>
              <a:t>Visit </a:t>
            </a:r>
            <a:r>
              <a:rPr b="0" lang="en-US" sz="2400" spc="-1" strike="noStrike" u="sng">
                <a:solidFill>
                  <a:srgbClr val="ccccff"/>
                </a:solidFill>
                <a:uFillTx/>
                <a:latin typeface="Times New Roman"/>
                <a:hlinkClick r:id="rId1"/>
              </a:rPr>
              <a:t>www.worldofteaching.com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9900"/>
                </a:solidFill>
                <a:latin typeface="Times New Roman"/>
              </a:rPr>
              <a:t>For 100’s of free powerpoints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6600"/>
                </a:solidFill>
                <a:latin typeface="Times New Roman"/>
              </a:rPr>
              <a:t>X-Ray Bright Points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685800" y="2705040"/>
            <a:ext cx="3809880" cy="266724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800240" y="24382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ff66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6600"/>
                </a:solidFill>
                <a:latin typeface="Times New Roman"/>
              </a:rPr>
              <a:t> </a:t>
            </a:r>
            <a:r>
              <a:rPr b="0" lang="en-US" sz="2400" spc="-1" strike="noStrike">
                <a:solidFill>
                  <a:srgbClr val="ff6600"/>
                </a:solidFill>
                <a:latin typeface="Times New Roman"/>
              </a:rPr>
              <a:t>These occur anywhere on the Sun at opposition of the active regions.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ff66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6600"/>
                </a:solidFill>
                <a:latin typeface="Times New Roman"/>
              </a:rPr>
              <a:t>Caused by magnetic fields that are sucked down into the photosphere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6600"/>
                </a:solidFill>
                <a:latin typeface="Times New Roman"/>
              </a:rPr>
              <a:t>Corona Hole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685800" y="2705040"/>
            <a:ext cx="3809880" cy="266724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800240" y="274320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66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6600"/>
                </a:solidFill>
                <a:latin typeface="Times New Roman"/>
              </a:rPr>
              <a:t>unipolar magnetic fields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ff66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6600"/>
                </a:solidFill>
                <a:latin typeface="Times New Roman"/>
              </a:rPr>
              <a:t>high-speed solar wind streams originate in coronal holes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6600"/>
                </a:solidFill>
                <a:latin typeface="Times New Roman"/>
              </a:rPr>
              <a:t>Interconnecting loops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66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6600"/>
                </a:solidFill>
                <a:latin typeface="Times New Roman"/>
              </a:rPr>
              <a:t>large-scale magnetic loops connect two active regions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ff66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6600"/>
                </a:solidFill>
                <a:latin typeface="Times New Roman"/>
              </a:rPr>
              <a:t>"emerging flux": magnetic loops push their way through the photosphere and appear in the corona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685800" y="2705040"/>
            <a:ext cx="3809880" cy="266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6600"/>
                </a:solidFill>
                <a:latin typeface="Times New Roman"/>
              </a:rPr>
              <a:t>Streamer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724280" y="2743200"/>
            <a:ext cx="38102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66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6600"/>
                </a:solidFill>
                <a:latin typeface="Times New Roman"/>
              </a:rPr>
              <a:t>The result of two opposed arcades resulting in explosions of x-rays from the sun 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685800" y="2705040"/>
            <a:ext cx="3809880" cy="266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Times New Roman"/>
              </a:rPr>
              <a:t>The MAXIM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28600" y="2133720"/>
            <a:ext cx="3809880" cy="375444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4114800" y="2057400"/>
            <a:ext cx="4038480" cy="403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609480" y="3200400"/>
            <a:ext cx="4648320" cy="283680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Times New Roman"/>
              </a:rPr>
              <a:t>Interferometry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5638680" y="3886200"/>
            <a:ext cx="2895840" cy="84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pc="-1" strike="noStrike">
                <a:solidFill>
                  <a:srgbClr val="ffffff"/>
                </a:solidFill>
                <a:latin typeface="Times New Roman"/>
              </a:rPr>
              <a:t>Above: Hawaii’s twin Keck observatories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4952880" y="1752480"/>
            <a:ext cx="3276720" cy="210672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1143000" y="2362320"/>
            <a:ext cx="3200400" cy="3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pc="-1" strike="noStrike">
                <a:solidFill>
                  <a:srgbClr val="ffffff"/>
                </a:solidFill>
                <a:latin typeface="Times New Roman"/>
              </a:rPr>
              <a:t>Below: New Mexico’s Very Large Array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Times New Roman"/>
              </a:rPr>
              <a:t>The MAXIM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228600" y="2133720"/>
            <a:ext cx="3809880" cy="3754440"/>
          </a:xfrm>
          <a:prstGeom prst="rect">
            <a:avLst/>
          </a:prstGeom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4114800" y="2057400"/>
            <a:ext cx="4038480" cy="403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MAXIM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09480" y="476280"/>
            <a:ext cx="7696440" cy="577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Times New Roman"/>
              </a:rPr>
              <a:t>X-Rays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685800" y="4110120"/>
            <a:ext cx="4952880" cy="212256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914400" y="1828800"/>
            <a:ext cx="3352680" cy="2235240"/>
          </a:xfrm>
          <a:prstGeom prst="rect">
            <a:avLst/>
          </a:prstGeom>
          <a:ln w="0">
            <a:noFill/>
          </a:ln>
        </p:spPr>
      </p:pic>
      <p:sp>
        <p:nvSpPr>
          <p:cNvPr id="54" name=""/>
          <p:cNvSpPr/>
          <p:nvPr/>
        </p:nvSpPr>
        <p:spPr>
          <a:xfrm>
            <a:off x="5791320" y="5029200"/>
            <a:ext cx="2895480" cy="5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pc="-1" strike="noStrike">
                <a:solidFill>
                  <a:srgbClr val="ffffff"/>
                </a:solidFill>
                <a:latin typeface="Times New Roman"/>
              </a:rPr>
              <a:t>Above left, our galaxy in X-rays, above, a supernova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" name="" descr=""/>
          <p:cNvPicPr/>
          <p:nvPr/>
        </p:nvPicPr>
        <p:blipFill>
          <a:blip r:embed="rId3"/>
          <a:stretch/>
        </p:blipFill>
        <p:spPr>
          <a:xfrm>
            <a:off x="5105520" y="1905120"/>
            <a:ext cx="3200400" cy="253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99cc"/>
                </a:solidFill>
                <a:latin typeface="Times New Roman"/>
              </a:rPr>
              <a:t>The Observatory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rcRect l="0" t="0" r="0" b="6943"/>
          <a:stretch/>
        </p:blipFill>
        <p:spPr>
          <a:xfrm>
            <a:off x="1447920" y="2438280"/>
            <a:ext cx="6095880" cy="396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808080"/>
                </a:solidFill>
                <a:latin typeface="Times New Roman"/>
              </a:rPr>
              <a:t>Yohkoh SXT &amp; Team</a:t>
            </a: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80880" y="2438280"/>
            <a:ext cx="5410440" cy="315936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19920" y="2362320"/>
            <a:ext cx="3124080" cy="403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b2b2b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b2b2b2"/>
                </a:solidFill>
                <a:latin typeface="Times New Roman"/>
              </a:rPr>
              <a:t>Specs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b2b2b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b2b2b2"/>
                </a:solidFill>
                <a:latin typeface="Times New Roman"/>
              </a:rPr>
              <a:t>1.54m focal length provides images from the .25 to 4.5 keV on a 1024x1024 cdc detector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ccccff"/>
                </a:solidFill>
                <a:latin typeface="Times New Roman"/>
              </a:rPr>
              <a:t>Yohkoh Assembly</a:t>
            </a: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8229600" cy="468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"/>
          <p:cNvGrpSpPr/>
          <p:nvPr/>
        </p:nvGrpSpPr>
        <p:grpSpPr>
          <a:xfrm>
            <a:off x="1371600" y="1066680"/>
            <a:ext cx="6324480" cy="5254920"/>
            <a:chOff x="1371600" y="1066680"/>
            <a:chExt cx="6324480" cy="5254920"/>
          </a:xfrm>
        </p:grpSpPr>
        <p:pic>
          <p:nvPicPr>
            <p:cNvPr id="64" name="" descr=""/>
            <p:cNvPicPr/>
            <p:nvPr/>
          </p:nvPicPr>
          <p:blipFill>
            <a:blip r:embed="rId1"/>
            <a:srcRect l="980" t="1190" r="980" b="0"/>
            <a:stretch/>
          </p:blipFill>
          <p:spPr>
            <a:xfrm>
              <a:off x="1371600" y="1066680"/>
              <a:ext cx="6324480" cy="5254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" name=""/>
            <p:cNvSpPr txBox="1"/>
            <p:nvPr/>
          </p:nvSpPr>
          <p:spPr>
            <a:xfrm>
              <a:off x="1371600" y="1066680"/>
              <a:ext cx="6324480" cy="52549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6800" bIns="46800" anchor="t">
              <a:normAutofit/>
            </a:bodyPr>
            <a:p>
              <a:pPr marL="343080" indent="-343080" algn="ctr">
                <a:spcBef>
                  <a:spcPts val="799"/>
                </a:spcBef>
                <a:buClr>
                  <a:srgbClr val="000000"/>
                </a:buClr>
                <a:buFont typeface="Times New Roman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32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66" name=""/>
          <p:cNvSpPr/>
          <p:nvPr/>
        </p:nvSpPr>
        <p:spPr>
          <a:xfrm>
            <a:off x="1677600" y="6613560"/>
            <a:ext cx="55695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pc="-1" strike="noStrike">
                <a:solidFill>
                  <a:srgbClr val="ee2d00"/>
                </a:solidFill>
                <a:latin typeface="Times New Roman"/>
              </a:rPr>
              <a:t>http://www.sciamarchive.org/qpdf.cfm?ArticleID_CHAR=275CD5E3-0A46-47CE-85FE-83E874D98BB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0" y="228600"/>
            <a:ext cx="9144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ff6600"/>
                </a:solidFill>
                <a:latin typeface="Times New Roman"/>
              </a:rPr>
              <a:t>Yohkoh X-Ray Pictures  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6600"/>
                </a:solidFill>
                <a:latin typeface="Times New Roman"/>
              </a:rPr>
              <a:t>The Corona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6600"/>
                </a:solidFill>
                <a:latin typeface="Times New Roman"/>
              </a:rPr>
              <a:t>Active Region</a:t>
            </a: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685800" y="2705040"/>
            <a:ext cx="3809880" cy="2667240"/>
          </a:xfrm>
          <a:prstGeom prst="rect">
            <a:avLst/>
          </a:prstGeom>
          <a:ln w="0">
            <a:noFill/>
          </a:ln>
        </p:spPr>
      </p:pic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724280" y="2362320"/>
            <a:ext cx="38102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66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6600"/>
                </a:solidFill>
                <a:latin typeface="Times New Roman"/>
              </a:rPr>
              <a:t>Caused by strong magnetic fields that may span up to 500,000 square kilometers</a:t>
            </a:r>
            <a:r>
              <a:rPr b="0" lang="en-US" sz="28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6600"/>
                </a:solidFill>
                <a:latin typeface="Times New Roman"/>
              </a:rPr>
              <a:t>Arcade of loops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685800" y="2705040"/>
            <a:ext cx="3809880" cy="266724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9000"/>
          </a:bodyPr>
          <a:p>
            <a:pPr marL="339480" indent="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6600"/>
                </a:solidFill>
                <a:latin typeface="Times New Roman"/>
              </a:rPr>
              <a:t>	</a:t>
            </a:r>
            <a:r>
              <a:rPr b="0" lang="en-US" sz="2400" spc="-1" strike="noStrike">
                <a:solidFill>
                  <a:srgbClr val="ff6600"/>
                </a:solidFill>
                <a:latin typeface="Times New Roman"/>
              </a:rPr>
              <a:t>“</a:t>
            </a:r>
            <a:r>
              <a:rPr b="0" lang="en-US" sz="2400" spc="-1" strike="noStrike">
                <a:solidFill>
                  <a:srgbClr val="ff6600"/>
                </a:solidFill>
                <a:latin typeface="Times New Roman"/>
              </a:rPr>
              <a:t>An "arcade" is a system of magnetic loops organized into an elongated cylindrical formation. Often such an arcade will result from a slowly-developing solar flare or a coronal mass ejection (or both). The bright arcade may persist for days or longer.”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Application>LibreOffice/7.4.3.2$Linux_X86_64 LibreOffice_project/40$Build-2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gg</cp:lastModifiedBy>
  <dcterms:modified xsi:type="dcterms:W3CDTF">2006-07-10T20:13:12Z</dcterms:modified>
  <cp:revision>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r8>-99394568</vt:r8>
  </property>
  <property fmtid="{D5CDD505-2E9C-101B-9397-08002B2CF9AE}" pid="3" name="_AuthorEmail">
    <vt:lpwstr>Ian.McKay@lakesideschool.org</vt:lpwstr>
  </property>
  <property fmtid="{D5CDD505-2E9C-101B-9397-08002B2CF9AE}" pid="4" name="_AuthorEmailDisplayName">
    <vt:lpwstr>Ian McKay</vt:lpwstr>
  </property>
  <property fmtid="{D5CDD505-2E9C-101B-9397-08002B2CF9AE}" pid="5" name="_EmailSubject">
    <vt:lpwstr>An Odd and an End</vt:lpwstr>
  </property>
  <property fmtid="{D5CDD505-2E9C-101B-9397-08002B2CF9AE}" pid="6" name="_ReviewingToolsShownOnce">
    <vt:lpwstr/>
  </property>
</Properties>
</file>