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8" r:id="rId2"/>
    <p:sldId id="279" r:id="rId3"/>
    <p:sldId id="257" r:id="rId4"/>
    <p:sldId id="277" r:id="rId5"/>
    <p:sldId id="266" r:id="rId6"/>
    <p:sldId id="278" r:id="rId7"/>
    <p:sldId id="269" r:id="rId8"/>
    <p:sldId id="262" r:id="rId9"/>
    <p:sldId id="258" r:id="rId10"/>
    <p:sldId id="256" r:id="rId11"/>
    <p:sldId id="276" r:id="rId12"/>
    <p:sldId id="260" r:id="rId13"/>
    <p:sldId id="273" r:id="rId14"/>
    <p:sldId id="275" r:id="rId15"/>
    <p:sldId id="270" r:id="rId16"/>
    <p:sldId id="271" r:id="rId17"/>
    <p:sldId id="274" r:id="rId18"/>
    <p:sldId id="261" r:id="rId19"/>
    <p:sldId id="263" r:id="rId20"/>
    <p:sldId id="264" r:id="rId21"/>
    <p:sldId id="265" r:id="rId22"/>
    <p:sldId id="280" r:id="rId23"/>
  </p:sldIdLst>
  <p:sldSz cx="9144000" cy="6858000" type="screen4x3"/>
  <p:notesSz cx="68580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96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FC0EAC7-9287-3ACA-B49A-8823EB218C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0B9A272-70F0-1874-3F0C-875FD6224A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EA77A3E4-D0A8-5AA6-AD50-E530313815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DC3388CB-F0EE-45F8-9918-1A8D3C77890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99854-D0B7-473F-8AF3-58D90D34DD8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DD73704-3EA9-551E-227E-D2D7AC1E82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0667940-23E2-09DD-5A8F-370F466B393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7604DA7-BAE3-C1D8-F910-D076F16F0B4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8A64B3F3-21CE-5B95-A480-8D7FD5F7CC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24A217B0-F8FC-7853-3176-64AA10D1F8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ABB677C4-5C43-1221-6330-02E3065A5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C292B6-3A9E-4538-A9B3-F8A705CE41A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2109584-AF8F-2CBE-BDD7-FF2AF1F5F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00E19-5201-4D4F-B1BF-C77C82D1452A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C51A277-E5CC-BDA6-3404-0D979B2CFD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B600E4E-9BBC-EF69-54AC-ADEE0CF1E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77A32D-1C40-9949-0C4E-92ACCF2ED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98874-5F75-4348-91DA-6A5D64B8465F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9B095A6-36C1-07F3-04B8-249C9720E2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D5E3523-47AC-1CEE-3FFA-06A19AB3A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279909-9C09-AE1C-D251-AC72CBEECC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0293D-E254-4E2F-AD1E-86A95E00AA39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2DBA3B1-74D4-B515-537E-0D9F9A7F88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005FF23-7B2B-423C-76C7-6CB2E864A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09B4F6-E302-250E-E82D-D8818BF39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AB615-2384-465A-B092-50A27C234C68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7CDDF8F9-F9FF-8C59-504A-4D74A68B4A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17E7D42-8944-EFEC-0F30-86D76E77E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059325-B94E-D25E-B739-4E33E5927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19070-2370-4BCC-849F-6A2568CB84E9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1F495889-886F-62BB-A181-0914E1B6B7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192F9CE-11B1-2D4B-ED51-D94F82981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0801A6-8403-7687-7151-75D1584FA8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D8D9B-B57F-49E5-9E44-CB2B3C89B856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36343AD-4D6E-1546-1198-F09EA3046A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C7EFA30-CF7A-9C61-F7FC-514F09C2D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947824-1632-8920-A9C9-A02E422EC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DBD315-AAA3-49B0-BC20-C5FCB426F643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11A85EC-8931-5CD2-BF64-2BC2EE931EF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D1F0FB6-FD82-8957-2006-84138FF9C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A6B12E-36B5-D631-70AD-D26AA14F4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BF06B-9E91-4C24-9AC4-073572B9734E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CD412EB7-7DA8-1C94-952B-071B6EDBB1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E8FC7CA-EA89-51A8-A05B-3C97A4DB7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EFCD72-138C-9A60-AE81-4D1472899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6D486-6032-49B3-849B-7430B94EC9AF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F561C32C-B7D1-C088-C93D-1F26C907AB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7224726-7284-E4B9-AF76-2800F47B5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606600-F544-D08E-ED6A-7CB442889C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F40DE-33D6-464A-8FA1-59123316920D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956FB86E-56C6-45E8-4407-4AD82A35C3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974356E-8AFB-B5D9-25BF-07CDBAA78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DCC668-2C57-5CC6-3CF0-103D0ACD1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ECBE2-2B0C-4118-A140-489C103AEBE7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8269CE6-4381-3D93-2115-1B0527E38A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50BC039-A3A1-48B1-7ABF-7AD082202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01ADFE8-A191-CA3F-0008-715CF15D5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506C0-E68D-4E87-A5DC-685356EE0884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E21481F-FCD8-4DE0-4038-AE8C9369EC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3281BE7-DA8D-47FC-49A2-B0A9C0CB6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1AB5A70-C353-9944-A16F-508ED2901E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336F6E-FB13-4026-99BF-9E3E7AED077F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34B8871C-B1DC-EA30-4FE4-7CF68000FF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6E1A4FF-6E2D-68E4-7735-36698A009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D42432-94D0-BDE2-B746-51A226CC2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B26D8-34F0-488D-9759-1C3ADAE594BE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56DB3829-C805-3805-CFFE-EC46C6DE18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E78C89C-EE13-E2E1-6A69-9F05D8432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B3028D-08EB-3291-B239-A5D03E59E6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3AED5-BFC7-4CDD-9E38-168DD0FD72D2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80F1BBD8-DBB1-64C2-540E-69A0660EA5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9279236-B8CC-435C-9891-40B58F4FB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059EDEA-61B1-C680-60F8-F027E67D9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BBFF0-C1CC-4E99-BB77-3A2814556823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7DE3C8F-57D1-6F66-F88C-D2D6038DB2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2A8E4D0-B01C-08D5-F094-C54D21685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87BFDD-2E12-3C34-4852-07D178762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8C5BF-21AB-44C2-80F7-57A5E7A4E2F9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8675BF-27E2-A473-737D-71F28896AE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EBA4380-194A-C7BB-53A6-738F536F5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543765-5EA8-A202-361E-6C0E67B2B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8B789-9B4F-4A67-9A05-5959C0575B9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9A50CE6-5016-ED3F-1CEB-FB619D8FDA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26EC0AF-D9F1-7447-58FF-02310219C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A23D54B-5BA8-1B19-C430-34BEA12EA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612CFC-4C5E-4A57-91AB-FFCB48D1D365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F5D1FB44-828E-E553-A5D3-6A00184049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8F5D6F9-DC61-5DA9-60A0-C2B765B2F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FDB52CA-D300-B750-6EDA-D130D87686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00C26-BEAD-4AEC-9525-06072CEE35C2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4C56797-2721-8D3B-569A-B45E4E526D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743CC19-BA0B-6090-FA17-A38855E74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2EC17A-DA03-9E2E-F149-09CB1C8988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0E270-EFE2-4EFE-ABA6-01C5D58CFAE5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C4D9069C-1250-6BA8-1491-99F6E93538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D852BAB-AB87-155F-AE38-0C13C77259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2720749-EB2F-138A-5F97-9565643D8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2785C-3E45-4BF6-9F04-A807AF5416B9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8AA56622-937B-1F1F-8E1A-1D4613F621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4D7F714-5707-55C1-FCD7-3D2709D8F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C80B-B2FE-1E39-CBAA-8AC41A5A6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ACACB-9FEF-DED5-7BAD-76869CC5C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EE02D-1BAD-F54E-70D4-1E1FE684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7664-1B48-E24C-5210-F4AD03BE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C7BA6-546B-8BCF-EFD7-FA3FE477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AEF5E-2891-48A2-AD21-0BC11C149A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335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6B64-956B-E46F-6CBD-CEA7A9C2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9F8DB-A686-A538-3046-6F5C0DC4D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FC86A-BE20-17C8-D1F5-B272DC5F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4D38E-225E-A8D1-4AFD-0CBEAF3C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7FFB0-96AA-404A-66D8-825192CE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0B38F-13B8-4959-B85D-FA9457FA00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30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91094-FA3F-87D1-E0FA-5F85E5FDE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3BA3E-4D85-B892-F928-1F40DC0B5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D4A4D-E87A-F59C-122C-DB954395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C2C0D-35FF-C114-FD41-0AAD85DC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EAEF0-95AB-D171-F4F2-91803B13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A300-8427-4757-A288-B440348BC3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107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CE72-3EF6-465C-40D1-75CEBB7F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0A1E1-4966-B700-EC7F-47EE0D69A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8D1C5-7BBE-087C-4EE9-192CF1C7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0C066-AB59-F960-BDE4-8EF457FD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37654-4857-4AC7-AF04-A608A0B9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9DE89-617A-4C36-A964-57A51E9CFE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799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76CE-CDA5-0D2B-D6A0-B7DB4E11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6CFA2-08FD-EDD1-7518-B38DFA085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3666C-1E52-9BAE-41CC-27BB0AB2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81E08-B317-4213-4A12-CEB32286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6ECF-E7F9-F53B-B291-2AE249C2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7FE10-717C-470E-B62D-30E97022A3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24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D2F6-65CC-68F3-D7FE-23EC28EF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627F-E735-8235-3268-053D1BCB8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90AA41-10A6-9A13-3C1F-0C2BB1B66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70662-99CD-2153-158C-DC3BBFE6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18EE8-4183-CEBD-34FE-19D3888A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EBA18-58BD-5319-CAEB-39306C10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3F0CA-24CE-4898-B427-48AF585742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217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FF08-6896-513D-D46F-477344FBB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2A520-5284-A1CF-8197-33D0290B1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0E305-CB72-3383-F08B-9B9F36513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31AF22-0F84-842F-F0E6-5F726C693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5D1EE-AEFE-AE19-4530-AE2436DEC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3B7E5-4222-DD35-3BFD-7C5F9539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D30E9-FE6E-D466-2EFD-3312A2E0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0E529-C215-8B86-A983-C22836D3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2412D-33E7-4E16-B1E6-824E93AC46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21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FFAC-1238-6500-67D8-9A75BE0D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1B6BE-7025-00C8-62F0-BE64B787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F9A91-ED15-AFC0-E027-96753D67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FC22D-127D-F0E7-27F2-0A3AD6298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3532A-47E4-480D-86D8-C8819CD694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185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4702B-1698-4F52-5474-EE18D61FD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0ECB7-5D18-8F9B-8C96-65D0DBB5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40839-4A79-8BC9-904F-C955BAC8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03812-450A-4A4D-9718-F19134C695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168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BA2C-3835-5328-AC76-EB6BDA47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E015-85FE-E8C5-DF48-2B254175F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B48C5-FBBE-5088-8581-A6AB73335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0E5AC-088C-EFFA-D2FA-6F4EFB2F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B5298-352F-A650-8B58-57B6CEF2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1EA42-AC9E-632E-4B69-4136403D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5BDAA-BD95-4345-BB6F-3506C10CFA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940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7ECD-4BAA-5AE6-46C0-254F1DBD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1456D-6958-AFC0-AEA0-BDD927AC3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E94AA-60EE-0B27-E934-EEC555980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6A76F-99DB-9FE7-AD07-9889C91B6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953CD-7191-E587-A3CF-F2F2070F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31F5B-EC54-9302-EEDB-9EC24749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40400-EE87-42A6-9BCE-EF57F3EAA8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08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D12940-75F8-F9F9-D81B-8A67D9AD0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F6EE66-CD78-DAA2-785A-65303635B1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FF3A7F-FCCE-9A84-EB5E-EBE0D60173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B57133-5D72-6647-055F-CC7A85FD22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EDCE71-EA08-81CE-338D-AF032F04F8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847EC8-7588-4598-82CD-523A24EB230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poolsixth.net.uk/Biology/resource/micro/source/38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poolsixth.net.uk/Biology/resource/micro/source/38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7B6548F-7010-EB80-49BF-E48649B60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GB" altLang="en-US" sz="4400" b="1" i="1">
                <a:latin typeface="Tahoma" panose="020B0604030504040204" pitchFamily="34" charset="0"/>
                <a:cs typeface="Times New Roman" panose="02020603050405020304" pitchFamily="18" charset="0"/>
              </a:rPr>
              <a:t>Aims of the session:</a:t>
            </a:r>
            <a:endParaRPr lang="en-GB" altLang="en-US" sz="3200" i="1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endParaRPr lang="en-GB" altLang="en-US" sz="4400" i="1">
              <a:latin typeface="Tahoma" panose="020B060403050404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altLang="en-US" sz="2800">
                <a:latin typeface="Tahoma" panose="020B0604030504040204" pitchFamily="34" charset="0"/>
              </a:rPr>
              <a:t> Take measurements of leaves + see if xerophytes have a different pattern of mass loss</a:t>
            </a:r>
          </a:p>
          <a:p>
            <a:pPr eaLnBrk="0" hangingPunct="0"/>
            <a:endParaRPr lang="en-GB" altLang="en-US" sz="2800">
              <a:latin typeface="Tahoma" panose="020B060403050404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altLang="en-US" sz="2800">
                <a:latin typeface="Tahoma" panose="020B0604030504040204" pitchFamily="34" charset="0"/>
              </a:rPr>
              <a:t> Learn about the adaptations xerophytes have</a:t>
            </a:r>
          </a:p>
          <a:p>
            <a:pPr eaLnBrk="0" hangingPunct="0"/>
            <a:endParaRPr lang="en-GB" altLang="en-US" sz="2800">
              <a:latin typeface="Tahoma" panose="020B060403050404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altLang="en-US" sz="2800">
                <a:latin typeface="Tahoma" panose="020B0604030504040204" pitchFamily="34" charset="0"/>
              </a:rPr>
              <a:t> See what type of question they can ask about xerophytes (and be able to answer it)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843521A-FCD7-BF7E-2B0F-FD99C1DB7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606" r="833" b="5704"/>
          <a:stretch>
            <a:fillRect/>
          </a:stretch>
        </p:blipFill>
        <p:spPr bwMode="auto">
          <a:xfrm>
            <a:off x="152400" y="328613"/>
            <a:ext cx="8915400" cy="652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BB543AF5-E2CD-7813-779B-5FECAA724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63"/>
            <a:ext cx="823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accent2"/>
                </a:solidFill>
                <a:latin typeface="Tahoma" panose="020B0604030504040204" pitchFamily="34" charset="0"/>
              </a:rPr>
              <a:t>Transverse Section Through Leaf of Xerophytic Plant</a:t>
            </a:r>
            <a:endParaRPr lang="en-GB" altLang="en-US" b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>
            <a:hlinkClick r:id="rId3"/>
            <a:extLst>
              <a:ext uri="{FF2B5EF4-FFF2-40B4-BE49-F238E27FC236}">
                <a16:creationId xmlns:a16="http://schemas.microsoft.com/office/drawing/2014/main" id="{3897590D-B240-0897-FB5A-DE92DA099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772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Text Box 2">
            <a:extLst>
              <a:ext uri="{FF2B5EF4-FFF2-40B4-BE49-F238E27FC236}">
                <a16:creationId xmlns:a16="http://schemas.microsoft.com/office/drawing/2014/main" id="{20B332D5-F36B-77E2-EC35-F0A67308F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1219200"/>
            <a:ext cx="72009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6600" b="1">
                <a:latin typeface="Tahoma" panose="020B0604030504040204" pitchFamily="34" charset="0"/>
              </a:rPr>
              <a:t>XEROPHYTE</a:t>
            </a:r>
          </a:p>
          <a:p>
            <a:pPr algn="ctr"/>
            <a:r>
              <a:rPr lang="en-GB" altLang="en-US" sz="6600" b="1">
                <a:latin typeface="Tahoma" panose="020B0604030504040204" pitchFamily="34" charset="0"/>
              </a:rPr>
              <a:t>SPECIES STUDY:</a:t>
            </a:r>
          </a:p>
          <a:p>
            <a:pPr algn="ctr"/>
            <a:endParaRPr lang="en-GB" altLang="en-US" sz="6600" b="1">
              <a:latin typeface="Tahoma" panose="020B0604030504040204" pitchFamily="34" charset="0"/>
            </a:endParaRPr>
          </a:p>
          <a:p>
            <a:pPr algn="ctr"/>
            <a:r>
              <a:rPr lang="en-GB" altLang="en-US" sz="6600" b="1">
                <a:latin typeface="Tahoma" panose="020B0604030504040204" pitchFamily="34" charset="0"/>
              </a:rPr>
              <a:t>MARRAM GRASS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hlinkClick r:id="rId3"/>
            <a:extLst>
              <a:ext uri="{FF2B5EF4-FFF2-40B4-BE49-F238E27FC236}">
                <a16:creationId xmlns:a16="http://schemas.microsoft.com/office/drawing/2014/main" id="{0E6C0ED1-9970-706A-DBF7-802B0CA0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772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id="{F9D40140-A191-A88B-4FE0-B7ED054DF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438400"/>
            <a:ext cx="7696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</a:rPr>
              <a:t>Marram grass possesses: </a:t>
            </a:r>
            <a:r>
              <a:rPr lang="en-GB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rolled</a:t>
            </a:r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leaf</a:t>
            </a:r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hairs</a:t>
            </a:r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sunken</a:t>
            </a:r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400" b="1">
                <a:latin typeface="Arial" panose="020B0604020202020204" pitchFamily="34" charset="0"/>
                <a:cs typeface="Arial" panose="020B0604020202020204" pitchFamily="34" charset="0"/>
              </a:rPr>
              <a:t>stomata</a:t>
            </a:r>
            <a:r>
              <a:rPr lang="en-GB" altLang="en-US" sz="4400">
                <a:latin typeface="Arial" panose="020B0604020202020204" pitchFamily="34" charset="0"/>
                <a:cs typeface="Arial" panose="020B0604020202020204" pitchFamily="34" charset="0"/>
              </a:rPr>
              <a:t>. These adaptations make it resistant to dry conditions and of course sand-dunes which drain very quickly retain very little water.</a:t>
            </a:r>
            <a:r>
              <a:rPr lang="en-GB" altLang="en-US" sz="4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7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>
            <a:extLst>
              <a:ext uri="{FF2B5EF4-FFF2-40B4-BE49-F238E27FC236}">
                <a16:creationId xmlns:a16="http://schemas.microsoft.com/office/drawing/2014/main" id="{599321B0-5E85-58C3-3072-BB852BCC9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marram">
            <a:extLst>
              <a:ext uri="{FF2B5EF4-FFF2-40B4-BE49-F238E27FC236}">
                <a16:creationId xmlns:a16="http://schemas.microsoft.com/office/drawing/2014/main" id="{7969B6B9-9CAE-384B-1504-6B446D372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>
            <a:extLst>
              <a:ext uri="{FF2B5EF4-FFF2-40B4-BE49-F238E27FC236}">
                <a16:creationId xmlns:a16="http://schemas.microsoft.com/office/drawing/2014/main" id="{B3EF2F68-F512-5481-FA7A-D3703D48B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4288"/>
            <a:ext cx="77724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>
            <a:extLst>
              <a:ext uri="{FF2B5EF4-FFF2-40B4-BE49-F238E27FC236}">
                <a16:creationId xmlns:a16="http://schemas.microsoft.com/office/drawing/2014/main" id="{476D1329-22ED-F0B3-87FB-01614CD6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46038"/>
            <a:ext cx="7696200" cy="68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4F7A9107-FDF3-F398-E368-162BF421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>
            <a:extLst>
              <a:ext uri="{FF2B5EF4-FFF2-40B4-BE49-F238E27FC236}">
                <a16:creationId xmlns:a16="http://schemas.microsoft.com/office/drawing/2014/main" id="{EA26432C-CE98-CDBA-03CD-014CA032F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B66D9F45-7731-CAD1-851B-84B4A9C5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11458" r="7031" b="12500"/>
          <a:stretch>
            <a:fillRect/>
          </a:stretch>
        </p:blipFill>
        <p:spPr bwMode="auto">
          <a:xfrm>
            <a:off x="152400" y="1295400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F8DEF1F6-6806-5ED2-7200-0A1BF9A51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404813"/>
            <a:ext cx="6265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800" b="1">
                <a:latin typeface="Tahoma" panose="020B0604030504040204" pitchFamily="34" charset="0"/>
              </a:rPr>
              <a:t>BYB3 June 2001 Question 8 part 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3D713D9C-9146-AFC8-A3A8-AC8476BFF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228600"/>
            <a:ext cx="62658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800" b="1">
                <a:latin typeface="Tahoma" panose="020B0604030504040204" pitchFamily="34" charset="0"/>
              </a:rPr>
              <a:t>BYB3 June 2001 Question 8 part c</a:t>
            </a:r>
          </a:p>
          <a:p>
            <a:pPr algn="ctr"/>
            <a:r>
              <a:rPr lang="en-GB" altLang="en-US" sz="2800" b="1">
                <a:latin typeface="Tahoma" panose="020B0604030504040204" pitchFamily="34" charset="0"/>
              </a:rPr>
              <a:t>ANSWERS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4AB59987-DD47-39CE-8589-7A42F642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2917" r="6250" b="12500"/>
          <a:stretch>
            <a:fillRect/>
          </a:stretch>
        </p:blipFill>
        <p:spPr bwMode="auto">
          <a:xfrm>
            <a:off x="0" y="1219200"/>
            <a:ext cx="914400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5BD53020-63E7-ABD6-4419-5B0BBA077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612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GB" altLang="en-US" sz="4800" b="1">
                <a:latin typeface="Tahoma" panose="020B0604030504040204" pitchFamily="34" charset="0"/>
                <a:cs typeface="Times New Roman" panose="02020603050405020304" pitchFamily="18" charset="0"/>
              </a:rPr>
              <a:t>Plant adaptations to habitats</a:t>
            </a:r>
            <a:endParaRPr lang="en-GB" altLang="en-US" sz="36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endParaRPr lang="en-GB" altLang="en-US" sz="40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>
                <a:latin typeface="Tahoma" panose="020B0604030504040204" pitchFamily="34" charset="0"/>
                <a:cs typeface="Times New Roman" panose="02020603050405020304" pitchFamily="18" charset="0"/>
              </a:rPr>
              <a:t>Plants in different habitats possess different adaptations:</a:t>
            </a:r>
          </a:p>
          <a:p>
            <a:pPr algn="just" eaLnBrk="0" hangingPunct="0"/>
            <a:endParaRPr lang="en-GB" altLang="en-US" sz="20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3200" b="1" u="sng">
                <a:latin typeface="Tahoma" panose="020B0604030504040204" pitchFamily="34" charset="0"/>
                <a:cs typeface="Times New Roman" panose="02020603050405020304" pitchFamily="18" charset="0"/>
              </a:rPr>
              <a:t>Mesophytes</a:t>
            </a:r>
            <a:r>
              <a:rPr lang="en-GB" altLang="en-US" b="1">
                <a:latin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GB" altLang="en-US">
                <a:latin typeface="Tahoma" panose="020B0604030504040204" pitchFamily="34" charset="0"/>
                <a:cs typeface="Times New Roman" panose="02020603050405020304" pitchFamily="18" charset="0"/>
              </a:rPr>
              <a:t> 	plants adapted to a habitat with adequate  			water</a:t>
            </a:r>
          </a:p>
          <a:p>
            <a:pPr algn="just" eaLnBrk="0" hangingPunct="0"/>
            <a:endParaRPr lang="en-GB" altLang="en-US" sz="20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3200" b="1" u="sng">
                <a:latin typeface="Tahoma" panose="020B0604030504040204" pitchFamily="34" charset="0"/>
                <a:cs typeface="Times New Roman" panose="02020603050405020304" pitchFamily="18" charset="0"/>
              </a:rPr>
              <a:t>Xerophytes</a:t>
            </a:r>
            <a:r>
              <a:rPr lang="en-GB" altLang="en-US" b="1" u="sng">
                <a:latin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GB" altLang="en-US">
                <a:latin typeface="Tahoma" panose="020B0604030504040204" pitchFamily="34" charset="0"/>
                <a:cs typeface="Times New Roman" panose="02020603050405020304" pitchFamily="18" charset="0"/>
              </a:rPr>
              <a:t> 	plants adapted to a dry habitat </a:t>
            </a:r>
            <a:endParaRPr lang="en-GB" altLang="en-US" sz="20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endParaRPr lang="en-GB" altLang="en-US" u="sng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3200" b="1" u="sng">
                <a:latin typeface="Tahoma" panose="020B0604030504040204" pitchFamily="34" charset="0"/>
                <a:cs typeface="Times New Roman" panose="02020603050405020304" pitchFamily="18" charset="0"/>
              </a:rPr>
              <a:t>Halophytes</a:t>
            </a:r>
            <a:r>
              <a:rPr lang="en-GB" altLang="en-US" b="1" u="sng">
                <a:latin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GB" altLang="en-US">
                <a:latin typeface="Tahoma" panose="020B0604030504040204" pitchFamily="34" charset="0"/>
                <a:cs typeface="Times New Roman" panose="02020603050405020304" pitchFamily="18" charset="0"/>
              </a:rPr>
              <a:t> 	plants adapted to a salty habitat </a:t>
            </a:r>
            <a:endParaRPr lang="en-GB" altLang="en-US" sz="20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endParaRPr lang="en-GB" altLang="en-US" u="sng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3200" b="1" u="sng">
                <a:latin typeface="Tahoma" panose="020B0604030504040204" pitchFamily="34" charset="0"/>
                <a:cs typeface="Times New Roman" panose="02020603050405020304" pitchFamily="18" charset="0"/>
              </a:rPr>
              <a:t>Hydrophytes</a:t>
            </a:r>
            <a:r>
              <a:rPr lang="en-GB" altLang="en-US" b="1">
                <a:latin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GB" altLang="en-US">
                <a:latin typeface="Tahoma" panose="020B0604030504040204" pitchFamily="34" charset="0"/>
                <a:cs typeface="Times New Roman" panose="02020603050405020304" pitchFamily="18" charset="0"/>
              </a:rPr>
              <a:t> plants adapted to a freshwater habitat </a:t>
            </a:r>
            <a:endParaRPr lang="en-GB" altLang="en-US" sz="200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eaLnBrk="0" hangingPunct="0"/>
            <a:endParaRPr lang="en-GB" altLang="en-US" sz="4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>
            <a:extLst>
              <a:ext uri="{FF2B5EF4-FFF2-40B4-BE49-F238E27FC236}">
                <a16:creationId xmlns:a16="http://schemas.microsoft.com/office/drawing/2014/main" id="{FB71411C-5AD9-F1E2-301F-5CA52C80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8542" r="7813" b="16667"/>
          <a:stretch>
            <a:fillRect/>
          </a:stretch>
        </p:blipFill>
        <p:spPr bwMode="auto">
          <a:xfrm>
            <a:off x="152400" y="1676400"/>
            <a:ext cx="8686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 Box 4">
            <a:extLst>
              <a:ext uri="{FF2B5EF4-FFF2-40B4-BE49-F238E27FC236}">
                <a16:creationId xmlns:a16="http://schemas.microsoft.com/office/drawing/2014/main" id="{9F3361AB-4BDB-308B-2186-88ACCF1DF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404813"/>
            <a:ext cx="60404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800" b="1">
                <a:latin typeface="Tahoma" panose="020B0604030504040204" pitchFamily="34" charset="0"/>
              </a:rPr>
              <a:t>BYB3 Jan 2002 Question 6 part 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FA922E63-D82B-073A-FD0E-D43AC6147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6042" r="14063" b="62500"/>
          <a:stretch>
            <a:fillRect/>
          </a:stretch>
        </p:blipFill>
        <p:spPr bwMode="auto">
          <a:xfrm>
            <a:off x="381000" y="27432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EF1BEFE5-69EA-3321-2AC0-1C5B92095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404813"/>
            <a:ext cx="6040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800" b="1">
                <a:latin typeface="Tahoma" panose="020B0604030504040204" pitchFamily="34" charset="0"/>
              </a:rPr>
              <a:t>BYB3 Jan 2002 Question 6 part c</a:t>
            </a:r>
          </a:p>
          <a:p>
            <a:pPr algn="ctr"/>
            <a:r>
              <a:rPr lang="en-GB" altLang="en-US" sz="2800" b="1">
                <a:latin typeface="Tahoma" panose="020B0604030504040204" pitchFamily="34" charset="0"/>
              </a:rPr>
              <a:t>ANSWERS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5E249A6B-D4ED-6240-EA5D-D5258910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AC7827F-C4CB-BA20-2565-DA2BEEAA3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7630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altLang="en-US" sz="4800" b="1">
                <a:latin typeface="Tahoma" panose="020B0604030504040204" pitchFamily="34" charset="0"/>
              </a:rPr>
              <a:t>Hydrophyte:</a:t>
            </a:r>
          </a:p>
          <a:p>
            <a:pPr eaLnBrk="0" hangingPunct="0"/>
            <a:r>
              <a:rPr lang="en-GB" altLang="en-US" sz="3200">
                <a:latin typeface="Tahoma" panose="020B0604030504040204" pitchFamily="34" charset="0"/>
              </a:rPr>
              <a:t>Leaf undersurface of the tree fern. Extremely high number of stomata per unit in a species living in tropic cloud forests where is is very moist. 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78F8086-8844-1B3D-2AAF-C3D48C0A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2644775"/>
            <a:ext cx="3883025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B056E471-2BE6-EA73-1939-61487B369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346325"/>
            <a:ext cx="7042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8000" b="1">
                <a:latin typeface="Tahoma" panose="020B0604030504040204" pitchFamily="34" charset="0"/>
              </a:rPr>
              <a:t>XEROPHYTES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>
            <a:extLst>
              <a:ext uri="{FF2B5EF4-FFF2-40B4-BE49-F238E27FC236}">
                <a16:creationId xmlns:a16="http://schemas.microsoft.com/office/drawing/2014/main" id="{5E300225-810C-8770-781E-B03282216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AFAD056-43F3-058E-6186-511DEC143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0" y="2197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5A65B16-1504-D3A9-075F-FAB221D68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0"/>
            <a:ext cx="8686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Stomata sunken in pits creates local humidity/decreases exposure to air currents; </a:t>
            </a:r>
          </a:p>
          <a:p>
            <a:endParaRPr lang="en-GB" altLang="en-US" sz="32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Presence of hairs creates local humidity next to leaf/decreases exposure to air currents by reducing flow around stomata; </a:t>
            </a:r>
          </a:p>
          <a:p>
            <a:pPr eaLnBrk="0" hangingPunct="0"/>
            <a:endParaRPr lang="en-GB" altLang="en-US" sz="32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Thick waxy cuticle makes more waterproof impermeable to water; 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06B324B6-92E3-DC1A-9AF2-2035C56B6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8839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 b="1">
                <a:solidFill>
                  <a:srgbClr val="FFFF00"/>
                </a:solidFill>
                <a:latin typeface="Tahoma" panose="020B0604030504040204" pitchFamily="34" charset="0"/>
              </a:rPr>
              <a:t>Xerophytes possess some or all of these adaptations to prevent excessive water loss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A8AEA9E-4ED6-1B64-E1B9-332B375BF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320EF691-1788-5677-6E9F-686260521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8839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 b="1">
                <a:solidFill>
                  <a:srgbClr val="FFFF00"/>
                </a:solidFill>
                <a:latin typeface="Tahoma" panose="020B0604030504040204" pitchFamily="34" charset="0"/>
              </a:rPr>
              <a:t>Xerophytes possess some or all of these adaptations to prevent excessive water loss cont.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AF20B43-EF99-FA48-6617-8FACF9045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95600"/>
            <a:ext cx="8686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Stomata on inside of rolled leaf creates local humidity/decreases exposure to air currents because water vapour evaporates into air space rather than atmosphere e.g. British Marram grass </a:t>
            </a:r>
          </a:p>
          <a:p>
            <a:pPr eaLnBrk="0" hangingPunct="0"/>
            <a:endParaRPr lang="en-GB" altLang="en-US" sz="32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0" hangingPunct="0">
              <a:buFontTx/>
              <a:buChar char="•"/>
            </a:pPr>
            <a:r>
              <a:rPr lang="en-GB" altLang="en-US" sz="3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Fewer stomata decreases transpiration as this is where water is lost;</a:t>
            </a:r>
            <a:endParaRPr lang="en-GB" altLang="en-US" sz="540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00" name="Group 76">
            <a:extLst>
              <a:ext uri="{FF2B5EF4-FFF2-40B4-BE49-F238E27FC236}">
                <a16:creationId xmlns:a16="http://schemas.microsoft.com/office/drawing/2014/main" id="{5932E096-D57F-8A19-9C00-EDDB3B851BA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90600"/>
            <a:ext cx="8763000" cy="5715000"/>
            <a:chOff x="-3" y="-3"/>
            <a:chExt cx="4206" cy="3920"/>
          </a:xfrm>
        </p:grpSpPr>
        <p:grpSp>
          <p:nvGrpSpPr>
            <p:cNvPr id="26698" name="Group 74">
              <a:extLst>
                <a:ext uri="{FF2B5EF4-FFF2-40B4-BE49-F238E27FC236}">
                  <a16:creationId xmlns:a16="http://schemas.microsoft.com/office/drawing/2014/main" id="{84C63AE7-CDFF-3D84-D47E-5891590E9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200" cy="3914"/>
              <a:chOff x="0" y="0"/>
              <a:chExt cx="4200" cy="3914"/>
            </a:xfrm>
          </p:grpSpPr>
          <p:grpSp>
            <p:nvGrpSpPr>
              <p:cNvPr id="26651" name="Group 27">
                <a:extLst>
                  <a:ext uri="{FF2B5EF4-FFF2-40B4-BE49-F238E27FC236}">
                    <a16:creationId xmlns:a16="http://schemas.microsoft.com/office/drawing/2014/main" id="{A47F4898-68EB-CB34-BDC1-C7A1F8EA18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245" cy="403"/>
                <a:chOff x="0" y="0"/>
                <a:chExt cx="1245" cy="403"/>
              </a:xfrm>
            </p:grpSpPr>
            <p:sp>
              <p:nvSpPr>
                <p:cNvPr id="26626" name="Rectangle 2">
                  <a:extLst>
                    <a:ext uri="{FF2B5EF4-FFF2-40B4-BE49-F238E27FC236}">
                      <a16:creationId xmlns:a16="http://schemas.microsoft.com/office/drawing/2014/main" id="{F285148D-1927-8154-3F2B-F75BA833D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15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altLang="en-US" sz="18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Adaptation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algn="ctr" eaLnBrk="0" hangingPunct="0"/>
                  <a:endParaRPr lang="en-GB" altLang="en-US" sz="3600"/>
                </a:p>
              </p:txBody>
            </p:sp>
            <p:sp>
              <p:nvSpPr>
                <p:cNvPr id="26650" name="Rectangle 26">
                  <a:extLst>
                    <a:ext uri="{FF2B5EF4-FFF2-40B4-BE49-F238E27FC236}">
                      <a16:creationId xmlns:a16="http://schemas.microsoft.com/office/drawing/2014/main" id="{89E5761A-73A7-9DC2-42D0-2FE1B3088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24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53" name="Group 29">
                <a:extLst>
                  <a:ext uri="{FF2B5EF4-FFF2-40B4-BE49-F238E27FC236}">
                    <a16:creationId xmlns:a16="http://schemas.microsoft.com/office/drawing/2014/main" id="{9B38DE3E-0F35-0511-E138-DC78EA726F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5" y="0"/>
                <a:ext cx="1598" cy="403"/>
                <a:chOff x="1245" y="0"/>
                <a:chExt cx="1598" cy="403"/>
              </a:xfrm>
            </p:grpSpPr>
            <p:sp>
              <p:nvSpPr>
                <p:cNvPr id="26627" name="Rectangle 3">
                  <a:extLst>
                    <a:ext uri="{FF2B5EF4-FFF2-40B4-BE49-F238E27FC236}">
                      <a16:creationId xmlns:a16="http://schemas.microsoft.com/office/drawing/2014/main" id="{1F3D0586-5F34-ED36-A75F-A36B894B98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0"/>
                  <a:ext cx="15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altLang="en-US" sz="18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How it works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algn="ctr" eaLnBrk="0" hangingPunct="0"/>
                  <a:endParaRPr lang="en-GB" altLang="en-US" sz="3600"/>
                </a:p>
              </p:txBody>
            </p:sp>
            <p:sp>
              <p:nvSpPr>
                <p:cNvPr id="26652" name="Rectangle 28">
                  <a:extLst>
                    <a:ext uri="{FF2B5EF4-FFF2-40B4-BE49-F238E27FC236}">
                      <a16:creationId xmlns:a16="http://schemas.microsoft.com/office/drawing/2014/main" id="{98763569-97A8-3C8D-6C2E-FA3DE6FE0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0"/>
                  <a:ext cx="1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55" name="Group 31">
                <a:extLst>
                  <a:ext uri="{FF2B5EF4-FFF2-40B4-BE49-F238E27FC236}">
                    <a16:creationId xmlns:a16="http://schemas.microsoft.com/office/drawing/2014/main" id="{124BE27F-BF2B-D08A-A168-023233D3BB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" y="0"/>
                <a:ext cx="1357" cy="403"/>
                <a:chOff x="2843" y="0"/>
                <a:chExt cx="1357" cy="403"/>
              </a:xfrm>
            </p:grpSpPr>
            <p:sp>
              <p:nvSpPr>
                <p:cNvPr id="26628" name="Rectangle 4">
                  <a:extLst>
                    <a:ext uri="{FF2B5EF4-FFF2-40B4-BE49-F238E27FC236}">
                      <a16:creationId xmlns:a16="http://schemas.microsoft.com/office/drawing/2014/main" id="{3079222B-906A-596B-83FF-01295F4AD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0"/>
                  <a:ext cx="127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GB" altLang="en-US" sz="1800" b="1">
                      <a:latin typeface="Tahoma" panose="020B0604030504040204" pitchFamily="34" charset="0"/>
                      <a:cs typeface="Tahoma" panose="020B0604030504040204" pitchFamily="34" charset="0"/>
                    </a:rPr>
                    <a:t>Example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algn="ctr" eaLnBrk="0" hangingPunct="0"/>
                  <a:endParaRPr lang="en-GB" altLang="en-US" sz="3600"/>
                </a:p>
              </p:txBody>
            </p:sp>
            <p:sp>
              <p:nvSpPr>
                <p:cNvPr id="26654" name="Rectangle 30">
                  <a:extLst>
                    <a:ext uri="{FF2B5EF4-FFF2-40B4-BE49-F238E27FC236}">
                      <a16:creationId xmlns:a16="http://schemas.microsoft.com/office/drawing/2014/main" id="{596CCA1B-4AE7-D54B-60DB-16EFFCD5EE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3" y="0"/>
                  <a:ext cx="13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57" name="Group 33">
                <a:extLst>
                  <a:ext uri="{FF2B5EF4-FFF2-40B4-BE49-F238E27FC236}">
                    <a16:creationId xmlns:a16="http://schemas.microsoft.com/office/drawing/2014/main" id="{27E4D049-05B8-F7C6-7EAB-B0C86B6035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03"/>
                <a:ext cx="1245" cy="518"/>
                <a:chOff x="0" y="403"/>
                <a:chExt cx="1245" cy="518"/>
              </a:xfrm>
            </p:grpSpPr>
            <p:sp>
              <p:nvSpPr>
                <p:cNvPr id="26629" name="Rectangle 5">
                  <a:extLst>
                    <a:ext uri="{FF2B5EF4-FFF2-40B4-BE49-F238E27FC236}">
                      <a16:creationId xmlns:a16="http://schemas.microsoft.com/office/drawing/2014/main" id="{1A98A333-1B76-B531-0226-3B609CBFF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 u="sng">
                      <a:latin typeface="Tahoma" panose="020B0604030504040204" pitchFamily="34" charset="0"/>
                      <a:cs typeface="Tahoma" panose="020B0604030504040204" pitchFamily="34" charset="0"/>
                    </a:rPr>
                    <a:t>thick</a:t>
                  </a:r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 cuticle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56" name="Rectangle 32">
                  <a:extLst>
                    <a:ext uri="{FF2B5EF4-FFF2-40B4-BE49-F238E27FC236}">
                      <a16:creationId xmlns:a16="http://schemas.microsoft.com/office/drawing/2014/main" id="{BD17C4D2-B075-D39A-19EF-90CC166DE5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24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59" name="Group 35">
                <a:extLst>
                  <a:ext uri="{FF2B5EF4-FFF2-40B4-BE49-F238E27FC236}">
                    <a16:creationId xmlns:a16="http://schemas.microsoft.com/office/drawing/2014/main" id="{DF3352B1-8860-DE8F-9C57-E3E8ADF7E4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5" y="403"/>
                <a:ext cx="1598" cy="518"/>
                <a:chOff x="1245" y="403"/>
                <a:chExt cx="1598" cy="518"/>
              </a:xfrm>
            </p:grpSpPr>
            <p:sp>
              <p:nvSpPr>
                <p:cNvPr id="26630" name="Rectangle 6">
                  <a:extLst>
                    <a:ext uri="{FF2B5EF4-FFF2-40B4-BE49-F238E27FC236}">
                      <a16:creationId xmlns:a16="http://schemas.microsoft.com/office/drawing/2014/main" id="{C77DC234-2E0D-AF2C-6630-B6D6353B41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403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600">
                      <a:latin typeface="Tahoma" panose="020B0604030504040204" pitchFamily="34" charset="0"/>
                      <a:cs typeface="Tahoma" panose="020B0604030504040204" pitchFamily="34" charset="0"/>
                    </a:rPr>
                    <a:t>stops uncontrolled evaporation through leaf cells</a:t>
                  </a:r>
                  <a:endParaRPr lang="en-GB" altLang="en-US" sz="14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58" name="Rectangle 34">
                  <a:extLst>
                    <a:ext uri="{FF2B5EF4-FFF2-40B4-BE49-F238E27FC236}">
                      <a16:creationId xmlns:a16="http://schemas.microsoft.com/office/drawing/2014/main" id="{C0379EDE-56E7-D381-20BD-45DFA87BC2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403"/>
                  <a:ext cx="15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61" name="Group 37">
                <a:extLst>
                  <a:ext uri="{FF2B5EF4-FFF2-40B4-BE49-F238E27FC236}">
                    <a16:creationId xmlns:a16="http://schemas.microsoft.com/office/drawing/2014/main" id="{2CD8AB9A-344A-11C3-1C67-1BC9662976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" y="403"/>
                <a:ext cx="1357" cy="518"/>
                <a:chOff x="2843" y="403"/>
                <a:chExt cx="1357" cy="518"/>
              </a:xfrm>
            </p:grpSpPr>
            <p:sp>
              <p:nvSpPr>
                <p:cNvPr id="26631" name="Rectangle 7">
                  <a:extLst>
                    <a:ext uri="{FF2B5EF4-FFF2-40B4-BE49-F238E27FC236}">
                      <a16:creationId xmlns:a16="http://schemas.microsoft.com/office/drawing/2014/main" id="{7C64FFF0-B432-90BF-D5C1-D79CA8C145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403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600">
                      <a:cs typeface="Times New Roman" panose="02020603050405020304" pitchFamily="18" charset="0"/>
                    </a:rPr>
                    <a:t> </a:t>
                  </a: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60" name="Rectangle 36">
                  <a:extLst>
                    <a:ext uri="{FF2B5EF4-FFF2-40B4-BE49-F238E27FC236}">
                      <a16:creationId xmlns:a16="http://schemas.microsoft.com/office/drawing/2014/main" id="{080C469E-7283-0403-1F44-D6AD2E32C7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3" y="403"/>
                  <a:ext cx="135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63" name="Group 39">
                <a:extLst>
                  <a:ext uri="{FF2B5EF4-FFF2-40B4-BE49-F238E27FC236}">
                    <a16:creationId xmlns:a16="http://schemas.microsoft.com/office/drawing/2014/main" id="{BDD95564-4DB6-AB0C-801B-531004E756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1"/>
                <a:ext cx="1245" cy="518"/>
                <a:chOff x="0" y="921"/>
                <a:chExt cx="1245" cy="518"/>
              </a:xfrm>
            </p:grpSpPr>
            <p:sp>
              <p:nvSpPr>
                <p:cNvPr id="26632" name="Rectangle 8">
                  <a:extLst>
                    <a:ext uri="{FF2B5EF4-FFF2-40B4-BE49-F238E27FC236}">
                      <a16:creationId xmlns:a16="http://schemas.microsoft.com/office/drawing/2014/main" id="{00496FF8-9D9F-89A8-A497-67D9E32875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921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small leaf surface area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62" name="Rectangle 38">
                  <a:extLst>
                    <a:ext uri="{FF2B5EF4-FFF2-40B4-BE49-F238E27FC236}">
                      <a16:creationId xmlns:a16="http://schemas.microsoft.com/office/drawing/2014/main" id="{24F38F9A-94E5-6408-9D68-D0EC3E81D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124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65" name="Group 41">
                <a:extLst>
                  <a:ext uri="{FF2B5EF4-FFF2-40B4-BE49-F238E27FC236}">
                    <a16:creationId xmlns:a16="http://schemas.microsoft.com/office/drawing/2014/main" id="{812F79BD-A6AA-F8C3-4F0C-8FAE9E0159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5" y="921"/>
                <a:ext cx="1598" cy="518"/>
                <a:chOff x="1245" y="921"/>
                <a:chExt cx="1598" cy="518"/>
              </a:xfrm>
            </p:grpSpPr>
            <p:sp>
              <p:nvSpPr>
                <p:cNvPr id="26633" name="Rectangle 9">
                  <a:extLst>
                    <a:ext uri="{FF2B5EF4-FFF2-40B4-BE49-F238E27FC236}">
                      <a16:creationId xmlns:a16="http://schemas.microsoft.com/office/drawing/2014/main" id="{4BD35CF9-FADF-C1CF-D3B2-27C0A11B4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921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less surface area for evaporation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64" name="Rectangle 40">
                  <a:extLst>
                    <a:ext uri="{FF2B5EF4-FFF2-40B4-BE49-F238E27FC236}">
                      <a16:creationId xmlns:a16="http://schemas.microsoft.com/office/drawing/2014/main" id="{24D3D509-3031-F685-2B58-9B2EEB2200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921"/>
                  <a:ext cx="15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67" name="Group 43">
                <a:extLst>
                  <a:ext uri="{FF2B5EF4-FFF2-40B4-BE49-F238E27FC236}">
                    <a16:creationId xmlns:a16="http://schemas.microsoft.com/office/drawing/2014/main" id="{122DD3AF-33D1-9336-D913-8B2D237552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" y="921"/>
                <a:ext cx="1357" cy="518"/>
                <a:chOff x="2843" y="921"/>
                <a:chExt cx="1357" cy="518"/>
              </a:xfrm>
            </p:grpSpPr>
            <p:sp>
              <p:nvSpPr>
                <p:cNvPr id="26634" name="Rectangle 10">
                  <a:extLst>
                    <a:ext uri="{FF2B5EF4-FFF2-40B4-BE49-F238E27FC236}">
                      <a16:creationId xmlns:a16="http://schemas.microsoft.com/office/drawing/2014/main" id="{B8797269-BE06-3AB6-5944-8E5E9F0B5E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921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conifer needles, cactus spines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66" name="Rectangle 42">
                  <a:extLst>
                    <a:ext uri="{FF2B5EF4-FFF2-40B4-BE49-F238E27FC236}">
                      <a16:creationId xmlns:a16="http://schemas.microsoft.com/office/drawing/2014/main" id="{114F6F87-D216-F0E2-3608-072B6D535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3" y="921"/>
                  <a:ext cx="135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69" name="Group 45">
                <a:extLst>
                  <a:ext uri="{FF2B5EF4-FFF2-40B4-BE49-F238E27FC236}">
                    <a16:creationId xmlns:a16="http://schemas.microsoft.com/office/drawing/2014/main" id="{BFEADB06-6A99-E9E0-312B-E2FD7A6A67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39"/>
                <a:ext cx="1245" cy="518"/>
                <a:chOff x="0" y="1439"/>
                <a:chExt cx="1245" cy="518"/>
              </a:xfrm>
            </p:grpSpPr>
            <p:sp>
              <p:nvSpPr>
                <p:cNvPr id="26635" name="Rectangle 11">
                  <a:extLst>
                    <a:ext uri="{FF2B5EF4-FFF2-40B4-BE49-F238E27FC236}">
                      <a16:creationId xmlns:a16="http://schemas.microsoft.com/office/drawing/2014/main" id="{333F9B6E-0E29-8A59-5131-0259BBB31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439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low stomata density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68" name="Rectangle 44">
                  <a:extLst>
                    <a:ext uri="{FF2B5EF4-FFF2-40B4-BE49-F238E27FC236}">
                      <a16:creationId xmlns:a16="http://schemas.microsoft.com/office/drawing/2014/main" id="{3F72509D-AE35-5931-FF64-E0904B55BC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39"/>
                  <a:ext cx="124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71" name="Group 47">
                <a:extLst>
                  <a:ext uri="{FF2B5EF4-FFF2-40B4-BE49-F238E27FC236}">
                    <a16:creationId xmlns:a16="http://schemas.microsoft.com/office/drawing/2014/main" id="{5FF22549-1320-7115-C289-9890B9C8D5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5" y="1439"/>
                <a:ext cx="1598" cy="518"/>
                <a:chOff x="1245" y="1439"/>
                <a:chExt cx="1598" cy="518"/>
              </a:xfrm>
            </p:grpSpPr>
            <p:sp>
              <p:nvSpPr>
                <p:cNvPr id="26636" name="Rectangle 12">
                  <a:extLst>
                    <a:ext uri="{FF2B5EF4-FFF2-40B4-BE49-F238E27FC236}">
                      <a16:creationId xmlns:a16="http://schemas.microsoft.com/office/drawing/2014/main" id="{0DD9431B-67C7-0C6F-CB80-D4698543AD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1439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smaller surface area for diffusion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70" name="Rectangle 46">
                  <a:extLst>
                    <a:ext uri="{FF2B5EF4-FFF2-40B4-BE49-F238E27FC236}">
                      <a16:creationId xmlns:a16="http://schemas.microsoft.com/office/drawing/2014/main" id="{B41A3CF7-263A-1E1A-A8B9-309F491958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1439"/>
                  <a:ext cx="15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73" name="Group 49">
                <a:extLst>
                  <a:ext uri="{FF2B5EF4-FFF2-40B4-BE49-F238E27FC236}">
                    <a16:creationId xmlns:a16="http://schemas.microsoft.com/office/drawing/2014/main" id="{70690645-F4EB-D63F-62D7-28E89C041E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" y="1439"/>
                <a:ext cx="1357" cy="518"/>
                <a:chOff x="2843" y="1439"/>
                <a:chExt cx="1357" cy="518"/>
              </a:xfrm>
            </p:grpSpPr>
            <p:sp>
              <p:nvSpPr>
                <p:cNvPr id="26637" name="Rectangle 13">
                  <a:extLst>
                    <a:ext uri="{FF2B5EF4-FFF2-40B4-BE49-F238E27FC236}">
                      <a16:creationId xmlns:a16="http://schemas.microsoft.com/office/drawing/2014/main" id="{0E75B03E-2F8E-D547-7AB9-FC4936BB8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1439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600">
                      <a:cs typeface="Times New Roman" panose="02020603050405020304" pitchFamily="18" charset="0"/>
                    </a:rPr>
                    <a:t> </a:t>
                  </a: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72" name="Rectangle 48">
                  <a:extLst>
                    <a:ext uri="{FF2B5EF4-FFF2-40B4-BE49-F238E27FC236}">
                      <a16:creationId xmlns:a16="http://schemas.microsoft.com/office/drawing/2014/main" id="{8B103612-A9D4-46FD-1A54-FA2B8B151A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3" y="1439"/>
                  <a:ext cx="135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75" name="Group 51">
                <a:extLst>
                  <a:ext uri="{FF2B5EF4-FFF2-40B4-BE49-F238E27FC236}">
                    <a16:creationId xmlns:a16="http://schemas.microsoft.com/office/drawing/2014/main" id="{3D6CC744-4458-ADBB-77B1-397253E944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957"/>
                <a:ext cx="1245" cy="518"/>
                <a:chOff x="0" y="1957"/>
                <a:chExt cx="1245" cy="518"/>
              </a:xfrm>
            </p:grpSpPr>
            <p:sp>
              <p:nvSpPr>
                <p:cNvPr id="26638" name="Rectangle 14">
                  <a:extLst>
                    <a:ext uri="{FF2B5EF4-FFF2-40B4-BE49-F238E27FC236}">
                      <a16:creationId xmlns:a16="http://schemas.microsoft.com/office/drawing/2014/main" id="{D59283DE-D504-E7F7-A98A-0AFE3FBB78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957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sunken stomata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74" name="Rectangle 50">
                  <a:extLst>
                    <a:ext uri="{FF2B5EF4-FFF2-40B4-BE49-F238E27FC236}">
                      <a16:creationId xmlns:a16="http://schemas.microsoft.com/office/drawing/2014/main" id="{9ECB7B30-5E51-9C01-8832-EA51D76A65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957"/>
                  <a:ext cx="124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77" name="Group 53">
                <a:extLst>
                  <a:ext uri="{FF2B5EF4-FFF2-40B4-BE49-F238E27FC236}">
                    <a16:creationId xmlns:a16="http://schemas.microsoft.com/office/drawing/2014/main" id="{8CEF4E33-D841-29DA-F0BC-C7349DE07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5" y="1957"/>
                <a:ext cx="1598" cy="518"/>
                <a:chOff x="1245" y="1957"/>
                <a:chExt cx="1598" cy="518"/>
              </a:xfrm>
            </p:grpSpPr>
            <p:sp>
              <p:nvSpPr>
                <p:cNvPr id="26639" name="Rectangle 15">
                  <a:extLst>
                    <a:ext uri="{FF2B5EF4-FFF2-40B4-BE49-F238E27FC236}">
                      <a16:creationId xmlns:a16="http://schemas.microsoft.com/office/drawing/2014/main" id="{8034F787-6A6D-A379-75E3-E00EECDD4F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1957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maintains humid air around stomata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76" name="Rectangle 52">
                  <a:extLst>
                    <a:ext uri="{FF2B5EF4-FFF2-40B4-BE49-F238E27FC236}">
                      <a16:creationId xmlns:a16="http://schemas.microsoft.com/office/drawing/2014/main" id="{79385115-5C64-A77D-BBE5-B3E93D737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1957"/>
                  <a:ext cx="15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79" name="Group 55">
                <a:extLst>
                  <a:ext uri="{FF2B5EF4-FFF2-40B4-BE49-F238E27FC236}">
                    <a16:creationId xmlns:a16="http://schemas.microsoft.com/office/drawing/2014/main" id="{CC3530A7-88DF-157F-AE96-0AA0583A18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" y="1957"/>
                <a:ext cx="1357" cy="518"/>
                <a:chOff x="2843" y="1957"/>
                <a:chExt cx="1357" cy="518"/>
              </a:xfrm>
            </p:grpSpPr>
            <p:sp>
              <p:nvSpPr>
                <p:cNvPr id="26640" name="Rectangle 16">
                  <a:extLst>
                    <a:ext uri="{FF2B5EF4-FFF2-40B4-BE49-F238E27FC236}">
                      <a16:creationId xmlns:a16="http://schemas.microsoft.com/office/drawing/2014/main" id="{56982B89-8998-15F7-1F24-04E22806A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1957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marram grass, cacti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78" name="Rectangle 54">
                  <a:extLst>
                    <a:ext uri="{FF2B5EF4-FFF2-40B4-BE49-F238E27FC236}">
                      <a16:creationId xmlns:a16="http://schemas.microsoft.com/office/drawing/2014/main" id="{93501AF4-8F6E-2FB2-BF1A-C423BA62F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3" y="1957"/>
                  <a:ext cx="135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81" name="Group 57">
                <a:extLst>
                  <a:ext uri="{FF2B5EF4-FFF2-40B4-BE49-F238E27FC236}">
                    <a16:creationId xmlns:a16="http://schemas.microsoft.com/office/drawing/2014/main" id="{64CA752E-125A-9D3B-E57A-F132F8C5EF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475"/>
                <a:ext cx="1245" cy="518"/>
                <a:chOff x="0" y="2475"/>
                <a:chExt cx="1245" cy="518"/>
              </a:xfrm>
            </p:grpSpPr>
            <p:sp>
              <p:nvSpPr>
                <p:cNvPr id="26641" name="Rectangle 17">
                  <a:extLst>
                    <a:ext uri="{FF2B5EF4-FFF2-40B4-BE49-F238E27FC236}">
                      <a16:creationId xmlns:a16="http://schemas.microsoft.com/office/drawing/2014/main" id="{28ADBCEA-0323-346B-F74E-3793BD9FF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475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stomatal hairs (trichores)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80" name="Rectangle 56">
                  <a:extLst>
                    <a:ext uri="{FF2B5EF4-FFF2-40B4-BE49-F238E27FC236}">
                      <a16:creationId xmlns:a16="http://schemas.microsoft.com/office/drawing/2014/main" id="{4CD289E6-079F-044E-FD18-0301B1051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475"/>
                  <a:ext cx="124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83" name="Group 59">
                <a:extLst>
                  <a:ext uri="{FF2B5EF4-FFF2-40B4-BE49-F238E27FC236}">
                    <a16:creationId xmlns:a16="http://schemas.microsoft.com/office/drawing/2014/main" id="{EA20A3DF-8FB7-896F-1210-5984DA9F68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5" y="2475"/>
                <a:ext cx="1598" cy="518"/>
                <a:chOff x="1245" y="2475"/>
                <a:chExt cx="1598" cy="518"/>
              </a:xfrm>
            </p:grpSpPr>
            <p:sp>
              <p:nvSpPr>
                <p:cNvPr id="26642" name="Rectangle 18">
                  <a:extLst>
                    <a:ext uri="{FF2B5EF4-FFF2-40B4-BE49-F238E27FC236}">
                      <a16:creationId xmlns:a16="http://schemas.microsoft.com/office/drawing/2014/main" id="{82BF7DEC-C744-2E43-E4A7-F31505BAF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2475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maintains humid air around stomata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82" name="Rectangle 58">
                  <a:extLst>
                    <a:ext uri="{FF2B5EF4-FFF2-40B4-BE49-F238E27FC236}">
                      <a16:creationId xmlns:a16="http://schemas.microsoft.com/office/drawing/2014/main" id="{2081AE05-D861-A762-CE7E-876F84FDC7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2475"/>
                  <a:ext cx="15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85" name="Group 61">
                <a:extLst>
                  <a:ext uri="{FF2B5EF4-FFF2-40B4-BE49-F238E27FC236}">
                    <a16:creationId xmlns:a16="http://schemas.microsoft.com/office/drawing/2014/main" id="{0C8A501A-4493-3230-DCB6-D186E8D3E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" y="2475"/>
                <a:ext cx="1357" cy="518"/>
                <a:chOff x="2843" y="2475"/>
                <a:chExt cx="1357" cy="518"/>
              </a:xfrm>
            </p:grpSpPr>
            <p:sp>
              <p:nvSpPr>
                <p:cNvPr id="26643" name="Rectangle 19">
                  <a:extLst>
                    <a:ext uri="{FF2B5EF4-FFF2-40B4-BE49-F238E27FC236}">
                      <a16:creationId xmlns:a16="http://schemas.microsoft.com/office/drawing/2014/main" id="{8080AA75-502B-5747-8CA6-075DDF771E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2475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marram grass, couch grass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84" name="Rectangle 60">
                  <a:extLst>
                    <a:ext uri="{FF2B5EF4-FFF2-40B4-BE49-F238E27FC236}">
                      <a16:creationId xmlns:a16="http://schemas.microsoft.com/office/drawing/2014/main" id="{5C9CF9B4-8F17-E899-A26E-64033DBCD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3" y="2475"/>
                  <a:ext cx="135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87" name="Group 63">
                <a:extLst>
                  <a:ext uri="{FF2B5EF4-FFF2-40B4-BE49-F238E27FC236}">
                    <a16:creationId xmlns:a16="http://schemas.microsoft.com/office/drawing/2014/main" id="{D7DC7988-DE3F-D547-2278-3745D5A55B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993"/>
                <a:ext cx="1245" cy="518"/>
                <a:chOff x="0" y="2993"/>
                <a:chExt cx="1245" cy="518"/>
              </a:xfrm>
            </p:grpSpPr>
            <p:sp>
              <p:nvSpPr>
                <p:cNvPr id="26644" name="Rectangle 20">
                  <a:extLst>
                    <a:ext uri="{FF2B5EF4-FFF2-40B4-BE49-F238E27FC236}">
                      <a16:creationId xmlns:a16="http://schemas.microsoft.com/office/drawing/2014/main" id="{73328A80-78D3-7DE0-E5AC-3A11DB28E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993"/>
                  <a:ext cx="1159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rolled leaves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86" name="Rectangle 62">
                  <a:extLst>
                    <a:ext uri="{FF2B5EF4-FFF2-40B4-BE49-F238E27FC236}">
                      <a16:creationId xmlns:a16="http://schemas.microsoft.com/office/drawing/2014/main" id="{EB5B9100-05E8-17A6-D26B-27C5A6A22E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993"/>
                  <a:ext cx="124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89" name="Group 65">
                <a:extLst>
                  <a:ext uri="{FF2B5EF4-FFF2-40B4-BE49-F238E27FC236}">
                    <a16:creationId xmlns:a16="http://schemas.microsoft.com/office/drawing/2014/main" id="{12E46AD1-AD67-6AA5-FF33-162728C01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5" y="2993"/>
                <a:ext cx="1598" cy="518"/>
                <a:chOff x="1245" y="2993"/>
                <a:chExt cx="1598" cy="518"/>
              </a:xfrm>
            </p:grpSpPr>
            <p:sp>
              <p:nvSpPr>
                <p:cNvPr id="26645" name="Rectangle 21">
                  <a:extLst>
                    <a:ext uri="{FF2B5EF4-FFF2-40B4-BE49-F238E27FC236}">
                      <a16:creationId xmlns:a16="http://schemas.microsoft.com/office/drawing/2014/main" id="{042E5AD9-923C-CEEB-C048-6E7F42169B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2993"/>
                  <a:ext cx="151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maintains humid air around stomata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88" name="Rectangle 64">
                  <a:extLst>
                    <a:ext uri="{FF2B5EF4-FFF2-40B4-BE49-F238E27FC236}">
                      <a16:creationId xmlns:a16="http://schemas.microsoft.com/office/drawing/2014/main" id="{21389F2B-457F-4411-58C2-654F47C3F1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2993"/>
                  <a:ext cx="159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91" name="Group 67">
                <a:extLst>
                  <a:ext uri="{FF2B5EF4-FFF2-40B4-BE49-F238E27FC236}">
                    <a16:creationId xmlns:a16="http://schemas.microsoft.com/office/drawing/2014/main" id="{30D6DB7E-6D05-270E-C5CB-E9D26EE9DA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" y="2993"/>
                <a:ext cx="1357" cy="518"/>
                <a:chOff x="2843" y="2993"/>
                <a:chExt cx="1357" cy="518"/>
              </a:xfrm>
            </p:grpSpPr>
            <p:sp>
              <p:nvSpPr>
                <p:cNvPr id="26646" name="Rectangle 22">
                  <a:extLst>
                    <a:ext uri="{FF2B5EF4-FFF2-40B4-BE49-F238E27FC236}">
                      <a16:creationId xmlns:a16="http://schemas.microsoft.com/office/drawing/2014/main" id="{5CDCB4FA-75EC-E060-D1E8-E2876C951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2993"/>
                  <a:ext cx="1271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marram grass, 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90" name="Rectangle 66">
                  <a:extLst>
                    <a:ext uri="{FF2B5EF4-FFF2-40B4-BE49-F238E27FC236}">
                      <a16:creationId xmlns:a16="http://schemas.microsoft.com/office/drawing/2014/main" id="{6F337E6D-BAB8-90AD-9F74-FA118FE3DD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3" y="2993"/>
                  <a:ext cx="1357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93" name="Group 69">
                <a:extLst>
                  <a:ext uri="{FF2B5EF4-FFF2-40B4-BE49-F238E27FC236}">
                    <a16:creationId xmlns:a16="http://schemas.microsoft.com/office/drawing/2014/main" id="{F28C586D-925B-644F-84FC-738741B04C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511"/>
                <a:ext cx="1245" cy="403"/>
                <a:chOff x="0" y="3511"/>
                <a:chExt cx="1245" cy="403"/>
              </a:xfrm>
            </p:grpSpPr>
            <p:sp>
              <p:nvSpPr>
                <p:cNvPr id="26647" name="Rectangle 23">
                  <a:extLst>
                    <a:ext uri="{FF2B5EF4-FFF2-40B4-BE49-F238E27FC236}">
                      <a16:creationId xmlns:a16="http://schemas.microsoft.com/office/drawing/2014/main" id="{87AF2E1A-3A73-4FF4-3E5E-51D14F737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511"/>
                  <a:ext cx="1159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extensive roots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92" name="Rectangle 68">
                  <a:extLst>
                    <a:ext uri="{FF2B5EF4-FFF2-40B4-BE49-F238E27FC236}">
                      <a16:creationId xmlns:a16="http://schemas.microsoft.com/office/drawing/2014/main" id="{3CAB5848-BC5D-C022-C28F-6D5359E80C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511"/>
                  <a:ext cx="124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95" name="Group 71">
                <a:extLst>
                  <a:ext uri="{FF2B5EF4-FFF2-40B4-BE49-F238E27FC236}">
                    <a16:creationId xmlns:a16="http://schemas.microsoft.com/office/drawing/2014/main" id="{A2629D5E-A8B6-56EE-EDB8-AB1E83AD18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5" y="3511"/>
                <a:ext cx="1598" cy="403"/>
                <a:chOff x="1245" y="3511"/>
                <a:chExt cx="1598" cy="403"/>
              </a:xfrm>
            </p:grpSpPr>
            <p:sp>
              <p:nvSpPr>
                <p:cNvPr id="26648" name="Rectangle 24">
                  <a:extLst>
                    <a:ext uri="{FF2B5EF4-FFF2-40B4-BE49-F238E27FC236}">
                      <a16:creationId xmlns:a16="http://schemas.microsoft.com/office/drawing/2014/main" id="{BF00921D-0430-9F14-413B-B7F2E6A91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3511"/>
                  <a:ext cx="1512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maximise water uptake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94" name="Rectangle 70">
                  <a:extLst>
                    <a:ext uri="{FF2B5EF4-FFF2-40B4-BE49-F238E27FC236}">
                      <a16:creationId xmlns:a16="http://schemas.microsoft.com/office/drawing/2014/main" id="{24561678-63EA-7EF1-1C29-6EB1C58D95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3511"/>
                  <a:ext cx="159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97" name="Group 73">
                <a:extLst>
                  <a:ext uri="{FF2B5EF4-FFF2-40B4-BE49-F238E27FC236}">
                    <a16:creationId xmlns:a16="http://schemas.microsoft.com/office/drawing/2014/main" id="{886AFA6C-02A4-674F-0084-AB59E15709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" y="3511"/>
                <a:ext cx="1357" cy="403"/>
                <a:chOff x="2843" y="3511"/>
                <a:chExt cx="1357" cy="403"/>
              </a:xfrm>
            </p:grpSpPr>
            <p:sp>
              <p:nvSpPr>
                <p:cNvPr id="26649" name="Rectangle 25">
                  <a:extLst>
                    <a:ext uri="{FF2B5EF4-FFF2-40B4-BE49-F238E27FC236}">
                      <a16:creationId xmlns:a16="http://schemas.microsoft.com/office/drawing/2014/main" id="{EC675680-9B22-4ED8-987B-9FAA9BF09E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6" y="3511"/>
                  <a:ext cx="1271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 altLang="en-US" sz="1800">
                      <a:latin typeface="Tahoma" panose="020B0604030504040204" pitchFamily="34" charset="0"/>
                      <a:cs typeface="Tahoma" panose="020B0604030504040204" pitchFamily="34" charset="0"/>
                    </a:rPr>
                    <a:t>cacti</a:t>
                  </a:r>
                  <a:endParaRPr lang="en-GB" altLang="en-US" sz="1600">
                    <a:cs typeface="Times New Roman" panose="02020603050405020304" pitchFamily="18" charset="0"/>
                  </a:endParaRPr>
                </a:p>
                <a:p>
                  <a:pPr eaLnBrk="0" hangingPunct="0"/>
                  <a:endParaRPr lang="en-GB" altLang="en-US" sz="3600"/>
                </a:p>
              </p:txBody>
            </p:sp>
            <p:sp>
              <p:nvSpPr>
                <p:cNvPr id="26696" name="Rectangle 72">
                  <a:extLst>
                    <a:ext uri="{FF2B5EF4-FFF2-40B4-BE49-F238E27FC236}">
                      <a16:creationId xmlns:a16="http://schemas.microsoft.com/office/drawing/2014/main" id="{46C81617-386D-B7FE-C43A-50B67BDFEE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3" y="3511"/>
                  <a:ext cx="135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99" name="Rectangle 75">
              <a:extLst>
                <a:ext uri="{FF2B5EF4-FFF2-40B4-BE49-F238E27FC236}">
                  <a16:creationId xmlns:a16="http://schemas.microsoft.com/office/drawing/2014/main" id="{19BA5A5A-0C8B-D200-42A1-829C0FEF7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4206" cy="392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701" name="Rectangle 77">
            <a:extLst>
              <a:ext uri="{FF2B5EF4-FFF2-40B4-BE49-F238E27FC236}">
                <a16:creationId xmlns:a16="http://schemas.microsoft.com/office/drawing/2014/main" id="{6993B72C-EEC9-D971-48F8-13C0E946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702" name="Text Box 78">
            <a:extLst>
              <a:ext uri="{FF2B5EF4-FFF2-40B4-BE49-F238E27FC236}">
                <a16:creationId xmlns:a16="http://schemas.microsoft.com/office/drawing/2014/main" id="{48DA8F1D-727F-E109-0EA2-11FEA1871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5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600" b="1">
                <a:solidFill>
                  <a:srgbClr val="FFFF00"/>
                </a:solidFill>
                <a:latin typeface="Tahoma" panose="020B0604030504040204" pitchFamily="34" charset="0"/>
              </a:rPr>
              <a:t>Xerophyte adaptations summary: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EE6B18E-723A-1C6F-516F-3EA3F690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9460" name="Picture 4" descr="Cactus">
            <a:extLst>
              <a:ext uri="{FF2B5EF4-FFF2-40B4-BE49-F238E27FC236}">
                <a16:creationId xmlns:a16="http://schemas.microsoft.com/office/drawing/2014/main" id="{06BC94D0-1CEA-EE9F-F9AD-55543C7A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5941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cactus_colour">
            <a:extLst>
              <a:ext uri="{FF2B5EF4-FFF2-40B4-BE49-F238E27FC236}">
                <a16:creationId xmlns:a16="http://schemas.microsoft.com/office/drawing/2014/main" id="{1845B880-1F4E-240A-047C-94395B13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r="8488"/>
          <a:stretch>
            <a:fillRect/>
          </a:stretch>
        </p:blipFill>
        <p:spPr bwMode="auto">
          <a:xfrm>
            <a:off x="6067425" y="1371600"/>
            <a:ext cx="30765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xerophyte">
            <a:extLst>
              <a:ext uri="{FF2B5EF4-FFF2-40B4-BE49-F238E27FC236}">
                <a16:creationId xmlns:a16="http://schemas.microsoft.com/office/drawing/2014/main" id="{0F56592B-72D4-8F5D-4C16-1F4D8E8E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r="7979"/>
          <a:stretch>
            <a:fillRect/>
          </a:stretch>
        </p:blipFill>
        <p:spPr bwMode="auto">
          <a:xfrm>
            <a:off x="3340100" y="1371600"/>
            <a:ext cx="30797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8" name="Text Box 12">
            <a:extLst>
              <a:ext uri="{FF2B5EF4-FFF2-40B4-BE49-F238E27FC236}">
                <a16:creationId xmlns:a16="http://schemas.microsoft.com/office/drawing/2014/main" id="{F803740C-94C5-2C2F-998C-62CA0CFAA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42888"/>
            <a:ext cx="8366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5400" b="1">
                <a:latin typeface="Tahoma" panose="020B0604030504040204" pitchFamily="34" charset="0"/>
              </a:rPr>
              <a:t>All Cacti are xerophytes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DB4CD66-34C9-80C9-3E8B-FDC5F0B9B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144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800" b="1">
                <a:latin typeface="Tahoma" panose="020B0604030504040204" pitchFamily="34" charset="0"/>
              </a:rPr>
              <a:t>Left and right</a:t>
            </a:r>
            <a:r>
              <a:rPr lang="en-GB" altLang="en-US" sz="2800">
                <a:latin typeface="Tahoma" panose="020B0604030504040204" pitchFamily="34" charset="0"/>
              </a:rPr>
              <a:t> Epidermis of the cactus </a:t>
            </a:r>
            <a:r>
              <a:rPr lang="en-GB" altLang="en-US" sz="2800" i="1">
                <a:latin typeface="Tahoma" panose="020B0604030504040204" pitchFamily="34" charset="0"/>
              </a:rPr>
              <a:t>Rhipsalis dissimilis</a:t>
            </a:r>
            <a:r>
              <a:rPr lang="en-GB" altLang="en-US" sz="2800">
                <a:latin typeface="Tahoma" panose="020B0604030504040204" pitchFamily="34" charset="0"/>
              </a:rPr>
              <a:t>. </a:t>
            </a:r>
          </a:p>
          <a:p>
            <a:r>
              <a:rPr lang="en-GB" altLang="en-US" sz="2800" b="1">
                <a:latin typeface="Tahoma" panose="020B0604030504040204" pitchFamily="34" charset="0"/>
              </a:rPr>
              <a:t>Left:</a:t>
            </a:r>
            <a:r>
              <a:rPr lang="en-GB" altLang="en-US" sz="2800">
                <a:latin typeface="Tahoma" panose="020B0604030504040204" pitchFamily="34" charset="0"/>
              </a:rPr>
              <a:t> View of the epidermis surface. The crater-shaped depressions with a guard cell each at their base can be seen.</a:t>
            </a:r>
          </a:p>
          <a:p>
            <a:r>
              <a:rPr lang="en-GB" altLang="en-US" sz="2800" b="1">
                <a:latin typeface="Tahoma" panose="020B0604030504040204" pitchFamily="34" charset="0"/>
              </a:rPr>
              <a:t>Right:</a:t>
            </a:r>
            <a:r>
              <a:rPr lang="en-GB" altLang="en-US" sz="2800">
                <a:latin typeface="Tahoma" panose="020B0604030504040204" pitchFamily="34" charset="0"/>
              </a:rPr>
              <a:t> X-section through the epidermis &amp; underlying tissues. The guard cells are countersunk, the cuticle is thickened. These are classic xerophyte adaptations.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5AE26556-409A-41BF-CF23-584454CB6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545</Words>
  <Application>Microsoft Office PowerPoint</Application>
  <PresentationFormat>On-screen Show (4:3)</PresentationFormat>
  <Paragraphs>100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Times New Roman</vt:lpstr>
      <vt:lpstr>Tahoma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Mary's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Mary's College</dc:creator>
  <cp:lastModifiedBy>Nayan GRIFFITHS</cp:lastModifiedBy>
  <cp:revision>13</cp:revision>
  <dcterms:created xsi:type="dcterms:W3CDTF">2003-05-06T16:06:00Z</dcterms:created>
  <dcterms:modified xsi:type="dcterms:W3CDTF">2023-03-14T11:59:38Z</dcterms:modified>
</cp:coreProperties>
</file>