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257" r:id="rId4"/>
    <p:sldId id="258" r:id="rId5"/>
    <p:sldId id="273" r:id="rId6"/>
    <p:sldId id="263" r:id="rId7"/>
    <p:sldId id="265" r:id="rId8"/>
    <p:sldId id="262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84" r:id="rId18"/>
    <p:sldId id="285" r:id="rId19"/>
    <p:sldId id="279" r:id="rId20"/>
    <p:sldId id="281" r:id="rId21"/>
    <p:sldId id="278" r:id="rId22"/>
    <p:sldId id="280" r:id="rId23"/>
    <p:sldId id="282" r:id="rId24"/>
    <p:sldId id="275" r:id="rId25"/>
    <p:sldId id="276" r:id="rId26"/>
    <p:sldId id="277" r:id="rId27"/>
    <p:sldId id="28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0066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104" d="100"/>
          <a:sy n="104" d="100"/>
        </p:scale>
        <p:origin x="3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AA3A621-E0A6-8C1C-C269-BC6C9B50D0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9757359-F530-680E-16E8-6E23071CA3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D7B0967-1212-1311-2B60-689909C91E8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E1E2F3E5-3E47-BB6E-E712-0B3B3EF639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FE9A1127-23AA-C55D-7F0D-FF2164282E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E62ED693-63B1-BB23-CB4B-D0C0242F3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E9F281-01B4-44E4-8160-B000E7D4A41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4F8ED67-1146-A081-C25E-268F15638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C8D9B-E011-402A-8639-F5A399C1B2E2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FE8098B-68ED-F212-52CC-8745A410AF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3A43158-C1BF-C650-297B-313D356CC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10860D-5619-E26E-73E4-ADDFD87E0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A4738-5835-4B61-B1D3-6EAA6283C88E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44A7486-33FC-5727-EFA0-8321048157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B251A9B-ADD2-4E17-95F5-1A35FC85A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502D49-F604-95A0-3700-1B832713D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12AA5-818F-4055-84BF-87D627D4F18C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EFB0247-1D43-D4E9-8094-91C1478DED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3CBD4ED-EA08-A0DB-081E-9D4E299D0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CCA5DC0-448C-1B93-16DE-A609CDA91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2546C-96D2-4EE0-AD32-350F3ECCAC12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2350B489-3624-86AD-DB99-C3912EC6F6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090CEBD-196B-6AF7-EA25-DDCDE8C06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AA5D5A-7B40-CFAA-44EF-93F07FB16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43E12-F71E-4867-8102-947632D3652C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1313071C-9D37-F917-F675-DC735DA500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51FBD57-CAB7-B648-1514-D376984EE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5C23C1-EFE6-E75B-231A-AFBC419228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67C48-777F-4F1A-8340-5DED2AEF11D0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DE7699D6-ACF9-32BF-82DA-600C940C08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5B3E425-AD27-E3E4-235D-C198E8E15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309DB4-547C-4B43-1046-8D141BD42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A38F3-7C73-4B9D-8E90-D6EAD15EC985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BCC499B-4FA3-4DF8-3E46-88443E952D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9132399-7C9A-0542-E589-F7321CFE3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DFF074E-E4FC-22AB-3983-512D4EEF40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E08BA-22C7-4F5A-A7C0-F6DB598C09EE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C02584D2-6904-663A-EC69-BE40758B04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43BDDB8-9485-C97D-BDAC-31DDBC50D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E7B3FAB-872E-B81D-BEA7-523C3D3105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F9620-E0C8-4EB6-B5BF-1C4281E8D8A9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2B7F03D0-091D-4F60-3987-9A412BEA6E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B822277-F2D2-DCEA-6592-1079221FA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C54512B-F0B3-BAEA-388A-45A177D8B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77F56-7CD9-46B4-89FF-81D306B8D50E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EFA5A6F-9C8A-E170-6D18-5F48DE2A32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050CF34-BB3B-C13D-CAB1-A8B1DE251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E30F39-4FF0-EA44-A704-1C94C7B3D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6C02A-6509-47F3-A0E5-30F6941F81F9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B741C22D-6BB7-0592-E0A7-FDC8D8EE6F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FDCB131-3C48-CD52-36E5-27DC86E8E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CBF76D7-99DF-91B8-9985-0E1B31246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F5C80-9C9C-4DF5-8139-640D0E6F833F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2D899662-6B3F-CA04-9DAE-76589D0E41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623FD1C-9097-4CE3-6F03-73DFC2EFA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DDD0423-E3E5-A9BE-275B-457BDDDC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41182-FBFF-42FA-9B51-3DBAEDB673A4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938E3A5-1331-1371-FEED-DE175B893D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46BA410-DCE9-74C0-AEEC-C5098AAD8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8075BB0-B5A7-74CB-B363-BA8AF4DFF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86CDF-E86F-46DB-8C9E-B8E09DC225C2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5DBBACE8-6226-0C46-47E2-43379D5264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BA734E4-03A6-BD35-5DF1-47AA0138F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D07325-B6CE-EEE8-B4C5-0FB332BC3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D6FCE-14B7-402B-A67E-4A2E9FB81FC3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6755FA6-C7EE-6D9D-1FF9-B6CF755AE1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E6AFB74-F4F0-BD07-C03C-883E69B7E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822044-7C58-DB5E-F41D-C4E655D91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B04FA-11B7-4636-AC93-0848DEE70903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1F3AD838-9DF1-57E9-FE67-C77B348DA0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0CA27C1-525A-0099-4CAE-1BDCBAA0B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683B95-D722-B323-4378-9F8E9032C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1647C-6B21-4909-942A-EE19B71970D4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9B6F85AB-82B6-53AF-1B24-D62FA61155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B9CE1BE-DCF1-FAAC-79C7-C5C15D3F4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C2F7D1-3DF7-45EB-9437-3AE209741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AEADF-BDA9-46A5-AD3B-83E01104C792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DF3439C7-CFD4-83F4-7FFA-0084EB3EE3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B0B2698-23A8-59C1-5D75-AD465722B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938F4E-8A76-E93D-13CA-5C3ECF781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74A34-FB6A-4A81-AE9A-6F2879099D03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61F3F517-8983-3457-5E3D-C2EBF36BDF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85115B2-EA35-D06C-D8A5-9B163F959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178034-7DB5-2761-1EF4-A3FDDDDB53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FA2A9-B7FA-4442-921D-6333E6D1F07A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12A76A08-708E-658D-F52E-698BEDA28E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DD16EDF-49AC-9EBA-CADD-7E7D68AC7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2B33AD-A019-AB24-5313-0A22A3A53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6EABF-265C-451F-8010-96B0AB17E5DE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B86F46C0-6C6A-44A0-2F4C-B307D7E470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C72EA33-E6B8-77CF-EB08-BC655FA73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282134E-6BDD-92FD-73D5-F669CCD2C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C22A0-0F2C-447D-A7D4-A66C12B93659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951D7FE-DAD0-DAEA-2BB2-16FF0F14D3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28523FC-5E86-D377-394F-A3125B728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4A21DA-1D06-9192-BEE3-6570C9047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3EFCB-78CC-41A8-B187-0338BF96D8D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FB9EB745-9405-B5D0-41F9-35EBE8DF47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D9B833B-2266-64CB-FF56-738931C3F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348F18-8A16-8AC9-C90F-D7EC6757A6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914C2-E069-472D-A46F-C41DEB8A5CF5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4AE3DC45-2470-2040-228D-D0ECB4585F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F33AC6C-B329-ACCF-4BC3-B1BD9E2F8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0B3A7C-A208-20BC-FC35-221BE22C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9268E-713C-4D83-88DF-E0CED714EAAB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6CD46558-AEF5-21F2-1261-4813998BC3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864C638-08C0-0E23-B6D9-69D15DBF4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2D33E2-19EF-61DF-AC18-9CD462E44B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71D37-008F-4B6C-B73E-5E1E4AAA3A98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34996FB-2120-8762-29C3-91D0322840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BA3C188-931E-2789-8DE4-F4054D070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89AE05-2037-26DE-0D99-C998C040B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E063B-0366-43BB-97DA-5BE70E057734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48D87411-C6A1-1975-6923-F2DE870A6F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988E37E-0241-B5E4-9658-434058C87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3E35-286E-F162-C2CB-8712B6DE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43FC5-E2C0-36F1-EF69-2340EB6B6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48D5E-923C-8C11-D38D-09FA5490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3B195-97B3-FD74-06EE-7B44D9DF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98F8C-836D-5D0F-C777-66D97772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55979-6638-4A3C-AF43-BD8B65535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44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95B83-08F9-7FE6-8A28-FFE5F659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29FC4-19D8-A3AF-8888-911173483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2C7DC-0644-8212-8FD8-E3811C11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8854C-89CB-7198-CEAB-19047CDE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00FE6-7381-3D1B-D671-811F978A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3B1E9-CACE-4676-8D37-6A161E1C4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9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2DF10-6450-4732-7BBB-E9A9A6FE4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5821A-3165-5D1B-1A94-BC01AB0A6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FE14A-91C9-FE1E-196A-553DA5D5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7F1C2-65B9-7332-67FC-984B34C8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95E00-76E6-454B-F5EA-447E1573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D213-8618-4C44-ABD1-8EEAB3A0E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52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AE5E-8A11-ADD3-6A88-6931D325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6E31C-EACE-9B82-585C-9A8940C5B07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F15B4-3418-5E50-9057-D00D18E7A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CBA31-E7EF-6402-ACF6-DDDA7968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6CDB2-8E52-5E56-5537-568FF259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0520C-C8DF-FA91-591B-0D7FB272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DBA03F-B753-4117-A1B2-A1CFCF24F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43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5FC9-5D5F-DC73-4741-E536ED8377B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BD333-77F7-DC1F-6224-B51668732C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A1540-6279-7F5F-37E1-CF2700F90F1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DE10CC-4ED9-9868-971E-65AB8F6B187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1D4A6-22B2-77B3-674A-1998796D1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460A1-1077-C536-8737-4CA5B2DA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C5285-700C-9B02-3F99-0B4830BA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40FE3-F90F-E0F8-DD30-A44F5A10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FC9A7B-0875-4143-924C-1F1EE20E7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22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5DB09D-C4A7-4ED5-6220-67D4DCA7B4E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B8451-13C8-3E09-AA01-A723EA89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32852-400C-978C-A714-D9FD0A5B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D0959-4BD0-7658-7397-CA79BB6B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8FC39-28BE-4089-B32F-A68220604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75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D8F2-A0FF-FE3E-CBAF-9E1A19AA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3737-4C15-AE78-F0C2-69D49A2CC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C8183-168B-1327-E842-412C40EE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693AB-C223-C4EF-6141-F45853D2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C53E2-C6E8-8D0D-F790-CAA63601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5D79-D262-4EB0-BA1B-B586871FD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46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DB28-70D0-5C43-818D-D86DE0F5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85BA3-B9A1-0011-65EB-BBEFCC73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2656D-C6D8-9E64-9E23-EB10297B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D1286-3FFB-5197-5E82-80095730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67619-7886-64E9-760F-9596ED22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28AE7-EFB6-49C6-909C-3108473E7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56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D1A1-53CB-2260-9C90-455D5DAC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05A38-5CFD-32E9-D59C-EA12BB97A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ED2F0-8F69-01A1-3789-02A5A264F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D6E5C-7171-F812-12E8-D53DF62F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FE9EE-CEE8-224F-0727-8D960968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E7E11-47CC-2499-BFAB-7452B088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8B81C-3916-4B4D-A224-3F6AE42BB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14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DE97-F7E7-9F2B-BAD5-F52B2A19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D5460-69F7-C991-3F55-55543390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5E8A5-4D16-7B7E-2461-E39FF523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ED056-6BBE-5896-03E6-0FA496BE6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12F91-F9B6-F292-4451-BEEDBFC50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5B2A0-C55A-EA2F-7D41-5ABF87C2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4FEF0-038F-9398-3662-F0FF6FA0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FC1E7-27B2-71C2-8FDB-6B8E6F29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2CD33-E7A9-4864-B462-267EB2A33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3DED-F4CC-58E5-61A7-B5B712FB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292E4-76A5-B38F-A320-33A79CDF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12EE2-C0ED-A624-42FD-3F9E7677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5DAD9-28C9-7DBE-205F-CC4F1F6D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DFE1B-80D5-4647-B628-3608A3A9E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49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3C887-CCDF-593F-A728-A4D29524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90FA0-AEBD-0661-C16A-FC2275DE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ED931-41BF-569F-2EBD-2D9049AB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B2DE-4527-4D5B-BD93-3F9667EB7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25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70C9-ADC3-6741-8CFA-193ECB16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7E517-96C8-0890-5B9D-77BE3B62A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62DB8-A2C2-D611-AE8D-A9C047CD1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C5905-DE8B-A545-6855-DA9BA1EC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76D99-479F-8CC4-4D5E-45D37ED8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BFC68-69C6-F2DD-9CD8-C8C94EB0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1F278-B8FC-4B30-8121-F7FB047DB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21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8222-3EB0-AFB9-15E9-388F8773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B2421-D134-AB2C-B7CF-8A1322086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1FB5-A97D-3AE9-9077-B0C1D1F1E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42095-3F26-3966-E28B-A7BD49B6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B0F9C-7C9A-0F82-4213-935D5323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F0F31-8144-E3D0-C0F4-0FF69386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2B557-3B00-4CCB-8301-5916A8AD7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07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D3DA86-EB19-7CCB-E52E-7B418469A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238B85-CA69-F5E6-60D4-E557D686F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1BF1C0-98D0-0433-EF4E-2A12C4E566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BE6AAE-E46E-C9DD-F40B-1C160A0C58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922FC4-5FC1-09FD-9016-BBE1FEF573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6E3108-44E1-4DCD-832F-CDCCF97155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86CCCF4-989C-3FDB-838E-71759F5AF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 anchor="ctr"/>
          <a:lstStyle/>
          <a:p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Emergence of the Animal Kingdom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4C432C2-1654-33E9-D9E8-0ECCAB093F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>
                <a:solidFill>
                  <a:srgbClr val="FF0000"/>
                </a:solidFill>
              </a:rPr>
              <a:t>Or “Rise of the Chordates”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solidFill>
                  <a:srgbClr val="FF0000"/>
                </a:solidFill>
              </a:rPr>
              <a:t>Phylum Chordata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solidFill>
                  <a:srgbClr val="FF0000"/>
                </a:solidFill>
              </a:rPr>
              <a:t>Leading to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solidFill>
                  <a:srgbClr val="FF0000"/>
                </a:solidFill>
              </a:rPr>
              <a:t>Subphylum Vertebrata </a:t>
            </a:r>
            <a:r>
              <a:rPr lang="en-US" alt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A6DDDF7-F74C-7F9C-CD61-580C1E817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altLang="en-US" sz="3600" u="sng"/>
              <a:t>Chp 33 – Rise of the Mammals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6E76400-8072-ECEF-9C79-6A7C5A7F1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609600" indent="-609600"/>
            <a:r>
              <a:rPr lang="en-US" altLang="en-US"/>
              <a:t>Definition of a Mammal: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>
                <a:solidFill>
                  <a:srgbClr val="FF0000"/>
                </a:solidFill>
              </a:rPr>
              <a:t>Homoeothermic</a:t>
            </a:r>
            <a:r>
              <a:rPr lang="en-US" altLang="en-US"/>
              <a:t> – meaning that mammals </a:t>
            </a:r>
            <a:r>
              <a:rPr lang="en-US" altLang="en-US" u="sng"/>
              <a:t>produce their own body heat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u="sng">
                <a:solidFill>
                  <a:schemeClr val="accent2"/>
                </a:solidFill>
              </a:rPr>
              <a:t>Mammary tissue</a:t>
            </a:r>
            <a:r>
              <a:rPr lang="en-US" altLang="en-US"/>
              <a:t> - for the production of </a:t>
            </a:r>
            <a:r>
              <a:rPr lang="en-US" altLang="en-US" u="sng"/>
              <a:t>Milk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u="sng">
                <a:solidFill>
                  <a:srgbClr val="FF9900"/>
                </a:solidFill>
              </a:rPr>
              <a:t>Hair Follicles</a:t>
            </a:r>
            <a:r>
              <a:rPr lang="en-US" altLang="en-US"/>
              <a:t> - for the production of </a:t>
            </a:r>
            <a:r>
              <a:rPr lang="en-US" altLang="en-US" u="sng"/>
              <a:t>Hair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Generally, </a:t>
            </a:r>
            <a:r>
              <a:rPr lang="en-US" altLang="en-US" b="1" u="sng">
                <a:solidFill>
                  <a:srgbClr val="009900"/>
                </a:solidFill>
              </a:rPr>
              <a:t>internal fertilization</a:t>
            </a:r>
            <a:r>
              <a:rPr lang="en-US" altLang="en-US"/>
              <a:t> and harboring of young, however, this is only a generality because </a:t>
            </a:r>
            <a:r>
              <a:rPr lang="en-US" altLang="en-US" u="sng"/>
              <a:t>not all young are “cooked” to term internally.</a:t>
            </a:r>
          </a:p>
          <a:p>
            <a:pPr marL="609600" indent="-609600"/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>
            <a:extLst>
              <a:ext uri="{FF2B5EF4-FFF2-40B4-BE49-F238E27FC236}">
                <a16:creationId xmlns:a16="http://schemas.microsoft.com/office/drawing/2014/main" id="{D7C06522-7FD4-B895-5AC8-66816D423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3200" b="1" u="sng"/>
              <a:t>Monotremes – an Order of Class Mammalia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D2892BAD-3AF7-3838-2F0C-F9C0B37BC9A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4800600" cy="3194050"/>
          </a:xfrm>
          <a:noFill/>
          <a:ln/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ED411F7A-B4C9-8FA0-D3FB-9F6B6417F94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95400"/>
            <a:ext cx="4038600" cy="2116138"/>
          </a:xfrm>
          <a:noFill/>
          <a:ln/>
        </p:spPr>
      </p:pic>
      <p:sp>
        <p:nvSpPr>
          <p:cNvPr id="16394" name="Text Box 10">
            <a:extLst>
              <a:ext uri="{FF2B5EF4-FFF2-40B4-BE49-F238E27FC236}">
                <a16:creationId xmlns:a16="http://schemas.microsoft.com/office/drawing/2014/main" id="{227CE51D-0918-9FB4-8617-1DBDD5EA5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8915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Monotremes</a:t>
            </a:r>
          </a:p>
          <a:p>
            <a:pPr>
              <a:spcBef>
                <a:spcPct val="50000"/>
              </a:spcBef>
            </a:pPr>
            <a:r>
              <a:rPr lang="en-US" altLang="en-US" sz="2400" b="1"/>
              <a:t>eg. The Platypus, which has a </a:t>
            </a:r>
            <a:r>
              <a:rPr lang="en-US" altLang="en-US" sz="2400" b="1" u="sng"/>
              <a:t>BILL</a:t>
            </a:r>
            <a:r>
              <a:rPr lang="en-US" altLang="en-US" sz="2400" b="1"/>
              <a:t>, lays </a:t>
            </a:r>
            <a:r>
              <a:rPr lang="en-US" altLang="en-US" sz="2400" b="1" u="sng"/>
              <a:t>EGGS</a:t>
            </a:r>
            <a:r>
              <a:rPr lang="en-US" altLang="en-US" sz="2400" b="1"/>
              <a:t>, but still has mammary glands and produces </a:t>
            </a:r>
            <a:r>
              <a:rPr lang="en-US" altLang="en-US" sz="2400" b="1" u="sng"/>
              <a:t>MILK</a:t>
            </a:r>
            <a:r>
              <a:rPr lang="en-US" altLang="en-US" sz="2400" b="1"/>
              <a:t> for young.  This suggests a relationship between </a:t>
            </a:r>
            <a:r>
              <a:rPr lang="en-US" altLang="en-US" sz="2400" b="1" u="sng"/>
              <a:t>REPTILES</a:t>
            </a:r>
            <a:r>
              <a:rPr lang="en-US" altLang="en-US" sz="2400" b="1"/>
              <a:t>, </a:t>
            </a:r>
            <a:r>
              <a:rPr lang="en-US" altLang="en-US" sz="2400" b="1" u="sng"/>
              <a:t>BIRDS</a:t>
            </a:r>
            <a:r>
              <a:rPr lang="en-US" altLang="en-US" sz="2400" b="1"/>
              <a:t> and mammals.  Imagine that?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098ADEC-7FA1-DE6D-2273-8A73081C4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228600"/>
            <a:ext cx="5486400" cy="1143000"/>
          </a:xfrm>
        </p:spPr>
        <p:txBody>
          <a:bodyPr/>
          <a:lstStyle/>
          <a:p>
            <a:r>
              <a:rPr lang="en-US" altLang="en-US"/>
              <a:t>Marsupials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B9A10BD-1CCE-3908-8279-F3D38E314B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9144000" cy="3886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2400"/>
              <a:t>– </a:t>
            </a:r>
            <a:r>
              <a:rPr lang="en-US" altLang="en-US" sz="2800"/>
              <a:t>eg. The Kangaroo, which is a </a:t>
            </a:r>
            <a:r>
              <a:rPr lang="en-US" altLang="en-US" sz="2800" b="1" u="sng"/>
              <a:t>non</a:t>
            </a:r>
            <a:r>
              <a:rPr lang="en-US" altLang="en-US" sz="2800" u="sng"/>
              <a:t>-</a:t>
            </a:r>
            <a:r>
              <a:rPr lang="en-US" altLang="en-US" sz="2800"/>
              <a:t>placental mammal.  Here, the development of the young is very </a:t>
            </a:r>
            <a:r>
              <a:rPr lang="en-US" altLang="en-US" sz="2800" b="1" u="sng"/>
              <a:t>complex</a:t>
            </a:r>
            <a:r>
              <a:rPr lang="en-US" altLang="en-US" sz="2800"/>
              <a:t>, and a baby kangaroo is born very </a:t>
            </a:r>
            <a:r>
              <a:rPr lang="en-US" altLang="en-US" sz="2800" b="1"/>
              <a:t>“</a:t>
            </a:r>
            <a:r>
              <a:rPr lang="en-US" altLang="en-US" sz="2800" b="1" u="sng"/>
              <a:t>uncooked”,</a:t>
            </a:r>
            <a:r>
              <a:rPr lang="en-US" altLang="en-US" sz="2800"/>
              <a:t> and must crawl into the mother’s </a:t>
            </a:r>
            <a:r>
              <a:rPr lang="en-US" altLang="en-US" sz="2800" b="1" u="sng"/>
              <a:t>pouch</a:t>
            </a:r>
            <a:r>
              <a:rPr lang="en-US" altLang="en-US" sz="2800"/>
              <a:t> and latch onto a </a:t>
            </a:r>
            <a:r>
              <a:rPr lang="en-US" altLang="en-US" sz="2800" b="1" u="sng"/>
              <a:t>nipple</a:t>
            </a:r>
            <a:r>
              <a:rPr lang="en-US" altLang="en-US" sz="2800"/>
              <a:t> to receive </a:t>
            </a:r>
            <a:r>
              <a:rPr lang="en-US" altLang="en-US" sz="2800" b="1" u="sng"/>
              <a:t>milk</a:t>
            </a:r>
            <a:r>
              <a:rPr lang="en-US" altLang="en-US" sz="2800"/>
              <a:t> to continue development.  You might say, baby Kangaroos or “Joey’s” get a </a:t>
            </a:r>
            <a:r>
              <a:rPr lang="en-US" altLang="en-US" sz="2800" b="1" u="sng"/>
              <a:t>womb with a view</a:t>
            </a:r>
            <a:r>
              <a:rPr lang="en-US" altLang="en-US" sz="2800"/>
              <a:t> </a:t>
            </a:r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  <a:p>
            <a:pPr marL="609600" indent="-609600"/>
            <a:endParaRPr lang="en-US" altLang="en-US" sz="280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7A76FCA1-9674-1346-0518-10DC0343551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24400" cy="2955925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4F4971B-02D3-A73F-DC9C-40F78E0DA64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487363"/>
          </a:xfrm>
        </p:spPr>
        <p:txBody>
          <a:bodyPr/>
          <a:lstStyle/>
          <a:p>
            <a:r>
              <a:rPr lang="en-US" altLang="en-US" sz="4000"/>
              <a:t>Kangaroo Birth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819CD5D3-EC90-CA95-0AE4-B7284E4E89E4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3200400" cy="2413000"/>
          </a:xfrm>
          <a:noFill/>
          <a:ln/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9E3C7B54-CA2B-BAFD-DE3C-F684A1233B1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838200"/>
            <a:ext cx="3200400" cy="2376488"/>
          </a:xfrm>
          <a:noFill/>
          <a:ln/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33526369-320E-A06D-C5C7-C708CB4406D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838200"/>
            <a:ext cx="2895600" cy="2362200"/>
          </a:xfrm>
          <a:noFill/>
          <a:ln/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0F39B4CA-135C-2814-6966-C0E7A1C45FCE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0"/>
            <a:ext cx="3124200" cy="2343150"/>
          </a:xfrm>
          <a:noFill/>
          <a:ln/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7F37C522-991E-5E87-822E-DE6139B2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312420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4E784DB6-0FD3-C9D7-42B4-64590EB53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895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8" name="Text Box 14">
            <a:extLst>
              <a:ext uri="{FF2B5EF4-FFF2-40B4-BE49-F238E27FC236}">
                <a16:creationId xmlns:a16="http://schemas.microsoft.com/office/drawing/2014/main" id="{F2E25F50-CD5F-8F8F-5526-DFF3F4FBB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400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17 Weeks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C5405FE-185C-B2FD-30CF-4C7FE66DD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08038"/>
          </a:xfrm>
        </p:spPr>
        <p:txBody>
          <a:bodyPr/>
          <a:lstStyle/>
          <a:p>
            <a:r>
              <a:rPr lang="en-US" altLang="en-US"/>
              <a:t>Placental Mammals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A2975DD-34A1-8201-EDA4-8DC2A512CB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4800600"/>
            <a:ext cx="9144000" cy="182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800"/>
              <a:t>– eg. You – well if you’re female, anyway.  </a:t>
            </a:r>
            <a:r>
              <a:rPr lang="en-US" altLang="en-US" sz="2800" b="1" u="sng">
                <a:solidFill>
                  <a:srgbClr val="660066"/>
                </a:solidFill>
              </a:rPr>
              <a:t>Internal Fertilization</a:t>
            </a:r>
            <a:r>
              <a:rPr lang="en-US" altLang="en-US" sz="2800"/>
              <a:t> development of young to a highly </a:t>
            </a:r>
            <a:r>
              <a:rPr lang="en-US" altLang="en-US" sz="2800" b="1" u="sng"/>
              <a:t>Advanced</a:t>
            </a:r>
            <a:r>
              <a:rPr lang="en-US" altLang="en-US" sz="2800"/>
              <a:t> stage.  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57A27EAA-C151-5D6F-A402-4A15FDD199B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838200"/>
            <a:ext cx="6019800" cy="3887788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80AB7078-113D-DB2E-7EAB-C19124D2D69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762000"/>
            <a:ext cx="6629400" cy="5661025"/>
          </a:xfrm>
          <a:noFill/>
          <a:ln/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ECFBCB53-4E5F-BE6F-A911-E835F9F87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08038"/>
          </a:xfrm>
        </p:spPr>
        <p:txBody>
          <a:bodyPr/>
          <a:lstStyle/>
          <a:p>
            <a:r>
              <a:rPr lang="en-US" altLang="en-US"/>
              <a:t>The Placenta is Key</a:t>
            </a:r>
          </a:p>
        </p:txBody>
      </p:sp>
      <p:sp>
        <p:nvSpPr>
          <p:cNvPr id="28678" name="AutoShape 6">
            <a:extLst>
              <a:ext uri="{FF2B5EF4-FFF2-40B4-BE49-F238E27FC236}">
                <a16:creationId xmlns:a16="http://schemas.microsoft.com/office/drawing/2014/main" id="{99AA9291-C41A-27E0-EBC9-CE76A8A46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2362200" cy="685800"/>
          </a:xfrm>
          <a:prstGeom prst="rightArrow">
            <a:avLst>
              <a:gd name="adj1" fmla="val 50000"/>
              <a:gd name="adj2" fmla="val 8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0B47526-A03B-0855-0ACE-D37BEE092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In Mammals, all the Major Body Systems are online and advanced</a:t>
            </a:r>
          </a:p>
        </p:txBody>
      </p:sp>
      <p:sp>
        <p:nvSpPr>
          <p:cNvPr id="49159" name="AutoShape 7">
            <a:extLst>
              <a:ext uri="{FF2B5EF4-FFF2-40B4-BE49-F238E27FC236}">
                <a16:creationId xmlns:a16="http://schemas.microsoft.com/office/drawing/2014/main" id="{662787C3-2A89-D018-2B5A-CD1ADA4280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0275" y="1257300"/>
            <a:ext cx="47434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9161" name="Picture 9">
            <a:extLst>
              <a:ext uri="{FF2B5EF4-FFF2-40B4-BE49-F238E27FC236}">
                <a16:creationId xmlns:a16="http://schemas.microsoft.com/office/drawing/2014/main" id="{963CDC2B-FF2A-9D5B-862D-C2E815920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79120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DFB9EA13-9964-FCBA-C3FB-37708548E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/>
              <a:t>Skeletal System</a:t>
            </a:r>
          </a:p>
        </p:txBody>
      </p:sp>
      <p:pic>
        <p:nvPicPr>
          <p:cNvPr id="50179" name="Picture 1027">
            <a:extLst>
              <a:ext uri="{FF2B5EF4-FFF2-40B4-BE49-F238E27FC236}">
                <a16:creationId xmlns:a16="http://schemas.microsoft.com/office/drawing/2014/main" id="{A9F5DCB6-E9E4-D423-2B03-A4D998C5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A91730F8-6FF8-2FB7-CEEF-5B9FD2A07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/>
          <a:lstStyle/>
          <a:p>
            <a:r>
              <a:rPr lang="en-US" altLang="en-US"/>
              <a:t>Muscular System</a:t>
            </a:r>
          </a:p>
        </p:txBody>
      </p:sp>
      <p:pic>
        <p:nvPicPr>
          <p:cNvPr id="51204" name="Picture 1028">
            <a:extLst>
              <a:ext uri="{FF2B5EF4-FFF2-40B4-BE49-F238E27FC236}">
                <a16:creationId xmlns:a16="http://schemas.microsoft.com/office/drawing/2014/main" id="{AE286F57-C11B-15F7-2BF5-FB75C6937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474821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48D7299-D19F-B060-2828-00532C71C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Advanced Circulatory System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D5B401E6-905F-55D0-D8AF-FF6ACACD6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289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930A7F2-4460-DC7C-B845-C36FE3C3F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Chordates include the following: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CA24143-777E-8E39-1102-2D0ACA51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752600"/>
            <a:ext cx="3886200" cy="4495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Fish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Reptiles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6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Amphibians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Birds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Mammals</a:t>
            </a:r>
          </a:p>
          <a:p>
            <a:pPr marL="609600" indent="-609600"/>
            <a:endParaRPr lang="en-US" altLang="en-US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C7394CE-DDB0-C116-FAF2-770277126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Respiratory System</a:t>
            </a: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8EB026CB-4AB7-34EA-EADA-4259CF07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400800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>
            <a:extLst>
              <a:ext uri="{FF2B5EF4-FFF2-40B4-BE49-F238E27FC236}">
                <a16:creationId xmlns:a16="http://schemas.microsoft.com/office/drawing/2014/main" id="{2552DAB1-C321-2C2A-8CEE-664B048F28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459A697F-BB71-7282-A21C-C9A3219F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43050"/>
            <a:ext cx="5154613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>
            <a:extLst>
              <a:ext uri="{FF2B5EF4-FFF2-40B4-BE49-F238E27FC236}">
                <a16:creationId xmlns:a16="http://schemas.microsoft.com/office/drawing/2014/main" id="{FA3F1EFD-1FB7-3499-92A7-840653FD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670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/>
              <a:t>Nervous System is online and advanced!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C7B055D-1893-6059-2EB1-2F867CCA5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Excretory System – ooo look, Kidneys!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1F333012-FBD6-B06C-DFEE-FE881FBC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770313" cy="38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52BB8B51-D029-CFB5-CB78-4F8118AF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038600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500989A-BC1D-4201-D73C-FDC55BC38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325563"/>
          </a:xfrm>
        </p:spPr>
        <p:txBody>
          <a:bodyPr/>
          <a:lstStyle/>
          <a:p>
            <a:r>
              <a:rPr lang="en-US" altLang="en-US"/>
              <a:t>Endocrine System – Controls you Hormones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35833D48-BDE8-3F75-D582-FE593ADC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5402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3E4298D-43AC-E1D6-9DDD-99BC98B5369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z="4000"/>
              <a:t>Lots of Mammals in the Simpsons </a:t>
            </a:r>
            <a:r>
              <a:rPr lang="en-US" altLang="en-US" sz="4000">
                <a:sym typeface="Wingdings" panose="05000000000000000000" pitchFamily="2" charset="2"/>
              </a:rPr>
              <a:t></a:t>
            </a:r>
            <a:endParaRPr lang="en-US" altLang="en-US" sz="4000"/>
          </a:p>
        </p:txBody>
      </p:sp>
      <p:pic>
        <p:nvPicPr>
          <p:cNvPr id="35847" name="Picture 7">
            <a:extLst>
              <a:ext uri="{FF2B5EF4-FFF2-40B4-BE49-F238E27FC236}">
                <a16:creationId xmlns:a16="http://schemas.microsoft.com/office/drawing/2014/main" id="{98A678B1-3126-D267-5982-1F4954FC411E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14400"/>
            <a:ext cx="259080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0F5DA0E0-7ACB-ECF0-E365-0C70A6BD270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219200"/>
            <a:ext cx="2743200" cy="2058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0" name="Picture 10">
            <a:extLst>
              <a:ext uri="{FF2B5EF4-FFF2-40B4-BE49-F238E27FC236}">
                <a16:creationId xmlns:a16="http://schemas.microsoft.com/office/drawing/2014/main" id="{E2F652FD-3B3D-7320-43BC-AD0924355A8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375" y="3938588"/>
            <a:ext cx="2765425" cy="2686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7" name="Picture 17">
            <a:extLst>
              <a:ext uri="{FF2B5EF4-FFF2-40B4-BE49-F238E27FC236}">
                <a16:creationId xmlns:a16="http://schemas.microsoft.com/office/drawing/2014/main" id="{C10DF153-F2A8-F4FC-CAA7-2FF4D0FF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2178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mer_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95A9A2A-2862-EDB9-C914-EE3637767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Lastly, we can Learn Important Lessons from Mammals like Homer</a:t>
            </a:r>
          </a:p>
        </p:txBody>
      </p:sp>
      <p:pic>
        <p:nvPicPr>
          <p:cNvPr id="39941" name="Picture 5">
            <a:hlinkClick r:id="" action="ppaction://noaction">
              <a:snd r:embed="rId3" name="homer_dead.wav"/>
            </a:hlinkClick>
            <a:extLst>
              <a:ext uri="{FF2B5EF4-FFF2-40B4-BE49-F238E27FC236}">
                <a16:creationId xmlns:a16="http://schemas.microsoft.com/office/drawing/2014/main" id="{76AF72CB-AB24-1479-54E7-5F83C44CF95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95400"/>
            <a:ext cx="4062413" cy="5562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>
            <a:extLst>
              <a:ext uri="{FF2B5EF4-FFF2-40B4-BE49-F238E27FC236}">
                <a16:creationId xmlns:a16="http://schemas.microsoft.com/office/drawing/2014/main" id="{D69DA0A8-A2F6-D57B-D8CA-79E745BBB4A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tsallfol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EEE974F8-FB1C-4339-1163-96FA587A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5738170-91F7-01D8-F573-E59081547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0"/>
            <a:ext cx="5562600" cy="27432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Chordates</a:t>
            </a:r>
          </a:p>
          <a:p>
            <a:pPr marL="990600" lvl="1" indent="-533400"/>
            <a:r>
              <a:rPr lang="en-US" altLang="en-US" sz="2400" b="1"/>
              <a:t>4 characteristics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b="1"/>
              <a:t>notochord - support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b="1"/>
              <a:t>post-anal tail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b="1"/>
              <a:t>pharyngeal gill slits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b="1"/>
              <a:t>dorsal hollow nerve cord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C91E431-1275-7EBB-3ADF-A4A3BE03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1"/>
          <a:stretch>
            <a:fillRect/>
          </a:stretch>
        </p:blipFill>
        <p:spPr bwMode="auto">
          <a:xfrm>
            <a:off x="1219200" y="2667000"/>
            <a:ext cx="7696200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92E26C3-A429-AA9E-ED6B-F7846B6A8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5DF397FF-784F-E343-9428-EC8099E9B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Chordate Characteristics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E5E7FE3-B69B-CF31-E951-47BF8BE46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84238"/>
          </a:xfrm>
        </p:spPr>
        <p:txBody>
          <a:bodyPr/>
          <a:lstStyle/>
          <a:p>
            <a:r>
              <a:rPr lang="en-US" altLang="en-US"/>
              <a:t>Gills in Humans! – check it out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3F661999-246B-7BB0-F8FD-B7C09F2A4F2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823913"/>
            <a:ext cx="6858000" cy="591820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B47DA72-9D22-D264-5C26-96B219AF1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Tunicates are Chordates!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CE527193-0119-41BF-3DC0-C8BF7E25A0C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7"/>
          <a:stretch>
            <a:fillRect/>
          </a:stretch>
        </p:blipFill>
        <p:spPr>
          <a:xfrm>
            <a:off x="4572000" y="1219200"/>
            <a:ext cx="43434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Rectangle 7">
            <a:extLst>
              <a:ext uri="{FF2B5EF4-FFF2-40B4-BE49-F238E27FC236}">
                <a16:creationId xmlns:a16="http://schemas.microsoft.com/office/drawing/2014/main" id="{26F7878E-DB67-99AD-C614-64A7B95E6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4572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algn="ctr"/>
            <a:r>
              <a:rPr lang="en-US" altLang="en-US" sz="2800" b="1" u="sng"/>
              <a:t>Sea Squirts</a:t>
            </a:r>
          </a:p>
          <a:p>
            <a:pPr lvl="2" algn="ctr"/>
            <a:endParaRPr lang="en-US" altLang="en-US" sz="2800" b="1" u="sng"/>
          </a:p>
          <a:p>
            <a:pPr lvl="1">
              <a:buFontTx/>
              <a:buChar char="•"/>
            </a:pPr>
            <a:r>
              <a:rPr lang="en-US" altLang="en-US" sz="2400" b="1"/>
              <a:t>  sponge like - filter feeder</a:t>
            </a:r>
          </a:p>
          <a:p>
            <a:pPr lvl="1"/>
            <a:endParaRPr lang="en-US" altLang="en-US" sz="2400" b="1"/>
          </a:p>
          <a:p>
            <a:pPr lvl="1">
              <a:buFontTx/>
              <a:buChar char="•"/>
            </a:pPr>
            <a:r>
              <a:rPr lang="en-US" altLang="en-US" sz="2400" b="1"/>
              <a:t>larva free swimming,  bilateral with all Chordate traits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7627B38-008B-1ED3-E28C-A814F4E31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18859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Lancets (a primitive fish like organism) </a:t>
            </a:r>
            <a:r>
              <a:rPr lang="en-US" altLang="en-US" sz="2800">
                <a:solidFill>
                  <a:srgbClr val="000000"/>
                </a:solidFill>
              </a:rPr>
              <a:t>closely resembles the idealized chordate.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</a:rPr>
              <a:t>The notochord, dorsal nerve cord, numerous gill slits, and post-anal tail all persist in the adult 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BD4E7D3-4FC9-C9DD-D19A-BB16E780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en-US" sz="1200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6F933CA1-AAE5-7A17-6E20-C6B2A428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2"/>
          <a:stretch>
            <a:fillRect/>
          </a:stretch>
        </p:blipFill>
        <p:spPr bwMode="auto">
          <a:xfrm>
            <a:off x="228600" y="2209800"/>
            <a:ext cx="4810125" cy="46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BEA0E63B-496E-B873-0D99-AF09F8B7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"/>
          <a:stretch>
            <a:fillRect/>
          </a:stretch>
        </p:blipFill>
        <p:spPr bwMode="auto">
          <a:xfrm>
            <a:off x="5029200" y="2286000"/>
            <a:ext cx="38528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294E89E1-2734-415B-5954-A672E112A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4906962"/>
          </a:xfrm>
          <a:noFill/>
          <a:ln/>
        </p:spPr>
        <p:txBody>
          <a:bodyPr/>
          <a:lstStyle/>
          <a:p>
            <a:r>
              <a:rPr lang="en-US" altLang="en-US" sz="4000" b="1">
                <a:solidFill>
                  <a:schemeClr val="accent2"/>
                </a:solidFill>
              </a:rPr>
              <a:t>“Ontogency Recapituates Evolution”</a:t>
            </a:r>
            <a:br>
              <a:rPr lang="en-US" altLang="en-US" sz="4000" b="1">
                <a:solidFill>
                  <a:schemeClr val="accent2"/>
                </a:solidFill>
              </a:rPr>
            </a:br>
            <a:r>
              <a:rPr lang="en-US" altLang="en-US" sz="4000" b="1">
                <a:solidFill>
                  <a:schemeClr val="accent2"/>
                </a:solidFill>
              </a:rPr>
              <a:t>Evolution Playing out in Fetus…</a:t>
            </a:r>
            <a:br>
              <a:rPr lang="en-US" altLang="en-US" sz="4000"/>
            </a:br>
            <a:br>
              <a:rPr lang="en-US" altLang="en-US" sz="4000"/>
            </a:br>
            <a:r>
              <a:rPr lang="en-US" altLang="en-US" sz="4000"/>
              <a:t>(all these Chordates (birds, mammals, reptiles, fish, have</a:t>
            </a:r>
            <a:br>
              <a:rPr lang="en-US" altLang="en-US" sz="4000"/>
            </a:br>
            <a:r>
              <a:rPr lang="en-US" altLang="en-US" sz="4000"/>
              <a:t>strikingly similar </a:t>
            </a:r>
            <a:br>
              <a:rPr lang="en-US" altLang="en-US" sz="4000"/>
            </a:br>
            <a:r>
              <a:rPr lang="en-US" altLang="en-US" sz="4000"/>
              <a:t>Embryonic Development)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0907F371-BEF8-C639-459B-165EF8F7E13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509</Words>
  <Application>Microsoft Office PowerPoint</Application>
  <PresentationFormat>On-screen Show (4:3)</PresentationFormat>
  <Paragraphs>89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Wingdings</vt:lpstr>
      <vt:lpstr>Times</vt:lpstr>
      <vt:lpstr>Default Design</vt:lpstr>
      <vt:lpstr>Emergence of the Animal Kingdom</vt:lpstr>
      <vt:lpstr>Chordates include the following:</vt:lpstr>
      <vt:lpstr>PowerPoint Presentation</vt:lpstr>
      <vt:lpstr>Chordate Characteristics</vt:lpstr>
      <vt:lpstr>Gills in Humans! – check it out</vt:lpstr>
      <vt:lpstr>Tunicates are Chordates!</vt:lpstr>
      <vt:lpstr>PowerPoint Presentation</vt:lpstr>
      <vt:lpstr>“Ontogency Recapituates Evolution” Evolution Playing out in Fetus…  (all these Chordates (birds, mammals, reptiles, fish, have strikingly similar  Embryonic Development)</vt:lpstr>
      <vt:lpstr>PowerPoint Presentation</vt:lpstr>
      <vt:lpstr>Chp 33 – Rise of the Mammals</vt:lpstr>
      <vt:lpstr>Monotremes – an Order of Class Mammalia</vt:lpstr>
      <vt:lpstr>Marsupials</vt:lpstr>
      <vt:lpstr>Kangaroo Birth</vt:lpstr>
      <vt:lpstr>Placental Mammals</vt:lpstr>
      <vt:lpstr>The Placenta is Key</vt:lpstr>
      <vt:lpstr>In Mammals, all the Major Body Systems are online and advanced</vt:lpstr>
      <vt:lpstr>Skeletal System</vt:lpstr>
      <vt:lpstr>Muscular System</vt:lpstr>
      <vt:lpstr>Advanced Circulatory System</vt:lpstr>
      <vt:lpstr>Respiratory System</vt:lpstr>
      <vt:lpstr>PowerPoint Presentation</vt:lpstr>
      <vt:lpstr>Excretory System – ooo look, Kidneys!</vt:lpstr>
      <vt:lpstr>Endocrine System – Controls you Hormones</vt:lpstr>
      <vt:lpstr>Lots of Mammals in the Simpsons </vt:lpstr>
      <vt:lpstr>Lastly, we can Learn Important Lessons from Mammals like Homer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Emergence of the Animal Kingdom</dc:title>
  <dc:creator>Jerry</dc:creator>
  <cp:lastModifiedBy>Nayan GRIFFITHS</cp:lastModifiedBy>
  <cp:revision>48</cp:revision>
  <dcterms:created xsi:type="dcterms:W3CDTF">2003-01-22T06:29:48Z</dcterms:created>
  <dcterms:modified xsi:type="dcterms:W3CDTF">2023-03-14T10:35:53Z</dcterms:modified>
</cp:coreProperties>
</file>