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23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9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177B6E-46CC-4765-97E5-E43255BA9E8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2E90EE-D100-45E0-874C-CBC8289989D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87FFCF-0EF0-422A-B855-89B5482C178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394848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239640" y="394848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22080" y="394848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D50980-E179-45DB-B8AE-3C518D124C0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2B9C89F-BBD5-4CD7-A295-643561CE870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3157B1E-FA85-4837-BB0D-A12F621173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4EDA1BA-A57B-4DAC-9673-6A25D9AF9FB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C0C1E72-9E90-456C-A1FF-F7BAC5E0F72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F0A33D2-7940-4FD4-83AF-4BFDB376337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7637179-1604-4B30-8AF2-9302B2AD211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C03E51E-0E85-47A7-98DB-273BA8C136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3D8376-FA9B-4AFF-9E02-8F8F4DF4BD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3B6B046-1DCB-42F3-8746-C3A8B87D063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6942FCC-E802-4DB1-B55D-85FC065B50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427A53F-BB9F-42B3-B5CF-7C4A9EFAAB3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43C8EE0-1670-47C7-893C-2C79B75A280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457200" y="394848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3239640" y="394848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6022080" y="3948480"/>
            <a:ext cx="264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25DBEAE-34AF-4D45-9C90-423F1DBDC2C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52EF8B-124F-4117-901F-67A0D87C538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E71872-1AA4-4CAB-BD6B-7667F4BBDB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821C12-7DC6-4551-B009-1C97C752DDA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6E7D7D-77EE-4B6F-90EE-96630E3078B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C74207-D934-4EC3-A24F-5982DE21EF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8290BE-236D-43F8-B697-908F11C1163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D0950D-7DAC-40E4-A2AD-66F796F060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"/>
          <p:cNvGrpSpPr/>
          <p:nvPr/>
        </p:nvGrpSpPr>
        <p:grpSpPr>
          <a:xfrm>
            <a:off x="0" y="0"/>
            <a:ext cx="7242120" cy="1981080"/>
            <a:chOff x="0" y="0"/>
            <a:chExt cx="7242120" cy="1981080"/>
          </a:xfrm>
        </p:grpSpPr>
        <p:sp>
          <p:nvSpPr>
            <p:cNvPr id="1" name=""/>
            <p:cNvSpPr/>
            <p:nvPr/>
          </p:nvSpPr>
          <p:spPr>
            <a:xfrm>
              <a:off x="0" y="925560"/>
              <a:ext cx="7122960" cy="1055520"/>
            </a:xfrm>
            <a:custGeom>
              <a:avLst/>
              <a:gdLst/>
              <a:ahLst/>
              <a:rect l="l" t="t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6a0000"/>
                </a:gs>
              </a:gsLst>
              <a:lin ang="108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" name=""/>
            <p:cNvSpPr/>
            <p:nvPr/>
          </p:nvSpPr>
          <p:spPr>
            <a:xfrm>
              <a:off x="0" y="0"/>
              <a:ext cx="7242120" cy="1903320"/>
            </a:xfrm>
            <a:custGeom>
              <a:avLst/>
              <a:gdLst/>
              <a:ahLst/>
              <a:rect l="l" t="t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8c0000"/>
                </a:gs>
              </a:gsLst>
              <a:lin ang="108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cc"/>
                </a:solidFill>
                <a:latin typeface="Tahoma"/>
              </a:rPr>
              <a:t>Click to edit the title text format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99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ahoma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  <a:p>
            <a:pPr lvl="1" marL="743040" indent="-285840">
              <a:spcBef>
                <a:spcPts val="799"/>
              </a:spcBef>
              <a:buClr>
                <a:srgbClr val="ffffff"/>
              </a:buClr>
              <a:buFont typeface="Tahoma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ahoma"/>
              </a:rPr>
              <a:t>Second Outline Level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  <a:p>
            <a:pPr lvl="2" marL="1143000" indent="-228600">
              <a:spcBef>
                <a:spcPts val="799"/>
              </a:spcBef>
              <a:buClr>
                <a:srgbClr val="ffcc66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ahoma"/>
              </a:rPr>
              <a:t>Third Outline Level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  <a:p>
            <a:pPr lvl="3" marL="1600200" indent="-228600">
              <a:spcBef>
                <a:spcPts val="799"/>
              </a:spcBef>
              <a:buClr>
                <a:srgbClr val="ffffff"/>
              </a:buClr>
              <a:buFont typeface="Tahoma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ahoma"/>
              </a:rPr>
              <a:t>Fourth Outline Level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  <a:p>
            <a:pPr lvl="4" marL="2057400" indent="-228600">
              <a:spcBef>
                <a:spcPts val="799"/>
              </a:spcBef>
              <a:buClr>
                <a:srgbClr val="ffcc66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ahoma"/>
              </a:rPr>
              <a:t>Fifth Outline Level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  <a:p>
            <a:pPr lvl="5" marL="2057400" indent="-228600">
              <a:spcBef>
                <a:spcPts val="799"/>
              </a:spcBef>
              <a:buClr>
                <a:srgbClr val="ffffff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ahoma"/>
              </a:rPr>
              <a:t>Sixth Outline Level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  <a:p>
            <a:pPr lvl="6" marL="2057400" indent="-228600">
              <a:spcBef>
                <a:spcPts val="799"/>
              </a:spcBef>
              <a:buClr>
                <a:srgbClr val="ffffff"/>
              </a:buClr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ahoma"/>
              </a:rPr>
              <a:t>Seventh Outline Level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1"/>
          </p:nvPr>
        </p:nvSpPr>
        <p:spPr>
          <a:xfrm>
            <a:off x="456840" y="6248520"/>
            <a:ext cx="21337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200" spc="-1" strike="noStrike">
                <a:solidFill>
                  <a:srgbClr val="ffffff"/>
                </a:solidFill>
                <a:latin typeface="Tahoma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200" spc="-1" strike="noStrike">
                <a:solidFill>
                  <a:srgbClr val="ffffff"/>
                </a:solidFill>
                <a:latin typeface="Tahoma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ftr" idx="2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200" spc="-1" strike="noStrike">
                <a:solidFill>
                  <a:srgbClr val="ffffff"/>
                </a:solidFill>
                <a:latin typeface="Tahoma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200" spc="-1" strike="noStrike">
                <a:solidFill>
                  <a:srgbClr val="ffffff"/>
                </a:solidFill>
                <a:latin typeface="Tahoma"/>
              </a:rPr>
              <a:t>&lt;footer&gt;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 idx="3"/>
          </p:nvPr>
        </p:nvSpPr>
        <p:spPr>
          <a:xfrm>
            <a:off x="6552720" y="6248520"/>
            <a:ext cx="21337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200" spc="-1" strike="noStrike">
                <a:solidFill>
                  <a:srgbClr val="ffffff"/>
                </a:solidFill>
                <a:latin typeface="Tahom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934C7AF2-8154-4EED-95AC-ED2855F3DB75}" type="slidenum">
              <a:rPr b="0" lang="en-US" sz="1200" spc="-1" strike="noStrike">
                <a:solidFill>
                  <a:srgbClr val="ffffff"/>
                </a:solidFill>
                <a:latin typeface="Tahom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"/>
          <p:cNvGrpSpPr/>
          <p:nvPr/>
        </p:nvGrpSpPr>
        <p:grpSpPr>
          <a:xfrm>
            <a:off x="0" y="0"/>
            <a:ext cx="8458200" cy="5943600"/>
            <a:chOff x="0" y="0"/>
            <a:chExt cx="8458200" cy="5943600"/>
          </a:xfrm>
        </p:grpSpPr>
        <p:sp>
          <p:nvSpPr>
            <p:cNvPr id="45" name=""/>
            <p:cNvSpPr/>
            <p:nvPr/>
          </p:nvSpPr>
          <p:spPr>
            <a:xfrm>
              <a:off x="0" y="2286000"/>
              <a:ext cx="8183520" cy="3657600"/>
            </a:xfrm>
            <a:custGeom>
              <a:avLst/>
              <a:gdLst/>
              <a:ahLst/>
              <a:rect l="l" t="t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600000"/>
                </a:gs>
              </a:gsLst>
              <a:lin ang="108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" name=""/>
            <p:cNvSpPr/>
            <p:nvPr/>
          </p:nvSpPr>
          <p:spPr>
            <a:xfrm>
              <a:off x="0" y="0"/>
              <a:ext cx="8458200" cy="5856120"/>
            </a:xfrm>
            <a:custGeom>
              <a:avLst/>
              <a:gdLst/>
              <a:ahLst/>
              <a:rect l="l" t="t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8c0000"/>
                </a:gs>
              </a:gsLst>
              <a:lin ang="108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47" name="PlaceHolder 1"/>
          <p:cNvSpPr>
            <a:spLocks noGrp="1"/>
          </p:cNvSpPr>
          <p:nvPr>
            <p:ph type="dt" idx="4"/>
          </p:nvPr>
        </p:nvSpPr>
        <p:spPr>
          <a:xfrm>
            <a:off x="456840" y="6248520"/>
            <a:ext cx="21337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200" spc="-1" strike="noStrike">
                <a:solidFill>
                  <a:srgbClr val="ffffff"/>
                </a:solidFill>
                <a:latin typeface="Tahoma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200" spc="-1" strike="noStrike">
                <a:solidFill>
                  <a:srgbClr val="ffffff"/>
                </a:solidFill>
                <a:latin typeface="Tahoma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ftr" idx="5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200" spc="-1" strike="noStrike">
                <a:solidFill>
                  <a:srgbClr val="ffffff"/>
                </a:solidFill>
                <a:latin typeface="Tahoma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200" spc="-1" strike="noStrike">
                <a:solidFill>
                  <a:srgbClr val="ffffff"/>
                </a:solidFill>
                <a:latin typeface="Tahoma"/>
              </a:rPr>
              <a:t>&lt;footer&gt;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sldNum" idx="6"/>
          </p:nvPr>
        </p:nvSpPr>
        <p:spPr>
          <a:xfrm>
            <a:off x="6552720" y="6248520"/>
            <a:ext cx="21337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200" spc="-1" strike="noStrike">
                <a:solidFill>
                  <a:srgbClr val="ffffff"/>
                </a:solidFill>
                <a:latin typeface="Tahom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9737C68F-91A7-4216-8DE7-1C266D520773}" type="slidenum">
              <a:rPr b="0" lang="en-US" sz="1200" spc="-1" strike="noStrike">
                <a:solidFill>
                  <a:srgbClr val="ffffff"/>
                </a:solidFill>
                <a:latin typeface="Tahom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685800" y="1767960"/>
            <a:ext cx="7772400" cy="1737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 anchorCtr="1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5400" spc="-1" strike="noStrike">
                <a:solidFill>
                  <a:srgbClr val="ffffcc"/>
                </a:solidFill>
                <a:latin typeface="Tahoma"/>
              </a:rPr>
              <a:t>Click to edit the title text format</a:t>
            </a:r>
            <a:endParaRPr b="0" lang="en-US" sz="5400" spc="-1" strike="noStrike">
              <a:solidFill>
                <a:srgbClr val="ffffcc"/>
              </a:solidFill>
              <a:latin typeface="Tahom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400" spc="-1" strike="noStrike">
                <a:solidFill>
                  <a:srgbClr val="ffffcc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solidFill>
            <a:srgbClr val="be7960"/>
          </a:solidFill>
          <a:ln w="76320">
            <a:solidFill>
              <a:srgbClr val="ffff00"/>
            </a:solidFill>
            <a:miter/>
          </a:ln>
        </p:spPr>
        <p:txBody>
          <a:bodyPr lIns="90000" rIns="90000" tIns="46800" bIns="46800" anchor="t">
            <a:normAutofit/>
          </a:bodyPr>
          <a:p>
            <a:pPr marL="343080" indent="-343080" algn="ctr">
              <a:spcBef>
                <a:spcPts val="799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720000"/>
                </a:solidFill>
                <a:latin typeface="Tahoma"/>
              </a:rPr>
              <a:t>Frost Alarm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pic>
        <p:nvPicPr>
          <p:cNvPr id="89" name="xin" descr=""/>
          <p:cNvPicPr/>
          <p:nvPr/>
        </p:nvPicPr>
        <p:blipFill>
          <a:blip r:embed="rId1"/>
          <a:stretch/>
        </p:blipFill>
        <p:spPr>
          <a:xfrm>
            <a:off x="1332000" y="2271600"/>
            <a:ext cx="6696000" cy="3649680"/>
          </a:xfrm>
          <a:prstGeom prst="rect">
            <a:avLst/>
          </a:prstGeom>
          <a:ln w="57240">
            <a:solidFill>
              <a:srgbClr val="ffff00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0f515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0" algn="ctr">
              <a:spcBef>
                <a:spcPts val="11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800" spc="-1" strike="noStrike">
                <a:solidFill>
                  <a:srgbClr val="0000ff"/>
                </a:solidFill>
                <a:latin typeface="Tahoma"/>
              </a:rPr>
              <a:t>When the L.D.R. is in the light  ,the resistance is low so the voltage is low and the transistor is off</a:t>
            </a:r>
            <a:endParaRPr b="0" lang="en-US" sz="48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4" dur="indefinite" restart="never" nodeType="tmRoot">
          <p:childTnLst>
            <p:seq>
              <p:cTn id="85" dur="indefinite" nodeType="mainSeq">
                <p:childTnLst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ntr" presetID="1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x+(cos(-2*pi*(1-$))*-x-sin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x+(cos(-2*pi*(1-$))*-x-sin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+(sin(-2*pi*(1-$))*-x+cos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y+(sin(-2*pi*(1-$))*-x+cos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8" dur="77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77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102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104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09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14" dur="2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400" spc="-1" strike="noStrike">
                <a:solidFill>
                  <a:srgbClr val="ffffcc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solidFill>
            <a:srgbClr val="be7960"/>
          </a:solidFill>
          <a:ln w="76320">
            <a:solidFill>
              <a:srgbClr val="ffff00"/>
            </a:solidFill>
            <a:miter/>
          </a:ln>
        </p:spPr>
        <p:txBody>
          <a:bodyPr lIns="90000" rIns="90000" tIns="46800" bIns="46800" anchor="t">
            <a:normAutofit/>
          </a:bodyPr>
          <a:p>
            <a:pPr marL="343080" indent="-343080" algn="ctr">
              <a:spcBef>
                <a:spcPts val="799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720000"/>
                </a:solidFill>
                <a:latin typeface="Tahoma"/>
              </a:rPr>
              <a:t>Burglar Alarm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pic>
        <p:nvPicPr>
          <p:cNvPr id="115" name="xin" descr=""/>
          <p:cNvPicPr/>
          <p:nvPr/>
        </p:nvPicPr>
        <p:blipFill>
          <a:blip r:embed="rId1"/>
          <a:stretch/>
        </p:blipFill>
        <p:spPr>
          <a:xfrm>
            <a:off x="1619280" y="2700360"/>
            <a:ext cx="6192720" cy="314784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0f515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0" algn="ctr">
              <a:spcBef>
                <a:spcPts val="11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0000ff"/>
                </a:solidFill>
                <a:latin typeface="Tahoma"/>
              </a:rPr>
              <a:t>When the L.D.R. is in the dark its resistance is high and the transistor switches on.</a:t>
            </a:r>
            <a:endParaRPr b="0" lang="en-US" sz="44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5" dur="indefinite" restart="never" nodeType="tmRoot">
          <p:childTnLst>
            <p:seq>
              <p:cTn id="116" dur="indefinite" nodeType="mainSeq">
                <p:childTnLst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38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o>
                                        <p:strVal val="-45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45"/>
                                          </p:val>
                                        </p:tav>
                                        <p:tav tm="69900">
                                          <p:val>
                                            <p:strVal val="45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156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clickEffect" fill="hold" presetClass="entr" presetID="3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0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3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38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8" presetSubtype="16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4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48" dur="2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400" spc="-1" strike="noStrike">
                <a:solidFill>
                  <a:srgbClr val="ffffcc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solidFill>
            <a:srgbClr val="be7960"/>
          </a:solidFill>
          <a:ln w="76320">
            <a:solidFill>
              <a:srgbClr val="ffff00"/>
            </a:solidFill>
            <a:miter/>
          </a:ln>
        </p:spPr>
        <p:txBody>
          <a:bodyPr lIns="90000" rIns="90000" tIns="46800" bIns="46800" anchor="t">
            <a:normAutofit/>
          </a:bodyPr>
          <a:p>
            <a:pPr marL="343080" indent="-343080" algn="ctr">
              <a:spcBef>
                <a:spcPts val="799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720000"/>
                </a:solidFill>
                <a:latin typeface="Tahoma"/>
              </a:rPr>
              <a:t>Time Delay Circuit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pic>
        <p:nvPicPr>
          <p:cNvPr id="120" name="xin" descr=""/>
          <p:cNvPicPr/>
          <p:nvPr/>
        </p:nvPicPr>
        <p:blipFill>
          <a:blip r:embed="rId1"/>
          <a:stretch/>
        </p:blipFill>
        <p:spPr>
          <a:xfrm>
            <a:off x="1692360" y="2486160"/>
            <a:ext cx="5761080" cy="350496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0f515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0" algn="ctr">
              <a:spcBef>
                <a:spcPts val="11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800" spc="-1" strike="noStrike">
                <a:solidFill>
                  <a:srgbClr val="0000ff"/>
                </a:solidFill>
                <a:latin typeface="Tahoma"/>
              </a:rPr>
              <a:t>When the capacitor charges up to a certain voltage after a certain time , the transistor switches on.</a:t>
            </a:r>
            <a:endParaRPr b="0" lang="en-US" sz="48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9" dur="indefinite" restart="never" nodeType="tmRoot">
          <p:childTnLst>
            <p:seq>
              <p:cTn id="150" dur="indefinite" nodeType="mainSeq">
                <p:childTnLst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5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160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6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70" dur="2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800" spc="-1" strike="noStrike">
                <a:solidFill>
                  <a:srgbClr val="f0f515"/>
                </a:solidFill>
                <a:latin typeface="Tahoma"/>
              </a:rPr>
              <a:t>ELECTRONICS</a:t>
            </a:r>
            <a:endParaRPr b="0" lang="en-US" sz="48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800" spc="-1" strike="noStrike">
              <a:solidFill>
                <a:srgbClr val="f0f515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1" dur="indefinite" restart="never" nodeType="tmRoot">
          <p:childTnLst>
            <p:seq>
              <p:cTn id="172" dur="indefinite" nodeType="mainSeq">
                <p:childTnLst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800" spc="-1" strike="noStrike">
                <a:solidFill>
                  <a:srgbClr val="f0f515"/>
                </a:solidFill>
                <a:latin typeface="Tahoma"/>
              </a:rPr>
              <a:t>ELECTRONICS</a:t>
            </a:r>
            <a:endParaRPr b="0" lang="en-US" sz="48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0" algn="ctr">
              <a:spcBef>
                <a:spcPts val="11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800" spc="-1" strike="noStrike">
                <a:solidFill>
                  <a:srgbClr val="0000ff"/>
                </a:solidFill>
                <a:latin typeface="Tahoma"/>
              </a:rPr>
              <a:t>There are 3 process devices,</a:t>
            </a:r>
            <a:endParaRPr b="0" lang="en-US" sz="4800" spc="-1" strike="noStrike">
              <a:solidFill>
                <a:srgbClr val="ffffff"/>
              </a:solidFill>
              <a:latin typeface="Tahoma"/>
            </a:endParaRPr>
          </a:p>
          <a:p>
            <a:pPr marL="343080" indent="0" algn="ctr">
              <a:spcBef>
                <a:spcPts val="11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800" spc="-1" strike="noStrike">
                <a:solidFill>
                  <a:srgbClr val="0000ff"/>
                </a:solidFill>
                <a:latin typeface="Tahoma"/>
              </a:rPr>
              <a:t>The NOT gate</a:t>
            </a:r>
            <a:endParaRPr b="0" lang="en-US" sz="4800" spc="-1" strike="noStrike">
              <a:solidFill>
                <a:srgbClr val="ffffff"/>
              </a:solidFill>
              <a:latin typeface="Tahoma"/>
            </a:endParaRPr>
          </a:p>
          <a:p>
            <a:pPr marL="343080" indent="0" algn="ctr">
              <a:spcBef>
                <a:spcPts val="11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800" spc="-1" strike="noStrike">
                <a:solidFill>
                  <a:srgbClr val="0000ff"/>
                </a:solidFill>
                <a:latin typeface="Tahoma"/>
              </a:rPr>
              <a:t>The AND gate</a:t>
            </a:r>
            <a:endParaRPr b="0" lang="en-US" sz="4800" spc="-1" strike="noStrike">
              <a:solidFill>
                <a:srgbClr val="ffffff"/>
              </a:solidFill>
              <a:latin typeface="Tahoma"/>
            </a:endParaRPr>
          </a:p>
          <a:p>
            <a:pPr marL="343080" indent="0" algn="ctr">
              <a:spcBef>
                <a:spcPts val="11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800" spc="-1" strike="noStrike">
                <a:solidFill>
                  <a:srgbClr val="0000ff"/>
                </a:solidFill>
                <a:latin typeface="Tahoma"/>
              </a:rPr>
              <a:t>The OR gate</a:t>
            </a:r>
            <a:endParaRPr b="0" lang="en-US" sz="48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9" dur="indefinite" restart="never" nodeType="tmRoot">
          <p:childTnLst>
            <p:seq>
              <p:cTn id="180" dur="indefinite" nodeType="mainSeq">
                <p:childTnLst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5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1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2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3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4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5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6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71" dur="20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76" dur="20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81" dur="20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86" dur="20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0f515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0" algn="ctr">
              <a:spcBef>
                <a:spcPts val="15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6000" spc="-1" strike="noStrike">
                <a:solidFill>
                  <a:srgbClr val="0000ff"/>
                </a:solidFill>
                <a:latin typeface="Tahoma"/>
              </a:rPr>
              <a:t>When the thermistor temp is high the resistance is low and the transistor is off.</a:t>
            </a:r>
            <a:endParaRPr b="0" lang="en-US" sz="6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2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2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400" spc="-1" strike="noStrike">
                <a:solidFill>
                  <a:srgbClr val="ffffcc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solidFill>
            <a:srgbClr val="be7960"/>
          </a:solidFill>
          <a:ln w="76320">
            <a:solidFill>
              <a:srgbClr val="ffff00"/>
            </a:solidFill>
            <a:miter/>
          </a:ln>
        </p:spPr>
        <p:txBody>
          <a:bodyPr lIns="90000" rIns="90000" tIns="46800" bIns="46800" anchor="t">
            <a:normAutofit/>
          </a:bodyPr>
          <a:p>
            <a:pPr marL="343080" indent="-343080" algn="ctr">
              <a:spcBef>
                <a:spcPts val="799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720000"/>
                </a:solidFill>
                <a:latin typeface="Tahoma"/>
              </a:rPr>
              <a:t>Frost Alarm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pic>
        <p:nvPicPr>
          <p:cNvPr id="94" name="xin" descr=""/>
          <p:cNvPicPr/>
          <p:nvPr/>
        </p:nvPicPr>
        <p:blipFill>
          <a:blip r:embed="rId1"/>
          <a:stretch/>
        </p:blipFill>
        <p:spPr>
          <a:xfrm>
            <a:off x="1476360" y="2416320"/>
            <a:ext cx="5688000" cy="3504960"/>
          </a:xfrm>
          <a:prstGeom prst="rect">
            <a:avLst/>
          </a:prstGeom>
          <a:ln w="9360">
            <a:solidFill>
              <a:srgbClr val="ffff00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"/>
          <p:cNvSpPr/>
          <p:nvPr/>
        </p:nvSpPr>
        <p:spPr>
          <a:xfrm flipV="1">
            <a:off x="1066680" y="640440"/>
            <a:ext cx="6629400" cy="64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 rot="10800000">
            <a:spAutoFit/>
          </a:bodyPr>
          <a:p>
            <a:pPr>
              <a:spcBef>
                <a:spcPts val="225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0f515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0">
              <a:lnSpc>
                <a:spcPct val="90000"/>
              </a:lnSpc>
              <a:spcBef>
                <a:spcPts val="15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6000" spc="-1" strike="noStrike">
                <a:solidFill>
                  <a:srgbClr val="0000ff"/>
                </a:solidFill>
                <a:latin typeface="Tahoma"/>
              </a:rPr>
              <a:t>When the thermistor temp is low , the resistance is high and the transistor switches on.</a:t>
            </a:r>
            <a:endParaRPr b="0" lang="en-US" sz="6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3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39" dur="2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400" spc="-1" strike="noStrike">
                <a:solidFill>
                  <a:srgbClr val="ffffcc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solidFill>
            <a:srgbClr val="be7960"/>
          </a:solidFill>
          <a:ln w="76320">
            <a:solidFill>
              <a:srgbClr val="ffff00"/>
            </a:solidFill>
            <a:miter/>
          </a:ln>
        </p:spPr>
        <p:txBody>
          <a:bodyPr lIns="90000" rIns="90000" tIns="46800" bIns="46800" anchor="t">
            <a:normAutofit/>
          </a:bodyPr>
          <a:p>
            <a:pPr marL="343080" indent="-343080" algn="ctr">
              <a:spcBef>
                <a:spcPts val="799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720000"/>
                </a:solidFill>
                <a:latin typeface="Tahoma"/>
              </a:rPr>
              <a:t>Fire Alarm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pic>
        <p:nvPicPr>
          <p:cNvPr id="100" name="xin" descr=""/>
          <p:cNvPicPr/>
          <p:nvPr/>
        </p:nvPicPr>
        <p:blipFill>
          <a:blip r:embed="rId1"/>
          <a:stretch/>
        </p:blipFill>
        <p:spPr>
          <a:xfrm>
            <a:off x="1692360" y="2700360"/>
            <a:ext cx="5400720" cy="286056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0f515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0" algn="ctr">
              <a:lnSpc>
                <a:spcPct val="90000"/>
              </a:lnSpc>
              <a:spcBef>
                <a:spcPts val="11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0000ff"/>
                </a:solidFill>
                <a:latin typeface="Tahoma"/>
              </a:rPr>
              <a:t>When the temp is hot the thermistor resistance is low so it takes little voltage and so the resistor takes most of the voltage and so the transistor switches on. </a:t>
            </a:r>
            <a:endParaRPr b="0" lang="en-US" sz="4400" spc="-1" strike="noStrike">
              <a:solidFill>
                <a:srgbClr val="ffffff"/>
              </a:solidFill>
              <a:latin typeface="Tahoma"/>
            </a:endParaRPr>
          </a:p>
          <a:p>
            <a:pPr marL="343080" indent="0" algn="ctr">
              <a:lnSpc>
                <a:spcPct val="90000"/>
              </a:lnSpc>
              <a:spcBef>
                <a:spcPts val="11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0" dur="indefinite" restart="never" nodeType="tmRoot">
          <p:childTnLst>
            <p:seq>
              <p:cTn id="41" dur="indefinite" nodeType="mainSeq">
                <p:childTnLst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4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51" dur="2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5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61" dur="2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400" spc="-1" strike="noStrike">
                <a:solidFill>
                  <a:srgbClr val="ffffcc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solidFill>
            <a:srgbClr val="be7960"/>
          </a:solidFill>
          <a:ln w="76320">
            <a:solidFill>
              <a:srgbClr val="ffff00"/>
            </a:solidFill>
            <a:miter/>
          </a:ln>
        </p:spPr>
        <p:txBody>
          <a:bodyPr lIns="90000" rIns="90000" tIns="46800" bIns="46800" anchor="t">
            <a:normAutofit/>
          </a:bodyPr>
          <a:p>
            <a:pPr marL="343080" indent="-343080" algn="ctr">
              <a:spcBef>
                <a:spcPts val="799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720000"/>
                </a:solidFill>
                <a:latin typeface="Tahoma"/>
              </a:rPr>
              <a:t>Fire Alarm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pic>
        <p:nvPicPr>
          <p:cNvPr id="105" name="xin" descr=""/>
          <p:cNvPicPr/>
          <p:nvPr/>
        </p:nvPicPr>
        <p:blipFill>
          <a:blip r:embed="rId1"/>
          <a:stretch/>
        </p:blipFill>
        <p:spPr>
          <a:xfrm>
            <a:off x="1403280" y="2844720"/>
            <a:ext cx="5977080" cy="293220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0f515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0" algn="ctr">
              <a:spcBef>
                <a:spcPts val="134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5400" spc="-1" strike="noStrike">
                <a:solidFill>
                  <a:srgbClr val="0000ff"/>
                </a:solidFill>
                <a:latin typeface="Tahoma"/>
              </a:rPr>
              <a:t>When the temp is cold the thermistor takes most voltage and so the resistor takes little and the transistor is off.</a:t>
            </a:r>
            <a:endParaRPr b="0" lang="en-US" sz="54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2" dur="indefinite" restart="never" nodeType="tmRoot">
          <p:childTnLst>
            <p:seq>
              <p:cTn id="63" dur="indefinite" nodeType="mainSeq">
                <p:childTnLst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6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73" dur="2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7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83" dur="2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400" spc="-1" strike="noStrike">
                <a:solidFill>
                  <a:srgbClr val="ffffcc"/>
                </a:solidFill>
                <a:latin typeface="Tahoma"/>
              </a:rPr>
              <a:t>ELECTRONICS</a:t>
            </a:r>
            <a:endParaRPr b="0" lang="en-US" sz="4400" spc="-1" strike="noStrike">
              <a:solidFill>
                <a:srgbClr val="ffffcc"/>
              </a:solidFill>
              <a:latin typeface="Tahom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  <a:solidFill>
            <a:srgbClr val="be7960"/>
          </a:solidFill>
          <a:ln w="76320">
            <a:solidFill>
              <a:srgbClr val="ffff00"/>
            </a:solidFill>
            <a:miter/>
          </a:ln>
        </p:spPr>
        <p:txBody>
          <a:bodyPr lIns="90000" rIns="90000" tIns="46800" bIns="46800" anchor="t">
            <a:normAutofit/>
          </a:bodyPr>
          <a:p>
            <a:pPr marL="343080" indent="-343080" algn="ctr">
              <a:spcBef>
                <a:spcPts val="799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720000"/>
                </a:solidFill>
                <a:latin typeface="Tahoma"/>
              </a:rPr>
              <a:t>Burglar Alarm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pic>
        <p:nvPicPr>
          <p:cNvPr id="110" name="xin" descr=""/>
          <p:cNvPicPr/>
          <p:nvPr/>
        </p:nvPicPr>
        <p:blipFill>
          <a:blip r:embed="rId1"/>
          <a:stretch/>
        </p:blipFill>
        <p:spPr>
          <a:xfrm>
            <a:off x="1692360" y="2630520"/>
            <a:ext cx="5184720" cy="321768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Application>LibreOffice/7.4.3.2$Linux_X86_64 LibreOffice_project/40$Build-2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2005-03-30T17:42:04Z</dcterms:created>
  <dc:creator>wallan</dc:creator>
  <dc:description/>
  <dc:language>en-US</dc:language>
  <cp:lastModifiedBy>wallan</cp:lastModifiedBy>
  <dcterms:modified xsi:type="dcterms:W3CDTF">2006-04-05T10:19:46Z</dcterms:modified>
  <cp:revision>25</cp:revision>
  <dc:subject/>
  <dc:title>Slide 1</dc:title>
</cp:coreProperties>
</file>