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9782C1C-8110-2070-96FD-629DD17B77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97ED406-37DC-53A2-4DA9-D918904673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5B81F523-EAE1-E78A-404C-06538994870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3C265703-51A8-506D-F405-3014CF6432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B8EC67FA-2C54-FFA8-9694-ACA633C268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153C64DE-C9BF-A3BB-41FA-F8906D035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5F0D02E7-FF9D-4387-BCC8-596E528544B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0E44E45-F164-6792-CC15-919AC3B8A8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BC38F-5493-42C9-95B3-94DDAD88B05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347AC256-5BF4-9AD7-9D20-CFCE65E5E1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A2292BC-4C8A-CCD2-BC3F-CEB67761FF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D4B7DCD-47AC-F551-5D51-FA1A4EC595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A36DFC-A1F0-4CD3-AE29-6D425FF22DE0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3715615-0207-5A8B-66FB-4832639430D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3AAE0F6-0A32-744B-8FC9-5E137AC33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EDCC072-91B8-A38E-2F19-964085E609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0E94FC-F5DA-4C4C-AB27-F01212B1A8C2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EA2A5EF-E8CF-FFC6-3BDE-4BC7148E58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C7C5B6E-26C8-C99E-B772-DA70CC4AA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A34493A-C9FA-7B07-E862-835BF9FD80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481E71-3FC8-4107-9948-0AFA639C3CED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A1AD513F-8A43-21E2-D96A-6D312E3D22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2DD06D5-40A9-A29C-38C1-973639D1E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2946F47-ACF8-7D26-8A79-FACFA2EA4E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961B2-2BB8-4B30-A9B0-EE4C08AEEB0D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F30A9E8-0566-BEBE-61C1-8246C356CC0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5178963-4560-9827-065E-FBC6EF216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C24F295-DA88-ED0B-065D-C1BCA074CE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75C01-ED98-45E9-85F6-DEEF987ABD2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F67D4DE4-85E7-A6F5-D27F-506642F5F6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5115DD7-761D-39A0-26C8-760083723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1EAB5C1-E749-8F25-A857-09A8E79C5C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E68E33-CAD5-4A75-B29A-A330F0AD9255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F8F9330-F5F3-C378-B18B-B294EDE2FE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630025C-ECCA-DA1C-CC1D-7F56DB8B1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B51339A-9197-91D0-2D64-4CF2AC0AC0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1ACBDF-F1BB-4CB0-BFEC-324038511164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C886C93C-EA4B-146C-D282-32B560E0AF2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97B20E2-0A5B-B982-1293-45CD1BF23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8A5FB16-4301-4E00-3E20-9A78B7461C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826FD-50AF-4C10-8CC4-CB1DCA2951F6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D768954-3F1B-6DF7-8B8E-84F5447E44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6985A4B-2B1C-AC65-7490-DE4D28337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EC79B00-79AB-4BBB-F9B1-21F63B990F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A90D8-6E7F-4A36-9F56-5CFD623E441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53751F0F-0074-2483-FEF3-0869C2DD5A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1F4E379-01CF-5F3F-904F-A763BD5FA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744138D-2F16-558E-D59E-1796900CC8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50F319-D35E-471C-8F5D-EC75BE8A7385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E7F48BD-F9DB-C4BA-0332-6B16D24A57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B43DD37-9631-48CF-DE6C-F33268CB8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F37084AC-91E0-DEDB-835B-0B361823BCC6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7171" name="Line 3">
              <a:extLst>
                <a:ext uri="{FF2B5EF4-FFF2-40B4-BE49-F238E27FC236}">
                  <a16:creationId xmlns:a16="http://schemas.microsoft.com/office/drawing/2014/main" id="{99A92EC8-7F93-5FDE-FD74-8B2743684A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2" name="AutoShape 4">
              <a:extLst>
                <a:ext uri="{FF2B5EF4-FFF2-40B4-BE49-F238E27FC236}">
                  <a16:creationId xmlns:a16="http://schemas.microsoft.com/office/drawing/2014/main" id="{92C11BFC-EEDF-8632-A517-56708391C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GB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173" name="AutoShape 5">
              <a:extLst>
                <a:ext uri="{FF2B5EF4-FFF2-40B4-BE49-F238E27FC236}">
                  <a16:creationId xmlns:a16="http://schemas.microsoft.com/office/drawing/2014/main" id="{4D592368-CC32-776A-2E33-F5AB0F02C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7174" name="Rectangle 6">
            <a:extLst>
              <a:ext uri="{FF2B5EF4-FFF2-40B4-BE49-F238E27FC236}">
                <a16:creationId xmlns:a16="http://schemas.microsoft.com/office/drawing/2014/main" id="{5AC3B785-9CE2-43AA-2E24-7791DA4B17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DC43BF5D-DC98-297A-7E16-F03E41BDC9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5A1A9830-B3F7-9DF9-836A-14A4A6D47A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4FCECA02-2299-F0DD-8AA9-2B4AE9D6CF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8" name="Rectangle 10">
            <a:extLst>
              <a:ext uri="{FF2B5EF4-FFF2-40B4-BE49-F238E27FC236}">
                <a16:creationId xmlns:a16="http://schemas.microsoft.com/office/drawing/2014/main" id="{7EB2A39B-AAF4-E5DD-96BD-3C877898D8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438818C-7B29-4200-9D9E-3FA877A8ED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B52B3-8483-44AA-4652-02D66C93F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62FE7-519C-2E5C-D611-ADE5B1C14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4BF18-3D92-5B99-627F-933A51006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FDD57-D9AE-D58F-FEF9-27D9A1CB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1BC8D-3530-A7FC-EB3E-2F69862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6D86D-545C-482F-927A-8C479D8203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04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221D7D-0B93-315A-47E4-C1812865F6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A7C74-15AD-C0B7-0E66-DB89D5A11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8458F-B162-1B24-54B4-911DE1232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6DABB-3A91-839E-D4A8-28D5CB9D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3B968-B7AB-697C-FBD6-337131730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B32C0-D366-4333-B557-A98CF9A654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633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D9BFA-AA11-865F-E91C-A30A98712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0F552-21C4-AE0E-D3C2-5901A99EC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00AE5-48A8-20D2-3257-B7B69EC57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364E7-D2AD-321E-173C-F02809A8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91EA6-D9F4-E775-7654-7B466E9A8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348E6-F32E-07D7-2C2D-5A8114E1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6BB77C-7194-4688-B069-96F247D7D1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06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D389B-326F-CD5E-AB1E-15A48D6A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16EB-D6F3-92F2-B3A1-8C9BB901E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67EC6-9CF2-2F61-354F-C86E070E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FAFCE-1879-E3C5-4D51-1B80DB50F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378F5-3596-DE07-3338-427CC759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3AC04-0B9A-4D44-95ED-53D31C69B7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12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07E-5068-81E6-CDED-41DE6A76B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23910-F269-49F0-D791-B773005F5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0AE1D-AD0C-8717-5E4D-B4D556093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32540-97AE-1184-B2DB-FB2388E0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C14F9-BD64-745C-1E24-A7342651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3B268-F04C-4A96-AE01-53B60BF9DF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46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9416B-63D5-41AA-91E0-6D6CDD11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B6EFE-6BCF-2289-B359-F7DC01444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49007-27B5-2F99-0882-D571C130B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5DAC2-3E4E-DA37-7A6F-5F4D76186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6E67D-2050-836A-1F8C-6D34A037B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1C1BB-D311-7E16-9479-A3D0152B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5067C-1D06-4961-B039-F6B7BB708F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71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74AC-2ECE-781B-D7C3-944178D30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782FA-E9B1-8E13-7B68-F8A324606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399B4-2FC2-3015-819D-E42DA0F98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DECBB-2B12-944F-466A-1E217CD6B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12F948-0AE8-A22B-37DF-180DE92DB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BCC494-DE50-2214-C11A-EE765889F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61A06E-34EA-0658-8750-0356E70B9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E929CF-8870-851F-B3EC-619138E7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9D356-C929-46CB-A319-02EFF7F7DF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82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FE3F2-8CEB-9CA9-908E-0523FFBC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0702F0-603D-FC58-0EFC-80E0A448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DC505-BDE1-1CD7-42BB-A5996826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EAE42B-24F9-7E5E-53E2-A56ADB87D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B89E7-6EA2-441E-9981-BF39DF66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56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827A5D-6E01-FBCC-9BCF-D96C59A5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2102E-3F38-FD85-F341-962C9928E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E83EA-0457-CD35-374B-46CA32E1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6B4B9-220A-453D-B9E8-2A4A33D3B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86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6D14-15EA-DD47-4B2C-C1C2DF5A5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57190-13F3-1D9B-AE4E-22911296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818A1-34B0-F0E3-058F-AB53432ED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74118-3AF1-C8E4-EB47-9E9DE727D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6AB31-608A-8FA5-41A5-AD795E37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B7F71-ADD2-E846-1B1A-5ECFC55D1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7CBAD-3418-4FC4-AC45-6A05DCA87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6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9E2B-FE52-43AA-4A19-3675823A4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6C4F4-7AD1-09A7-A6B6-8AB4FF35C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2252D-EACC-0562-30A0-FBD2E0FDD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5BC89-1B47-0EB9-79C4-94225C3FB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0643C-7348-A7A9-A66B-352340A0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A4CE64-DAFC-094C-1D47-0A5CC7C5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508A9-03B4-4AB6-9AB3-DD2484CBF9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250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1AE9F6B7-77FF-E8F8-39A6-11D56ED71334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6147" name="AutoShape 3">
              <a:extLst>
                <a:ext uri="{FF2B5EF4-FFF2-40B4-BE49-F238E27FC236}">
                  <a16:creationId xmlns:a16="http://schemas.microsoft.com/office/drawing/2014/main" id="{0F8952DF-C5F4-F249-C743-1A7AF25F4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GB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148" name="AutoShape 4">
              <a:extLst>
                <a:ext uri="{FF2B5EF4-FFF2-40B4-BE49-F238E27FC236}">
                  <a16:creationId xmlns:a16="http://schemas.microsoft.com/office/drawing/2014/main" id="{68E1F053-D9DB-9B16-3D8B-26D2EE404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GB" altLang="en-US">
                <a:latin typeface="Arial" panose="020B0604020202020204" pitchFamily="34" charset="0"/>
              </a:endParaRPr>
            </a:p>
          </p:txBody>
        </p:sp>
        <p:sp>
          <p:nvSpPr>
            <p:cNvPr id="6149" name="Line 5">
              <a:extLst>
                <a:ext uri="{FF2B5EF4-FFF2-40B4-BE49-F238E27FC236}">
                  <a16:creationId xmlns:a16="http://schemas.microsoft.com/office/drawing/2014/main" id="{86EBD05C-83F5-13F5-D435-02F4E0664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0" name="Rectangle 6">
            <a:extLst>
              <a:ext uri="{FF2B5EF4-FFF2-40B4-BE49-F238E27FC236}">
                <a16:creationId xmlns:a16="http://schemas.microsoft.com/office/drawing/2014/main" id="{5388FF90-064D-3E61-2BD6-9EA74A09F2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B8640C1-56C3-AC10-5EA5-A6164A00E6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C9EF47C5-63A1-4EC8-69EB-715398B778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3D48B4D4-AAAA-29FF-0B15-0C52832BBA8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B509B861-D344-F5A2-6EF9-1C528A6BD4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507F4AA-5436-42D0-9A63-6F6D0CE584E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eakin.edu.au/hmnbs/psychology/gagepage/Pgdamage.php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dshealth.org/kid/body/brain_noSW.html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hyspharm.fmd.uwo.ca/undergrad/sensesweb/L12Memory/L12Memory.sw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-bristol.org.uk/alcoholandyou/Effects/brain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96E1F54-C7BB-1B15-C065-8ECFEBF82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 Brain</a:t>
            </a:r>
            <a:endParaRPr lang="en-US" altLang="en-US" sz="4400" b="1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1403FD2-C88B-02D6-52FF-89EC2B212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7213"/>
            <a:ext cx="7921625" cy="4649787"/>
          </a:xfrm>
        </p:spPr>
        <p:txBody>
          <a:bodyPr/>
          <a:lstStyle/>
          <a:p>
            <a:r>
              <a:rPr lang="en-GB" altLang="en-US">
                <a:latin typeface="Comic Sans MS" panose="030F0702030302020204" pitchFamily="66" charset="0"/>
              </a:rPr>
              <a:t>By the end of the lesson you should be able to</a:t>
            </a:r>
          </a:p>
          <a:p>
            <a:r>
              <a:rPr lang="en-GB" altLang="en-US">
                <a:latin typeface="Comic Sans MS" panose="030F0702030302020204" pitchFamily="66" charset="0"/>
              </a:rPr>
              <a:t>Describe the structure and function of the brain</a:t>
            </a:r>
          </a:p>
          <a:p>
            <a:r>
              <a:rPr lang="en-GB" altLang="en-US">
                <a:latin typeface="Comic Sans MS" panose="030F0702030302020204" pitchFamily="66" charset="0"/>
              </a:rPr>
              <a:t>State the function and location of cerebrum, cerebellum, medulla and hypothalamus</a:t>
            </a:r>
          </a:p>
          <a:p>
            <a:r>
              <a:rPr lang="en-GB" altLang="en-US">
                <a:latin typeface="Comic Sans MS" panose="030F0702030302020204" pitchFamily="66" charset="0"/>
              </a:rPr>
              <a:t>State the location of sensory and motor strip</a:t>
            </a:r>
            <a:endParaRPr lang="en-US" altLang="en-US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2808395-ADF1-CD98-2682-6DE5BA71E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 Brain</a:t>
            </a:r>
            <a:endParaRPr lang="en-US" altLang="en-US" sz="4400" b="1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44B26E2-C476-5E51-0EB0-0B744BADD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7213"/>
            <a:ext cx="7921625" cy="46497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>
                <a:latin typeface="Comic Sans MS" panose="030F0702030302020204" pitchFamily="66" charset="0"/>
              </a:rPr>
              <a:t>Can you</a:t>
            </a:r>
          </a:p>
          <a:p>
            <a:r>
              <a:rPr lang="en-GB" altLang="en-US">
                <a:latin typeface="Comic Sans MS" panose="030F0702030302020204" pitchFamily="66" charset="0"/>
              </a:rPr>
              <a:t>Describe the structure and function of the brain</a:t>
            </a:r>
          </a:p>
          <a:p>
            <a:r>
              <a:rPr lang="en-GB" altLang="en-US">
                <a:latin typeface="Comic Sans MS" panose="030F0702030302020204" pitchFamily="66" charset="0"/>
              </a:rPr>
              <a:t>State the function and location of cerebrum, cerebellum, medulla and hypothalamus</a:t>
            </a:r>
          </a:p>
          <a:p>
            <a:r>
              <a:rPr lang="en-GB" altLang="en-US">
                <a:latin typeface="Comic Sans MS" panose="030F0702030302020204" pitchFamily="66" charset="0"/>
              </a:rPr>
              <a:t>State the location of sensory and motor strip</a:t>
            </a:r>
            <a:endParaRPr lang="en-US" altLang="en-US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565638AE-36D3-566F-491E-382EEA8F6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E12772E-2B83-0139-C33B-40C96D40B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 Brain</a:t>
            </a:r>
          </a:p>
        </p:txBody>
      </p:sp>
      <p:pic>
        <p:nvPicPr>
          <p:cNvPr id="11267" name="Picture 3" descr="A brain scan image.">
            <a:extLst>
              <a:ext uri="{FF2B5EF4-FFF2-40B4-BE49-F238E27FC236}">
                <a16:creationId xmlns:a16="http://schemas.microsoft.com/office/drawing/2014/main" id="{95BCA03D-E96A-8F2F-4288-B8DA2DAA0B16}"/>
              </a:ext>
            </a:extLst>
          </p:cNvPr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557338"/>
            <a:ext cx="4105275" cy="410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Rectangle 4">
            <a:extLst>
              <a:ext uri="{FF2B5EF4-FFF2-40B4-BE49-F238E27FC236}">
                <a16:creationId xmlns:a16="http://schemas.microsoft.com/office/drawing/2014/main" id="{FBC8D880-A3ED-2C5D-1E64-8D889A81CDC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600200"/>
            <a:ext cx="4392612" cy="4525963"/>
          </a:xfrm>
        </p:spPr>
        <p:txBody>
          <a:bodyPr/>
          <a:lstStyle/>
          <a:p>
            <a:r>
              <a:rPr lang="en-GB" altLang="en-US" sz="2500">
                <a:latin typeface="Comic Sans MS" panose="030F0702030302020204" pitchFamily="66" charset="0"/>
              </a:rPr>
              <a:t>weighs 1300 - 1400 g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1300">
              <a:latin typeface="Comic Sans MS" panose="030F0702030302020204" pitchFamily="66" charset="0"/>
            </a:endParaRPr>
          </a:p>
          <a:p>
            <a:r>
              <a:rPr lang="en-GB" altLang="en-US" sz="2500">
                <a:latin typeface="Comic Sans MS" panose="030F0702030302020204" pitchFamily="66" charset="0"/>
              </a:rPr>
              <a:t>made up of about 100 billion neurons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1300">
              <a:latin typeface="Comic Sans MS" panose="030F0702030302020204" pitchFamily="66" charset="0"/>
            </a:endParaRPr>
          </a:p>
          <a:p>
            <a:r>
              <a:rPr lang="en-GB" altLang="en-US" sz="2500">
                <a:latin typeface="Comic Sans MS" panose="030F0702030302020204" pitchFamily="66" charset="0"/>
              </a:rPr>
              <a:t>“the most complex living structure on the universe” </a:t>
            </a:r>
            <a:r>
              <a:rPr lang="en-GB" altLang="en-US" sz="1500">
                <a:latin typeface="Comic Sans MS" panose="030F0702030302020204" pitchFamily="66" charset="0"/>
              </a:rPr>
              <a:t>Society for Neuroscience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1300">
              <a:latin typeface="Comic Sans MS" panose="030F0702030302020204" pitchFamily="66" charset="0"/>
            </a:endParaRPr>
          </a:p>
          <a:p>
            <a:r>
              <a:rPr lang="en-GB" altLang="en-US" sz="2500">
                <a:latin typeface="Comic Sans MS" panose="030F0702030302020204" pitchFamily="66" charset="0"/>
              </a:rPr>
              <a:t>makes us who we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over art">
            <a:extLst>
              <a:ext uri="{FF2B5EF4-FFF2-40B4-BE49-F238E27FC236}">
                <a16:creationId xmlns:a16="http://schemas.microsoft.com/office/drawing/2014/main" id="{81387CEE-691A-C386-CCAB-536ABE461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2133600"/>
            <a:ext cx="4608512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>
            <a:extLst>
              <a:ext uri="{FF2B5EF4-FFF2-40B4-BE49-F238E27FC236}">
                <a16:creationId xmlns:a16="http://schemas.microsoft.com/office/drawing/2014/main" id="{582EE422-C150-F479-7F39-DB839B70C656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33600"/>
            <a:ext cx="4572000" cy="332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Text Box 4">
            <a:extLst>
              <a:ext uri="{FF2B5EF4-FFF2-40B4-BE49-F238E27FC236}">
                <a16:creationId xmlns:a16="http://schemas.microsoft.com/office/drawing/2014/main" id="{51869684-1BD5-0D87-F28D-C6AC8F779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8600"/>
            <a:ext cx="784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 Brain</a:t>
            </a:r>
            <a:endParaRPr lang="en-US" altLang="en-US" sz="4400" b="1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B7633ED-9DF6-2C29-81E1-16B1731EF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943600"/>
            <a:ext cx="1706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hlinkClick r:id="rId5"/>
              </a:rPr>
              <a:t>Phineas gage</a:t>
            </a:r>
            <a:endParaRPr lang="en-GB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00EC374-0416-77CF-55C9-8DFEDD2B8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Brain structure</a:t>
            </a:r>
          </a:p>
        </p:txBody>
      </p:sp>
      <p:graphicFrame>
        <p:nvGraphicFramePr>
          <p:cNvPr id="13315" name="Object 3">
            <a:extLst>
              <a:ext uri="{FF2B5EF4-FFF2-40B4-BE49-F238E27FC236}">
                <a16:creationId xmlns:a16="http://schemas.microsoft.com/office/drawing/2014/main" id="{8C8AE7E7-14EC-2B74-B13B-038058CE9962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981200" y="1828800"/>
          <a:ext cx="4799013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3895238" imgH="2800741" progId="Paint.Picture">
                  <p:embed/>
                </p:oleObj>
              </mc:Choice>
              <mc:Fallback>
                <p:oleObj name="Bitmap Image" r:id="rId3" imgW="3895238" imgH="2800741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828800"/>
                        <a:ext cx="4799013" cy="352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Line 4">
            <a:extLst>
              <a:ext uri="{FF2B5EF4-FFF2-40B4-BE49-F238E27FC236}">
                <a16:creationId xmlns:a16="http://schemas.microsoft.com/office/drawing/2014/main" id="{5AC5B27C-BA0F-B985-3C1D-13792BBB0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362200"/>
            <a:ext cx="1511300" cy="574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50453617-0415-0674-42C0-BDA83852AA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038600"/>
            <a:ext cx="2665413" cy="714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Line 6">
            <a:extLst>
              <a:ext uri="{FF2B5EF4-FFF2-40B4-BE49-F238E27FC236}">
                <a16:creationId xmlns:a16="http://schemas.microsoft.com/office/drawing/2014/main" id="{2F75B7C2-E33D-B0DC-1281-76230F8A53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419600"/>
            <a:ext cx="2232025" cy="1150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710BB887-B1F0-24EC-91AA-A48759613D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1500" y="3789363"/>
            <a:ext cx="1512888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051210FA-B97F-34FB-2587-8614C671C3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648200"/>
            <a:ext cx="358775" cy="1225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67C6B619-25AC-FE16-8AB8-03F41C55A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81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Cerebrum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3006C081-24F1-CAE3-6865-A7616B18B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429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cerebellum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3A1FBE19-11DE-C8A6-563A-07813A482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81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hypothalamus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E367F8C8-6940-4D01-C844-BC76D578F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562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Pituitary gland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6816DB83-B0D2-7EF5-8617-E42A50961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9436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latin typeface="Comic Sans MS" panose="030F0702030302020204" pitchFamily="66" charset="0"/>
              </a:rPr>
              <a:t>medulla</a:t>
            </a:r>
            <a:endParaRPr lang="en-US" altLang="en-US" sz="2400" b="1">
              <a:latin typeface="Comic Sans MS" panose="030F0702030302020204" pitchFamily="66" charset="0"/>
            </a:endParaRPr>
          </a:p>
        </p:txBody>
      </p:sp>
      <p:sp>
        <p:nvSpPr>
          <p:cNvPr id="13329" name="Rectangle 17">
            <a:extLst>
              <a:ext uri="{FF2B5EF4-FFF2-40B4-BE49-F238E27FC236}">
                <a16:creationId xmlns:a16="http://schemas.microsoft.com/office/drawing/2014/main" id="{B31701DD-94D6-7A56-596B-BA340150D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867400"/>
            <a:ext cx="1893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hlinkClick r:id="rId5"/>
              </a:rPr>
              <a:t>brain functions</a:t>
            </a:r>
            <a:endParaRPr lang="en-GB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21" grpId="0"/>
      <p:bldP spid="13323" grpId="0"/>
      <p:bldP spid="13324" grpId="0"/>
      <p:bldP spid="13325" grpId="0"/>
      <p:bldP spid="13326" grpId="0"/>
      <p:bldP spid="133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01F39391-81F4-D5E6-E02E-FDA61B1AE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84313"/>
            <a:ext cx="6408737" cy="434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6B74CA85-B52A-8E60-1B22-256460174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GB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Parts of the cerebrum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5BFC461E-CF8B-04EF-E056-6EC32D102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943600"/>
            <a:ext cx="185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hlinkClick r:id="rId4"/>
              </a:rPr>
              <a:t>memory game</a:t>
            </a:r>
            <a:endParaRPr lang="en-GB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3006BC2-1560-6EB2-03C0-851E11714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GB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Parts of the cerebrum</a:t>
            </a:r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51724D04-6551-AB84-D9A8-0228794F3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8893175" cy="461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Rectangle 4">
            <a:extLst>
              <a:ext uri="{FF2B5EF4-FFF2-40B4-BE49-F238E27FC236}">
                <a16:creationId xmlns:a16="http://schemas.microsoft.com/office/drawing/2014/main" id="{8C36B012-78CB-8AB0-53AD-3DDC9E315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096000"/>
            <a:ext cx="2609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hlinkClick r:id="rId4"/>
              </a:rPr>
              <a:t>alcohol and the brain</a:t>
            </a:r>
            <a:endParaRPr lang="en-GB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645230-B541-630C-5CD2-1DC67A8E8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Sensory and motor strips</a:t>
            </a: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061097F2-FD00-B5E1-E079-364DC2AACE18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39"/>
          <a:stretch>
            <a:fillRect/>
          </a:stretch>
        </p:blipFill>
        <p:spPr>
          <a:xfrm>
            <a:off x="1379538" y="2376488"/>
            <a:ext cx="7104062" cy="2640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9F18E4D-8ABA-286D-127A-94D8FFCDD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Sensory homunculus</a:t>
            </a:r>
          </a:p>
        </p:txBody>
      </p:sp>
      <p:graphicFrame>
        <p:nvGraphicFramePr>
          <p:cNvPr id="18435" name="Object 3">
            <a:extLst>
              <a:ext uri="{FF2B5EF4-FFF2-40B4-BE49-F238E27FC236}">
                <a16:creationId xmlns:a16="http://schemas.microsoft.com/office/drawing/2014/main" id="{2D10FBB1-21A4-80F9-D3DA-17FC442BE23A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2530475" y="1917700"/>
          <a:ext cx="4992688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809524" imgH="3514286" progId="Paint.Picture">
                  <p:embed/>
                </p:oleObj>
              </mc:Choice>
              <mc:Fallback>
                <p:oleObj name="Bitmap Image" r:id="rId3" imgW="4809524" imgH="3514286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0475" y="1917700"/>
                        <a:ext cx="4992688" cy="373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28AB50C2-6E39-8574-3DF9-0C98CAB28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7920037" cy="613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EF71C857-936B-BF48-68A5-CA5E6C9F9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0"/>
            <a:ext cx="3743325" cy="1190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3600">
                <a:latin typeface="Arial" panose="020B0604020202020204" pitchFamily="34" charset="0"/>
              </a:rPr>
              <a:t>Motor strip and homunculus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15DD87F1-A6E1-92BC-F24B-7DF51C061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549275"/>
            <a:ext cx="1368425" cy="5508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Arial" panose="020B0604020202020204" pitchFamily="34" charset="0"/>
              </a:rPr>
              <a:t>Motor strip</a:t>
            </a:r>
          </a:p>
          <a:p>
            <a:pPr eaLnBrk="1" hangingPunct="1">
              <a:spcBef>
                <a:spcPct val="50000"/>
              </a:spcBef>
            </a:pPr>
            <a:endParaRPr lang="en-GB" altLang="en-US" sz="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1">
      <a:dk1>
        <a:srgbClr val="990099"/>
      </a:dk1>
      <a:lt1>
        <a:srgbClr val="FFFFFF"/>
      </a:lt1>
      <a:dk2>
        <a:srgbClr val="FF0066"/>
      </a:dk2>
      <a:lt2>
        <a:srgbClr val="CC0099"/>
      </a:lt2>
      <a:accent1>
        <a:srgbClr val="990099"/>
      </a:accent1>
      <a:accent2>
        <a:srgbClr val="9966FF"/>
      </a:accent2>
      <a:accent3>
        <a:srgbClr val="FFFFFF"/>
      </a:accent3>
      <a:accent4>
        <a:srgbClr val="820082"/>
      </a:accent4>
      <a:accent5>
        <a:srgbClr val="CAAACA"/>
      </a:accent5>
      <a:accent6>
        <a:srgbClr val="8A5CE7"/>
      </a:accent6>
      <a:hlink>
        <a:srgbClr val="CC00CC"/>
      </a:hlink>
      <a:folHlink>
        <a:srgbClr val="CC3399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1">
        <a:dk1>
          <a:srgbClr val="990099"/>
        </a:dk1>
        <a:lt1>
          <a:srgbClr val="FFFFFF"/>
        </a:lt1>
        <a:dk2>
          <a:srgbClr val="FF0066"/>
        </a:dk2>
        <a:lt2>
          <a:srgbClr val="CC0099"/>
        </a:lt2>
        <a:accent1>
          <a:srgbClr val="990099"/>
        </a:accent1>
        <a:accent2>
          <a:srgbClr val="9966FF"/>
        </a:accent2>
        <a:accent3>
          <a:srgbClr val="FFFFFF"/>
        </a:accent3>
        <a:accent4>
          <a:srgbClr val="820082"/>
        </a:accent4>
        <a:accent5>
          <a:srgbClr val="CAAACA"/>
        </a:accent5>
        <a:accent6>
          <a:srgbClr val="8A5CE7"/>
        </a:accent6>
        <a:hlink>
          <a:srgbClr val="CC00CC"/>
        </a:hlink>
        <a:folHlink>
          <a:srgbClr val="CC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106</TotalTime>
  <Words>210</Words>
  <Application>Microsoft Office PowerPoint</Application>
  <PresentationFormat>On-screen Show (4:3)</PresentationFormat>
  <Paragraphs>52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Times New Roman</vt:lpstr>
      <vt:lpstr>Verdana</vt:lpstr>
      <vt:lpstr>Wingdings</vt:lpstr>
      <vt:lpstr>Comic Sans MS</vt:lpstr>
      <vt:lpstr>Eclipse</vt:lpstr>
      <vt:lpstr>Bitmap Image</vt:lpstr>
      <vt:lpstr>The Brain</vt:lpstr>
      <vt:lpstr>The Brain</vt:lpstr>
      <vt:lpstr>PowerPoint Presentation</vt:lpstr>
      <vt:lpstr>Brain structure</vt:lpstr>
      <vt:lpstr>Parts of the cerebrum</vt:lpstr>
      <vt:lpstr>Parts of the cerebrum</vt:lpstr>
      <vt:lpstr>Sensory and motor strips</vt:lpstr>
      <vt:lpstr>Sensory homunculus</vt:lpstr>
      <vt:lpstr>PowerPoint Presentation</vt:lpstr>
      <vt:lpstr>The Brain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brain structure and functions</dc:title>
  <dc:subject>The brain structure and functions</dc:subject>
  <dc:creator/>
  <cp:keywords>The brain structure and functions</cp:keywords>
  <dc:description>The brain structure and functions</dc:description>
  <cp:lastModifiedBy>Nayan GRIFFITHS</cp:lastModifiedBy>
  <cp:revision>4</cp:revision>
  <cp:lastPrinted>1601-01-01T00:00:00Z</cp:lastPrinted>
  <dcterms:created xsi:type="dcterms:W3CDTF">1601-01-01T00:00:00Z</dcterms:created>
  <dcterms:modified xsi:type="dcterms:W3CDTF">2023-03-14T11:01:42Z</dcterms:modified>
  <cp:category>The brain structure and functions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