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9"/>
  </p:notesMasterIdLst>
  <p:handoutMasterIdLst>
    <p:handoutMasterId r:id="rId30"/>
  </p:handoutMasterIdLst>
  <p:sldIdLst>
    <p:sldId id="256" r:id="rId2"/>
    <p:sldId id="282" r:id="rId3"/>
    <p:sldId id="281" r:id="rId4"/>
    <p:sldId id="280" r:id="rId5"/>
    <p:sldId id="284" r:id="rId6"/>
    <p:sldId id="279" r:id="rId7"/>
    <p:sldId id="271" r:id="rId8"/>
    <p:sldId id="261" r:id="rId9"/>
    <p:sldId id="272" r:id="rId10"/>
    <p:sldId id="262" r:id="rId11"/>
    <p:sldId id="273" r:id="rId12"/>
    <p:sldId id="263" r:id="rId13"/>
    <p:sldId id="274" r:id="rId14"/>
    <p:sldId id="264" r:id="rId15"/>
    <p:sldId id="266" r:id="rId16"/>
    <p:sldId id="275" r:id="rId17"/>
    <p:sldId id="265" r:id="rId18"/>
    <p:sldId id="276" r:id="rId19"/>
    <p:sldId id="267" r:id="rId20"/>
    <p:sldId id="277" r:id="rId21"/>
    <p:sldId id="268" r:id="rId22"/>
    <p:sldId id="269" r:id="rId23"/>
    <p:sldId id="278" r:id="rId24"/>
    <p:sldId id="285" r:id="rId25"/>
    <p:sldId id="287" r:id="rId26"/>
    <p:sldId id="288" r:id="rId27"/>
    <p:sldId id="289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CC99"/>
    <a:srgbClr val="FFFFFF"/>
    <a:srgbClr val="333333"/>
    <a:srgbClr val="FFCCFF"/>
    <a:srgbClr val="CCFFCC"/>
    <a:srgbClr val="FFFFCC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0" d="100"/>
          <a:sy n="90" d="100"/>
        </p:scale>
        <p:origin x="96" y="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204" y="3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349CABEC-42CB-346D-C769-0B76D0F9AE3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5681AD42-378D-22C6-40DB-79E9CF89A67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005FC021-A7DF-A9B0-EF27-C7AB1D95E35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52CB2B32-9DA1-0E4E-2ABC-493B359C75D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F0136AB8-126C-444F-854F-D78C897627D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91817283-3510-C3B9-930C-7F2FF080796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B0669EE7-5AE8-F221-AB41-8647A85B0C5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5292FBC5-90DD-DF42-5F32-E6D3F846E29B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8EAD3D3E-BBF7-3544-16FE-E22F534CC41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5BAB2F47-FB23-B830-72CA-A5A40EF1043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70216A86-8DB3-E6BB-A4CF-CE77F48507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9337AAEA-1E79-4D8A-9C5D-142887150DD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DE2159E-C9A5-167E-BFB3-15AAC0F4E7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78A85C-F5B3-4141-A39D-0334D69EBAB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125B2B0B-D2FF-3735-DC19-748425287BA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2E341095-A4B1-D18C-8299-3D35474F28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F9FF778-332F-C2AE-40DD-0B86CCD19D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24C2CD-2B31-42F0-A7F8-B1129802B00B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90C022D1-B42C-88A6-C005-B8DAC0A0FEC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C7C94CDD-BEFB-FD52-0324-D7913BA01A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FD69F38-8911-9224-5A42-6AC481CCCF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74C31B-741A-4158-9CC2-A90F2D78CA03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61A973C8-3271-06BE-3C8F-7813CD9EA17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1DBFC2C9-C888-C791-3CA9-B798C376CF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4E0554D-CA5B-AA5D-85FF-5A3C9C40BC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DE0CDB-53A6-4C0F-BB07-3A4358777B8E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3A370D6E-37FB-571F-5D6E-0DB86B06F1F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DCB457D8-CEF7-EE40-8725-DC8AFE9DE6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B3212AC-461A-EDEB-5808-1C0271EB49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0FABF5-E233-4AC1-B347-CFDCCF2C5E4D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461C97DA-EC9C-9A04-73C6-C1D7299D776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0261F275-EFBD-0796-87E9-54719047F7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0F48189-51E9-D98B-3FB4-ACA84E639F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0CE950-CC6D-412F-94B5-1138DC0944CF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6EAF5986-1BB0-9763-AD0A-59C506C32D3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BB75C267-BD22-0B1D-F1EA-ACF12BD39A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D443853-A394-9842-6E9D-39F14020CF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DF5578-3BF0-4D55-8F89-B8A77BD39568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265E8E30-F325-F4BC-79C3-66762EDC15F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DEE6630D-A835-A538-F076-167487FD19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9991F13-7191-3063-3414-FF7569FFBC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0ACB33-F55E-4DED-893A-1183A0481450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295619D0-1AF6-9F6C-90EF-BA16C56B6E2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51C3205C-47AD-1EE7-FB57-4820344EC0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FD89D97-5C94-E599-C864-76F3FA0228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DBFFA0-CBE9-4201-8ED9-3B9B328C516C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65151F06-ABD4-6D09-FD8D-193C3DD686B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89656EF3-B9C4-F8BF-2D44-3CA66CD374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2C67564-640F-6EC4-4F22-82E8967551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9234CC-8261-44AC-8867-E21A9B9BF989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AF9AC00E-4BEF-F422-0817-FEBDD475D6D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10B5F596-0F30-6EF5-7965-2EF5AB9D58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783017C-B3AE-FCCC-D4E6-03BCF3D4A4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C00693-3520-4F0C-B788-03950D541938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7E47AC02-7583-D2B5-F672-35A50AE5B30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467305A0-747C-4E5D-84ED-FD8EF9015F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3815A3E-7007-8BA3-F3E1-9E04B7BB23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B6C5E3-B841-45C8-892F-C20EC9A52289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50B75CC9-5454-E008-A193-748E114AA60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4C01BBE2-2CF4-96A9-50D0-9AE79F4FC3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D7D9856-DDFE-A074-E6F8-F95CE36327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8987F4-1F89-4BE2-87E2-153E0075B2D0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BAF78DF4-5F7E-AD7B-F9BE-0B4A65E4146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24FF49E9-3BF1-1A42-3CA2-C0699B8850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2EB1516-3041-BE9A-5940-80A5753CDC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03032D-3907-4CC3-9FCA-60CD310777DC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F0EEFC48-1F4B-D4EA-0FF5-A3371F4203E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C6FB1E46-0FD7-6521-2863-433FB9D838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AD56B4A-9BD1-A0B6-2FD8-A7DB87D841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1BD7EC-1029-4680-9834-3084AE2282EE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AB6AEDFD-E57A-D5F1-5F2C-2FF1E79B100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2249732B-F54D-C270-133A-875C44B6EE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8146AC0-0418-FB1F-DEF6-A2EC077CA1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07E07E-BA03-4A50-8262-3999BC924A54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C8002A14-D70B-A6C3-3AF4-E080CD92A1B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F99FBF4F-E5CE-3160-4A50-8A1CF4171F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5A0DB31-E7A1-88B8-992A-34E647CFDC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05A8E7-ACC6-41C9-84E8-455456E016CA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6242C2A6-44C5-6BC0-BF8B-7E009C6ABF7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E979AED7-1E66-30CE-365B-989E701FA5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7C97DBE-2A27-F797-20DF-E35C40B6D5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B31337-9986-4DAD-96D3-E4DEAF82FC9A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67586" name="Rectangle 1026">
            <a:extLst>
              <a:ext uri="{FF2B5EF4-FFF2-40B4-BE49-F238E27FC236}">
                <a16:creationId xmlns:a16="http://schemas.microsoft.com/office/drawing/2014/main" id="{6B98DB0D-84CF-384E-1663-A0B9541D26B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1027">
            <a:extLst>
              <a:ext uri="{FF2B5EF4-FFF2-40B4-BE49-F238E27FC236}">
                <a16:creationId xmlns:a16="http://schemas.microsoft.com/office/drawing/2014/main" id="{0B5FF836-0F0E-5F75-42F9-971461E678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Picture adapted from Access Excellence’ rescource center:</a:t>
            </a:r>
          </a:p>
          <a:p>
            <a:r>
              <a:rPr lang="en-US" altLang="en-US"/>
              <a:t>http://www.accessexcellence.org/RC/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DE3B9A7-947F-CBFF-00C1-12656ADC8A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8C37A0-6BDD-44C2-837D-818C3AF8A2F3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7EDAAB69-FA03-C6A5-ACFC-281A004B417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0AB528F3-62BD-76A8-5E0F-4AF45B3CB7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Teachers:  you may want to print out this diagram, photocopy it for each </a:t>
            </a:r>
          </a:p>
          <a:p>
            <a:r>
              <a:rPr lang="en-US" altLang="en-US"/>
              <a:t>student and have them fill in the blanks as you go through this presentation.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D3FB4FA-53C5-2A72-896C-48F5881370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6AA201-2D4A-41E3-85BC-21B32C740418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80898" name="Rectangle 2">
            <a:extLst>
              <a:ext uri="{FF2B5EF4-FFF2-40B4-BE49-F238E27FC236}">
                <a16:creationId xmlns:a16="http://schemas.microsoft.com/office/drawing/2014/main" id="{2A200555-24BE-2F63-FF7D-0A645DD7CD5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0F2C3719-1CD0-A60B-9ED3-6A308B43B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8EFEC82-DAD2-B085-0FA0-55DCC1C61E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484F2D-BC71-438C-934B-45D698DE29BB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A7DF55C5-577A-9A18-34E1-88747132CE2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D4716472-7586-EC99-7140-1D6C0D0972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E2ADC6C-BEA4-E298-6ED3-2B943F4449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7555D7-AE81-45BC-B5FC-1C2C9DC966B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DA09F8E9-0357-8799-F03C-37D043927F1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FDB4FA7A-9864-107A-A8B1-EC40E2AC98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54287C5-440C-525F-59D3-CE10508B51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ABA46F-AB75-4589-997D-E05D6255B8C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DCF0F84E-20FD-2C08-5CF0-9A8D2F01D37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19E870B2-088F-F91E-3A98-7D5A55E72B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79BF202-445E-49D8-52D0-D657A1FE42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0DFF03-D947-4122-A741-2961854BD36E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24233641-FBB4-8D78-47CE-836C47C7B68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F10571A7-17DA-B341-39E7-5BBD7A8A97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0BE2522-6688-68A9-A845-F62DA51ED8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A53DB6-45C2-4E01-AF72-C55096F7467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33AFFFD0-7B76-6F3E-75FD-087BD4FAD50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6F7CA832-F2E6-AB92-2714-03C6E52368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D9112F0-2F50-6E33-5BAD-C554057D02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B96F24-5AD8-4FDB-A940-74DBF2683AF7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A94F618B-A31B-014A-E856-6CBB5027E5D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E12EE419-FBB5-C0A1-D59F-6F2415D97D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767A29E-4304-A0F7-31B4-17DFC7863C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26F117-8CF0-4188-8992-FBA1CB9F269A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F2A09867-30FC-3C89-B94A-1F07ACAD91C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CDE2E188-6A66-442A-5D0A-6527BC7685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9ACB1-718D-0216-2754-D29AFF01DD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6CBEC7-E1C6-C681-7A86-8DE3ED6D5D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D9AF6-3B36-42FE-E677-A531478C9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4D3C2-9BF4-8CB2-127F-6ED395824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3FA1B-12CB-DB60-2722-0845D5BA3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E108FB-6C12-42FF-8A66-C54ED7075B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9025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76346-C00D-E3E2-C1E3-0020D2B1B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85B055-FEFF-CF3E-6BD2-C1E0253161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C2FB5-612D-CA94-BC65-851F948B3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9A10C-3336-5B46-5901-D9639E215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1FB9E-FCAC-5395-8D20-EC7E6531B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A96FBE-6EB0-4990-92A2-7E7FA4B5D4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5800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EA47F0-A6C5-661B-9334-3B6FDA2613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CA84C1-DB21-049D-5698-B112A2EDAB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DF0E8B-B507-8EEE-A6AA-857C8BD20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6C04E-84BC-C5B5-0228-7F9C4BBE4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E609B5-4B3E-D336-FAD1-A48A61995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4C722-B350-47BD-8001-6EFCA13BDE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9316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419F5-34B2-0D82-BFB2-C35B36030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EEED0-F710-A91F-2898-018111878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5ADA18-EDF5-30FB-4F77-34022578D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56C37-CA8E-E40E-9586-68D8DAC3F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C2A8CC-9347-4AB2-5788-1E10E519D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3A5D8-7B49-4587-9232-4BB16A7919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2275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FA3CE-EFAA-D9A0-2476-70A667D38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4CAF3-9BC1-F2C8-520D-39A04E956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CBD295-B75F-66B8-5ACF-660178169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7D31E-E786-B3BE-0E5F-B917E3B3A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90C7AD-4C7F-67FD-8F47-D27E944E2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AA165-1521-498C-BC90-F4133D25A9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2465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0DBFF-D546-5471-CEA4-EF35F72B4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547CF-07E5-A30B-6638-81BB6393D2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0BB142-0780-10FB-6462-F3FB5D999D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E12122-FB09-B022-9084-46D624A9F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F8C43C-F593-656C-BAF0-B320458DE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E9AC03-038E-2CFB-C42B-A287BE996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98FB1-D86F-476D-A7EF-44734E58BF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030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4383C-DC0E-ADAD-BC8F-511383607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CF9BCF-A805-0A33-EA81-1BFC5061C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CD125B-3872-5665-BC5B-75A1C40CCE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4A320D-7B5D-1C14-AEEA-BB324F0AFA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7970CA-C3BA-CA6C-8BDA-88AB083AA9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B8BEB2-5FDE-E623-D36D-4CD6D0F81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4346FE-2E4B-C17F-C796-26F0C264B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60153C-3FA2-8294-CDA2-5D2A7F3E1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C1E44F-5783-432F-99FC-FA739C05DB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0782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78F41-607A-C435-8081-34F00D866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19CE9A-6F8F-1A06-51C1-3A124818E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B9D472-4194-85D4-975D-BCE39DA35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E521F7-D9A5-CBE4-EFF0-5AF28B2EE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D3841A-0BCC-4220-9D75-54743BE66C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2932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5BA471-47B3-D8C3-A1F3-995D2EB2D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CC7602-AC00-FFF0-B20A-F7DB7BBD0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1BA7C4-E82C-B20E-B07F-99C87924B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16C121-0032-4832-A397-B46235AD12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335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95A06-B40A-4787-7793-5259E376D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5B830-DD00-36C0-1E28-14224B8AD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8D0AB7-5D1C-4BA0-5977-8918344A1A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CFF2D2-7AD9-4CD5-9796-059A3AC65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CA3F1B-BC2B-91BF-09E4-69F7DF9BC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292DED-EAF6-A9F4-B5E1-98C40C24D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91A13-7310-44B9-B98B-6DDEBB266D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63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7853F-6A80-0552-FEB2-B989F51B3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8B3714-72A2-25A3-0F3A-01833992C8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B6FA37-712E-CDCA-E399-CA7051A42D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DEE795-3FEB-159D-7256-53BE58D66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096F2D-6EF2-6121-37AC-BEB4FA498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FEC40A-A11B-15D9-1BCA-30336F5D6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C8F0B-6E3C-4CCE-BC22-B7396BF792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7819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208FF130-25EB-EFFB-1D7C-78267D31DE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0A0B34C-34D8-2EB9-CB99-D1407E7157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D8019051-456C-C94C-F9D7-FFD0CD2D8E6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79471F12-AC62-1966-EC58-9505A1CFDE2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72FBF60C-1BE2-C10F-3F4B-A7B7AF0926B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2D1B0DDA-E8DB-409E-9429-F80F9229541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F8C5542-EA33-4716-8B79-8CA42C839C6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143000"/>
          </a:xfrm>
        </p:spPr>
        <p:txBody>
          <a:bodyPr anchor="ctr"/>
          <a:lstStyle/>
          <a:p>
            <a:r>
              <a:rPr lang="en-US" altLang="en-US" sz="3600">
                <a:solidFill>
                  <a:schemeClr val="hlink"/>
                </a:solidFill>
              </a:rPr>
              <a:t>Chapter Seven</a:t>
            </a:r>
            <a:r>
              <a:rPr lang="en-US" altLang="en-US" sz="4400"/>
              <a:t>	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8727F92-89A5-DCFB-AC34-6B74CDE315F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95400" y="1371600"/>
            <a:ext cx="6400800" cy="1066800"/>
          </a:xfrm>
        </p:spPr>
        <p:txBody>
          <a:bodyPr/>
          <a:lstStyle/>
          <a:p>
            <a:r>
              <a:rPr lang="en-US" altLang="en-US" sz="4800" b="1">
                <a:solidFill>
                  <a:schemeClr val="hlink"/>
                </a:solidFill>
              </a:rPr>
              <a:t>A View of the Cell</a:t>
            </a:r>
            <a:endParaRPr lang="en-US" altLang="en-US" sz="4400"/>
          </a:p>
        </p:txBody>
      </p:sp>
      <p:sp>
        <p:nvSpPr>
          <p:cNvPr id="2148" name="Freeform 100">
            <a:extLst>
              <a:ext uri="{FF2B5EF4-FFF2-40B4-BE49-F238E27FC236}">
                <a16:creationId xmlns:a16="http://schemas.microsoft.com/office/drawing/2014/main" id="{2875D8EF-F54A-50B5-987B-2F420D1E63E4}"/>
              </a:ext>
            </a:extLst>
          </p:cNvPr>
          <p:cNvSpPr>
            <a:spLocks/>
          </p:cNvSpPr>
          <p:nvPr/>
        </p:nvSpPr>
        <p:spPr bwMode="auto">
          <a:xfrm>
            <a:off x="2286000" y="2438400"/>
            <a:ext cx="4114800" cy="4038600"/>
          </a:xfrm>
          <a:custGeom>
            <a:avLst/>
            <a:gdLst>
              <a:gd name="T0" fmla="*/ 2204 w 3706"/>
              <a:gd name="T1" fmla="*/ 94 h 3694"/>
              <a:gd name="T2" fmla="*/ 1910 w 3706"/>
              <a:gd name="T3" fmla="*/ 129 h 3694"/>
              <a:gd name="T4" fmla="*/ 1781 w 3706"/>
              <a:gd name="T5" fmla="*/ 153 h 3694"/>
              <a:gd name="T6" fmla="*/ 1663 w 3706"/>
              <a:gd name="T7" fmla="*/ 164 h 3694"/>
              <a:gd name="T8" fmla="*/ 1381 w 3706"/>
              <a:gd name="T9" fmla="*/ 235 h 3694"/>
              <a:gd name="T10" fmla="*/ 792 w 3706"/>
              <a:gd name="T11" fmla="*/ 306 h 3694"/>
              <a:gd name="T12" fmla="*/ 475 w 3706"/>
              <a:gd name="T13" fmla="*/ 364 h 3694"/>
              <a:gd name="T14" fmla="*/ 193 w 3706"/>
              <a:gd name="T15" fmla="*/ 517 h 3694"/>
              <a:gd name="T16" fmla="*/ 157 w 3706"/>
              <a:gd name="T17" fmla="*/ 588 h 3694"/>
              <a:gd name="T18" fmla="*/ 98 w 3706"/>
              <a:gd name="T19" fmla="*/ 1070 h 3694"/>
              <a:gd name="T20" fmla="*/ 193 w 3706"/>
              <a:gd name="T21" fmla="*/ 2306 h 3694"/>
              <a:gd name="T22" fmla="*/ 263 w 3706"/>
              <a:gd name="T23" fmla="*/ 2859 h 3694"/>
              <a:gd name="T24" fmla="*/ 369 w 3706"/>
              <a:gd name="T25" fmla="*/ 3282 h 3694"/>
              <a:gd name="T26" fmla="*/ 416 w 3706"/>
              <a:gd name="T27" fmla="*/ 3400 h 3694"/>
              <a:gd name="T28" fmla="*/ 451 w 3706"/>
              <a:gd name="T29" fmla="*/ 3435 h 3694"/>
              <a:gd name="T30" fmla="*/ 534 w 3706"/>
              <a:gd name="T31" fmla="*/ 3553 h 3694"/>
              <a:gd name="T32" fmla="*/ 569 w 3706"/>
              <a:gd name="T33" fmla="*/ 3565 h 3694"/>
              <a:gd name="T34" fmla="*/ 816 w 3706"/>
              <a:gd name="T35" fmla="*/ 3647 h 3694"/>
              <a:gd name="T36" fmla="*/ 887 w 3706"/>
              <a:gd name="T37" fmla="*/ 3671 h 3694"/>
              <a:gd name="T38" fmla="*/ 1098 w 3706"/>
              <a:gd name="T39" fmla="*/ 3694 h 3694"/>
              <a:gd name="T40" fmla="*/ 2357 w 3706"/>
              <a:gd name="T41" fmla="*/ 3647 h 3694"/>
              <a:gd name="T42" fmla="*/ 3051 w 3706"/>
              <a:gd name="T43" fmla="*/ 3565 h 3694"/>
              <a:gd name="T44" fmla="*/ 3227 w 3706"/>
              <a:gd name="T45" fmla="*/ 3518 h 3694"/>
              <a:gd name="T46" fmla="*/ 3474 w 3706"/>
              <a:gd name="T47" fmla="*/ 3412 h 3694"/>
              <a:gd name="T48" fmla="*/ 3580 w 3706"/>
              <a:gd name="T49" fmla="*/ 3294 h 3694"/>
              <a:gd name="T50" fmla="*/ 3592 w 3706"/>
              <a:gd name="T51" fmla="*/ 3223 h 3694"/>
              <a:gd name="T52" fmla="*/ 3616 w 3706"/>
              <a:gd name="T53" fmla="*/ 3188 h 3694"/>
              <a:gd name="T54" fmla="*/ 3663 w 3706"/>
              <a:gd name="T55" fmla="*/ 3023 h 3694"/>
              <a:gd name="T56" fmla="*/ 3674 w 3706"/>
              <a:gd name="T57" fmla="*/ 2906 h 3694"/>
              <a:gd name="T58" fmla="*/ 3698 w 3706"/>
              <a:gd name="T59" fmla="*/ 2823 h 3694"/>
              <a:gd name="T60" fmla="*/ 3627 w 3706"/>
              <a:gd name="T61" fmla="*/ 2094 h 3694"/>
              <a:gd name="T62" fmla="*/ 3510 w 3706"/>
              <a:gd name="T63" fmla="*/ 1412 h 3694"/>
              <a:gd name="T64" fmla="*/ 3439 w 3706"/>
              <a:gd name="T65" fmla="*/ 447 h 3694"/>
              <a:gd name="T66" fmla="*/ 3404 w 3706"/>
              <a:gd name="T67" fmla="*/ 317 h 3694"/>
              <a:gd name="T68" fmla="*/ 3380 w 3706"/>
              <a:gd name="T69" fmla="*/ 211 h 3694"/>
              <a:gd name="T70" fmla="*/ 3333 w 3706"/>
              <a:gd name="T71" fmla="*/ 176 h 3694"/>
              <a:gd name="T72" fmla="*/ 3286 w 3706"/>
              <a:gd name="T73" fmla="*/ 117 h 3694"/>
              <a:gd name="T74" fmla="*/ 3227 w 3706"/>
              <a:gd name="T75" fmla="*/ 47 h 3694"/>
              <a:gd name="T76" fmla="*/ 2957 w 3706"/>
              <a:gd name="T77" fmla="*/ 0 h 3694"/>
              <a:gd name="T78" fmla="*/ 2345 w 3706"/>
              <a:gd name="T79" fmla="*/ 70 h 3694"/>
              <a:gd name="T80" fmla="*/ 2286 w 3706"/>
              <a:gd name="T81" fmla="*/ 247 h 3694"/>
              <a:gd name="T82" fmla="*/ 2310 w 3706"/>
              <a:gd name="T83" fmla="*/ 282 h 3694"/>
              <a:gd name="T84" fmla="*/ 2216 w 3706"/>
              <a:gd name="T85" fmla="*/ 294 h 3694"/>
              <a:gd name="T86" fmla="*/ 2192 w 3706"/>
              <a:gd name="T87" fmla="*/ 164 h 3694"/>
              <a:gd name="T88" fmla="*/ 2204 w 3706"/>
              <a:gd name="T89" fmla="*/ 94 h 36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3706" h="3694">
                <a:moveTo>
                  <a:pt x="2204" y="94"/>
                </a:moveTo>
                <a:cubicBezTo>
                  <a:pt x="2106" y="114"/>
                  <a:pt x="2011" y="121"/>
                  <a:pt x="1910" y="129"/>
                </a:cubicBezTo>
                <a:cubicBezTo>
                  <a:pt x="1867" y="137"/>
                  <a:pt x="1824" y="147"/>
                  <a:pt x="1781" y="153"/>
                </a:cubicBezTo>
                <a:cubicBezTo>
                  <a:pt x="1742" y="159"/>
                  <a:pt x="1702" y="158"/>
                  <a:pt x="1663" y="164"/>
                </a:cubicBezTo>
                <a:cubicBezTo>
                  <a:pt x="1568" y="180"/>
                  <a:pt x="1475" y="214"/>
                  <a:pt x="1381" y="235"/>
                </a:cubicBezTo>
                <a:cubicBezTo>
                  <a:pt x="1189" y="277"/>
                  <a:pt x="986" y="278"/>
                  <a:pt x="792" y="306"/>
                </a:cubicBezTo>
                <a:cubicBezTo>
                  <a:pt x="695" y="353"/>
                  <a:pt x="581" y="353"/>
                  <a:pt x="475" y="364"/>
                </a:cubicBezTo>
                <a:cubicBezTo>
                  <a:pt x="371" y="406"/>
                  <a:pt x="275" y="435"/>
                  <a:pt x="193" y="517"/>
                </a:cubicBezTo>
                <a:cubicBezTo>
                  <a:pt x="185" y="542"/>
                  <a:pt x="160" y="562"/>
                  <a:pt x="157" y="588"/>
                </a:cubicBezTo>
                <a:cubicBezTo>
                  <a:pt x="148" y="684"/>
                  <a:pt x="179" y="952"/>
                  <a:pt x="98" y="1070"/>
                </a:cubicBezTo>
                <a:cubicBezTo>
                  <a:pt x="0" y="1596"/>
                  <a:pt x="118" y="1867"/>
                  <a:pt x="193" y="2306"/>
                </a:cubicBezTo>
                <a:cubicBezTo>
                  <a:pt x="205" y="2491"/>
                  <a:pt x="232" y="2676"/>
                  <a:pt x="263" y="2859"/>
                </a:cubicBezTo>
                <a:cubicBezTo>
                  <a:pt x="281" y="2964"/>
                  <a:pt x="295" y="3183"/>
                  <a:pt x="369" y="3282"/>
                </a:cubicBezTo>
                <a:cubicBezTo>
                  <a:pt x="380" y="3325"/>
                  <a:pt x="387" y="3365"/>
                  <a:pt x="416" y="3400"/>
                </a:cubicBezTo>
                <a:cubicBezTo>
                  <a:pt x="427" y="3413"/>
                  <a:pt x="441" y="3422"/>
                  <a:pt x="451" y="3435"/>
                </a:cubicBezTo>
                <a:cubicBezTo>
                  <a:pt x="477" y="3471"/>
                  <a:pt x="498" y="3524"/>
                  <a:pt x="534" y="3553"/>
                </a:cubicBezTo>
                <a:cubicBezTo>
                  <a:pt x="544" y="3561"/>
                  <a:pt x="558" y="3559"/>
                  <a:pt x="569" y="3565"/>
                </a:cubicBezTo>
                <a:cubicBezTo>
                  <a:pt x="652" y="3607"/>
                  <a:pt x="722" y="3633"/>
                  <a:pt x="816" y="3647"/>
                </a:cubicBezTo>
                <a:cubicBezTo>
                  <a:pt x="840" y="3655"/>
                  <a:pt x="862" y="3667"/>
                  <a:pt x="887" y="3671"/>
                </a:cubicBezTo>
                <a:cubicBezTo>
                  <a:pt x="957" y="3683"/>
                  <a:pt x="1098" y="3694"/>
                  <a:pt x="1098" y="3694"/>
                </a:cubicBezTo>
                <a:cubicBezTo>
                  <a:pt x="1518" y="3683"/>
                  <a:pt x="1938" y="3684"/>
                  <a:pt x="2357" y="3647"/>
                </a:cubicBezTo>
                <a:cubicBezTo>
                  <a:pt x="2586" y="3602"/>
                  <a:pt x="2819" y="3593"/>
                  <a:pt x="3051" y="3565"/>
                </a:cubicBezTo>
                <a:cubicBezTo>
                  <a:pt x="3110" y="3541"/>
                  <a:pt x="3168" y="3538"/>
                  <a:pt x="3227" y="3518"/>
                </a:cubicBezTo>
                <a:cubicBezTo>
                  <a:pt x="3311" y="3490"/>
                  <a:pt x="3394" y="3451"/>
                  <a:pt x="3474" y="3412"/>
                </a:cubicBezTo>
                <a:cubicBezTo>
                  <a:pt x="3507" y="3331"/>
                  <a:pt x="3499" y="3328"/>
                  <a:pt x="3580" y="3294"/>
                </a:cubicBezTo>
                <a:cubicBezTo>
                  <a:pt x="3584" y="3270"/>
                  <a:pt x="3584" y="3246"/>
                  <a:pt x="3592" y="3223"/>
                </a:cubicBezTo>
                <a:cubicBezTo>
                  <a:pt x="3597" y="3210"/>
                  <a:pt x="3612" y="3202"/>
                  <a:pt x="3616" y="3188"/>
                </a:cubicBezTo>
                <a:cubicBezTo>
                  <a:pt x="3669" y="3004"/>
                  <a:pt x="3606" y="3109"/>
                  <a:pt x="3663" y="3023"/>
                </a:cubicBezTo>
                <a:cubicBezTo>
                  <a:pt x="3667" y="2984"/>
                  <a:pt x="3667" y="2945"/>
                  <a:pt x="3674" y="2906"/>
                </a:cubicBezTo>
                <a:cubicBezTo>
                  <a:pt x="3679" y="2878"/>
                  <a:pt x="3697" y="2852"/>
                  <a:pt x="3698" y="2823"/>
                </a:cubicBezTo>
                <a:cubicBezTo>
                  <a:pt x="3706" y="2578"/>
                  <a:pt x="3654" y="2336"/>
                  <a:pt x="3627" y="2094"/>
                </a:cubicBezTo>
                <a:cubicBezTo>
                  <a:pt x="3602" y="1864"/>
                  <a:pt x="3565" y="1637"/>
                  <a:pt x="3510" y="1412"/>
                </a:cubicBezTo>
                <a:cubicBezTo>
                  <a:pt x="3504" y="1146"/>
                  <a:pt x="3537" y="733"/>
                  <a:pt x="3439" y="447"/>
                </a:cubicBezTo>
                <a:cubicBezTo>
                  <a:pt x="3413" y="291"/>
                  <a:pt x="3445" y="455"/>
                  <a:pt x="3404" y="317"/>
                </a:cubicBezTo>
                <a:cubicBezTo>
                  <a:pt x="3404" y="316"/>
                  <a:pt x="3384" y="217"/>
                  <a:pt x="3380" y="211"/>
                </a:cubicBezTo>
                <a:cubicBezTo>
                  <a:pt x="3369" y="195"/>
                  <a:pt x="3349" y="188"/>
                  <a:pt x="3333" y="176"/>
                </a:cubicBezTo>
                <a:cubicBezTo>
                  <a:pt x="3312" y="108"/>
                  <a:pt x="3339" y="170"/>
                  <a:pt x="3286" y="117"/>
                </a:cubicBezTo>
                <a:cubicBezTo>
                  <a:pt x="3252" y="83"/>
                  <a:pt x="3275" y="74"/>
                  <a:pt x="3227" y="47"/>
                </a:cubicBezTo>
                <a:cubicBezTo>
                  <a:pt x="3150" y="4"/>
                  <a:pt x="3035" y="6"/>
                  <a:pt x="2957" y="0"/>
                </a:cubicBezTo>
                <a:cubicBezTo>
                  <a:pt x="2745" y="8"/>
                  <a:pt x="2547" y="7"/>
                  <a:pt x="2345" y="70"/>
                </a:cubicBezTo>
                <a:cubicBezTo>
                  <a:pt x="2310" y="125"/>
                  <a:pt x="2306" y="186"/>
                  <a:pt x="2286" y="247"/>
                </a:cubicBezTo>
                <a:cubicBezTo>
                  <a:pt x="2294" y="259"/>
                  <a:pt x="2313" y="268"/>
                  <a:pt x="2310" y="282"/>
                </a:cubicBezTo>
                <a:cubicBezTo>
                  <a:pt x="2302" y="326"/>
                  <a:pt x="2227" y="296"/>
                  <a:pt x="2216" y="294"/>
                </a:cubicBezTo>
                <a:cubicBezTo>
                  <a:pt x="2147" y="247"/>
                  <a:pt x="2192" y="293"/>
                  <a:pt x="2192" y="164"/>
                </a:cubicBezTo>
                <a:cubicBezTo>
                  <a:pt x="2192" y="93"/>
                  <a:pt x="2161" y="137"/>
                  <a:pt x="2204" y="94"/>
                </a:cubicBezTo>
                <a:close/>
              </a:path>
            </a:pathLst>
          </a:custGeom>
          <a:solidFill>
            <a:schemeClr val="hlink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49" name="Freeform 101">
            <a:extLst>
              <a:ext uri="{FF2B5EF4-FFF2-40B4-BE49-F238E27FC236}">
                <a16:creationId xmlns:a16="http://schemas.microsoft.com/office/drawing/2014/main" id="{A094F6BA-8963-58A6-1574-263E627734CA}"/>
              </a:ext>
            </a:extLst>
          </p:cNvPr>
          <p:cNvSpPr>
            <a:spLocks/>
          </p:cNvSpPr>
          <p:nvPr/>
        </p:nvSpPr>
        <p:spPr bwMode="auto">
          <a:xfrm>
            <a:off x="2351088" y="2470150"/>
            <a:ext cx="4021137" cy="3984625"/>
          </a:xfrm>
          <a:custGeom>
            <a:avLst/>
            <a:gdLst>
              <a:gd name="T0" fmla="*/ 2204 w 3706"/>
              <a:gd name="T1" fmla="*/ 94 h 3694"/>
              <a:gd name="T2" fmla="*/ 1910 w 3706"/>
              <a:gd name="T3" fmla="*/ 129 h 3694"/>
              <a:gd name="T4" fmla="*/ 1781 w 3706"/>
              <a:gd name="T5" fmla="*/ 153 h 3694"/>
              <a:gd name="T6" fmla="*/ 1663 w 3706"/>
              <a:gd name="T7" fmla="*/ 164 h 3694"/>
              <a:gd name="T8" fmla="*/ 1381 w 3706"/>
              <a:gd name="T9" fmla="*/ 235 h 3694"/>
              <a:gd name="T10" fmla="*/ 792 w 3706"/>
              <a:gd name="T11" fmla="*/ 306 h 3694"/>
              <a:gd name="T12" fmla="*/ 475 w 3706"/>
              <a:gd name="T13" fmla="*/ 364 h 3694"/>
              <a:gd name="T14" fmla="*/ 193 w 3706"/>
              <a:gd name="T15" fmla="*/ 517 h 3694"/>
              <a:gd name="T16" fmla="*/ 157 w 3706"/>
              <a:gd name="T17" fmla="*/ 588 h 3694"/>
              <a:gd name="T18" fmla="*/ 98 w 3706"/>
              <a:gd name="T19" fmla="*/ 1070 h 3694"/>
              <a:gd name="T20" fmla="*/ 193 w 3706"/>
              <a:gd name="T21" fmla="*/ 2306 h 3694"/>
              <a:gd name="T22" fmla="*/ 263 w 3706"/>
              <a:gd name="T23" fmla="*/ 2859 h 3694"/>
              <a:gd name="T24" fmla="*/ 369 w 3706"/>
              <a:gd name="T25" fmla="*/ 3282 h 3694"/>
              <a:gd name="T26" fmla="*/ 416 w 3706"/>
              <a:gd name="T27" fmla="*/ 3400 h 3694"/>
              <a:gd name="T28" fmla="*/ 451 w 3706"/>
              <a:gd name="T29" fmla="*/ 3435 h 3694"/>
              <a:gd name="T30" fmla="*/ 534 w 3706"/>
              <a:gd name="T31" fmla="*/ 3553 h 3694"/>
              <a:gd name="T32" fmla="*/ 569 w 3706"/>
              <a:gd name="T33" fmla="*/ 3565 h 3694"/>
              <a:gd name="T34" fmla="*/ 816 w 3706"/>
              <a:gd name="T35" fmla="*/ 3647 h 3694"/>
              <a:gd name="T36" fmla="*/ 887 w 3706"/>
              <a:gd name="T37" fmla="*/ 3671 h 3694"/>
              <a:gd name="T38" fmla="*/ 1098 w 3706"/>
              <a:gd name="T39" fmla="*/ 3694 h 3694"/>
              <a:gd name="T40" fmla="*/ 2357 w 3706"/>
              <a:gd name="T41" fmla="*/ 3647 h 3694"/>
              <a:gd name="T42" fmla="*/ 3051 w 3706"/>
              <a:gd name="T43" fmla="*/ 3565 h 3694"/>
              <a:gd name="T44" fmla="*/ 3227 w 3706"/>
              <a:gd name="T45" fmla="*/ 3518 h 3694"/>
              <a:gd name="T46" fmla="*/ 3474 w 3706"/>
              <a:gd name="T47" fmla="*/ 3412 h 3694"/>
              <a:gd name="T48" fmla="*/ 3580 w 3706"/>
              <a:gd name="T49" fmla="*/ 3294 h 3694"/>
              <a:gd name="T50" fmla="*/ 3592 w 3706"/>
              <a:gd name="T51" fmla="*/ 3223 h 3694"/>
              <a:gd name="T52" fmla="*/ 3616 w 3706"/>
              <a:gd name="T53" fmla="*/ 3188 h 3694"/>
              <a:gd name="T54" fmla="*/ 3663 w 3706"/>
              <a:gd name="T55" fmla="*/ 3023 h 3694"/>
              <a:gd name="T56" fmla="*/ 3674 w 3706"/>
              <a:gd name="T57" fmla="*/ 2906 h 3694"/>
              <a:gd name="T58" fmla="*/ 3698 w 3706"/>
              <a:gd name="T59" fmla="*/ 2823 h 3694"/>
              <a:gd name="T60" fmla="*/ 3627 w 3706"/>
              <a:gd name="T61" fmla="*/ 2094 h 3694"/>
              <a:gd name="T62" fmla="*/ 3510 w 3706"/>
              <a:gd name="T63" fmla="*/ 1412 h 3694"/>
              <a:gd name="T64" fmla="*/ 3439 w 3706"/>
              <a:gd name="T65" fmla="*/ 447 h 3694"/>
              <a:gd name="T66" fmla="*/ 3404 w 3706"/>
              <a:gd name="T67" fmla="*/ 317 h 3694"/>
              <a:gd name="T68" fmla="*/ 3380 w 3706"/>
              <a:gd name="T69" fmla="*/ 211 h 3694"/>
              <a:gd name="T70" fmla="*/ 3333 w 3706"/>
              <a:gd name="T71" fmla="*/ 176 h 3694"/>
              <a:gd name="T72" fmla="*/ 3286 w 3706"/>
              <a:gd name="T73" fmla="*/ 117 h 3694"/>
              <a:gd name="T74" fmla="*/ 3227 w 3706"/>
              <a:gd name="T75" fmla="*/ 47 h 3694"/>
              <a:gd name="T76" fmla="*/ 2957 w 3706"/>
              <a:gd name="T77" fmla="*/ 0 h 3694"/>
              <a:gd name="T78" fmla="*/ 2345 w 3706"/>
              <a:gd name="T79" fmla="*/ 70 h 3694"/>
              <a:gd name="T80" fmla="*/ 2286 w 3706"/>
              <a:gd name="T81" fmla="*/ 247 h 3694"/>
              <a:gd name="T82" fmla="*/ 2310 w 3706"/>
              <a:gd name="T83" fmla="*/ 282 h 3694"/>
              <a:gd name="T84" fmla="*/ 2216 w 3706"/>
              <a:gd name="T85" fmla="*/ 294 h 3694"/>
              <a:gd name="T86" fmla="*/ 2192 w 3706"/>
              <a:gd name="T87" fmla="*/ 164 h 3694"/>
              <a:gd name="T88" fmla="*/ 2204 w 3706"/>
              <a:gd name="T89" fmla="*/ 94 h 36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3706" h="3694">
                <a:moveTo>
                  <a:pt x="2204" y="94"/>
                </a:moveTo>
                <a:cubicBezTo>
                  <a:pt x="2106" y="114"/>
                  <a:pt x="2011" y="121"/>
                  <a:pt x="1910" y="129"/>
                </a:cubicBezTo>
                <a:cubicBezTo>
                  <a:pt x="1867" y="137"/>
                  <a:pt x="1824" y="147"/>
                  <a:pt x="1781" y="153"/>
                </a:cubicBezTo>
                <a:cubicBezTo>
                  <a:pt x="1742" y="159"/>
                  <a:pt x="1702" y="158"/>
                  <a:pt x="1663" y="164"/>
                </a:cubicBezTo>
                <a:cubicBezTo>
                  <a:pt x="1568" y="180"/>
                  <a:pt x="1475" y="214"/>
                  <a:pt x="1381" y="235"/>
                </a:cubicBezTo>
                <a:cubicBezTo>
                  <a:pt x="1189" y="277"/>
                  <a:pt x="986" y="278"/>
                  <a:pt x="792" y="306"/>
                </a:cubicBezTo>
                <a:cubicBezTo>
                  <a:pt x="695" y="353"/>
                  <a:pt x="581" y="353"/>
                  <a:pt x="475" y="364"/>
                </a:cubicBezTo>
                <a:cubicBezTo>
                  <a:pt x="371" y="406"/>
                  <a:pt x="275" y="435"/>
                  <a:pt x="193" y="517"/>
                </a:cubicBezTo>
                <a:cubicBezTo>
                  <a:pt x="185" y="542"/>
                  <a:pt x="160" y="562"/>
                  <a:pt x="157" y="588"/>
                </a:cubicBezTo>
                <a:cubicBezTo>
                  <a:pt x="148" y="684"/>
                  <a:pt x="179" y="952"/>
                  <a:pt x="98" y="1070"/>
                </a:cubicBezTo>
                <a:cubicBezTo>
                  <a:pt x="0" y="1596"/>
                  <a:pt x="118" y="1867"/>
                  <a:pt x="193" y="2306"/>
                </a:cubicBezTo>
                <a:cubicBezTo>
                  <a:pt x="205" y="2491"/>
                  <a:pt x="232" y="2676"/>
                  <a:pt x="263" y="2859"/>
                </a:cubicBezTo>
                <a:cubicBezTo>
                  <a:pt x="281" y="2964"/>
                  <a:pt x="295" y="3183"/>
                  <a:pt x="369" y="3282"/>
                </a:cubicBezTo>
                <a:cubicBezTo>
                  <a:pt x="380" y="3325"/>
                  <a:pt x="387" y="3365"/>
                  <a:pt x="416" y="3400"/>
                </a:cubicBezTo>
                <a:cubicBezTo>
                  <a:pt x="427" y="3413"/>
                  <a:pt x="441" y="3422"/>
                  <a:pt x="451" y="3435"/>
                </a:cubicBezTo>
                <a:cubicBezTo>
                  <a:pt x="477" y="3471"/>
                  <a:pt x="498" y="3524"/>
                  <a:pt x="534" y="3553"/>
                </a:cubicBezTo>
                <a:cubicBezTo>
                  <a:pt x="544" y="3561"/>
                  <a:pt x="558" y="3559"/>
                  <a:pt x="569" y="3565"/>
                </a:cubicBezTo>
                <a:cubicBezTo>
                  <a:pt x="652" y="3607"/>
                  <a:pt x="722" y="3633"/>
                  <a:pt x="816" y="3647"/>
                </a:cubicBezTo>
                <a:cubicBezTo>
                  <a:pt x="840" y="3655"/>
                  <a:pt x="862" y="3667"/>
                  <a:pt x="887" y="3671"/>
                </a:cubicBezTo>
                <a:cubicBezTo>
                  <a:pt x="957" y="3683"/>
                  <a:pt x="1098" y="3694"/>
                  <a:pt x="1098" y="3694"/>
                </a:cubicBezTo>
                <a:cubicBezTo>
                  <a:pt x="1518" y="3683"/>
                  <a:pt x="1938" y="3684"/>
                  <a:pt x="2357" y="3647"/>
                </a:cubicBezTo>
                <a:cubicBezTo>
                  <a:pt x="2586" y="3602"/>
                  <a:pt x="2819" y="3593"/>
                  <a:pt x="3051" y="3565"/>
                </a:cubicBezTo>
                <a:cubicBezTo>
                  <a:pt x="3110" y="3541"/>
                  <a:pt x="3168" y="3538"/>
                  <a:pt x="3227" y="3518"/>
                </a:cubicBezTo>
                <a:cubicBezTo>
                  <a:pt x="3311" y="3490"/>
                  <a:pt x="3394" y="3451"/>
                  <a:pt x="3474" y="3412"/>
                </a:cubicBezTo>
                <a:cubicBezTo>
                  <a:pt x="3507" y="3331"/>
                  <a:pt x="3499" y="3328"/>
                  <a:pt x="3580" y="3294"/>
                </a:cubicBezTo>
                <a:cubicBezTo>
                  <a:pt x="3584" y="3270"/>
                  <a:pt x="3584" y="3246"/>
                  <a:pt x="3592" y="3223"/>
                </a:cubicBezTo>
                <a:cubicBezTo>
                  <a:pt x="3597" y="3210"/>
                  <a:pt x="3612" y="3202"/>
                  <a:pt x="3616" y="3188"/>
                </a:cubicBezTo>
                <a:cubicBezTo>
                  <a:pt x="3669" y="3004"/>
                  <a:pt x="3606" y="3109"/>
                  <a:pt x="3663" y="3023"/>
                </a:cubicBezTo>
                <a:cubicBezTo>
                  <a:pt x="3667" y="2984"/>
                  <a:pt x="3667" y="2945"/>
                  <a:pt x="3674" y="2906"/>
                </a:cubicBezTo>
                <a:cubicBezTo>
                  <a:pt x="3679" y="2878"/>
                  <a:pt x="3697" y="2852"/>
                  <a:pt x="3698" y="2823"/>
                </a:cubicBezTo>
                <a:cubicBezTo>
                  <a:pt x="3706" y="2578"/>
                  <a:pt x="3654" y="2336"/>
                  <a:pt x="3627" y="2094"/>
                </a:cubicBezTo>
                <a:cubicBezTo>
                  <a:pt x="3602" y="1864"/>
                  <a:pt x="3565" y="1637"/>
                  <a:pt x="3510" y="1412"/>
                </a:cubicBezTo>
                <a:cubicBezTo>
                  <a:pt x="3504" y="1146"/>
                  <a:pt x="3537" y="733"/>
                  <a:pt x="3439" y="447"/>
                </a:cubicBezTo>
                <a:cubicBezTo>
                  <a:pt x="3413" y="291"/>
                  <a:pt x="3445" y="455"/>
                  <a:pt x="3404" y="317"/>
                </a:cubicBezTo>
                <a:cubicBezTo>
                  <a:pt x="3404" y="316"/>
                  <a:pt x="3384" y="217"/>
                  <a:pt x="3380" y="211"/>
                </a:cubicBezTo>
                <a:cubicBezTo>
                  <a:pt x="3369" y="195"/>
                  <a:pt x="3349" y="188"/>
                  <a:pt x="3333" y="176"/>
                </a:cubicBezTo>
                <a:cubicBezTo>
                  <a:pt x="3312" y="108"/>
                  <a:pt x="3339" y="170"/>
                  <a:pt x="3286" y="117"/>
                </a:cubicBezTo>
                <a:cubicBezTo>
                  <a:pt x="3252" y="83"/>
                  <a:pt x="3275" y="74"/>
                  <a:pt x="3227" y="47"/>
                </a:cubicBezTo>
                <a:cubicBezTo>
                  <a:pt x="3150" y="4"/>
                  <a:pt x="3035" y="6"/>
                  <a:pt x="2957" y="0"/>
                </a:cubicBezTo>
                <a:cubicBezTo>
                  <a:pt x="2745" y="8"/>
                  <a:pt x="2547" y="7"/>
                  <a:pt x="2345" y="70"/>
                </a:cubicBezTo>
                <a:cubicBezTo>
                  <a:pt x="2310" y="125"/>
                  <a:pt x="2306" y="186"/>
                  <a:pt x="2286" y="247"/>
                </a:cubicBezTo>
                <a:cubicBezTo>
                  <a:pt x="2294" y="259"/>
                  <a:pt x="2313" y="268"/>
                  <a:pt x="2310" y="282"/>
                </a:cubicBezTo>
                <a:cubicBezTo>
                  <a:pt x="2302" y="326"/>
                  <a:pt x="2227" y="296"/>
                  <a:pt x="2216" y="294"/>
                </a:cubicBezTo>
                <a:cubicBezTo>
                  <a:pt x="2147" y="247"/>
                  <a:pt x="2192" y="293"/>
                  <a:pt x="2192" y="164"/>
                </a:cubicBezTo>
                <a:cubicBezTo>
                  <a:pt x="2192" y="93"/>
                  <a:pt x="2161" y="137"/>
                  <a:pt x="2204" y="94"/>
                </a:cubicBezTo>
                <a:close/>
              </a:path>
            </a:pathLst>
          </a:custGeom>
          <a:solidFill>
            <a:schemeClr val="hlink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0" name="Oval 102">
            <a:extLst>
              <a:ext uri="{FF2B5EF4-FFF2-40B4-BE49-F238E27FC236}">
                <a16:creationId xmlns:a16="http://schemas.microsoft.com/office/drawing/2014/main" id="{F5F93A9C-38C9-7628-0C7C-4DE7C17D6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5013" y="6010275"/>
            <a:ext cx="157162" cy="155575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" name="Oval 103">
            <a:extLst>
              <a:ext uri="{FF2B5EF4-FFF2-40B4-BE49-F238E27FC236}">
                <a16:creationId xmlns:a16="http://schemas.microsoft.com/office/drawing/2014/main" id="{EF101DF0-21FD-6EDC-E8FE-087C52AB7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7013" y="5856288"/>
            <a:ext cx="155575" cy="153987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2" name="Oval 104">
            <a:extLst>
              <a:ext uri="{FF2B5EF4-FFF2-40B4-BE49-F238E27FC236}">
                <a16:creationId xmlns:a16="http://schemas.microsoft.com/office/drawing/2014/main" id="{C72811D4-ECF9-E8C0-4311-03932D90D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810000"/>
            <a:ext cx="155575" cy="155575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153" name="Group 105">
            <a:extLst>
              <a:ext uri="{FF2B5EF4-FFF2-40B4-BE49-F238E27FC236}">
                <a16:creationId xmlns:a16="http://schemas.microsoft.com/office/drawing/2014/main" id="{CBE1ACFC-E157-44B5-C9E8-85C66C43BDDC}"/>
              </a:ext>
            </a:extLst>
          </p:cNvPr>
          <p:cNvGrpSpPr>
            <a:grpSpLocks/>
          </p:cNvGrpSpPr>
          <p:nvPr/>
        </p:nvGrpSpPr>
        <p:grpSpPr bwMode="auto">
          <a:xfrm>
            <a:off x="2806700" y="3836988"/>
            <a:ext cx="328613" cy="615950"/>
            <a:chOff x="1365" y="1447"/>
            <a:chExt cx="329" cy="708"/>
          </a:xfrm>
        </p:grpSpPr>
        <p:sp>
          <p:nvSpPr>
            <p:cNvPr id="2154" name="Freeform 106">
              <a:extLst>
                <a:ext uri="{FF2B5EF4-FFF2-40B4-BE49-F238E27FC236}">
                  <a16:creationId xmlns:a16="http://schemas.microsoft.com/office/drawing/2014/main" id="{38F5D975-72E3-FD12-185C-DDA48D8916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5" y="1447"/>
              <a:ext cx="329" cy="708"/>
            </a:xfrm>
            <a:custGeom>
              <a:avLst/>
              <a:gdLst>
                <a:gd name="T0" fmla="*/ 70 w 329"/>
                <a:gd name="T1" fmla="*/ 24 h 708"/>
                <a:gd name="T2" fmla="*/ 0 w 329"/>
                <a:gd name="T3" fmla="*/ 141 h 708"/>
                <a:gd name="T4" fmla="*/ 47 w 329"/>
                <a:gd name="T5" fmla="*/ 483 h 708"/>
                <a:gd name="T6" fmla="*/ 105 w 329"/>
                <a:gd name="T7" fmla="*/ 636 h 708"/>
                <a:gd name="T8" fmla="*/ 282 w 329"/>
                <a:gd name="T9" fmla="*/ 671 h 708"/>
                <a:gd name="T10" fmla="*/ 305 w 329"/>
                <a:gd name="T11" fmla="*/ 636 h 708"/>
                <a:gd name="T12" fmla="*/ 329 w 329"/>
                <a:gd name="T13" fmla="*/ 565 h 708"/>
                <a:gd name="T14" fmla="*/ 282 w 329"/>
                <a:gd name="T15" fmla="*/ 141 h 708"/>
                <a:gd name="T16" fmla="*/ 247 w 329"/>
                <a:gd name="T17" fmla="*/ 47 h 708"/>
                <a:gd name="T18" fmla="*/ 176 w 329"/>
                <a:gd name="T19" fmla="*/ 0 h 708"/>
                <a:gd name="T20" fmla="*/ 70 w 329"/>
                <a:gd name="T21" fmla="*/ 24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9" h="708">
                  <a:moveTo>
                    <a:pt x="70" y="24"/>
                  </a:moveTo>
                  <a:cubicBezTo>
                    <a:pt x="30" y="64"/>
                    <a:pt x="13" y="85"/>
                    <a:pt x="0" y="141"/>
                  </a:cubicBezTo>
                  <a:cubicBezTo>
                    <a:pt x="11" y="256"/>
                    <a:pt x="28" y="369"/>
                    <a:pt x="47" y="483"/>
                  </a:cubicBezTo>
                  <a:cubicBezTo>
                    <a:pt x="58" y="547"/>
                    <a:pt x="39" y="613"/>
                    <a:pt x="105" y="636"/>
                  </a:cubicBezTo>
                  <a:cubicBezTo>
                    <a:pt x="154" y="708"/>
                    <a:pt x="201" y="681"/>
                    <a:pt x="282" y="671"/>
                  </a:cubicBezTo>
                  <a:cubicBezTo>
                    <a:pt x="290" y="659"/>
                    <a:pt x="299" y="649"/>
                    <a:pt x="305" y="636"/>
                  </a:cubicBezTo>
                  <a:cubicBezTo>
                    <a:pt x="315" y="613"/>
                    <a:pt x="329" y="565"/>
                    <a:pt x="329" y="565"/>
                  </a:cubicBezTo>
                  <a:cubicBezTo>
                    <a:pt x="320" y="425"/>
                    <a:pt x="313" y="278"/>
                    <a:pt x="282" y="141"/>
                  </a:cubicBezTo>
                  <a:cubicBezTo>
                    <a:pt x="274" y="107"/>
                    <a:pt x="275" y="72"/>
                    <a:pt x="247" y="47"/>
                  </a:cubicBezTo>
                  <a:cubicBezTo>
                    <a:pt x="226" y="28"/>
                    <a:pt x="176" y="0"/>
                    <a:pt x="176" y="0"/>
                  </a:cubicBezTo>
                  <a:cubicBezTo>
                    <a:pt x="85" y="13"/>
                    <a:pt x="119" y="0"/>
                    <a:pt x="70" y="24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5" name="Freeform 107">
              <a:extLst>
                <a:ext uri="{FF2B5EF4-FFF2-40B4-BE49-F238E27FC236}">
                  <a16:creationId xmlns:a16="http://schemas.microsoft.com/office/drawing/2014/main" id="{41C1918D-C368-BF28-1856-5028FBC74C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1488"/>
              <a:ext cx="296" cy="589"/>
            </a:xfrm>
            <a:custGeom>
              <a:avLst/>
              <a:gdLst>
                <a:gd name="T0" fmla="*/ 174 w 296"/>
                <a:gd name="T1" fmla="*/ 589 h 589"/>
                <a:gd name="T2" fmla="*/ 210 w 296"/>
                <a:gd name="T3" fmla="*/ 542 h 589"/>
                <a:gd name="T4" fmla="*/ 174 w 296"/>
                <a:gd name="T5" fmla="*/ 530 h 589"/>
                <a:gd name="T6" fmla="*/ 210 w 296"/>
                <a:gd name="T7" fmla="*/ 506 h 589"/>
                <a:gd name="T8" fmla="*/ 269 w 296"/>
                <a:gd name="T9" fmla="*/ 483 h 589"/>
                <a:gd name="T10" fmla="*/ 198 w 296"/>
                <a:gd name="T11" fmla="*/ 436 h 589"/>
                <a:gd name="T12" fmla="*/ 233 w 296"/>
                <a:gd name="T13" fmla="*/ 424 h 589"/>
                <a:gd name="T14" fmla="*/ 280 w 296"/>
                <a:gd name="T15" fmla="*/ 412 h 589"/>
                <a:gd name="T16" fmla="*/ 257 w 296"/>
                <a:gd name="T17" fmla="*/ 377 h 589"/>
                <a:gd name="T18" fmla="*/ 245 w 296"/>
                <a:gd name="T19" fmla="*/ 318 h 589"/>
                <a:gd name="T20" fmla="*/ 210 w 296"/>
                <a:gd name="T21" fmla="*/ 306 h 589"/>
                <a:gd name="T22" fmla="*/ 174 w 296"/>
                <a:gd name="T23" fmla="*/ 318 h 589"/>
                <a:gd name="T24" fmla="*/ 151 w 296"/>
                <a:gd name="T25" fmla="*/ 283 h 589"/>
                <a:gd name="T26" fmla="*/ 198 w 296"/>
                <a:gd name="T27" fmla="*/ 271 h 589"/>
                <a:gd name="T28" fmla="*/ 233 w 296"/>
                <a:gd name="T29" fmla="*/ 259 h 589"/>
                <a:gd name="T30" fmla="*/ 210 w 296"/>
                <a:gd name="T31" fmla="*/ 153 h 589"/>
                <a:gd name="T32" fmla="*/ 151 w 296"/>
                <a:gd name="T33" fmla="*/ 142 h 589"/>
                <a:gd name="T34" fmla="*/ 221 w 296"/>
                <a:gd name="T35" fmla="*/ 106 h 589"/>
                <a:gd name="T36" fmla="*/ 198 w 296"/>
                <a:gd name="T37" fmla="*/ 24 h 589"/>
                <a:gd name="T38" fmla="*/ 163 w 296"/>
                <a:gd name="T39" fmla="*/ 36 h 589"/>
                <a:gd name="T40" fmla="*/ 151 w 296"/>
                <a:gd name="T41" fmla="*/ 71 h 589"/>
                <a:gd name="T42" fmla="*/ 127 w 296"/>
                <a:gd name="T43" fmla="*/ 0 h 589"/>
                <a:gd name="T44" fmla="*/ 80 w 296"/>
                <a:gd name="T45" fmla="*/ 83 h 589"/>
                <a:gd name="T46" fmla="*/ 116 w 296"/>
                <a:gd name="T47" fmla="*/ 106 h 589"/>
                <a:gd name="T48" fmla="*/ 21 w 296"/>
                <a:gd name="T49" fmla="*/ 177 h 589"/>
                <a:gd name="T50" fmla="*/ 151 w 296"/>
                <a:gd name="T51" fmla="*/ 224 h 589"/>
                <a:gd name="T52" fmla="*/ 139 w 296"/>
                <a:gd name="T53" fmla="*/ 259 h 589"/>
                <a:gd name="T54" fmla="*/ 45 w 296"/>
                <a:gd name="T55" fmla="*/ 271 h 589"/>
                <a:gd name="T56" fmla="*/ 139 w 296"/>
                <a:gd name="T57" fmla="*/ 377 h 589"/>
                <a:gd name="T58" fmla="*/ 186 w 296"/>
                <a:gd name="T59" fmla="*/ 389 h 589"/>
                <a:gd name="T60" fmla="*/ 57 w 296"/>
                <a:gd name="T61" fmla="*/ 424 h 589"/>
                <a:gd name="T62" fmla="*/ 69 w 296"/>
                <a:gd name="T63" fmla="*/ 471 h 589"/>
                <a:gd name="T64" fmla="*/ 104 w 296"/>
                <a:gd name="T65" fmla="*/ 459 h 589"/>
                <a:gd name="T66" fmla="*/ 116 w 296"/>
                <a:gd name="T67" fmla="*/ 495 h 589"/>
                <a:gd name="T68" fmla="*/ 92 w 296"/>
                <a:gd name="T69" fmla="*/ 530 h 589"/>
                <a:gd name="T70" fmla="*/ 174 w 296"/>
                <a:gd name="T71" fmla="*/ 589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6" h="589">
                  <a:moveTo>
                    <a:pt x="174" y="589"/>
                  </a:moveTo>
                  <a:cubicBezTo>
                    <a:pt x="238" y="567"/>
                    <a:pt x="277" y="575"/>
                    <a:pt x="210" y="542"/>
                  </a:cubicBezTo>
                  <a:cubicBezTo>
                    <a:pt x="199" y="536"/>
                    <a:pt x="186" y="534"/>
                    <a:pt x="174" y="530"/>
                  </a:cubicBezTo>
                  <a:cubicBezTo>
                    <a:pt x="186" y="522"/>
                    <a:pt x="196" y="508"/>
                    <a:pt x="210" y="506"/>
                  </a:cubicBezTo>
                  <a:cubicBezTo>
                    <a:pt x="277" y="496"/>
                    <a:pt x="245" y="552"/>
                    <a:pt x="269" y="483"/>
                  </a:cubicBezTo>
                  <a:cubicBezTo>
                    <a:pt x="234" y="377"/>
                    <a:pt x="296" y="530"/>
                    <a:pt x="198" y="436"/>
                  </a:cubicBezTo>
                  <a:cubicBezTo>
                    <a:pt x="189" y="427"/>
                    <a:pt x="221" y="427"/>
                    <a:pt x="233" y="424"/>
                  </a:cubicBezTo>
                  <a:cubicBezTo>
                    <a:pt x="249" y="419"/>
                    <a:pt x="264" y="416"/>
                    <a:pt x="280" y="412"/>
                  </a:cubicBezTo>
                  <a:cubicBezTo>
                    <a:pt x="272" y="400"/>
                    <a:pt x="262" y="390"/>
                    <a:pt x="257" y="377"/>
                  </a:cubicBezTo>
                  <a:cubicBezTo>
                    <a:pt x="250" y="358"/>
                    <a:pt x="256" y="335"/>
                    <a:pt x="245" y="318"/>
                  </a:cubicBezTo>
                  <a:cubicBezTo>
                    <a:pt x="238" y="308"/>
                    <a:pt x="222" y="310"/>
                    <a:pt x="210" y="306"/>
                  </a:cubicBezTo>
                  <a:cubicBezTo>
                    <a:pt x="198" y="310"/>
                    <a:pt x="186" y="323"/>
                    <a:pt x="174" y="318"/>
                  </a:cubicBezTo>
                  <a:cubicBezTo>
                    <a:pt x="161" y="313"/>
                    <a:pt x="145" y="295"/>
                    <a:pt x="151" y="283"/>
                  </a:cubicBezTo>
                  <a:cubicBezTo>
                    <a:pt x="158" y="269"/>
                    <a:pt x="182" y="276"/>
                    <a:pt x="198" y="271"/>
                  </a:cubicBezTo>
                  <a:cubicBezTo>
                    <a:pt x="210" y="268"/>
                    <a:pt x="221" y="263"/>
                    <a:pt x="233" y="259"/>
                  </a:cubicBezTo>
                  <a:cubicBezTo>
                    <a:pt x="244" y="227"/>
                    <a:pt x="248" y="175"/>
                    <a:pt x="210" y="153"/>
                  </a:cubicBezTo>
                  <a:cubicBezTo>
                    <a:pt x="193" y="143"/>
                    <a:pt x="171" y="146"/>
                    <a:pt x="151" y="142"/>
                  </a:cubicBezTo>
                  <a:cubicBezTo>
                    <a:pt x="165" y="137"/>
                    <a:pt x="215" y="124"/>
                    <a:pt x="221" y="106"/>
                  </a:cubicBezTo>
                  <a:cubicBezTo>
                    <a:pt x="224" y="97"/>
                    <a:pt x="202" y="36"/>
                    <a:pt x="198" y="24"/>
                  </a:cubicBezTo>
                  <a:cubicBezTo>
                    <a:pt x="186" y="28"/>
                    <a:pt x="172" y="27"/>
                    <a:pt x="163" y="36"/>
                  </a:cubicBezTo>
                  <a:cubicBezTo>
                    <a:pt x="154" y="45"/>
                    <a:pt x="160" y="80"/>
                    <a:pt x="151" y="71"/>
                  </a:cubicBezTo>
                  <a:cubicBezTo>
                    <a:pt x="133" y="53"/>
                    <a:pt x="127" y="0"/>
                    <a:pt x="127" y="0"/>
                  </a:cubicBezTo>
                  <a:cubicBezTo>
                    <a:pt x="93" y="12"/>
                    <a:pt x="44" y="38"/>
                    <a:pt x="80" y="83"/>
                  </a:cubicBezTo>
                  <a:cubicBezTo>
                    <a:pt x="89" y="94"/>
                    <a:pt x="104" y="98"/>
                    <a:pt x="116" y="106"/>
                  </a:cubicBezTo>
                  <a:cubicBezTo>
                    <a:pt x="70" y="137"/>
                    <a:pt x="53" y="131"/>
                    <a:pt x="21" y="177"/>
                  </a:cubicBezTo>
                  <a:cubicBezTo>
                    <a:pt x="66" y="206"/>
                    <a:pt x="98" y="213"/>
                    <a:pt x="151" y="224"/>
                  </a:cubicBezTo>
                  <a:cubicBezTo>
                    <a:pt x="147" y="236"/>
                    <a:pt x="150" y="254"/>
                    <a:pt x="139" y="259"/>
                  </a:cubicBezTo>
                  <a:cubicBezTo>
                    <a:pt x="110" y="272"/>
                    <a:pt x="65" y="247"/>
                    <a:pt x="45" y="271"/>
                  </a:cubicBezTo>
                  <a:cubicBezTo>
                    <a:pt x="0" y="324"/>
                    <a:pt x="119" y="371"/>
                    <a:pt x="139" y="377"/>
                  </a:cubicBezTo>
                  <a:cubicBezTo>
                    <a:pt x="155" y="382"/>
                    <a:pt x="170" y="385"/>
                    <a:pt x="186" y="389"/>
                  </a:cubicBezTo>
                  <a:cubicBezTo>
                    <a:pt x="143" y="402"/>
                    <a:pt x="57" y="424"/>
                    <a:pt x="57" y="424"/>
                  </a:cubicBezTo>
                  <a:cubicBezTo>
                    <a:pt x="61" y="440"/>
                    <a:pt x="56" y="461"/>
                    <a:pt x="69" y="471"/>
                  </a:cubicBezTo>
                  <a:cubicBezTo>
                    <a:pt x="79" y="478"/>
                    <a:pt x="93" y="453"/>
                    <a:pt x="104" y="459"/>
                  </a:cubicBezTo>
                  <a:cubicBezTo>
                    <a:pt x="115" y="465"/>
                    <a:pt x="112" y="483"/>
                    <a:pt x="116" y="495"/>
                  </a:cubicBezTo>
                  <a:cubicBezTo>
                    <a:pt x="108" y="507"/>
                    <a:pt x="94" y="516"/>
                    <a:pt x="92" y="530"/>
                  </a:cubicBezTo>
                  <a:cubicBezTo>
                    <a:pt x="84" y="576"/>
                    <a:pt x="146" y="579"/>
                    <a:pt x="174" y="589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156" name="Group 108">
            <a:extLst>
              <a:ext uri="{FF2B5EF4-FFF2-40B4-BE49-F238E27FC236}">
                <a16:creationId xmlns:a16="http://schemas.microsoft.com/office/drawing/2014/main" id="{7F601543-1E6D-F1B8-2C15-22038847D7CA}"/>
              </a:ext>
            </a:extLst>
          </p:cNvPr>
          <p:cNvGrpSpPr>
            <a:grpSpLocks/>
          </p:cNvGrpSpPr>
          <p:nvPr/>
        </p:nvGrpSpPr>
        <p:grpSpPr bwMode="auto">
          <a:xfrm>
            <a:off x="3795713" y="5286375"/>
            <a:ext cx="261937" cy="723900"/>
            <a:chOff x="1365" y="1447"/>
            <a:chExt cx="329" cy="708"/>
          </a:xfrm>
        </p:grpSpPr>
        <p:sp>
          <p:nvSpPr>
            <p:cNvPr id="2157" name="Freeform 109">
              <a:extLst>
                <a:ext uri="{FF2B5EF4-FFF2-40B4-BE49-F238E27FC236}">
                  <a16:creationId xmlns:a16="http://schemas.microsoft.com/office/drawing/2014/main" id="{D48260EC-651C-4CBD-71C8-C86D0EA4481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5" y="1447"/>
              <a:ext cx="329" cy="708"/>
            </a:xfrm>
            <a:custGeom>
              <a:avLst/>
              <a:gdLst>
                <a:gd name="T0" fmla="*/ 70 w 329"/>
                <a:gd name="T1" fmla="*/ 24 h 708"/>
                <a:gd name="T2" fmla="*/ 0 w 329"/>
                <a:gd name="T3" fmla="*/ 141 h 708"/>
                <a:gd name="T4" fmla="*/ 47 w 329"/>
                <a:gd name="T5" fmla="*/ 483 h 708"/>
                <a:gd name="T6" fmla="*/ 105 w 329"/>
                <a:gd name="T7" fmla="*/ 636 h 708"/>
                <a:gd name="T8" fmla="*/ 282 w 329"/>
                <a:gd name="T9" fmla="*/ 671 h 708"/>
                <a:gd name="T10" fmla="*/ 305 w 329"/>
                <a:gd name="T11" fmla="*/ 636 h 708"/>
                <a:gd name="T12" fmla="*/ 329 w 329"/>
                <a:gd name="T13" fmla="*/ 565 h 708"/>
                <a:gd name="T14" fmla="*/ 282 w 329"/>
                <a:gd name="T15" fmla="*/ 141 h 708"/>
                <a:gd name="T16" fmla="*/ 247 w 329"/>
                <a:gd name="T17" fmla="*/ 47 h 708"/>
                <a:gd name="T18" fmla="*/ 176 w 329"/>
                <a:gd name="T19" fmla="*/ 0 h 708"/>
                <a:gd name="T20" fmla="*/ 70 w 329"/>
                <a:gd name="T21" fmla="*/ 24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9" h="708">
                  <a:moveTo>
                    <a:pt x="70" y="24"/>
                  </a:moveTo>
                  <a:cubicBezTo>
                    <a:pt x="30" y="64"/>
                    <a:pt x="13" y="85"/>
                    <a:pt x="0" y="141"/>
                  </a:cubicBezTo>
                  <a:cubicBezTo>
                    <a:pt x="11" y="256"/>
                    <a:pt x="28" y="369"/>
                    <a:pt x="47" y="483"/>
                  </a:cubicBezTo>
                  <a:cubicBezTo>
                    <a:pt x="58" y="547"/>
                    <a:pt x="39" y="613"/>
                    <a:pt x="105" y="636"/>
                  </a:cubicBezTo>
                  <a:cubicBezTo>
                    <a:pt x="154" y="708"/>
                    <a:pt x="201" y="681"/>
                    <a:pt x="282" y="671"/>
                  </a:cubicBezTo>
                  <a:cubicBezTo>
                    <a:pt x="290" y="659"/>
                    <a:pt x="299" y="649"/>
                    <a:pt x="305" y="636"/>
                  </a:cubicBezTo>
                  <a:cubicBezTo>
                    <a:pt x="315" y="613"/>
                    <a:pt x="329" y="565"/>
                    <a:pt x="329" y="565"/>
                  </a:cubicBezTo>
                  <a:cubicBezTo>
                    <a:pt x="320" y="425"/>
                    <a:pt x="313" y="278"/>
                    <a:pt x="282" y="141"/>
                  </a:cubicBezTo>
                  <a:cubicBezTo>
                    <a:pt x="274" y="107"/>
                    <a:pt x="275" y="72"/>
                    <a:pt x="247" y="47"/>
                  </a:cubicBezTo>
                  <a:cubicBezTo>
                    <a:pt x="226" y="28"/>
                    <a:pt x="176" y="0"/>
                    <a:pt x="176" y="0"/>
                  </a:cubicBezTo>
                  <a:cubicBezTo>
                    <a:pt x="85" y="13"/>
                    <a:pt x="119" y="0"/>
                    <a:pt x="70" y="24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8" name="Freeform 110">
              <a:extLst>
                <a:ext uri="{FF2B5EF4-FFF2-40B4-BE49-F238E27FC236}">
                  <a16:creationId xmlns:a16="http://schemas.microsoft.com/office/drawing/2014/main" id="{5A906A8D-6EC0-B7B2-6F3C-CB024F6E97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1488"/>
              <a:ext cx="296" cy="589"/>
            </a:xfrm>
            <a:custGeom>
              <a:avLst/>
              <a:gdLst>
                <a:gd name="T0" fmla="*/ 174 w 296"/>
                <a:gd name="T1" fmla="*/ 589 h 589"/>
                <a:gd name="T2" fmla="*/ 210 w 296"/>
                <a:gd name="T3" fmla="*/ 542 h 589"/>
                <a:gd name="T4" fmla="*/ 174 w 296"/>
                <a:gd name="T5" fmla="*/ 530 h 589"/>
                <a:gd name="T6" fmla="*/ 210 w 296"/>
                <a:gd name="T7" fmla="*/ 506 h 589"/>
                <a:gd name="T8" fmla="*/ 269 w 296"/>
                <a:gd name="T9" fmla="*/ 483 h 589"/>
                <a:gd name="T10" fmla="*/ 198 w 296"/>
                <a:gd name="T11" fmla="*/ 436 h 589"/>
                <a:gd name="T12" fmla="*/ 233 w 296"/>
                <a:gd name="T13" fmla="*/ 424 h 589"/>
                <a:gd name="T14" fmla="*/ 280 w 296"/>
                <a:gd name="T15" fmla="*/ 412 h 589"/>
                <a:gd name="T16" fmla="*/ 257 w 296"/>
                <a:gd name="T17" fmla="*/ 377 h 589"/>
                <a:gd name="T18" fmla="*/ 245 w 296"/>
                <a:gd name="T19" fmla="*/ 318 h 589"/>
                <a:gd name="T20" fmla="*/ 210 w 296"/>
                <a:gd name="T21" fmla="*/ 306 h 589"/>
                <a:gd name="T22" fmla="*/ 174 w 296"/>
                <a:gd name="T23" fmla="*/ 318 h 589"/>
                <a:gd name="T24" fmla="*/ 151 w 296"/>
                <a:gd name="T25" fmla="*/ 283 h 589"/>
                <a:gd name="T26" fmla="*/ 198 w 296"/>
                <a:gd name="T27" fmla="*/ 271 h 589"/>
                <a:gd name="T28" fmla="*/ 233 w 296"/>
                <a:gd name="T29" fmla="*/ 259 h 589"/>
                <a:gd name="T30" fmla="*/ 210 w 296"/>
                <a:gd name="T31" fmla="*/ 153 h 589"/>
                <a:gd name="T32" fmla="*/ 151 w 296"/>
                <a:gd name="T33" fmla="*/ 142 h 589"/>
                <a:gd name="T34" fmla="*/ 221 w 296"/>
                <a:gd name="T35" fmla="*/ 106 h 589"/>
                <a:gd name="T36" fmla="*/ 198 w 296"/>
                <a:gd name="T37" fmla="*/ 24 h 589"/>
                <a:gd name="T38" fmla="*/ 163 w 296"/>
                <a:gd name="T39" fmla="*/ 36 h 589"/>
                <a:gd name="T40" fmla="*/ 151 w 296"/>
                <a:gd name="T41" fmla="*/ 71 h 589"/>
                <a:gd name="T42" fmla="*/ 127 w 296"/>
                <a:gd name="T43" fmla="*/ 0 h 589"/>
                <a:gd name="T44" fmla="*/ 80 w 296"/>
                <a:gd name="T45" fmla="*/ 83 h 589"/>
                <a:gd name="T46" fmla="*/ 116 w 296"/>
                <a:gd name="T47" fmla="*/ 106 h 589"/>
                <a:gd name="T48" fmla="*/ 21 w 296"/>
                <a:gd name="T49" fmla="*/ 177 h 589"/>
                <a:gd name="T50" fmla="*/ 151 w 296"/>
                <a:gd name="T51" fmla="*/ 224 h 589"/>
                <a:gd name="T52" fmla="*/ 139 w 296"/>
                <a:gd name="T53" fmla="*/ 259 h 589"/>
                <a:gd name="T54" fmla="*/ 45 w 296"/>
                <a:gd name="T55" fmla="*/ 271 h 589"/>
                <a:gd name="T56" fmla="*/ 139 w 296"/>
                <a:gd name="T57" fmla="*/ 377 h 589"/>
                <a:gd name="T58" fmla="*/ 186 w 296"/>
                <a:gd name="T59" fmla="*/ 389 h 589"/>
                <a:gd name="T60" fmla="*/ 57 w 296"/>
                <a:gd name="T61" fmla="*/ 424 h 589"/>
                <a:gd name="T62" fmla="*/ 69 w 296"/>
                <a:gd name="T63" fmla="*/ 471 h 589"/>
                <a:gd name="T64" fmla="*/ 104 w 296"/>
                <a:gd name="T65" fmla="*/ 459 h 589"/>
                <a:gd name="T66" fmla="*/ 116 w 296"/>
                <a:gd name="T67" fmla="*/ 495 h 589"/>
                <a:gd name="T68" fmla="*/ 92 w 296"/>
                <a:gd name="T69" fmla="*/ 530 h 589"/>
                <a:gd name="T70" fmla="*/ 174 w 296"/>
                <a:gd name="T71" fmla="*/ 589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6" h="589">
                  <a:moveTo>
                    <a:pt x="174" y="589"/>
                  </a:moveTo>
                  <a:cubicBezTo>
                    <a:pt x="238" y="567"/>
                    <a:pt x="277" y="575"/>
                    <a:pt x="210" y="542"/>
                  </a:cubicBezTo>
                  <a:cubicBezTo>
                    <a:pt x="199" y="536"/>
                    <a:pt x="186" y="534"/>
                    <a:pt x="174" y="530"/>
                  </a:cubicBezTo>
                  <a:cubicBezTo>
                    <a:pt x="186" y="522"/>
                    <a:pt x="196" y="508"/>
                    <a:pt x="210" y="506"/>
                  </a:cubicBezTo>
                  <a:cubicBezTo>
                    <a:pt x="277" y="496"/>
                    <a:pt x="245" y="552"/>
                    <a:pt x="269" y="483"/>
                  </a:cubicBezTo>
                  <a:cubicBezTo>
                    <a:pt x="234" y="377"/>
                    <a:pt x="296" y="530"/>
                    <a:pt x="198" y="436"/>
                  </a:cubicBezTo>
                  <a:cubicBezTo>
                    <a:pt x="189" y="427"/>
                    <a:pt x="221" y="427"/>
                    <a:pt x="233" y="424"/>
                  </a:cubicBezTo>
                  <a:cubicBezTo>
                    <a:pt x="249" y="419"/>
                    <a:pt x="264" y="416"/>
                    <a:pt x="280" y="412"/>
                  </a:cubicBezTo>
                  <a:cubicBezTo>
                    <a:pt x="272" y="400"/>
                    <a:pt x="262" y="390"/>
                    <a:pt x="257" y="377"/>
                  </a:cubicBezTo>
                  <a:cubicBezTo>
                    <a:pt x="250" y="358"/>
                    <a:pt x="256" y="335"/>
                    <a:pt x="245" y="318"/>
                  </a:cubicBezTo>
                  <a:cubicBezTo>
                    <a:pt x="238" y="308"/>
                    <a:pt x="222" y="310"/>
                    <a:pt x="210" y="306"/>
                  </a:cubicBezTo>
                  <a:cubicBezTo>
                    <a:pt x="198" y="310"/>
                    <a:pt x="186" y="323"/>
                    <a:pt x="174" y="318"/>
                  </a:cubicBezTo>
                  <a:cubicBezTo>
                    <a:pt x="161" y="313"/>
                    <a:pt x="145" y="295"/>
                    <a:pt x="151" y="283"/>
                  </a:cubicBezTo>
                  <a:cubicBezTo>
                    <a:pt x="158" y="269"/>
                    <a:pt x="182" y="276"/>
                    <a:pt x="198" y="271"/>
                  </a:cubicBezTo>
                  <a:cubicBezTo>
                    <a:pt x="210" y="268"/>
                    <a:pt x="221" y="263"/>
                    <a:pt x="233" y="259"/>
                  </a:cubicBezTo>
                  <a:cubicBezTo>
                    <a:pt x="244" y="227"/>
                    <a:pt x="248" y="175"/>
                    <a:pt x="210" y="153"/>
                  </a:cubicBezTo>
                  <a:cubicBezTo>
                    <a:pt x="193" y="143"/>
                    <a:pt x="171" y="146"/>
                    <a:pt x="151" y="142"/>
                  </a:cubicBezTo>
                  <a:cubicBezTo>
                    <a:pt x="165" y="137"/>
                    <a:pt x="215" y="124"/>
                    <a:pt x="221" y="106"/>
                  </a:cubicBezTo>
                  <a:cubicBezTo>
                    <a:pt x="224" y="97"/>
                    <a:pt x="202" y="36"/>
                    <a:pt x="198" y="24"/>
                  </a:cubicBezTo>
                  <a:cubicBezTo>
                    <a:pt x="186" y="28"/>
                    <a:pt x="172" y="27"/>
                    <a:pt x="163" y="36"/>
                  </a:cubicBezTo>
                  <a:cubicBezTo>
                    <a:pt x="154" y="45"/>
                    <a:pt x="160" y="80"/>
                    <a:pt x="151" y="71"/>
                  </a:cubicBezTo>
                  <a:cubicBezTo>
                    <a:pt x="133" y="53"/>
                    <a:pt x="127" y="0"/>
                    <a:pt x="127" y="0"/>
                  </a:cubicBezTo>
                  <a:cubicBezTo>
                    <a:pt x="93" y="12"/>
                    <a:pt x="44" y="38"/>
                    <a:pt x="80" y="83"/>
                  </a:cubicBezTo>
                  <a:cubicBezTo>
                    <a:pt x="89" y="94"/>
                    <a:pt x="104" y="98"/>
                    <a:pt x="116" y="106"/>
                  </a:cubicBezTo>
                  <a:cubicBezTo>
                    <a:pt x="70" y="137"/>
                    <a:pt x="53" y="131"/>
                    <a:pt x="21" y="177"/>
                  </a:cubicBezTo>
                  <a:cubicBezTo>
                    <a:pt x="66" y="206"/>
                    <a:pt x="98" y="213"/>
                    <a:pt x="151" y="224"/>
                  </a:cubicBezTo>
                  <a:cubicBezTo>
                    <a:pt x="147" y="236"/>
                    <a:pt x="150" y="254"/>
                    <a:pt x="139" y="259"/>
                  </a:cubicBezTo>
                  <a:cubicBezTo>
                    <a:pt x="110" y="272"/>
                    <a:pt x="65" y="247"/>
                    <a:pt x="45" y="271"/>
                  </a:cubicBezTo>
                  <a:cubicBezTo>
                    <a:pt x="0" y="324"/>
                    <a:pt x="119" y="371"/>
                    <a:pt x="139" y="377"/>
                  </a:cubicBezTo>
                  <a:cubicBezTo>
                    <a:pt x="155" y="382"/>
                    <a:pt x="170" y="385"/>
                    <a:pt x="186" y="389"/>
                  </a:cubicBezTo>
                  <a:cubicBezTo>
                    <a:pt x="143" y="402"/>
                    <a:pt x="57" y="424"/>
                    <a:pt x="57" y="424"/>
                  </a:cubicBezTo>
                  <a:cubicBezTo>
                    <a:pt x="61" y="440"/>
                    <a:pt x="56" y="461"/>
                    <a:pt x="69" y="471"/>
                  </a:cubicBezTo>
                  <a:cubicBezTo>
                    <a:pt x="79" y="478"/>
                    <a:pt x="93" y="453"/>
                    <a:pt x="104" y="459"/>
                  </a:cubicBezTo>
                  <a:cubicBezTo>
                    <a:pt x="115" y="465"/>
                    <a:pt x="112" y="483"/>
                    <a:pt x="116" y="495"/>
                  </a:cubicBezTo>
                  <a:cubicBezTo>
                    <a:pt x="108" y="507"/>
                    <a:pt x="94" y="516"/>
                    <a:pt x="92" y="530"/>
                  </a:cubicBezTo>
                  <a:cubicBezTo>
                    <a:pt x="84" y="576"/>
                    <a:pt x="146" y="579"/>
                    <a:pt x="174" y="589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159" name="Group 111">
            <a:extLst>
              <a:ext uri="{FF2B5EF4-FFF2-40B4-BE49-F238E27FC236}">
                <a16:creationId xmlns:a16="http://schemas.microsoft.com/office/drawing/2014/main" id="{C5F433AD-CA04-7400-6079-389D61638EDD}"/>
              </a:ext>
            </a:extLst>
          </p:cNvPr>
          <p:cNvGrpSpPr>
            <a:grpSpLocks/>
          </p:cNvGrpSpPr>
          <p:nvPr/>
        </p:nvGrpSpPr>
        <p:grpSpPr bwMode="auto">
          <a:xfrm rot="-1786616">
            <a:off x="5405438" y="3136900"/>
            <a:ext cx="222250" cy="620713"/>
            <a:chOff x="1365" y="1447"/>
            <a:chExt cx="329" cy="708"/>
          </a:xfrm>
        </p:grpSpPr>
        <p:sp>
          <p:nvSpPr>
            <p:cNvPr id="2160" name="Freeform 112">
              <a:extLst>
                <a:ext uri="{FF2B5EF4-FFF2-40B4-BE49-F238E27FC236}">
                  <a16:creationId xmlns:a16="http://schemas.microsoft.com/office/drawing/2014/main" id="{68A1DA5D-778C-D371-0B27-9161CBCC41D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5" y="1447"/>
              <a:ext cx="329" cy="708"/>
            </a:xfrm>
            <a:custGeom>
              <a:avLst/>
              <a:gdLst>
                <a:gd name="T0" fmla="*/ 70 w 329"/>
                <a:gd name="T1" fmla="*/ 24 h 708"/>
                <a:gd name="T2" fmla="*/ 0 w 329"/>
                <a:gd name="T3" fmla="*/ 141 h 708"/>
                <a:gd name="T4" fmla="*/ 47 w 329"/>
                <a:gd name="T5" fmla="*/ 483 h 708"/>
                <a:gd name="T6" fmla="*/ 105 w 329"/>
                <a:gd name="T7" fmla="*/ 636 h 708"/>
                <a:gd name="T8" fmla="*/ 282 w 329"/>
                <a:gd name="T9" fmla="*/ 671 h 708"/>
                <a:gd name="T10" fmla="*/ 305 w 329"/>
                <a:gd name="T11" fmla="*/ 636 h 708"/>
                <a:gd name="T12" fmla="*/ 329 w 329"/>
                <a:gd name="T13" fmla="*/ 565 h 708"/>
                <a:gd name="T14" fmla="*/ 282 w 329"/>
                <a:gd name="T15" fmla="*/ 141 h 708"/>
                <a:gd name="T16" fmla="*/ 247 w 329"/>
                <a:gd name="T17" fmla="*/ 47 h 708"/>
                <a:gd name="T18" fmla="*/ 176 w 329"/>
                <a:gd name="T19" fmla="*/ 0 h 708"/>
                <a:gd name="T20" fmla="*/ 70 w 329"/>
                <a:gd name="T21" fmla="*/ 24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9" h="708">
                  <a:moveTo>
                    <a:pt x="70" y="24"/>
                  </a:moveTo>
                  <a:cubicBezTo>
                    <a:pt x="30" y="64"/>
                    <a:pt x="13" y="85"/>
                    <a:pt x="0" y="141"/>
                  </a:cubicBezTo>
                  <a:cubicBezTo>
                    <a:pt x="11" y="256"/>
                    <a:pt x="28" y="369"/>
                    <a:pt x="47" y="483"/>
                  </a:cubicBezTo>
                  <a:cubicBezTo>
                    <a:pt x="58" y="547"/>
                    <a:pt x="39" y="613"/>
                    <a:pt x="105" y="636"/>
                  </a:cubicBezTo>
                  <a:cubicBezTo>
                    <a:pt x="154" y="708"/>
                    <a:pt x="201" y="681"/>
                    <a:pt x="282" y="671"/>
                  </a:cubicBezTo>
                  <a:cubicBezTo>
                    <a:pt x="290" y="659"/>
                    <a:pt x="299" y="649"/>
                    <a:pt x="305" y="636"/>
                  </a:cubicBezTo>
                  <a:cubicBezTo>
                    <a:pt x="315" y="613"/>
                    <a:pt x="329" y="565"/>
                    <a:pt x="329" y="565"/>
                  </a:cubicBezTo>
                  <a:cubicBezTo>
                    <a:pt x="320" y="425"/>
                    <a:pt x="313" y="278"/>
                    <a:pt x="282" y="141"/>
                  </a:cubicBezTo>
                  <a:cubicBezTo>
                    <a:pt x="274" y="107"/>
                    <a:pt x="275" y="72"/>
                    <a:pt x="247" y="47"/>
                  </a:cubicBezTo>
                  <a:cubicBezTo>
                    <a:pt x="226" y="28"/>
                    <a:pt x="176" y="0"/>
                    <a:pt x="176" y="0"/>
                  </a:cubicBezTo>
                  <a:cubicBezTo>
                    <a:pt x="85" y="13"/>
                    <a:pt x="119" y="0"/>
                    <a:pt x="70" y="24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61" name="Freeform 113">
              <a:extLst>
                <a:ext uri="{FF2B5EF4-FFF2-40B4-BE49-F238E27FC236}">
                  <a16:creationId xmlns:a16="http://schemas.microsoft.com/office/drawing/2014/main" id="{874160FD-C60A-6128-FD50-4C52DA889E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1488"/>
              <a:ext cx="296" cy="589"/>
            </a:xfrm>
            <a:custGeom>
              <a:avLst/>
              <a:gdLst>
                <a:gd name="T0" fmla="*/ 174 w 296"/>
                <a:gd name="T1" fmla="*/ 589 h 589"/>
                <a:gd name="T2" fmla="*/ 210 w 296"/>
                <a:gd name="T3" fmla="*/ 542 h 589"/>
                <a:gd name="T4" fmla="*/ 174 w 296"/>
                <a:gd name="T5" fmla="*/ 530 h 589"/>
                <a:gd name="T6" fmla="*/ 210 w 296"/>
                <a:gd name="T7" fmla="*/ 506 h 589"/>
                <a:gd name="T8" fmla="*/ 269 w 296"/>
                <a:gd name="T9" fmla="*/ 483 h 589"/>
                <a:gd name="T10" fmla="*/ 198 w 296"/>
                <a:gd name="T11" fmla="*/ 436 h 589"/>
                <a:gd name="T12" fmla="*/ 233 w 296"/>
                <a:gd name="T13" fmla="*/ 424 h 589"/>
                <a:gd name="T14" fmla="*/ 280 w 296"/>
                <a:gd name="T15" fmla="*/ 412 h 589"/>
                <a:gd name="T16" fmla="*/ 257 w 296"/>
                <a:gd name="T17" fmla="*/ 377 h 589"/>
                <a:gd name="T18" fmla="*/ 245 w 296"/>
                <a:gd name="T19" fmla="*/ 318 h 589"/>
                <a:gd name="T20" fmla="*/ 210 w 296"/>
                <a:gd name="T21" fmla="*/ 306 h 589"/>
                <a:gd name="T22" fmla="*/ 174 w 296"/>
                <a:gd name="T23" fmla="*/ 318 h 589"/>
                <a:gd name="T24" fmla="*/ 151 w 296"/>
                <a:gd name="T25" fmla="*/ 283 h 589"/>
                <a:gd name="T26" fmla="*/ 198 w 296"/>
                <a:gd name="T27" fmla="*/ 271 h 589"/>
                <a:gd name="T28" fmla="*/ 233 w 296"/>
                <a:gd name="T29" fmla="*/ 259 h 589"/>
                <a:gd name="T30" fmla="*/ 210 w 296"/>
                <a:gd name="T31" fmla="*/ 153 h 589"/>
                <a:gd name="T32" fmla="*/ 151 w 296"/>
                <a:gd name="T33" fmla="*/ 142 h 589"/>
                <a:gd name="T34" fmla="*/ 221 w 296"/>
                <a:gd name="T35" fmla="*/ 106 h 589"/>
                <a:gd name="T36" fmla="*/ 198 w 296"/>
                <a:gd name="T37" fmla="*/ 24 h 589"/>
                <a:gd name="T38" fmla="*/ 163 w 296"/>
                <a:gd name="T39" fmla="*/ 36 h 589"/>
                <a:gd name="T40" fmla="*/ 151 w 296"/>
                <a:gd name="T41" fmla="*/ 71 h 589"/>
                <a:gd name="T42" fmla="*/ 127 w 296"/>
                <a:gd name="T43" fmla="*/ 0 h 589"/>
                <a:gd name="T44" fmla="*/ 80 w 296"/>
                <a:gd name="T45" fmla="*/ 83 h 589"/>
                <a:gd name="T46" fmla="*/ 116 w 296"/>
                <a:gd name="T47" fmla="*/ 106 h 589"/>
                <a:gd name="T48" fmla="*/ 21 w 296"/>
                <a:gd name="T49" fmla="*/ 177 h 589"/>
                <a:gd name="T50" fmla="*/ 151 w 296"/>
                <a:gd name="T51" fmla="*/ 224 h 589"/>
                <a:gd name="T52" fmla="*/ 139 w 296"/>
                <a:gd name="T53" fmla="*/ 259 h 589"/>
                <a:gd name="T54" fmla="*/ 45 w 296"/>
                <a:gd name="T55" fmla="*/ 271 h 589"/>
                <a:gd name="T56" fmla="*/ 139 w 296"/>
                <a:gd name="T57" fmla="*/ 377 h 589"/>
                <a:gd name="T58" fmla="*/ 186 w 296"/>
                <a:gd name="T59" fmla="*/ 389 h 589"/>
                <a:gd name="T60" fmla="*/ 57 w 296"/>
                <a:gd name="T61" fmla="*/ 424 h 589"/>
                <a:gd name="T62" fmla="*/ 69 w 296"/>
                <a:gd name="T63" fmla="*/ 471 h 589"/>
                <a:gd name="T64" fmla="*/ 104 w 296"/>
                <a:gd name="T65" fmla="*/ 459 h 589"/>
                <a:gd name="T66" fmla="*/ 116 w 296"/>
                <a:gd name="T67" fmla="*/ 495 h 589"/>
                <a:gd name="T68" fmla="*/ 92 w 296"/>
                <a:gd name="T69" fmla="*/ 530 h 589"/>
                <a:gd name="T70" fmla="*/ 174 w 296"/>
                <a:gd name="T71" fmla="*/ 589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6" h="589">
                  <a:moveTo>
                    <a:pt x="174" y="589"/>
                  </a:moveTo>
                  <a:cubicBezTo>
                    <a:pt x="238" y="567"/>
                    <a:pt x="277" y="575"/>
                    <a:pt x="210" y="542"/>
                  </a:cubicBezTo>
                  <a:cubicBezTo>
                    <a:pt x="199" y="536"/>
                    <a:pt x="186" y="534"/>
                    <a:pt x="174" y="530"/>
                  </a:cubicBezTo>
                  <a:cubicBezTo>
                    <a:pt x="186" y="522"/>
                    <a:pt x="196" y="508"/>
                    <a:pt x="210" y="506"/>
                  </a:cubicBezTo>
                  <a:cubicBezTo>
                    <a:pt x="277" y="496"/>
                    <a:pt x="245" y="552"/>
                    <a:pt x="269" y="483"/>
                  </a:cubicBezTo>
                  <a:cubicBezTo>
                    <a:pt x="234" y="377"/>
                    <a:pt x="296" y="530"/>
                    <a:pt x="198" y="436"/>
                  </a:cubicBezTo>
                  <a:cubicBezTo>
                    <a:pt x="189" y="427"/>
                    <a:pt x="221" y="427"/>
                    <a:pt x="233" y="424"/>
                  </a:cubicBezTo>
                  <a:cubicBezTo>
                    <a:pt x="249" y="419"/>
                    <a:pt x="264" y="416"/>
                    <a:pt x="280" y="412"/>
                  </a:cubicBezTo>
                  <a:cubicBezTo>
                    <a:pt x="272" y="400"/>
                    <a:pt x="262" y="390"/>
                    <a:pt x="257" y="377"/>
                  </a:cubicBezTo>
                  <a:cubicBezTo>
                    <a:pt x="250" y="358"/>
                    <a:pt x="256" y="335"/>
                    <a:pt x="245" y="318"/>
                  </a:cubicBezTo>
                  <a:cubicBezTo>
                    <a:pt x="238" y="308"/>
                    <a:pt x="222" y="310"/>
                    <a:pt x="210" y="306"/>
                  </a:cubicBezTo>
                  <a:cubicBezTo>
                    <a:pt x="198" y="310"/>
                    <a:pt x="186" y="323"/>
                    <a:pt x="174" y="318"/>
                  </a:cubicBezTo>
                  <a:cubicBezTo>
                    <a:pt x="161" y="313"/>
                    <a:pt x="145" y="295"/>
                    <a:pt x="151" y="283"/>
                  </a:cubicBezTo>
                  <a:cubicBezTo>
                    <a:pt x="158" y="269"/>
                    <a:pt x="182" y="276"/>
                    <a:pt x="198" y="271"/>
                  </a:cubicBezTo>
                  <a:cubicBezTo>
                    <a:pt x="210" y="268"/>
                    <a:pt x="221" y="263"/>
                    <a:pt x="233" y="259"/>
                  </a:cubicBezTo>
                  <a:cubicBezTo>
                    <a:pt x="244" y="227"/>
                    <a:pt x="248" y="175"/>
                    <a:pt x="210" y="153"/>
                  </a:cubicBezTo>
                  <a:cubicBezTo>
                    <a:pt x="193" y="143"/>
                    <a:pt x="171" y="146"/>
                    <a:pt x="151" y="142"/>
                  </a:cubicBezTo>
                  <a:cubicBezTo>
                    <a:pt x="165" y="137"/>
                    <a:pt x="215" y="124"/>
                    <a:pt x="221" y="106"/>
                  </a:cubicBezTo>
                  <a:cubicBezTo>
                    <a:pt x="224" y="97"/>
                    <a:pt x="202" y="36"/>
                    <a:pt x="198" y="24"/>
                  </a:cubicBezTo>
                  <a:cubicBezTo>
                    <a:pt x="186" y="28"/>
                    <a:pt x="172" y="27"/>
                    <a:pt x="163" y="36"/>
                  </a:cubicBezTo>
                  <a:cubicBezTo>
                    <a:pt x="154" y="45"/>
                    <a:pt x="160" y="80"/>
                    <a:pt x="151" y="71"/>
                  </a:cubicBezTo>
                  <a:cubicBezTo>
                    <a:pt x="133" y="53"/>
                    <a:pt x="127" y="0"/>
                    <a:pt x="127" y="0"/>
                  </a:cubicBezTo>
                  <a:cubicBezTo>
                    <a:pt x="93" y="12"/>
                    <a:pt x="44" y="38"/>
                    <a:pt x="80" y="83"/>
                  </a:cubicBezTo>
                  <a:cubicBezTo>
                    <a:pt x="89" y="94"/>
                    <a:pt x="104" y="98"/>
                    <a:pt x="116" y="106"/>
                  </a:cubicBezTo>
                  <a:cubicBezTo>
                    <a:pt x="70" y="137"/>
                    <a:pt x="53" y="131"/>
                    <a:pt x="21" y="177"/>
                  </a:cubicBezTo>
                  <a:cubicBezTo>
                    <a:pt x="66" y="206"/>
                    <a:pt x="98" y="213"/>
                    <a:pt x="151" y="224"/>
                  </a:cubicBezTo>
                  <a:cubicBezTo>
                    <a:pt x="147" y="236"/>
                    <a:pt x="150" y="254"/>
                    <a:pt x="139" y="259"/>
                  </a:cubicBezTo>
                  <a:cubicBezTo>
                    <a:pt x="110" y="272"/>
                    <a:pt x="65" y="247"/>
                    <a:pt x="45" y="271"/>
                  </a:cubicBezTo>
                  <a:cubicBezTo>
                    <a:pt x="0" y="324"/>
                    <a:pt x="119" y="371"/>
                    <a:pt x="139" y="377"/>
                  </a:cubicBezTo>
                  <a:cubicBezTo>
                    <a:pt x="155" y="382"/>
                    <a:pt x="170" y="385"/>
                    <a:pt x="186" y="389"/>
                  </a:cubicBezTo>
                  <a:cubicBezTo>
                    <a:pt x="143" y="402"/>
                    <a:pt x="57" y="424"/>
                    <a:pt x="57" y="424"/>
                  </a:cubicBezTo>
                  <a:cubicBezTo>
                    <a:pt x="61" y="440"/>
                    <a:pt x="56" y="461"/>
                    <a:pt x="69" y="471"/>
                  </a:cubicBezTo>
                  <a:cubicBezTo>
                    <a:pt x="79" y="478"/>
                    <a:pt x="93" y="453"/>
                    <a:pt x="104" y="459"/>
                  </a:cubicBezTo>
                  <a:cubicBezTo>
                    <a:pt x="115" y="465"/>
                    <a:pt x="112" y="483"/>
                    <a:pt x="116" y="495"/>
                  </a:cubicBezTo>
                  <a:cubicBezTo>
                    <a:pt x="108" y="507"/>
                    <a:pt x="94" y="516"/>
                    <a:pt x="92" y="530"/>
                  </a:cubicBezTo>
                  <a:cubicBezTo>
                    <a:pt x="84" y="576"/>
                    <a:pt x="146" y="579"/>
                    <a:pt x="174" y="589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162" name="Freeform 114">
            <a:extLst>
              <a:ext uri="{FF2B5EF4-FFF2-40B4-BE49-F238E27FC236}">
                <a16:creationId xmlns:a16="http://schemas.microsoft.com/office/drawing/2014/main" id="{D84F24B8-B780-D3EC-9137-B456668DEC30}"/>
              </a:ext>
            </a:extLst>
          </p:cNvPr>
          <p:cNvSpPr>
            <a:spLocks/>
          </p:cNvSpPr>
          <p:nvPr/>
        </p:nvSpPr>
        <p:spPr bwMode="auto">
          <a:xfrm>
            <a:off x="3810000" y="5618163"/>
            <a:ext cx="265113" cy="368300"/>
          </a:xfrm>
          <a:custGeom>
            <a:avLst/>
            <a:gdLst>
              <a:gd name="T0" fmla="*/ 12 w 244"/>
              <a:gd name="T1" fmla="*/ 0 h 341"/>
              <a:gd name="T2" fmla="*/ 236 w 244"/>
              <a:gd name="T3" fmla="*/ 58 h 341"/>
              <a:gd name="T4" fmla="*/ 189 w 244"/>
              <a:gd name="T5" fmla="*/ 341 h 341"/>
              <a:gd name="T6" fmla="*/ 106 w 244"/>
              <a:gd name="T7" fmla="*/ 329 h 341"/>
              <a:gd name="T8" fmla="*/ 36 w 244"/>
              <a:gd name="T9" fmla="*/ 282 h 341"/>
              <a:gd name="T10" fmla="*/ 0 w 244"/>
              <a:gd name="T11" fmla="*/ 117 h 341"/>
              <a:gd name="T12" fmla="*/ 12 w 244"/>
              <a:gd name="T13" fmla="*/ 0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4" h="341">
                <a:moveTo>
                  <a:pt x="12" y="0"/>
                </a:moveTo>
                <a:cubicBezTo>
                  <a:pt x="81" y="45"/>
                  <a:pt x="156" y="49"/>
                  <a:pt x="236" y="58"/>
                </a:cubicBezTo>
                <a:cubicBezTo>
                  <a:pt x="204" y="153"/>
                  <a:pt x="244" y="255"/>
                  <a:pt x="189" y="341"/>
                </a:cubicBezTo>
                <a:cubicBezTo>
                  <a:pt x="161" y="337"/>
                  <a:pt x="132" y="339"/>
                  <a:pt x="106" y="329"/>
                </a:cubicBezTo>
                <a:cubicBezTo>
                  <a:pt x="80" y="319"/>
                  <a:pt x="36" y="282"/>
                  <a:pt x="36" y="282"/>
                </a:cubicBezTo>
                <a:cubicBezTo>
                  <a:pt x="18" y="228"/>
                  <a:pt x="9" y="173"/>
                  <a:pt x="0" y="117"/>
                </a:cubicBezTo>
                <a:cubicBezTo>
                  <a:pt x="16" y="39"/>
                  <a:pt x="12" y="78"/>
                  <a:pt x="12" y="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63" name="Freeform 115">
            <a:extLst>
              <a:ext uri="{FF2B5EF4-FFF2-40B4-BE49-F238E27FC236}">
                <a16:creationId xmlns:a16="http://schemas.microsoft.com/office/drawing/2014/main" id="{8880BA98-A366-0F16-4093-BD3009D0BB15}"/>
              </a:ext>
            </a:extLst>
          </p:cNvPr>
          <p:cNvSpPr>
            <a:spLocks/>
          </p:cNvSpPr>
          <p:nvPr/>
        </p:nvSpPr>
        <p:spPr bwMode="auto">
          <a:xfrm>
            <a:off x="5519738" y="3397250"/>
            <a:ext cx="244475" cy="277813"/>
          </a:xfrm>
          <a:custGeom>
            <a:avLst/>
            <a:gdLst>
              <a:gd name="T0" fmla="*/ 84 w 226"/>
              <a:gd name="T1" fmla="*/ 0 h 258"/>
              <a:gd name="T2" fmla="*/ 190 w 226"/>
              <a:gd name="T3" fmla="*/ 129 h 258"/>
              <a:gd name="T4" fmla="*/ 155 w 226"/>
              <a:gd name="T5" fmla="*/ 258 h 258"/>
              <a:gd name="T6" fmla="*/ 37 w 226"/>
              <a:gd name="T7" fmla="*/ 247 h 258"/>
              <a:gd name="T8" fmla="*/ 2 w 226"/>
              <a:gd name="T9" fmla="*/ 235 h 258"/>
              <a:gd name="T10" fmla="*/ 72 w 226"/>
              <a:gd name="T11" fmla="*/ 129 h 258"/>
              <a:gd name="T12" fmla="*/ 96 w 226"/>
              <a:gd name="T13" fmla="*/ 94 h 258"/>
              <a:gd name="T14" fmla="*/ 84 w 226"/>
              <a:gd name="T1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26" h="258">
                <a:moveTo>
                  <a:pt x="84" y="0"/>
                </a:moveTo>
                <a:cubicBezTo>
                  <a:pt x="112" y="86"/>
                  <a:pt x="101" y="93"/>
                  <a:pt x="190" y="129"/>
                </a:cubicBezTo>
                <a:cubicBezTo>
                  <a:pt x="210" y="188"/>
                  <a:pt x="226" y="236"/>
                  <a:pt x="155" y="258"/>
                </a:cubicBezTo>
                <a:cubicBezTo>
                  <a:pt x="116" y="254"/>
                  <a:pt x="76" y="253"/>
                  <a:pt x="37" y="247"/>
                </a:cubicBezTo>
                <a:cubicBezTo>
                  <a:pt x="25" y="245"/>
                  <a:pt x="0" y="247"/>
                  <a:pt x="2" y="235"/>
                </a:cubicBezTo>
                <a:cubicBezTo>
                  <a:pt x="8" y="193"/>
                  <a:pt x="48" y="164"/>
                  <a:pt x="72" y="129"/>
                </a:cubicBezTo>
                <a:cubicBezTo>
                  <a:pt x="80" y="117"/>
                  <a:pt x="96" y="94"/>
                  <a:pt x="96" y="94"/>
                </a:cubicBezTo>
                <a:cubicBezTo>
                  <a:pt x="113" y="38"/>
                  <a:pt x="112" y="70"/>
                  <a:pt x="84" y="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64" name="Oval 116">
            <a:extLst>
              <a:ext uri="{FF2B5EF4-FFF2-40B4-BE49-F238E27FC236}">
                <a16:creationId xmlns:a16="http://schemas.microsoft.com/office/drawing/2014/main" id="{8F6B5623-BCE1-5798-56A7-8AF3420A37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7650" y="3578225"/>
            <a:ext cx="1144588" cy="1138238"/>
          </a:xfrm>
          <a:prstGeom prst="ellipse">
            <a:avLst/>
          </a:prstGeom>
          <a:solidFill>
            <a:srgbClr val="66FF66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65" name="Oval 117">
            <a:extLst>
              <a:ext uri="{FF2B5EF4-FFF2-40B4-BE49-F238E27FC236}">
                <a16:creationId xmlns:a16="http://schemas.microsoft.com/office/drawing/2014/main" id="{A29E8E83-B6EE-1833-AA5D-A81298405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8450" y="3629025"/>
            <a:ext cx="1042988" cy="984250"/>
          </a:xfrm>
          <a:prstGeom prst="ellipse">
            <a:avLst/>
          </a:prstGeom>
          <a:solidFill>
            <a:srgbClr val="66FF66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66" name="AutoShape 118">
            <a:extLst>
              <a:ext uri="{FF2B5EF4-FFF2-40B4-BE49-F238E27FC236}">
                <a16:creationId xmlns:a16="http://schemas.microsoft.com/office/drawing/2014/main" id="{9695442E-B730-815E-A07B-5F93A333333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108450" y="3784600"/>
            <a:ext cx="1042988" cy="87947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400"/>
                  <a:pt x="16200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799"/>
                </a:cubicBezTo>
                <a:close/>
              </a:path>
            </a:pathLst>
          </a:custGeom>
          <a:gradFill rotWithShape="0">
            <a:gsLst>
              <a:gs pos="0">
                <a:srgbClr val="66FF66"/>
              </a:gs>
              <a:gs pos="100000">
                <a:srgbClr val="66FF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67" name="Line 119">
            <a:extLst>
              <a:ext uri="{FF2B5EF4-FFF2-40B4-BE49-F238E27FC236}">
                <a16:creationId xmlns:a16="http://schemas.microsoft.com/office/drawing/2014/main" id="{FE6CF94A-A859-EBA9-C739-CCE6B80B619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08450" y="4146550"/>
            <a:ext cx="1042988" cy="104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68" name="Freeform 120">
            <a:extLst>
              <a:ext uri="{FF2B5EF4-FFF2-40B4-BE49-F238E27FC236}">
                <a16:creationId xmlns:a16="http://schemas.microsoft.com/office/drawing/2014/main" id="{C8E51641-F602-E17C-F680-260C51287BA4}"/>
              </a:ext>
            </a:extLst>
          </p:cNvPr>
          <p:cNvSpPr>
            <a:spLocks/>
          </p:cNvSpPr>
          <p:nvPr/>
        </p:nvSpPr>
        <p:spPr bwMode="auto">
          <a:xfrm>
            <a:off x="4437063" y="3994150"/>
            <a:ext cx="407987" cy="227013"/>
          </a:xfrm>
          <a:custGeom>
            <a:avLst/>
            <a:gdLst>
              <a:gd name="T0" fmla="*/ 0 w 376"/>
              <a:gd name="T1" fmla="*/ 164 h 211"/>
              <a:gd name="T2" fmla="*/ 59 w 376"/>
              <a:gd name="T3" fmla="*/ 35 h 211"/>
              <a:gd name="T4" fmla="*/ 188 w 376"/>
              <a:gd name="T5" fmla="*/ 0 h 211"/>
              <a:gd name="T6" fmla="*/ 329 w 376"/>
              <a:gd name="T7" fmla="*/ 70 h 211"/>
              <a:gd name="T8" fmla="*/ 376 w 376"/>
              <a:gd name="T9" fmla="*/ 211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6" h="211">
                <a:moveTo>
                  <a:pt x="0" y="164"/>
                </a:moveTo>
                <a:cubicBezTo>
                  <a:pt x="10" y="138"/>
                  <a:pt x="30" y="53"/>
                  <a:pt x="59" y="35"/>
                </a:cubicBezTo>
                <a:cubicBezTo>
                  <a:pt x="91" y="15"/>
                  <a:pt x="151" y="7"/>
                  <a:pt x="188" y="0"/>
                </a:cubicBezTo>
                <a:cubicBezTo>
                  <a:pt x="240" y="16"/>
                  <a:pt x="278" y="52"/>
                  <a:pt x="329" y="70"/>
                </a:cubicBezTo>
                <a:cubicBezTo>
                  <a:pt x="359" y="114"/>
                  <a:pt x="376" y="158"/>
                  <a:pt x="376" y="211"/>
                </a:cubicBezTo>
              </a:path>
            </a:pathLst>
          </a:custGeom>
          <a:solidFill>
            <a:srgbClr val="00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69" name="Freeform 121">
            <a:extLst>
              <a:ext uri="{FF2B5EF4-FFF2-40B4-BE49-F238E27FC236}">
                <a16:creationId xmlns:a16="http://schemas.microsoft.com/office/drawing/2014/main" id="{88743158-C594-85EA-A5D8-623C24D86CDB}"/>
              </a:ext>
            </a:extLst>
          </p:cNvPr>
          <p:cNvSpPr>
            <a:spLocks/>
          </p:cNvSpPr>
          <p:nvPr/>
        </p:nvSpPr>
        <p:spPr bwMode="auto">
          <a:xfrm>
            <a:off x="4386263" y="3756025"/>
            <a:ext cx="701675" cy="327025"/>
          </a:xfrm>
          <a:custGeom>
            <a:avLst/>
            <a:gdLst>
              <a:gd name="T0" fmla="*/ 0 w 647"/>
              <a:gd name="T1" fmla="*/ 79 h 303"/>
              <a:gd name="T2" fmla="*/ 129 w 647"/>
              <a:gd name="T3" fmla="*/ 21 h 303"/>
              <a:gd name="T4" fmla="*/ 223 w 647"/>
              <a:gd name="T5" fmla="*/ 79 h 303"/>
              <a:gd name="T6" fmla="*/ 341 w 647"/>
              <a:gd name="T7" fmla="*/ 115 h 303"/>
              <a:gd name="T8" fmla="*/ 482 w 647"/>
              <a:gd name="T9" fmla="*/ 103 h 303"/>
              <a:gd name="T10" fmla="*/ 505 w 647"/>
              <a:gd name="T11" fmla="*/ 174 h 303"/>
              <a:gd name="T12" fmla="*/ 647 w 647"/>
              <a:gd name="T13" fmla="*/ 303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47" h="303">
                <a:moveTo>
                  <a:pt x="0" y="79"/>
                </a:moveTo>
                <a:cubicBezTo>
                  <a:pt x="41" y="52"/>
                  <a:pt x="82" y="36"/>
                  <a:pt x="129" y="21"/>
                </a:cubicBezTo>
                <a:cubicBezTo>
                  <a:pt x="293" y="52"/>
                  <a:pt x="92" y="0"/>
                  <a:pt x="223" y="79"/>
                </a:cubicBezTo>
                <a:cubicBezTo>
                  <a:pt x="258" y="100"/>
                  <a:pt x="302" y="102"/>
                  <a:pt x="341" y="115"/>
                </a:cubicBezTo>
                <a:cubicBezTo>
                  <a:pt x="383" y="103"/>
                  <a:pt x="437" y="73"/>
                  <a:pt x="482" y="103"/>
                </a:cubicBezTo>
                <a:cubicBezTo>
                  <a:pt x="484" y="105"/>
                  <a:pt x="504" y="172"/>
                  <a:pt x="505" y="174"/>
                </a:cubicBezTo>
                <a:cubicBezTo>
                  <a:pt x="534" y="243"/>
                  <a:pt x="564" y="303"/>
                  <a:pt x="647" y="303"/>
                </a:cubicBezTo>
              </a:path>
            </a:pathLst>
          </a:custGeom>
          <a:noFill/>
          <a:ln w="3175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170" name="Group 122">
            <a:extLst>
              <a:ext uri="{FF2B5EF4-FFF2-40B4-BE49-F238E27FC236}">
                <a16:creationId xmlns:a16="http://schemas.microsoft.com/office/drawing/2014/main" id="{48CEB92F-767A-9775-74F8-6BF7C6D5CD4B}"/>
              </a:ext>
            </a:extLst>
          </p:cNvPr>
          <p:cNvGrpSpPr>
            <a:grpSpLocks/>
          </p:cNvGrpSpPr>
          <p:nvPr/>
        </p:nvGrpSpPr>
        <p:grpSpPr bwMode="auto">
          <a:xfrm>
            <a:off x="3119438" y="5286375"/>
            <a:ext cx="104775" cy="103188"/>
            <a:chOff x="1680" y="2928"/>
            <a:chExt cx="96" cy="96"/>
          </a:xfrm>
        </p:grpSpPr>
        <p:sp>
          <p:nvSpPr>
            <p:cNvPr id="2171" name="Oval 123">
              <a:extLst>
                <a:ext uri="{FF2B5EF4-FFF2-40B4-BE49-F238E27FC236}">
                  <a16:creationId xmlns:a16="http://schemas.microsoft.com/office/drawing/2014/main" id="{B074691B-EE6B-4E3D-C710-A6D136EC0B7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680" y="2928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72" name="Oval 124">
              <a:extLst>
                <a:ext uri="{FF2B5EF4-FFF2-40B4-BE49-F238E27FC236}">
                  <a16:creationId xmlns:a16="http://schemas.microsoft.com/office/drawing/2014/main" id="{EE05E185-4D05-5027-579D-7F0E5145AA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2976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173" name="Group 125">
            <a:extLst>
              <a:ext uri="{FF2B5EF4-FFF2-40B4-BE49-F238E27FC236}">
                <a16:creationId xmlns:a16="http://schemas.microsoft.com/office/drawing/2014/main" id="{16571803-5A00-C94A-DF1E-B1D4CC816807}"/>
              </a:ext>
            </a:extLst>
          </p:cNvPr>
          <p:cNvGrpSpPr>
            <a:grpSpLocks/>
          </p:cNvGrpSpPr>
          <p:nvPr/>
        </p:nvGrpSpPr>
        <p:grpSpPr bwMode="auto">
          <a:xfrm>
            <a:off x="3587750" y="5027613"/>
            <a:ext cx="104775" cy="103187"/>
            <a:chOff x="1680" y="2928"/>
            <a:chExt cx="96" cy="96"/>
          </a:xfrm>
        </p:grpSpPr>
        <p:sp>
          <p:nvSpPr>
            <p:cNvPr id="2174" name="Oval 126">
              <a:extLst>
                <a:ext uri="{FF2B5EF4-FFF2-40B4-BE49-F238E27FC236}">
                  <a16:creationId xmlns:a16="http://schemas.microsoft.com/office/drawing/2014/main" id="{15E41862-0039-E99F-1B9F-15873496F30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680" y="2928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75" name="Oval 127">
              <a:extLst>
                <a:ext uri="{FF2B5EF4-FFF2-40B4-BE49-F238E27FC236}">
                  <a16:creationId xmlns:a16="http://schemas.microsoft.com/office/drawing/2014/main" id="{C1BC3171-8411-73B9-061E-68A3CF63F7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2976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176" name="Group 128">
            <a:extLst>
              <a:ext uri="{FF2B5EF4-FFF2-40B4-BE49-F238E27FC236}">
                <a16:creationId xmlns:a16="http://schemas.microsoft.com/office/drawing/2014/main" id="{DB7938D0-6AAE-19C2-F98B-A34A890AD073}"/>
              </a:ext>
            </a:extLst>
          </p:cNvPr>
          <p:cNvGrpSpPr>
            <a:grpSpLocks/>
          </p:cNvGrpSpPr>
          <p:nvPr/>
        </p:nvGrpSpPr>
        <p:grpSpPr bwMode="auto">
          <a:xfrm>
            <a:off x="3692525" y="4251325"/>
            <a:ext cx="103188" cy="103188"/>
            <a:chOff x="1680" y="2928"/>
            <a:chExt cx="96" cy="96"/>
          </a:xfrm>
        </p:grpSpPr>
        <p:sp>
          <p:nvSpPr>
            <p:cNvPr id="2177" name="Oval 129">
              <a:extLst>
                <a:ext uri="{FF2B5EF4-FFF2-40B4-BE49-F238E27FC236}">
                  <a16:creationId xmlns:a16="http://schemas.microsoft.com/office/drawing/2014/main" id="{96F3DA31-F875-F6D7-F7DF-C9AA60DC1FD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680" y="2928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78" name="Oval 130">
              <a:extLst>
                <a:ext uri="{FF2B5EF4-FFF2-40B4-BE49-F238E27FC236}">
                  <a16:creationId xmlns:a16="http://schemas.microsoft.com/office/drawing/2014/main" id="{AFD10C80-B184-2237-76F8-DFCD6C26FA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2976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179" name="Group 131">
            <a:extLst>
              <a:ext uri="{FF2B5EF4-FFF2-40B4-BE49-F238E27FC236}">
                <a16:creationId xmlns:a16="http://schemas.microsoft.com/office/drawing/2014/main" id="{9D8FD150-3038-43C9-70F5-05F37C5E56A2}"/>
              </a:ext>
            </a:extLst>
          </p:cNvPr>
          <p:cNvGrpSpPr>
            <a:grpSpLocks/>
          </p:cNvGrpSpPr>
          <p:nvPr/>
        </p:nvGrpSpPr>
        <p:grpSpPr bwMode="auto">
          <a:xfrm>
            <a:off x="4629150" y="6115050"/>
            <a:ext cx="104775" cy="103188"/>
            <a:chOff x="1680" y="2928"/>
            <a:chExt cx="96" cy="96"/>
          </a:xfrm>
        </p:grpSpPr>
        <p:sp>
          <p:nvSpPr>
            <p:cNvPr id="2180" name="Oval 132">
              <a:extLst>
                <a:ext uri="{FF2B5EF4-FFF2-40B4-BE49-F238E27FC236}">
                  <a16:creationId xmlns:a16="http://schemas.microsoft.com/office/drawing/2014/main" id="{BC91E2A2-9241-6F26-DC53-B61E2E91DF1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680" y="2928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81" name="Oval 133">
              <a:extLst>
                <a:ext uri="{FF2B5EF4-FFF2-40B4-BE49-F238E27FC236}">
                  <a16:creationId xmlns:a16="http://schemas.microsoft.com/office/drawing/2014/main" id="{C6CA0F23-1EA4-031C-8F96-E44EFF0579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2976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182" name="Freeform 134">
            <a:extLst>
              <a:ext uri="{FF2B5EF4-FFF2-40B4-BE49-F238E27FC236}">
                <a16:creationId xmlns:a16="http://schemas.microsoft.com/office/drawing/2014/main" id="{3FD4022E-A7ED-F4BF-4A1E-E78E7D658E42}"/>
              </a:ext>
            </a:extLst>
          </p:cNvPr>
          <p:cNvSpPr>
            <a:spLocks/>
          </p:cNvSpPr>
          <p:nvPr/>
        </p:nvSpPr>
        <p:spPr bwMode="auto">
          <a:xfrm>
            <a:off x="4151313" y="4075113"/>
            <a:ext cx="1312862" cy="819150"/>
          </a:xfrm>
          <a:custGeom>
            <a:avLst/>
            <a:gdLst>
              <a:gd name="T0" fmla="*/ 839 w 1210"/>
              <a:gd name="T1" fmla="*/ 419 h 760"/>
              <a:gd name="T2" fmla="*/ 921 w 1210"/>
              <a:gd name="T3" fmla="*/ 348 h 760"/>
              <a:gd name="T4" fmla="*/ 969 w 1210"/>
              <a:gd name="T5" fmla="*/ 301 h 760"/>
              <a:gd name="T6" fmla="*/ 1039 w 1210"/>
              <a:gd name="T7" fmla="*/ 101 h 760"/>
              <a:gd name="T8" fmla="*/ 1086 w 1210"/>
              <a:gd name="T9" fmla="*/ 89 h 760"/>
              <a:gd name="T10" fmla="*/ 1168 w 1210"/>
              <a:gd name="T11" fmla="*/ 7 h 760"/>
              <a:gd name="T12" fmla="*/ 1204 w 1210"/>
              <a:gd name="T13" fmla="*/ 19 h 760"/>
              <a:gd name="T14" fmla="*/ 1192 w 1210"/>
              <a:gd name="T15" fmla="*/ 54 h 760"/>
              <a:gd name="T16" fmla="*/ 1086 w 1210"/>
              <a:gd name="T17" fmla="*/ 136 h 760"/>
              <a:gd name="T18" fmla="*/ 1039 w 1210"/>
              <a:gd name="T19" fmla="*/ 242 h 760"/>
              <a:gd name="T20" fmla="*/ 992 w 1210"/>
              <a:gd name="T21" fmla="*/ 372 h 760"/>
              <a:gd name="T22" fmla="*/ 933 w 1210"/>
              <a:gd name="T23" fmla="*/ 442 h 760"/>
              <a:gd name="T24" fmla="*/ 792 w 1210"/>
              <a:gd name="T25" fmla="*/ 536 h 760"/>
              <a:gd name="T26" fmla="*/ 616 w 1210"/>
              <a:gd name="T27" fmla="*/ 654 h 760"/>
              <a:gd name="T28" fmla="*/ 545 w 1210"/>
              <a:gd name="T29" fmla="*/ 689 h 760"/>
              <a:gd name="T30" fmla="*/ 310 w 1210"/>
              <a:gd name="T31" fmla="*/ 760 h 760"/>
              <a:gd name="T32" fmla="*/ 110 w 1210"/>
              <a:gd name="T33" fmla="*/ 736 h 760"/>
              <a:gd name="T34" fmla="*/ 39 w 1210"/>
              <a:gd name="T35" fmla="*/ 713 h 760"/>
              <a:gd name="T36" fmla="*/ 4 w 1210"/>
              <a:gd name="T37" fmla="*/ 689 h 760"/>
              <a:gd name="T38" fmla="*/ 16 w 1210"/>
              <a:gd name="T39" fmla="*/ 654 h 760"/>
              <a:gd name="T40" fmla="*/ 216 w 1210"/>
              <a:gd name="T41" fmla="*/ 689 h 760"/>
              <a:gd name="T42" fmla="*/ 592 w 1210"/>
              <a:gd name="T43" fmla="*/ 619 h 760"/>
              <a:gd name="T44" fmla="*/ 710 w 1210"/>
              <a:gd name="T45" fmla="*/ 548 h 760"/>
              <a:gd name="T46" fmla="*/ 721 w 1210"/>
              <a:gd name="T47" fmla="*/ 513 h 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210" h="760">
                <a:moveTo>
                  <a:pt x="839" y="419"/>
                </a:moveTo>
                <a:cubicBezTo>
                  <a:pt x="864" y="393"/>
                  <a:pt x="898" y="376"/>
                  <a:pt x="921" y="348"/>
                </a:cubicBezTo>
                <a:cubicBezTo>
                  <a:pt x="970" y="290"/>
                  <a:pt x="888" y="328"/>
                  <a:pt x="969" y="301"/>
                </a:cubicBezTo>
                <a:cubicBezTo>
                  <a:pt x="982" y="260"/>
                  <a:pt x="1007" y="123"/>
                  <a:pt x="1039" y="101"/>
                </a:cubicBezTo>
                <a:cubicBezTo>
                  <a:pt x="1052" y="92"/>
                  <a:pt x="1070" y="93"/>
                  <a:pt x="1086" y="89"/>
                </a:cubicBezTo>
                <a:cubicBezTo>
                  <a:pt x="1116" y="0"/>
                  <a:pt x="1086" y="24"/>
                  <a:pt x="1168" y="7"/>
                </a:cubicBezTo>
                <a:cubicBezTo>
                  <a:pt x="1180" y="11"/>
                  <a:pt x="1198" y="8"/>
                  <a:pt x="1204" y="19"/>
                </a:cubicBezTo>
                <a:cubicBezTo>
                  <a:pt x="1210" y="30"/>
                  <a:pt x="1200" y="44"/>
                  <a:pt x="1192" y="54"/>
                </a:cubicBezTo>
                <a:cubicBezTo>
                  <a:pt x="1177" y="72"/>
                  <a:pt x="1108" y="121"/>
                  <a:pt x="1086" y="136"/>
                </a:cubicBezTo>
                <a:cubicBezTo>
                  <a:pt x="1073" y="174"/>
                  <a:pt x="1049" y="203"/>
                  <a:pt x="1039" y="242"/>
                </a:cubicBezTo>
                <a:cubicBezTo>
                  <a:pt x="1026" y="292"/>
                  <a:pt x="1026" y="331"/>
                  <a:pt x="992" y="372"/>
                </a:cubicBezTo>
                <a:cubicBezTo>
                  <a:pt x="972" y="395"/>
                  <a:pt x="956" y="422"/>
                  <a:pt x="933" y="442"/>
                </a:cubicBezTo>
                <a:cubicBezTo>
                  <a:pt x="893" y="477"/>
                  <a:pt x="837" y="506"/>
                  <a:pt x="792" y="536"/>
                </a:cubicBezTo>
                <a:cubicBezTo>
                  <a:pt x="745" y="567"/>
                  <a:pt x="666" y="637"/>
                  <a:pt x="616" y="654"/>
                </a:cubicBezTo>
                <a:cubicBezTo>
                  <a:pt x="487" y="697"/>
                  <a:pt x="679" y="630"/>
                  <a:pt x="545" y="689"/>
                </a:cubicBezTo>
                <a:cubicBezTo>
                  <a:pt x="472" y="721"/>
                  <a:pt x="388" y="744"/>
                  <a:pt x="310" y="760"/>
                </a:cubicBezTo>
                <a:cubicBezTo>
                  <a:pt x="199" y="751"/>
                  <a:pt x="188" y="759"/>
                  <a:pt x="110" y="736"/>
                </a:cubicBezTo>
                <a:cubicBezTo>
                  <a:pt x="86" y="729"/>
                  <a:pt x="39" y="713"/>
                  <a:pt x="39" y="713"/>
                </a:cubicBezTo>
                <a:cubicBezTo>
                  <a:pt x="27" y="705"/>
                  <a:pt x="9" y="702"/>
                  <a:pt x="4" y="689"/>
                </a:cubicBezTo>
                <a:cubicBezTo>
                  <a:pt x="0" y="678"/>
                  <a:pt x="4" y="656"/>
                  <a:pt x="16" y="654"/>
                </a:cubicBezTo>
                <a:cubicBezTo>
                  <a:pt x="70" y="643"/>
                  <a:pt x="161" y="672"/>
                  <a:pt x="216" y="689"/>
                </a:cubicBezTo>
                <a:cubicBezTo>
                  <a:pt x="345" y="677"/>
                  <a:pt x="467" y="654"/>
                  <a:pt x="592" y="619"/>
                </a:cubicBezTo>
                <a:cubicBezTo>
                  <a:pt x="650" y="579"/>
                  <a:pt x="669" y="608"/>
                  <a:pt x="710" y="548"/>
                </a:cubicBezTo>
                <a:cubicBezTo>
                  <a:pt x="714" y="536"/>
                  <a:pt x="721" y="513"/>
                  <a:pt x="721" y="513"/>
                </a:cubicBezTo>
              </a:path>
            </a:pathLst>
          </a:custGeom>
          <a:solidFill>
            <a:srgbClr val="66FF66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83" name="Freeform 135">
            <a:extLst>
              <a:ext uri="{FF2B5EF4-FFF2-40B4-BE49-F238E27FC236}">
                <a16:creationId xmlns:a16="http://schemas.microsoft.com/office/drawing/2014/main" id="{C9C3D294-8C71-764C-7FE1-62D547C13695}"/>
              </a:ext>
            </a:extLst>
          </p:cNvPr>
          <p:cNvSpPr>
            <a:spLocks/>
          </p:cNvSpPr>
          <p:nvPr/>
        </p:nvSpPr>
        <p:spPr bwMode="auto">
          <a:xfrm>
            <a:off x="4117975" y="4779963"/>
            <a:ext cx="1035050" cy="427037"/>
          </a:xfrm>
          <a:custGeom>
            <a:avLst/>
            <a:gdLst>
              <a:gd name="T0" fmla="*/ 106 w 954"/>
              <a:gd name="T1" fmla="*/ 165 h 396"/>
              <a:gd name="T2" fmla="*/ 423 w 954"/>
              <a:gd name="T3" fmla="*/ 153 h 396"/>
              <a:gd name="T4" fmla="*/ 635 w 954"/>
              <a:gd name="T5" fmla="*/ 129 h 396"/>
              <a:gd name="T6" fmla="*/ 894 w 954"/>
              <a:gd name="T7" fmla="*/ 0 h 396"/>
              <a:gd name="T8" fmla="*/ 823 w 954"/>
              <a:gd name="T9" fmla="*/ 106 h 396"/>
              <a:gd name="T10" fmla="*/ 576 w 954"/>
              <a:gd name="T11" fmla="*/ 200 h 396"/>
              <a:gd name="T12" fmla="*/ 564 w 954"/>
              <a:gd name="T13" fmla="*/ 235 h 396"/>
              <a:gd name="T14" fmla="*/ 764 w 954"/>
              <a:gd name="T15" fmla="*/ 235 h 396"/>
              <a:gd name="T16" fmla="*/ 941 w 954"/>
              <a:gd name="T17" fmla="*/ 165 h 396"/>
              <a:gd name="T18" fmla="*/ 952 w 954"/>
              <a:gd name="T19" fmla="*/ 200 h 396"/>
              <a:gd name="T20" fmla="*/ 788 w 954"/>
              <a:gd name="T21" fmla="*/ 282 h 396"/>
              <a:gd name="T22" fmla="*/ 305 w 954"/>
              <a:gd name="T23" fmla="*/ 377 h 396"/>
              <a:gd name="T24" fmla="*/ 188 w 954"/>
              <a:gd name="T25" fmla="*/ 365 h 396"/>
              <a:gd name="T26" fmla="*/ 258 w 954"/>
              <a:gd name="T27" fmla="*/ 318 h 396"/>
              <a:gd name="T28" fmla="*/ 411 w 954"/>
              <a:gd name="T29" fmla="*/ 294 h 396"/>
              <a:gd name="T30" fmla="*/ 494 w 954"/>
              <a:gd name="T31" fmla="*/ 259 h 396"/>
              <a:gd name="T32" fmla="*/ 423 w 954"/>
              <a:gd name="T33" fmla="*/ 224 h 396"/>
              <a:gd name="T34" fmla="*/ 200 w 954"/>
              <a:gd name="T35" fmla="*/ 212 h 396"/>
              <a:gd name="T36" fmla="*/ 70 w 954"/>
              <a:gd name="T37" fmla="*/ 200 h 396"/>
              <a:gd name="T38" fmla="*/ 0 w 954"/>
              <a:gd name="T39" fmla="*/ 153 h 396"/>
              <a:gd name="T40" fmla="*/ 35 w 954"/>
              <a:gd name="T41" fmla="*/ 129 h 396"/>
              <a:gd name="T42" fmla="*/ 106 w 954"/>
              <a:gd name="T43" fmla="*/ 165 h 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54" h="396">
                <a:moveTo>
                  <a:pt x="106" y="165"/>
                </a:moveTo>
                <a:cubicBezTo>
                  <a:pt x="212" y="192"/>
                  <a:pt x="317" y="167"/>
                  <a:pt x="423" y="153"/>
                </a:cubicBezTo>
                <a:cubicBezTo>
                  <a:pt x="494" y="144"/>
                  <a:pt x="635" y="129"/>
                  <a:pt x="635" y="129"/>
                </a:cubicBezTo>
                <a:cubicBezTo>
                  <a:pt x="729" y="98"/>
                  <a:pt x="809" y="50"/>
                  <a:pt x="894" y="0"/>
                </a:cubicBezTo>
                <a:cubicBezTo>
                  <a:pt x="920" y="83"/>
                  <a:pt x="884" y="75"/>
                  <a:pt x="823" y="106"/>
                </a:cubicBezTo>
                <a:cubicBezTo>
                  <a:pt x="742" y="146"/>
                  <a:pt x="661" y="171"/>
                  <a:pt x="576" y="200"/>
                </a:cubicBezTo>
                <a:cubicBezTo>
                  <a:pt x="572" y="212"/>
                  <a:pt x="553" y="229"/>
                  <a:pt x="564" y="235"/>
                </a:cubicBezTo>
                <a:cubicBezTo>
                  <a:pt x="609" y="261"/>
                  <a:pt x="721" y="240"/>
                  <a:pt x="764" y="235"/>
                </a:cubicBezTo>
                <a:cubicBezTo>
                  <a:pt x="829" y="210"/>
                  <a:pt x="872" y="184"/>
                  <a:pt x="941" y="165"/>
                </a:cubicBezTo>
                <a:cubicBezTo>
                  <a:pt x="945" y="177"/>
                  <a:pt x="954" y="188"/>
                  <a:pt x="952" y="200"/>
                </a:cubicBezTo>
                <a:cubicBezTo>
                  <a:pt x="943" y="253"/>
                  <a:pt x="825" y="275"/>
                  <a:pt x="788" y="282"/>
                </a:cubicBezTo>
                <a:cubicBezTo>
                  <a:pt x="626" y="311"/>
                  <a:pt x="466" y="344"/>
                  <a:pt x="305" y="377"/>
                </a:cubicBezTo>
                <a:cubicBezTo>
                  <a:pt x="266" y="373"/>
                  <a:pt x="212" y="396"/>
                  <a:pt x="188" y="365"/>
                </a:cubicBezTo>
                <a:cubicBezTo>
                  <a:pt x="170" y="343"/>
                  <a:pt x="235" y="334"/>
                  <a:pt x="258" y="318"/>
                </a:cubicBezTo>
                <a:cubicBezTo>
                  <a:pt x="262" y="315"/>
                  <a:pt x="403" y="295"/>
                  <a:pt x="411" y="294"/>
                </a:cubicBezTo>
                <a:cubicBezTo>
                  <a:pt x="423" y="290"/>
                  <a:pt x="492" y="269"/>
                  <a:pt x="494" y="259"/>
                </a:cubicBezTo>
                <a:cubicBezTo>
                  <a:pt x="497" y="246"/>
                  <a:pt x="430" y="225"/>
                  <a:pt x="423" y="224"/>
                </a:cubicBezTo>
                <a:cubicBezTo>
                  <a:pt x="349" y="217"/>
                  <a:pt x="274" y="217"/>
                  <a:pt x="200" y="212"/>
                </a:cubicBezTo>
                <a:cubicBezTo>
                  <a:pt x="157" y="209"/>
                  <a:pt x="113" y="204"/>
                  <a:pt x="70" y="200"/>
                </a:cubicBezTo>
                <a:cubicBezTo>
                  <a:pt x="52" y="194"/>
                  <a:pt x="0" y="182"/>
                  <a:pt x="0" y="153"/>
                </a:cubicBezTo>
                <a:cubicBezTo>
                  <a:pt x="0" y="139"/>
                  <a:pt x="23" y="137"/>
                  <a:pt x="35" y="129"/>
                </a:cubicBezTo>
                <a:cubicBezTo>
                  <a:pt x="45" y="136"/>
                  <a:pt x="182" y="204"/>
                  <a:pt x="106" y="165"/>
                </a:cubicBezTo>
                <a:close/>
              </a:path>
            </a:pathLst>
          </a:custGeom>
          <a:solidFill>
            <a:srgbClr val="66FF66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84" name="Freeform 136">
            <a:extLst>
              <a:ext uri="{FF2B5EF4-FFF2-40B4-BE49-F238E27FC236}">
                <a16:creationId xmlns:a16="http://schemas.microsoft.com/office/drawing/2014/main" id="{C8940F93-E86F-E61A-73C6-55653E8C8C1D}"/>
              </a:ext>
            </a:extLst>
          </p:cNvPr>
          <p:cNvSpPr>
            <a:spLocks/>
          </p:cNvSpPr>
          <p:nvPr/>
        </p:nvSpPr>
        <p:spPr bwMode="auto">
          <a:xfrm>
            <a:off x="5116513" y="4167188"/>
            <a:ext cx="622300" cy="611187"/>
          </a:xfrm>
          <a:custGeom>
            <a:avLst/>
            <a:gdLst>
              <a:gd name="T0" fmla="*/ 21 w 574"/>
              <a:gd name="T1" fmla="*/ 509 h 566"/>
              <a:gd name="T2" fmla="*/ 127 w 574"/>
              <a:gd name="T3" fmla="*/ 403 h 566"/>
              <a:gd name="T4" fmla="*/ 209 w 574"/>
              <a:gd name="T5" fmla="*/ 227 h 566"/>
              <a:gd name="T6" fmla="*/ 291 w 574"/>
              <a:gd name="T7" fmla="*/ 97 h 566"/>
              <a:gd name="T8" fmla="*/ 385 w 574"/>
              <a:gd name="T9" fmla="*/ 15 h 566"/>
              <a:gd name="T10" fmla="*/ 421 w 574"/>
              <a:gd name="T11" fmla="*/ 3 h 566"/>
              <a:gd name="T12" fmla="*/ 385 w 574"/>
              <a:gd name="T13" fmla="*/ 86 h 566"/>
              <a:gd name="T14" fmla="*/ 374 w 574"/>
              <a:gd name="T15" fmla="*/ 121 h 566"/>
              <a:gd name="T16" fmla="*/ 303 w 574"/>
              <a:gd name="T17" fmla="*/ 168 h 566"/>
              <a:gd name="T18" fmla="*/ 256 w 574"/>
              <a:gd name="T19" fmla="*/ 274 h 566"/>
              <a:gd name="T20" fmla="*/ 385 w 574"/>
              <a:gd name="T21" fmla="*/ 239 h 566"/>
              <a:gd name="T22" fmla="*/ 409 w 574"/>
              <a:gd name="T23" fmla="*/ 203 h 566"/>
              <a:gd name="T24" fmla="*/ 421 w 574"/>
              <a:gd name="T25" fmla="*/ 168 h 566"/>
              <a:gd name="T26" fmla="*/ 468 w 574"/>
              <a:gd name="T27" fmla="*/ 156 h 566"/>
              <a:gd name="T28" fmla="*/ 550 w 574"/>
              <a:gd name="T29" fmla="*/ 39 h 566"/>
              <a:gd name="T30" fmla="*/ 574 w 574"/>
              <a:gd name="T31" fmla="*/ 74 h 566"/>
              <a:gd name="T32" fmla="*/ 550 w 574"/>
              <a:gd name="T33" fmla="*/ 109 h 566"/>
              <a:gd name="T34" fmla="*/ 479 w 574"/>
              <a:gd name="T35" fmla="*/ 203 h 566"/>
              <a:gd name="T36" fmla="*/ 397 w 574"/>
              <a:gd name="T37" fmla="*/ 309 h 566"/>
              <a:gd name="T38" fmla="*/ 221 w 574"/>
              <a:gd name="T39" fmla="*/ 427 h 566"/>
              <a:gd name="T40" fmla="*/ 115 w 574"/>
              <a:gd name="T41" fmla="*/ 497 h 566"/>
              <a:gd name="T42" fmla="*/ 44 w 574"/>
              <a:gd name="T43" fmla="*/ 545 h 566"/>
              <a:gd name="T44" fmla="*/ 9 w 574"/>
              <a:gd name="T45" fmla="*/ 556 h 566"/>
              <a:gd name="T46" fmla="*/ 21 w 574"/>
              <a:gd name="T47" fmla="*/ 509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4" h="566">
                <a:moveTo>
                  <a:pt x="21" y="509"/>
                </a:moveTo>
                <a:cubicBezTo>
                  <a:pt x="73" y="457"/>
                  <a:pt x="59" y="438"/>
                  <a:pt x="127" y="403"/>
                </a:cubicBezTo>
                <a:cubicBezTo>
                  <a:pt x="164" y="347"/>
                  <a:pt x="171" y="282"/>
                  <a:pt x="209" y="227"/>
                </a:cubicBezTo>
                <a:cubicBezTo>
                  <a:pt x="225" y="164"/>
                  <a:pt x="223" y="120"/>
                  <a:pt x="291" y="97"/>
                </a:cubicBezTo>
                <a:cubicBezTo>
                  <a:pt x="351" y="8"/>
                  <a:pt x="309" y="37"/>
                  <a:pt x="385" y="15"/>
                </a:cubicBezTo>
                <a:cubicBezTo>
                  <a:pt x="397" y="11"/>
                  <a:pt x="409" y="7"/>
                  <a:pt x="421" y="3"/>
                </a:cubicBezTo>
                <a:cubicBezTo>
                  <a:pt x="395" y="105"/>
                  <a:pt x="427" y="0"/>
                  <a:pt x="385" y="86"/>
                </a:cubicBezTo>
                <a:cubicBezTo>
                  <a:pt x="380" y="97"/>
                  <a:pt x="383" y="112"/>
                  <a:pt x="374" y="121"/>
                </a:cubicBezTo>
                <a:cubicBezTo>
                  <a:pt x="354" y="141"/>
                  <a:pt x="303" y="168"/>
                  <a:pt x="303" y="168"/>
                </a:cubicBezTo>
                <a:cubicBezTo>
                  <a:pt x="279" y="203"/>
                  <a:pt x="270" y="234"/>
                  <a:pt x="256" y="274"/>
                </a:cubicBezTo>
                <a:cubicBezTo>
                  <a:pt x="313" y="294"/>
                  <a:pt x="333" y="271"/>
                  <a:pt x="385" y="239"/>
                </a:cubicBezTo>
                <a:cubicBezTo>
                  <a:pt x="393" y="227"/>
                  <a:pt x="402" y="216"/>
                  <a:pt x="409" y="203"/>
                </a:cubicBezTo>
                <a:cubicBezTo>
                  <a:pt x="415" y="192"/>
                  <a:pt x="411" y="176"/>
                  <a:pt x="421" y="168"/>
                </a:cubicBezTo>
                <a:cubicBezTo>
                  <a:pt x="434" y="158"/>
                  <a:pt x="452" y="160"/>
                  <a:pt x="468" y="156"/>
                </a:cubicBezTo>
                <a:cubicBezTo>
                  <a:pt x="511" y="91"/>
                  <a:pt x="477" y="62"/>
                  <a:pt x="550" y="39"/>
                </a:cubicBezTo>
                <a:cubicBezTo>
                  <a:pt x="558" y="51"/>
                  <a:pt x="574" y="60"/>
                  <a:pt x="574" y="74"/>
                </a:cubicBezTo>
                <a:cubicBezTo>
                  <a:pt x="574" y="88"/>
                  <a:pt x="556" y="96"/>
                  <a:pt x="550" y="109"/>
                </a:cubicBezTo>
                <a:cubicBezTo>
                  <a:pt x="527" y="154"/>
                  <a:pt x="525" y="174"/>
                  <a:pt x="479" y="203"/>
                </a:cubicBezTo>
                <a:cubicBezTo>
                  <a:pt x="460" y="233"/>
                  <a:pt x="423" y="287"/>
                  <a:pt x="397" y="309"/>
                </a:cubicBezTo>
                <a:cubicBezTo>
                  <a:pt x="346" y="353"/>
                  <a:pt x="278" y="390"/>
                  <a:pt x="221" y="427"/>
                </a:cubicBezTo>
                <a:cubicBezTo>
                  <a:pt x="184" y="452"/>
                  <a:pt x="157" y="484"/>
                  <a:pt x="115" y="497"/>
                </a:cubicBezTo>
                <a:cubicBezTo>
                  <a:pt x="91" y="513"/>
                  <a:pt x="71" y="536"/>
                  <a:pt x="44" y="545"/>
                </a:cubicBezTo>
                <a:cubicBezTo>
                  <a:pt x="32" y="549"/>
                  <a:pt x="16" y="566"/>
                  <a:pt x="9" y="556"/>
                </a:cubicBezTo>
                <a:cubicBezTo>
                  <a:pt x="0" y="542"/>
                  <a:pt x="17" y="525"/>
                  <a:pt x="21" y="509"/>
                </a:cubicBezTo>
                <a:close/>
              </a:path>
            </a:pathLst>
          </a:custGeom>
          <a:solidFill>
            <a:srgbClr val="66FF66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85" name="Freeform 137">
            <a:extLst>
              <a:ext uri="{FF2B5EF4-FFF2-40B4-BE49-F238E27FC236}">
                <a16:creationId xmlns:a16="http://schemas.microsoft.com/office/drawing/2014/main" id="{F7952256-86AA-CF5F-EBBF-E387E6CF3CAC}"/>
              </a:ext>
            </a:extLst>
          </p:cNvPr>
          <p:cNvSpPr>
            <a:spLocks/>
          </p:cNvSpPr>
          <p:nvPr/>
        </p:nvSpPr>
        <p:spPr bwMode="auto">
          <a:xfrm>
            <a:off x="5180013" y="4297363"/>
            <a:ext cx="687387" cy="596900"/>
          </a:xfrm>
          <a:custGeom>
            <a:avLst/>
            <a:gdLst>
              <a:gd name="T0" fmla="*/ 21 w 634"/>
              <a:gd name="T1" fmla="*/ 506 h 553"/>
              <a:gd name="T2" fmla="*/ 103 w 634"/>
              <a:gd name="T3" fmla="*/ 459 h 553"/>
              <a:gd name="T4" fmla="*/ 220 w 634"/>
              <a:gd name="T5" fmla="*/ 388 h 553"/>
              <a:gd name="T6" fmla="*/ 244 w 634"/>
              <a:gd name="T7" fmla="*/ 353 h 553"/>
              <a:gd name="T8" fmla="*/ 350 w 634"/>
              <a:gd name="T9" fmla="*/ 306 h 553"/>
              <a:gd name="T10" fmla="*/ 373 w 634"/>
              <a:gd name="T11" fmla="*/ 271 h 553"/>
              <a:gd name="T12" fmla="*/ 409 w 634"/>
              <a:gd name="T13" fmla="*/ 235 h 553"/>
              <a:gd name="T14" fmla="*/ 479 w 634"/>
              <a:gd name="T15" fmla="*/ 153 h 553"/>
              <a:gd name="T16" fmla="*/ 550 w 634"/>
              <a:gd name="T17" fmla="*/ 47 h 553"/>
              <a:gd name="T18" fmla="*/ 562 w 634"/>
              <a:gd name="T19" fmla="*/ 12 h 553"/>
              <a:gd name="T20" fmla="*/ 620 w 634"/>
              <a:gd name="T21" fmla="*/ 0 h 553"/>
              <a:gd name="T22" fmla="*/ 632 w 634"/>
              <a:gd name="T23" fmla="*/ 35 h 553"/>
              <a:gd name="T24" fmla="*/ 562 w 634"/>
              <a:gd name="T25" fmla="*/ 141 h 553"/>
              <a:gd name="T26" fmla="*/ 350 w 634"/>
              <a:gd name="T27" fmla="*/ 376 h 553"/>
              <a:gd name="T28" fmla="*/ 220 w 634"/>
              <a:gd name="T29" fmla="*/ 482 h 553"/>
              <a:gd name="T30" fmla="*/ 91 w 634"/>
              <a:gd name="T31" fmla="*/ 518 h 553"/>
              <a:gd name="T32" fmla="*/ 21 w 634"/>
              <a:gd name="T33" fmla="*/ 553 h 553"/>
              <a:gd name="T34" fmla="*/ 21 w 634"/>
              <a:gd name="T35" fmla="*/ 506 h 5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34" h="553">
                <a:moveTo>
                  <a:pt x="21" y="506"/>
                </a:moveTo>
                <a:cubicBezTo>
                  <a:pt x="88" y="439"/>
                  <a:pt x="19" y="496"/>
                  <a:pt x="103" y="459"/>
                </a:cubicBezTo>
                <a:cubicBezTo>
                  <a:pt x="142" y="442"/>
                  <a:pt x="184" y="412"/>
                  <a:pt x="220" y="388"/>
                </a:cubicBezTo>
                <a:cubicBezTo>
                  <a:pt x="228" y="376"/>
                  <a:pt x="233" y="362"/>
                  <a:pt x="244" y="353"/>
                </a:cubicBezTo>
                <a:cubicBezTo>
                  <a:pt x="256" y="343"/>
                  <a:pt x="332" y="312"/>
                  <a:pt x="350" y="306"/>
                </a:cubicBezTo>
                <a:cubicBezTo>
                  <a:pt x="358" y="294"/>
                  <a:pt x="364" y="282"/>
                  <a:pt x="373" y="271"/>
                </a:cubicBezTo>
                <a:cubicBezTo>
                  <a:pt x="384" y="258"/>
                  <a:pt x="400" y="249"/>
                  <a:pt x="409" y="235"/>
                </a:cubicBezTo>
                <a:cubicBezTo>
                  <a:pt x="439" y="189"/>
                  <a:pt x="414" y="175"/>
                  <a:pt x="479" y="153"/>
                </a:cubicBezTo>
                <a:cubicBezTo>
                  <a:pt x="502" y="118"/>
                  <a:pt x="536" y="87"/>
                  <a:pt x="550" y="47"/>
                </a:cubicBezTo>
                <a:cubicBezTo>
                  <a:pt x="554" y="35"/>
                  <a:pt x="552" y="19"/>
                  <a:pt x="562" y="12"/>
                </a:cubicBezTo>
                <a:cubicBezTo>
                  <a:pt x="578" y="1"/>
                  <a:pt x="601" y="4"/>
                  <a:pt x="620" y="0"/>
                </a:cubicBezTo>
                <a:cubicBezTo>
                  <a:pt x="624" y="12"/>
                  <a:pt x="634" y="23"/>
                  <a:pt x="632" y="35"/>
                </a:cubicBezTo>
                <a:cubicBezTo>
                  <a:pt x="628" y="64"/>
                  <a:pt x="579" y="120"/>
                  <a:pt x="562" y="141"/>
                </a:cubicBezTo>
                <a:cubicBezTo>
                  <a:pt x="493" y="223"/>
                  <a:pt x="443" y="315"/>
                  <a:pt x="350" y="376"/>
                </a:cubicBezTo>
                <a:cubicBezTo>
                  <a:pt x="327" y="411"/>
                  <a:pt x="260" y="474"/>
                  <a:pt x="220" y="482"/>
                </a:cubicBezTo>
                <a:cubicBezTo>
                  <a:pt x="188" y="489"/>
                  <a:pt x="117" y="501"/>
                  <a:pt x="91" y="518"/>
                </a:cubicBezTo>
                <a:cubicBezTo>
                  <a:pt x="46" y="548"/>
                  <a:pt x="69" y="536"/>
                  <a:pt x="21" y="553"/>
                </a:cubicBezTo>
                <a:cubicBezTo>
                  <a:pt x="7" y="513"/>
                  <a:pt x="0" y="527"/>
                  <a:pt x="21" y="506"/>
                </a:cubicBezTo>
                <a:close/>
              </a:path>
            </a:pathLst>
          </a:custGeom>
          <a:solidFill>
            <a:srgbClr val="66FF66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86" name="Freeform 138">
            <a:extLst>
              <a:ext uri="{FF2B5EF4-FFF2-40B4-BE49-F238E27FC236}">
                <a16:creationId xmlns:a16="http://schemas.microsoft.com/office/drawing/2014/main" id="{D439B498-8D53-416C-1A89-573B9FD269A7}"/>
              </a:ext>
            </a:extLst>
          </p:cNvPr>
          <p:cNvSpPr>
            <a:spLocks/>
          </p:cNvSpPr>
          <p:nvPr/>
        </p:nvSpPr>
        <p:spPr bwMode="auto">
          <a:xfrm rot="1638339">
            <a:off x="4416425" y="4867275"/>
            <a:ext cx="676275" cy="622300"/>
          </a:xfrm>
          <a:custGeom>
            <a:avLst/>
            <a:gdLst>
              <a:gd name="T0" fmla="*/ 21 w 634"/>
              <a:gd name="T1" fmla="*/ 506 h 553"/>
              <a:gd name="T2" fmla="*/ 103 w 634"/>
              <a:gd name="T3" fmla="*/ 459 h 553"/>
              <a:gd name="T4" fmla="*/ 220 w 634"/>
              <a:gd name="T5" fmla="*/ 388 h 553"/>
              <a:gd name="T6" fmla="*/ 244 w 634"/>
              <a:gd name="T7" fmla="*/ 353 h 553"/>
              <a:gd name="T8" fmla="*/ 350 w 634"/>
              <a:gd name="T9" fmla="*/ 306 h 553"/>
              <a:gd name="T10" fmla="*/ 373 w 634"/>
              <a:gd name="T11" fmla="*/ 271 h 553"/>
              <a:gd name="T12" fmla="*/ 409 w 634"/>
              <a:gd name="T13" fmla="*/ 235 h 553"/>
              <a:gd name="T14" fmla="*/ 479 w 634"/>
              <a:gd name="T15" fmla="*/ 153 h 553"/>
              <a:gd name="T16" fmla="*/ 550 w 634"/>
              <a:gd name="T17" fmla="*/ 47 h 553"/>
              <a:gd name="T18" fmla="*/ 562 w 634"/>
              <a:gd name="T19" fmla="*/ 12 h 553"/>
              <a:gd name="T20" fmla="*/ 620 w 634"/>
              <a:gd name="T21" fmla="*/ 0 h 553"/>
              <a:gd name="T22" fmla="*/ 632 w 634"/>
              <a:gd name="T23" fmla="*/ 35 h 553"/>
              <a:gd name="T24" fmla="*/ 562 w 634"/>
              <a:gd name="T25" fmla="*/ 141 h 553"/>
              <a:gd name="T26" fmla="*/ 350 w 634"/>
              <a:gd name="T27" fmla="*/ 376 h 553"/>
              <a:gd name="T28" fmla="*/ 220 w 634"/>
              <a:gd name="T29" fmla="*/ 482 h 553"/>
              <a:gd name="T30" fmla="*/ 91 w 634"/>
              <a:gd name="T31" fmla="*/ 518 h 553"/>
              <a:gd name="T32" fmla="*/ 21 w 634"/>
              <a:gd name="T33" fmla="*/ 553 h 553"/>
              <a:gd name="T34" fmla="*/ 21 w 634"/>
              <a:gd name="T35" fmla="*/ 506 h 5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34" h="553">
                <a:moveTo>
                  <a:pt x="21" y="506"/>
                </a:moveTo>
                <a:cubicBezTo>
                  <a:pt x="88" y="439"/>
                  <a:pt x="19" y="496"/>
                  <a:pt x="103" y="459"/>
                </a:cubicBezTo>
                <a:cubicBezTo>
                  <a:pt x="142" y="442"/>
                  <a:pt x="184" y="412"/>
                  <a:pt x="220" y="388"/>
                </a:cubicBezTo>
                <a:cubicBezTo>
                  <a:pt x="228" y="376"/>
                  <a:pt x="233" y="362"/>
                  <a:pt x="244" y="353"/>
                </a:cubicBezTo>
                <a:cubicBezTo>
                  <a:pt x="256" y="343"/>
                  <a:pt x="332" y="312"/>
                  <a:pt x="350" y="306"/>
                </a:cubicBezTo>
                <a:cubicBezTo>
                  <a:pt x="358" y="294"/>
                  <a:pt x="364" y="282"/>
                  <a:pt x="373" y="271"/>
                </a:cubicBezTo>
                <a:cubicBezTo>
                  <a:pt x="384" y="258"/>
                  <a:pt x="400" y="249"/>
                  <a:pt x="409" y="235"/>
                </a:cubicBezTo>
                <a:cubicBezTo>
                  <a:pt x="439" y="189"/>
                  <a:pt x="414" y="175"/>
                  <a:pt x="479" y="153"/>
                </a:cubicBezTo>
                <a:cubicBezTo>
                  <a:pt x="502" y="118"/>
                  <a:pt x="536" y="87"/>
                  <a:pt x="550" y="47"/>
                </a:cubicBezTo>
                <a:cubicBezTo>
                  <a:pt x="554" y="35"/>
                  <a:pt x="552" y="19"/>
                  <a:pt x="562" y="12"/>
                </a:cubicBezTo>
                <a:cubicBezTo>
                  <a:pt x="578" y="1"/>
                  <a:pt x="601" y="4"/>
                  <a:pt x="620" y="0"/>
                </a:cubicBezTo>
                <a:cubicBezTo>
                  <a:pt x="624" y="12"/>
                  <a:pt x="634" y="23"/>
                  <a:pt x="632" y="35"/>
                </a:cubicBezTo>
                <a:cubicBezTo>
                  <a:pt x="628" y="64"/>
                  <a:pt x="579" y="120"/>
                  <a:pt x="562" y="141"/>
                </a:cubicBezTo>
                <a:cubicBezTo>
                  <a:pt x="493" y="223"/>
                  <a:pt x="443" y="315"/>
                  <a:pt x="350" y="376"/>
                </a:cubicBezTo>
                <a:cubicBezTo>
                  <a:pt x="327" y="411"/>
                  <a:pt x="260" y="474"/>
                  <a:pt x="220" y="482"/>
                </a:cubicBezTo>
                <a:cubicBezTo>
                  <a:pt x="188" y="489"/>
                  <a:pt x="117" y="501"/>
                  <a:pt x="91" y="518"/>
                </a:cubicBezTo>
                <a:cubicBezTo>
                  <a:pt x="46" y="548"/>
                  <a:pt x="69" y="536"/>
                  <a:pt x="21" y="553"/>
                </a:cubicBezTo>
                <a:cubicBezTo>
                  <a:pt x="7" y="513"/>
                  <a:pt x="0" y="527"/>
                  <a:pt x="21" y="506"/>
                </a:cubicBezTo>
                <a:close/>
              </a:path>
            </a:pathLst>
          </a:custGeom>
          <a:solidFill>
            <a:srgbClr val="66FF33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87" name="Oval 139">
            <a:extLst>
              <a:ext uri="{FF2B5EF4-FFF2-40B4-BE49-F238E27FC236}">
                <a16:creationId xmlns:a16="http://schemas.microsoft.com/office/drawing/2014/main" id="{57503F0A-D381-D05F-4903-8EDBA7429257}"/>
              </a:ext>
            </a:extLst>
          </p:cNvPr>
          <p:cNvSpPr>
            <a:spLocks noChangeArrowheads="1"/>
          </p:cNvSpPr>
          <p:nvPr/>
        </p:nvSpPr>
        <p:spPr bwMode="auto">
          <a:xfrm rot="19726019" flipV="1">
            <a:off x="5072063" y="5372100"/>
            <a:ext cx="885825" cy="52388"/>
          </a:xfrm>
          <a:prstGeom prst="ellipse">
            <a:avLst/>
          </a:prstGeom>
          <a:solidFill>
            <a:srgbClr val="00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88" name="Oval 140">
            <a:extLst>
              <a:ext uri="{FF2B5EF4-FFF2-40B4-BE49-F238E27FC236}">
                <a16:creationId xmlns:a16="http://schemas.microsoft.com/office/drawing/2014/main" id="{02852FA6-66A9-4925-9A5E-A56BE9FA3949}"/>
              </a:ext>
            </a:extLst>
          </p:cNvPr>
          <p:cNvSpPr>
            <a:spLocks noChangeArrowheads="1"/>
          </p:cNvSpPr>
          <p:nvPr/>
        </p:nvSpPr>
        <p:spPr bwMode="auto">
          <a:xfrm rot="19726019" flipV="1">
            <a:off x="5106988" y="5230813"/>
            <a:ext cx="885825" cy="50800"/>
          </a:xfrm>
          <a:prstGeom prst="ellipse">
            <a:avLst/>
          </a:prstGeom>
          <a:solidFill>
            <a:srgbClr val="00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89" name="Oval 141">
            <a:extLst>
              <a:ext uri="{FF2B5EF4-FFF2-40B4-BE49-F238E27FC236}">
                <a16:creationId xmlns:a16="http://schemas.microsoft.com/office/drawing/2014/main" id="{33BE0C1A-A466-4134-1B0B-3B9A8E3DBFBA}"/>
              </a:ext>
            </a:extLst>
          </p:cNvPr>
          <p:cNvSpPr>
            <a:spLocks noChangeArrowheads="1"/>
          </p:cNvSpPr>
          <p:nvPr/>
        </p:nvSpPr>
        <p:spPr bwMode="auto">
          <a:xfrm rot="19726019" flipV="1">
            <a:off x="5141913" y="5087938"/>
            <a:ext cx="885825" cy="50800"/>
          </a:xfrm>
          <a:prstGeom prst="ellipse">
            <a:avLst/>
          </a:prstGeom>
          <a:solidFill>
            <a:srgbClr val="00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90" name="Oval 142">
            <a:extLst>
              <a:ext uri="{FF2B5EF4-FFF2-40B4-BE49-F238E27FC236}">
                <a16:creationId xmlns:a16="http://schemas.microsoft.com/office/drawing/2014/main" id="{05BDD461-D09A-EF1D-DDA2-8987CCCB800E}"/>
              </a:ext>
            </a:extLst>
          </p:cNvPr>
          <p:cNvSpPr>
            <a:spLocks noChangeArrowheads="1"/>
          </p:cNvSpPr>
          <p:nvPr/>
        </p:nvSpPr>
        <p:spPr bwMode="auto">
          <a:xfrm rot="19726019" flipV="1">
            <a:off x="4999038" y="5667375"/>
            <a:ext cx="52387" cy="52388"/>
          </a:xfrm>
          <a:prstGeom prst="ellipse">
            <a:avLst/>
          </a:prstGeom>
          <a:solidFill>
            <a:srgbClr val="339966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91" name="Oval 143">
            <a:extLst>
              <a:ext uri="{FF2B5EF4-FFF2-40B4-BE49-F238E27FC236}">
                <a16:creationId xmlns:a16="http://schemas.microsoft.com/office/drawing/2014/main" id="{752E5212-563C-D992-9BA1-459C6D21BD34}"/>
              </a:ext>
            </a:extLst>
          </p:cNvPr>
          <p:cNvSpPr>
            <a:spLocks noChangeArrowheads="1"/>
          </p:cNvSpPr>
          <p:nvPr/>
        </p:nvSpPr>
        <p:spPr bwMode="auto">
          <a:xfrm rot="19726019" flipV="1">
            <a:off x="5033963" y="5526088"/>
            <a:ext cx="52387" cy="50800"/>
          </a:xfrm>
          <a:prstGeom prst="ellipse">
            <a:avLst/>
          </a:prstGeom>
          <a:solidFill>
            <a:srgbClr val="339966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92" name="Oval 144">
            <a:extLst>
              <a:ext uri="{FF2B5EF4-FFF2-40B4-BE49-F238E27FC236}">
                <a16:creationId xmlns:a16="http://schemas.microsoft.com/office/drawing/2014/main" id="{40A7CCF8-06F4-403A-8C71-626B7ED2054A}"/>
              </a:ext>
            </a:extLst>
          </p:cNvPr>
          <p:cNvSpPr>
            <a:spLocks noChangeArrowheads="1"/>
          </p:cNvSpPr>
          <p:nvPr/>
        </p:nvSpPr>
        <p:spPr bwMode="auto">
          <a:xfrm rot="19726019" flipV="1">
            <a:off x="5068888" y="5383213"/>
            <a:ext cx="52387" cy="52387"/>
          </a:xfrm>
          <a:prstGeom prst="ellipse">
            <a:avLst/>
          </a:prstGeom>
          <a:solidFill>
            <a:srgbClr val="339966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93" name="Oval 145">
            <a:extLst>
              <a:ext uri="{FF2B5EF4-FFF2-40B4-BE49-F238E27FC236}">
                <a16:creationId xmlns:a16="http://schemas.microsoft.com/office/drawing/2014/main" id="{AD7983D8-3E0B-BC42-75A8-476590B495D7}"/>
              </a:ext>
            </a:extLst>
          </p:cNvPr>
          <p:cNvSpPr>
            <a:spLocks noChangeArrowheads="1"/>
          </p:cNvSpPr>
          <p:nvPr/>
        </p:nvSpPr>
        <p:spPr bwMode="auto">
          <a:xfrm rot="19726019" flipV="1">
            <a:off x="5984875" y="4819650"/>
            <a:ext cx="50800" cy="52388"/>
          </a:xfrm>
          <a:prstGeom prst="ellipse">
            <a:avLst/>
          </a:prstGeom>
          <a:solidFill>
            <a:srgbClr val="00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94" name="Oval 146">
            <a:extLst>
              <a:ext uri="{FF2B5EF4-FFF2-40B4-BE49-F238E27FC236}">
                <a16:creationId xmlns:a16="http://schemas.microsoft.com/office/drawing/2014/main" id="{625CFD1E-3F24-B949-ED6A-F93A3F85A098}"/>
              </a:ext>
            </a:extLst>
          </p:cNvPr>
          <p:cNvSpPr>
            <a:spLocks noChangeArrowheads="1"/>
          </p:cNvSpPr>
          <p:nvPr/>
        </p:nvSpPr>
        <p:spPr bwMode="auto">
          <a:xfrm rot="19726019" flipV="1">
            <a:off x="5984875" y="4975225"/>
            <a:ext cx="50800" cy="52388"/>
          </a:xfrm>
          <a:prstGeom prst="ellipse">
            <a:avLst/>
          </a:prstGeom>
          <a:solidFill>
            <a:srgbClr val="00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95" name="Oval 147">
            <a:extLst>
              <a:ext uri="{FF2B5EF4-FFF2-40B4-BE49-F238E27FC236}">
                <a16:creationId xmlns:a16="http://schemas.microsoft.com/office/drawing/2014/main" id="{01B55E70-0C5B-673C-8E5B-2590A0977C2A}"/>
              </a:ext>
            </a:extLst>
          </p:cNvPr>
          <p:cNvSpPr>
            <a:spLocks noChangeArrowheads="1"/>
          </p:cNvSpPr>
          <p:nvPr/>
        </p:nvSpPr>
        <p:spPr bwMode="auto">
          <a:xfrm rot="19726019" flipV="1">
            <a:off x="5984875" y="5130800"/>
            <a:ext cx="50800" cy="52388"/>
          </a:xfrm>
          <a:prstGeom prst="ellipse">
            <a:avLst/>
          </a:prstGeom>
          <a:solidFill>
            <a:srgbClr val="00CC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96" name="Oval 148">
            <a:extLst>
              <a:ext uri="{FF2B5EF4-FFF2-40B4-BE49-F238E27FC236}">
                <a16:creationId xmlns:a16="http://schemas.microsoft.com/office/drawing/2014/main" id="{2B142EBD-C1CB-105B-5E06-94D04E1C643E}"/>
              </a:ext>
            </a:extLst>
          </p:cNvPr>
          <p:cNvSpPr>
            <a:spLocks noChangeArrowheads="1"/>
          </p:cNvSpPr>
          <p:nvPr/>
        </p:nvSpPr>
        <p:spPr bwMode="auto">
          <a:xfrm rot="19726019" flipV="1">
            <a:off x="5102225" y="5772150"/>
            <a:ext cx="52388" cy="508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97" name="Oval 149">
            <a:extLst>
              <a:ext uri="{FF2B5EF4-FFF2-40B4-BE49-F238E27FC236}">
                <a16:creationId xmlns:a16="http://schemas.microsoft.com/office/drawing/2014/main" id="{6322230F-2BFA-12B5-6F23-0FCBEEC7C2FA}"/>
              </a:ext>
            </a:extLst>
          </p:cNvPr>
          <p:cNvSpPr>
            <a:spLocks noChangeArrowheads="1"/>
          </p:cNvSpPr>
          <p:nvPr/>
        </p:nvSpPr>
        <p:spPr bwMode="auto">
          <a:xfrm rot="19726019" flipV="1">
            <a:off x="4838700" y="5597525"/>
            <a:ext cx="52388" cy="50800"/>
          </a:xfrm>
          <a:prstGeom prst="ellipse">
            <a:avLst/>
          </a:prstGeom>
          <a:solidFill>
            <a:srgbClr val="339966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198" name="Group 150">
            <a:extLst>
              <a:ext uri="{FF2B5EF4-FFF2-40B4-BE49-F238E27FC236}">
                <a16:creationId xmlns:a16="http://schemas.microsoft.com/office/drawing/2014/main" id="{3640A09B-4324-4297-6EDE-506896071FE7}"/>
              </a:ext>
            </a:extLst>
          </p:cNvPr>
          <p:cNvGrpSpPr>
            <a:grpSpLocks/>
          </p:cNvGrpSpPr>
          <p:nvPr/>
        </p:nvGrpSpPr>
        <p:grpSpPr bwMode="auto">
          <a:xfrm rot="-1695653">
            <a:off x="4057650" y="2905125"/>
            <a:ext cx="103188" cy="465138"/>
            <a:chOff x="2208" y="960"/>
            <a:chExt cx="144" cy="528"/>
          </a:xfrm>
        </p:grpSpPr>
        <p:sp>
          <p:nvSpPr>
            <p:cNvPr id="2199" name="AutoShape 151">
              <a:extLst>
                <a:ext uri="{FF2B5EF4-FFF2-40B4-BE49-F238E27FC236}">
                  <a16:creationId xmlns:a16="http://schemas.microsoft.com/office/drawing/2014/main" id="{0EFF89E5-9622-CFAC-0F7E-7662C99BC9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960"/>
              <a:ext cx="48" cy="336"/>
            </a:xfrm>
            <a:prstGeom prst="can">
              <a:avLst>
                <a:gd name="adj" fmla="val 175000"/>
              </a:avLst>
            </a:prstGeom>
            <a:solidFill>
              <a:srgbClr val="00FFCC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00" name="AutoShape 152">
              <a:extLst>
                <a:ext uri="{FF2B5EF4-FFF2-40B4-BE49-F238E27FC236}">
                  <a16:creationId xmlns:a16="http://schemas.microsoft.com/office/drawing/2014/main" id="{28C48A9A-45AA-9A69-7906-394BA852D9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1056"/>
              <a:ext cx="48" cy="336"/>
            </a:xfrm>
            <a:prstGeom prst="can">
              <a:avLst>
                <a:gd name="adj" fmla="val 175000"/>
              </a:avLst>
            </a:prstGeom>
            <a:solidFill>
              <a:srgbClr val="00FFCC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01" name="AutoShape 153">
              <a:extLst>
                <a:ext uri="{FF2B5EF4-FFF2-40B4-BE49-F238E27FC236}">
                  <a16:creationId xmlns:a16="http://schemas.microsoft.com/office/drawing/2014/main" id="{D4DB9B39-E31C-A57D-D981-A9FDFCC681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1104"/>
              <a:ext cx="48" cy="336"/>
            </a:xfrm>
            <a:prstGeom prst="can">
              <a:avLst>
                <a:gd name="adj" fmla="val 175000"/>
              </a:avLst>
            </a:prstGeom>
            <a:solidFill>
              <a:srgbClr val="00FFCC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02" name="AutoShape 154">
              <a:extLst>
                <a:ext uri="{FF2B5EF4-FFF2-40B4-BE49-F238E27FC236}">
                  <a16:creationId xmlns:a16="http://schemas.microsoft.com/office/drawing/2014/main" id="{D054B583-8609-19C1-4CDB-3423CD2177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1008"/>
              <a:ext cx="48" cy="336"/>
            </a:xfrm>
            <a:prstGeom prst="can">
              <a:avLst>
                <a:gd name="adj" fmla="val 175000"/>
              </a:avLst>
            </a:prstGeom>
            <a:solidFill>
              <a:srgbClr val="00FFCC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03" name="AutoShape 155">
              <a:extLst>
                <a:ext uri="{FF2B5EF4-FFF2-40B4-BE49-F238E27FC236}">
                  <a16:creationId xmlns:a16="http://schemas.microsoft.com/office/drawing/2014/main" id="{9B6C4C4E-7D2B-97FB-9A51-2E7533E16F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1152"/>
              <a:ext cx="48" cy="336"/>
            </a:xfrm>
            <a:prstGeom prst="can">
              <a:avLst>
                <a:gd name="adj" fmla="val 175000"/>
              </a:avLst>
            </a:prstGeom>
            <a:solidFill>
              <a:srgbClr val="00FFCC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204" name="Group 156">
            <a:extLst>
              <a:ext uri="{FF2B5EF4-FFF2-40B4-BE49-F238E27FC236}">
                <a16:creationId xmlns:a16="http://schemas.microsoft.com/office/drawing/2014/main" id="{5D0690BA-0241-8C47-0C85-3678406B931C}"/>
              </a:ext>
            </a:extLst>
          </p:cNvPr>
          <p:cNvGrpSpPr>
            <a:grpSpLocks/>
          </p:cNvGrpSpPr>
          <p:nvPr/>
        </p:nvGrpSpPr>
        <p:grpSpPr bwMode="auto">
          <a:xfrm rot="-2648461">
            <a:off x="4291013" y="2790825"/>
            <a:ext cx="104775" cy="517525"/>
            <a:chOff x="2208" y="960"/>
            <a:chExt cx="144" cy="528"/>
          </a:xfrm>
        </p:grpSpPr>
        <p:sp>
          <p:nvSpPr>
            <p:cNvPr id="2205" name="AutoShape 157">
              <a:extLst>
                <a:ext uri="{FF2B5EF4-FFF2-40B4-BE49-F238E27FC236}">
                  <a16:creationId xmlns:a16="http://schemas.microsoft.com/office/drawing/2014/main" id="{6E78855B-F81F-E851-DCA8-9F6B5FC6CC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960"/>
              <a:ext cx="48" cy="336"/>
            </a:xfrm>
            <a:prstGeom prst="can">
              <a:avLst>
                <a:gd name="adj" fmla="val 175000"/>
              </a:avLst>
            </a:prstGeom>
            <a:solidFill>
              <a:srgbClr val="00FFCC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06" name="AutoShape 158">
              <a:extLst>
                <a:ext uri="{FF2B5EF4-FFF2-40B4-BE49-F238E27FC236}">
                  <a16:creationId xmlns:a16="http://schemas.microsoft.com/office/drawing/2014/main" id="{9961ECEB-66CF-1477-B83A-C007232D9E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1056"/>
              <a:ext cx="48" cy="336"/>
            </a:xfrm>
            <a:prstGeom prst="can">
              <a:avLst>
                <a:gd name="adj" fmla="val 175000"/>
              </a:avLst>
            </a:prstGeom>
            <a:solidFill>
              <a:srgbClr val="00FFCC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07" name="AutoShape 159">
              <a:extLst>
                <a:ext uri="{FF2B5EF4-FFF2-40B4-BE49-F238E27FC236}">
                  <a16:creationId xmlns:a16="http://schemas.microsoft.com/office/drawing/2014/main" id="{35AC772E-3F1F-A709-FEFF-9DE26CECA7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1104"/>
              <a:ext cx="48" cy="336"/>
            </a:xfrm>
            <a:prstGeom prst="can">
              <a:avLst>
                <a:gd name="adj" fmla="val 175000"/>
              </a:avLst>
            </a:prstGeom>
            <a:solidFill>
              <a:srgbClr val="00FFCC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08" name="AutoShape 160">
              <a:extLst>
                <a:ext uri="{FF2B5EF4-FFF2-40B4-BE49-F238E27FC236}">
                  <a16:creationId xmlns:a16="http://schemas.microsoft.com/office/drawing/2014/main" id="{0068EDF1-5BBB-A3E7-6AD3-1A4840EADD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1008"/>
              <a:ext cx="48" cy="336"/>
            </a:xfrm>
            <a:prstGeom prst="can">
              <a:avLst>
                <a:gd name="adj" fmla="val 175000"/>
              </a:avLst>
            </a:prstGeom>
            <a:solidFill>
              <a:srgbClr val="00FFCC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09" name="AutoShape 161">
              <a:extLst>
                <a:ext uri="{FF2B5EF4-FFF2-40B4-BE49-F238E27FC236}">
                  <a16:creationId xmlns:a16="http://schemas.microsoft.com/office/drawing/2014/main" id="{FD1D71BE-4C12-2AB7-A90D-2D1A6DA2BB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1152"/>
              <a:ext cx="48" cy="336"/>
            </a:xfrm>
            <a:prstGeom prst="can">
              <a:avLst>
                <a:gd name="adj" fmla="val 175000"/>
              </a:avLst>
            </a:prstGeom>
            <a:solidFill>
              <a:srgbClr val="00FFCC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210" name="Oval 162">
            <a:extLst>
              <a:ext uri="{FF2B5EF4-FFF2-40B4-BE49-F238E27FC236}">
                <a16:creationId xmlns:a16="http://schemas.microsoft.com/office/drawing/2014/main" id="{4E915066-684D-DD3B-EBF9-897E02B5E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3225" y="4819650"/>
            <a:ext cx="52388" cy="523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11" name="Oval 163">
            <a:extLst>
              <a:ext uri="{FF2B5EF4-FFF2-40B4-BE49-F238E27FC236}">
                <a16:creationId xmlns:a16="http://schemas.microsoft.com/office/drawing/2014/main" id="{44F9096B-2015-C86B-A3E0-8BF94A2C8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0" y="4924425"/>
            <a:ext cx="50800" cy="508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12" name="Oval 164">
            <a:extLst>
              <a:ext uri="{FF2B5EF4-FFF2-40B4-BE49-F238E27FC236}">
                <a16:creationId xmlns:a16="http://schemas.microsoft.com/office/drawing/2014/main" id="{F1E7C82C-594A-586F-8F49-2082C25CC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5286375"/>
            <a:ext cx="52387" cy="508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13" name="Oval 165">
            <a:extLst>
              <a:ext uri="{FF2B5EF4-FFF2-40B4-BE49-F238E27FC236}">
                <a16:creationId xmlns:a16="http://schemas.microsoft.com/office/drawing/2014/main" id="{30CAD7E1-3C55-327C-CA31-7F3D1ABE8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6313" y="5233988"/>
            <a:ext cx="52387" cy="523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14" name="Oval 166">
            <a:extLst>
              <a:ext uri="{FF2B5EF4-FFF2-40B4-BE49-F238E27FC236}">
                <a16:creationId xmlns:a16="http://schemas.microsoft.com/office/drawing/2014/main" id="{BB6EAC49-687A-4E2C-B38C-6C27EA0A0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1888" y="5183188"/>
            <a:ext cx="52387" cy="508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15" name="Oval 167">
            <a:extLst>
              <a:ext uri="{FF2B5EF4-FFF2-40B4-BE49-F238E27FC236}">
                <a16:creationId xmlns:a16="http://schemas.microsoft.com/office/drawing/2014/main" id="{DA568513-CC5A-C476-481F-7CACADA1DD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9050" y="5130800"/>
            <a:ext cx="52388" cy="523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16" name="Oval 168">
            <a:extLst>
              <a:ext uri="{FF2B5EF4-FFF2-40B4-BE49-F238E27FC236}">
                <a16:creationId xmlns:a16="http://schemas.microsoft.com/office/drawing/2014/main" id="{E1BAD951-BC88-450D-B67D-EFCE822B4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963" y="5337175"/>
            <a:ext cx="52387" cy="523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17" name="Oval 169">
            <a:extLst>
              <a:ext uri="{FF2B5EF4-FFF2-40B4-BE49-F238E27FC236}">
                <a16:creationId xmlns:a16="http://schemas.microsoft.com/office/drawing/2014/main" id="{70E0CA22-31B4-1BA5-88AD-F1E922457D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8700" y="5078413"/>
            <a:ext cx="52388" cy="523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18" name="Oval 170">
            <a:extLst>
              <a:ext uri="{FF2B5EF4-FFF2-40B4-BE49-F238E27FC236}">
                <a16:creationId xmlns:a16="http://schemas.microsoft.com/office/drawing/2014/main" id="{BD50EBB0-F8B5-FBE7-1C52-D6EDE366CE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3575" y="5130800"/>
            <a:ext cx="52388" cy="523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19" name="Oval 171">
            <a:extLst>
              <a:ext uri="{FF2B5EF4-FFF2-40B4-BE49-F238E27FC236}">
                <a16:creationId xmlns:a16="http://schemas.microsoft.com/office/drawing/2014/main" id="{4B902D92-E08A-C3C4-76E9-BCABD06D2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5130800"/>
            <a:ext cx="52387" cy="523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220" name="Group 172">
            <a:extLst>
              <a:ext uri="{FF2B5EF4-FFF2-40B4-BE49-F238E27FC236}">
                <a16:creationId xmlns:a16="http://schemas.microsoft.com/office/drawing/2014/main" id="{63034CB3-9FD7-4B91-6489-D89787AAB918}"/>
              </a:ext>
            </a:extLst>
          </p:cNvPr>
          <p:cNvGrpSpPr>
            <a:grpSpLocks/>
          </p:cNvGrpSpPr>
          <p:nvPr/>
        </p:nvGrpSpPr>
        <p:grpSpPr bwMode="auto">
          <a:xfrm>
            <a:off x="3165475" y="3092450"/>
            <a:ext cx="287338" cy="304800"/>
            <a:chOff x="1722" y="894"/>
            <a:chExt cx="266" cy="283"/>
          </a:xfrm>
        </p:grpSpPr>
        <p:sp>
          <p:nvSpPr>
            <p:cNvPr id="2221" name="Freeform 173">
              <a:extLst>
                <a:ext uri="{FF2B5EF4-FFF2-40B4-BE49-F238E27FC236}">
                  <a16:creationId xmlns:a16="http://schemas.microsoft.com/office/drawing/2014/main" id="{88BC11FD-53CB-DC8C-AE43-E544A2BCB2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2" y="894"/>
              <a:ext cx="266" cy="283"/>
            </a:xfrm>
            <a:custGeom>
              <a:avLst/>
              <a:gdLst>
                <a:gd name="T0" fmla="*/ 66 w 266"/>
                <a:gd name="T1" fmla="*/ 118 h 283"/>
                <a:gd name="T2" fmla="*/ 160 w 266"/>
                <a:gd name="T3" fmla="*/ 24 h 283"/>
                <a:gd name="T4" fmla="*/ 231 w 266"/>
                <a:gd name="T5" fmla="*/ 0 h 283"/>
                <a:gd name="T6" fmla="*/ 254 w 266"/>
                <a:gd name="T7" fmla="*/ 71 h 283"/>
                <a:gd name="T8" fmla="*/ 266 w 266"/>
                <a:gd name="T9" fmla="*/ 106 h 283"/>
                <a:gd name="T10" fmla="*/ 207 w 266"/>
                <a:gd name="T11" fmla="*/ 236 h 283"/>
                <a:gd name="T12" fmla="*/ 101 w 266"/>
                <a:gd name="T13" fmla="*/ 271 h 283"/>
                <a:gd name="T14" fmla="*/ 66 w 266"/>
                <a:gd name="T15" fmla="*/ 283 h 283"/>
                <a:gd name="T16" fmla="*/ 31 w 266"/>
                <a:gd name="T17" fmla="*/ 153 h 283"/>
                <a:gd name="T18" fmla="*/ 66 w 266"/>
                <a:gd name="T19" fmla="*/ 118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6" h="283">
                  <a:moveTo>
                    <a:pt x="66" y="118"/>
                  </a:moveTo>
                  <a:cubicBezTo>
                    <a:pt x="91" y="82"/>
                    <a:pt x="118" y="43"/>
                    <a:pt x="160" y="24"/>
                  </a:cubicBezTo>
                  <a:cubicBezTo>
                    <a:pt x="183" y="14"/>
                    <a:pt x="231" y="0"/>
                    <a:pt x="231" y="0"/>
                  </a:cubicBezTo>
                  <a:cubicBezTo>
                    <a:pt x="239" y="24"/>
                    <a:pt x="246" y="47"/>
                    <a:pt x="254" y="71"/>
                  </a:cubicBezTo>
                  <a:cubicBezTo>
                    <a:pt x="258" y="83"/>
                    <a:pt x="266" y="106"/>
                    <a:pt x="266" y="106"/>
                  </a:cubicBezTo>
                  <a:cubicBezTo>
                    <a:pt x="257" y="152"/>
                    <a:pt x="254" y="210"/>
                    <a:pt x="207" y="236"/>
                  </a:cubicBezTo>
                  <a:cubicBezTo>
                    <a:pt x="175" y="254"/>
                    <a:pt x="136" y="259"/>
                    <a:pt x="101" y="271"/>
                  </a:cubicBezTo>
                  <a:cubicBezTo>
                    <a:pt x="89" y="275"/>
                    <a:pt x="66" y="283"/>
                    <a:pt x="66" y="283"/>
                  </a:cubicBezTo>
                  <a:cubicBezTo>
                    <a:pt x="19" y="251"/>
                    <a:pt x="0" y="215"/>
                    <a:pt x="31" y="153"/>
                  </a:cubicBezTo>
                  <a:cubicBezTo>
                    <a:pt x="69" y="76"/>
                    <a:pt x="66" y="159"/>
                    <a:pt x="66" y="118"/>
                  </a:cubicBezTo>
                  <a:close/>
                </a:path>
              </a:pathLst>
            </a:custGeom>
            <a:solidFill>
              <a:srgbClr val="00FFCC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22" name="Freeform 174">
              <a:extLst>
                <a:ext uri="{FF2B5EF4-FFF2-40B4-BE49-F238E27FC236}">
                  <a16:creationId xmlns:a16="http://schemas.microsoft.com/office/drawing/2014/main" id="{A8FC2E28-6663-28B9-F039-1FC81461A0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2" y="1071"/>
              <a:ext cx="73" cy="77"/>
            </a:xfrm>
            <a:custGeom>
              <a:avLst/>
              <a:gdLst>
                <a:gd name="T0" fmla="*/ 0 w 73"/>
                <a:gd name="T1" fmla="*/ 23 h 77"/>
                <a:gd name="T2" fmla="*/ 70 w 73"/>
                <a:gd name="T3" fmla="*/ 35 h 77"/>
                <a:gd name="T4" fmla="*/ 47 w 73"/>
                <a:gd name="T5" fmla="*/ 0 h 77"/>
                <a:gd name="T6" fmla="*/ 0 w 73"/>
                <a:gd name="T7" fmla="*/ 23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77">
                  <a:moveTo>
                    <a:pt x="0" y="23"/>
                  </a:moveTo>
                  <a:cubicBezTo>
                    <a:pt x="2" y="24"/>
                    <a:pt x="59" y="77"/>
                    <a:pt x="70" y="35"/>
                  </a:cubicBezTo>
                  <a:cubicBezTo>
                    <a:pt x="73" y="21"/>
                    <a:pt x="55" y="12"/>
                    <a:pt x="47" y="0"/>
                  </a:cubicBezTo>
                  <a:cubicBezTo>
                    <a:pt x="6" y="13"/>
                    <a:pt x="19" y="2"/>
                    <a:pt x="0" y="23"/>
                  </a:cubicBez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23" name="Freeform 175">
              <a:extLst>
                <a:ext uri="{FF2B5EF4-FFF2-40B4-BE49-F238E27FC236}">
                  <a16:creationId xmlns:a16="http://schemas.microsoft.com/office/drawing/2014/main" id="{A6431A40-358A-CDF9-13F1-57E88D88A15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2" y="960"/>
              <a:ext cx="73" cy="77"/>
            </a:xfrm>
            <a:custGeom>
              <a:avLst/>
              <a:gdLst>
                <a:gd name="T0" fmla="*/ 0 w 73"/>
                <a:gd name="T1" fmla="*/ 23 h 77"/>
                <a:gd name="T2" fmla="*/ 70 w 73"/>
                <a:gd name="T3" fmla="*/ 35 h 77"/>
                <a:gd name="T4" fmla="*/ 47 w 73"/>
                <a:gd name="T5" fmla="*/ 0 h 77"/>
                <a:gd name="T6" fmla="*/ 0 w 73"/>
                <a:gd name="T7" fmla="*/ 23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77">
                  <a:moveTo>
                    <a:pt x="0" y="23"/>
                  </a:moveTo>
                  <a:cubicBezTo>
                    <a:pt x="2" y="24"/>
                    <a:pt x="59" y="77"/>
                    <a:pt x="70" y="35"/>
                  </a:cubicBezTo>
                  <a:cubicBezTo>
                    <a:pt x="73" y="21"/>
                    <a:pt x="55" y="12"/>
                    <a:pt x="47" y="0"/>
                  </a:cubicBezTo>
                  <a:cubicBezTo>
                    <a:pt x="6" y="13"/>
                    <a:pt x="19" y="2"/>
                    <a:pt x="0" y="23"/>
                  </a:cubicBez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224" name="Freeform 176">
            <a:extLst>
              <a:ext uri="{FF2B5EF4-FFF2-40B4-BE49-F238E27FC236}">
                <a16:creationId xmlns:a16="http://schemas.microsoft.com/office/drawing/2014/main" id="{8BF35242-19D8-E8A2-1235-89A21615B563}"/>
              </a:ext>
            </a:extLst>
          </p:cNvPr>
          <p:cNvSpPr>
            <a:spLocks/>
          </p:cNvSpPr>
          <p:nvPr/>
        </p:nvSpPr>
        <p:spPr bwMode="auto">
          <a:xfrm rot="2741597">
            <a:off x="2790031" y="4644232"/>
            <a:ext cx="384175" cy="312738"/>
          </a:xfrm>
          <a:custGeom>
            <a:avLst/>
            <a:gdLst>
              <a:gd name="T0" fmla="*/ 66 w 266"/>
              <a:gd name="T1" fmla="*/ 118 h 283"/>
              <a:gd name="T2" fmla="*/ 160 w 266"/>
              <a:gd name="T3" fmla="*/ 24 h 283"/>
              <a:gd name="T4" fmla="*/ 231 w 266"/>
              <a:gd name="T5" fmla="*/ 0 h 283"/>
              <a:gd name="T6" fmla="*/ 254 w 266"/>
              <a:gd name="T7" fmla="*/ 71 h 283"/>
              <a:gd name="T8" fmla="*/ 266 w 266"/>
              <a:gd name="T9" fmla="*/ 106 h 283"/>
              <a:gd name="T10" fmla="*/ 207 w 266"/>
              <a:gd name="T11" fmla="*/ 236 h 283"/>
              <a:gd name="T12" fmla="*/ 101 w 266"/>
              <a:gd name="T13" fmla="*/ 271 h 283"/>
              <a:gd name="T14" fmla="*/ 66 w 266"/>
              <a:gd name="T15" fmla="*/ 283 h 283"/>
              <a:gd name="T16" fmla="*/ 31 w 266"/>
              <a:gd name="T17" fmla="*/ 153 h 283"/>
              <a:gd name="T18" fmla="*/ 66 w 266"/>
              <a:gd name="T19" fmla="*/ 118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66" h="283">
                <a:moveTo>
                  <a:pt x="66" y="118"/>
                </a:moveTo>
                <a:cubicBezTo>
                  <a:pt x="91" y="82"/>
                  <a:pt x="118" y="43"/>
                  <a:pt x="160" y="24"/>
                </a:cubicBezTo>
                <a:cubicBezTo>
                  <a:pt x="183" y="14"/>
                  <a:pt x="231" y="0"/>
                  <a:pt x="231" y="0"/>
                </a:cubicBezTo>
                <a:cubicBezTo>
                  <a:pt x="239" y="24"/>
                  <a:pt x="246" y="47"/>
                  <a:pt x="254" y="71"/>
                </a:cubicBezTo>
                <a:cubicBezTo>
                  <a:pt x="258" y="83"/>
                  <a:pt x="266" y="106"/>
                  <a:pt x="266" y="106"/>
                </a:cubicBezTo>
                <a:cubicBezTo>
                  <a:pt x="257" y="152"/>
                  <a:pt x="254" y="210"/>
                  <a:pt x="207" y="236"/>
                </a:cubicBezTo>
                <a:cubicBezTo>
                  <a:pt x="175" y="254"/>
                  <a:pt x="136" y="259"/>
                  <a:pt x="101" y="271"/>
                </a:cubicBezTo>
                <a:cubicBezTo>
                  <a:pt x="89" y="275"/>
                  <a:pt x="66" y="283"/>
                  <a:pt x="66" y="283"/>
                </a:cubicBezTo>
                <a:cubicBezTo>
                  <a:pt x="19" y="251"/>
                  <a:pt x="0" y="215"/>
                  <a:pt x="31" y="153"/>
                </a:cubicBezTo>
                <a:cubicBezTo>
                  <a:pt x="69" y="76"/>
                  <a:pt x="66" y="159"/>
                  <a:pt x="66" y="118"/>
                </a:cubicBezTo>
                <a:close/>
              </a:path>
            </a:pathLst>
          </a:custGeom>
          <a:solidFill>
            <a:srgbClr val="00FFC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25" name="Freeform 177">
            <a:extLst>
              <a:ext uri="{FF2B5EF4-FFF2-40B4-BE49-F238E27FC236}">
                <a16:creationId xmlns:a16="http://schemas.microsoft.com/office/drawing/2014/main" id="{51965048-70EB-9C19-2C75-35321FC85576}"/>
              </a:ext>
            </a:extLst>
          </p:cNvPr>
          <p:cNvSpPr>
            <a:spLocks/>
          </p:cNvSpPr>
          <p:nvPr/>
        </p:nvSpPr>
        <p:spPr bwMode="auto">
          <a:xfrm rot="2741597">
            <a:off x="2948782" y="4834731"/>
            <a:ext cx="96838" cy="66675"/>
          </a:xfrm>
          <a:custGeom>
            <a:avLst/>
            <a:gdLst>
              <a:gd name="T0" fmla="*/ 0 w 73"/>
              <a:gd name="T1" fmla="*/ 23 h 77"/>
              <a:gd name="T2" fmla="*/ 70 w 73"/>
              <a:gd name="T3" fmla="*/ 35 h 77"/>
              <a:gd name="T4" fmla="*/ 47 w 73"/>
              <a:gd name="T5" fmla="*/ 0 h 77"/>
              <a:gd name="T6" fmla="*/ 0 w 73"/>
              <a:gd name="T7" fmla="*/ 23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77">
                <a:moveTo>
                  <a:pt x="0" y="23"/>
                </a:moveTo>
                <a:cubicBezTo>
                  <a:pt x="2" y="24"/>
                  <a:pt x="59" y="77"/>
                  <a:pt x="70" y="35"/>
                </a:cubicBezTo>
                <a:cubicBezTo>
                  <a:pt x="73" y="21"/>
                  <a:pt x="55" y="12"/>
                  <a:pt x="47" y="0"/>
                </a:cubicBezTo>
                <a:cubicBezTo>
                  <a:pt x="6" y="13"/>
                  <a:pt x="19" y="2"/>
                  <a:pt x="0" y="23"/>
                </a:cubicBezTo>
                <a:close/>
              </a:path>
            </a:pathLst>
          </a:custGeom>
          <a:solidFill>
            <a:srgbClr val="996633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26" name="Freeform 178">
            <a:extLst>
              <a:ext uri="{FF2B5EF4-FFF2-40B4-BE49-F238E27FC236}">
                <a16:creationId xmlns:a16="http://schemas.microsoft.com/office/drawing/2014/main" id="{E9888112-C706-7109-EEA1-D1D69D9A45B7}"/>
              </a:ext>
            </a:extLst>
          </p:cNvPr>
          <p:cNvSpPr>
            <a:spLocks/>
          </p:cNvSpPr>
          <p:nvPr/>
        </p:nvSpPr>
        <p:spPr bwMode="auto">
          <a:xfrm rot="2741597">
            <a:off x="3018632" y="4763294"/>
            <a:ext cx="96837" cy="66675"/>
          </a:xfrm>
          <a:custGeom>
            <a:avLst/>
            <a:gdLst>
              <a:gd name="T0" fmla="*/ 0 w 73"/>
              <a:gd name="T1" fmla="*/ 23 h 77"/>
              <a:gd name="T2" fmla="*/ 70 w 73"/>
              <a:gd name="T3" fmla="*/ 35 h 77"/>
              <a:gd name="T4" fmla="*/ 47 w 73"/>
              <a:gd name="T5" fmla="*/ 0 h 77"/>
              <a:gd name="T6" fmla="*/ 0 w 73"/>
              <a:gd name="T7" fmla="*/ 23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77">
                <a:moveTo>
                  <a:pt x="0" y="23"/>
                </a:moveTo>
                <a:cubicBezTo>
                  <a:pt x="2" y="24"/>
                  <a:pt x="59" y="77"/>
                  <a:pt x="70" y="35"/>
                </a:cubicBezTo>
                <a:cubicBezTo>
                  <a:pt x="73" y="21"/>
                  <a:pt x="55" y="12"/>
                  <a:pt x="47" y="0"/>
                </a:cubicBezTo>
                <a:cubicBezTo>
                  <a:pt x="6" y="13"/>
                  <a:pt x="19" y="2"/>
                  <a:pt x="0" y="23"/>
                </a:cubicBezTo>
                <a:close/>
              </a:path>
            </a:pathLst>
          </a:custGeom>
          <a:solidFill>
            <a:srgbClr val="996633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27" name="Freeform 179">
            <a:extLst>
              <a:ext uri="{FF2B5EF4-FFF2-40B4-BE49-F238E27FC236}">
                <a16:creationId xmlns:a16="http://schemas.microsoft.com/office/drawing/2014/main" id="{628D6F7E-F693-9167-907D-13AA83C8E874}"/>
              </a:ext>
            </a:extLst>
          </p:cNvPr>
          <p:cNvSpPr>
            <a:spLocks/>
          </p:cNvSpPr>
          <p:nvPr/>
        </p:nvSpPr>
        <p:spPr bwMode="auto">
          <a:xfrm rot="2741597">
            <a:off x="2844007" y="4731544"/>
            <a:ext cx="96837" cy="66675"/>
          </a:xfrm>
          <a:custGeom>
            <a:avLst/>
            <a:gdLst>
              <a:gd name="T0" fmla="*/ 0 w 73"/>
              <a:gd name="T1" fmla="*/ 23 h 77"/>
              <a:gd name="T2" fmla="*/ 70 w 73"/>
              <a:gd name="T3" fmla="*/ 35 h 77"/>
              <a:gd name="T4" fmla="*/ 47 w 73"/>
              <a:gd name="T5" fmla="*/ 0 h 77"/>
              <a:gd name="T6" fmla="*/ 0 w 73"/>
              <a:gd name="T7" fmla="*/ 23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77">
                <a:moveTo>
                  <a:pt x="0" y="23"/>
                </a:moveTo>
                <a:cubicBezTo>
                  <a:pt x="2" y="24"/>
                  <a:pt x="59" y="77"/>
                  <a:pt x="70" y="35"/>
                </a:cubicBezTo>
                <a:cubicBezTo>
                  <a:pt x="73" y="21"/>
                  <a:pt x="55" y="12"/>
                  <a:pt x="47" y="0"/>
                </a:cubicBezTo>
                <a:cubicBezTo>
                  <a:pt x="6" y="13"/>
                  <a:pt x="19" y="2"/>
                  <a:pt x="0" y="23"/>
                </a:cubicBezTo>
                <a:close/>
              </a:path>
            </a:pathLst>
          </a:custGeom>
          <a:solidFill>
            <a:srgbClr val="996633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28" name="Oval 180">
            <a:extLst>
              <a:ext uri="{FF2B5EF4-FFF2-40B4-BE49-F238E27FC236}">
                <a16:creationId xmlns:a16="http://schemas.microsoft.com/office/drawing/2014/main" id="{B4F6CD82-33F9-222F-C84E-C1A9AFC504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971800"/>
            <a:ext cx="155575" cy="155575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random/>
    <p:sndAc>
      <p:stSnd>
        <p:snd r:embed="rId3" name="projctor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CFDA235-280C-2ABB-BCB1-F87E7448C1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Parts of The Eukaryotic Cell</a:t>
            </a:r>
            <a:br>
              <a:rPr lang="en-US" altLang="en-US"/>
            </a:br>
            <a:r>
              <a:rPr lang="en-US" altLang="en-US" b="1">
                <a:solidFill>
                  <a:srgbClr val="FFFFCC"/>
                </a:solidFill>
                <a:latin typeface="Verdana" panose="020B0604030504040204" pitchFamily="34" charset="0"/>
              </a:rPr>
              <a:t>1) </a:t>
            </a:r>
            <a:r>
              <a:rPr lang="en-US" altLang="en-US">
                <a:solidFill>
                  <a:srgbClr val="FFFFCC"/>
                </a:solidFill>
                <a:latin typeface="Verdana" panose="020B0604030504040204" pitchFamily="34" charset="0"/>
              </a:rPr>
              <a:t>Boundaries</a:t>
            </a:r>
            <a:br>
              <a:rPr lang="en-US" altLang="en-US" sz="4000">
                <a:latin typeface="Verdana" panose="020B0604030504040204" pitchFamily="34" charset="0"/>
              </a:rPr>
            </a:br>
            <a:endParaRPr lang="en-US" altLang="en-US" sz="400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25679F7-630E-05EA-4491-44964CDB9E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229600" cy="4114800"/>
          </a:xfrm>
        </p:spPr>
        <p:txBody>
          <a:bodyPr/>
          <a:lstStyle/>
          <a:p>
            <a:pPr lvl="1">
              <a:buFontTx/>
              <a:buNone/>
            </a:pPr>
            <a:r>
              <a:rPr lang="en-US" altLang="en-US" sz="3600"/>
              <a:t>   </a:t>
            </a:r>
            <a:r>
              <a:rPr lang="en-US" altLang="en-US" sz="3600" b="1">
                <a:solidFill>
                  <a:srgbClr val="FFFFCC"/>
                </a:solidFill>
                <a:latin typeface="Verdana" panose="020B0604030504040204" pitchFamily="34" charset="0"/>
              </a:rPr>
              <a:t>A)</a:t>
            </a:r>
            <a:r>
              <a:rPr lang="en-US" altLang="en-US" sz="3600">
                <a:solidFill>
                  <a:srgbClr val="FFFFCC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3600" b="1">
                <a:solidFill>
                  <a:srgbClr val="FFFFCC"/>
                </a:solidFill>
                <a:latin typeface="Verdana" panose="020B0604030504040204" pitchFamily="34" charset="0"/>
              </a:rPr>
              <a:t>Plasma Membrane </a:t>
            </a:r>
          </a:p>
          <a:p>
            <a:pPr lvl="2">
              <a:buFontTx/>
              <a:buNone/>
            </a:pPr>
            <a:r>
              <a:rPr lang="en-US" altLang="en-US" sz="3600" b="1">
                <a:solidFill>
                  <a:srgbClr val="FFFFCC"/>
                </a:solidFill>
                <a:latin typeface="Verdana" panose="020B0604030504040204" pitchFamily="34" charset="0"/>
              </a:rPr>
              <a:t>   -- Serves as a boundary between the cell and its external environment.</a:t>
            </a:r>
          </a:p>
          <a:p>
            <a:pPr lvl="2">
              <a:buFontTx/>
              <a:buNone/>
            </a:pPr>
            <a:r>
              <a:rPr lang="en-US" altLang="en-US" sz="3600" b="1">
                <a:solidFill>
                  <a:srgbClr val="FFFFCC"/>
                </a:solidFill>
                <a:latin typeface="Verdana" panose="020B0604030504040204" pitchFamily="34" charset="0"/>
              </a:rPr>
              <a:t>   -- Allows materials to pass in and 	out of the cell.</a:t>
            </a:r>
            <a:endParaRPr lang="en-US" altLang="en-US" sz="3600" b="1"/>
          </a:p>
        </p:txBody>
      </p:sp>
    </p:spTree>
  </p:cSld>
  <p:clrMapOvr>
    <a:masterClrMapping/>
  </p:clrMapOvr>
  <p:transition>
    <p:random/>
    <p:sndAc>
      <p:stSnd>
        <p:snd r:embed="rId3" name="projctor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>
            <a:extLst>
              <a:ext uri="{FF2B5EF4-FFF2-40B4-BE49-F238E27FC236}">
                <a16:creationId xmlns:a16="http://schemas.microsoft.com/office/drawing/2014/main" id="{A1806FA5-6C43-4028-5960-76C4C30EF3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077200" cy="1143000"/>
          </a:xfrm>
        </p:spPr>
        <p:txBody>
          <a:bodyPr/>
          <a:lstStyle/>
          <a:p>
            <a:r>
              <a:rPr lang="en-US" altLang="en-US">
                <a:solidFill>
                  <a:srgbClr val="FFFFCC"/>
                </a:solidFill>
                <a:latin typeface="Verdana" panose="020B0604030504040204" pitchFamily="34" charset="0"/>
              </a:rPr>
              <a:t>1</a:t>
            </a:r>
            <a:r>
              <a:rPr lang="en-US" altLang="en-US" b="1">
                <a:solidFill>
                  <a:srgbClr val="FFFFCC"/>
                </a:solidFill>
                <a:latin typeface="Verdana" panose="020B0604030504040204" pitchFamily="34" charset="0"/>
              </a:rPr>
              <a:t>) </a:t>
            </a:r>
            <a:r>
              <a:rPr lang="en-US" altLang="en-US">
                <a:solidFill>
                  <a:srgbClr val="FFFFCC"/>
                </a:solidFill>
                <a:latin typeface="Verdana" panose="020B0604030504040204" pitchFamily="34" charset="0"/>
              </a:rPr>
              <a:t>Boundaries</a:t>
            </a:r>
            <a:br>
              <a:rPr lang="en-US" altLang="en-US" sz="4000">
                <a:solidFill>
                  <a:srgbClr val="FFFFCC"/>
                </a:solidFill>
                <a:latin typeface="Verdana" panose="020B0604030504040204" pitchFamily="34" charset="0"/>
              </a:rPr>
            </a:br>
            <a:endParaRPr lang="en-US" altLang="en-US" sz="4000"/>
          </a:p>
        </p:txBody>
      </p:sp>
      <p:sp>
        <p:nvSpPr>
          <p:cNvPr id="26627" name="Rectangle 1027">
            <a:extLst>
              <a:ext uri="{FF2B5EF4-FFF2-40B4-BE49-F238E27FC236}">
                <a16:creationId xmlns:a16="http://schemas.microsoft.com/office/drawing/2014/main" id="{0D771CAB-0D20-2870-7183-56618653B6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153400" cy="4114800"/>
          </a:xfrm>
        </p:spPr>
        <p:txBody>
          <a:bodyPr/>
          <a:lstStyle/>
          <a:p>
            <a:pPr lvl="1">
              <a:buFontTx/>
              <a:buNone/>
            </a:pPr>
            <a:r>
              <a:rPr lang="en-US" altLang="en-US" sz="3600">
                <a:latin typeface="Verdana" panose="020B0604030504040204" pitchFamily="34" charset="0"/>
              </a:rPr>
              <a:t>   </a:t>
            </a:r>
            <a:r>
              <a:rPr lang="en-US" altLang="en-US" sz="3600" b="1">
                <a:solidFill>
                  <a:srgbClr val="FFFFCC"/>
                </a:solidFill>
                <a:latin typeface="Verdana" panose="020B0604030504040204" pitchFamily="34" charset="0"/>
              </a:rPr>
              <a:t>B) </a:t>
            </a:r>
            <a:r>
              <a:rPr lang="en-US" altLang="en-US" sz="3600">
                <a:solidFill>
                  <a:srgbClr val="FFFFCC"/>
                </a:solidFill>
                <a:latin typeface="Verdana" panose="020B0604030504040204" pitchFamily="34" charset="0"/>
              </a:rPr>
              <a:t>Cell Wall</a:t>
            </a:r>
          </a:p>
          <a:p>
            <a:pPr lvl="2">
              <a:buFontTx/>
              <a:buNone/>
            </a:pPr>
            <a:r>
              <a:rPr lang="en-US" altLang="en-US" sz="3600">
                <a:solidFill>
                  <a:srgbClr val="FFFFCC"/>
                </a:solidFill>
                <a:latin typeface="Verdana" panose="020B0604030504040204" pitchFamily="34" charset="0"/>
              </a:rPr>
              <a:t>	-- Surrounds the plasma membrane of the cells of plants, bacteria, and fungi.</a:t>
            </a:r>
          </a:p>
          <a:p>
            <a:pPr lvl="2">
              <a:buFontTx/>
              <a:buNone/>
            </a:pPr>
            <a:r>
              <a:rPr lang="en-US" altLang="en-US" sz="3600">
                <a:solidFill>
                  <a:srgbClr val="FFFFCC"/>
                </a:solidFill>
                <a:latin typeface="Verdana" panose="020B0604030504040204" pitchFamily="34" charset="0"/>
              </a:rPr>
              <a:t>	-- Plant cell walls contain cellulose while fungi cell walls contain chitin.</a:t>
            </a:r>
            <a:endParaRPr lang="en-US" altLang="en-US" sz="3600">
              <a:latin typeface="Verdana" panose="020B0604030504040204" pitchFamily="34" charset="0"/>
            </a:endParaRPr>
          </a:p>
          <a:p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3A4D75D-3F9D-840C-655B-95B0CD7C1F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371600"/>
          </a:xfrm>
        </p:spPr>
        <p:txBody>
          <a:bodyPr/>
          <a:lstStyle/>
          <a:p>
            <a:r>
              <a:rPr lang="en-US" altLang="en-US" sz="4000"/>
              <a:t>The Parts of The Eukaryotic Cell:</a:t>
            </a:r>
            <a:br>
              <a:rPr lang="en-US" altLang="en-US"/>
            </a:br>
            <a:r>
              <a:rPr lang="en-US" altLang="en-US" b="1">
                <a:solidFill>
                  <a:srgbClr val="CCFFCC"/>
                </a:solidFill>
                <a:latin typeface="Verdana" panose="020B0604030504040204" pitchFamily="34" charset="0"/>
              </a:rPr>
              <a:t>2) </a:t>
            </a:r>
            <a:r>
              <a:rPr lang="en-US" altLang="en-US">
                <a:solidFill>
                  <a:srgbClr val="CCFFCC"/>
                </a:solidFill>
                <a:latin typeface="Verdana" panose="020B0604030504040204" pitchFamily="34" charset="0"/>
              </a:rPr>
              <a:t>Controls</a:t>
            </a:r>
            <a:endParaRPr lang="en-US" altLang="en-US" sz="4000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7E0C8FD-A708-C7AB-7A5C-A7B77F91F4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486400"/>
          </a:xfrm>
        </p:spPr>
        <p:txBody>
          <a:bodyPr/>
          <a:lstStyle/>
          <a:p>
            <a:pPr lvl="1">
              <a:buFontTx/>
              <a:buNone/>
            </a:pPr>
            <a:r>
              <a:rPr lang="en-US" altLang="en-US" sz="3600" b="1">
                <a:solidFill>
                  <a:srgbClr val="CCFFCC"/>
                </a:solidFill>
              </a:rPr>
              <a:t>A</a:t>
            </a:r>
            <a:r>
              <a:rPr lang="en-US" altLang="en-US" sz="3200" b="1">
                <a:solidFill>
                  <a:srgbClr val="CCFFCC"/>
                </a:solidFill>
                <a:latin typeface="Verdana" panose="020B0604030504040204" pitchFamily="34" charset="0"/>
              </a:rPr>
              <a:t>) Nucleus</a:t>
            </a:r>
          </a:p>
          <a:p>
            <a:pPr lvl="2"/>
            <a:r>
              <a:rPr lang="en-US" altLang="en-US" sz="3200" b="1">
                <a:solidFill>
                  <a:srgbClr val="CCFFCC"/>
                </a:solidFill>
                <a:latin typeface="Verdana" panose="020B0604030504040204" pitchFamily="34" charset="0"/>
              </a:rPr>
              <a:t>Regulates cell function.</a:t>
            </a:r>
          </a:p>
          <a:p>
            <a:pPr lvl="2"/>
            <a:r>
              <a:rPr lang="en-US" altLang="en-US" sz="3200" b="1">
                <a:solidFill>
                  <a:srgbClr val="CCFFCC"/>
                </a:solidFill>
                <a:latin typeface="Verdana" panose="020B0604030504040204" pitchFamily="34" charset="0"/>
              </a:rPr>
              <a:t>Surrounded by a double-layered membrane (nuclear enveloped) with large pores that allow materials to pass in and out of the nucleus.</a:t>
            </a:r>
          </a:p>
          <a:p>
            <a:pPr lvl="2"/>
            <a:r>
              <a:rPr lang="en-US" altLang="en-US" sz="3200" b="1">
                <a:solidFill>
                  <a:srgbClr val="CCFFCC"/>
                </a:solidFill>
                <a:latin typeface="Verdana" panose="020B0604030504040204" pitchFamily="34" charset="0"/>
              </a:rPr>
              <a:t>Contains chromatin – long tangles of DNA.</a:t>
            </a:r>
            <a:endParaRPr lang="en-US" altLang="en-US" sz="3200" b="1">
              <a:latin typeface="Verdana" panose="020B0604030504040204" pitchFamily="34" charset="0"/>
            </a:endParaRPr>
          </a:p>
          <a:p>
            <a:pPr lvl="1"/>
            <a:endParaRPr lang="en-US" altLang="en-US" sz="3600"/>
          </a:p>
        </p:txBody>
      </p:sp>
    </p:spTree>
  </p:cSld>
  <p:clrMapOvr>
    <a:masterClrMapping/>
  </p:clrMapOvr>
  <p:transition>
    <p:random/>
    <p:sndAc>
      <p:stSnd>
        <p:snd r:embed="rId3" name="projctor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>
            <a:extLst>
              <a:ext uri="{FF2B5EF4-FFF2-40B4-BE49-F238E27FC236}">
                <a16:creationId xmlns:a16="http://schemas.microsoft.com/office/drawing/2014/main" id="{CA965807-5768-A0D7-A7B2-ED8E9B702E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CCFFCC"/>
                </a:solidFill>
                <a:latin typeface="Verdana" panose="020B0604030504040204" pitchFamily="34" charset="0"/>
              </a:rPr>
              <a:t>2) </a:t>
            </a:r>
            <a:r>
              <a:rPr lang="en-US" altLang="en-US">
                <a:solidFill>
                  <a:srgbClr val="CCFFCC"/>
                </a:solidFill>
                <a:latin typeface="Verdana" panose="020B0604030504040204" pitchFamily="34" charset="0"/>
              </a:rPr>
              <a:t>Controls</a:t>
            </a:r>
            <a:endParaRPr lang="en-US" altLang="en-US"/>
          </a:p>
        </p:txBody>
      </p:sp>
      <p:sp>
        <p:nvSpPr>
          <p:cNvPr id="27651" name="Rectangle 1027">
            <a:extLst>
              <a:ext uri="{FF2B5EF4-FFF2-40B4-BE49-F238E27FC236}">
                <a16:creationId xmlns:a16="http://schemas.microsoft.com/office/drawing/2014/main" id="{974BDA55-DA6E-9016-1A43-B54BE05EBD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altLang="en-US" sz="3600">
                <a:solidFill>
                  <a:srgbClr val="CCFFCC"/>
                </a:solidFill>
                <a:latin typeface="Verdana" panose="020B0604030504040204" pitchFamily="34" charset="0"/>
              </a:rPr>
              <a:t>B) </a:t>
            </a:r>
            <a:r>
              <a:rPr lang="en-US" altLang="en-US" sz="3600" b="1">
                <a:solidFill>
                  <a:srgbClr val="CCFFCC"/>
                </a:solidFill>
                <a:latin typeface="Verdana" panose="020B0604030504040204" pitchFamily="34" charset="0"/>
              </a:rPr>
              <a:t>Nucleolus</a:t>
            </a:r>
          </a:p>
          <a:p>
            <a:pPr lvl="2"/>
            <a:r>
              <a:rPr lang="en-US" altLang="en-US" sz="3600" b="1">
                <a:solidFill>
                  <a:srgbClr val="CCFFCC"/>
                </a:solidFill>
                <a:latin typeface="Verdana" panose="020B0604030504040204" pitchFamily="34" charset="0"/>
              </a:rPr>
              <a:t>Found in the nucleus and responsible for ribosome production.  Ribosomes are the sites of protein production.</a:t>
            </a:r>
            <a:endParaRPr lang="en-US" altLang="en-US" sz="3600" b="1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F2372787-EA20-45E5-EEE7-A334E6A654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The Parts of The Eukaryotic Cell:</a:t>
            </a:r>
            <a:br>
              <a:rPr lang="en-US" altLang="en-US"/>
            </a:br>
            <a:r>
              <a:rPr lang="en-US" altLang="en-US" b="1">
                <a:solidFill>
                  <a:srgbClr val="FFCCFF"/>
                </a:solidFill>
                <a:latin typeface="Verdana" panose="020B0604030504040204" pitchFamily="34" charset="0"/>
              </a:rPr>
              <a:t>3)</a:t>
            </a:r>
            <a:r>
              <a:rPr lang="en-US" altLang="en-US" b="1">
                <a:latin typeface="Verdana" panose="020B0604030504040204" pitchFamily="34" charset="0"/>
              </a:rPr>
              <a:t> </a:t>
            </a:r>
            <a:r>
              <a:rPr lang="en-US" altLang="en-US">
                <a:solidFill>
                  <a:srgbClr val="FFCCFF"/>
                </a:solidFill>
                <a:latin typeface="Verdana" panose="020B0604030504040204" pitchFamily="34" charset="0"/>
              </a:rPr>
              <a:t>Assembly</a:t>
            </a:r>
            <a:br>
              <a:rPr lang="en-US" altLang="en-US">
                <a:latin typeface="Verdana" panose="020B0604030504040204" pitchFamily="34" charset="0"/>
              </a:rPr>
            </a:br>
            <a:endParaRPr lang="en-US" alt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951C866-2330-36BC-DD1D-0E2B9EF608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2362200"/>
            <a:ext cx="7772400" cy="4114800"/>
          </a:xfrm>
        </p:spPr>
        <p:txBody>
          <a:bodyPr/>
          <a:lstStyle/>
          <a:p>
            <a:pPr lvl="1"/>
            <a:r>
              <a:rPr lang="en-US" altLang="en-US" sz="3600" b="1">
                <a:solidFill>
                  <a:srgbClr val="FFCCFF"/>
                </a:solidFill>
                <a:latin typeface="Verdana" panose="020B0604030504040204" pitchFamily="34" charset="0"/>
              </a:rPr>
              <a:t>Cytoplasm</a:t>
            </a:r>
          </a:p>
          <a:p>
            <a:pPr lvl="2"/>
            <a:r>
              <a:rPr lang="en-US" altLang="en-US" sz="3600" b="1">
                <a:solidFill>
                  <a:srgbClr val="FFCCFF"/>
                </a:solidFill>
                <a:latin typeface="Verdana" panose="020B0604030504040204" pitchFamily="34" charset="0"/>
              </a:rPr>
              <a:t>The jelly-like material that surrounds the organelles.</a:t>
            </a:r>
            <a:endParaRPr lang="en-US" altLang="en-US" sz="3600"/>
          </a:p>
        </p:txBody>
      </p:sp>
    </p:spTree>
  </p:cSld>
  <p:clrMapOvr>
    <a:masterClrMapping/>
  </p:clrMapOvr>
  <p:transition>
    <p:random/>
    <p:sndAc>
      <p:stSnd>
        <p:snd r:embed="rId3" name="projctor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C7EB7E8-38FC-B6BB-877D-3EFA0B8B25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 altLang="en-US" sz="4000"/>
              <a:t>The Parts of The Eukaryotic Cell:</a:t>
            </a:r>
            <a:br>
              <a:rPr lang="en-US" altLang="en-US" sz="4000"/>
            </a:br>
            <a:r>
              <a:rPr lang="en-US" altLang="en-US" b="1">
                <a:latin typeface="Verdana" panose="020B0604030504040204" pitchFamily="34" charset="0"/>
              </a:rPr>
              <a:t>4)</a:t>
            </a:r>
            <a:r>
              <a:rPr lang="en-US" altLang="en-US">
                <a:latin typeface="Verdana" panose="020B0604030504040204" pitchFamily="34" charset="0"/>
              </a:rPr>
              <a:t> </a:t>
            </a:r>
            <a:r>
              <a:rPr lang="en-US" altLang="en-US" b="1">
                <a:latin typeface="Verdana" panose="020B0604030504040204" pitchFamily="34" charset="0"/>
              </a:rPr>
              <a:t>Transport</a:t>
            </a:r>
            <a:endParaRPr lang="en-US" altLang="en-US" sz="4000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3A54C9FC-948C-DC72-F2A1-6218860B2A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305800" cy="4724400"/>
          </a:xfrm>
        </p:spPr>
        <p:txBody>
          <a:bodyPr/>
          <a:lstStyle/>
          <a:p>
            <a:pPr lvl="1">
              <a:buFontTx/>
              <a:buNone/>
            </a:pPr>
            <a:r>
              <a:rPr lang="en-US" altLang="en-US" sz="3600">
                <a:latin typeface="Verdana" panose="020B0604030504040204" pitchFamily="34" charset="0"/>
              </a:rPr>
              <a:t>A) Endoplasmic reticulum</a:t>
            </a:r>
          </a:p>
          <a:p>
            <a:pPr lvl="2"/>
            <a:r>
              <a:rPr lang="en-US" altLang="en-US" sz="3600">
                <a:latin typeface="Verdana" panose="020B0604030504040204" pitchFamily="34" charset="0"/>
              </a:rPr>
              <a:t>Folded membrane that acts as the cell’s delivery system.</a:t>
            </a:r>
          </a:p>
          <a:p>
            <a:pPr lvl="2"/>
            <a:r>
              <a:rPr lang="en-US" altLang="en-US" sz="3600">
                <a:latin typeface="Verdana" panose="020B0604030504040204" pitchFamily="34" charset="0"/>
              </a:rPr>
              <a:t>Smooth E.R. contains enzymes for lipid synthesis.</a:t>
            </a:r>
          </a:p>
          <a:p>
            <a:pPr lvl="2"/>
            <a:r>
              <a:rPr lang="en-US" altLang="en-US" sz="3600">
                <a:latin typeface="Verdana" panose="020B0604030504040204" pitchFamily="34" charset="0"/>
              </a:rPr>
              <a:t>Rough E.R. is studded with ribosomes for protein synthesis.</a:t>
            </a:r>
            <a:endParaRPr lang="en-US" altLang="en-US" sz="3600"/>
          </a:p>
        </p:txBody>
      </p:sp>
    </p:spTree>
  </p:cSld>
  <p:clrMapOvr>
    <a:masterClrMapping/>
  </p:clrMapOvr>
  <p:transition>
    <p:random/>
    <p:sndAc>
      <p:stSnd>
        <p:snd r:embed="rId3" name="projctor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>
            <a:extLst>
              <a:ext uri="{FF2B5EF4-FFF2-40B4-BE49-F238E27FC236}">
                <a16:creationId xmlns:a16="http://schemas.microsoft.com/office/drawing/2014/main" id="{7AB0F8CF-97AE-ECE0-450B-AE40C34078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latin typeface="Verdana" panose="020B0604030504040204" pitchFamily="34" charset="0"/>
              </a:rPr>
              <a:t>4)</a:t>
            </a:r>
            <a:r>
              <a:rPr lang="en-US" altLang="en-US">
                <a:latin typeface="Verdana" panose="020B0604030504040204" pitchFamily="34" charset="0"/>
              </a:rPr>
              <a:t> </a:t>
            </a:r>
            <a:r>
              <a:rPr lang="en-US" altLang="en-US" b="1">
                <a:latin typeface="Verdana" panose="020B0604030504040204" pitchFamily="34" charset="0"/>
              </a:rPr>
              <a:t>Transport</a:t>
            </a:r>
            <a:endParaRPr lang="en-US" altLang="en-US"/>
          </a:p>
        </p:txBody>
      </p:sp>
      <p:sp>
        <p:nvSpPr>
          <p:cNvPr id="28675" name="Rectangle 1027">
            <a:extLst>
              <a:ext uri="{FF2B5EF4-FFF2-40B4-BE49-F238E27FC236}">
                <a16:creationId xmlns:a16="http://schemas.microsoft.com/office/drawing/2014/main" id="{174E9183-4015-6898-D5D0-CFE2029DCE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altLang="en-US" sz="3600" b="1">
                <a:latin typeface="Verdana" panose="020B0604030504040204" pitchFamily="34" charset="0"/>
              </a:rPr>
              <a:t>B)</a:t>
            </a:r>
            <a:r>
              <a:rPr lang="en-US" altLang="en-US" sz="3600">
                <a:latin typeface="Verdana" panose="020B0604030504040204" pitchFamily="34" charset="0"/>
              </a:rPr>
              <a:t> </a:t>
            </a:r>
            <a:r>
              <a:rPr lang="en-US" altLang="en-US" sz="3600" b="1">
                <a:latin typeface="Verdana" panose="020B0604030504040204" pitchFamily="34" charset="0"/>
              </a:rPr>
              <a:t>Golgi apparatus (or Golgi body)</a:t>
            </a:r>
          </a:p>
          <a:p>
            <a:pPr lvl="2"/>
            <a:r>
              <a:rPr lang="en-US" altLang="en-US" sz="3600">
                <a:latin typeface="Verdana" panose="020B0604030504040204" pitchFamily="34" charset="0"/>
              </a:rPr>
              <a:t>A series of flattened sacs where newly made lipids and proteins from the E.R. are repackaged and shipped to the plasma membrane.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39CD78FF-6CD1-B561-9269-F4939AF70B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n-US" sz="4000"/>
              <a:t>The Parts of The Eukaryotic Cell:</a:t>
            </a:r>
            <a:br>
              <a:rPr lang="en-US" altLang="en-US"/>
            </a:br>
            <a:r>
              <a:rPr lang="en-US" altLang="en-US"/>
              <a:t> </a:t>
            </a:r>
            <a:r>
              <a:rPr lang="en-US" altLang="en-US" b="1">
                <a:solidFill>
                  <a:schemeClr val="hlink"/>
                </a:solidFill>
                <a:latin typeface="Verdana" panose="020B0604030504040204" pitchFamily="34" charset="0"/>
              </a:rPr>
              <a:t>5) </a:t>
            </a:r>
            <a:r>
              <a:rPr lang="en-US" altLang="en-US">
                <a:solidFill>
                  <a:schemeClr val="hlink"/>
                </a:solidFill>
                <a:latin typeface="Verdana" panose="020B0604030504040204" pitchFamily="34" charset="0"/>
              </a:rPr>
              <a:t>Storage</a:t>
            </a:r>
            <a:endParaRPr lang="en-US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DE39CFA9-BEBF-B1D5-FDEC-912846657D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endParaRPr lang="en-US" altLang="en-US"/>
          </a:p>
          <a:p>
            <a:pPr lvl="1">
              <a:buFontTx/>
              <a:buNone/>
            </a:pPr>
            <a:r>
              <a:rPr lang="en-US" altLang="en-US" sz="3600" b="1">
                <a:solidFill>
                  <a:schemeClr val="hlink"/>
                </a:solidFill>
                <a:latin typeface="Verdana" panose="020B0604030504040204" pitchFamily="34" charset="0"/>
              </a:rPr>
              <a:t>A) Vacuoles</a:t>
            </a:r>
          </a:p>
          <a:p>
            <a:pPr lvl="2"/>
            <a:r>
              <a:rPr lang="en-US" altLang="en-US" sz="3600" b="1">
                <a:solidFill>
                  <a:schemeClr val="hlink"/>
                </a:solidFill>
                <a:latin typeface="Verdana" panose="020B0604030504040204" pitchFamily="34" charset="0"/>
              </a:rPr>
              <a:t>A sac of fluid surrounded by a membrane used to store food, fluid, or waste products.</a:t>
            </a:r>
            <a:endParaRPr lang="en-US" altLang="en-US" sz="3600" b="1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>
    <p:random/>
    <p:sndAc>
      <p:stSnd>
        <p:snd r:embed="rId3" name="projctor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>
            <a:extLst>
              <a:ext uri="{FF2B5EF4-FFF2-40B4-BE49-F238E27FC236}">
                <a16:creationId xmlns:a16="http://schemas.microsoft.com/office/drawing/2014/main" id="{E0F9BC7A-8160-6A59-5F1A-729E3AFF97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1143000"/>
          </a:xfrm>
        </p:spPr>
        <p:txBody>
          <a:bodyPr/>
          <a:lstStyle/>
          <a:p>
            <a:r>
              <a:rPr lang="en-US" altLang="en-US"/>
              <a:t> </a:t>
            </a:r>
            <a:r>
              <a:rPr lang="en-US" altLang="en-US" b="1">
                <a:solidFill>
                  <a:schemeClr val="hlink"/>
                </a:solidFill>
                <a:latin typeface="Verdana" panose="020B0604030504040204" pitchFamily="34" charset="0"/>
              </a:rPr>
              <a:t>5) </a:t>
            </a:r>
            <a:r>
              <a:rPr lang="en-US" altLang="en-US">
                <a:solidFill>
                  <a:schemeClr val="hlink"/>
                </a:solidFill>
                <a:latin typeface="Verdana" panose="020B0604030504040204" pitchFamily="34" charset="0"/>
              </a:rPr>
              <a:t>Storage</a:t>
            </a:r>
            <a:endParaRPr lang="en-US" altLang="en-US">
              <a:solidFill>
                <a:schemeClr val="hlink"/>
              </a:solidFill>
            </a:endParaRPr>
          </a:p>
        </p:txBody>
      </p:sp>
      <p:sp>
        <p:nvSpPr>
          <p:cNvPr id="29699" name="Rectangle 1027">
            <a:extLst>
              <a:ext uri="{FF2B5EF4-FFF2-40B4-BE49-F238E27FC236}">
                <a16:creationId xmlns:a16="http://schemas.microsoft.com/office/drawing/2014/main" id="{269CD02B-278E-CD1B-5D1D-87893586BD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7772400" cy="5410200"/>
          </a:xfrm>
        </p:spPr>
        <p:txBody>
          <a:bodyPr/>
          <a:lstStyle/>
          <a:p>
            <a:pPr lvl="1">
              <a:buFontTx/>
              <a:buNone/>
            </a:pPr>
            <a:r>
              <a:rPr lang="en-US" altLang="en-US" sz="3600">
                <a:solidFill>
                  <a:schemeClr val="hlink"/>
                </a:solidFill>
                <a:latin typeface="Verdana" panose="020B0604030504040204" pitchFamily="34" charset="0"/>
              </a:rPr>
              <a:t>B) Lysosomes</a:t>
            </a:r>
          </a:p>
          <a:p>
            <a:pPr lvl="2"/>
            <a:r>
              <a:rPr lang="en-US" altLang="en-US" sz="3600">
                <a:solidFill>
                  <a:schemeClr val="hlink"/>
                </a:solidFill>
                <a:latin typeface="Verdana" panose="020B0604030504040204" pitchFamily="34" charset="0"/>
              </a:rPr>
              <a:t>Contain a digestive enzyme.</a:t>
            </a:r>
          </a:p>
          <a:p>
            <a:pPr lvl="2"/>
            <a:r>
              <a:rPr lang="en-US" altLang="en-US" sz="3600">
                <a:solidFill>
                  <a:schemeClr val="hlink"/>
                </a:solidFill>
                <a:latin typeface="Verdana" panose="020B0604030504040204" pitchFamily="34" charset="0"/>
              </a:rPr>
              <a:t>Can fuse with vacuoles to digest food, or can digest worn cell parts.</a:t>
            </a:r>
          </a:p>
          <a:p>
            <a:pPr lvl="2"/>
            <a:r>
              <a:rPr lang="en-US" altLang="en-US" sz="3600">
                <a:solidFill>
                  <a:schemeClr val="hlink"/>
                </a:solidFill>
                <a:latin typeface="Verdana" panose="020B0604030504040204" pitchFamily="34" charset="0"/>
              </a:rPr>
              <a:t>Also known as “suicide sacs” because they can also destroy the whole cell.</a:t>
            </a:r>
            <a:endParaRPr lang="en-US" altLang="en-US" sz="360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ABE616C-FFA3-BB1A-77F7-F518F9BAF8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The Parts of The Eukaryotic Cell:</a:t>
            </a:r>
            <a:br>
              <a:rPr lang="en-US" altLang="en-US" sz="4000"/>
            </a:br>
            <a:r>
              <a:rPr lang="en-US" altLang="en-US" sz="4000"/>
              <a:t> </a:t>
            </a:r>
            <a:r>
              <a:rPr lang="en-US" altLang="en-US" sz="4000" b="1">
                <a:latin typeface="Verdana" panose="020B0604030504040204" pitchFamily="34" charset="0"/>
              </a:rPr>
              <a:t>6) </a:t>
            </a:r>
            <a:r>
              <a:rPr lang="en-US" altLang="en-US" b="1">
                <a:latin typeface="Verdana" panose="020B0604030504040204" pitchFamily="34" charset="0"/>
              </a:rPr>
              <a:t>Energy Transformers</a:t>
            </a:r>
            <a:endParaRPr lang="en-US" altLang="en-US" sz="4000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8732821-AB45-1FCE-114B-F31BD99433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67056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3600">
                <a:latin typeface="Verdana" panose="020B0604030504040204" pitchFamily="34" charset="0"/>
              </a:rPr>
              <a:t>Mitochondria</a:t>
            </a:r>
          </a:p>
          <a:p>
            <a:pPr lvl="2">
              <a:lnSpc>
                <a:spcPct val="90000"/>
              </a:lnSpc>
            </a:pPr>
            <a:r>
              <a:rPr lang="en-US" altLang="en-US" sz="3600">
                <a:latin typeface="Verdana" panose="020B0604030504040204" pitchFamily="34" charset="0"/>
              </a:rPr>
              <a:t>Produce the energy for the cell.</a:t>
            </a:r>
          </a:p>
          <a:p>
            <a:pPr lvl="2">
              <a:lnSpc>
                <a:spcPct val="90000"/>
              </a:lnSpc>
            </a:pPr>
            <a:r>
              <a:rPr lang="en-US" altLang="en-US" sz="3600">
                <a:latin typeface="Verdana" panose="020B0604030504040204" pitchFamily="34" charset="0"/>
              </a:rPr>
              <a:t>Also known as the “powerhouse of the cell”.</a:t>
            </a:r>
          </a:p>
          <a:p>
            <a:pPr lvl="2">
              <a:lnSpc>
                <a:spcPct val="90000"/>
              </a:lnSpc>
            </a:pPr>
            <a:r>
              <a:rPr lang="en-US" altLang="en-US" sz="3600">
                <a:latin typeface="Verdana" panose="020B0604030504040204" pitchFamily="34" charset="0"/>
              </a:rPr>
              <a:t>Has a highly folded inner membrane (cristae).</a:t>
            </a:r>
          </a:p>
        </p:txBody>
      </p:sp>
      <p:grpSp>
        <p:nvGrpSpPr>
          <p:cNvPr id="16410" name="Group 26">
            <a:extLst>
              <a:ext uri="{FF2B5EF4-FFF2-40B4-BE49-F238E27FC236}">
                <a16:creationId xmlns:a16="http://schemas.microsoft.com/office/drawing/2014/main" id="{29AF1213-2BFE-7964-347C-28BE2FB4D759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3048000"/>
            <a:ext cx="1828800" cy="3276600"/>
            <a:chOff x="4224" y="1920"/>
            <a:chExt cx="1152" cy="2064"/>
          </a:xfrm>
        </p:grpSpPr>
        <p:sp>
          <p:nvSpPr>
            <p:cNvPr id="16389" name="Oval 5">
              <a:extLst>
                <a:ext uri="{FF2B5EF4-FFF2-40B4-BE49-F238E27FC236}">
                  <a16:creationId xmlns:a16="http://schemas.microsoft.com/office/drawing/2014/main" id="{2BD0794A-D6C4-4FB8-351C-F9D9AC2CFDE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3768" y="2376"/>
              <a:ext cx="2064" cy="1152"/>
            </a:xfrm>
            <a:prstGeom prst="ellipse">
              <a:avLst/>
            </a:prstGeom>
            <a:solidFill>
              <a:schemeClr val="accent1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GB" altLang="en-US" sz="4400">
                <a:solidFill>
                  <a:schemeClr val="hlink"/>
                </a:solidFill>
              </a:endParaRPr>
            </a:p>
          </p:txBody>
        </p:sp>
        <p:sp>
          <p:nvSpPr>
            <p:cNvPr id="16391" name="Freeform 7">
              <a:extLst>
                <a:ext uri="{FF2B5EF4-FFF2-40B4-BE49-F238E27FC236}">
                  <a16:creationId xmlns:a16="http://schemas.microsoft.com/office/drawing/2014/main" id="{8F95FA2E-B44B-3BEB-6B07-948DE4AF9C8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4278" y="2591"/>
              <a:ext cx="160" cy="47"/>
            </a:xfrm>
            <a:custGeom>
              <a:avLst/>
              <a:gdLst>
                <a:gd name="T0" fmla="*/ 0 w 153"/>
                <a:gd name="T1" fmla="*/ 0 h 35"/>
                <a:gd name="T2" fmla="*/ 47 w 153"/>
                <a:gd name="T3" fmla="*/ 11 h 35"/>
                <a:gd name="T4" fmla="*/ 106 w 153"/>
                <a:gd name="T5" fmla="*/ 23 h 35"/>
                <a:gd name="T6" fmla="*/ 153 w 153"/>
                <a:gd name="T7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3" h="35">
                  <a:moveTo>
                    <a:pt x="0" y="0"/>
                  </a:moveTo>
                  <a:cubicBezTo>
                    <a:pt x="16" y="4"/>
                    <a:pt x="31" y="8"/>
                    <a:pt x="47" y="11"/>
                  </a:cubicBezTo>
                  <a:cubicBezTo>
                    <a:pt x="67" y="15"/>
                    <a:pt x="86" y="19"/>
                    <a:pt x="106" y="23"/>
                  </a:cubicBezTo>
                  <a:cubicBezTo>
                    <a:pt x="122" y="27"/>
                    <a:pt x="153" y="35"/>
                    <a:pt x="153" y="35"/>
                  </a:cubicBez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393" name="Freeform 9">
              <a:extLst>
                <a:ext uri="{FF2B5EF4-FFF2-40B4-BE49-F238E27FC236}">
                  <a16:creationId xmlns:a16="http://schemas.microsoft.com/office/drawing/2014/main" id="{59365C4B-B93B-91E0-E658-B73EC396251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155" y="2940"/>
              <a:ext cx="148" cy="2"/>
            </a:xfrm>
            <a:custGeom>
              <a:avLst/>
              <a:gdLst>
                <a:gd name="T0" fmla="*/ 0 w 141"/>
                <a:gd name="T1" fmla="*/ 0 h 1"/>
                <a:gd name="T2" fmla="*/ 141 w 14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1" h="1">
                  <a:moveTo>
                    <a:pt x="0" y="0"/>
                  </a:moveTo>
                  <a:cubicBezTo>
                    <a:pt x="47" y="0"/>
                    <a:pt x="94" y="0"/>
                    <a:pt x="141" y="0"/>
                  </a:cubicBez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396" name="Freeform 12">
              <a:extLst>
                <a:ext uri="{FF2B5EF4-FFF2-40B4-BE49-F238E27FC236}">
                  <a16:creationId xmlns:a16="http://schemas.microsoft.com/office/drawing/2014/main" id="{BF3020F8-F475-67D6-E717-1CCB466EA3A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4243" y="3222"/>
              <a:ext cx="151" cy="64"/>
            </a:xfrm>
            <a:custGeom>
              <a:avLst/>
              <a:gdLst>
                <a:gd name="T0" fmla="*/ 94 w 94"/>
                <a:gd name="T1" fmla="*/ 0 h 12"/>
                <a:gd name="T2" fmla="*/ 0 w 94"/>
                <a:gd name="T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4" h="12">
                  <a:moveTo>
                    <a:pt x="94" y="0"/>
                  </a:moveTo>
                  <a:cubicBezTo>
                    <a:pt x="63" y="4"/>
                    <a:pt x="0" y="12"/>
                    <a:pt x="0" y="12"/>
                  </a:cubicBez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398" name="Freeform 14">
              <a:extLst>
                <a:ext uri="{FF2B5EF4-FFF2-40B4-BE49-F238E27FC236}">
                  <a16:creationId xmlns:a16="http://schemas.microsoft.com/office/drawing/2014/main" id="{FC40FF86-47A8-0158-9C72-E28871320AF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115" y="2406"/>
              <a:ext cx="86" cy="47"/>
            </a:xfrm>
            <a:custGeom>
              <a:avLst/>
              <a:gdLst>
                <a:gd name="T0" fmla="*/ 0 w 82"/>
                <a:gd name="T1" fmla="*/ 35 h 35"/>
                <a:gd name="T2" fmla="*/ 82 w 82"/>
                <a:gd name="T3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2" h="35">
                  <a:moveTo>
                    <a:pt x="0" y="35"/>
                  </a:moveTo>
                  <a:cubicBezTo>
                    <a:pt x="75" y="9"/>
                    <a:pt x="52" y="28"/>
                    <a:pt x="82" y="0"/>
                  </a:cubicBez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00" name="Freeform 16">
              <a:extLst>
                <a:ext uri="{FF2B5EF4-FFF2-40B4-BE49-F238E27FC236}">
                  <a16:creationId xmlns:a16="http://schemas.microsoft.com/office/drawing/2014/main" id="{CACB6C62-8BA1-619B-E12B-F64458A3DD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065" y="3461"/>
              <a:ext cx="160" cy="83"/>
            </a:xfrm>
            <a:custGeom>
              <a:avLst/>
              <a:gdLst>
                <a:gd name="T0" fmla="*/ 153 w 153"/>
                <a:gd name="T1" fmla="*/ 62 h 62"/>
                <a:gd name="T2" fmla="*/ 0 w 153"/>
                <a:gd name="T3" fmla="*/ 15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3" h="62">
                  <a:moveTo>
                    <a:pt x="153" y="62"/>
                  </a:moveTo>
                  <a:cubicBezTo>
                    <a:pt x="59" y="0"/>
                    <a:pt x="110" y="15"/>
                    <a:pt x="0" y="15"/>
                  </a:cubicBez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03" name="Freeform 19">
              <a:extLst>
                <a:ext uri="{FF2B5EF4-FFF2-40B4-BE49-F238E27FC236}">
                  <a16:creationId xmlns:a16="http://schemas.microsoft.com/office/drawing/2014/main" id="{0887C4FB-46BA-EB7C-CCFB-249FB27179D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4260" y="2958"/>
              <a:ext cx="112" cy="27"/>
            </a:xfrm>
            <a:custGeom>
              <a:avLst/>
              <a:gdLst>
                <a:gd name="T0" fmla="*/ 106 w 106"/>
                <a:gd name="T1" fmla="*/ 20 h 20"/>
                <a:gd name="T2" fmla="*/ 0 w 106"/>
                <a:gd name="T3" fmla="*/ 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20">
                  <a:moveTo>
                    <a:pt x="106" y="20"/>
                  </a:moveTo>
                  <a:cubicBezTo>
                    <a:pt x="49" y="0"/>
                    <a:pt x="83" y="8"/>
                    <a:pt x="0" y="8"/>
                  </a:cubicBezTo>
                </a:path>
              </a:pathLst>
            </a:custGeom>
            <a:noFill/>
            <a:ln w="57150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05" name="Freeform 21">
              <a:extLst>
                <a:ext uri="{FF2B5EF4-FFF2-40B4-BE49-F238E27FC236}">
                  <a16:creationId xmlns:a16="http://schemas.microsoft.com/office/drawing/2014/main" id="{455546DD-C0A5-C727-FC66-30FB7C6286D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4477" y="2208"/>
              <a:ext cx="12" cy="47"/>
            </a:xfrm>
            <a:custGeom>
              <a:avLst/>
              <a:gdLst>
                <a:gd name="T0" fmla="*/ 0 w 11"/>
                <a:gd name="T1" fmla="*/ 0 h 35"/>
                <a:gd name="T2" fmla="*/ 11 w 11"/>
                <a:gd name="T3" fmla="*/ 35 h 35"/>
                <a:gd name="T4" fmla="*/ 0 w 11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35">
                  <a:moveTo>
                    <a:pt x="0" y="0"/>
                  </a:moveTo>
                  <a:cubicBezTo>
                    <a:pt x="4" y="12"/>
                    <a:pt x="11" y="35"/>
                    <a:pt x="11" y="35"/>
                  </a:cubicBezTo>
                  <a:cubicBezTo>
                    <a:pt x="11" y="35"/>
                    <a:pt x="4" y="12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 w="76200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06" name="Freeform 22">
              <a:extLst>
                <a:ext uri="{FF2B5EF4-FFF2-40B4-BE49-F238E27FC236}">
                  <a16:creationId xmlns:a16="http://schemas.microsoft.com/office/drawing/2014/main" id="{49446CC6-D6C0-0862-AE39-9BB4578EADA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8" y="2918"/>
              <a:ext cx="11" cy="141"/>
            </a:xfrm>
            <a:custGeom>
              <a:avLst/>
              <a:gdLst>
                <a:gd name="T0" fmla="*/ 11 w 11"/>
                <a:gd name="T1" fmla="*/ 0 h 141"/>
                <a:gd name="T2" fmla="*/ 0 w 11"/>
                <a:gd name="T3" fmla="*/ 14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" h="141">
                  <a:moveTo>
                    <a:pt x="11" y="0"/>
                  </a:moveTo>
                  <a:cubicBezTo>
                    <a:pt x="7" y="47"/>
                    <a:pt x="0" y="141"/>
                    <a:pt x="0" y="141"/>
                  </a:cubicBezTo>
                </a:path>
              </a:pathLst>
            </a:custGeom>
            <a:noFill/>
            <a:ln w="57150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07" name="Freeform 23">
              <a:extLst>
                <a:ext uri="{FF2B5EF4-FFF2-40B4-BE49-F238E27FC236}">
                  <a16:creationId xmlns:a16="http://schemas.microsoft.com/office/drawing/2014/main" id="{3FBCCCF9-77D2-16A6-32FD-1B57D244FB7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9" y="3259"/>
              <a:ext cx="13" cy="71"/>
            </a:xfrm>
            <a:custGeom>
              <a:avLst/>
              <a:gdLst>
                <a:gd name="T0" fmla="*/ 0 w 13"/>
                <a:gd name="T1" fmla="*/ 0 h 71"/>
                <a:gd name="T2" fmla="*/ 12 w 13"/>
                <a:gd name="T3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3" h="71">
                  <a:moveTo>
                    <a:pt x="0" y="0"/>
                  </a:moveTo>
                  <a:cubicBezTo>
                    <a:pt x="13" y="63"/>
                    <a:pt x="12" y="39"/>
                    <a:pt x="12" y="71"/>
                  </a:cubicBezTo>
                </a:path>
              </a:pathLst>
            </a:custGeom>
            <a:noFill/>
            <a:ln w="57150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08" name="Freeform 24">
              <a:extLst>
                <a:ext uri="{FF2B5EF4-FFF2-40B4-BE49-F238E27FC236}">
                  <a16:creationId xmlns:a16="http://schemas.microsoft.com/office/drawing/2014/main" id="{F030FC22-0135-EDEF-17B5-51024CC179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3" y="3447"/>
              <a:ext cx="71" cy="165"/>
            </a:xfrm>
            <a:custGeom>
              <a:avLst/>
              <a:gdLst>
                <a:gd name="T0" fmla="*/ 71 w 71"/>
                <a:gd name="T1" fmla="*/ 0 h 165"/>
                <a:gd name="T2" fmla="*/ 0 w 71"/>
                <a:gd name="T3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" h="165">
                  <a:moveTo>
                    <a:pt x="71" y="0"/>
                  </a:moveTo>
                  <a:cubicBezTo>
                    <a:pt x="38" y="52"/>
                    <a:pt x="28" y="111"/>
                    <a:pt x="0" y="165"/>
                  </a:cubicBezTo>
                </a:path>
              </a:pathLst>
            </a:custGeom>
            <a:noFill/>
            <a:ln w="57150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09" name="Freeform 25">
              <a:extLst>
                <a:ext uri="{FF2B5EF4-FFF2-40B4-BE49-F238E27FC236}">
                  <a16:creationId xmlns:a16="http://schemas.microsoft.com/office/drawing/2014/main" id="{66221BD9-368C-48B3-251B-3082A8CDC0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0" y="1968"/>
              <a:ext cx="967" cy="1887"/>
            </a:xfrm>
            <a:custGeom>
              <a:avLst/>
              <a:gdLst>
                <a:gd name="T0" fmla="*/ 293 w 967"/>
                <a:gd name="T1" fmla="*/ 98 h 1887"/>
                <a:gd name="T2" fmla="*/ 348 w 967"/>
                <a:gd name="T3" fmla="*/ 53 h 1887"/>
                <a:gd name="T4" fmla="*/ 437 w 967"/>
                <a:gd name="T5" fmla="*/ 142 h 1887"/>
                <a:gd name="T6" fmla="*/ 460 w 967"/>
                <a:gd name="T7" fmla="*/ 87 h 1887"/>
                <a:gd name="T8" fmla="*/ 648 w 967"/>
                <a:gd name="T9" fmla="*/ 120 h 1887"/>
                <a:gd name="T10" fmla="*/ 771 w 967"/>
                <a:gd name="T11" fmla="*/ 276 h 1887"/>
                <a:gd name="T12" fmla="*/ 648 w 967"/>
                <a:gd name="T13" fmla="*/ 298 h 1887"/>
                <a:gd name="T14" fmla="*/ 448 w 967"/>
                <a:gd name="T15" fmla="*/ 376 h 1887"/>
                <a:gd name="T16" fmla="*/ 426 w 967"/>
                <a:gd name="T17" fmla="*/ 420 h 1887"/>
                <a:gd name="T18" fmla="*/ 715 w 967"/>
                <a:gd name="T19" fmla="*/ 498 h 1887"/>
                <a:gd name="T20" fmla="*/ 593 w 967"/>
                <a:gd name="T21" fmla="*/ 498 h 1887"/>
                <a:gd name="T22" fmla="*/ 615 w 967"/>
                <a:gd name="T23" fmla="*/ 564 h 1887"/>
                <a:gd name="T24" fmla="*/ 815 w 967"/>
                <a:gd name="T25" fmla="*/ 798 h 1887"/>
                <a:gd name="T26" fmla="*/ 571 w 967"/>
                <a:gd name="T27" fmla="*/ 842 h 1887"/>
                <a:gd name="T28" fmla="*/ 482 w 967"/>
                <a:gd name="T29" fmla="*/ 887 h 1887"/>
                <a:gd name="T30" fmla="*/ 415 w 967"/>
                <a:gd name="T31" fmla="*/ 909 h 1887"/>
                <a:gd name="T32" fmla="*/ 437 w 967"/>
                <a:gd name="T33" fmla="*/ 953 h 1887"/>
                <a:gd name="T34" fmla="*/ 737 w 967"/>
                <a:gd name="T35" fmla="*/ 876 h 1887"/>
                <a:gd name="T36" fmla="*/ 904 w 967"/>
                <a:gd name="T37" fmla="*/ 1009 h 1887"/>
                <a:gd name="T38" fmla="*/ 582 w 967"/>
                <a:gd name="T39" fmla="*/ 1076 h 1887"/>
                <a:gd name="T40" fmla="*/ 204 w 967"/>
                <a:gd name="T41" fmla="*/ 1064 h 1887"/>
                <a:gd name="T42" fmla="*/ 337 w 967"/>
                <a:gd name="T43" fmla="*/ 1131 h 1887"/>
                <a:gd name="T44" fmla="*/ 893 w 967"/>
                <a:gd name="T45" fmla="*/ 1131 h 1887"/>
                <a:gd name="T46" fmla="*/ 860 w 967"/>
                <a:gd name="T47" fmla="*/ 1253 h 1887"/>
                <a:gd name="T48" fmla="*/ 782 w 967"/>
                <a:gd name="T49" fmla="*/ 1364 h 1887"/>
                <a:gd name="T50" fmla="*/ 193 w 967"/>
                <a:gd name="T51" fmla="*/ 1431 h 1887"/>
                <a:gd name="T52" fmla="*/ 748 w 967"/>
                <a:gd name="T53" fmla="*/ 1453 h 1887"/>
                <a:gd name="T54" fmla="*/ 771 w 967"/>
                <a:gd name="T55" fmla="*/ 1575 h 1887"/>
                <a:gd name="T56" fmla="*/ 660 w 967"/>
                <a:gd name="T57" fmla="*/ 1664 h 1887"/>
                <a:gd name="T58" fmla="*/ 293 w 967"/>
                <a:gd name="T59" fmla="*/ 1709 h 1887"/>
                <a:gd name="T60" fmla="*/ 660 w 967"/>
                <a:gd name="T61" fmla="*/ 1742 h 1887"/>
                <a:gd name="T62" fmla="*/ 660 w 967"/>
                <a:gd name="T63" fmla="*/ 1820 h 1887"/>
                <a:gd name="T64" fmla="*/ 560 w 967"/>
                <a:gd name="T65" fmla="*/ 1864 h 1887"/>
                <a:gd name="T66" fmla="*/ 293 w 967"/>
                <a:gd name="T67" fmla="*/ 1842 h 1887"/>
                <a:gd name="T68" fmla="*/ 248 w 967"/>
                <a:gd name="T69" fmla="*/ 1787 h 1887"/>
                <a:gd name="T70" fmla="*/ 271 w 967"/>
                <a:gd name="T71" fmla="*/ 1620 h 1887"/>
                <a:gd name="T72" fmla="*/ 671 w 967"/>
                <a:gd name="T73" fmla="*/ 1575 h 1887"/>
                <a:gd name="T74" fmla="*/ 126 w 967"/>
                <a:gd name="T75" fmla="*/ 1564 h 1887"/>
                <a:gd name="T76" fmla="*/ 59 w 967"/>
                <a:gd name="T77" fmla="*/ 1398 h 1887"/>
                <a:gd name="T78" fmla="*/ 526 w 967"/>
                <a:gd name="T79" fmla="*/ 1287 h 1887"/>
                <a:gd name="T80" fmla="*/ 760 w 967"/>
                <a:gd name="T81" fmla="*/ 1231 h 1887"/>
                <a:gd name="T82" fmla="*/ 15 w 967"/>
                <a:gd name="T83" fmla="*/ 1187 h 1887"/>
                <a:gd name="T84" fmla="*/ 59 w 967"/>
                <a:gd name="T85" fmla="*/ 998 h 1887"/>
                <a:gd name="T86" fmla="*/ 304 w 967"/>
                <a:gd name="T87" fmla="*/ 942 h 1887"/>
                <a:gd name="T88" fmla="*/ 4 w 967"/>
                <a:gd name="T89" fmla="*/ 864 h 1887"/>
                <a:gd name="T90" fmla="*/ 104 w 967"/>
                <a:gd name="T91" fmla="*/ 787 h 1887"/>
                <a:gd name="T92" fmla="*/ 715 w 967"/>
                <a:gd name="T93" fmla="*/ 731 h 1887"/>
                <a:gd name="T94" fmla="*/ 715 w 967"/>
                <a:gd name="T95" fmla="*/ 698 h 1887"/>
                <a:gd name="T96" fmla="*/ 71 w 967"/>
                <a:gd name="T97" fmla="*/ 698 h 1887"/>
                <a:gd name="T98" fmla="*/ 182 w 967"/>
                <a:gd name="T99" fmla="*/ 553 h 1887"/>
                <a:gd name="T100" fmla="*/ 82 w 967"/>
                <a:gd name="T101" fmla="*/ 487 h 1887"/>
                <a:gd name="T102" fmla="*/ 137 w 967"/>
                <a:gd name="T103" fmla="*/ 398 h 1887"/>
                <a:gd name="T104" fmla="*/ 315 w 967"/>
                <a:gd name="T105" fmla="*/ 353 h 1887"/>
                <a:gd name="T106" fmla="*/ 137 w 967"/>
                <a:gd name="T107" fmla="*/ 331 h 1887"/>
                <a:gd name="T108" fmla="*/ 337 w 967"/>
                <a:gd name="T109" fmla="*/ 242 h 1887"/>
                <a:gd name="T110" fmla="*/ 226 w 967"/>
                <a:gd name="T111" fmla="*/ 176 h 18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67" h="1887">
                  <a:moveTo>
                    <a:pt x="226" y="176"/>
                  </a:moveTo>
                  <a:cubicBezTo>
                    <a:pt x="255" y="131"/>
                    <a:pt x="241" y="115"/>
                    <a:pt x="293" y="98"/>
                  </a:cubicBezTo>
                  <a:cubicBezTo>
                    <a:pt x="304" y="91"/>
                    <a:pt x="316" y="84"/>
                    <a:pt x="326" y="76"/>
                  </a:cubicBezTo>
                  <a:cubicBezTo>
                    <a:pt x="334" y="69"/>
                    <a:pt x="337" y="53"/>
                    <a:pt x="348" y="53"/>
                  </a:cubicBezTo>
                  <a:cubicBezTo>
                    <a:pt x="359" y="53"/>
                    <a:pt x="390" y="106"/>
                    <a:pt x="393" y="109"/>
                  </a:cubicBezTo>
                  <a:cubicBezTo>
                    <a:pt x="406" y="122"/>
                    <a:pt x="423" y="130"/>
                    <a:pt x="437" y="142"/>
                  </a:cubicBezTo>
                  <a:cubicBezTo>
                    <a:pt x="453" y="156"/>
                    <a:pt x="482" y="187"/>
                    <a:pt x="482" y="187"/>
                  </a:cubicBezTo>
                  <a:cubicBezTo>
                    <a:pt x="527" y="140"/>
                    <a:pt x="506" y="118"/>
                    <a:pt x="460" y="87"/>
                  </a:cubicBezTo>
                  <a:cubicBezTo>
                    <a:pt x="429" y="0"/>
                    <a:pt x="504" y="35"/>
                    <a:pt x="571" y="42"/>
                  </a:cubicBezTo>
                  <a:cubicBezTo>
                    <a:pt x="608" y="67"/>
                    <a:pt x="620" y="86"/>
                    <a:pt x="648" y="120"/>
                  </a:cubicBezTo>
                  <a:cubicBezTo>
                    <a:pt x="670" y="147"/>
                    <a:pt x="702" y="162"/>
                    <a:pt x="726" y="187"/>
                  </a:cubicBezTo>
                  <a:cubicBezTo>
                    <a:pt x="751" y="263"/>
                    <a:pt x="732" y="237"/>
                    <a:pt x="771" y="276"/>
                  </a:cubicBezTo>
                  <a:cubicBezTo>
                    <a:pt x="726" y="319"/>
                    <a:pt x="773" y="287"/>
                    <a:pt x="715" y="287"/>
                  </a:cubicBezTo>
                  <a:cubicBezTo>
                    <a:pt x="692" y="287"/>
                    <a:pt x="670" y="294"/>
                    <a:pt x="648" y="298"/>
                  </a:cubicBezTo>
                  <a:cubicBezTo>
                    <a:pt x="589" y="318"/>
                    <a:pt x="541" y="344"/>
                    <a:pt x="482" y="364"/>
                  </a:cubicBezTo>
                  <a:cubicBezTo>
                    <a:pt x="471" y="368"/>
                    <a:pt x="459" y="372"/>
                    <a:pt x="448" y="376"/>
                  </a:cubicBezTo>
                  <a:cubicBezTo>
                    <a:pt x="437" y="380"/>
                    <a:pt x="415" y="387"/>
                    <a:pt x="415" y="387"/>
                  </a:cubicBezTo>
                  <a:cubicBezTo>
                    <a:pt x="419" y="398"/>
                    <a:pt x="414" y="419"/>
                    <a:pt x="426" y="420"/>
                  </a:cubicBezTo>
                  <a:cubicBezTo>
                    <a:pt x="550" y="435"/>
                    <a:pt x="711" y="387"/>
                    <a:pt x="837" y="376"/>
                  </a:cubicBezTo>
                  <a:cubicBezTo>
                    <a:pt x="824" y="538"/>
                    <a:pt x="870" y="520"/>
                    <a:pt x="715" y="498"/>
                  </a:cubicBezTo>
                  <a:cubicBezTo>
                    <a:pt x="700" y="496"/>
                    <a:pt x="686" y="491"/>
                    <a:pt x="671" y="487"/>
                  </a:cubicBezTo>
                  <a:cubicBezTo>
                    <a:pt x="645" y="491"/>
                    <a:pt x="619" y="492"/>
                    <a:pt x="593" y="498"/>
                  </a:cubicBezTo>
                  <a:cubicBezTo>
                    <a:pt x="570" y="503"/>
                    <a:pt x="526" y="520"/>
                    <a:pt x="526" y="520"/>
                  </a:cubicBezTo>
                  <a:cubicBezTo>
                    <a:pt x="563" y="575"/>
                    <a:pt x="531" y="545"/>
                    <a:pt x="615" y="564"/>
                  </a:cubicBezTo>
                  <a:cubicBezTo>
                    <a:pt x="698" y="583"/>
                    <a:pt x="785" y="586"/>
                    <a:pt x="871" y="598"/>
                  </a:cubicBezTo>
                  <a:cubicBezTo>
                    <a:pt x="870" y="612"/>
                    <a:pt x="887" y="787"/>
                    <a:pt x="815" y="798"/>
                  </a:cubicBezTo>
                  <a:cubicBezTo>
                    <a:pt x="756" y="807"/>
                    <a:pt x="696" y="805"/>
                    <a:pt x="637" y="809"/>
                  </a:cubicBezTo>
                  <a:cubicBezTo>
                    <a:pt x="601" y="821"/>
                    <a:pt x="602" y="817"/>
                    <a:pt x="571" y="842"/>
                  </a:cubicBezTo>
                  <a:cubicBezTo>
                    <a:pt x="563" y="849"/>
                    <a:pt x="557" y="859"/>
                    <a:pt x="548" y="864"/>
                  </a:cubicBezTo>
                  <a:cubicBezTo>
                    <a:pt x="527" y="875"/>
                    <a:pt x="504" y="880"/>
                    <a:pt x="482" y="887"/>
                  </a:cubicBezTo>
                  <a:cubicBezTo>
                    <a:pt x="471" y="891"/>
                    <a:pt x="459" y="894"/>
                    <a:pt x="448" y="898"/>
                  </a:cubicBezTo>
                  <a:cubicBezTo>
                    <a:pt x="437" y="902"/>
                    <a:pt x="415" y="909"/>
                    <a:pt x="415" y="909"/>
                  </a:cubicBezTo>
                  <a:cubicBezTo>
                    <a:pt x="411" y="920"/>
                    <a:pt x="399" y="932"/>
                    <a:pt x="404" y="942"/>
                  </a:cubicBezTo>
                  <a:cubicBezTo>
                    <a:pt x="409" y="952"/>
                    <a:pt x="425" y="953"/>
                    <a:pt x="437" y="953"/>
                  </a:cubicBezTo>
                  <a:cubicBezTo>
                    <a:pt x="471" y="953"/>
                    <a:pt x="504" y="946"/>
                    <a:pt x="537" y="942"/>
                  </a:cubicBezTo>
                  <a:cubicBezTo>
                    <a:pt x="588" y="925"/>
                    <a:pt x="684" y="880"/>
                    <a:pt x="737" y="876"/>
                  </a:cubicBezTo>
                  <a:cubicBezTo>
                    <a:pt x="785" y="872"/>
                    <a:pt x="834" y="868"/>
                    <a:pt x="882" y="864"/>
                  </a:cubicBezTo>
                  <a:cubicBezTo>
                    <a:pt x="943" y="886"/>
                    <a:pt x="967" y="883"/>
                    <a:pt x="904" y="1009"/>
                  </a:cubicBezTo>
                  <a:cubicBezTo>
                    <a:pt x="893" y="1030"/>
                    <a:pt x="859" y="1024"/>
                    <a:pt x="837" y="1031"/>
                  </a:cubicBezTo>
                  <a:cubicBezTo>
                    <a:pt x="753" y="1059"/>
                    <a:pt x="670" y="1064"/>
                    <a:pt x="582" y="1076"/>
                  </a:cubicBezTo>
                  <a:cubicBezTo>
                    <a:pt x="500" y="1129"/>
                    <a:pt x="392" y="1071"/>
                    <a:pt x="304" y="1053"/>
                  </a:cubicBezTo>
                  <a:cubicBezTo>
                    <a:pt x="271" y="1057"/>
                    <a:pt x="236" y="1055"/>
                    <a:pt x="204" y="1064"/>
                  </a:cubicBezTo>
                  <a:cubicBezTo>
                    <a:pt x="194" y="1067"/>
                    <a:pt x="177" y="1077"/>
                    <a:pt x="182" y="1087"/>
                  </a:cubicBezTo>
                  <a:cubicBezTo>
                    <a:pt x="198" y="1119"/>
                    <a:pt x="319" y="1128"/>
                    <a:pt x="337" y="1131"/>
                  </a:cubicBezTo>
                  <a:cubicBezTo>
                    <a:pt x="480" y="1178"/>
                    <a:pt x="634" y="1140"/>
                    <a:pt x="782" y="1131"/>
                  </a:cubicBezTo>
                  <a:cubicBezTo>
                    <a:pt x="815" y="1126"/>
                    <a:pt x="882" y="1109"/>
                    <a:pt x="893" y="1131"/>
                  </a:cubicBezTo>
                  <a:cubicBezTo>
                    <a:pt x="898" y="1141"/>
                    <a:pt x="885" y="1153"/>
                    <a:pt x="882" y="1164"/>
                  </a:cubicBezTo>
                  <a:cubicBezTo>
                    <a:pt x="874" y="1193"/>
                    <a:pt x="867" y="1223"/>
                    <a:pt x="860" y="1253"/>
                  </a:cubicBezTo>
                  <a:cubicBezTo>
                    <a:pt x="854" y="1279"/>
                    <a:pt x="859" y="1307"/>
                    <a:pt x="848" y="1331"/>
                  </a:cubicBezTo>
                  <a:cubicBezTo>
                    <a:pt x="840" y="1348"/>
                    <a:pt x="797" y="1359"/>
                    <a:pt x="782" y="1364"/>
                  </a:cubicBezTo>
                  <a:cubicBezTo>
                    <a:pt x="688" y="1354"/>
                    <a:pt x="617" y="1334"/>
                    <a:pt x="526" y="1364"/>
                  </a:cubicBezTo>
                  <a:cubicBezTo>
                    <a:pt x="469" y="1423"/>
                    <a:pt x="264" y="1425"/>
                    <a:pt x="193" y="1431"/>
                  </a:cubicBezTo>
                  <a:cubicBezTo>
                    <a:pt x="231" y="1545"/>
                    <a:pt x="476" y="1466"/>
                    <a:pt x="526" y="1464"/>
                  </a:cubicBezTo>
                  <a:cubicBezTo>
                    <a:pt x="642" y="1426"/>
                    <a:pt x="570" y="1440"/>
                    <a:pt x="748" y="1453"/>
                  </a:cubicBezTo>
                  <a:cubicBezTo>
                    <a:pt x="770" y="1457"/>
                    <a:pt x="794" y="1456"/>
                    <a:pt x="815" y="1464"/>
                  </a:cubicBezTo>
                  <a:cubicBezTo>
                    <a:pt x="879" y="1488"/>
                    <a:pt x="794" y="1560"/>
                    <a:pt x="771" y="1575"/>
                  </a:cubicBezTo>
                  <a:cubicBezTo>
                    <a:pt x="770" y="1578"/>
                    <a:pt x="751" y="1639"/>
                    <a:pt x="748" y="1642"/>
                  </a:cubicBezTo>
                  <a:cubicBezTo>
                    <a:pt x="726" y="1663"/>
                    <a:pt x="690" y="1658"/>
                    <a:pt x="660" y="1664"/>
                  </a:cubicBezTo>
                  <a:cubicBezTo>
                    <a:pt x="568" y="1655"/>
                    <a:pt x="495" y="1640"/>
                    <a:pt x="404" y="1653"/>
                  </a:cubicBezTo>
                  <a:cubicBezTo>
                    <a:pt x="342" y="1674"/>
                    <a:pt x="315" y="1640"/>
                    <a:pt x="293" y="1709"/>
                  </a:cubicBezTo>
                  <a:cubicBezTo>
                    <a:pt x="360" y="1743"/>
                    <a:pt x="368" y="1742"/>
                    <a:pt x="448" y="1731"/>
                  </a:cubicBezTo>
                  <a:cubicBezTo>
                    <a:pt x="519" y="1735"/>
                    <a:pt x="590" y="1736"/>
                    <a:pt x="660" y="1742"/>
                  </a:cubicBezTo>
                  <a:cubicBezTo>
                    <a:pt x="672" y="1743"/>
                    <a:pt x="688" y="1743"/>
                    <a:pt x="693" y="1753"/>
                  </a:cubicBezTo>
                  <a:cubicBezTo>
                    <a:pt x="698" y="1764"/>
                    <a:pt x="666" y="1816"/>
                    <a:pt x="660" y="1820"/>
                  </a:cubicBezTo>
                  <a:cubicBezTo>
                    <a:pt x="640" y="1832"/>
                    <a:pt x="615" y="1835"/>
                    <a:pt x="593" y="1842"/>
                  </a:cubicBezTo>
                  <a:cubicBezTo>
                    <a:pt x="580" y="1846"/>
                    <a:pt x="572" y="1858"/>
                    <a:pt x="560" y="1864"/>
                  </a:cubicBezTo>
                  <a:cubicBezTo>
                    <a:pt x="539" y="1874"/>
                    <a:pt x="515" y="1879"/>
                    <a:pt x="493" y="1887"/>
                  </a:cubicBezTo>
                  <a:cubicBezTo>
                    <a:pt x="426" y="1873"/>
                    <a:pt x="360" y="1855"/>
                    <a:pt x="293" y="1842"/>
                  </a:cubicBezTo>
                  <a:cubicBezTo>
                    <a:pt x="289" y="1831"/>
                    <a:pt x="289" y="1818"/>
                    <a:pt x="282" y="1809"/>
                  </a:cubicBezTo>
                  <a:cubicBezTo>
                    <a:pt x="273" y="1799"/>
                    <a:pt x="259" y="1795"/>
                    <a:pt x="248" y="1787"/>
                  </a:cubicBezTo>
                  <a:cubicBezTo>
                    <a:pt x="206" y="1753"/>
                    <a:pt x="167" y="1721"/>
                    <a:pt x="137" y="1675"/>
                  </a:cubicBezTo>
                  <a:cubicBezTo>
                    <a:pt x="171" y="1664"/>
                    <a:pt x="238" y="1626"/>
                    <a:pt x="271" y="1620"/>
                  </a:cubicBezTo>
                  <a:cubicBezTo>
                    <a:pt x="326" y="1610"/>
                    <a:pt x="382" y="1606"/>
                    <a:pt x="437" y="1598"/>
                  </a:cubicBezTo>
                  <a:cubicBezTo>
                    <a:pt x="508" y="1604"/>
                    <a:pt x="613" y="1633"/>
                    <a:pt x="671" y="1575"/>
                  </a:cubicBezTo>
                  <a:cubicBezTo>
                    <a:pt x="528" y="1557"/>
                    <a:pt x="526" y="1554"/>
                    <a:pt x="348" y="1564"/>
                  </a:cubicBezTo>
                  <a:cubicBezTo>
                    <a:pt x="263" y="1585"/>
                    <a:pt x="254" y="1592"/>
                    <a:pt x="126" y="1564"/>
                  </a:cubicBezTo>
                  <a:cubicBezTo>
                    <a:pt x="109" y="1560"/>
                    <a:pt x="90" y="1488"/>
                    <a:pt x="82" y="1464"/>
                  </a:cubicBezTo>
                  <a:cubicBezTo>
                    <a:pt x="75" y="1442"/>
                    <a:pt x="59" y="1398"/>
                    <a:pt x="59" y="1398"/>
                  </a:cubicBezTo>
                  <a:cubicBezTo>
                    <a:pt x="97" y="1360"/>
                    <a:pt x="153" y="1356"/>
                    <a:pt x="204" y="1342"/>
                  </a:cubicBezTo>
                  <a:cubicBezTo>
                    <a:pt x="316" y="1310"/>
                    <a:pt x="407" y="1295"/>
                    <a:pt x="526" y="1287"/>
                  </a:cubicBezTo>
                  <a:cubicBezTo>
                    <a:pt x="683" y="1232"/>
                    <a:pt x="230" y="1388"/>
                    <a:pt x="793" y="1264"/>
                  </a:cubicBezTo>
                  <a:cubicBezTo>
                    <a:pt x="808" y="1261"/>
                    <a:pt x="776" y="1232"/>
                    <a:pt x="760" y="1231"/>
                  </a:cubicBezTo>
                  <a:cubicBezTo>
                    <a:pt x="598" y="1217"/>
                    <a:pt x="434" y="1224"/>
                    <a:pt x="271" y="1220"/>
                  </a:cubicBezTo>
                  <a:cubicBezTo>
                    <a:pt x="82" y="1193"/>
                    <a:pt x="167" y="1204"/>
                    <a:pt x="15" y="1187"/>
                  </a:cubicBezTo>
                  <a:cubicBezTo>
                    <a:pt x="0" y="1140"/>
                    <a:pt x="9" y="1073"/>
                    <a:pt x="37" y="1031"/>
                  </a:cubicBezTo>
                  <a:cubicBezTo>
                    <a:pt x="44" y="1020"/>
                    <a:pt x="47" y="1003"/>
                    <a:pt x="59" y="998"/>
                  </a:cubicBezTo>
                  <a:cubicBezTo>
                    <a:pt x="83" y="987"/>
                    <a:pt x="111" y="991"/>
                    <a:pt x="137" y="987"/>
                  </a:cubicBezTo>
                  <a:cubicBezTo>
                    <a:pt x="195" y="978"/>
                    <a:pt x="248" y="956"/>
                    <a:pt x="304" y="942"/>
                  </a:cubicBezTo>
                  <a:cubicBezTo>
                    <a:pt x="254" y="926"/>
                    <a:pt x="190" y="895"/>
                    <a:pt x="137" y="887"/>
                  </a:cubicBezTo>
                  <a:cubicBezTo>
                    <a:pt x="40" y="873"/>
                    <a:pt x="85" y="882"/>
                    <a:pt x="4" y="864"/>
                  </a:cubicBezTo>
                  <a:cubicBezTo>
                    <a:pt x="8" y="849"/>
                    <a:pt x="7" y="833"/>
                    <a:pt x="15" y="820"/>
                  </a:cubicBezTo>
                  <a:cubicBezTo>
                    <a:pt x="31" y="796"/>
                    <a:pt x="82" y="789"/>
                    <a:pt x="104" y="787"/>
                  </a:cubicBezTo>
                  <a:cubicBezTo>
                    <a:pt x="174" y="781"/>
                    <a:pt x="245" y="780"/>
                    <a:pt x="315" y="776"/>
                  </a:cubicBezTo>
                  <a:cubicBezTo>
                    <a:pt x="448" y="747"/>
                    <a:pt x="579" y="740"/>
                    <a:pt x="715" y="731"/>
                  </a:cubicBezTo>
                  <a:cubicBezTo>
                    <a:pt x="730" y="727"/>
                    <a:pt x="760" y="735"/>
                    <a:pt x="760" y="720"/>
                  </a:cubicBezTo>
                  <a:cubicBezTo>
                    <a:pt x="760" y="703"/>
                    <a:pt x="732" y="699"/>
                    <a:pt x="715" y="698"/>
                  </a:cubicBezTo>
                  <a:cubicBezTo>
                    <a:pt x="659" y="695"/>
                    <a:pt x="604" y="705"/>
                    <a:pt x="548" y="709"/>
                  </a:cubicBezTo>
                  <a:cubicBezTo>
                    <a:pt x="389" y="705"/>
                    <a:pt x="230" y="705"/>
                    <a:pt x="71" y="698"/>
                  </a:cubicBezTo>
                  <a:cubicBezTo>
                    <a:pt x="59" y="697"/>
                    <a:pt x="40" y="699"/>
                    <a:pt x="37" y="687"/>
                  </a:cubicBezTo>
                  <a:cubicBezTo>
                    <a:pt x="10" y="583"/>
                    <a:pt x="113" y="570"/>
                    <a:pt x="182" y="553"/>
                  </a:cubicBezTo>
                  <a:cubicBezTo>
                    <a:pt x="248" y="557"/>
                    <a:pt x="373" y="584"/>
                    <a:pt x="448" y="564"/>
                  </a:cubicBezTo>
                  <a:cubicBezTo>
                    <a:pt x="359" y="475"/>
                    <a:pt x="195" y="494"/>
                    <a:pt x="82" y="487"/>
                  </a:cubicBezTo>
                  <a:cubicBezTo>
                    <a:pt x="90" y="461"/>
                    <a:pt x="87" y="430"/>
                    <a:pt x="104" y="409"/>
                  </a:cubicBezTo>
                  <a:cubicBezTo>
                    <a:pt x="111" y="400"/>
                    <a:pt x="125" y="399"/>
                    <a:pt x="137" y="398"/>
                  </a:cubicBezTo>
                  <a:cubicBezTo>
                    <a:pt x="200" y="392"/>
                    <a:pt x="263" y="391"/>
                    <a:pt x="326" y="387"/>
                  </a:cubicBezTo>
                  <a:cubicBezTo>
                    <a:pt x="322" y="376"/>
                    <a:pt x="324" y="361"/>
                    <a:pt x="315" y="353"/>
                  </a:cubicBezTo>
                  <a:cubicBezTo>
                    <a:pt x="303" y="343"/>
                    <a:pt x="286" y="344"/>
                    <a:pt x="271" y="342"/>
                  </a:cubicBezTo>
                  <a:cubicBezTo>
                    <a:pt x="227" y="337"/>
                    <a:pt x="182" y="335"/>
                    <a:pt x="137" y="331"/>
                  </a:cubicBezTo>
                  <a:cubicBezTo>
                    <a:pt x="158" y="246"/>
                    <a:pt x="192" y="277"/>
                    <a:pt x="282" y="287"/>
                  </a:cubicBezTo>
                  <a:cubicBezTo>
                    <a:pt x="329" y="279"/>
                    <a:pt x="371" y="294"/>
                    <a:pt x="337" y="242"/>
                  </a:cubicBezTo>
                  <a:cubicBezTo>
                    <a:pt x="328" y="228"/>
                    <a:pt x="289" y="194"/>
                    <a:pt x="271" y="187"/>
                  </a:cubicBezTo>
                  <a:cubicBezTo>
                    <a:pt x="239" y="175"/>
                    <a:pt x="191" y="176"/>
                    <a:pt x="226" y="176"/>
                  </a:cubicBezTo>
                  <a:close/>
                </a:path>
              </a:pathLst>
            </a:custGeom>
            <a:solidFill>
              <a:schemeClr val="accent1"/>
            </a:solidFill>
            <a:ln w="571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ransition>
    <p:random/>
    <p:sndAc>
      <p:stSnd>
        <p:snd r:embed="rId3" name="projctor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>
            <a:extLst>
              <a:ext uri="{FF2B5EF4-FFF2-40B4-BE49-F238E27FC236}">
                <a16:creationId xmlns:a16="http://schemas.microsoft.com/office/drawing/2014/main" id="{73B05549-B30B-CBA0-4C09-80FEE95EA6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altLang="en-US">
                <a:latin typeface="Verdana" panose="020B0604030504040204" pitchFamily="34" charset="0"/>
              </a:rPr>
              <a:t>Cellular Organization</a:t>
            </a:r>
            <a:endParaRPr lang="en-US" altLang="en-US"/>
          </a:p>
        </p:txBody>
      </p:sp>
      <p:sp>
        <p:nvSpPr>
          <p:cNvPr id="35843" name="Rectangle 1027">
            <a:extLst>
              <a:ext uri="{FF2B5EF4-FFF2-40B4-BE49-F238E27FC236}">
                <a16:creationId xmlns:a16="http://schemas.microsoft.com/office/drawing/2014/main" id="{3E2CFEA9-115B-116E-7989-49262CA52A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876800"/>
          </a:xfrm>
        </p:spPr>
        <p:txBody>
          <a:bodyPr/>
          <a:lstStyle/>
          <a:p>
            <a:r>
              <a:rPr lang="en-US" altLang="en-US" b="1">
                <a:latin typeface="Verdana" panose="020B0604030504040204" pitchFamily="34" charset="0"/>
              </a:rPr>
              <a:t>Cell</a:t>
            </a:r>
            <a:endParaRPr lang="en-US" altLang="en-US">
              <a:latin typeface="Verdana" panose="020B0604030504040204" pitchFamily="34" charset="0"/>
            </a:endParaRPr>
          </a:p>
          <a:p>
            <a:r>
              <a:rPr lang="en-US" altLang="en-US" b="1">
                <a:latin typeface="Verdana" panose="020B0604030504040204" pitchFamily="34" charset="0"/>
              </a:rPr>
              <a:t>Tissue</a:t>
            </a:r>
            <a:r>
              <a:rPr lang="en-US" altLang="en-US">
                <a:latin typeface="Verdana" panose="020B0604030504040204" pitchFamily="34" charset="0"/>
              </a:rPr>
              <a:t> – group of cells functioning together.</a:t>
            </a:r>
          </a:p>
          <a:p>
            <a:r>
              <a:rPr lang="en-US" altLang="en-US" b="1">
                <a:latin typeface="Verdana" panose="020B0604030504040204" pitchFamily="34" charset="0"/>
              </a:rPr>
              <a:t>Organ</a:t>
            </a:r>
            <a:r>
              <a:rPr lang="en-US" altLang="en-US">
                <a:latin typeface="Verdana" panose="020B0604030504040204" pitchFamily="34" charset="0"/>
              </a:rPr>
              <a:t> – group of tissues functioning together.</a:t>
            </a:r>
          </a:p>
          <a:p>
            <a:r>
              <a:rPr lang="en-US" altLang="en-US" b="1">
                <a:latin typeface="Verdana" panose="020B0604030504040204" pitchFamily="34" charset="0"/>
              </a:rPr>
              <a:t>Organ System</a:t>
            </a:r>
            <a:r>
              <a:rPr lang="en-US" altLang="en-US">
                <a:latin typeface="Verdana" panose="020B0604030504040204" pitchFamily="34" charset="0"/>
              </a:rPr>
              <a:t> – group of organs functioning together.</a:t>
            </a:r>
          </a:p>
          <a:p>
            <a:r>
              <a:rPr lang="en-US" altLang="en-US" b="1">
                <a:latin typeface="Verdana" panose="020B0604030504040204" pitchFamily="34" charset="0"/>
              </a:rPr>
              <a:t>Organism</a:t>
            </a:r>
            <a:r>
              <a:rPr lang="en-US" altLang="en-US">
                <a:latin typeface="Verdana" panose="020B0604030504040204" pitchFamily="34" charset="0"/>
              </a:rPr>
              <a:t> – group of organ systems functioning together.</a:t>
            </a:r>
          </a:p>
        </p:txBody>
      </p:sp>
    </p:spTree>
  </p:cSld>
  <p:clrMapOvr>
    <a:masterClrMapping/>
  </p:clrMapOvr>
  <p:transition>
    <p:random/>
    <p:sndAc>
      <p:stSnd>
        <p:snd r:embed="rId3" name="projctor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EF17DE33-C834-91F8-2797-BA518F9C97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altLang="en-US" sz="4000" b="1"/>
              <a:t>6) </a:t>
            </a:r>
            <a:r>
              <a:rPr lang="en-US" altLang="en-US" b="1"/>
              <a:t>Energy Transformers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065BE8D-DDA3-76AA-BAB8-5A9A4B4DB7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486400"/>
          </a:xfrm>
        </p:spPr>
        <p:txBody>
          <a:bodyPr/>
          <a:lstStyle/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3600">
                <a:latin typeface="Verdana" panose="020B0604030504040204" pitchFamily="34" charset="0"/>
              </a:rPr>
              <a:t>B) Chloroplasts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sz="3600">
                <a:latin typeface="Verdana" panose="020B0604030504040204" pitchFamily="34" charset="0"/>
              </a:rPr>
              <a:t>	-- Found in plant cells and some protists.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sz="3600">
                <a:latin typeface="Verdana" panose="020B0604030504040204" pitchFamily="34" charset="0"/>
              </a:rPr>
              <a:t>	-- Transforms light energy into chemical energy which is stored in food molecules.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sz="3600">
                <a:latin typeface="Verdana" panose="020B0604030504040204" pitchFamily="34" charset="0"/>
              </a:rPr>
              <a:t>	-- Contain chlorophyll – a </a:t>
            </a:r>
            <a:r>
              <a:rPr lang="en-US" altLang="en-US" sz="3600">
                <a:solidFill>
                  <a:schemeClr val="accent1"/>
                </a:solidFill>
                <a:latin typeface="Verdana" panose="020B0604030504040204" pitchFamily="34" charset="0"/>
              </a:rPr>
              <a:t>green</a:t>
            </a:r>
            <a:r>
              <a:rPr lang="en-US" altLang="en-US" sz="3600">
                <a:latin typeface="Verdana" panose="020B0604030504040204" pitchFamily="34" charset="0"/>
              </a:rPr>
              <a:t> pigment that traps light energy and gives plants their </a:t>
            </a:r>
            <a:r>
              <a:rPr lang="en-US" altLang="en-US" sz="3600">
                <a:solidFill>
                  <a:schemeClr val="accent1"/>
                </a:solidFill>
                <a:latin typeface="Verdana" panose="020B0604030504040204" pitchFamily="34" charset="0"/>
              </a:rPr>
              <a:t>green</a:t>
            </a:r>
            <a:r>
              <a:rPr lang="en-US" altLang="en-US" sz="3600">
                <a:latin typeface="Verdana" panose="020B0604030504040204" pitchFamily="34" charset="0"/>
              </a:rPr>
              <a:t> color.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F5483CE3-C007-9E30-E3A9-4E457F8E39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/>
          <a:lstStyle/>
          <a:p>
            <a:r>
              <a:rPr lang="en-US" altLang="en-US" sz="4000"/>
              <a:t>The Parts of The Eukaryotic Cell:</a:t>
            </a:r>
            <a:br>
              <a:rPr lang="en-US" altLang="en-US"/>
            </a:br>
            <a:r>
              <a:rPr lang="en-US" altLang="en-US"/>
              <a:t> </a:t>
            </a:r>
            <a:r>
              <a:rPr lang="en-US" altLang="en-US" b="1">
                <a:latin typeface="Verdana" panose="020B0604030504040204" pitchFamily="34" charset="0"/>
              </a:rPr>
              <a:t>7) Support</a:t>
            </a:r>
            <a:endParaRPr lang="en-US" alt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7AF4E80-2EC5-EA4F-2455-07FF902E24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763000" cy="4800600"/>
          </a:xfrm>
        </p:spPr>
        <p:txBody>
          <a:bodyPr/>
          <a:lstStyle/>
          <a:p>
            <a:pPr lvl="1"/>
            <a:r>
              <a:rPr lang="en-US" altLang="en-US" sz="3600">
                <a:latin typeface="Verdana" panose="020B0604030504040204" pitchFamily="34" charset="0"/>
              </a:rPr>
              <a:t>Cytoskeleton</a:t>
            </a:r>
          </a:p>
          <a:p>
            <a:pPr lvl="2"/>
            <a:r>
              <a:rPr lang="en-US" altLang="en-US" sz="3600">
                <a:latin typeface="Verdana" panose="020B0604030504040204" pitchFamily="34" charset="0"/>
              </a:rPr>
              <a:t>A network of thin, fibrous materials that act as a scaffold and support the organelles.</a:t>
            </a:r>
          </a:p>
          <a:p>
            <a:pPr lvl="2"/>
            <a:r>
              <a:rPr lang="en-US" altLang="en-US" sz="3600">
                <a:latin typeface="Verdana" panose="020B0604030504040204" pitchFamily="34" charset="0"/>
              </a:rPr>
              <a:t>Microtubules – hollow filaments of protein.</a:t>
            </a:r>
          </a:p>
          <a:p>
            <a:pPr lvl="2"/>
            <a:r>
              <a:rPr lang="en-US" altLang="en-US" sz="3600">
                <a:latin typeface="Verdana" panose="020B0604030504040204" pitchFamily="34" charset="0"/>
              </a:rPr>
              <a:t>Microfilaments – solid filaments of protein.</a:t>
            </a:r>
          </a:p>
        </p:txBody>
      </p:sp>
    </p:spTree>
  </p:cSld>
  <p:clrMapOvr>
    <a:masterClrMapping/>
  </p:clrMapOvr>
  <p:transition>
    <p:random/>
    <p:sndAc>
      <p:stSnd>
        <p:snd r:embed="rId3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bldLvl="3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64E14050-F05E-E764-A2DA-C6F3894BE4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828800"/>
          </a:xfrm>
        </p:spPr>
        <p:txBody>
          <a:bodyPr/>
          <a:lstStyle/>
          <a:p>
            <a:r>
              <a:rPr lang="en-US" altLang="en-US" sz="4000"/>
              <a:t>The Parts of The Eukaryotic Cell:</a:t>
            </a:r>
            <a:br>
              <a:rPr lang="en-US" altLang="en-US" sz="4000"/>
            </a:br>
            <a:r>
              <a:rPr lang="en-US" altLang="en-US" sz="4000"/>
              <a:t> </a:t>
            </a:r>
            <a:r>
              <a:rPr lang="en-US" altLang="en-US" sz="4000" b="1">
                <a:latin typeface="Verdana" panose="020B0604030504040204" pitchFamily="34" charset="0"/>
              </a:rPr>
              <a:t>8) </a:t>
            </a:r>
            <a:r>
              <a:rPr lang="en-US" altLang="en-US" b="1">
                <a:latin typeface="Verdana" panose="020B0604030504040204" pitchFamily="34" charset="0"/>
              </a:rPr>
              <a:t>Locomotion</a:t>
            </a:r>
            <a:endParaRPr lang="en-US" altLang="en-U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20524D5-1D56-7C63-C7AD-5F850E087F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3600">
                <a:latin typeface="Verdana" panose="020B0604030504040204" pitchFamily="34" charset="0"/>
              </a:rPr>
              <a:t>1) Cilia</a:t>
            </a:r>
          </a:p>
          <a:p>
            <a:pPr lvl="2"/>
            <a:r>
              <a:rPr lang="en-US" altLang="en-US" sz="3600">
                <a:latin typeface="Verdana" panose="020B0604030504040204" pitchFamily="34" charset="0"/>
              </a:rPr>
              <a:t>Short, numerous, hair-like projections from the plasma membrane.</a:t>
            </a:r>
          </a:p>
          <a:p>
            <a:pPr lvl="2"/>
            <a:r>
              <a:rPr lang="en-US" altLang="en-US" sz="3600">
                <a:latin typeface="Verdana" panose="020B0604030504040204" pitchFamily="34" charset="0"/>
              </a:rPr>
              <a:t>Move with a coordinated beating action.</a:t>
            </a:r>
          </a:p>
        </p:txBody>
      </p:sp>
    </p:spTree>
  </p:cSld>
  <p:clrMapOvr>
    <a:masterClrMapping/>
  </p:clrMapOvr>
  <p:transition>
    <p:random/>
    <p:sndAc>
      <p:stSnd>
        <p:snd r:embed="rId3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bldLvl="3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1FE23096-6F27-6CBD-2F3B-67C577287F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>
                <a:latin typeface="Verdana" panose="020B0604030504040204" pitchFamily="34" charset="0"/>
              </a:rPr>
              <a:t>8) </a:t>
            </a:r>
            <a:r>
              <a:rPr lang="en-US" altLang="en-US" b="1">
                <a:latin typeface="Verdana" panose="020B0604030504040204" pitchFamily="34" charset="0"/>
              </a:rPr>
              <a:t>Locomotion</a:t>
            </a:r>
            <a:endParaRPr lang="en-US" altLang="en-US" b="1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F26DA6C-4D9C-19AA-F2A2-34C9DF9F25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altLang="en-US" sz="3600" b="1">
                <a:latin typeface="Verdana" panose="020B0604030504040204" pitchFamily="34" charset="0"/>
              </a:rPr>
              <a:t>B) Flagella</a:t>
            </a:r>
          </a:p>
          <a:p>
            <a:pPr lvl="2"/>
            <a:r>
              <a:rPr lang="en-US" altLang="en-US" sz="3600">
                <a:latin typeface="Verdana" panose="020B0604030504040204" pitchFamily="34" charset="0"/>
              </a:rPr>
              <a:t>Longer, less numerous projections from the plasma membrane.</a:t>
            </a:r>
          </a:p>
          <a:p>
            <a:pPr lvl="2"/>
            <a:r>
              <a:rPr lang="en-US" altLang="en-US" sz="3600">
                <a:latin typeface="Verdana" panose="020B0604030504040204" pitchFamily="34" charset="0"/>
              </a:rPr>
              <a:t>Move with a whiplike action.</a:t>
            </a:r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026">
            <a:extLst>
              <a:ext uri="{FF2B5EF4-FFF2-40B4-BE49-F238E27FC236}">
                <a16:creationId xmlns:a16="http://schemas.microsoft.com/office/drawing/2014/main" id="{454D9A9A-206D-7B36-A5BD-2F0EA12637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752600"/>
          </a:xfrm>
        </p:spPr>
        <p:txBody>
          <a:bodyPr/>
          <a:lstStyle/>
          <a:p>
            <a:r>
              <a:rPr lang="en-US" altLang="en-US" sz="4000"/>
              <a:t>The Parts of The Eukaryotic Cell:</a:t>
            </a:r>
            <a:r>
              <a:rPr lang="en-US" altLang="en-US" b="1">
                <a:latin typeface="Verdana" panose="020B0604030504040204" pitchFamily="34" charset="0"/>
              </a:rPr>
              <a:t> </a:t>
            </a:r>
            <a:br>
              <a:rPr lang="en-US" altLang="en-US" b="1">
                <a:latin typeface="Verdana" panose="020B0604030504040204" pitchFamily="34" charset="0"/>
              </a:rPr>
            </a:br>
            <a:r>
              <a:rPr lang="en-US" altLang="en-US" b="1">
                <a:latin typeface="Verdana" panose="020B0604030504040204" pitchFamily="34" charset="0"/>
              </a:rPr>
              <a:t>9) Cell Division</a:t>
            </a:r>
            <a:r>
              <a:rPr lang="en-US" altLang="en-US">
                <a:latin typeface="Wagner" pitchFamily="34" charset="0"/>
              </a:rPr>
              <a:t> </a:t>
            </a:r>
          </a:p>
        </p:txBody>
      </p:sp>
      <p:sp>
        <p:nvSpPr>
          <p:cNvPr id="64515" name="Rectangle 1027">
            <a:extLst>
              <a:ext uri="{FF2B5EF4-FFF2-40B4-BE49-F238E27FC236}">
                <a16:creationId xmlns:a16="http://schemas.microsoft.com/office/drawing/2014/main" id="{09A120E7-5184-D97D-0D46-E3FD47F9ED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3600" b="1">
                <a:latin typeface="Verdana" panose="020B0604030504040204" pitchFamily="34" charset="0"/>
              </a:rPr>
              <a:t>Centrioles</a:t>
            </a:r>
          </a:p>
          <a:p>
            <a:pPr>
              <a:buFontTx/>
              <a:buChar char="–"/>
            </a:pPr>
            <a:r>
              <a:rPr lang="en-US" altLang="en-US" sz="3600">
                <a:latin typeface="Verdana" panose="020B0604030504040204" pitchFamily="34" charset="0"/>
              </a:rPr>
              <a:t>made of protein.</a:t>
            </a:r>
          </a:p>
          <a:p>
            <a:pPr>
              <a:buFontTx/>
              <a:buChar char="–"/>
            </a:pPr>
            <a:r>
              <a:rPr lang="en-US" altLang="en-US" sz="3600">
                <a:latin typeface="Verdana" panose="020B0604030504040204" pitchFamily="34" charset="0"/>
              </a:rPr>
              <a:t>play a role in the splitting of the cell into two cells.</a:t>
            </a:r>
          </a:p>
          <a:p>
            <a:pPr>
              <a:buFontTx/>
              <a:buChar char="–"/>
            </a:pPr>
            <a:r>
              <a:rPr lang="en-US" altLang="en-US" sz="3600">
                <a:latin typeface="Verdana" panose="020B0604030504040204" pitchFamily="34" charset="0"/>
              </a:rPr>
              <a:t>found in animal and fungi cells.</a:t>
            </a:r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1026">
            <a:extLst>
              <a:ext uri="{FF2B5EF4-FFF2-40B4-BE49-F238E27FC236}">
                <a16:creationId xmlns:a16="http://schemas.microsoft.com/office/drawing/2014/main" id="{AB9AAF20-AB3E-E6A4-F7AC-025A79819B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0"/>
            <a:ext cx="7239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563" name="Rectangle 1027">
            <a:extLst>
              <a:ext uri="{FF2B5EF4-FFF2-40B4-BE49-F238E27FC236}">
                <a16:creationId xmlns:a16="http://schemas.microsoft.com/office/drawing/2014/main" id="{D68D612D-1AE8-D1E5-7DD8-CB8C2D9844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362200"/>
            <a:ext cx="1143000" cy="228600"/>
          </a:xfrm>
          <a:prstGeom prst="rect">
            <a:avLst/>
          </a:prstGeom>
          <a:solidFill>
            <a:srgbClr val="FFFFFF"/>
          </a:solidFill>
          <a:ln w="5715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6564" name="Rectangle 1028">
            <a:extLst>
              <a:ext uri="{FF2B5EF4-FFF2-40B4-BE49-F238E27FC236}">
                <a16:creationId xmlns:a16="http://schemas.microsoft.com/office/drawing/2014/main" id="{B4AB2987-C23A-F501-8F07-B69A8F161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95400"/>
            <a:ext cx="1676400" cy="533400"/>
          </a:xfrm>
          <a:prstGeom prst="rect">
            <a:avLst/>
          </a:prstGeom>
          <a:solidFill>
            <a:srgbClr val="FFFFFF"/>
          </a:solidFill>
          <a:ln w="2857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6565" name="Rectangle 1029">
            <a:extLst>
              <a:ext uri="{FF2B5EF4-FFF2-40B4-BE49-F238E27FC236}">
                <a16:creationId xmlns:a16="http://schemas.microsoft.com/office/drawing/2014/main" id="{F270A0C0-08DA-A60A-D879-292DF9278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886200"/>
            <a:ext cx="2895600" cy="533400"/>
          </a:xfrm>
          <a:prstGeom prst="rect">
            <a:avLst/>
          </a:prstGeom>
          <a:solidFill>
            <a:srgbClr val="FFFFFF"/>
          </a:solidFill>
          <a:ln w="2857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6566" name="Rectangle 1030">
            <a:extLst>
              <a:ext uri="{FF2B5EF4-FFF2-40B4-BE49-F238E27FC236}">
                <a16:creationId xmlns:a16="http://schemas.microsoft.com/office/drawing/2014/main" id="{6B1740ED-0667-D80B-F33A-E8351E5485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419600"/>
            <a:ext cx="3200400" cy="533400"/>
          </a:xfrm>
          <a:prstGeom prst="rect">
            <a:avLst/>
          </a:prstGeom>
          <a:solidFill>
            <a:srgbClr val="FFFFFF"/>
          </a:solidFill>
          <a:ln w="2857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6567" name="Rectangle 1031">
            <a:extLst>
              <a:ext uri="{FF2B5EF4-FFF2-40B4-BE49-F238E27FC236}">
                <a16:creationId xmlns:a16="http://schemas.microsoft.com/office/drawing/2014/main" id="{2CF303D9-29B0-B8BB-A67D-53D0C5463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5029200"/>
            <a:ext cx="2667000" cy="457200"/>
          </a:xfrm>
          <a:prstGeom prst="rect">
            <a:avLst/>
          </a:prstGeom>
          <a:solidFill>
            <a:srgbClr val="FFFFFF"/>
          </a:solidFill>
          <a:ln w="2857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6568" name="Rectangle 1032">
            <a:extLst>
              <a:ext uri="{FF2B5EF4-FFF2-40B4-BE49-F238E27FC236}">
                <a16:creationId xmlns:a16="http://schemas.microsoft.com/office/drawing/2014/main" id="{289D8250-CC79-4C69-7956-59B42DCD24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562600"/>
            <a:ext cx="1752600" cy="457200"/>
          </a:xfrm>
          <a:prstGeom prst="rect">
            <a:avLst/>
          </a:prstGeom>
          <a:solidFill>
            <a:srgbClr val="FFFFFF"/>
          </a:solidFill>
          <a:ln w="2857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6569" name="Rectangle 1033">
            <a:extLst>
              <a:ext uri="{FF2B5EF4-FFF2-40B4-BE49-F238E27FC236}">
                <a16:creationId xmlns:a16="http://schemas.microsoft.com/office/drawing/2014/main" id="{D2E8C312-9607-115D-E02D-919D4969E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71800"/>
            <a:ext cx="1905000" cy="838200"/>
          </a:xfrm>
          <a:prstGeom prst="rect">
            <a:avLst/>
          </a:prstGeom>
          <a:solidFill>
            <a:srgbClr val="FFFFFF"/>
          </a:solidFill>
          <a:ln w="2857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6570" name="Rectangle 1034">
            <a:extLst>
              <a:ext uri="{FF2B5EF4-FFF2-40B4-BE49-F238E27FC236}">
                <a16:creationId xmlns:a16="http://schemas.microsoft.com/office/drawing/2014/main" id="{7AF52CC9-F1F8-828D-C9AD-D4C32FB91D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057400"/>
            <a:ext cx="2362200" cy="457200"/>
          </a:xfrm>
          <a:prstGeom prst="rect">
            <a:avLst/>
          </a:prstGeom>
          <a:solidFill>
            <a:srgbClr val="FFFFFF"/>
          </a:solidFill>
          <a:ln w="2857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6571" name="Rectangle 1035">
            <a:extLst>
              <a:ext uri="{FF2B5EF4-FFF2-40B4-BE49-F238E27FC236}">
                <a16:creationId xmlns:a16="http://schemas.microsoft.com/office/drawing/2014/main" id="{A46EE993-C6BD-84D8-46BA-ACCF758EE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90800"/>
            <a:ext cx="1905000" cy="381000"/>
          </a:xfrm>
          <a:prstGeom prst="rect">
            <a:avLst/>
          </a:prstGeom>
          <a:solidFill>
            <a:srgbClr val="FFFFFF"/>
          </a:solidFill>
          <a:ln w="2857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6572" name="Rectangle 1036">
            <a:extLst>
              <a:ext uri="{FF2B5EF4-FFF2-40B4-BE49-F238E27FC236}">
                <a16:creationId xmlns:a16="http://schemas.microsoft.com/office/drawing/2014/main" id="{981D0EE1-CCD1-08B2-9369-E78226058A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152400"/>
            <a:ext cx="2819400" cy="381000"/>
          </a:xfrm>
          <a:prstGeom prst="rect">
            <a:avLst/>
          </a:prstGeom>
          <a:solidFill>
            <a:srgbClr val="FFFFFF"/>
          </a:solidFill>
          <a:ln w="2857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6573" name="Line 1037">
            <a:extLst>
              <a:ext uri="{FF2B5EF4-FFF2-40B4-BE49-F238E27FC236}">
                <a16:creationId xmlns:a16="http://schemas.microsoft.com/office/drawing/2014/main" id="{E6A279F1-F770-5D4C-163A-D7C1C16E5EBE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962400"/>
            <a:ext cx="685800" cy="0"/>
          </a:xfrm>
          <a:prstGeom prst="line">
            <a:avLst/>
          </a:prstGeom>
          <a:noFill/>
          <a:ln w="1270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6574" name="WordArt 1038">
            <a:extLst>
              <a:ext uri="{FF2B5EF4-FFF2-40B4-BE49-F238E27FC236}">
                <a16:creationId xmlns:a16="http://schemas.microsoft.com/office/drawing/2014/main" id="{EAAB6AA9-30AB-4BC7-676C-234FD046260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486400" y="228600"/>
            <a:ext cx="1524000" cy="304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Narrow" panose="020B0606020202030204" pitchFamily="34" charset="0"/>
              </a:rPr>
              <a:t>Flagella</a:t>
            </a:r>
          </a:p>
        </p:txBody>
      </p:sp>
      <p:sp>
        <p:nvSpPr>
          <p:cNvPr id="66575" name="WordArt 1039">
            <a:extLst>
              <a:ext uri="{FF2B5EF4-FFF2-40B4-BE49-F238E27FC236}">
                <a16:creationId xmlns:a16="http://schemas.microsoft.com/office/drawing/2014/main" id="{383E02DB-387E-7EA7-EFB9-5EEC45A24DD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638800" y="4038600"/>
            <a:ext cx="2209800" cy="304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Narrow" panose="020B0606020202030204" pitchFamily="34" charset="0"/>
              </a:rPr>
              <a:t>Mitochondrion</a:t>
            </a:r>
          </a:p>
        </p:txBody>
      </p:sp>
      <p:sp>
        <p:nvSpPr>
          <p:cNvPr id="66576" name="WordArt 1040">
            <a:extLst>
              <a:ext uri="{FF2B5EF4-FFF2-40B4-BE49-F238E27FC236}">
                <a16:creationId xmlns:a16="http://schemas.microsoft.com/office/drawing/2014/main" id="{103FA365-3C83-4289-BE20-592EF124695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486400" y="4572000"/>
            <a:ext cx="2362200" cy="304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Narrow" panose="020B0606020202030204" pitchFamily="34" charset="0"/>
              </a:rPr>
              <a:t>Golgi apparatus</a:t>
            </a:r>
          </a:p>
        </p:txBody>
      </p:sp>
      <p:sp>
        <p:nvSpPr>
          <p:cNvPr id="66577" name="WordArt 1041">
            <a:extLst>
              <a:ext uri="{FF2B5EF4-FFF2-40B4-BE49-F238E27FC236}">
                <a16:creationId xmlns:a16="http://schemas.microsoft.com/office/drawing/2014/main" id="{CC068CC9-8BB4-D41A-EA39-5BA10841471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410200" y="5105400"/>
            <a:ext cx="1752600" cy="304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Narrow" panose="020B0606020202030204" pitchFamily="34" charset="0"/>
              </a:rPr>
              <a:t>Centrioles</a:t>
            </a:r>
          </a:p>
        </p:txBody>
      </p:sp>
      <p:sp>
        <p:nvSpPr>
          <p:cNvPr id="66578" name="WordArt 1042">
            <a:extLst>
              <a:ext uri="{FF2B5EF4-FFF2-40B4-BE49-F238E27FC236}">
                <a16:creationId xmlns:a16="http://schemas.microsoft.com/office/drawing/2014/main" id="{2F70535F-D249-8C9D-5AE2-C8E7596FE08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85800" y="5638800"/>
            <a:ext cx="990600" cy="304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Narrow" panose="020B0606020202030204" pitchFamily="34" charset="0"/>
              </a:rPr>
              <a:t>Cillia</a:t>
            </a:r>
          </a:p>
        </p:txBody>
      </p:sp>
      <p:sp>
        <p:nvSpPr>
          <p:cNvPr id="66579" name="WordArt 1043">
            <a:extLst>
              <a:ext uri="{FF2B5EF4-FFF2-40B4-BE49-F238E27FC236}">
                <a16:creationId xmlns:a16="http://schemas.microsoft.com/office/drawing/2014/main" id="{4EAFB2EF-053B-20A2-AE5E-1BC8ED80BE8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8600" y="3048000"/>
            <a:ext cx="1524000" cy="5905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Narrow" panose="020B0606020202030204" pitchFamily="34" charset="0"/>
              </a:rPr>
              <a:t>Endoplasic</a:t>
            </a:r>
          </a:p>
          <a:p>
            <a:pPr algn="ctr"/>
            <a:r>
              <a:rPr lang="en-GB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Narrow" panose="020B0606020202030204" pitchFamily="34" charset="0"/>
              </a:rPr>
              <a:t>  reticulum</a:t>
            </a:r>
          </a:p>
        </p:txBody>
      </p:sp>
      <p:sp>
        <p:nvSpPr>
          <p:cNvPr id="66580" name="Rectangle 1044">
            <a:extLst>
              <a:ext uri="{FF2B5EF4-FFF2-40B4-BE49-F238E27FC236}">
                <a16:creationId xmlns:a16="http://schemas.microsoft.com/office/drawing/2014/main" id="{AD7D3605-32A3-486E-CDAA-CD0A57EA3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886200"/>
            <a:ext cx="1981200" cy="457200"/>
          </a:xfrm>
          <a:prstGeom prst="rect">
            <a:avLst/>
          </a:prstGeom>
          <a:solidFill>
            <a:srgbClr val="FFFFFF"/>
          </a:solidFill>
          <a:ln w="2857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6581" name="WordArt 1045">
            <a:extLst>
              <a:ext uri="{FF2B5EF4-FFF2-40B4-BE49-F238E27FC236}">
                <a16:creationId xmlns:a16="http://schemas.microsoft.com/office/drawing/2014/main" id="{5D772579-7315-200E-1A12-31BB0566A0B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57200" y="3962400"/>
            <a:ext cx="1600200" cy="304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Narrow" panose="020B0606020202030204" pitchFamily="34" charset="0"/>
              </a:rPr>
              <a:t>Microtuble</a:t>
            </a:r>
          </a:p>
        </p:txBody>
      </p:sp>
      <p:sp>
        <p:nvSpPr>
          <p:cNvPr id="66582" name="Line 1046">
            <a:extLst>
              <a:ext uri="{FF2B5EF4-FFF2-40B4-BE49-F238E27FC236}">
                <a16:creationId xmlns:a16="http://schemas.microsoft.com/office/drawing/2014/main" id="{5B78C4F9-8EB6-8A2F-17A1-22C230721D6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657600"/>
            <a:ext cx="457200" cy="152400"/>
          </a:xfrm>
          <a:prstGeom prst="line">
            <a:avLst/>
          </a:prstGeom>
          <a:noFill/>
          <a:ln w="889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6583" name="WordArt 1047">
            <a:extLst>
              <a:ext uri="{FF2B5EF4-FFF2-40B4-BE49-F238E27FC236}">
                <a16:creationId xmlns:a16="http://schemas.microsoft.com/office/drawing/2014/main" id="{CAE3D3C0-3332-7337-39EE-74F36FF3E1E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8600" y="2667000"/>
            <a:ext cx="12954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Narrow" panose="020B0606020202030204" pitchFamily="34" charset="0"/>
              </a:rPr>
              <a:t>Ribosomes</a:t>
            </a:r>
          </a:p>
        </p:txBody>
      </p:sp>
      <p:sp>
        <p:nvSpPr>
          <p:cNvPr id="66584" name="Line 1048">
            <a:extLst>
              <a:ext uri="{FF2B5EF4-FFF2-40B4-BE49-F238E27FC236}">
                <a16:creationId xmlns:a16="http://schemas.microsoft.com/office/drawing/2014/main" id="{4AEA2568-3901-4FF9-C779-FEAD21FE2CC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22860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6585" name="WordArt 1049">
            <a:extLst>
              <a:ext uri="{FF2B5EF4-FFF2-40B4-BE49-F238E27FC236}">
                <a16:creationId xmlns:a16="http://schemas.microsoft.com/office/drawing/2014/main" id="{55B968A8-26CB-D358-8E3E-D61F055C0C4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9600" y="2133600"/>
            <a:ext cx="1676400" cy="304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Narrow" panose="020B0606020202030204" pitchFamily="34" charset="0"/>
              </a:rPr>
              <a:t>Chromosomes</a:t>
            </a:r>
          </a:p>
        </p:txBody>
      </p:sp>
      <p:sp>
        <p:nvSpPr>
          <p:cNvPr id="66586" name="WordArt 1050">
            <a:extLst>
              <a:ext uri="{FF2B5EF4-FFF2-40B4-BE49-F238E27FC236}">
                <a16:creationId xmlns:a16="http://schemas.microsoft.com/office/drawing/2014/main" id="{23D5BF38-8AED-D90A-07B0-9D06A680121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1371600"/>
            <a:ext cx="1143000" cy="381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Narrow" panose="020B0606020202030204" pitchFamily="34" charset="0"/>
              </a:rPr>
              <a:t>Nucleus</a:t>
            </a:r>
          </a:p>
        </p:txBody>
      </p:sp>
      <p:sp>
        <p:nvSpPr>
          <p:cNvPr id="66587" name="Rectangle 1051">
            <a:extLst>
              <a:ext uri="{FF2B5EF4-FFF2-40B4-BE49-F238E27FC236}">
                <a16:creationId xmlns:a16="http://schemas.microsoft.com/office/drawing/2014/main" id="{08DDA520-56B1-49EC-AD56-9145511BB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6172200"/>
            <a:ext cx="2362200" cy="457200"/>
          </a:xfrm>
          <a:prstGeom prst="rect">
            <a:avLst/>
          </a:prstGeom>
          <a:solidFill>
            <a:srgbClr val="FFFFFF"/>
          </a:solidFill>
          <a:ln w="5715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6588" name="Text Box 1052">
            <a:extLst>
              <a:ext uri="{FF2B5EF4-FFF2-40B4-BE49-F238E27FC236}">
                <a16:creationId xmlns:a16="http://schemas.microsoft.com/office/drawing/2014/main" id="{0AFA2EF4-6838-4812-A40D-9286E0CBE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6172200"/>
            <a:ext cx="3074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Composite Animal Cell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66589" name="Oval 1053">
            <a:extLst>
              <a:ext uri="{FF2B5EF4-FFF2-40B4-BE49-F238E27FC236}">
                <a16:creationId xmlns:a16="http://schemas.microsoft.com/office/drawing/2014/main" id="{B662B609-1CE5-079E-BB4F-CD0E45E79D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438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6590" name="Freeform 1054">
            <a:extLst>
              <a:ext uri="{FF2B5EF4-FFF2-40B4-BE49-F238E27FC236}">
                <a16:creationId xmlns:a16="http://schemas.microsoft.com/office/drawing/2014/main" id="{EF0DADB7-A476-EBE5-C081-CD10BD0F6FA8}"/>
              </a:ext>
            </a:extLst>
          </p:cNvPr>
          <p:cNvSpPr>
            <a:spLocks/>
          </p:cNvSpPr>
          <p:nvPr/>
        </p:nvSpPr>
        <p:spPr bwMode="auto">
          <a:xfrm>
            <a:off x="3810000" y="2514600"/>
            <a:ext cx="193675" cy="112713"/>
          </a:xfrm>
          <a:custGeom>
            <a:avLst/>
            <a:gdLst>
              <a:gd name="T0" fmla="*/ 33 w 160"/>
              <a:gd name="T1" fmla="*/ 10 h 144"/>
              <a:gd name="T2" fmla="*/ 54 w 160"/>
              <a:gd name="T3" fmla="*/ 108 h 144"/>
              <a:gd name="T4" fmla="*/ 22 w 160"/>
              <a:gd name="T5" fmla="*/ 97 h 144"/>
              <a:gd name="T6" fmla="*/ 11 w 160"/>
              <a:gd name="T7" fmla="*/ 64 h 144"/>
              <a:gd name="T8" fmla="*/ 142 w 160"/>
              <a:gd name="T9" fmla="*/ 54 h 144"/>
              <a:gd name="T10" fmla="*/ 54 w 160"/>
              <a:gd name="T11" fmla="*/ 54 h 144"/>
              <a:gd name="T12" fmla="*/ 87 w 160"/>
              <a:gd name="T13" fmla="*/ 119 h 144"/>
              <a:gd name="T14" fmla="*/ 54 w 160"/>
              <a:gd name="T15" fmla="*/ 141 h 144"/>
              <a:gd name="T16" fmla="*/ 33 w 160"/>
              <a:gd name="T17" fmla="*/ 108 h 144"/>
              <a:gd name="T18" fmla="*/ 76 w 160"/>
              <a:gd name="T19" fmla="*/ 97 h 144"/>
              <a:gd name="T20" fmla="*/ 142 w 160"/>
              <a:gd name="T21" fmla="*/ 75 h 144"/>
              <a:gd name="T22" fmla="*/ 0 w 160"/>
              <a:gd name="T23" fmla="*/ 86 h 144"/>
              <a:gd name="T24" fmla="*/ 131 w 160"/>
              <a:gd name="T25" fmla="*/ 97 h 144"/>
              <a:gd name="T26" fmla="*/ 131 w 160"/>
              <a:gd name="T27" fmla="*/ 10 h 144"/>
              <a:gd name="T28" fmla="*/ 76 w 160"/>
              <a:gd name="T29" fmla="*/ 21 h 144"/>
              <a:gd name="T30" fmla="*/ 87 w 160"/>
              <a:gd name="T31" fmla="*/ 5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60" h="144">
                <a:moveTo>
                  <a:pt x="33" y="10"/>
                </a:moveTo>
                <a:cubicBezTo>
                  <a:pt x="58" y="49"/>
                  <a:pt x="69" y="63"/>
                  <a:pt x="54" y="108"/>
                </a:cubicBezTo>
                <a:cubicBezTo>
                  <a:pt x="43" y="104"/>
                  <a:pt x="30" y="105"/>
                  <a:pt x="22" y="97"/>
                </a:cubicBezTo>
                <a:cubicBezTo>
                  <a:pt x="14" y="89"/>
                  <a:pt x="0" y="68"/>
                  <a:pt x="11" y="64"/>
                </a:cubicBezTo>
                <a:cubicBezTo>
                  <a:pt x="52" y="49"/>
                  <a:pt x="98" y="57"/>
                  <a:pt x="142" y="54"/>
                </a:cubicBezTo>
                <a:cubicBezTo>
                  <a:pt x="116" y="45"/>
                  <a:pt x="81" y="28"/>
                  <a:pt x="54" y="54"/>
                </a:cubicBezTo>
                <a:cubicBezTo>
                  <a:pt x="45" y="63"/>
                  <a:pt x="87" y="119"/>
                  <a:pt x="87" y="119"/>
                </a:cubicBezTo>
                <a:cubicBezTo>
                  <a:pt x="76" y="126"/>
                  <a:pt x="67" y="144"/>
                  <a:pt x="54" y="141"/>
                </a:cubicBezTo>
                <a:cubicBezTo>
                  <a:pt x="41" y="138"/>
                  <a:pt x="27" y="120"/>
                  <a:pt x="33" y="108"/>
                </a:cubicBezTo>
                <a:cubicBezTo>
                  <a:pt x="40" y="95"/>
                  <a:pt x="62" y="101"/>
                  <a:pt x="76" y="97"/>
                </a:cubicBezTo>
                <a:cubicBezTo>
                  <a:pt x="98" y="90"/>
                  <a:pt x="142" y="75"/>
                  <a:pt x="142" y="75"/>
                </a:cubicBezTo>
                <a:cubicBezTo>
                  <a:pt x="99" y="13"/>
                  <a:pt x="27" y="8"/>
                  <a:pt x="0" y="86"/>
                </a:cubicBezTo>
                <a:cubicBezTo>
                  <a:pt x="49" y="102"/>
                  <a:pt x="80" y="110"/>
                  <a:pt x="131" y="97"/>
                </a:cubicBezTo>
                <a:cubicBezTo>
                  <a:pt x="138" y="76"/>
                  <a:pt x="160" y="29"/>
                  <a:pt x="131" y="10"/>
                </a:cubicBezTo>
                <a:cubicBezTo>
                  <a:pt x="115" y="0"/>
                  <a:pt x="94" y="17"/>
                  <a:pt x="76" y="21"/>
                </a:cubicBezTo>
                <a:cubicBezTo>
                  <a:pt x="63" y="61"/>
                  <a:pt x="53" y="54"/>
                  <a:pt x="87" y="54"/>
                </a:cubicBezTo>
              </a:path>
            </a:pathLst>
          </a:custGeom>
          <a:noFill/>
          <a:ln w="317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6591" name="Rectangle 1055">
            <a:extLst>
              <a:ext uri="{FF2B5EF4-FFF2-40B4-BE49-F238E27FC236}">
                <a16:creationId xmlns:a16="http://schemas.microsoft.com/office/drawing/2014/main" id="{E5E5676E-1CB9-4778-46B8-AAD209FF3A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1219200"/>
            <a:ext cx="1981200" cy="4572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6592" name="WordArt 1056">
            <a:extLst>
              <a:ext uri="{FF2B5EF4-FFF2-40B4-BE49-F238E27FC236}">
                <a16:creationId xmlns:a16="http://schemas.microsoft.com/office/drawing/2014/main" id="{1FE54612-9DE6-834A-58E6-1A8E01077EB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629400" y="1295400"/>
            <a:ext cx="1095375" cy="304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nucleolus</a:t>
            </a:r>
          </a:p>
        </p:txBody>
      </p:sp>
      <p:sp>
        <p:nvSpPr>
          <p:cNvPr id="66593" name="Line 1057">
            <a:extLst>
              <a:ext uri="{FF2B5EF4-FFF2-40B4-BE49-F238E27FC236}">
                <a16:creationId xmlns:a16="http://schemas.microsoft.com/office/drawing/2014/main" id="{3F3440F2-3228-44DF-7DF2-3AECE3B685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2400" y="1524000"/>
            <a:ext cx="2438400" cy="914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6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6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6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6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6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6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6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6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>
            <a:extLst>
              <a:ext uri="{FF2B5EF4-FFF2-40B4-BE49-F238E27FC236}">
                <a16:creationId xmlns:a16="http://schemas.microsoft.com/office/drawing/2014/main" id="{9B8514EF-CC67-46A0-F7CB-DD4BD260C0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0"/>
            <a:ext cx="7239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611" name="Rectangle 3">
            <a:extLst>
              <a:ext uri="{FF2B5EF4-FFF2-40B4-BE49-F238E27FC236}">
                <a16:creationId xmlns:a16="http://schemas.microsoft.com/office/drawing/2014/main" id="{880380E9-3878-B527-3ADF-4A2A420895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362200"/>
            <a:ext cx="1143000" cy="228600"/>
          </a:xfrm>
          <a:prstGeom prst="rect">
            <a:avLst/>
          </a:prstGeom>
          <a:solidFill>
            <a:srgbClr val="FFFFFF"/>
          </a:solidFill>
          <a:ln w="5715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12" name="Rectangle 4">
            <a:extLst>
              <a:ext uri="{FF2B5EF4-FFF2-40B4-BE49-F238E27FC236}">
                <a16:creationId xmlns:a16="http://schemas.microsoft.com/office/drawing/2014/main" id="{B9AF6742-3866-8F3C-4284-E6EE39D0E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95400"/>
            <a:ext cx="1676400" cy="533400"/>
          </a:xfrm>
          <a:prstGeom prst="rect">
            <a:avLst/>
          </a:prstGeom>
          <a:solidFill>
            <a:srgbClr val="FFFFFF"/>
          </a:solidFill>
          <a:ln w="2857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13" name="Rectangle 5">
            <a:extLst>
              <a:ext uri="{FF2B5EF4-FFF2-40B4-BE49-F238E27FC236}">
                <a16:creationId xmlns:a16="http://schemas.microsoft.com/office/drawing/2014/main" id="{84A6B499-6E84-69D1-05FF-D792E5E33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886200"/>
            <a:ext cx="2895600" cy="533400"/>
          </a:xfrm>
          <a:prstGeom prst="rect">
            <a:avLst/>
          </a:prstGeom>
          <a:solidFill>
            <a:srgbClr val="FFFFFF"/>
          </a:solidFill>
          <a:ln w="2857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14" name="Rectangle 6">
            <a:extLst>
              <a:ext uri="{FF2B5EF4-FFF2-40B4-BE49-F238E27FC236}">
                <a16:creationId xmlns:a16="http://schemas.microsoft.com/office/drawing/2014/main" id="{33B11925-BF99-47F9-265A-F01DD96D10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419600"/>
            <a:ext cx="3200400" cy="533400"/>
          </a:xfrm>
          <a:prstGeom prst="rect">
            <a:avLst/>
          </a:prstGeom>
          <a:solidFill>
            <a:srgbClr val="FFFFFF"/>
          </a:solidFill>
          <a:ln w="2857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15" name="Rectangle 7">
            <a:extLst>
              <a:ext uri="{FF2B5EF4-FFF2-40B4-BE49-F238E27FC236}">
                <a16:creationId xmlns:a16="http://schemas.microsoft.com/office/drawing/2014/main" id="{E2EF0036-33B0-48EB-7F1C-857576FD9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5029200"/>
            <a:ext cx="2667000" cy="457200"/>
          </a:xfrm>
          <a:prstGeom prst="rect">
            <a:avLst/>
          </a:prstGeom>
          <a:solidFill>
            <a:srgbClr val="FFFFFF"/>
          </a:solidFill>
          <a:ln w="2857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16" name="Rectangle 8">
            <a:extLst>
              <a:ext uri="{FF2B5EF4-FFF2-40B4-BE49-F238E27FC236}">
                <a16:creationId xmlns:a16="http://schemas.microsoft.com/office/drawing/2014/main" id="{225BFEBF-1E66-01B1-E758-D6EDA2666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562600"/>
            <a:ext cx="1752600" cy="457200"/>
          </a:xfrm>
          <a:prstGeom prst="rect">
            <a:avLst/>
          </a:prstGeom>
          <a:solidFill>
            <a:srgbClr val="FFFFFF"/>
          </a:solidFill>
          <a:ln w="2857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17" name="Rectangle 9">
            <a:extLst>
              <a:ext uri="{FF2B5EF4-FFF2-40B4-BE49-F238E27FC236}">
                <a16:creationId xmlns:a16="http://schemas.microsoft.com/office/drawing/2014/main" id="{B155603C-91C3-54FD-61F9-467CCE5F1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71800"/>
            <a:ext cx="1905000" cy="838200"/>
          </a:xfrm>
          <a:prstGeom prst="rect">
            <a:avLst/>
          </a:prstGeom>
          <a:solidFill>
            <a:srgbClr val="FFFFFF"/>
          </a:solidFill>
          <a:ln w="2857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18" name="Rectangle 10">
            <a:extLst>
              <a:ext uri="{FF2B5EF4-FFF2-40B4-BE49-F238E27FC236}">
                <a16:creationId xmlns:a16="http://schemas.microsoft.com/office/drawing/2014/main" id="{68B932DC-C2E4-B2BD-47A9-0F045E256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057400"/>
            <a:ext cx="2362200" cy="457200"/>
          </a:xfrm>
          <a:prstGeom prst="rect">
            <a:avLst/>
          </a:prstGeom>
          <a:solidFill>
            <a:srgbClr val="FFFFFF"/>
          </a:solidFill>
          <a:ln w="2857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19" name="Rectangle 11">
            <a:extLst>
              <a:ext uri="{FF2B5EF4-FFF2-40B4-BE49-F238E27FC236}">
                <a16:creationId xmlns:a16="http://schemas.microsoft.com/office/drawing/2014/main" id="{85B6C180-2DCA-087D-0B2F-0BCA6ECA0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90800"/>
            <a:ext cx="1905000" cy="381000"/>
          </a:xfrm>
          <a:prstGeom prst="rect">
            <a:avLst/>
          </a:prstGeom>
          <a:solidFill>
            <a:srgbClr val="FFFFFF"/>
          </a:solidFill>
          <a:ln w="2857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20" name="Rectangle 12">
            <a:extLst>
              <a:ext uri="{FF2B5EF4-FFF2-40B4-BE49-F238E27FC236}">
                <a16:creationId xmlns:a16="http://schemas.microsoft.com/office/drawing/2014/main" id="{AEBC66FA-E662-13EF-78D6-15226F010A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152400"/>
            <a:ext cx="2819400" cy="381000"/>
          </a:xfrm>
          <a:prstGeom prst="rect">
            <a:avLst/>
          </a:prstGeom>
          <a:solidFill>
            <a:srgbClr val="FFFFFF"/>
          </a:solidFill>
          <a:ln w="2857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21" name="Line 13">
            <a:extLst>
              <a:ext uri="{FF2B5EF4-FFF2-40B4-BE49-F238E27FC236}">
                <a16:creationId xmlns:a16="http://schemas.microsoft.com/office/drawing/2014/main" id="{A27B520D-7F9C-843F-6425-477B8D2596DE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962400"/>
            <a:ext cx="685800" cy="0"/>
          </a:xfrm>
          <a:prstGeom prst="line">
            <a:avLst/>
          </a:prstGeom>
          <a:noFill/>
          <a:ln w="1270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22" name="Rectangle 14">
            <a:extLst>
              <a:ext uri="{FF2B5EF4-FFF2-40B4-BE49-F238E27FC236}">
                <a16:creationId xmlns:a16="http://schemas.microsoft.com/office/drawing/2014/main" id="{C0CE8FFE-0F4A-4738-3FAD-254ADB93C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886200"/>
            <a:ext cx="1981200" cy="457200"/>
          </a:xfrm>
          <a:prstGeom prst="rect">
            <a:avLst/>
          </a:prstGeom>
          <a:solidFill>
            <a:srgbClr val="FFFFFF"/>
          </a:solidFill>
          <a:ln w="2857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23" name="Line 15">
            <a:extLst>
              <a:ext uri="{FF2B5EF4-FFF2-40B4-BE49-F238E27FC236}">
                <a16:creationId xmlns:a16="http://schemas.microsoft.com/office/drawing/2014/main" id="{1BCECC55-185E-2ABE-610F-CA8F20184F9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657600"/>
            <a:ext cx="457200" cy="152400"/>
          </a:xfrm>
          <a:prstGeom prst="line">
            <a:avLst/>
          </a:prstGeom>
          <a:noFill/>
          <a:ln w="889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24" name="Line 16">
            <a:extLst>
              <a:ext uri="{FF2B5EF4-FFF2-40B4-BE49-F238E27FC236}">
                <a16:creationId xmlns:a16="http://schemas.microsoft.com/office/drawing/2014/main" id="{3787B409-604E-2F19-9525-90ED28A0497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2286000"/>
            <a:ext cx="60960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25" name="Rectangle 17">
            <a:extLst>
              <a:ext uri="{FF2B5EF4-FFF2-40B4-BE49-F238E27FC236}">
                <a16:creationId xmlns:a16="http://schemas.microsoft.com/office/drawing/2014/main" id="{BB176E98-D290-A9F1-F2BD-FB6564D1B7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6172200"/>
            <a:ext cx="2362200" cy="457200"/>
          </a:xfrm>
          <a:prstGeom prst="rect">
            <a:avLst/>
          </a:prstGeom>
          <a:solidFill>
            <a:srgbClr val="FFFFFF"/>
          </a:solidFill>
          <a:ln w="5715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26" name="Text Box 18">
            <a:extLst>
              <a:ext uri="{FF2B5EF4-FFF2-40B4-BE49-F238E27FC236}">
                <a16:creationId xmlns:a16="http://schemas.microsoft.com/office/drawing/2014/main" id="{3F43347A-9244-FE7B-855B-D1057BA90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6172200"/>
            <a:ext cx="3074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Composite Animal Cell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68627" name="Oval 19">
            <a:extLst>
              <a:ext uri="{FF2B5EF4-FFF2-40B4-BE49-F238E27FC236}">
                <a16:creationId xmlns:a16="http://schemas.microsoft.com/office/drawing/2014/main" id="{DA342887-377B-A19C-4688-D89C8A269A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438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28" name="Freeform 20">
            <a:extLst>
              <a:ext uri="{FF2B5EF4-FFF2-40B4-BE49-F238E27FC236}">
                <a16:creationId xmlns:a16="http://schemas.microsoft.com/office/drawing/2014/main" id="{51E4DCB4-C775-9BCE-D2D6-DB6469674146}"/>
              </a:ext>
            </a:extLst>
          </p:cNvPr>
          <p:cNvSpPr>
            <a:spLocks/>
          </p:cNvSpPr>
          <p:nvPr/>
        </p:nvSpPr>
        <p:spPr bwMode="auto">
          <a:xfrm>
            <a:off x="3810000" y="2514600"/>
            <a:ext cx="193675" cy="112713"/>
          </a:xfrm>
          <a:custGeom>
            <a:avLst/>
            <a:gdLst>
              <a:gd name="T0" fmla="*/ 33 w 160"/>
              <a:gd name="T1" fmla="*/ 10 h 144"/>
              <a:gd name="T2" fmla="*/ 54 w 160"/>
              <a:gd name="T3" fmla="*/ 108 h 144"/>
              <a:gd name="T4" fmla="*/ 22 w 160"/>
              <a:gd name="T5" fmla="*/ 97 h 144"/>
              <a:gd name="T6" fmla="*/ 11 w 160"/>
              <a:gd name="T7" fmla="*/ 64 h 144"/>
              <a:gd name="T8" fmla="*/ 142 w 160"/>
              <a:gd name="T9" fmla="*/ 54 h 144"/>
              <a:gd name="T10" fmla="*/ 54 w 160"/>
              <a:gd name="T11" fmla="*/ 54 h 144"/>
              <a:gd name="T12" fmla="*/ 87 w 160"/>
              <a:gd name="T13" fmla="*/ 119 h 144"/>
              <a:gd name="T14" fmla="*/ 54 w 160"/>
              <a:gd name="T15" fmla="*/ 141 h 144"/>
              <a:gd name="T16" fmla="*/ 33 w 160"/>
              <a:gd name="T17" fmla="*/ 108 h 144"/>
              <a:gd name="T18" fmla="*/ 76 w 160"/>
              <a:gd name="T19" fmla="*/ 97 h 144"/>
              <a:gd name="T20" fmla="*/ 142 w 160"/>
              <a:gd name="T21" fmla="*/ 75 h 144"/>
              <a:gd name="T22" fmla="*/ 0 w 160"/>
              <a:gd name="T23" fmla="*/ 86 h 144"/>
              <a:gd name="T24" fmla="*/ 131 w 160"/>
              <a:gd name="T25" fmla="*/ 97 h 144"/>
              <a:gd name="T26" fmla="*/ 131 w 160"/>
              <a:gd name="T27" fmla="*/ 10 h 144"/>
              <a:gd name="T28" fmla="*/ 76 w 160"/>
              <a:gd name="T29" fmla="*/ 21 h 144"/>
              <a:gd name="T30" fmla="*/ 87 w 160"/>
              <a:gd name="T31" fmla="*/ 5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60" h="144">
                <a:moveTo>
                  <a:pt x="33" y="10"/>
                </a:moveTo>
                <a:cubicBezTo>
                  <a:pt x="58" y="49"/>
                  <a:pt x="69" y="63"/>
                  <a:pt x="54" y="108"/>
                </a:cubicBezTo>
                <a:cubicBezTo>
                  <a:pt x="43" y="104"/>
                  <a:pt x="30" y="105"/>
                  <a:pt x="22" y="97"/>
                </a:cubicBezTo>
                <a:cubicBezTo>
                  <a:pt x="14" y="89"/>
                  <a:pt x="0" y="68"/>
                  <a:pt x="11" y="64"/>
                </a:cubicBezTo>
                <a:cubicBezTo>
                  <a:pt x="52" y="49"/>
                  <a:pt x="98" y="57"/>
                  <a:pt x="142" y="54"/>
                </a:cubicBezTo>
                <a:cubicBezTo>
                  <a:pt x="116" y="45"/>
                  <a:pt x="81" y="28"/>
                  <a:pt x="54" y="54"/>
                </a:cubicBezTo>
                <a:cubicBezTo>
                  <a:pt x="45" y="63"/>
                  <a:pt x="87" y="119"/>
                  <a:pt x="87" y="119"/>
                </a:cubicBezTo>
                <a:cubicBezTo>
                  <a:pt x="76" y="126"/>
                  <a:pt x="67" y="144"/>
                  <a:pt x="54" y="141"/>
                </a:cubicBezTo>
                <a:cubicBezTo>
                  <a:pt x="41" y="138"/>
                  <a:pt x="27" y="120"/>
                  <a:pt x="33" y="108"/>
                </a:cubicBezTo>
                <a:cubicBezTo>
                  <a:pt x="40" y="95"/>
                  <a:pt x="62" y="101"/>
                  <a:pt x="76" y="97"/>
                </a:cubicBezTo>
                <a:cubicBezTo>
                  <a:pt x="98" y="90"/>
                  <a:pt x="142" y="75"/>
                  <a:pt x="142" y="75"/>
                </a:cubicBezTo>
                <a:cubicBezTo>
                  <a:pt x="99" y="13"/>
                  <a:pt x="27" y="8"/>
                  <a:pt x="0" y="86"/>
                </a:cubicBezTo>
                <a:cubicBezTo>
                  <a:pt x="49" y="102"/>
                  <a:pt x="80" y="110"/>
                  <a:pt x="131" y="97"/>
                </a:cubicBezTo>
                <a:cubicBezTo>
                  <a:pt x="138" y="76"/>
                  <a:pt x="160" y="29"/>
                  <a:pt x="131" y="10"/>
                </a:cubicBezTo>
                <a:cubicBezTo>
                  <a:pt x="115" y="0"/>
                  <a:pt x="94" y="17"/>
                  <a:pt x="76" y="21"/>
                </a:cubicBezTo>
                <a:cubicBezTo>
                  <a:pt x="63" y="61"/>
                  <a:pt x="53" y="54"/>
                  <a:pt x="87" y="54"/>
                </a:cubicBezTo>
              </a:path>
            </a:pathLst>
          </a:custGeom>
          <a:noFill/>
          <a:ln w="317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29" name="Rectangle 21">
            <a:extLst>
              <a:ext uri="{FF2B5EF4-FFF2-40B4-BE49-F238E27FC236}">
                <a16:creationId xmlns:a16="http://schemas.microsoft.com/office/drawing/2014/main" id="{BCC72E24-4BB0-1F5A-E91A-E0EBE4CB0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1219200"/>
            <a:ext cx="1981200" cy="4572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30" name="Line 22">
            <a:extLst>
              <a:ext uri="{FF2B5EF4-FFF2-40B4-BE49-F238E27FC236}">
                <a16:creationId xmlns:a16="http://schemas.microsoft.com/office/drawing/2014/main" id="{513DAF38-538A-CF0C-88AD-E85267A153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2400" y="1524000"/>
            <a:ext cx="2438400" cy="914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>
            <a:extLst>
              <a:ext uri="{FF2B5EF4-FFF2-40B4-BE49-F238E27FC236}">
                <a16:creationId xmlns:a16="http://schemas.microsoft.com/office/drawing/2014/main" id="{69AF9979-5A42-5FFF-2F39-8B3C1F001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>
            <a:extLst>
              <a:ext uri="{FF2B5EF4-FFF2-40B4-BE49-F238E27FC236}">
                <a16:creationId xmlns:a16="http://schemas.microsoft.com/office/drawing/2014/main" id="{9C22B143-A62D-D69C-8060-6BDDD9F1F0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Verdana" panose="020B0604030504040204" pitchFamily="34" charset="0"/>
              </a:rPr>
              <a:t>The History of the Cell</a:t>
            </a:r>
            <a:endParaRPr lang="en-US" altLang="en-US"/>
          </a:p>
        </p:txBody>
      </p:sp>
      <p:sp>
        <p:nvSpPr>
          <p:cNvPr id="34819" name="Rectangle 1027">
            <a:extLst>
              <a:ext uri="{FF2B5EF4-FFF2-40B4-BE49-F238E27FC236}">
                <a16:creationId xmlns:a16="http://schemas.microsoft.com/office/drawing/2014/main" id="{8FDD3D68-4070-4FF5-9349-7C0C5CC876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>
                <a:latin typeface="Verdana" panose="020B0604030504040204" pitchFamily="34" charset="0"/>
              </a:rPr>
              <a:t>The Cell</a:t>
            </a:r>
          </a:p>
          <a:p>
            <a:pPr lvl="1"/>
            <a:r>
              <a:rPr lang="en-US" altLang="en-US" sz="3600">
                <a:latin typeface="Verdana" panose="020B0604030504040204" pitchFamily="34" charset="0"/>
              </a:rPr>
              <a:t>The basic unit of an organism</a:t>
            </a:r>
          </a:p>
          <a:p>
            <a:pPr lvl="1"/>
            <a:r>
              <a:rPr lang="en-US" altLang="en-US" sz="3600">
                <a:latin typeface="Verdana" panose="020B0604030504040204" pitchFamily="34" charset="0"/>
              </a:rPr>
              <a:t>Discovery made possible by the invention of the microscope</a:t>
            </a:r>
          </a:p>
        </p:txBody>
      </p:sp>
    </p:spTree>
  </p:cSld>
  <p:clrMapOvr>
    <a:masterClrMapping/>
  </p:clrMapOvr>
  <p:transition>
    <p:random/>
    <p:sndAc>
      <p:stSnd>
        <p:snd r:embed="rId3" name="projctor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1E1E3D86-0E3B-1AEF-134D-801C35D2C0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>
                <a:latin typeface="Verdana" panose="020B0604030504040204" pitchFamily="34" charset="0"/>
              </a:rPr>
              <a:t>Microscopes and Cells</a:t>
            </a:r>
            <a:endParaRPr lang="en-US" altLang="en-US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A8DC4258-0388-CBAB-BD87-668D73DCA4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4800600" cy="5029200"/>
          </a:xfrm>
        </p:spPr>
        <p:txBody>
          <a:bodyPr/>
          <a:lstStyle/>
          <a:p>
            <a:r>
              <a:rPr lang="en-US" altLang="en-US" sz="3600">
                <a:latin typeface="Verdana" panose="020B0604030504040204" pitchFamily="34" charset="0"/>
              </a:rPr>
              <a:t>1600’s.</a:t>
            </a:r>
          </a:p>
          <a:p>
            <a:pPr lvl="1"/>
            <a:r>
              <a:rPr lang="en-US" altLang="en-US" sz="3600">
                <a:latin typeface="Verdana" panose="020B0604030504040204" pitchFamily="34" charset="0"/>
              </a:rPr>
              <a:t>Anton van Leeuwenhoek first described living cells as seen through a simple</a:t>
            </a:r>
            <a:r>
              <a:rPr lang="en-US" altLang="en-US" sz="3600"/>
              <a:t> </a:t>
            </a:r>
            <a:r>
              <a:rPr lang="en-US" altLang="en-US" sz="3600">
                <a:latin typeface="Verdana" panose="020B0604030504040204" pitchFamily="34" charset="0"/>
              </a:rPr>
              <a:t>microscope.</a:t>
            </a:r>
            <a:endParaRPr lang="en-US" altLang="en-US" sz="3600"/>
          </a:p>
        </p:txBody>
      </p:sp>
      <p:pic>
        <p:nvPicPr>
          <p:cNvPr id="33796" name="Picture 4">
            <a:extLst>
              <a:ext uri="{FF2B5EF4-FFF2-40B4-BE49-F238E27FC236}">
                <a16:creationId xmlns:a16="http://schemas.microsoft.com/office/drawing/2014/main" id="{373DAC21-320F-2118-D4A2-73B43BC682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75" y="1676400"/>
            <a:ext cx="3019425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  <p:sndAc>
      <p:stSnd>
        <p:snd r:embed="rId3" name="projctor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>
            <a:extLst>
              <a:ext uri="{FF2B5EF4-FFF2-40B4-BE49-F238E27FC236}">
                <a16:creationId xmlns:a16="http://schemas.microsoft.com/office/drawing/2014/main" id="{C0E841B6-9B0E-A458-BAC5-820816F74F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altLang="en-US">
                <a:latin typeface="Verdana" panose="020B0604030504040204" pitchFamily="34" charset="0"/>
              </a:rPr>
              <a:t>Microscopes and Cells</a:t>
            </a:r>
          </a:p>
        </p:txBody>
      </p:sp>
      <p:sp>
        <p:nvSpPr>
          <p:cNvPr id="37891" name="Rectangle 1027">
            <a:extLst>
              <a:ext uri="{FF2B5EF4-FFF2-40B4-BE49-F238E27FC236}">
                <a16:creationId xmlns:a16="http://schemas.microsoft.com/office/drawing/2014/main" id="{2AB75771-54E1-CC70-48DE-BDDBDBFBFD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1828800"/>
          </a:xfrm>
        </p:spPr>
        <p:txBody>
          <a:bodyPr/>
          <a:lstStyle/>
          <a:p>
            <a:pPr lvl="1"/>
            <a:r>
              <a:rPr lang="en-US" altLang="en-US" sz="3600">
                <a:latin typeface="Verdana" panose="020B0604030504040204" pitchFamily="34" charset="0"/>
              </a:rPr>
              <a:t>Robert Hooke used the first compound microscope to view thinly sliced cork cells.</a:t>
            </a:r>
          </a:p>
          <a:p>
            <a:pPr lvl="2"/>
            <a:endParaRPr lang="en-US" altLang="en-US" sz="3600">
              <a:latin typeface="Verdana" panose="020B0604030504040204" pitchFamily="34" charset="0"/>
            </a:endParaRPr>
          </a:p>
        </p:txBody>
      </p:sp>
      <p:sp>
        <p:nvSpPr>
          <p:cNvPr id="37892" name="Text Box 1028">
            <a:extLst>
              <a:ext uri="{FF2B5EF4-FFF2-40B4-BE49-F238E27FC236}">
                <a16:creationId xmlns:a16="http://schemas.microsoft.com/office/drawing/2014/main" id="{994D998F-E08B-D160-792D-E8911BEF0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2819400"/>
            <a:ext cx="55626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lvl="2">
              <a:buFontTx/>
              <a:buChar char="•"/>
            </a:pPr>
            <a:r>
              <a:rPr lang="en-US" altLang="en-US" sz="3200"/>
              <a:t>Compound scopes use a series of lenses to magnify in steps.</a:t>
            </a:r>
          </a:p>
          <a:p>
            <a:pPr lvl="2">
              <a:buFontTx/>
              <a:buChar char="•"/>
            </a:pPr>
            <a:r>
              <a:rPr lang="en-US" altLang="en-US" sz="3200"/>
              <a:t>Hooke was the first to use the term “cell”.</a:t>
            </a:r>
          </a:p>
        </p:txBody>
      </p:sp>
      <p:pic>
        <p:nvPicPr>
          <p:cNvPr id="37894" name="Picture 1030">
            <a:extLst>
              <a:ext uri="{FF2B5EF4-FFF2-40B4-BE49-F238E27FC236}">
                <a16:creationId xmlns:a16="http://schemas.microsoft.com/office/drawing/2014/main" id="{B717D55B-80C4-862A-FD31-A3125C97D5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276600"/>
            <a:ext cx="3251200" cy="257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>
            <a:extLst>
              <a:ext uri="{FF2B5EF4-FFF2-40B4-BE49-F238E27FC236}">
                <a16:creationId xmlns:a16="http://schemas.microsoft.com/office/drawing/2014/main" id="{8CE1774F-CE53-0333-3CB4-28D9E27DAA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altLang="en-US">
                <a:latin typeface="Verdana" panose="020B0604030504040204" pitchFamily="34" charset="0"/>
              </a:rPr>
              <a:t>Microscopes and Cells</a:t>
            </a:r>
            <a:endParaRPr lang="en-US" altLang="en-US"/>
          </a:p>
        </p:txBody>
      </p:sp>
      <p:sp>
        <p:nvSpPr>
          <p:cNvPr id="32771" name="Rectangle 1027">
            <a:extLst>
              <a:ext uri="{FF2B5EF4-FFF2-40B4-BE49-F238E27FC236}">
                <a16:creationId xmlns:a16="http://schemas.microsoft.com/office/drawing/2014/main" id="{B19DE06D-BEF6-1452-D8C5-E8F7BAE410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7772400" cy="2362200"/>
          </a:xfrm>
        </p:spPr>
        <p:txBody>
          <a:bodyPr/>
          <a:lstStyle/>
          <a:p>
            <a:r>
              <a:rPr lang="en-US" altLang="en-US" sz="3600">
                <a:latin typeface="Verdana" panose="020B0604030504040204" pitchFamily="34" charset="0"/>
              </a:rPr>
              <a:t>1830’s.</a:t>
            </a:r>
          </a:p>
          <a:p>
            <a:pPr lvl="1"/>
            <a:r>
              <a:rPr lang="en-US" altLang="en-US" sz="3600">
                <a:latin typeface="Verdana" panose="020B0604030504040204" pitchFamily="34" charset="0"/>
              </a:rPr>
              <a:t>Mathias Schleiden identified the first plant cells and concluded that all plants </a:t>
            </a:r>
          </a:p>
          <a:p>
            <a:pPr lvl="1">
              <a:buFontTx/>
              <a:buNone/>
            </a:pPr>
            <a:r>
              <a:rPr lang="en-US" altLang="en-US" sz="3600">
                <a:latin typeface="Verdana" panose="020B0604030504040204" pitchFamily="34" charset="0"/>
              </a:rPr>
              <a:t>            made of cells.</a:t>
            </a:r>
            <a:endParaRPr lang="en-US" altLang="en-US" sz="3200">
              <a:latin typeface="Verdana" panose="020B0604030504040204" pitchFamily="34" charset="0"/>
            </a:endParaRPr>
          </a:p>
        </p:txBody>
      </p:sp>
      <p:pic>
        <p:nvPicPr>
          <p:cNvPr id="32772" name="Picture 1028">
            <a:extLst>
              <a:ext uri="{FF2B5EF4-FFF2-40B4-BE49-F238E27FC236}">
                <a16:creationId xmlns:a16="http://schemas.microsoft.com/office/drawing/2014/main" id="{404A36AF-9FF8-8C47-5351-399EADCBCD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05200"/>
            <a:ext cx="2578100" cy="32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3" name="Text Box 1029">
            <a:extLst>
              <a:ext uri="{FF2B5EF4-FFF2-40B4-BE49-F238E27FC236}">
                <a16:creationId xmlns:a16="http://schemas.microsoft.com/office/drawing/2014/main" id="{CEF78154-0017-61FD-8464-7A6E491BC4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495800"/>
            <a:ext cx="6019800" cy="214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lvl="1"/>
            <a:r>
              <a:rPr lang="en-US" altLang="en-US" sz="2800"/>
              <a:t>- </a:t>
            </a:r>
            <a:r>
              <a:rPr lang="en-US" altLang="en-US"/>
              <a:t>Thomas Schwann made the same conclusion about animal cells.</a:t>
            </a:r>
          </a:p>
          <a:p>
            <a:pPr algn="ctr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  <p:sndAc>
      <p:stSnd>
        <p:snd r:embed="rId3" name="projctor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>
            <a:extLst>
              <a:ext uri="{FF2B5EF4-FFF2-40B4-BE49-F238E27FC236}">
                <a16:creationId xmlns:a16="http://schemas.microsoft.com/office/drawing/2014/main" id="{AA3CF496-05A5-EBAF-9F44-D23007E171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FFFFCC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>
                <a:solidFill>
                  <a:srgbClr val="FFFFCC"/>
                </a:solidFill>
              </a:rPr>
              <a:t>Cell Theory:</a:t>
            </a:r>
            <a:endParaRPr lang="en-US" altLang="en-US"/>
          </a:p>
        </p:txBody>
      </p:sp>
      <p:sp>
        <p:nvSpPr>
          <p:cNvPr id="24579" name="Rectangle 1027">
            <a:extLst>
              <a:ext uri="{FF2B5EF4-FFF2-40B4-BE49-F238E27FC236}">
                <a16:creationId xmlns:a16="http://schemas.microsoft.com/office/drawing/2014/main" id="{D7F646CD-29F9-4BFC-8ADB-DC6C4B6E80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400">
                <a:solidFill>
                  <a:srgbClr val="FFFFCC"/>
                </a:solidFill>
              </a:rPr>
              <a:t>All organisms are made up of one or more cells.</a:t>
            </a:r>
          </a:p>
          <a:p>
            <a:r>
              <a:rPr lang="en-US" altLang="en-US" sz="4400">
                <a:solidFill>
                  <a:srgbClr val="FFFFCC"/>
                </a:solidFill>
              </a:rPr>
              <a:t>The cell is the basic unit of organization of all organisms.</a:t>
            </a:r>
          </a:p>
          <a:p>
            <a:r>
              <a:rPr lang="en-US" altLang="en-US" sz="4400">
                <a:solidFill>
                  <a:srgbClr val="FFFFCC"/>
                </a:solidFill>
              </a:rPr>
              <a:t>All cells come from other cells all ready in existence.</a:t>
            </a:r>
            <a:endParaRPr lang="en-US" altLang="en-US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BA6BF80-C420-BE4D-A7FD-8D39F81ACC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Verdana" panose="020B0604030504040204" pitchFamily="34" charset="0"/>
              </a:rPr>
              <a:t>Two Basic Cell Types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9992930-AD3C-9832-F0F0-6BD218CAA8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0960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3600" b="1"/>
              <a:t>1</a:t>
            </a:r>
            <a:r>
              <a:rPr lang="en-US" altLang="en-US" sz="3600" b="1">
                <a:latin typeface="Verdana" panose="020B0604030504040204" pitchFamily="34" charset="0"/>
              </a:rPr>
              <a:t>) </a:t>
            </a:r>
            <a:r>
              <a:rPr lang="en-US" altLang="en-US" sz="3600">
                <a:latin typeface="Verdana" panose="020B0604030504040204" pitchFamily="34" charset="0"/>
              </a:rPr>
              <a:t>Prokaryote</a:t>
            </a:r>
          </a:p>
          <a:p>
            <a:pPr lvl="1">
              <a:lnSpc>
                <a:spcPct val="90000"/>
              </a:lnSpc>
            </a:pPr>
            <a:r>
              <a:rPr lang="en-US" altLang="en-US" sz="3600">
                <a:latin typeface="Verdana" panose="020B0604030504040204" pitchFamily="34" charset="0"/>
              </a:rPr>
              <a:t>Lacks internal compartments.</a:t>
            </a:r>
          </a:p>
          <a:p>
            <a:pPr lvl="1">
              <a:lnSpc>
                <a:spcPct val="90000"/>
              </a:lnSpc>
            </a:pPr>
            <a:r>
              <a:rPr lang="en-US" altLang="en-US" sz="3600">
                <a:latin typeface="Verdana" panose="020B0604030504040204" pitchFamily="34" charset="0"/>
              </a:rPr>
              <a:t>No true nucleus.</a:t>
            </a:r>
          </a:p>
          <a:p>
            <a:pPr lvl="1">
              <a:lnSpc>
                <a:spcPct val="90000"/>
              </a:lnSpc>
            </a:pPr>
            <a:r>
              <a:rPr lang="en-US" altLang="en-US" sz="3600">
                <a:latin typeface="Verdana" panose="020B0604030504040204" pitchFamily="34" charset="0"/>
              </a:rPr>
              <a:t>Most are single-celled (unicellular) organisms.</a:t>
            </a:r>
            <a:endParaRPr lang="en-US" altLang="en-US">
              <a:latin typeface="Verdana" panose="020B060403050404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sz="3600">
                <a:latin typeface="Verdana" panose="020B0604030504040204" pitchFamily="34" charset="0"/>
              </a:rPr>
              <a:t>Examples: bacteria</a:t>
            </a:r>
          </a:p>
        </p:txBody>
      </p:sp>
      <p:sp>
        <p:nvSpPr>
          <p:cNvPr id="9241" name="Oval 25">
            <a:extLst>
              <a:ext uri="{FF2B5EF4-FFF2-40B4-BE49-F238E27FC236}">
                <a16:creationId xmlns:a16="http://schemas.microsoft.com/office/drawing/2014/main" id="{02DCDA01-B627-D812-C45C-7BF9F71B81B2}"/>
              </a:ext>
            </a:extLst>
          </p:cNvPr>
          <p:cNvSpPr>
            <a:spLocks noChangeArrowheads="1"/>
          </p:cNvSpPr>
          <p:nvPr/>
        </p:nvSpPr>
        <p:spPr bwMode="auto">
          <a:xfrm rot="21600000">
            <a:off x="5334000" y="1828800"/>
            <a:ext cx="3276600" cy="1828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altLang="en-US" sz="4400">
              <a:solidFill>
                <a:schemeClr val="hlink"/>
              </a:solidFill>
            </a:endParaRPr>
          </a:p>
        </p:txBody>
      </p:sp>
      <p:sp>
        <p:nvSpPr>
          <p:cNvPr id="9242" name="Freeform 26">
            <a:extLst>
              <a:ext uri="{FF2B5EF4-FFF2-40B4-BE49-F238E27FC236}">
                <a16:creationId xmlns:a16="http://schemas.microsoft.com/office/drawing/2014/main" id="{BE839E08-1007-743B-0D1E-864FCE6B0C07}"/>
              </a:ext>
            </a:extLst>
          </p:cNvPr>
          <p:cNvSpPr>
            <a:spLocks/>
          </p:cNvSpPr>
          <p:nvPr/>
        </p:nvSpPr>
        <p:spPr bwMode="auto">
          <a:xfrm rot="21600000">
            <a:off x="6308725" y="3405188"/>
            <a:ext cx="254000" cy="74612"/>
          </a:xfrm>
          <a:custGeom>
            <a:avLst/>
            <a:gdLst>
              <a:gd name="T0" fmla="*/ 0 w 153"/>
              <a:gd name="T1" fmla="*/ 0 h 35"/>
              <a:gd name="T2" fmla="*/ 47 w 153"/>
              <a:gd name="T3" fmla="*/ 11 h 35"/>
              <a:gd name="T4" fmla="*/ 106 w 153"/>
              <a:gd name="T5" fmla="*/ 23 h 35"/>
              <a:gd name="T6" fmla="*/ 153 w 153"/>
              <a:gd name="T7" fmla="*/ 35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3" h="35">
                <a:moveTo>
                  <a:pt x="0" y="0"/>
                </a:moveTo>
                <a:cubicBezTo>
                  <a:pt x="16" y="4"/>
                  <a:pt x="31" y="8"/>
                  <a:pt x="47" y="11"/>
                </a:cubicBezTo>
                <a:cubicBezTo>
                  <a:pt x="67" y="15"/>
                  <a:pt x="86" y="19"/>
                  <a:pt x="106" y="23"/>
                </a:cubicBezTo>
                <a:cubicBezTo>
                  <a:pt x="122" y="27"/>
                  <a:pt x="153" y="35"/>
                  <a:pt x="153" y="35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43" name="Freeform 27">
            <a:extLst>
              <a:ext uri="{FF2B5EF4-FFF2-40B4-BE49-F238E27FC236}">
                <a16:creationId xmlns:a16="http://schemas.microsoft.com/office/drawing/2014/main" id="{F4FEEFCB-B0A8-DC6D-79CD-E5DED81AA22C}"/>
              </a:ext>
            </a:extLst>
          </p:cNvPr>
          <p:cNvSpPr>
            <a:spLocks/>
          </p:cNvSpPr>
          <p:nvPr/>
        </p:nvSpPr>
        <p:spPr bwMode="auto">
          <a:xfrm rot="21600000">
            <a:off x="6835775" y="2058988"/>
            <a:ext cx="234950" cy="3175"/>
          </a:xfrm>
          <a:custGeom>
            <a:avLst/>
            <a:gdLst>
              <a:gd name="T0" fmla="*/ 0 w 141"/>
              <a:gd name="T1" fmla="*/ 0 h 1"/>
              <a:gd name="T2" fmla="*/ 141 w 14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1" h="1">
                <a:moveTo>
                  <a:pt x="0" y="0"/>
                </a:moveTo>
                <a:cubicBezTo>
                  <a:pt x="47" y="0"/>
                  <a:pt x="94" y="0"/>
                  <a:pt x="141" y="0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44" name="Freeform 28">
            <a:extLst>
              <a:ext uri="{FF2B5EF4-FFF2-40B4-BE49-F238E27FC236}">
                <a16:creationId xmlns:a16="http://schemas.microsoft.com/office/drawing/2014/main" id="{03333163-B713-AEF6-2641-F713893A1523}"/>
              </a:ext>
            </a:extLst>
          </p:cNvPr>
          <p:cNvSpPr>
            <a:spLocks/>
          </p:cNvSpPr>
          <p:nvPr/>
        </p:nvSpPr>
        <p:spPr bwMode="auto">
          <a:xfrm rot="21600000">
            <a:off x="7329488" y="3454400"/>
            <a:ext cx="239712" cy="101600"/>
          </a:xfrm>
          <a:custGeom>
            <a:avLst/>
            <a:gdLst>
              <a:gd name="T0" fmla="*/ 94 w 94"/>
              <a:gd name="T1" fmla="*/ 0 h 12"/>
              <a:gd name="T2" fmla="*/ 0 w 94"/>
              <a:gd name="T3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4" h="12">
                <a:moveTo>
                  <a:pt x="94" y="0"/>
                </a:moveTo>
                <a:cubicBezTo>
                  <a:pt x="63" y="4"/>
                  <a:pt x="0" y="12"/>
                  <a:pt x="0" y="12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45" name="Freeform 29">
            <a:extLst>
              <a:ext uri="{FF2B5EF4-FFF2-40B4-BE49-F238E27FC236}">
                <a16:creationId xmlns:a16="http://schemas.microsoft.com/office/drawing/2014/main" id="{85C6A23F-AA87-E77E-2EF3-7BA37E3B7A07}"/>
              </a:ext>
            </a:extLst>
          </p:cNvPr>
          <p:cNvSpPr>
            <a:spLocks/>
          </p:cNvSpPr>
          <p:nvPr/>
        </p:nvSpPr>
        <p:spPr bwMode="auto">
          <a:xfrm rot="21600000">
            <a:off x="6073775" y="2135188"/>
            <a:ext cx="136525" cy="74612"/>
          </a:xfrm>
          <a:custGeom>
            <a:avLst/>
            <a:gdLst>
              <a:gd name="T0" fmla="*/ 0 w 82"/>
              <a:gd name="T1" fmla="*/ 35 h 35"/>
              <a:gd name="T2" fmla="*/ 82 w 82"/>
              <a:gd name="T3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2" h="35">
                <a:moveTo>
                  <a:pt x="0" y="35"/>
                </a:moveTo>
                <a:cubicBezTo>
                  <a:pt x="75" y="9"/>
                  <a:pt x="52" y="28"/>
                  <a:pt x="82" y="0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46" name="Freeform 30">
            <a:extLst>
              <a:ext uri="{FF2B5EF4-FFF2-40B4-BE49-F238E27FC236}">
                <a16:creationId xmlns:a16="http://schemas.microsoft.com/office/drawing/2014/main" id="{8EB899DA-09C0-400A-2388-F4DBF9463FE4}"/>
              </a:ext>
            </a:extLst>
          </p:cNvPr>
          <p:cNvSpPr>
            <a:spLocks/>
          </p:cNvSpPr>
          <p:nvPr/>
        </p:nvSpPr>
        <p:spPr bwMode="auto">
          <a:xfrm rot="21600000">
            <a:off x="7718425" y="2127250"/>
            <a:ext cx="254000" cy="131763"/>
          </a:xfrm>
          <a:custGeom>
            <a:avLst/>
            <a:gdLst>
              <a:gd name="T0" fmla="*/ 153 w 153"/>
              <a:gd name="T1" fmla="*/ 62 h 62"/>
              <a:gd name="T2" fmla="*/ 0 w 153"/>
              <a:gd name="T3" fmla="*/ 15 h 6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53" h="62">
                <a:moveTo>
                  <a:pt x="153" y="62"/>
                </a:moveTo>
                <a:cubicBezTo>
                  <a:pt x="59" y="0"/>
                  <a:pt x="110" y="15"/>
                  <a:pt x="0" y="15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47" name="Freeform 31">
            <a:extLst>
              <a:ext uri="{FF2B5EF4-FFF2-40B4-BE49-F238E27FC236}">
                <a16:creationId xmlns:a16="http://schemas.microsoft.com/office/drawing/2014/main" id="{E70839FB-3B95-E390-E325-EACDDBF2C0D8}"/>
              </a:ext>
            </a:extLst>
          </p:cNvPr>
          <p:cNvSpPr>
            <a:spLocks/>
          </p:cNvSpPr>
          <p:nvPr/>
        </p:nvSpPr>
        <p:spPr bwMode="auto">
          <a:xfrm rot="21600000">
            <a:off x="6913563" y="3487738"/>
            <a:ext cx="177800" cy="42862"/>
          </a:xfrm>
          <a:custGeom>
            <a:avLst/>
            <a:gdLst>
              <a:gd name="T0" fmla="*/ 106 w 106"/>
              <a:gd name="T1" fmla="*/ 20 h 20"/>
              <a:gd name="T2" fmla="*/ 0 w 106"/>
              <a:gd name="T3" fmla="*/ 8 h 2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20">
                <a:moveTo>
                  <a:pt x="106" y="20"/>
                </a:moveTo>
                <a:cubicBezTo>
                  <a:pt x="49" y="0"/>
                  <a:pt x="83" y="8"/>
                  <a:pt x="0" y="8"/>
                </a:cubicBezTo>
              </a:path>
            </a:pathLst>
          </a:custGeom>
          <a:noFill/>
          <a:ln w="57150" cap="flat" cmpd="sng">
            <a:solidFill>
              <a:schemeClr val="accent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48" name="Freeform 32">
            <a:extLst>
              <a:ext uri="{FF2B5EF4-FFF2-40B4-BE49-F238E27FC236}">
                <a16:creationId xmlns:a16="http://schemas.microsoft.com/office/drawing/2014/main" id="{A8988BEE-1DB2-EFFD-43B5-17F8D68E26AC}"/>
              </a:ext>
            </a:extLst>
          </p:cNvPr>
          <p:cNvSpPr>
            <a:spLocks/>
          </p:cNvSpPr>
          <p:nvPr/>
        </p:nvSpPr>
        <p:spPr bwMode="auto">
          <a:xfrm rot="21600000">
            <a:off x="5818188" y="3206750"/>
            <a:ext cx="19050" cy="74613"/>
          </a:xfrm>
          <a:custGeom>
            <a:avLst/>
            <a:gdLst>
              <a:gd name="T0" fmla="*/ 0 w 11"/>
              <a:gd name="T1" fmla="*/ 0 h 35"/>
              <a:gd name="T2" fmla="*/ 11 w 11"/>
              <a:gd name="T3" fmla="*/ 35 h 35"/>
              <a:gd name="T4" fmla="*/ 0 w 11"/>
              <a:gd name="T5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35">
                <a:moveTo>
                  <a:pt x="0" y="0"/>
                </a:moveTo>
                <a:cubicBezTo>
                  <a:pt x="4" y="12"/>
                  <a:pt x="11" y="35"/>
                  <a:pt x="11" y="35"/>
                </a:cubicBezTo>
                <a:cubicBezTo>
                  <a:pt x="11" y="35"/>
                  <a:pt x="4" y="12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76200" cap="flat" cmpd="sng">
            <a:solidFill>
              <a:schemeClr val="accent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49" name="Freeform 33">
            <a:extLst>
              <a:ext uri="{FF2B5EF4-FFF2-40B4-BE49-F238E27FC236}">
                <a16:creationId xmlns:a16="http://schemas.microsoft.com/office/drawing/2014/main" id="{2120A37B-5C7A-CF05-DA95-5A912E7ACEB5}"/>
              </a:ext>
            </a:extLst>
          </p:cNvPr>
          <p:cNvSpPr>
            <a:spLocks/>
          </p:cNvSpPr>
          <p:nvPr/>
        </p:nvSpPr>
        <p:spPr bwMode="auto">
          <a:xfrm rot="16200000">
            <a:off x="7019926" y="2320925"/>
            <a:ext cx="17462" cy="223837"/>
          </a:xfrm>
          <a:custGeom>
            <a:avLst/>
            <a:gdLst>
              <a:gd name="T0" fmla="*/ 11 w 11"/>
              <a:gd name="T1" fmla="*/ 0 h 141"/>
              <a:gd name="T2" fmla="*/ 0 w 11"/>
              <a:gd name="T3" fmla="*/ 141 h 14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1" h="141">
                <a:moveTo>
                  <a:pt x="11" y="0"/>
                </a:moveTo>
                <a:cubicBezTo>
                  <a:pt x="7" y="47"/>
                  <a:pt x="0" y="141"/>
                  <a:pt x="0" y="141"/>
                </a:cubicBezTo>
              </a:path>
            </a:pathLst>
          </a:custGeom>
          <a:noFill/>
          <a:ln w="57150" cap="flat" cmpd="sng">
            <a:solidFill>
              <a:schemeClr val="accent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50" name="Freeform 34">
            <a:extLst>
              <a:ext uri="{FF2B5EF4-FFF2-40B4-BE49-F238E27FC236}">
                <a16:creationId xmlns:a16="http://schemas.microsoft.com/office/drawing/2014/main" id="{98DCD82F-671B-CE3B-DD1C-6E42571B2E26}"/>
              </a:ext>
            </a:extLst>
          </p:cNvPr>
          <p:cNvSpPr>
            <a:spLocks/>
          </p:cNvSpPr>
          <p:nvPr/>
        </p:nvSpPr>
        <p:spPr bwMode="auto">
          <a:xfrm rot="16200000">
            <a:off x="7504113" y="3421062"/>
            <a:ext cx="20638" cy="112713"/>
          </a:xfrm>
          <a:custGeom>
            <a:avLst/>
            <a:gdLst>
              <a:gd name="T0" fmla="*/ 0 w 13"/>
              <a:gd name="T1" fmla="*/ 0 h 71"/>
              <a:gd name="T2" fmla="*/ 12 w 13"/>
              <a:gd name="T3" fmla="*/ 71 h 7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3" h="71">
                <a:moveTo>
                  <a:pt x="0" y="0"/>
                </a:moveTo>
                <a:cubicBezTo>
                  <a:pt x="13" y="63"/>
                  <a:pt x="12" y="39"/>
                  <a:pt x="12" y="71"/>
                </a:cubicBezTo>
              </a:path>
            </a:pathLst>
          </a:custGeom>
          <a:noFill/>
          <a:ln w="57150" cap="flat" cmpd="sng">
            <a:solidFill>
              <a:schemeClr val="accent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51" name="Freeform 35">
            <a:extLst>
              <a:ext uri="{FF2B5EF4-FFF2-40B4-BE49-F238E27FC236}">
                <a16:creationId xmlns:a16="http://schemas.microsoft.com/office/drawing/2014/main" id="{EC99C4CA-AAD5-E98A-FC3F-398A266C9C81}"/>
              </a:ext>
            </a:extLst>
          </p:cNvPr>
          <p:cNvSpPr>
            <a:spLocks/>
          </p:cNvSpPr>
          <p:nvPr/>
        </p:nvSpPr>
        <p:spPr bwMode="auto">
          <a:xfrm rot="16200000">
            <a:off x="7831137" y="2405063"/>
            <a:ext cx="112713" cy="261938"/>
          </a:xfrm>
          <a:custGeom>
            <a:avLst/>
            <a:gdLst>
              <a:gd name="T0" fmla="*/ 71 w 71"/>
              <a:gd name="T1" fmla="*/ 0 h 165"/>
              <a:gd name="T2" fmla="*/ 0 w 71"/>
              <a:gd name="T3" fmla="*/ 165 h 16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1" h="165">
                <a:moveTo>
                  <a:pt x="71" y="0"/>
                </a:moveTo>
                <a:cubicBezTo>
                  <a:pt x="38" y="52"/>
                  <a:pt x="28" y="111"/>
                  <a:pt x="0" y="165"/>
                </a:cubicBezTo>
              </a:path>
            </a:pathLst>
          </a:custGeom>
          <a:noFill/>
          <a:ln w="57150" cap="flat" cmpd="sng">
            <a:solidFill>
              <a:schemeClr val="accent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52" name="Freeform 36">
            <a:extLst>
              <a:ext uri="{FF2B5EF4-FFF2-40B4-BE49-F238E27FC236}">
                <a16:creationId xmlns:a16="http://schemas.microsoft.com/office/drawing/2014/main" id="{50004B47-2179-D13C-95EB-A087E476BFE2}"/>
              </a:ext>
            </a:extLst>
          </p:cNvPr>
          <p:cNvSpPr>
            <a:spLocks/>
          </p:cNvSpPr>
          <p:nvPr/>
        </p:nvSpPr>
        <p:spPr bwMode="auto">
          <a:xfrm rot="16200000">
            <a:off x="6172994" y="1140619"/>
            <a:ext cx="1597025" cy="3125787"/>
          </a:xfrm>
          <a:custGeom>
            <a:avLst/>
            <a:gdLst>
              <a:gd name="T0" fmla="*/ 293 w 967"/>
              <a:gd name="T1" fmla="*/ 98 h 1887"/>
              <a:gd name="T2" fmla="*/ 348 w 967"/>
              <a:gd name="T3" fmla="*/ 53 h 1887"/>
              <a:gd name="T4" fmla="*/ 437 w 967"/>
              <a:gd name="T5" fmla="*/ 142 h 1887"/>
              <a:gd name="T6" fmla="*/ 460 w 967"/>
              <a:gd name="T7" fmla="*/ 87 h 1887"/>
              <a:gd name="T8" fmla="*/ 648 w 967"/>
              <a:gd name="T9" fmla="*/ 120 h 1887"/>
              <a:gd name="T10" fmla="*/ 771 w 967"/>
              <a:gd name="T11" fmla="*/ 276 h 1887"/>
              <a:gd name="T12" fmla="*/ 648 w 967"/>
              <a:gd name="T13" fmla="*/ 298 h 1887"/>
              <a:gd name="T14" fmla="*/ 448 w 967"/>
              <a:gd name="T15" fmla="*/ 376 h 1887"/>
              <a:gd name="T16" fmla="*/ 426 w 967"/>
              <a:gd name="T17" fmla="*/ 420 h 1887"/>
              <a:gd name="T18" fmla="*/ 715 w 967"/>
              <a:gd name="T19" fmla="*/ 498 h 1887"/>
              <a:gd name="T20" fmla="*/ 593 w 967"/>
              <a:gd name="T21" fmla="*/ 498 h 1887"/>
              <a:gd name="T22" fmla="*/ 615 w 967"/>
              <a:gd name="T23" fmla="*/ 564 h 1887"/>
              <a:gd name="T24" fmla="*/ 815 w 967"/>
              <a:gd name="T25" fmla="*/ 798 h 1887"/>
              <a:gd name="T26" fmla="*/ 571 w 967"/>
              <a:gd name="T27" fmla="*/ 842 h 1887"/>
              <a:gd name="T28" fmla="*/ 482 w 967"/>
              <a:gd name="T29" fmla="*/ 887 h 1887"/>
              <a:gd name="T30" fmla="*/ 415 w 967"/>
              <a:gd name="T31" fmla="*/ 909 h 1887"/>
              <a:gd name="T32" fmla="*/ 437 w 967"/>
              <a:gd name="T33" fmla="*/ 953 h 1887"/>
              <a:gd name="T34" fmla="*/ 737 w 967"/>
              <a:gd name="T35" fmla="*/ 876 h 1887"/>
              <a:gd name="T36" fmla="*/ 904 w 967"/>
              <a:gd name="T37" fmla="*/ 1009 h 1887"/>
              <a:gd name="T38" fmla="*/ 582 w 967"/>
              <a:gd name="T39" fmla="*/ 1076 h 1887"/>
              <a:gd name="T40" fmla="*/ 204 w 967"/>
              <a:gd name="T41" fmla="*/ 1064 h 1887"/>
              <a:gd name="T42" fmla="*/ 337 w 967"/>
              <a:gd name="T43" fmla="*/ 1131 h 1887"/>
              <a:gd name="T44" fmla="*/ 893 w 967"/>
              <a:gd name="T45" fmla="*/ 1131 h 1887"/>
              <a:gd name="T46" fmla="*/ 860 w 967"/>
              <a:gd name="T47" fmla="*/ 1253 h 1887"/>
              <a:gd name="T48" fmla="*/ 782 w 967"/>
              <a:gd name="T49" fmla="*/ 1364 h 1887"/>
              <a:gd name="T50" fmla="*/ 193 w 967"/>
              <a:gd name="T51" fmla="*/ 1431 h 1887"/>
              <a:gd name="T52" fmla="*/ 748 w 967"/>
              <a:gd name="T53" fmla="*/ 1453 h 1887"/>
              <a:gd name="T54" fmla="*/ 771 w 967"/>
              <a:gd name="T55" fmla="*/ 1575 h 1887"/>
              <a:gd name="T56" fmla="*/ 660 w 967"/>
              <a:gd name="T57" fmla="*/ 1664 h 1887"/>
              <a:gd name="T58" fmla="*/ 293 w 967"/>
              <a:gd name="T59" fmla="*/ 1709 h 1887"/>
              <a:gd name="T60" fmla="*/ 660 w 967"/>
              <a:gd name="T61" fmla="*/ 1742 h 1887"/>
              <a:gd name="T62" fmla="*/ 660 w 967"/>
              <a:gd name="T63" fmla="*/ 1820 h 1887"/>
              <a:gd name="T64" fmla="*/ 560 w 967"/>
              <a:gd name="T65" fmla="*/ 1864 h 1887"/>
              <a:gd name="T66" fmla="*/ 293 w 967"/>
              <a:gd name="T67" fmla="*/ 1842 h 1887"/>
              <a:gd name="T68" fmla="*/ 248 w 967"/>
              <a:gd name="T69" fmla="*/ 1787 h 1887"/>
              <a:gd name="T70" fmla="*/ 271 w 967"/>
              <a:gd name="T71" fmla="*/ 1620 h 1887"/>
              <a:gd name="T72" fmla="*/ 671 w 967"/>
              <a:gd name="T73" fmla="*/ 1575 h 1887"/>
              <a:gd name="T74" fmla="*/ 126 w 967"/>
              <a:gd name="T75" fmla="*/ 1564 h 1887"/>
              <a:gd name="T76" fmla="*/ 59 w 967"/>
              <a:gd name="T77" fmla="*/ 1398 h 1887"/>
              <a:gd name="T78" fmla="*/ 526 w 967"/>
              <a:gd name="T79" fmla="*/ 1287 h 1887"/>
              <a:gd name="T80" fmla="*/ 760 w 967"/>
              <a:gd name="T81" fmla="*/ 1231 h 1887"/>
              <a:gd name="T82" fmla="*/ 15 w 967"/>
              <a:gd name="T83" fmla="*/ 1187 h 1887"/>
              <a:gd name="T84" fmla="*/ 59 w 967"/>
              <a:gd name="T85" fmla="*/ 998 h 1887"/>
              <a:gd name="T86" fmla="*/ 304 w 967"/>
              <a:gd name="T87" fmla="*/ 942 h 1887"/>
              <a:gd name="T88" fmla="*/ 4 w 967"/>
              <a:gd name="T89" fmla="*/ 864 h 1887"/>
              <a:gd name="T90" fmla="*/ 104 w 967"/>
              <a:gd name="T91" fmla="*/ 787 h 1887"/>
              <a:gd name="T92" fmla="*/ 715 w 967"/>
              <a:gd name="T93" fmla="*/ 731 h 1887"/>
              <a:gd name="T94" fmla="*/ 715 w 967"/>
              <a:gd name="T95" fmla="*/ 698 h 1887"/>
              <a:gd name="T96" fmla="*/ 71 w 967"/>
              <a:gd name="T97" fmla="*/ 698 h 1887"/>
              <a:gd name="T98" fmla="*/ 182 w 967"/>
              <a:gd name="T99" fmla="*/ 553 h 1887"/>
              <a:gd name="T100" fmla="*/ 82 w 967"/>
              <a:gd name="T101" fmla="*/ 487 h 1887"/>
              <a:gd name="T102" fmla="*/ 137 w 967"/>
              <a:gd name="T103" fmla="*/ 398 h 1887"/>
              <a:gd name="T104" fmla="*/ 315 w 967"/>
              <a:gd name="T105" fmla="*/ 353 h 1887"/>
              <a:gd name="T106" fmla="*/ 137 w 967"/>
              <a:gd name="T107" fmla="*/ 331 h 1887"/>
              <a:gd name="T108" fmla="*/ 337 w 967"/>
              <a:gd name="T109" fmla="*/ 242 h 1887"/>
              <a:gd name="T110" fmla="*/ 226 w 967"/>
              <a:gd name="T111" fmla="*/ 176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967" h="1887">
                <a:moveTo>
                  <a:pt x="226" y="176"/>
                </a:moveTo>
                <a:cubicBezTo>
                  <a:pt x="255" y="131"/>
                  <a:pt x="241" y="115"/>
                  <a:pt x="293" y="98"/>
                </a:cubicBezTo>
                <a:cubicBezTo>
                  <a:pt x="304" y="91"/>
                  <a:pt x="316" y="84"/>
                  <a:pt x="326" y="76"/>
                </a:cubicBezTo>
                <a:cubicBezTo>
                  <a:pt x="334" y="69"/>
                  <a:pt x="337" y="53"/>
                  <a:pt x="348" y="53"/>
                </a:cubicBezTo>
                <a:cubicBezTo>
                  <a:pt x="359" y="53"/>
                  <a:pt x="390" y="106"/>
                  <a:pt x="393" y="109"/>
                </a:cubicBezTo>
                <a:cubicBezTo>
                  <a:pt x="406" y="122"/>
                  <a:pt x="423" y="130"/>
                  <a:pt x="437" y="142"/>
                </a:cubicBezTo>
                <a:cubicBezTo>
                  <a:pt x="453" y="156"/>
                  <a:pt x="482" y="187"/>
                  <a:pt x="482" y="187"/>
                </a:cubicBezTo>
                <a:cubicBezTo>
                  <a:pt x="527" y="140"/>
                  <a:pt x="506" y="118"/>
                  <a:pt x="460" y="87"/>
                </a:cubicBezTo>
                <a:cubicBezTo>
                  <a:pt x="429" y="0"/>
                  <a:pt x="504" y="35"/>
                  <a:pt x="571" y="42"/>
                </a:cubicBezTo>
                <a:cubicBezTo>
                  <a:pt x="608" y="67"/>
                  <a:pt x="620" y="86"/>
                  <a:pt x="648" y="120"/>
                </a:cubicBezTo>
                <a:cubicBezTo>
                  <a:pt x="670" y="147"/>
                  <a:pt x="702" y="162"/>
                  <a:pt x="726" y="187"/>
                </a:cubicBezTo>
                <a:cubicBezTo>
                  <a:pt x="751" y="263"/>
                  <a:pt x="732" y="237"/>
                  <a:pt x="771" y="276"/>
                </a:cubicBezTo>
                <a:cubicBezTo>
                  <a:pt x="726" y="319"/>
                  <a:pt x="773" y="287"/>
                  <a:pt x="715" y="287"/>
                </a:cubicBezTo>
                <a:cubicBezTo>
                  <a:pt x="692" y="287"/>
                  <a:pt x="670" y="294"/>
                  <a:pt x="648" y="298"/>
                </a:cubicBezTo>
                <a:cubicBezTo>
                  <a:pt x="589" y="318"/>
                  <a:pt x="541" y="344"/>
                  <a:pt x="482" y="364"/>
                </a:cubicBezTo>
                <a:cubicBezTo>
                  <a:pt x="471" y="368"/>
                  <a:pt x="459" y="372"/>
                  <a:pt x="448" y="376"/>
                </a:cubicBezTo>
                <a:cubicBezTo>
                  <a:pt x="437" y="380"/>
                  <a:pt x="415" y="387"/>
                  <a:pt x="415" y="387"/>
                </a:cubicBezTo>
                <a:cubicBezTo>
                  <a:pt x="419" y="398"/>
                  <a:pt x="414" y="419"/>
                  <a:pt x="426" y="420"/>
                </a:cubicBezTo>
                <a:cubicBezTo>
                  <a:pt x="550" y="435"/>
                  <a:pt x="711" y="387"/>
                  <a:pt x="837" y="376"/>
                </a:cubicBezTo>
                <a:cubicBezTo>
                  <a:pt x="824" y="538"/>
                  <a:pt x="870" y="520"/>
                  <a:pt x="715" y="498"/>
                </a:cubicBezTo>
                <a:cubicBezTo>
                  <a:pt x="700" y="496"/>
                  <a:pt x="686" y="491"/>
                  <a:pt x="671" y="487"/>
                </a:cubicBezTo>
                <a:cubicBezTo>
                  <a:pt x="645" y="491"/>
                  <a:pt x="619" y="492"/>
                  <a:pt x="593" y="498"/>
                </a:cubicBezTo>
                <a:cubicBezTo>
                  <a:pt x="570" y="503"/>
                  <a:pt x="526" y="520"/>
                  <a:pt x="526" y="520"/>
                </a:cubicBezTo>
                <a:cubicBezTo>
                  <a:pt x="563" y="575"/>
                  <a:pt x="531" y="545"/>
                  <a:pt x="615" y="564"/>
                </a:cubicBezTo>
                <a:cubicBezTo>
                  <a:pt x="698" y="583"/>
                  <a:pt x="785" y="586"/>
                  <a:pt x="871" y="598"/>
                </a:cubicBezTo>
                <a:cubicBezTo>
                  <a:pt x="870" y="612"/>
                  <a:pt x="887" y="787"/>
                  <a:pt x="815" y="798"/>
                </a:cubicBezTo>
                <a:cubicBezTo>
                  <a:pt x="756" y="807"/>
                  <a:pt x="696" y="805"/>
                  <a:pt x="637" y="809"/>
                </a:cubicBezTo>
                <a:cubicBezTo>
                  <a:pt x="601" y="821"/>
                  <a:pt x="602" y="817"/>
                  <a:pt x="571" y="842"/>
                </a:cubicBezTo>
                <a:cubicBezTo>
                  <a:pt x="563" y="849"/>
                  <a:pt x="557" y="859"/>
                  <a:pt x="548" y="864"/>
                </a:cubicBezTo>
                <a:cubicBezTo>
                  <a:pt x="527" y="875"/>
                  <a:pt x="504" y="880"/>
                  <a:pt x="482" y="887"/>
                </a:cubicBezTo>
                <a:cubicBezTo>
                  <a:pt x="471" y="891"/>
                  <a:pt x="459" y="894"/>
                  <a:pt x="448" y="898"/>
                </a:cubicBezTo>
                <a:cubicBezTo>
                  <a:pt x="437" y="902"/>
                  <a:pt x="415" y="909"/>
                  <a:pt x="415" y="909"/>
                </a:cubicBezTo>
                <a:cubicBezTo>
                  <a:pt x="411" y="920"/>
                  <a:pt x="399" y="932"/>
                  <a:pt x="404" y="942"/>
                </a:cubicBezTo>
                <a:cubicBezTo>
                  <a:pt x="409" y="952"/>
                  <a:pt x="425" y="953"/>
                  <a:pt x="437" y="953"/>
                </a:cubicBezTo>
                <a:cubicBezTo>
                  <a:pt x="471" y="953"/>
                  <a:pt x="504" y="946"/>
                  <a:pt x="537" y="942"/>
                </a:cubicBezTo>
                <a:cubicBezTo>
                  <a:pt x="588" y="925"/>
                  <a:pt x="684" y="880"/>
                  <a:pt x="737" y="876"/>
                </a:cubicBezTo>
                <a:cubicBezTo>
                  <a:pt x="785" y="872"/>
                  <a:pt x="834" y="868"/>
                  <a:pt x="882" y="864"/>
                </a:cubicBezTo>
                <a:cubicBezTo>
                  <a:pt x="943" y="886"/>
                  <a:pt x="967" y="883"/>
                  <a:pt x="904" y="1009"/>
                </a:cubicBezTo>
                <a:cubicBezTo>
                  <a:pt x="893" y="1030"/>
                  <a:pt x="859" y="1024"/>
                  <a:pt x="837" y="1031"/>
                </a:cubicBezTo>
                <a:cubicBezTo>
                  <a:pt x="753" y="1059"/>
                  <a:pt x="670" y="1064"/>
                  <a:pt x="582" y="1076"/>
                </a:cubicBezTo>
                <a:cubicBezTo>
                  <a:pt x="500" y="1129"/>
                  <a:pt x="392" y="1071"/>
                  <a:pt x="304" y="1053"/>
                </a:cubicBezTo>
                <a:cubicBezTo>
                  <a:pt x="271" y="1057"/>
                  <a:pt x="236" y="1055"/>
                  <a:pt x="204" y="1064"/>
                </a:cubicBezTo>
                <a:cubicBezTo>
                  <a:pt x="194" y="1067"/>
                  <a:pt x="177" y="1077"/>
                  <a:pt x="182" y="1087"/>
                </a:cubicBezTo>
                <a:cubicBezTo>
                  <a:pt x="198" y="1119"/>
                  <a:pt x="319" y="1128"/>
                  <a:pt x="337" y="1131"/>
                </a:cubicBezTo>
                <a:cubicBezTo>
                  <a:pt x="480" y="1178"/>
                  <a:pt x="634" y="1140"/>
                  <a:pt x="782" y="1131"/>
                </a:cubicBezTo>
                <a:cubicBezTo>
                  <a:pt x="815" y="1126"/>
                  <a:pt x="882" y="1109"/>
                  <a:pt x="893" y="1131"/>
                </a:cubicBezTo>
                <a:cubicBezTo>
                  <a:pt x="898" y="1141"/>
                  <a:pt x="885" y="1153"/>
                  <a:pt x="882" y="1164"/>
                </a:cubicBezTo>
                <a:cubicBezTo>
                  <a:pt x="874" y="1193"/>
                  <a:pt x="867" y="1223"/>
                  <a:pt x="860" y="1253"/>
                </a:cubicBezTo>
                <a:cubicBezTo>
                  <a:pt x="854" y="1279"/>
                  <a:pt x="859" y="1307"/>
                  <a:pt x="848" y="1331"/>
                </a:cubicBezTo>
                <a:cubicBezTo>
                  <a:pt x="840" y="1348"/>
                  <a:pt x="797" y="1359"/>
                  <a:pt x="782" y="1364"/>
                </a:cubicBezTo>
                <a:cubicBezTo>
                  <a:pt x="688" y="1354"/>
                  <a:pt x="617" y="1334"/>
                  <a:pt x="526" y="1364"/>
                </a:cubicBezTo>
                <a:cubicBezTo>
                  <a:pt x="469" y="1423"/>
                  <a:pt x="264" y="1425"/>
                  <a:pt x="193" y="1431"/>
                </a:cubicBezTo>
                <a:cubicBezTo>
                  <a:pt x="231" y="1545"/>
                  <a:pt x="476" y="1466"/>
                  <a:pt x="526" y="1464"/>
                </a:cubicBezTo>
                <a:cubicBezTo>
                  <a:pt x="642" y="1426"/>
                  <a:pt x="570" y="1440"/>
                  <a:pt x="748" y="1453"/>
                </a:cubicBezTo>
                <a:cubicBezTo>
                  <a:pt x="770" y="1457"/>
                  <a:pt x="794" y="1456"/>
                  <a:pt x="815" y="1464"/>
                </a:cubicBezTo>
                <a:cubicBezTo>
                  <a:pt x="879" y="1488"/>
                  <a:pt x="794" y="1560"/>
                  <a:pt x="771" y="1575"/>
                </a:cubicBezTo>
                <a:cubicBezTo>
                  <a:pt x="770" y="1578"/>
                  <a:pt x="751" y="1639"/>
                  <a:pt x="748" y="1642"/>
                </a:cubicBezTo>
                <a:cubicBezTo>
                  <a:pt x="726" y="1663"/>
                  <a:pt x="690" y="1658"/>
                  <a:pt x="660" y="1664"/>
                </a:cubicBezTo>
                <a:cubicBezTo>
                  <a:pt x="568" y="1655"/>
                  <a:pt x="495" y="1640"/>
                  <a:pt x="404" y="1653"/>
                </a:cubicBezTo>
                <a:cubicBezTo>
                  <a:pt x="342" y="1674"/>
                  <a:pt x="315" y="1640"/>
                  <a:pt x="293" y="1709"/>
                </a:cubicBezTo>
                <a:cubicBezTo>
                  <a:pt x="360" y="1743"/>
                  <a:pt x="368" y="1742"/>
                  <a:pt x="448" y="1731"/>
                </a:cubicBezTo>
                <a:cubicBezTo>
                  <a:pt x="519" y="1735"/>
                  <a:pt x="590" y="1736"/>
                  <a:pt x="660" y="1742"/>
                </a:cubicBezTo>
                <a:cubicBezTo>
                  <a:pt x="672" y="1743"/>
                  <a:pt x="688" y="1743"/>
                  <a:pt x="693" y="1753"/>
                </a:cubicBezTo>
                <a:cubicBezTo>
                  <a:pt x="698" y="1764"/>
                  <a:pt x="666" y="1816"/>
                  <a:pt x="660" y="1820"/>
                </a:cubicBezTo>
                <a:cubicBezTo>
                  <a:pt x="640" y="1832"/>
                  <a:pt x="615" y="1835"/>
                  <a:pt x="593" y="1842"/>
                </a:cubicBezTo>
                <a:cubicBezTo>
                  <a:pt x="580" y="1846"/>
                  <a:pt x="572" y="1858"/>
                  <a:pt x="560" y="1864"/>
                </a:cubicBezTo>
                <a:cubicBezTo>
                  <a:pt x="539" y="1874"/>
                  <a:pt x="515" y="1879"/>
                  <a:pt x="493" y="1887"/>
                </a:cubicBezTo>
                <a:cubicBezTo>
                  <a:pt x="426" y="1873"/>
                  <a:pt x="360" y="1855"/>
                  <a:pt x="293" y="1842"/>
                </a:cubicBezTo>
                <a:cubicBezTo>
                  <a:pt x="289" y="1831"/>
                  <a:pt x="289" y="1818"/>
                  <a:pt x="282" y="1809"/>
                </a:cubicBezTo>
                <a:cubicBezTo>
                  <a:pt x="273" y="1799"/>
                  <a:pt x="259" y="1795"/>
                  <a:pt x="248" y="1787"/>
                </a:cubicBezTo>
                <a:cubicBezTo>
                  <a:pt x="206" y="1753"/>
                  <a:pt x="167" y="1721"/>
                  <a:pt x="137" y="1675"/>
                </a:cubicBezTo>
                <a:cubicBezTo>
                  <a:pt x="171" y="1664"/>
                  <a:pt x="238" y="1626"/>
                  <a:pt x="271" y="1620"/>
                </a:cubicBezTo>
                <a:cubicBezTo>
                  <a:pt x="326" y="1610"/>
                  <a:pt x="382" y="1606"/>
                  <a:pt x="437" y="1598"/>
                </a:cubicBezTo>
                <a:cubicBezTo>
                  <a:pt x="508" y="1604"/>
                  <a:pt x="613" y="1633"/>
                  <a:pt x="671" y="1575"/>
                </a:cubicBezTo>
                <a:cubicBezTo>
                  <a:pt x="528" y="1557"/>
                  <a:pt x="526" y="1554"/>
                  <a:pt x="348" y="1564"/>
                </a:cubicBezTo>
                <a:cubicBezTo>
                  <a:pt x="263" y="1585"/>
                  <a:pt x="254" y="1592"/>
                  <a:pt x="126" y="1564"/>
                </a:cubicBezTo>
                <a:cubicBezTo>
                  <a:pt x="109" y="1560"/>
                  <a:pt x="90" y="1488"/>
                  <a:pt x="82" y="1464"/>
                </a:cubicBezTo>
                <a:cubicBezTo>
                  <a:pt x="75" y="1442"/>
                  <a:pt x="59" y="1398"/>
                  <a:pt x="59" y="1398"/>
                </a:cubicBezTo>
                <a:cubicBezTo>
                  <a:pt x="97" y="1360"/>
                  <a:pt x="153" y="1356"/>
                  <a:pt x="204" y="1342"/>
                </a:cubicBezTo>
                <a:cubicBezTo>
                  <a:pt x="316" y="1310"/>
                  <a:pt x="407" y="1295"/>
                  <a:pt x="526" y="1287"/>
                </a:cubicBezTo>
                <a:cubicBezTo>
                  <a:pt x="683" y="1232"/>
                  <a:pt x="230" y="1388"/>
                  <a:pt x="793" y="1264"/>
                </a:cubicBezTo>
                <a:cubicBezTo>
                  <a:pt x="808" y="1261"/>
                  <a:pt x="776" y="1232"/>
                  <a:pt x="760" y="1231"/>
                </a:cubicBezTo>
                <a:cubicBezTo>
                  <a:pt x="598" y="1217"/>
                  <a:pt x="434" y="1224"/>
                  <a:pt x="271" y="1220"/>
                </a:cubicBezTo>
                <a:cubicBezTo>
                  <a:pt x="82" y="1193"/>
                  <a:pt x="167" y="1204"/>
                  <a:pt x="15" y="1187"/>
                </a:cubicBezTo>
                <a:cubicBezTo>
                  <a:pt x="0" y="1140"/>
                  <a:pt x="9" y="1073"/>
                  <a:pt x="37" y="1031"/>
                </a:cubicBezTo>
                <a:cubicBezTo>
                  <a:pt x="44" y="1020"/>
                  <a:pt x="47" y="1003"/>
                  <a:pt x="59" y="998"/>
                </a:cubicBezTo>
                <a:cubicBezTo>
                  <a:pt x="83" y="987"/>
                  <a:pt x="111" y="991"/>
                  <a:pt x="137" y="987"/>
                </a:cubicBezTo>
                <a:cubicBezTo>
                  <a:pt x="195" y="978"/>
                  <a:pt x="248" y="956"/>
                  <a:pt x="304" y="942"/>
                </a:cubicBezTo>
                <a:cubicBezTo>
                  <a:pt x="254" y="926"/>
                  <a:pt x="190" y="895"/>
                  <a:pt x="137" y="887"/>
                </a:cubicBezTo>
                <a:cubicBezTo>
                  <a:pt x="40" y="873"/>
                  <a:pt x="85" y="882"/>
                  <a:pt x="4" y="864"/>
                </a:cubicBezTo>
                <a:cubicBezTo>
                  <a:pt x="8" y="849"/>
                  <a:pt x="7" y="833"/>
                  <a:pt x="15" y="820"/>
                </a:cubicBezTo>
                <a:cubicBezTo>
                  <a:pt x="31" y="796"/>
                  <a:pt x="82" y="789"/>
                  <a:pt x="104" y="787"/>
                </a:cubicBezTo>
                <a:cubicBezTo>
                  <a:pt x="174" y="781"/>
                  <a:pt x="245" y="780"/>
                  <a:pt x="315" y="776"/>
                </a:cubicBezTo>
                <a:cubicBezTo>
                  <a:pt x="448" y="747"/>
                  <a:pt x="579" y="740"/>
                  <a:pt x="715" y="731"/>
                </a:cubicBezTo>
                <a:cubicBezTo>
                  <a:pt x="730" y="727"/>
                  <a:pt x="760" y="735"/>
                  <a:pt x="760" y="720"/>
                </a:cubicBezTo>
                <a:cubicBezTo>
                  <a:pt x="760" y="703"/>
                  <a:pt x="732" y="699"/>
                  <a:pt x="715" y="698"/>
                </a:cubicBezTo>
                <a:cubicBezTo>
                  <a:pt x="659" y="695"/>
                  <a:pt x="604" y="705"/>
                  <a:pt x="548" y="709"/>
                </a:cubicBezTo>
                <a:cubicBezTo>
                  <a:pt x="389" y="705"/>
                  <a:pt x="230" y="705"/>
                  <a:pt x="71" y="698"/>
                </a:cubicBezTo>
                <a:cubicBezTo>
                  <a:pt x="59" y="697"/>
                  <a:pt x="40" y="699"/>
                  <a:pt x="37" y="687"/>
                </a:cubicBezTo>
                <a:cubicBezTo>
                  <a:pt x="10" y="583"/>
                  <a:pt x="113" y="570"/>
                  <a:pt x="182" y="553"/>
                </a:cubicBezTo>
                <a:cubicBezTo>
                  <a:pt x="248" y="557"/>
                  <a:pt x="373" y="584"/>
                  <a:pt x="448" y="564"/>
                </a:cubicBezTo>
                <a:cubicBezTo>
                  <a:pt x="359" y="475"/>
                  <a:pt x="195" y="494"/>
                  <a:pt x="82" y="487"/>
                </a:cubicBezTo>
                <a:cubicBezTo>
                  <a:pt x="90" y="461"/>
                  <a:pt x="87" y="430"/>
                  <a:pt x="104" y="409"/>
                </a:cubicBezTo>
                <a:cubicBezTo>
                  <a:pt x="111" y="400"/>
                  <a:pt x="125" y="399"/>
                  <a:pt x="137" y="398"/>
                </a:cubicBezTo>
                <a:cubicBezTo>
                  <a:pt x="200" y="392"/>
                  <a:pt x="263" y="391"/>
                  <a:pt x="326" y="387"/>
                </a:cubicBezTo>
                <a:cubicBezTo>
                  <a:pt x="322" y="376"/>
                  <a:pt x="324" y="361"/>
                  <a:pt x="315" y="353"/>
                </a:cubicBezTo>
                <a:cubicBezTo>
                  <a:pt x="303" y="343"/>
                  <a:pt x="286" y="344"/>
                  <a:pt x="271" y="342"/>
                </a:cubicBezTo>
                <a:cubicBezTo>
                  <a:pt x="227" y="337"/>
                  <a:pt x="182" y="335"/>
                  <a:pt x="137" y="331"/>
                </a:cubicBezTo>
                <a:cubicBezTo>
                  <a:pt x="158" y="246"/>
                  <a:pt x="192" y="277"/>
                  <a:pt x="282" y="287"/>
                </a:cubicBezTo>
                <a:cubicBezTo>
                  <a:pt x="329" y="279"/>
                  <a:pt x="371" y="294"/>
                  <a:pt x="337" y="242"/>
                </a:cubicBezTo>
                <a:cubicBezTo>
                  <a:pt x="328" y="228"/>
                  <a:pt x="289" y="194"/>
                  <a:pt x="271" y="187"/>
                </a:cubicBezTo>
                <a:cubicBezTo>
                  <a:pt x="239" y="175"/>
                  <a:pt x="191" y="176"/>
                  <a:pt x="226" y="176"/>
                </a:cubicBezTo>
                <a:close/>
              </a:path>
            </a:pathLst>
          </a:custGeom>
          <a:solidFill>
            <a:schemeClr val="accent1"/>
          </a:solidFill>
          <a:ln w="571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random/>
    <p:sndAc>
      <p:stSnd>
        <p:snd r:embed="rId3" name="projctor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90BFF109-950D-904B-2447-C501F3BD90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>
                <a:latin typeface="Verdana" panose="020B0604030504040204" pitchFamily="34" charset="0"/>
              </a:rPr>
              <a:t>Two Basic Cell Types</a:t>
            </a:r>
            <a:endParaRPr lang="en-US" alt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93C2EC3A-D21F-006A-CB08-8EFEFF9381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2192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3600" b="1"/>
              <a:t>2) </a:t>
            </a:r>
            <a:r>
              <a:rPr lang="en-US" altLang="en-US" sz="3600">
                <a:latin typeface="Verdana" panose="020B0604030504040204" pitchFamily="34" charset="0"/>
              </a:rPr>
              <a:t>Eukaryote</a:t>
            </a:r>
          </a:p>
          <a:p>
            <a:pPr lvl="1">
              <a:lnSpc>
                <a:spcPct val="90000"/>
              </a:lnSpc>
            </a:pPr>
            <a:r>
              <a:rPr lang="en-US" altLang="en-US" sz="3600">
                <a:latin typeface="Verdana" panose="020B0604030504040204" pitchFamily="34" charset="0"/>
              </a:rPr>
              <a:t>Has several internal structures (organelles).</a:t>
            </a:r>
          </a:p>
          <a:p>
            <a:pPr lvl="1">
              <a:lnSpc>
                <a:spcPct val="90000"/>
              </a:lnSpc>
            </a:pPr>
            <a:r>
              <a:rPr lang="en-US" altLang="en-US" sz="3600">
                <a:latin typeface="Verdana" panose="020B0604030504040204" pitchFamily="34" charset="0"/>
              </a:rPr>
              <a:t>True nucleus.</a:t>
            </a:r>
          </a:p>
          <a:p>
            <a:pPr lvl="1">
              <a:lnSpc>
                <a:spcPct val="90000"/>
              </a:lnSpc>
            </a:pPr>
            <a:r>
              <a:rPr lang="en-US" altLang="en-US" sz="3600">
                <a:latin typeface="Verdana" panose="020B0604030504040204" pitchFamily="34" charset="0"/>
              </a:rPr>
              <a:t>Either unicellular or multicellular.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3600">
                <a:latin typeface="Verdana" panose="020B0604030504040204" pitchFamily="34" charset="0"/>
              </a:rPr>
              <a:t>      unicellular example: yeast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3600">
                <a:latin typeface="Verdana" panose="020B0604030504040204" pitchFamily="34" charset="0"/>
              </a:rPr>
              <a:t>      multicellular examples: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3600">
                <a:latin typeface="Verdana" panose="020B0604030504040204" pitchFamily="34" charset="0"/>
              </a:rPr>
              <a:t>        plants and animals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hem life part 2 Honors">
  <a:themeElements>
    <a:clrScheme name="">
      <a:dk1>
        <a:srgbClr val="000099"/>
      </a:dk1>
      <a:lt1>
        <a:srgbClr val="CCFFFF"/>
      </a:lt1>
      <a:dk2>
        <a:srgbClr val="0000FF"/>
      </a:dk2>
      <a:lt2>
        <a:srgbClr val="CCECFF"/>
      </a:lt2>
      <a:accent1>
        <a:srgbClr val="00CC99"/>
      </a:accent1>
      <a:accent2>
        <a:srgbClr val="0033CC"/>
      </a:accent2>
      <a:accent3>
        <a:srgbClr val="AAAAFF"/>
      </a:accent3>
      <a:accent4>
        <a:srgbClr val="AEDADA"/>
      </a:accent4>
      <a:accent5>
        <a:srgbClr val="AAE2CA"/>
      </a:accent5>
      <a:accent6>
        <a:srgbClr val="002DB9"/>
      </a:accent6>
      <a:hlink>
        <a:srgbClr val="CCCCFF"/>
      </a:hlink>
      <a:folHlink>
        <a:srgbClr val="B2B2B2"/>
      </a:folHlink>
    </a:clrScheme>
    <a:fontScheme name="Chem life part 2 Honor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Chem life part 2 Hono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 life part 2 Hono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 life part 2 Hono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 life part 2 Hono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 life part 2 Hono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 life part 2 Hono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 life part 2 Hono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C:\My Documents\Power Point\Chem life part 2 Honors.ppt</Template>
  <TotalTime>437</TotalTime>
  <Words>976</Words>
  <Application>Microsoft Office PowerPoint</Application>
  <PresentationFormat>On-screen Show (4:3)</PresentationFormat>
  <Paragraphs>157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Times New Roman</vt:lpstr>
      <vt:lpstr>Verdana</vt:lpstr>
      <vt:lpstr>Wagner</vt:lpstr>
      <vt:lpstr>Arial</vt:lpstr>
      <vt:lpstr>Chem life part 2 Honors</vt:lpstr>
      <vt:lpstr>Chapter Seven </vt:lpstr>
      <vt:lpstr>Cellular Organization</vt:lpstr>
      <vt:lpstr>The History of the Cell</vt:lpstr>
      <vt:lpstr>Microscopes and Cells</vt:lpstr>
      <vt:lpstr>Microscopes and Cells</vt:lpstr>
      <vt:lpstr>Microscopes and Cells</vt:lpstr>
      <vt:lpstr> Cell Theory:</vt:lpstr>
      <vt:lpstr>Two Basic Cell Types</vt:lpstr>
      <vt:lpstr>Two Basic Cell Types</vt:lpstr>
      <vt:lpstr>The Parts of The Eukaryotic Cell 1) Boundaries </vt:lpstr>
      <vt:lpstr>1) Boundaries </vt:lpstr>
      <vt:lpstr>The Parts of The Eukaryotic Cell: 2) Controls</vt:lpstr>
      <vt:lpstr>2) Controls</vt:lpstr>
      <vt:lpstr>The Parts of The Eukaryotic Cell: 3) Assembly </vt:lpstr>
      <vt:lpstr>The Parts of The Eukaryotic Cell: 4) Transport</vt:lpstr>
      <vt:lpstr>4) Transport</vt:lpstr>
      <vt:lpstr>The Parts of The Eukaryotic Cell:  5) Storage</vt:lpstr>
      <vt:lpstr> 5) Storage</vt:lpstr>
      <vt:lpstr>The Parts of The Eukaryotic Cell:  6) Energy Transformers</vt:lpstr>
      <vt:lpstr>6) Energy Transformers</vt:lpstr>
      <vt:lpstr>The Parts of The Eukaryotic Cell:  7) Support</vt:lpstr>
      <vt:lpstr>The Parts of The Eukaryotic Cell:  8) Locomotion</vt:lpstr>
      <vt:lpstr>8) Locomotion</vt:lpstr>
      <vt:lpstr>The Parts of The Eukaryotic Cell:  9) Cell Division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Eight </dc:title>
  <dc:creator>Stacy Poor</dc:creator>
  <cp:lastModifiedBy>Nayan GRIFFITHS</cp:lastModifiedBy>
  <cp:revision>27</cp:revision>
  <cp:lastPrinted>2001-10-26T13:53:44Z</cp:lastPrinted>
  <dcterms:created xsi:type="dcterms:W3CDTF">2001-09-13T00:55:39Z</dcterms:created>
  <dcterms:modified xsi:type="dcterms:W3CDTF">2023-03-14T11:06:00Z</dcterms:modified>
</cp:coreProperties>
</file>