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6" r:id="rId4"/>
    <p:sldId id="260" r:id="rId5"/>
    <p:sldId id="262" r:id="rId6"/>
    <p:sldId id="261" r:id="rId7"/>
    <p:sldId id="263" r:id="rId8"/>
    <p:sldId id="264" r:id="rId9"/>
    <p:sldId id="271" r:id="rId10"/>
    <p:sldId id="274" r:id="rId11"/>
    <p:sldId id="266" r:id="rId12"/>
    <p:sldId id="268" r:id="rId13"/>
    <p:sldId id="277" r:id="rId14"/>
    <p:sldId id="278" r:id="rId15"/>
    <p:sldId id="279" r:id="rId16"/>
    <p:sldId id="282" r:id="rId17"/>
    <p:sldId id="276" r:id="rId18"/>
    <p:sldId id="285" r:id="rId19"/>
    <p:sldId id="259" r:id="rId20"/>
    <p:sldId id="286" r:id="rId21"/>
    <p:sldId id="288" r:id="rId22"/>
    <p:sldId id="267" r:id="rId23"/>
    <p:sldId id="287" r:id="rId24"/>
    <p:sldId id="270" r:id="rId25"/>
    <p:sldId id="283" r:id="rId26"/>
    <p:sldId id="289" r:id="rId27"/>
    <p:sldId id="291" r:id="rId28"/>
    <p:sldId id="290" r:id="rId29"/>
    <p:sldId id="292" r:id="rId30"/>
    <p:sldId id="293" r:id="rId31"/>
    <p:sldId id="294" r:id="rId32"/>
    <p:sldId id="295" r:id="rId33"/>
    <p:sldId id="296" r:id="rId34"/>
    <p:sldId id="297" r:id="rId35"/>
    <p:sldId id="298" r:id="rId36"/>
    <p:sldId id="299"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0" d="100"/>
          <a:sy n="90" d="100"/>
        </p:scale>
        <p:origin x="9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AC6D9F9-FB03-5F69-34B5-3C4F21C0A9F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47107" name="Rectangle 3">
            <a:extLst>
              <a:ext uri="{FF2B5EF4-FFF2-40B4-BE49-F238E27FC236}">
                <a16:creationId xmlns:a16="http://schemas.microsoft.com/office/drawing/2014/main" id="{F15C30A5-B124-1E13-8025-C0730382FB5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47108" name="Rectangle 4">
            <a:extLst>
              <a:ext uri="{FF2B5EF4-FFF2-40B4-BE49-F238E27FC236}">
                <a16:creationId xmlns:a16="http://schemas.microsoft.com/office/drawing/2014/main" id="{61933953-A829-3C6B-82CB-1CB0BBE4887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7109" name="Rectangle 5">
            <a:extLst>
              <a:ext uri="{FF2B5EF4-FFF2-40B4-BE49-F238E27FC236}">
                <a16:creationId xmlns:a16="http://schemas.microsoft.com/office/drawing/2014/main" id="{1583EF24-D217-5788-0652-0DAB7F71E9E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7110" name="Rectangle 6">
            <a:extLst>
              <a:ext uri="{FF2B5EF4-FFF2-40B4-BE49-F238E27FC236}">
                <a16:creationId xmlns:a16="http://schemas.microsoft.com/office/drawing/2014/main" id="{B8CE9568-F7E3-0EF1-9F1A-AC755F111D3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47111" name="Rectangle 7">
            <a:extLst>
              <a:ext uri="{FF2B5EF4-FFF2-40B4-BE49-F238E27FC236}">
                <a16:creationId xmlns:a16="http://schemas.microsoft.com/office/drawing/2014/main" id="{238C33CB-CAFC-84FC-68A3-0F309270BA66}"/>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EA819D7-AC82-48D4-8A2E-1331E87BAAB2}"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BCB691-D92B-5545-1B3D-41E39D98B2A8}"/>
              </a:ext>
            </a:extLst>
          </p:cNvPr>
          <p:cNvSpPr>
            <a:spLocks noGrp="1" noChangeArrowheads="1"/>
          </p:cNvSpPr>
          <p:nvPr>
            <p:ph type="sldNum" sz="quarter" idx="5"/>
          </p:nvPr>
        </p:nvSpPr>
        <p:spPr>
          <a:ln/>
        </p:spPr>
        <p:txBody>
          <a:bodyPr/>
          <a:lstStyle/>
          <a:p>
            <a:fld id="{6883EA63-B702-44D8-AE3D-04CB53E5ABAF}" type="slidenum">
              <a:rPr lang="en-GB" altLang="en-US"/>
              <a:pPr/>
              <a:t>1</a:t>
            </a:fld>
            <a:endParaRPr lang="en-GB" altLang="en-US"/>
          </a:p>
        </p:txBody>
      </p:sp>
      <p:sp>
        <p:nvSpPr>
          <p:cNvPr id="48130" name="Rectangle 2">
            <a:extLst>
              <a:ext uri="{FF2B5EF4-FFF2-40B4-BE49-F238E27FC236}">
                <a16:creationId xmlns:a16="http://schemas.microsoft.com/office/drawing/2014/main" id="{E05ECABB-6501-9B2D-A053-790F59835344}"/>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AF1C8C7E-A45F-98F3-8925-FE74072F066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0B1AC5-AF96-182D-2191-7D1F21CD38AE}"/>
              </a:ext>
            </a:extLst>
          </p:cNvPr>
          <p:cNvSpPr>
            <a:spLocks noGrp="1" noChangeArrowheads="1"/>
          </p:cNvSpPr>
          <p:nvPr>
            <p:ph type="sldNum" sz="quarter" idx="5"/>
          </p:nvPr>
        </p:nvSpPr>
        <p:spPr>
          <a:ln/>
        </p:spPr>
        <p:txBody>
          <a:bodyPr/>
          <a:lstStyle/>
          <a:p>
            <a:fld id="{B5364F65-FC3C-4AAF-AEEE-8EFFAD45DFF5}" type="slidenum">
              <a:rPr lang="en-GB" altLang="en-US"/>
              <a:pPr/>
              <a:t>10</a:t>
            </a:fld>
            <a:endParaRPr lang="en-GB" altLang="en-US"/>
          </a:p>
        </p:txBody>
      </p:sp>
      <p:sp>
        <p:nvSpPr>
          <p:cNvPr id="57346" name="Rectangle 2">
            <a:extLst>
              <a:ext uri="{FF2B5EF4-FFF2-40B4-BE49-F238E27FC236}">
                <a16:creationId xmlns:a16="http://schemas.microsoft.com/office/drawing/2014/main" id="{93E49857-41B0-B7ED-7997-99530F07C411}"/>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2C9CFC94-666A-D9BA-2662-94897A616C0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A6DF9D-BF34-3114-6058-3847EC1B0D81}"/>
              </a:ext>
            </a:extLst>
          </p:cNvPr>
          <p:cNvSpPr>
            <a:spLocks noGrp="1" noChangeArrowheads="1"/>
          </p:cNvSpPr>
          <p:nvPr>
            <p:ph type="sldNum" sz="quarter" idx="5"/>
          </p:nvPr>
        </p:nvSpPr>
        <p:spPr>
          <a:ln/>
        </p:spPr>
        <p:txBody>
          <a:bodyPr/>
          <a:lstStyle/>
          <a:p>
            <a:fld id="{99F4C3E7-A2BC-40B0-9C4A-787B618B85B1}" type="slidenum">
              <a:rPr lang="en-GB" altLang="en-US"/>
              <a:pPr/>
              <a:t>11</a:t>
            </a:fld>
            <a:endParaRPr lang="en-GB" altLang="en-US"/>
          </a:p>
        </p:txBody>
      </p:sp>
      <p:sp>
        <p:nvSpPr>
          <p:cNvPr id="58370" name="Rectangle 2">
            <a:extLst>
              <a:ext uri="{FF2B5EF4-FFF2-40B4-BE49-F238E27FC236}">
                <a16:creationId xmlns:a16="http://schemas.microsoft.com/office/drawing/2014/main" id="{19E8AFE6-7946-53FC-A0A8-41C124FB06BE}"/>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DCF1D827-F11A-7499-9CA0-E024C73E494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86CE408-95BE-FAF1-5D5B-518317C6DA83}"/>
              </a:ext>
            </a:extLst>
          </p:cNvPr>
          <p:cNvSpPr>
            <a:spLocks noGrp="1" noChangeArrowheads="1"/>
          </p:cNvSpPr>
          <p:nvPr>
            <p:ph type="sldNum" sz="quarter" idx="5"/>
          </p:nvPr>
        </p:nvSpPr>
        <p:spPr>
          <a:ln/>
        </p:spPr>
        <p:txBody>
          <a:bodyPr/>
          <a:lstStyle/>
          <a:p>
            <a:fld id="{D8889472-67FB-43D2-98C0-CCFE8114F430}" type="slidenum">
              <a:rPr lang="en-GB" altLang="en-US"/>
              <a:pPr/>
              <a:t>12</a:t>
            </a:fld>
            <a:endParaRPr lang="en-GB" altLang="en-US"/>
          </a:p>
        </p:txBody>
      </p:sp>
      <p:sp>
        <p:nvSpPr>
          <p:cNvPr id="59394" name="Rectangle 2">
            <a:extLst>
              <a:ext uri="{FF2B5EF4-FFF2-40B4-BE49-F238E27FC236}">
                <a16:creationId xmlns:a16="http://schemas.microsoft.com/office/drawing/2014/main" id="{DBEABA50-08E5-88C8-D7FE-65129F5004B3}"/>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B719FCD7-D215-FEEE-ADC3-FD53270D9C9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52E61A-A612-1BED-FD26-31BF37038AED}"/>
              </a:ext>
            </a:extLst>
          </p:cNvPr>
          <p:cNvSpPr>
            <a:spLocks noGrp="1" noChangeArrowheads="1"/>
          </p:cNvSpPr>
          <p:nvPr>
            <p:ph type="sldNum" sz="quarter" idx="5"/>
          </p:nvPr>
        </p:nvSpPr>
        <p:spPr>
          <a:ln/>
        </p:spPr>
        <p:txBody>
          <a:bodyPr/>
          <a:lstStyle/>
          <a:p>
            <a:fld id="{4A59BC16-B59B-4F58-8C52-46CAD95ECD7B}" type="slidenum">
              <a:rPr lang="en-GB" altLang="en-US"/>
              <a:pPr/>
              <a:t>13</a:t>
            </a:fld>
            <a:endParaRPr lang="en-GB" altLang="en-US"/>
          </a:p>
        </p:txBody>
      </p:sp>
      <p:sp>
        <p:nvSpPr>
          <p:cNvPr id="60418" name="Rectangle 2">
            <a:extLst>
              <a:ext uri="{FF2B5EF4-FFF2-40B4-BE49-F238E27FC236}">
                <a16:creationId xmlns:a16="http://schemas.microsoft.com/office/drawing/2014/main" id="{C25F03A9-5AA5-606E-068A-AD3C88D54031}"/>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329615C3-EA4E-6E70-BEF7-04429CDA257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663023-23AB-0F29-3140-64E81D899BE5}"/>
              </a:ext>
            </a:extLst>
          </p:cNvPr>
          <p:cNvSpPr>
            <a:spLocks noGrp="1" noChangeArrowheads="1"/>
          </p:cNvSpPr>
          <p:nvPr>
            <p:ph type="sldNum" sz="quarter" idx="5"/>
          </p:nvPr>
        </p:nvSpPr>
        <p:spPr>
          <a:ln/>
        </p:spPr>
        <p:txBody>
          <a:bodyPr/>
          <a:lstStyle/>
          <a:p>
            <a:fld id="{B55A4302-9E8B-4FCA-929F-94E4D8EED5E7}" type="slidenum">
              <a:rPr lang="en-GB" altLang="en-US"/>
              <a:pPr/>
              <a:t>14</a:t>
            </a:fld>
            <a:endParaRPr lang="en-GB" altLang="en-US"/>
          </a:p>
        </p:txBody>
      </p:sp>
      <p:sp>
        <p:nvSpPr>
          <p:cNvPr id="61442" name="Rectangle 2">
            <a:extLst>
              <a:ext uri="{FF2B5EF4-FFF2-40B4-BE49-F238E27FC236}">
                <a16:creationId xmlns:a16="http://schemas.microsoft.com/office/drawing/2014/main" id="{FDE29557-2C01-F9F3-DFC3-8FF5B6BF1550}"/>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90EBEBAC-587A-8000-43E4-7AA5842DD92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35E95ED-ABD6-4715-9A91-3250B89C5C0C}"/>
              </a:ext>
            </a:extLst>
          </p:cNvPr>
          <p:cNvSpPr>
            <a:spLocks noGrp="1" noChangeArrowheads="1"/>
          </p:cNvSpPr>
          <p:nvPr>
            <p:ph type="sldNum" sz="quarter" idx="5"/>
          </p:nvPr>
        </p:nvSpPr>
        <p:spPr>
          <a:ln/>
        </p:spPr>
        <p:txBody>
          <a:bodyPr/>
          <a:lstStyle/>
          <a:p>
            <a:fld id="{17B42932-8E59-493B-A389-3CB2D42FB1A8}" type="slidenum">
              <a:rPr lang="en-GB" altLang="en-US"/>
              <a:pPr/>
              <a:t>15</a:t>
            </a:fld>
            <a:endParaRPr lang="en-GB" altLang="en-US"/>
          </a:p>
        </p:txBody>
      </p:sp>
      <p:sp>
        <p:nvSpPr>
          <p:cNvPr id="62466" name="Rectangle 2">
            <a:extLst>
              <a:ext uri="{FF2B5EF4-FFF2-40B4-BE49-F238E27FC236}">
                <a16:creationId xmlns:a16="http://schemas.microsoft.com/office/drawing/2014/main" id="{F52CD7BE-1389-70FE-D672-937228C8D4BF}"/>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B84D411B-7458-8EFE-C6C9-3BD9473F949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F52D9D-21BC-1521-5DAC-10C93BCADCBA}"/>
              </a:ext>
            </a:extLst>
          </p:cNvPr>
          <p:cNvSpPr>
            <a:spLocks noGrp="1" noChangeArrowheads="1"/>
          </p:cNvSpPr>
          <p:nvPr>
            <p:ph type="sldNum" sz="quarter" idx="5"/>
          </p:nvPr>
        </p:nvSpPr>
        <p:spPr>
          <a:ln/>
        </p:spPr>
        <p:txBody>
          <a:bodyPr/>
          <a:lstStyle/>
          <a:p>
            <a:fld id="{9B1E5951-FB7D-4EFB-BEB8-035D0D1B7392}" type="slidenum">
              <a:rPr lang="en-GB" altLang="en-US"/>
              <a:pPr/>
              <a:t>16</a:t>
            </a:fld>
            <a:endParaRPr lang="en-GB" altLang="en-US"/>
          </a:p>
        </p:txBody>
      </p:sp>
      <p:sp>
        <p:nvSpPr>
          <p:cNvPr id="63490" name="Rectangle 2">
            <a:extLst>
              <a:ext uri="{FF2B5EF4-FFF2-40B4-BE49-F238E27FC236}">
                <a16:creationId xmlns:a16="http://schemas.microsoft.com/office/drawing/2014/main" id="{B8F9F496-438A-7B57-EE90-0D34A6FF9482}"/>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DF5D09E8-A70E-977F-5904-5D9EFC6EC5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1D23308-487B-1F55-F157-A6EBF4C746FF}"/>
              </a:ext>
            </a:extLst>
          </p:cNvPr>
          <p:cNvSpPr>
            <a:spLocks noGrp="1" noChangeArrowheads="1"/>
          </p:cNvSpPr>
          <p:nvPr>
            <p:ph type="sldNum" sz="quarter" idx="5"/>
          </p:nvPr>
        </p:nvSpPr>
        <p:spPr>
          <a:ln/>
        </p:spPr>
        <p:txBody>
          <a:bodyPr/>
          <a:lstStyle/>
          <a:p>
            <a:fld id="{7C811705-1EF6-4E40-8B04-6AB543D7906B}" type="slidenum">
              <a:rPr lang="en-GB" altLang="en-US"/>
              <a:pPr/>
              <a:t>17</a:t>
            </a:fld>
            <a:endParaRPr lang="en-GB" altLang="en-US"/>
          </a:p>
        </p:txBody>
      </p:sp>
      <p:sp>
        <p:nvSpPr>
          <p:cNvPr id="64514" name="Rectangle 2">
            <a:extLst>
              <a:ext uri="{FF2B5EF4-FFF2-40B4-BE49-F238E27FC236}">
                <a16:creationId xmlns:a16="http://schemas.microsoft.com/office/drawing/2014/main" id="{E82B6A93-119F-9681-459A-F017680A1C62}"/>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12359587-445C-7EF6-98E5-56EE5132D65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0E572E5-3952-2F95-1267-14DF7A27D503}"/>
              </a:ext>
            </a:extLst>
          </p:cNvPr>
          <p:cNvSpPr>
            <a:spLocks noGrp="1" noChangeArrowheads="1"/>
          </p:cNvSpPr>
          <p:nvPr>
            <p:ph type="sldNum" sz="quarter" idx="5"/>
          </p:nvPr>
        </p:nvSpPr>
        <p:spPr>
          <a:ln/>
        </p:spPr>
        <p:txBody>
          <a:bodyPr/>
          <a:lstStyle/>
          <a:p>
            <a:fld id="{E1394E88-F111-4921-889B-A84A576EFBD2}" type="slidenum">
              <a:rPr lang="en-GB" altLang="en-US"/>
              <a:pPr/>
              <a:t>18</a:t>
            </a:fld>
            <a:endParaRPr lang="en-GB" altLang="en-US"/>
          </a:p>
        </p:txBody>
      </p:sp>
      <p:sp>
        <p:nvSpPr>
          <p:cNvPr id="65538" name="Rectangle 2">
            <a:extLst>
              <a:ext uri="{FF2B5EF4-FFF2-40B4-BE49-F238E27FC236}">
                <a16:creationId xmlns:a16="http://schemas.microsoft.com/office/drawing/2014/main" id="{436B998E-B311-0DE5-2F53-2094E9943C30}"/>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919440D5-4F24-8643-47EC-326756C852E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C428C4-9573-C9E6-350F-1BD091EF5E14}"/>
              </a:ext>
            </a:extLst>
          </p:cNvPr>
          <p:cNvSpPr>
            <a:spLocks noGrp="1" noChangeArrowheads="1"/>
          </p:cNvSpPr>
          <p:nvPr>
            <p:ph type="sldNum" sz="quarter" idx="5"/>
          </p:nvPr>
        </p:nvSpPr>
        <p:spPr>
          <a:ln/>
        </p:spPr>
        <p:txBody>
          <a:bodyPr/>
          <a:lstStyle/>
          <a:p>
            <a:fld id="{BC389398-AE5D-400A-A969-FB594B33847A}" type="slidenum">
              <a:rPr lang="en-GB" altLang="en-US"/>
              <a:pPr/>
              <a:t>19</a:t>
            </a:fld>
            <a:endParaRPr lang="en-GB" altLang="en-US"/>
          </a:p>
        </p:txBody>
      </p:sp>
      <p:sp>
        <p:nvSpPr>
          <p:cNvPr id="66562" name="Rectangle 2">
            <a:extLst>
              <a:ext uri="{FF2B5EF4-FFF2-40B4-BE49-F238E27FC236}">
                <a16:creationId xmlns:a16="http://schemas.microsoft.com/office/drawing/2014/main" id="{0A097982-A5FD-6441-310A-627264EDBDA2}"/>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01E724FE-06E2-4A81-A659-9E3E51EFE01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108F3E1-9C47-897B-7B96-6D6D43D27F4B}"/>
              </a:ext>
            </a:extLst>
          </p:cNvPr>
          <p:cNvSpPr>
            <a:spLocks noGrp="1" noChangeArrowheads="1"/>
          </p:cNvSpPr>
          <p:nvPr>
            <p:ph type="sldNum" sz="quarter" idx="5"/>
          </p:nvPr>
        </p:nvSpPr>
        <p:spPr>
          <a:ln/>
        </p:spPr>
        <p:txBody>
          <a:bodyPr/>
          <a:lstStyle/>
          <a:p>
            <a:fld id="{A15EBD77-FFD1-481E-A289-D282071742FF}" type="slidenum">
              <a:rPr lang="en-GB" altLang="en-US"/>
              <a:pPr/>
              <a:t>2</a:t>
            </a:fld>
            <a:endParaRPr lang="en-GB" altLang="en-US"/>
          </a:p>
        </p:txBody>
      </p:sp>
      <p:sp>
        <p:nvSpPr>
          <p:cNvPr id="49154" name="Rectangle 2">
            <a:extLst>
              <a:ext uri="{FF2B5EF4-FFF2-40B4-BE49-F238E27FC236}">
                <a16:creationId xmlns:a16="http://schemas.microsoft.com/office/drawing/2014/main" id="{381DD780-A0D3-CB5F-9034-5D473F37E874}"/>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4CE30111-48DD-B92F-D3C9-6E873402BD0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F2B58EF-E4FF-4479-C3F5-B832E4C3FD92}"/>
              </a:ext>
            </a:extLst>
          </p:cNvPr>
          <p:cNvSpPr>
            <a:spLocks noGrp="1" noChangeArrowheads="1"/>
          </p:cNvSpPr>
          <p:nvPr>
            <p:ph type="sldNum" sz="quarter" idx="5"/>
          </p:nvPr>
        </p:nvSpPr>
        <p:spPr>
          <a:ln/>
        </p:spPr>
        <p:txBody>
          <a:bodyPr/>
          <a:lstStyle/>
          <a:p>
            <a:fld id="{2FBBE02B-31DB-4322-A07E-C2F9CD9ABF86}" type="slidenum">
              <a:rPr lang="en-GB" altLang="en-US"/>
              <a:pPr/>
              <a:t>20</a:t>
            </a:fld>
            <a:endParaRPr lang="en-GB" altLang="en-US"/>
          </a:p>
        </p:txBody>
      </p:sp>
      <p:sp>
        <p:nvSpPr>
          <p:cNvPr id="67586" name="Rectangle 2">
            <a:extLst>
              <a:ext uri="{FF2B5EF4-FFF2-40B4-BE49-F238E27FC236}">
                <a16:creationId xmlns:a16="http://schemas.microsoft.com/office/drawing/2014/main" id="{315D6CCE-2618-0197-F1A5-8DAB1D4F11B4}"/>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5EF29577-F3D1-25AA-59CB-5BB26F9DDF0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B6421C-B64C-970C-1E36-F5988009C63E}"/>
              </a:ext>
            </a:extLst>
          </p:cNvPr>
          <p:cNvSpPr>
            <a:spLocks noGrp="1" noChangeArrowheads="1"/>
          </p:cNvSpPr>
          <p:nvPr>
            <p:ph type="sldNum" sz="quarter" idx="5"/>
          </p:nvPr>
        </p:nvSpPr>
        <p:spPr>
          <a:ln/>
        </p:spPr>
        <p:txBody>
          <a:bodyPr/>
          <a:lstStyle/>
          <a:p>
            <a:fld id="{92E645DF-5BEA-44D7-8FE8-B6CF4BBE7237}" type="slidenum">
              <a:rPr lang="en-GB" altLang="en-US"/>
              <a:pPr/>
              <a:t>21</a:t>
            </a:fld>
            <a:endParaRPr lang="en-GB" altLang="en-US"/>
          </a:p>
        </p:txBody>
      </p:sp>
      <p:sp>
        <p:nvSpPr>
          <p:cNvPr id="68610" name="Rectangle 2">
            <a:extLst>
              <a:ext uri="{FF2B5EF4-FFF2-40B4-BE49-F238E27FC236}">
                <a16:creationId xmlns:a16="http://schemas.microsoft.com/office/drawing/2014/main" id="{D4FDDFC5-A97D-84ED-9858-6DD73146F130}"/>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101894FE-C5B8-B553-5517-B3FFFE14257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B12DD9D-858C-AF59-3BF4-8919B2B567CB}"/>
              </a:ext>
            </a:extLst>
          </p:cNvPr>
          <p:cNvSpPr>
            <a:spLocks noGrp="1" noChangeArrowheads="1"/>
          </p:cNvSpPr>
          <p:nvPr>
            <p:ph type="sldNum" sz="quarter" idx="5"/>
          </p:nvPr>
        </p:nvSpPr>
        <p:spPr>
          <a:ln/>
        </p:spPr>
        <p:txBody>
          <a:bodyPr/>
          <a:lstStyle/>
          <a:p>
            <a:fld id="{4BD98C62-E9DD-4421-A7FD-22A269B9A4FE}" type="slidenum">
              <a:rPr lang="en-GB" altLang="en-US"/>
              <a:pPr/>
              <a:t>22</a:t>
            </a:fld>
            <a:endParaRPr lang="en-GB" altLang="en-US"/>
          </a:p>
        </p:txBody>
      </p:sp>
      <p:sp>
        <p:nvSpPr>
          <p:cNvPr id="69634" name="Rectangle 2">
            <a:extLst>
              <a:ext uri="{FF2B5EF4-FFF2-40B4-BE49-F238E27FC236}">
                <a16:creationId xmlns:a16="http://schemas.microsoft.com/office/drawing/2014/main" id="{D9589E46-204F-BB78-CC30-70984FA2ACFC}"/>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821B9B70-E63E-3E8A-69D5-94E7C331902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5C2400-FDE6-548E-AF07-3FE4348FE25B}"/>
              </a:ext>
            </a:extLst>
          </p:cNvPr>
          <p:cNvSpPr>
            <a:spLocks noGrp="1" noChangeArrowheads="1"/>
          </p:cNvSpPr>
          <p:nvPr>
            <p:ph type="sldNum" sz="quarter" idx="5"/>
          </p:nvPr>
        </p:nvSpPr>
        <p:spPr>
          <a:ln/>
        </p:spPr>
        <p:txBody>
          <a:bodyPr/>
          <a:lstStyle/>
          <a:p>
            <a:fld id="{26A5C749-069B-4FDC-B3B6-02D5F24C8632}" type="slidenum">
              <a:rPr lang="en-GB" altLang="en-US"/>
              <a:pPr/>
              <a:t>23</a:t>
            </a:fld>
            <a:endParaRPr lang="en-GB" altLang="en-US"/>
          </a:p>
        </p:txBody>
      </p:sp>
      <p:sp>
        <p:nvSpPr>
          <p:cNvPr id="70658" name="Rectangle 2">
            <a:extLst>
              <a:ext uri="{FF2B5EF4-FFF2-40B4-BE49-F238E27FC236}">
                <a16:creationId xmlns:a16="http://schemas.microsoft.com/office/drawing/2014/main" id="{BF0CB8D2-CB20-B23B-0D3A-AF0F19060006}"/>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36A6F44E-AF44-9A65-FCA7-2FE5C1D8289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AC3EB9-E273-D00D-DAB0-9F7729CC6ECA}"/>
              </a:ext>
            </a:extLst>
          </p:cNvPr>
          <p:cNvSpPr>
            <a:spLocks noGrp="1" noChangeArrowheads="1"/>
          </p:cNvSpPr>
          <p:nvPr>
            <p:ph type="sldNum" sz="quarter" idx="5"/>
          </p:nvPr>
        </p:nvSpPr>
        <p:spPr>
          <a:ln/>
        </p:spPr>
        <p:txBody>
          <a:bodyPr/>
          <a:lstStyle/>
          <a:p>
            <a:fld id="{874975F1-A3BC-4ADB-B3D6-6E96F6D7AA66}" type="slidenum">
              <a:rPr lang="en-GB" altLang="en-US"/>
              <a:pPr/>
              <a:t>24</a:t>
            </a:fld>
            <a:endParaRPr lang="en-GB" altLang="en-US"/>
          </a:p>
        </p:txBody>
      </p:sp>
      <p:sp>
        <p:nvSpPr>
          <p:cNvPr id="71682" name="Rectangle 2">
            <a:extLst>
              <a:ext uri="{FF2B5EF4-FFF2-40B4-BE49-F238E27FC236}">
                <a16:creationId xmlns:a16="http://schemas.microsoft.com/office/drawing/2014/main" id="{955BE3D9-ED10-5F1D-0F39-B0135BFC22D0}"/>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BB616A56-59C8-C747-4E4B-D04B2CFB1CA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68E98B-05B5-E465-E8CB-50F53F41AE25}"/>
              </a:ext>
            </a:extLst>
          </p:cNvPr>
          <p:cNvSpPr>
            <a:spLocks noGrp="1" noChangeArrowheads="1"/>
          </p:cNvSpPr>
          <p:nvPr>
            <p:ph type="sldNum" sz="quarter" idx="5"/>
          </p:nvPr>
        </p:nvSpPr>
        <p:spPr>
          <a:ln/>
        </p:spPr>
        <p:txBody>
          <a:bodyPr/>
          <a:lstStyle/>
          <a:p>
            <a:fld id="{7AF04AE1-8F5E-417C-90DC-647F00742440}" type="slidenum">
              <a:rPr lang="en-GB" altLang="en-US"/>
              <a:pPr/>
              <a:t>25</a:t>
            </a:fld>
            <a:endParaRPr lang="en-GB" altLang="en-US"/>
          </a:p>
        </p:txBody>
      </p:sp>
      <p:sp>
        <p:nvSpPr>
          <p:cNvPr id="72706" name="Rectangle 2">
            <a:extLst>
              <a:ext uri="{FF2B5EF4-FFF2-40B4-BE49-F238E27FC236}">
                <a16:creationId xmlns:a16="http://schemas.microsoft.com/office/drawing/2014/main" id="{8919B537-244F-51AE-BAC2-8647D768A26D}"/>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5DF31B4D-42FC-87F0-F5BF-F9CC78CBBE0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76AB7B-EA22-7261-66BE-456E425C156E}"/>
              </a:ext>
            </a:extLst>
          </p:cNvPr>
          <p:cNvSpPr>
            <a:spLocks noGrp="1" noChangeArrowheads="1"/>
          </p:cNvSpPr>
          <p:nvPr>
            <p:ph type="sldNum" sz="quarter" idx="5"/>
          </p:nvPr>
        </p:nvSpPr>
        <p:spPr>
          <a:ln/>
        </p:spPr>
        <p:txBody>
          <a:bodyPr/>
          <a:lstStyle/>
          <a:p>
            <a:fld id="{E7975989-D7D6-4A84-88BE-06443AF8B448}" type="slidenum">
              <a:rPr lang="en-GB" altLang="en-US"/>
              <a:pPr/>
              <a:t>26</a:t>
            </a:fld>
            <a:endParaRPr lang="en-GB" altLang="en-US"/>
          </a:p>
        </p:txBody>
      </p:sp>
      <p:sp>
        <p:nvSpPr>
          <p:cNvPr id="73730" name="Rectangle 2">
            <a:extLst>
              <a:ext uri="{FF2B5EF4-FFF2-40B4-BE49-F238E27FC236}">
                <a16:creationId xmlns:a16="http://schemas.microsoft.com/office/drawing/2014/main" id="{60A48566-22AF-87FE-F3DD-08A51E089322}"/>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BF59D99E-7E19-A24E-AE40-E97DD5FF423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926186-F5B8-38E0-1760-E087395679BA}"/>
              </a:ext>
            </a:extLst>
          </p:cNvPr>
          <p:cNvSpPr>
            <a:spLocks noGrp="1" noChangeArrowheads="1"/>
          </p:cNvSpPr>
          <p:nvPr>
            <p:ph type="sldNum" sz="quarter" idx="5"/>
          </p:nvPr>
        </p:nvSpPr>
        <p:spPr>
          <a:ln/>
        </p:spPr>
        <p:txBody>
          <a:bodyPr/>
          <a:lstStyle/>
          <a:p>
            <a:fld id="{56679EEB-5861-49FE-ADC7-75F1FF387181}" type="slidenum">
              <a:rPr lang="en-GB" altLang="en-US"/>
              <a:pPr/>
              <a:t>27</a:t>
            </a:fld>
            <a:endParaRPr lang="en-GB" altLang="en-US"/>
          </a:p>
        </p:txBody>
      </p:sp>
      <p:sp>
        <p:nvSpPr>
          <p:cNvPr id="74754" name="Rectangle 2">
            <a:extLst>
              <a:ext uri="{FF2B5EF4-FFF2-40B4-BE49-F238E27FC236}">
                <a16:creationId xmlns:a16="http://schemas.microsoft.com/office/drawing/2014/main" id="{7D049491-F2AB-E3F5-BCD4-E23526F958F7}"/>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7BAAE324-0EA3-331D-5AB1-6D7521D8AEA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3A7ECE-7FED-E38D-D3BB-7847794566A1}"/>
              </a:ext>
            </a:extLst>
          </p:cNvPr>
          <p:cNvSpPr>
            <a:spLocks noGrp="1" noChangeArrowheads="1"/>
          </p:cNvSpPr>
          <p:nvPr>
            <p:ph type="sldNum" sz="quarter" idx="5"/>
          </p:nvPr>
        </p:nvSpPr>
        <p:spPr>
          <a:ln/>
        </p:spPr>
        <p:txBody>
          <a:bodyPr/>
          <a:lstStyle/>
          <a:p>
            <a:fld id="{D24E5749-7292-4148-8A81-7BF26192446E}" type="slidenum">
              <a:rPr lang="en-GB" altLang="en-US"/>
              <a:pPr/>
              <a:t>28</a:t>
            </a:fld>
            <a:endParaRPr lang="en-GB" altLang="en-US"/>
          </a:p>
        </p:txBody>
      </p:sp>
      <p:sp>
        <p:nvSpPr>
          <p:cNvPr id="75778" name="Rectangle 2">
            <a:extLst>
              <a:ext uri="{FF2B5EF4-FFF2-40B4-BE49-F238E27FC236}">
                <a16:creationId xmlns:a16="http://schemas.microsoft.com/office/drawing/2014/main" id="{60A41059-ED29-9F60-A2D6-3614CFA05540}"/>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D561DAE5-53E5-A484-56CB-AF8A160F623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AF13022-3223-4DDE-D771-AB8EF2AB6532}"/>
              </a:ext>
            </a:extLst>
          </p:cNvPr>
          <p:cNvSpPr>
            <a:spLocks noGrp="1" noChangeArrowheads="1"/>
          </p:cNvSpPr>
          <p:nvPr>
            <p:ph type="sldNum" sz="quarter" idx="5"/>
          </p:nvPr>
        </p:nvSpPr>
        <p:spPr>
          <a:ln/>
        </p:spPr>
        <p:txBody>
          <a:bodyPr/>
          <a:lstStyle/>
          <a:p>
            <a:fld id="{04758A46-89B3-44AD-9EC1-20EA9097AFDA}" type="slidenum">
              <a:rPr lang="en-GB" altLang="en-US"/>
              <a:pPr/>
              <a:t>29</a:t>
            </a:fld>
            <a:endParaRPr lang="en-GB" altLang="en-US"/>
          </a:p>
        </p:txBody>
      </p:sp>
      <p:sp>
        <p:nvSpPr>
          <p:cNvPr id="76802" name="Rectangle 2">
            <a:extLst>
              <a:ext uri="{FF2B5EF4-FFF2-40B4-BE49-F238E27FC236}">
                <a16:creationId xmlns:a16="http://schemas.microsoft.com/office/drawing/2014/main" id="{54D80990-B963-492F-7387-F045BC4273F9}"/>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610BE189-2DD0-27B6-9F14-85924502198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19ED12-E92E-CA02-6801-411C8C973953}"/>
              </a:ext>
            </a:extLst>
          </p:cNvPr>
          <p:cNvSpPr>
            <a:spLocks noGrp="1" noChangeArrowheads="1"/>
          </p:cNvSpPr>
          <p:nvPr>
            <p:ph type="sldNum" sz="quarter" idx="5"/>
          </p:nvPr>
        </p:nvSpPr>
        <p:spPr>
          <a:ln/>
        </p:spPr>
        <p:txBody>
          <a:bodyPr/>
          <a:lstStyle/>
          <a:p>
            <a:fld id="{EE54646F-A545-4357-AFD9-3B2A05D9ED39}" type="slidenum">
              <a:rPr lang="en-GB" altLang="en-US"/>
              <a:pPr/>
              <a:t>3</a:t>
            </a:fld>
            <a:endParaRPr lang="en-GB" altLang="en-US"/>
          </a:p>
        </p:txBody>
      </p:sp>
      <p:sp>
        <p:nvSpPr>
          <p:cNvPr id="50178" name="Rectangle 2">
            <a:extLst>
              <a:ext uri="{FF2B5EF4-FFF2-40B4-BE49-F238E27FC236}">
                <a16:creationId xmlns:a16="http://schemas.microsoft.com/office/drawing/2014/main" id="{96402A98-F508-8B70-3A7B-44B22F5242F9}"/>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017AE6C6-5BEE-CF80-329D-2FE3B5B3608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2236A51-D9A4-EB70-5273-7F62DC1AD3D1}"/>
              </a:ext>
            </a:extLst>
          </p:cNvPr>
          <p:cNvSpPr>
            <a:spLocks noGrp="1" noChangeArrowheads="1"/>
          </p:cNvSpPr>
          <p:nvPr>
            <p:ph type="sldNum" sz="quarter" idx="5"/>
          </p:nvPr>
        </p:nvSpPr>
        <p:spPr>
          <a:ln/>
        </p:spPr>
        <p:txBody>
          <a:bodyPr/>
          <a:lstStyle/>
          <a:p>
            <a:fld id="{E2A36FC3-134C-417F-AD2F-A41BE1CF8125}" type="slidenum">
              <a:rPr lang="en-GB" altLang="en-US"/>
              <a:pPr/>
              <a:t>30</a:t>
            </a:fld>
            <a:endParaRPr lang="en-GB" altLang="en-US"/>
          </a:p>
        </p:txBody>
      </p:sp>
      <p:sp>
        <p:nvSpPr>
          <p:cNvPr id="77826" name="Rectangle 2">
            <a:extLst>
              <a:ext uri="{FF2B5EF4-FFF2-40B4-BE49-F238E27FC236}">
                <a16:creationId xmlns:a16="http://schemas.microsoft.com/office/drawing/2014/main" id="{50FC89F9-6C45-B3FC-29AE-9FA94C618DCC}"/>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855B6F85-187C-E8CB-678A-3A04F64F47E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8B9FCB-11A5-D397-81D2-21856F4A6EC2}"/>
              </a:ext>
            </a:extLst>
          </p:cNvPr>
          <p:cNvSpPr>
            <a:spLocks noGrp="1" noChangeArrowheads="1"/>
          </p:cNvSpPr>
          <p:nvPr>
            <p:ph type="sldNum" sz="quarter" idx="5"/>
          </p:nvPr>
        </p:nvSpPr>
        <p:spPr>
          <a:ln/>
        </p:spPr>
        <p:txBody>
          <a:bodyPr/>
          <a:lstStyle/>
          <a:p>
            <a:fld id="{0A97DD5F-34B1-4698-B0D6-EA11303F8A96}" type="slidenum">
              <a:rPr lang="en-GB" altLang="en-US"/>
              <a:pPr/>
              <a:t>31</a:t>
            </a:fld>
            <a:endParaRPr lang="en-GB" altLang="en-US"/>
          </a:p>
        </p:txBody>
      </p:sp>
      <p:sp>
        <p:nvSpPr>
          <p:cNvPr id="78850" name="Rectangle 2">
            <a:extLst>
              <a:ext uri="{FF2B5EF4-FFF2-40B4-BE49-F238E27FC236}">
                <a16:creationId xmlns:a16="http://schemas.microsoft.com/office/drawing/2014/main" id="{CFCEFEA5-C4C3-7E71-1233-65429A0B8B43}"/>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61BA18FD-FBB6-970A-B260-A3253BBEF6D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82E2974-4AB0-8F0A-E3F5-06B920BDD5D8}"/>
              </a:ext>
            </a:extLst>
          </p:cNvPr>
          <p:cNvSpPr>
            <a:spLocks noGrp="1" noChangeArrowheads="1"/>
          </p:cNvSpPr>
          <p:nvPr>
            <p:ph type="sldNum" sz="quarter" idx="5"/>
          </p:nvPr>
        </p:nvSpPr>
        <p:spPr>
          <a:ln/>
        </p:spPr>
        <p:txBody>
          <a:bodyPr/>
          <a:lstStyle/>
          <a:p>
            <a:fld id="{786AEA11-27F5-4100-BBE2-CBDA0996B2EA}" type="slidenum">
              <a:rPr lang="en-GB" altLang="en-US"/>
              <a:pPr/>
              <a:t>32</a:t>
            </a:fld>
            <a:endParaRPr lang="en-GB" altLang="en-US"/>
          </a:p>
        </p:txBody>
      </p:sp>
      <p:sp>
        <p:nvSpPr>
          <p:cNvPr id="79874" name="Rectangle 2">
            <a:extLst>
              <a:ext uri="{FF2B5EF4-FFF2-40B4-BE49-F238E27FC236}">
                <a16:creationId xmlns:a16="http://schemas.microsoft.com/office/drawing/2014/main" id="{6A53EB70-9CC2-2EFD-6DE8-B9BAC4A8D357}"/>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AC4877E9-2143-5C19-6FCD-176142D2D27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064625F-F3C2-B9A2-AACF-3CC22357D596}"/>
              </a:ext>
            </a:extLst>
          </p:cNvPr>
          <p:cNvSpPr>
            <a:spLocks noGrp="1" noChangeArrowheads="1"/>
          </p:cNvSpPr>
          <p:nvPr>
            <p:ph type="sldNum" sz="quarter" idx="5"/>
          </p:nvPr>
        </p:nvSpPr>
        <p:spPr>
          <a:ln/>
        </p:spPr>
        <p:txBody>
          <a:bodyPr/>
          <a:lstStyle/>
          <a:p>
            <a:fld id="{26DBB65C-2518-4AF9-8A6E-CD68116D62E5}" type="slidenum">
              <a:rPr lang="en-GB" altLang="en-US"/>
              <a:pPr/>
              <a:t>33</a:t>
            </a:fld>
            <a:endParaRPr lang="en-GB" altLang="en-US"/>
          </a:p>
        </p:txBody>
      </p:sp>
      <p:sp>
        <p:nvSpPr>
          <p:cNvPr id="80898" name="Rectangle 2">
            <a:extLst>
              <a:ext uri="{FF2B5EF4-FFF2-40B4-BE49-F238E27FC236}">
                <a16:creationId xmlns:a16="http://schemas.microsoft.com/office/drawing/2014/main" id="{13DEBFA4-86F2-8BBE-E739-87D5E36FBCBB}"/>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F08CC477-43F1-9979-BCD8-38B101543F3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C17366A-D1DD-B33A-70A5-99B51210DAA3}"/>
              </a:ext>
            </a:extLst>
          </p:cNvPr>
          <p:cNvSpPr>
            <a:spLocks noGrp="1" noChangeArrowheads="1"/>
          </p:cNvSpPr>
          <p:nvPr>
            <p:ph type="sldNum" sz="quarter" idx="5"/>
          </p:nvPr>
        </p:nvSpPr>
        <p:spPr>
          <a:ln/>
        </p:spPr>
        <p:txBody>
          <a:bodyPr/>
          <a:lstStyle/>
          <a:p>
            <a:fld id="{62BEFDAE-159A-4BDB-9D01-7AD2ECC346D8}" type="slidenum">
              <a:rPr lang="en-GB" altLang="en-US"/>
              <a:pPr/>
              <a:t>34</a:t>
            </a:fld>
            <a:endParaRPr lang="en-GB" altLang="en-US"/>
          </a:p>
        </p:txBody>
      </p:sp>
      <p:sp>
        <p:nvSpPr>
          <p:cNvPr id="81922" name="Rectangle 2">
            <a:extLst>
              <a:ext uri="{FF2B5EF4-FFF2-40B4-BE49-F238E27FC236}">
                <a16:creationId xmlns:a16="http://schemas.microsoft.com/office/drawing/2014/main" id="{DFEC1088-E542-6FEB-1154-415EB179A9AD}"/>
              </a:ext>
            </a:extLst>
          </p:cNvPr>
          <p:cNvSpPr>
            <a:spLocks noRot="1" noChangeArrowheads="1" noTextEdit="1"/>
          </p:cNvSpPr>
          <p:nvPr>
            <p:ph type="sldImg"/>
          </p:nvPr>
        </p:nvSpPr>
        <p:spPr>
          <a:ln/>
        </p:spPr>
      </p:sp>
      <p:sp>
        <p:nvSpPr>
          <p:cNvPr id="81923" name="Rectangle 3">
            <a:extLst>
              <a:ext uri="{FF2B5EF4-FFF2-40B4-BE49-F238E27FC236}">
                <a16:creationId xmlns:a16="http://schemas.microsoft.com/office/drawing/2014/main" id="{12621824-FF24-94B9-5237-AB456BA463A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A1C1FF-B86A-6723-17B5-64D9A6794573}"/>
              </a:ext>
            </a:extLst>
          </p:cNvPr>
          <p:cNvSpPr>
            <a:spLocks noGrp="1" noChangeArrowheads="1"/>
          </p:cNvSpPr>
          <p:nvPr>
            <p:ph type="sldNum" sz="quarter" idx="5"/>
          </p:nvPr>
        </p:nvSpPr>
        <p:spPr>
          <a:ln/>
        </p:spPr>
        <p:txBody>
          <a:bodyPr/>
          <a:lstStyle/>
          <a:p>
            <a:fld id="{6EDE5608-A8B6-4206-8307-014316A86576}" type="slidenum">
              <a:rPr lang="en-GB" altLang="en-US"/>
              <a:pPr/>
              <a:t>35</a:t>
            </a:fld>
            <a:endParaRPr lang="en-GB" altLang="en-US"/>
          </a:p>
        </p:txBody>
      </p:sp>
      <p:sp>
        <p:nvSpPr>
          <p:cNvPr id="82946" name="Rectangle 2">
            <a:extLst>
              <a:ext uri="{FF2B5EF4-FFF2-40B4-BE49-F238E27FC236}">
                <a16:creationId xmlns:a16="http://schemas.microsoft.com/office/drawing/2014/main" id="{F48EBBD3-CB05-E594-2112-3F4F7BEFD7CF}"/>
              </a:ext>
            </a:extLst>
          </p:cNvPr>
          <p:cNvSpPr>
            <a:spLocks noRot="1" noChangeArrowheads="1" noTextEdit="1"/>
          </p:cNvSpPr>
          <p:nvPr>
            <p:ph type="sldImg"/>
          </p:nvPr>
        </p:nvSpPr>
        <p:spPr>
          <a:ln/>
        </p:spPr>
      </p:sp>
      <p:sp>
        <p:nvSpPr>
          <p:cNvPr id="82947" name="Rectangle 3">
            <a:extLst>
              <a:ext uri="{FF2B5EF4-FFF2-40B4-BE49-F238E27FC236}">
                <a16:creationId xmlns:a16="http://schemas.microsoft.com/office/drawing/2014/main" id="{FB74B7B6-218B-AD6B-C4BE-9D3E6E3F628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2CB025-9386-D208-15D8-66E8C39AFEE0}"/>
              </a:ext>
            </a:extLst>
          </p:cNvPr>
          <p:cNvSpPr>
            <a:spLocks noGrp="1" noChangeArrowheads="1"/>
          </p:cNvSpPr>
          <p:nvPr>
            <p:ph type="sldNum" sz="quarter" idx="5"/>
          </p:nvPr>
        </p:nvSpPr>
        <p:spPr>
          <a:ln/>
        </p:spPr>
        <p:txBody>
          <a:bodyPr/>
          <a:lstStyle/>
          <a:p>
            <a:fld id="{D6C42E36-61C5-43EB-B40F-47ACAD43385D}" type="slidenum">
              <a:rPr lang="en-GB" altLang="en-US"/>
              <a:pPr/>
              <a:t>36</a:t>
            </a:fld>
            <a:endParaRPr lang="en-GB" altLang="en-US"/>
          </a:p>
        </p:txBody>
      </p:sp>
      <p:sp>
        <p:nvSpPr>
          <p:cNvPr id="84994" name="Rectangle 2">
            <a:extLst>
              <a:ext uri="{FF2B5EF4-FFF2-40B4-BE49-F238E27FC236}">
                <a16:creationId xmlns:a16="http://schemas.microsoft.com/office/drawing/2014/main" id="{7C6C334D-99CF-0390-ABC0-3BEEC60462CE}"/>
              </a:ext>
            </a:extLst>
          </p:cNvPr>
          <p:cNvSpPr>
            <a:spLocks noRot="1" noChangeArrowheads="1" noTextEdit="1"/>
          </p:cNvSpPr>
          <p:nvPr>
            <p:ph type="sldImg"/>
          </p:nvPr>
        </p:nvSpPr>
        <p:spPr>
          <a:xfrm>
            <a:off x="1144588" y="685800"/>
            <a:ext cx="4572000" cy="3429000"/>
          </a:xfrm>
          <a:ln/>
        </p:spPr>
      </p:sp>
      <p:sp>
        <p:nvSpPr>
          <p:cNvPr id="84995" name="Rectangle 3">
            <a:extLst>
              <a:ext uri="{FF2B5EF4-FFF2-40B4-BE49-F238E27FC236}">
                <a16:creationId xmlns:a16="http://schemas.microsoft.com/office/drawing/2014/main" id="{45F6F395-8DF4-6263-7E37-FF5517C3BC10}"/>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FED7399-CCD5-57E5-D9BC-E77146D537FA}"/>
              </a:ext>
            </a:extLst>
          </p:cNvPr>
          <p:cNvSpPr>
            <a:spLocks noGrp="1" noChangeArrowheads="1"/>
          </p:cNvSpPr>
          <p:nvPr>
            <p:ph type="sldNum" sz="quarter" idx="5"/>
          </p:nvPr>
        </p:nvSpPr>
        <p:spPr>
          <a:ln/>
        </p:spPr>
        <p:txBody>
          <a:bodyPr/>
          <a:lstStyle/>
          <a:p>
            <a:fld id="{037A4ED6-6F61-4128-ABCF-F3C176B8EC14}" type="slidenum">
              <a:rPr lang="en-GB" altLang="en-US"/>
              <a:pPr/>
              <a:t>4</a:t>
            </a:fld>
            <a:endParaRPr lang="en-GB" altLang="en-US"/>
          </a:p>
        </p:txBody>
      </p:sp>
      <p:sp>
        <p:nvSpPr>
          <p:cNvPr id="51202" name="Rectangle 2">
            <a:extLst>
              <a:ext uri="{FF2B5EF4-FFF2-40B4-BE49-F238E27FC236}">
                <a16:creationId xmlns:a16="http://schemas.microsoft.com/office/drawing/2014/main" id="{1D8E8DF8-81ED-7708-90E2-74FC934922EE}"/>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546764BE-DAC6-1B01-58CF-81A35A9349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3E80C2-F48C-B12C-2C23-569231CC9F07}"/>
              </a:ext>
            </a:extLst>
          </p:cNvPr>
          <p:cNvSpPr>
            <a:spLocks noGrp="1" noChangeArrowheads="1"/>
          </p:cNvSpPr>
          <p:nvPr>
            <p:ph type="sldNum" sz="quarter" idx="5"/>
          </p:nvPr>
        </p:nvSpPr>
        <p:spPr>
          <a:ln/>
        </p:spPr>
        <p:txBody>
          <a:bodyPr/>
          <a:lstStyle/>
          <a:p>
            <a:fld id="{3AF148CB-A431-4990-9F71-898652809B37}" type="slidenum">
              <a:rPr lang="en-GB" altLang="en-US"/>
              <a:pPr/>
              <a:t>5</a:t>
            </a:fld>
            <a:endParaRPr lang="en-GB" altLang="en-US"/>
          </a:p>
        </p:txBody>
      </p:sp>
      <p:sp>
        <p:nvSpPr>
          <p:cNvPr id="52226" name="Rectangle 2">
            <a:extLst>
              <a:ext uri="{FF2B5EF4-FFF2-40B4-BE49-F238E27FC236}">
                <a16:creationId xmlns:a16="http://schemas.microsoft.com/office/drawing/2014/main" id="{61F3689D-4682-70E9-3A8F-1213D2C46B14}"/>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207B89CF-E9DB-0944-7AE1-9324C64945E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8124C4-AE78-D117-DEA2-4FD5CA9B6A76}"/>
              </a:ext>
            </a:extLst>
          </p:cNvPr>
          <p:cNvSpPr>
            <a:spLocks noGrp="1" noChangeArrowheads="1"/>
          </p:cNvSpPr>
          <p:nvPr>
            <p:ph type="sldNum" sz="quarter" idx="5"/>
          </p:nvPr>
        </p:nvSpPr>
        <p:spPr>
          <a:ln/>
        </p:spPr>
        <p:txBody>
          <a:bodyPr/>
          <a:lstStyle/>
          <a:p>
            <a:fld id="{2F8B0441-2B75-4E89-AC4F-6384F0393FD1}" type="slidenum">
              <a:rPr lang="en-GB" altLang="en-US"/>
              <a:pPr/>
              <a:t>6</a:t>
            </a:fld>
            <a:endParaRPr lang="en-GB" altLang="en-US"/>
          </a:p>
        </p:txBody>
      </p:sp>
      <p:sp>
        <p:nvSpPr>
          <p:cNvPr id="53250" name="Rectangle 2">
            <a:extLst>
              <a:ext uri="{FF2B5EF4-FFF2-40B4-BE49-F238E27FC236}">
                <a16:creationId xmlns:a16="http://schemas.microsoft.com/office/drawing/2014/main" id="{C5791104-F940-7D52-746A-376B0737DEDA}"/>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A9693A53-D264-4728-AAC3-B1164787C44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9137FD-B91B-0585-F0B1-300FF4F6BDEE}"/>
              </a:ext>
            </a:extLst>
          </p:cNvPr>
          <p:cNvSpPr>
            <a:spLocks noGrp="1" noChangeArrowheads="1"/>
          </p:cNvSpPr>
          <p:nvPr>
            <p:ph type="sldNum" sz="quarter" idx="5"/>
          </p:nvPr>
        </p:nvSpPr>
        <p:spPr>
          <a:ln/>
        </p:spPr>
        <p:txBody>
          <a:bodyPr/>
          <a:lstStyle/>
          <a:p>
            <a:fld id="{58742211-C347-44CF-B465-26B46FB17562}" type="slidenum">
              <a:rPr lang="en-GB" altLang="en-US"/>
              <a:pPr/>
              <a:t>7</a:t>
            </a:fld>
            <a:endParaRPr lang="en-GB" altLang="en-US"/>
          </a:p>
        </p:txBody>
      </p:sp>
      <p:sp>
        <p:nvSpPr>
          <p:cNvPr id="54274" name="Rectangle 2">
            <a:extLst>
              <a:ext uri="{FF2B5EF4-FFF2-40B4-BE49-F238E27FC236}">
                <a16:creationId xmlns:a16="http://schemas.microsoft.com/office/drawing/2014/main" id="{C71D6FA2-02EC-AAC8-5E37-3452FD3F820C}"/>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B3383F4D-4771-CDBD-6CC5-536AFBBDD01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46941DE-C325-60F7-F1A7-64FBFBD3C454}"/>
              </a:ext>
            </a:extLst>
          </p:cNvPr>
          <p:cNvSpPr>
            <a:spLocks noGrp="1" noChangeArrowheads="1"/>
          </p:cNvSpPr>
          <p:nvPr>
            <p:ph type="sldNum" sz="quarter" idx="5"/>
          </p:nvPr>
        </p:nvSpPr>
        <p:spPr>
          <a:ln/>
        </p:spPr>
        <p:txBody>
          <a:bodyPr/>
          <a:lstStyle/>
          <a:p>
            <a:fld id="{197D1DFB-A594-4A3C-AEA8-04319FB5F7BE}" type="slidenum">
              <a:rPr lang="en-GB" altLang="en-US"/>
              <a:pPr/>
              <a:t>8</a:t>
            </a:fld>
            <a:endParaRPr lang="en-GB" altLang="en-US"/>
          </a:p>
        </p:txBody>
      </p:sp>
      <p:sp>
        <p:nvSpPr>
          <p:cNvPr id="55298" name="Rectangle 2">
            <a:extLst>
              <a:ext uri="{FF2B5EF4-FFF2-40B4-BE49-F238E27FC236}">
                <a16:creationId xmlns:a16="http://schemas.microsoft.com/office/drawing/2014/main" id="{41D6C1BA-831F-FE6B-D6CE-D4BB00A37B9D}"/>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32D7DFA6-C895-0E09-643E-2D8D5BF12BD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D8BF18-0A6B-C125-2B70-30C1126952C6}"/>
              </a:ext>
            </a:extLst>
          </p:cNvPr>
          <p:cNvSpPr>
            <a:spLocks noGrp="1" noChangeArrowheads="1"/>
          </p:cNvSpPr>
          <p:nvPr>
            <p:ph type="sldNum" sz="quarter" idx="5"/>
          </p:nvPr>
        </p:nvSpPr>
        <p:spPr>
          <a:ln/>
        </p:spPr>
        <p:txBody>
          <a:bodyPr/>
          <a:lstStyle/>
          <a:p>
            <a:fld id="{DD39F595-EAB6-42DB-9E33-563F180E4C93}" type="slidenum">
              <a:rPr lang="en-GB" altLang="en-US"/>
              <a:pPr/>
              <a:t>9</a:t>
            </a:fld>
            <a:endParaRPr lang="en-GB" altLang="en-US"/>
          </a:p>
        </p:txBody>
      </p:sp>
      <p:sp>
        <p:nvSpPr>
          <p:cNvPr id="56322" name="Rectangle 2">
            <a:extLst>
              <a:ext uri="{FF2B5EF4-FFF2-40B4-BE49-F238E27FC236}">
                <a16:creationId xmlns:a16="http://schemas.microsoft.com/office/drawing/2014/main" id="{CF7F5E11-6DC0-C136-1193-5F271889674F}"/>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C8628774-D89A-85B8-54CB-EBCC04673323}"/>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84993-117F-AE0B-06A9-7FE3FCC2EF7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0D637B-FCD7-AB53-3AC9-71B77DB7E10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ED79A0-72AA-732E-9019-F228F01D46E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A006F4F-FC5C-6C45-5E12-7ECA95188DD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5195F69-3EDA-359B-B5EF-AC2514E0A2E7}"/>
              </a:ext>
            </a:extLst>
          </p:cNvPr>
          <p:cNvSpPr>
            <a:spLocks noGrp="1"/>
          </p:cNvSpPr>
          <p:nvPr>
            <p:ph type="sldNum" sz="quarter" idx="12"/>
          </p:nvPr>
        </p:nvSpPr>
        <p:spPr/>
        <p:txBody>
          <a:bodyPr/>
          <a:lstStyle>
            <a:lvl1pPr>
              <a:defRPr/>
            </a:lvl1pPr>
          </a:lstStyle>
          <a:p>
            <a:fld id="{1EF79ABF-4C33-4A96-A7F0-E98074BAD1BB}" type="slidenum">
              <a:rPr lang="en-US" altLang="en-US"/>
              <a:pPr/>
              <a:t>‹#›</a:t>
            </a:fld>
            <a:endParaRPr lang="en-US" altLang="en-US"/>
          </a:p>
        </p:txBody>
      </p:sp>
    </p:spTree>
    <p:extLst>
      <p:ext uri="{BB962C8B-B14F-4D97-AF65-F5344CB8AC3E}">
        <p14:creationId xmlns:p14="http://schemas.microsoft.com/office/powerpoint/2010/main" val="67996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9EF3C-3B60-164E-E092-DD1EE28C3E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1450A4-473B-5268-9901-74570E6127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3A0619-C910-C82E-B865-4BEEDF7B706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638FD40-552D-EB62-AE8E-01846A26A94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F041750-72D7-60F4-8345-5343A6A5BB44}"/>
              </a:ext>
            </a:extLst>
          </p:cNvPr>
          <p:cNvSpPr>
            <a:spLocks noGrp="1"/>
          </p:cNvSpPr>
          <p:nvPr>
            <p:ph type="sldNum" sz="quarter" idx="12"/>
          </p:nvPr>
        </p:nvSpPr>
        <p:spPr/>
        <p:txBody>
          <a:bodyPr/>
          <a:lstStyle>
            <a:lvl1pPr>
              <a:defRPr/>
            </a:lvl1pPr>
          </a:lstStyle>
          <a:p>
            <a:fld id="{77AE3861-0CAA-4B56-B3A1-CF98E0C37033}" type="slidenum">
              <a:rPr lang="en-US" altLang="en-US"/>
              <a:pPr/>
              <a:t>‹#›</a:t>
            </a:fld>
            <a:endParaRPr lang="en-US" altLang="en-US"/>
          </a:p>
        </p:txBody>
      </p:sp>
    </p:spTree>
    <p:extLst>
      <p:ext uri="{BB962C8B-B14F-4D97-AF65-F5344CB8AC3E}">
        <p14:creationId xmlns:p14="http://schemas.microsoft.com/office/powerpoint/2010/main" val="328559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5196F5-27BA-2589-A53A-40786A55F3F4}"/>
              </a:ext>
            </a:extLst>
          </p:cNvPr>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988D2B-5CA4-82EB-80B2-2EAB278C52D0}"/>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C88227-1ABC-7AF0-A50A-0187169D95D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7E12AE6-29ED-6C6A-6D3B-3FFF94A192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BEF183B-16B0-8DAB-3D5C-BE80B0C8D317}"/>
              </a:ext>
            </a:extLst>
          </p:cNvPr>
          <p:cNvSpPr>
            <a:spLocks noGrp="1"/>
          </p:cNvSpPr>
          <p:nvPr>
            <p:ph type="sldNum" sz="quarter" idx="12"/>
          </p:nvPr>
        </p:nvSpPr>
        <p:spPr/>
        <p:txBody>
          <a:bodyPr/>
          <a:lstStyle>
            <a:lvl1pPr>
              <a:defRPr/>
            </a:lvl1pPr>
          </a:lstStyle>
          <a:p>
            <a:fld id="{BE23F137-A20E-4692-B865-01513DDC36C1}" type="slidenum">
              <a:rPr lang="en-US" altLang="en-US"/>
              <a:pPr/>
              <a:t>‹#›</a:t>
            </a:fld>
            <a:endParaRPr lang="en-US" altLang="en-US"/>
          </a:p>
        </p:txBody>
      </p:sp>
    </p:spTree>
    <p:extLst>
      <p:ext uri="{BB962C8B-B14F-4D97-AF65-F5344CB8AC3E}">
        <p14:creationId xmlns:p14="http://schemas.microsoft.com/office/powerpoint/2010/main" val="2621992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512E-6289-DF6A-3A1F-67D1027892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BE2C6-1AB9-BB90-3D65-8B39030274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4773F1-BFB1-BE34-0512-465EBF4B0D9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3EE512-D094-B130-A5BD-C75C3E49C08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E3F48E-2E17-8FAF-C973-5AEB0C97E7F8}"/>
              </a:ext>
            </a:extLst>
          </p:cNvPr>
          <p:cNvSpPr>
            <a:spLocks noGrp="1"/>
          </p:cNvSpPr>
          <p:nvPr>
            <p:ph type="sldNum" sz="quarter" idx="12"/>
          </p:nvPr>
        </p:nvSpPr>
        <p:spPr/>
        <p:txBody>
          <a:bodyPr/>
          <a:lstStyle>
            <a:lvl1pPr>
              <a:defRPr/>
            </a:lvl1pPr>
          </a:lstStyle>
          <a:p>
            <a:fld id="{F74DA9A1-9ABD-4F36-9708-2E92347FF327}" type="slidenum">
              <a:rPr lang="en-US" altLang="en-US"/>
              <a:pPr/>
              <a:t>‹#›</a:t>
            </a:fld>
            <a:endParaRPr lang="en-US" altLang="en-US"/>
          </a:p>
        </p:txBody>
      </p:sp>
    </p:spTree>
    <p:extLst>
      <p:ext uri="{BB962C8B-B14F-4D97-AF65-F5344CB8AC3E}">
        <p14:creationId xmlns:p14="http://schemas.microsoft.com/office/powerpoint/2010/main" val="377622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8E0B-D8AE-1091-2B50-6019DAAC483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406E3A-4F17-8D25-9215-7DB3B1E2C41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31BC6B3-DB7E-2508-048C-A1F548EBAE2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C0968FE-E9F5-4421-3D7A-14D9E8B75FD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D61D10A-FB5D-46D8-2644-3B2FDDD4BD6F}"/>
              </a:ext>
            </a:extLst>
          </p:cNvPr>
          <p:cNvSpPr>
            <a:spLocks noGrp="1"/>
          </p:cNvSpPr>
          <p:nvPr>
            <p:ph type="sldNum" sz="quarter" idx="12"/>
          </p:nvPr>
        </p:nvSpPr>
        <p:spPr/>
        <p:txBody>
          <a:bodyPr/>
          <a:lstStyle>
            <a:lvl1pPr>
              <a:defRPr/>
            </a:lvl1pPr>
          </a:lstStyle>
          <a:p>
            <a:fld id="{8198EBAA-4EE0-4EEB-8D77-5FFF2DB83CCC}" type="slidenum">
              <a:rPr lang="en-US" altLang="en-US"/>
              <a:pPr/>
              <a:t>‹#›</a:t>
            </a:fld>
            <a:endParaRPr lang="en-US" altLang="en-US"/>
          </a:p>
        </p:txBody>
      </p:sp>
    </p:spTree>
    <p:extLst>
      <p:ext uri="{BB962C8B-B14F-4D97-AF65-F5344CB8AC3E}">
        <p14:creationId xmlns:p14="http://schemas.microsoft.com/office/powerpoint/2010/main" val="364152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0479-A375-CE52-FC9E-FD0E6BC6D3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22A34C-61AF-448A-2F19-EE12F35E4A1C}"/>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2564E5-D003-D3B3-6F0A-538B012D4BD3}"/>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761AF24-3C58-0E53-A24A-9BA9DA6BC3B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A8708E3-AFA6-F61F-1B8E-22DA2B39EFB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B8D8511-CDD9-0311-E02D-ABDEB972C32A}"/>
              </a:ext>
            </a:extLst>
          </p:cNvPr>
          <p:cNvSpPr>
            <a:spLocks noGrp="1"/>
          </p:cNvSpPr>
          <p:nvPr>
            <p:ph type="sldNum" sz="quarter" idx="12"/>
          </p:nvPr>
        </p:nvSpPr>
        <p:spPr/>
        <p:txBody>
          <a:bodyPr/>
          <a:lstStyle>
            <a:lvl1pPr>
              <a:defRPr/>
            </a:lvl1pPr>
          </a:lstStyle>
          <a:p>
            <a:fld id="{9F6D2C4E-5116-4E8B-A56F-9CE8B3803C27}" type="slidenum">
              <a:rPr lang="en-US" altLang="en-US"/>
              <a:pPr/>
              <a:t>‹#›</a:t>
            </a:fld>
            <a:endParaRPr lang="en-US" altLang="en-US"/>
          </a:p>
        </p:txBody>
      </p:sp>
    </p:spTree>
    <p:extLst>
      <p:ext uri="{BB962C8B-B14F-4D97-AF65-F5344CB8AC3E}">
        <p14:creationId xmlns:p14="http://schemas.microsoft.com/office/powerpoint/2010/main" val="2462761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9B95-80B5-67D6-93A0-E323B78B0CF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84EE469-A348-872B-9EBC-47B4B561CFC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378C75-6CD8-6355-9E1F-5A7406662A5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AB5849-F9C2-36A1-86BA-A7F502DE170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E7155-766B-0685-964C-F8FB8FAB4C2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E9A925-ED9C-418B-7F65-3F1A44908BC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3801465-7CFD-730C-40DB-B4A5E1D26E3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FB9FCDE-1620-2DBE-630D-96561C1F9BC9}"/>
              </a:ext>
            </a:extLst>
          </p:cNvPr>
          <p:cNvSpPr>
            <a:spLocks noGrp="1"/>
          </p:cNvSpPr>
          <p:nvPr>
            <p:ph type="sldNum" sz="quarter" idx="12"/>
          </p:nvPr>
        </p:nvSpPr>
        <p:spPr/>
        <p:txBody>
          <a:bodyPr/>
          <a:lstStyle>
            <a:lvl1pPr>
              <a:defRPr/>
            </a:lvl1pPr>
          </a:lstStyle>
          <a:p>
            <a:fld id="{610F6F86-252A-4751-A7E5-A3767C3820EB}" type="slidenum">
              <a:rPr lang="en-US" altLang="en-US"/>
              <a:pPr/>
              <a:t>‹#›</a:t>
            </a:fld>
            <a:endParaRPr lang="en-US" altLang="en-US"/>
          </a:p>
        </p:txBody>
      </p:sp>
    </p:spTree>
    <p:extLst>
      <p:ext uri="{BB962C8B-B14F-4D97-AF65-F5344CB8AC3E}">
        <p14:creationId xmlns:p14="http://schemas.microsoft.com/office/powerpoint/2010/main" val="262985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E519-1939-B22C-9CD4-C51AAA4630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F01271-941C-1A77-D611-51BACC75D88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5B2BE5B-FAD1-6194-D772-CE8A689A851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0D087EA-8E30-3B0A-B9FA-77DD4B2AFD21}"/>
              </a:ext>
            </a:extLst>
          </p:cNvPr>
          <p:cNvSpPr>
            <a:spLocks noGrp="1"/>
          </p:cNvSpPr>
          <p:nvPr>
            <p:ph type="sldNum" sz="quarter" idx="12"/>
          </p:nvPr>
        </p:nvSpPr>
        <p:spPr/>
        <p:txBody>
          <a:bodyPr/>
          <a:lstStyle>
            <a:lvl1pPr>
              <a:defRPr/>
            </a:lvl1pPr>
          </a:lstStyle>
          <a:p>
            <a:fld id="{40472B90-493F-4F8B-92A4-0C67C0E05F4F}" type="slidenum">
              <a:rPr lang="en-US" altLang="en-US"/>
              <a:pPr/>
              <a:t>‹#›</a:t>
            </a:fld>
            <a:endParaRPr lang="en-US" altLang="en-US"/>
          </a:p>
        </p:txBody>
      </p:sp>
    </p:spTree>
    <p:extLst>
      <p:ext uri="{BB962C8B-B14F-4D97-AF65-F5344CB8AC3E}">
        <p14:creationId xmlns:p14="http://schemas.microsoft.com/office/powerpoint/2010/main" val="32338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1359CA-742B-6205-2A19-9B3FED0D253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07A91A7-1211-3FC2-13F9-22C2B73AB78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4528B1A-DFCB-3531-8EF5-E5CC73D817C3}"/>
              </a:ext>
            </a:extLst>
          </p:cNvPr>
          <p:cNvSpPr>
            <a:spLocks noGrp="1"/>
          </p:cNvSpPr>
          <p:nvPr>
            <p:ph type="sldNum" sz="quarter" idx="12"/>
          </p:nvPr>
        </p:nvSpPr>
        <p:spPr/>
        <p:txBody>
          <a:bodyPr/>
          <a:lstStyle>
            <a:lvl1pPr>
              <a:defRPr/>
            </a:lvl1pPr>
          </a:lstStyle>
          <a:p>
            <a:fld id="{C741A874-0629-4F1E-A54F-481F5038C610}" type="slidenum">
              <a:rPr lang="en-US" altLang="en-US"/>
              <a:pPr/>
              <a:t>‹#›</a:t>
            </a:fld>
            <a:endParaRPr lang="en-US" altLang="en-US"/>
          </a:p>
        </p:txBody>
      </p:sp>
    </p:spTree>
    <p:extLst>
      <p:ext uri="{BB962C8B-B14F-4D97-AF65-F5344CB8AC3E}">
        <p14:creationId xmlns:p14="http://schemas.microsoft.com/office/powerpoint/2010/main" val="70006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4FFF-2889-3755-9353-ABDF6B0342E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4029F0-B859-3D7D-1C25-16D7F232E5C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18612D-992A-5F08-A2C0-0298E588E1F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015A4-B394-A99C-A556-51F33D9969B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646F4C7-C111-4D2F-9039-BA51432BD5D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3BBEC42-4C90-B697-C784-4EFCD844A07A}"/>
              </a:ext>
            </a:extLst>
          </p:cNvPr>
          <p:cNvSpPr>
            <a:spLocks noGrp="1"/>
          </p:cNvSpPr>
          <p:nvPr>
            <p:ph type="sldNum" sz="quarter" idx="12"/>
          </p:nvPr>
        </p:nvSpPr>
        <p:spPr/>
        <p:txBody>
          <a:bodyPr/>
          <a:lstStyle>
            <a:lvl1pPr>
              <a:defRPr/>
            </a:lvl1pPr>
          </a:lstStyle>
          <a:p>
            <a:fld id="{3C3506B3-26D3-4088-A532-FEF6DD37B715}" type="slidenum">
              <a:rPr lang="en-US" altLang="en-US"/>
              <a:pPr/>
              <a:t>‹#›</a:t>
            </a:fld>
            <a:endParaRPr lang="en-US" altLang="en-US"/>
          </a:p>
        </p:txBody>
      </p:sp>
    </p:spTree>
    <p:extLst>
      <p:ext uri="{BB962C8B-B14F-4D97-AF65-F5344CB8AC3E}">
        <p14:creationId xmlns:p14="http://schemas.microsoft.com/office/powerpoint/2010/main" val="115142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0AE40-FDE4-C05A-4A5D-E588662A118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9D85D1-F60B-1592-BFDE-93889B0C09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BD4AAD-FFB8-E4F8-7266-4F1D27AC0A2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7B5F6A-683B-B0A2-052A-5977247C2D6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5E9C5C6-BD38-5B5B-F4EA-27CC593D243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2F8A6D6-8741-4FEE-43B5-BCB85806741B}"/>
              </a:ext>
            </a:extLst>
          </p:cNvPr>
          <p:cNvSpPr>
            <a:spLocks noGrp="1"/>
          </p:cNvSpPr>
          <p:nvPr>
            <p:ph type="sldNum" sz="quarter" idx="12"/>
          </p:nvPr>
        </p:nvSpPr>
        <p:spPr/>
        <p:txBody>
          <a:bodyPr/>
          <a:lstStyle>
            <a:lvl1pPr>
              <a:defRPr/>
            </a:lvl1pPr>
          </a:lstStyle>
          <a:p>
            <a:fld id="{FB0DC97E-EF3F-4127-BE2D-D5E03668BCFD}" type="slidenum">
              <a:rPr lang="en-US" altLang="en-US"/>
              <a:pPr/>
              <a:t>‹#›</a:t>
            </a:fld>
            <a:endParaRPr lang="en-US" altLang="en-US"/>
          </a:p>
        </p:txBody>
      </p:sp>
    </p:spTree>
    <p:extLst>
      <p:ext uri="{BB962C8B-B14F-4D97-AF65-F5344CB8AC3E}">
        <p14:creationId xmlns:p14="http://schemas.microsoft.com/office/powerpoint/2010/main" val="21748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DE28ECF-C7F9-344B-031F-A34195FB4AC8}"/>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8B58EDA-A131-B9BB-DB7A-5EC0BD4BE0D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B82DE0C-6FED-E3CC-0989-32D50FA646B7}"/>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37F30F87-34E3-4F0A-5472-243DAD69FC9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D40C0AB-3B22-5B03-3F96-F7D67CB33A2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019744B-E8A4-428B-AD53-720E046D05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llaboutmammals.com/label/biology.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hyperlink" Target="http://www.personal.psu.edu/users/a/m/amh244/lysosomes.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http://www.biology.com/learning/cells/images/allcell.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users.erols.com/jkimball.ma.ultranet/BiologyPages/O/O.html#organell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Animal cell anatomy">
            <a:hlinkClick r:id="rId3"/>
            <a:extLst>
              <a:ext uri="{FF2B5EF4-FFF2-40B4-BE49-F238E27FC236}">
                <a16:creationId xmlns:a16="http://schemas.microsoft.com/office/drawing/2014/main" id="{67A60F1A-9DC4-304F-1975-E2E2750E8B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36563"/>
            <a:ext cx="8382000" cy="6094412"/>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a:extLst>
              <a:ext uri="{FF2B5EF4-FFF2-40B4-BE49-F238E27FC236}">
                <a16:creationId xmlns:a16="http://schemas.microsoft.com/office/drawing/2014/main" id="{C6D4E225-AAB6-06B2-791B-BD8B35E368C3}"/>
              </a:ext>
            </a:extLst>
          </p:cNvPr>
          <p:cNvSpPr>
            <a:spLocks noChangeArrowheads="1"/>
          </p:cNvSpPr>
          <p:nvPr/>
        </p:nvSpPr>
        <p:spPr bwMode="auto">
          <a:xfrm>
            <a:off x="6019800" y="6248400"/>
            <a:ext cx="2667000" cy="22860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additive="base">
                                        <p:cTn id="7" dur="500" fill="hold"/>
                                        <p:tgtEl>
                                          <p:spTgt spid="3077"/>
                                        </p:tgtEl>
                                        <p:attrNameLst>
                                          <p:attrName>ppt_x</p:attrName>
                                        </p:attrNameLst>
                                      </p:cBhvr>
                                      <p:tavLst>
                                        <p:tav tm="0">
                                          <p:val>
                                            <p:strVal val="0-#ppt_w/2"/>
                                          </p:val>
                                        </p:tav>
                                        <p:tav tm="100000">
                                          <p:val>
                                            <p:strVal val="#ppt_x"/>
                                          </p:val>
                                        </p:tav>
                                      </p:tavLst>
                                    </p:anim>
                                    <p:anim calcmode="lin" valueType="num">
                                      <p:cBhvr additive="base">
                                        <p:cTn id="8"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024FE9A6-2518-C50E-411C-D3263070A12D}"/>
              </a:ext>
            </a:extLst>
          </p:cNvPr>
          <p:cNvSpPr>
            <a:spLocks noChangeArrowheads="1"/>
          </p:cNvSpPr>
          <p:nvPr/>
        </p:nvSpPr>
        <p:spPr bwMode="auto">
          <a:xfrm>
            <a:off x="0" y="228600"/>
            <a:ext cx="9144000"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a:p>
            <a:pPr lvl="1" algn="ctr" eaLnBrk="0" hangingPunct="0"/>
            <a:r>
              <a:rPr lang="en-US" altLang="en-US" sz="2200">
                <a:solidFill>
                  <a:srgbClr val="003300"/>
                </a:solidFill>
                <a:latin typeface="Librarian"/>
              </a:rPr>
              <a:t>The </a:t>
            </a:r>
            <a:r>
              <a:rPr lang="en-US" altLang="en-US" sz="2200" b="1" u="sng">
                <a:solidFill>
                  <a:srgbClr val="003300"/>
                </a:solidFill>
                <a:latin typeface="Librarian"/>
              </a:rPr>
              <a:t>fluid mosaic model</a:t>
            </a:r>
            <a:r>
              <a:rPr lang="en-US" altLang="en-US" sz="2200">
                <a:solidFill>
                  <a:srgbClr val="003300"/>
                </a:solidFill>
                <a:latin typeface="Librarian"/>
              </a:rPr>
              <a:t> describes the structure of the plasma membrane.Different kinds of cell membrane models have been proposed, and one of the most useful is the Fluid-mosaic model. In this model the membrane is seen as a bilayer of phospholipids in which protein molecules are embedded.</a:t>
            </a:r>
            <a:r>
              <a:rPr lang="en-US" altLang="en-US" sz="1600"/>
              <a:t> </a:t>
            </a:r>
            <a:br>
              <a:rPr lang="en-US" altLang="en-US" sz="1600"/>
            </a:br>
            <a:endParaRPr lang="en-US" altLang="en-US" sz="1600"/>
          </a:p>
        </p:txBody>
      </p:sp>
      <p:sp>
        <p:nvSpPr>
          <p:cNvPr id="21508" name="Rectangle 4">
            <a:extLst>
              <a:ext uri="{FF2B5EF4-FFF2-40B4-BE49-F238E27FC236}">
                <a16:creationId xmlns:a16="http://schemas.microsoft.com/office/drawing/2014/main" id="{AB8DC1B4-D1F2-4660-E40D-8C281594D6FD}"/>
              </a:ext>
            </a:extLst>
          </p:cNvPr>
          <p:cNvSpPr>
            <a:spLocks noChangeArrowheads="1"/>
          </p:cNvSpPr>
          <p:nvPr/>
        </p:nvSpPr>
        <p:spPr bwMode="auto">
          <a:xfrm>
            <a:off x="5867400" y="4038600"/>
            <a:ext cx="350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solidFill>
                  <a:srgbClr val="003300"/>
                </a:solidFill>
                <a:latin typeface="Librarian"/>
              </a:rPr>
              <a:t>An illustration of the Fluid mosaic model</a:t>
            </a:r>
            <a:r>
              <a:rPr lang="en-US" altLang="en-US" sz="2000"/>
              <a:t> </a:t>
            </a:r>
          </a:p>
        </p:txBody>
      </p:sp>
      <p:pic>
        <p:nvPicPr>
          <p:cNvPr id="21510" name="Picture 6">
            <a:extLst>
              <a:ext uri="{FF2B5EF4-FFF2-40B4-BE49-F238E27FC236}">
                <a16:creationId xmlns:a16="http://schemas.microsoft.com/office/drawing/2014/main" id="{11B74020-660F-04DB-7EE0-579A89BDC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19350"/>
            <a:ext cx="5029200" cy="4438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0-#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1510"/>
                                        </p:tgtEl>
                                        <p:attrNameLst>
                                          <p:attrName>style.visibility</p:attrName>
                                        </p:attrNameLst>
                                      </p:cBhvr>
                                      <p:to>
                                        <p:strVal val="visible"/>
                                      </p:to>
                                    </p:set>
                                    <p:anim calcmode="lin" valueType="num">
                                      <p:cBhvr additive="base">
                                        <p:cTn id="13" dur="500" fill="hold"/>
                                        <p:tgtEl>
                                          <p:spTgt spid="21510"/>
                                        </p:tgtEl>
                                        <p:attrNameLst>
                                          <p:attrName>ppt_x</p:attrName>
                                        </p:attrNameLst>
                                      </p:cBhvr>
                                      <p:tavLst>
                                        <p:tav tm="0">
                                          <p:val>
                                            <p:strVal val="0-#ppt_w/2"/>
                                          </p:val>
                                        </p:tav>
                                        <p:tav tm="100000">
                                          <p:val>
                                            <p:strVal val="#ppt_x"/>
                                          </p:val>
                                        </p:tav>
                                      </p:tavLst>
                                    </p:anim>
                                    <p:anim calcmode="lin" valueType="num">
                                      <p:cBhvr additive="base">
                                        <p:cTn id="14" dur="500" fill="hold"/>
                                        <p:tgtEl>
                                          <p:spTgt spid="215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1508"/>
                                        </p:tgtEl>
                                        <p:attrNameLst>
                                          <p:attrName>style.visibility</p:attrName>
                                        </p:attrNameLst>
                                      </p:cBhvr>
                                      <p:to>
                                        <p:strVal val="visible"/>
                                      </p:to>
                                    </p:set>
                                    <p:anim calcmode="lin" valueType="num">
                                      <p:cBhvr additive="base">
                                        <p:cTn id="19" dur="500" fill="hold"/>
                                        <p:tgtEl>
                                          <p:spTgt spid="21508"/>
                                        </p:tgtEl>
                                        <p:attrNameLst>
                                          <p:attrName>ppt_x</p:attrName>
                                        </p:attrNameLst>
                                      </p:cBhvr>
                                      <p:tavLst>
                                        <p:tav tm="0">
                                          <p:val>
                                            <p:strVal val="0-#ppt_w/2"/>
                                          </p:val>
                                        </p:tav>
                                        <p:tav tm="100000">
                                          <p:val>
                                            <p:strVal val="#ppt_x"/>
                                          </p:val>
                                        </p:tav>
                                      </p:tavLst>
                                    </p:anim>
                                    <p:anim calcmode="lin" valueType="num">
                                      <p:cBhvr additive="base">
                                        <p:cTn id="20"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D936A69-7149-1E18-2EDE-13F35030AD86}"/>
              </a:ext>
            </a:extLst>
          </p:cNvPr>
          <p:cNvSpPr>
            <a:spLocks noChangeArrowheads="1"/>
          </p:cNvSpPr>
          <p:nvPr/>
        </p:nvSpPr>
        <p:spPr bwMode="auto">
          <a:xfrm>
            <a:off x="0" y="1995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3318" name="Group 6">
            <a:extLst>
              <a:ext uri="{FF2B5EF4-FFF2-40B4-BE49-F238E27FC236}">
                <a16:creationId xmlns:a16="http://schemas.microsoft.com/office/drawing/2014/main" id="{3BD8CFEB-E68C-3398-9DA6-B390FD493D05}"/>
              </a:ext>
            </a:extLst>
          </p:cNvPr>
          <p:cNvGrpSpPr>
            <a:grpSpLocks/>
          </p:cNvGrpSpPr>
          <p:nvPr/>
        </p:nvGrpSpPr>
        <p:grpSpPr bwMode="auto">
          <a:xfrm>
            <a:off x="0" y="1995488"/>
            <a:ext cx="9144000" cy="2789237"/>
            <a:chOff x="0" y="0"/>
            <a:chExt cx="5760" cy="1757"/>
          </a:xfrm>
        </p:grpSpPr>
        <p:sp>
          <p:nvSpPr>
            <p:cNvPr id="13315" name="Rectangle 3">
              <a:extLst>
                <a:ext uri="{FF2B5EF4-FFF2-40B4-BE49-F238E27FC236}">
                  <a16:creationId xmlns:a16="http://schemas.microsoft.com/office/drawing/2014/main" id="{D2F19A4D-BF26-EDEB-B715-CA81BD4C422F}"/>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3316" name="Rectangle 4">
              <a:extLst>
                <a:ext uri="{FF2B5EF4-FFF2-40B4-BE49-F238E27FC236}">
                  <a16:creationId xmlns:a16="http://schemas.microsoft.com/office/drawing/2014/main" id="{956AE7F6-EB25-7DF1-1403-71B51EB9AC0C}"/>
                </a:ext>
              </a:extLst>
            </p:cNvPr>
            <p:cNvSpPr>
              <a:spLocks noChangeArrowheads="1"/>
            </p:cNvSpPr>
            <p:nvPr/>
          </p:nvSpPr>
          <p:spPr bwMode="auto">
            <a:xfrm>
              <a:off x="0" y="0"/>
              <a:ext cx="5760" cy="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  </a:t>
              </a:r>
              <a:r>
                <a:rPr lang="en-US" altLang="en-US" sz="17700"/>
                <a:t> </a:t>
              </a:r>
              <a:r>
                <a:rPr lang="en-US" altLang="en-US"/>
                <a:t>                     </a:t>
              </a:r>
            </a:p>
          </p:txBody>
        </p:sp>
      </p:grpSp>
      <p:sp>
        <p:nvSpPr>
          <p:cNvPr id="13319" name="Rectangle 7">
            <a:extLst>
              <a:ext uri="{FF2B5EF4-FFF2-40B4-BE49-F238E27FC236}">
                <a16:creationId xmlns:a16="http://schemas.microsoft.com/office/drawing/2014/main" id="{26E0272D-CB4E-AE15-C43F-95C0B35080CA}"/>
              </a:ext>
            </a:extLst>
          </p:cNvPr>
          <p:cNvSpPr>
            <a:spLocks noChangeArrowheads="1"/>
          </p:cNvSpPr>
          <p:nvPr/>
        </p:nvSpPr>
        <p:spPr bwMode="auto">
          <a:xfrm>
            <a:off x="0" y="2411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3323" name="Group 11">
            <a:extLst>
              <a:ext uri="{FF2B5EF4-FFF2-40B4-BE49-F238E27FC236}">
                <a16:creationId xmlns:a16="http://schemas.microsoft.com/office/drawing/2014/main" id="{03147A5E-DF69-399C-E787-1C57EF7C75F8}"/>
              </a:ext>
            </a:extLst>
          </p:cNvPr>
          <p:cNvGrpSpPr>
            <a:grpSpLocks/>
          </p:cNvGrpSpPr>
          <p:nvPr/>
        </p:nvGrpSpPr>
        <p:grpSpPr bwMode="auto">
          <a:xfrm>
            <a:off x="0" y="2411413"/>
            <a:ext cx="9144000" cy="1997075"/>
            <a:chOff x="0" y="0"/>
            <a:chExt cx="5760" cy="1258"/>
          </a:xfrm>
        </p:grpSpPr>
        <p:sp>
          <p:nvSpPr>
            <p:cNvPr id="13320" name="Rectangle 8">
              <a:extLst>
                <a:ext uri="{FF2B5EF4-FFF2-40B4-BE49-F238E27FC236}">
                  <a16:creationId xmlns:a16="http://schemas.microsoft.com/office/drawing/2014/main" id="{D13DEA70-A8D5-F891-B52E-15F8DE5D8D1B}"/>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3321" name="Rectangle 9">
              <a:extLst>
                <a:ext uri="{FF2B5EF4-FFF2-40B4-BE49-F238E27FC236}">
                  <a16:creationId xmlns:a16="http://schemas.microsoft.com/office/drawing/2014/main" id="{7811F537-75C8-1413-92A8-14EED14BCBBE}"/>
                </a:ext>
              </a:extLst>
            </p:cNvPr>
            <p:cNvSpPr>
              <a:spLocks noChangeArrowheads="1"/>
            </p:cNvSpPr>
            <p:nvPr/>
          </p:nvSpPr>
          <p:spPr bwMode="auto">
            <a:xfrm>
              <a:off x="0" y="0"/>
              <a:ext cx="5760" cy="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  </a:t>
              </a:r>
              <a:r>
                <a:rPr lang="en-US" altLang="en-US" sz="12500"/>
                <a:t> </a:t>
              </a:r>
              <a:r>
                <a:rPr lang="en-US" altLang="en-US"/>
                <a:t>                     </a:t>
              </a:r>
            </a:p>
          </p:txBody>
        </p:sp>
      </p:grpSp>
      <p:pic>
        <p:nvPicPr>
          <p:cNvPr id="13322" name="Picture 10">
            <a:extLst>
              <a:ext uri="{FF2B5EF4-FFF2-40B4-BE49-F238E27FC236}">
                <a16:creationId xmlns:a16="http://schemas.microsoft.com/office/drawing/2014/main" id="{8016A9C7-EBBD-43E4-83F5-30EDD8BB6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33400"/>
            <a:ext cx="2501900" cy="2903538"/>
          </a:xfrm>
          <a:prstGeom prst="rect">
            <a:avLst/>
          </a:prstGeom>
          <a:noFill/>
          <a:extLst>
            <a:ext uri="{909E8E84-426E-40DD-AFC4-6F175D3DCCD1}">
              <a14:hiddenFill xmlns:a14="http://schemas.microsoft.com/office/drawing/2010/main">
                <a:solidFill>
                  <a:srgbClr val="FFFFFF"/>
                </a:solidFill>
              </a14:hiddenFill>
            </a:ext>
          </a:extLst>
        </p:spPr>
      </p:pic>
      <p:sp>
        <p:nvSpPr>
          <p:cNvPr id="13324" name="Rectangle 12">
            <a:extLst>
              <a:ext uri="{FF2B5EF4-FFF2-40B4-BE49-F238E27FC236}">
                <a16:creationId xmlns:a16="http://schemas.microsoft.com/office/drawing/2014/main" id="{46839748-040E-CAAE-31D3-40F69583EBE1}"/>
              </a:ext>
            </a:extLst>
          </p:cNvPr>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3327" name="Group 15">
            <a:extLst>
              <a:ext uri="{FF2B5EF4-FFF2-40B4-BE49-F238E27FC236}">
                <a16:creationId xmlns:a16="http://schemas.microsoft.com/office/drawing/2014/main" id="{0AE0E4FA-CB40-883C-BC13-26A80C554D74}"/>
              </a:ext>
            </a:extLst>
          </p:cNvPr>
          <p:cNvGrpSpPr>
            <a:grpSpLocks/>
          </p:cNvGrpSpPr>
          <p:nvPr/>
        </p:nvGrpSpPr>
        <p:grpSpPr bwMode="auto">
          <a:xfrm>
            <a:off x="0" y="3276600"/>
            <a:ext cx="9144000" cy="1552575"/>
            <a:chOff x="0" y="0"/>
            <a:chExt cx="5760" cy="978"/>
          </a:xfrm>
        </p:grpSpPr>
        <p:sp>
          <p:nvSpPr>
            <p:cNvPr id="13325" name="Rectangle 13">
              <a:extLst>
                <a:ext uri="{FF2B5EF4-FFF2-40B4-BE49-F238E27FC236}">
                  <a16:creationId xmlns:a16="http://schemas.microsoft.com/office/drawing/2014/main" id="{2E669421-55E9-3E99-0C8A-03B0217F0D3E}"/>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3326" name="Rectangle 14">
              <a:extLst>
                <a:ext uri="{FF2B5EF4-FFF2-40B4-BE49-F238E27FC236}">
                  <a16:creationId xmlns:a16="http://schemas.microsoft.com/office/drawing/2014/main" id="{726E28A8-4CE6-E14B-1162-A684B3D2A5A5}"/>
                </a:ext>
              </a:extLst>
            </p:cNvPr>
            <p:cNvSpPr>
              <a:spLocks noChangeArrowheads="1"/>
            </p:cNvSpPr>
            <p:nvPr/>
          </p:nvSpPr>
          <p:spPr bwMode="auto">
            <a:xfrm>
              <a:off x="0" y="0"/>
              <a:ext cx="5760"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Channels/pores</a:t>
              </a:r>
              <a:r>
                <a:rPr lang="en-US" altLang="en-US"/>
                <a:t>- A channel in the cell's plasma membrane. This channel is made up of certain proteins whose function is to control the movement of food and water into the cell. These channels are made up of certain proteins.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327"/>
                                        </p:tgtEl>
                                        <p:attrNameLst>
                                          <p:attrName>style.visibility</p:attrName>
                                        </p:attrNameLst>
                                      </p:cBhvr>
                                      <p:to>
                                        <p:strVal val="visible"/>
                                      </p:to>
                                    </p:set>
                                    <p:anim calcmode="lin" valueType="num">
                                      <p:cBhvr additive="base">
                                        <p:cTn id="7" dur="500" fill="hold"/>
                                        <p:tgtEl>
                                          <p:spTgt spid="13327"/>
                                        </p:tgtEl>
                                        <p:attrNameLst>
                                          <p:attrName>ppt_x</p:attrName>
                                        </p:attrNameLst>
                                      </p:cBhvr>
                                      <p:tavLst>
                                        <p:tav tm="0">
                                          <p:val>
                                            <p:strVal val="0-#ppt_w/2"/>
                                          </p:val>
                                        </p:tav>
                                        <p:tav tm="100000">
                                          <p:val>
                                            <p:strVal val="#ppt_x"/>
                                          </p:val>
                                        </p:tav>
                                      </p:tavLst>
                                    </p:anim>
                                    <p:anim calcmode="lin" valueType="num">
                                      <p:cBhvr additive="base">
                                        <p:cTn id="8" dur="500" fill="hold"/>
                                        <p:tgtEl>
                                          <p:spTgt spid="133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23"/>
                                        </p:tgtEl>
                                        <p:attrNameLst>
                                          <p:attrName>style.visibility</p:attrName>
                                        </p:attrNameLst>
                                      </p:cBhvr>
                                      <p:to>
                                        <p:strVal val="visible"/>
                                      </p:to>
                                    </p:set>
                                    <p:anim calcmode="lin" valueType="num">
                                      <p:cBhvr additive="base">
                                        <p:cTn id="13" dur="500" fill="hold"/>
                                        <p:tgtEl>
                                          <p:spTgt spid="13323"/>
                                        </p:tgtEl>
                                        <p:attrNameLst>
                                          <p:attrName>ppt_x</p:attrName>
                                        </p:attrNameLst>
                                      </p:cBhvr>
                                      <p:tavLst>
                                        <p:tav tm="0">
                                          <p:val>
                                            <p:strVal val="0-#ppt_w/2"/>
                                          </p:val>
                                        </p:tav>
                                        <p:tav tm="100000">
                                          <p:val>
                                            <p:strVal val="#ppt_x"/>
                                          </p:val>
                                        </p:tav>
                                      </p:tavLst>
                                    </p:anim>
                                    <p:anim calcmode="lin" valueType="num">
                                      <p:cBhvr additive="base">
                                        <p:cTn id="14" dur="500" fill="hold"/>
                                        <p:tgtEl>
                                          <p:spTgt spid="1332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22"/>
                                        </p:tgtEl>
                                        <p:attrNameLst>
                                          <p:attrName>style.visibility</p:attrName>
                                        </p:attrNameLst>
                                      </p:cBhvr>
                                      <p:to>
                                        <p:strVal val="visible"/>
                                      </p:to>
                                    </p:set>
                                    <p:anim calcmode="lin" valueType="num">
                                      <p:cBhvr additive="base">
                                        <p:cTn id="19" dur="500" fill="hold"/>
                                        <p:tgtEl>
                                          <p:spTgt spid="13322"/>
                                        </p:tgtEl>
                                        <p:attrNameLst>
                                          <p:attrName>ppt_x</p:attrName>
                                        </p:attrNameLst>
                                      </p:cBhvr>
                                      <p:tavLst>
                                        <p:tav tm="0">
                                          <p:val>
                                            <p:strVal val="0-#ppt_w/2"/>
                                          </p:val>
                                        </p:tav>
                                        <p:tav tm="100000">
                                          <p:val>
                                            <p:strVal val="#ppt_x"/>
                                          </p:val>
                                        </p:tav>
                                      </p:tavLst>
                                    </p:anim>
                                    <p:anim calcmode="lin" valueType="num">
                                      <p:cBhvr additive="base">
                                        <p:cTn id="20" dur="500" fill="hold"/>
                                        <p:tgtEl>
                                          <p:spTgt spid="13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9039A29-27CF-B924-08FF-411FA76308F4}"/>
              </a:ext>
            </a:extLst>
          </p:cNvPr>
          <p:cNvSpPr>
            <a:spLocks noChangeArrowheads="1"/>
          </p:cNvSpPr>
          <p:nvPr/>
        </p:nvSpPr>
        <p:spPr bwMode="auto">
          <a:xfrm>
            <a:off x="0" y="2652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5366" name="Group 6">
            <a:extLst>
              <a:ext uri="{FF2B5EF4-FFF2-40B4-BE49-F238E27FC236}">
                <a16:creationId xmlns:a16="http://schemas.microsoft.com/office/drawing/2014/main" id="{56F3B60B-8A2B-EA36-FF97-F473A0F3F223}"/>
              </a:ext>
            </a:extLst>
          </p:cNvPr>
          <p:cNvGrpSpPr>
            <a:grpSpLocks/>
          </p:cNvGrpSpPr>
          <p:nvPr/>
        </p:nvGrpSpPr>
        <p:grpSpPr bwMode="auto">
          <a:xfrm>
            <a:off x="0" y="2652713"/>
            <a:ext cx="9144000" cy="1539875"/>
            <a:chOff x="0" y="0"/>
            <a:chExt cx="5760" cy="970"/>
          </a:xfrm>
        </p:grpSpPr>
        <p:sp>
          <p:nvSpPr>
            <p:cNvPr id="15363" name="Rectangle 3">
              <a:extLst>
                <a:ext uri="{FF2B5EF4-FFF2-40B4-BE49-F238E27FC236}">
                  <a16:creationId xmlns:a16="http://schemas.microsoft.com/office/drawing/2014/main" id="{6D6ADA44-48EF-4FC7-DA64-3894D3D586B2}"/>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5364" name="Rectangle 4">
              <a:extLst>
                <a:ext uri="{FF2B5EF4-FFF2-40B4-BE49-F238E27FC236}">
                  <a16:creationId xmlns:a16="http://schemas.microsoft.com/office/drawing/2014/main" id="{69C92F64-1895-D181-6384-0AD4F6E3083D}"/>
                </a:ext>
              </a:extLst>
            </p:cNvPr>
            <p:cNvSpPr>
              <a:spLocks noChangeArrowheads="1"/>
            </p:cNvSpPr>
            <p:nvPr/>
          </p:nvSpPr>
          <p:spPr bwMode="auto">
            <a:xfrm>
              <a:off x="0" y="0"/>
              <a:ext cx="5760" cy="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  </a:t>
              </a:r>
              <a:r>
                <a:rPr lang="en-US" altLang="en-US" sz="9500"/>
                <a:t> </a:t>
              </a:r>
              <a:r>
                <a:rPr lang="en-US" altLang="en-US"/>
                <a:t>                     </a:t>
              </a:r>
            </a:p>
          </p:txBody>
        </p:sp>
      </p:grpSp>
      <p:pic>
        <p:nvPicPr>
          <p:cNvPr id="15365" name="Picture 5" descr="vesicles containing and transporting proteins">
            <a:extLst>
              <a:ext uri="{FF2B5EF4-FFF2-40B4-BE49-F238E27FC236}">
                <a16:creationId xmlns:a16="http://schemas.microsoft.com/office/drawing/2014/main" id="{6A59BA6D-BDF4-5E31-1A27-13F6546BC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33400"/>
            <a:ext cx="1714500" cy="1508125"/>
          </a:xfrm>
          <a:prstGeom prst="rect">
            <a:avLst/>
          </a:prstGeom>
          <a:noFill/>
          <a:extLst>
            <a:ext uri="{909E8E84-426E-40DD-AFC4-6F175D3DCCD1}">
              <a14:hiddenFill xmlns:a14="http://schemas.microsoft.com/office/drawing/2010/main">
                <a:solidFill>
                  <a:srgbClr val="FFFFFF"/>
                </a:solidFill>
              </a14:hiddenFill>
            </a:ext>
          </a:extLst>
        </p:spPr>
      </p:pic>
      <p:sp>
        <p:nvSpPr>
          <p:cNvPr id="15367" name="Rectangle 7">
            <a:extLst>
              <a:ext uri="{FF2B5EF4-FFF2-40B4-BE49-F238E27FC236}">
                <a16:creationId xmlns:a16="http://schemas.microsoft.com/office/drawing/2014/main" id="{1B64D10A-85F4-37CA-7116-02A11CF42322}"/>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5370" name="Group 10">
            <a:extLst>
              <a:ext uri="{FF2B5EF4-FFF2-40B4-BE49-F238E27FC236}">
                <a16:creationId xmlns:a16="http://schemas.microsoft.com/office/drawing/2014/main" id="{15C234D1-603F-A11B-83D5-828C48B06FF4}"/>
              </a:ext>
            </a:extLst>
          </p:cNvPr>
          <p:cNvGrpSpPr>
            <a:grpSpLocks/>
          </p:cNvGrpSpPr>
          <p:nvPr/>
        </p:nvGrpSpPr>
        <p:grpSpPr bwMode="auto">
          <a:xfrm>
            <a:off x="0" y="3276600"/>
            <a:ext cx="9144000" cy="2647950"/>
            <a:chOff x="0" y="0"/>
            <a:chExt cx="5760" cy="1668"/>
          </a:xfrm>
        </p:grpSpPr>
        <p:sp>
          <p:nvSpPr>
            <p:cNvPr id="15368" name="Rectangle 8">
              <a:extLst>
                <a:ext uri="{FF2B5EF4-FFF2-40B4-BE49-F238E27FC236}">
                  <a16:creationId xmlns:a16="http://schemas.microsoft.com/office/drawing/2014/main" id="{39F2D6E2-C3C5-680E-F8FE-CFA1971B471B}"/>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5369" name="Rectangle 9">
              <a:extLst>
                <a:ext uri="{FF2B5EF4-FFF2-40B4-BE49-F238E27FC236}">
                  <a16:creationId xmlns:a16="http://schemas.microsoft.com/office/drawing/2014/main" id="{D5F08698-404D-C608-84AB-5F0F2FB8A3AC}"/>
                </a:ext>
              </a:extLst>
            </p:cNvPr>
            <p:cNvSpPr>
              <a:spLocks noChangeArrowheads="1"/>
            </p:cNvSpPr>
            <p:nvPr/>
          </p:nvSpPr>
          <p:spPr bwMode="auto">
            <a:xfrm>
              <a:off x="0" y="0"/>
              <a:ext cx="5760"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Vesicles</a:t>
              </a:r>
              <a:r>
                <a:rPr lang="en-US" altLang="en-US"/>
                <a:t>- This term literally means "small vessel". This organelle helps store and transport products produced by the cell. </a:t>
              </a:r>
            </a:p>
            <a:p>
              <a:pPr eaLnBrk="0" hangingPunct="0"/>
              <a:r>
                <a:rPr lang="en-US" altLang="en-US"/>
                <a:t>The vesicles are the transport and delivery vehicles like our mail and  Federal Express trucks. Some vesicles deliver materials to parts of the cell and others transport materials outside the cell in a process called exocytosis</a:t>
              </a:r>
            </a:p>
            <a:p>
              <a:pPr eaLnBrk="0" hangingPunct="0"/>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additive="base">
                                        <p:cTn id="7" dur="500" fill="hold"/>
                                        <p:tgtEl>
                                          <p:spTgt spid="15370"/>
                                        </p:tgtEl>
                                        <p:attrNameLst>
                                          <p:attrName>ppt_x</p:attrName>
                                        </p:attrNameLst>
                                      </p:cBhvr>
                                      <p:tavLst>
                                        <p:tav tm="0">
                                          <p:val>
                                            <p:strVal val="0-#ppt_w/2"/>
                                          </p:val>
                                        </p:tav>
                                        <p:tav tm="100000">
                                          <p:val>
                                            <p:strVal val="#ppt_x"/>
                                          </p:val>
                                        </p:tav>
                                      </p:tavLst>
                                    </p:anim>
                                    <p:anim calcmode="lin" valueType="num">
                                      <p:cBhvr additive="base">
                                        <p:cTn id="8"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0-#ppt_w/2"/>
                                          </p:val>
                                        </p:tav>
                                        <p:tav tm="100000">
                                          <p:val>
                                            <p:strVal val="#ppt_x"/>
                                          </p:val>
                                        </p:tav>
                                      </p:tavLst>
                                    </p:anim>
                                    <p:anim calcmode="lin" valueType="num">
                                      <p:cBhvr additive="base">
                                        <p:cTn id="14" dur="500" fill="hold"/>
                                        <p:tgtEl>
                                          <p:spTgt spid="153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28154305-4036-3436-7E18-71242E7885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743200"/>
            <a:ext cx="3001963" cy="2876550"/>
          </a:xfrm>
          <a:prstGeom prst="rect">
            <a:avLst/>
          </a:prstGeom>
          <a:noFill/>
          <a:extLst>
            <a:ext uri="{909E8E84-426E-40DD-AFC4-6F175D3DCCD1}">
              <a14:hiddenFill xmlns:a14="http://schemas.microsoft.com/office/drawing/2010/main">
                <a:solidFill>
                  <a:srgbClr val="FFFFFF"/>
                </a:solidFill>
              </a14:hiddenFill>
            </a:ext>
          </a:extLst>
        </p:spPr>
      </p:pic>
      <p:sp>
        <p:nvSpPr>
          <p:cNvPr id="24579" name="Rectangle 3">
            <a:extLst>
              <a:ext uri="{FF2B5EF4-FFF2-40B4-BE49-F238E27FC236}">
                <a16:creationId xmlns:a16="http://schemas.microsoft.com/office/drawing/2014/main" id="{AFE7DD3A-6060-5B2E-5CB2-1F3CFD7C0399}"/>
              </a:ext>
            </a:extLst>
          </p:cNvPr>
          <p:cNvSpPr>
            <a:spLocks noChangeArrowheads="1"/>
          </p:cNvSpPr>
          <p:nvPr/>
        </p:nvSpPr>
        <p:spPr bwMode="auto">
          <a:xfrm>
            <a:off x="3795713" y="2246313"/>
            <a:ext cx="8229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4580" name="Rectangle 4">
            <a:extLst>
              <a:ext uri="{FF2B5EF4-FFF2-40B4-BE49-F238E27FC236}">
                <a16:creationId xmlns:a16="http://schemas.microsoft.com/office/drawing/2014/main" id="{A4390514-D6BE-778D-3A4A-E022CC2B9F0C}"/>
              </a:ext>
            </a:extLst>
          </p:cNvPr>
          <p:cNvSpPr>
            <a:spLocks noChangeArrowheads="1"/>
          </p:cNvSpPr>
          <p:nvPr/>
        </p:nvSpPr>
        <p:spPr bwMode="auto">
          <a:xfrm>
            <a:off x="381000" y="533400"/>
            <a:ext cx="8534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latin typeface="Arial" panose="020B0604020202020204" pitchFamily="34" charset="0"/>
              </a:rPr>
              <a:t>Lysosomes function as the cell's recycling compartment.</a:t>
            </a:r>
          </a:p>
          <a:p>
            <a:pPr algn="ctr"/>
            <a:endParaRPr lang="en-US" altLang="en-US">
              <a:latin typeface="Arial" panose="020B0604020202020204" pitchFamily="34" charset="0"/>
            </a:endParaRPr>
          </a:p>
          <a:p>
            <a:pPr algn="ctr"/>
            <a:endParaRPr lang="en-US" altLang="en-US">
              <a:latin typeface="Arial" panose="020B0604020202020204" pitchFamily="34" charset="0"/>
            </a:endParaRPr>
          </a:p>
          <a:p>
            <a:pPr algn="ctr"/>
            <a:r>
              <a:rPr lang="en-US" altLang="en-US">
                <a:latin typeface="Arial" panose="020B0604020202020204" pitchFamily="34" charset="0"/>
              </a:rPr>
              <a:t> Lysosomes receive cellular and endocytosed proteins and lipids that need digesting. The metabolites that result are transported either by vesicles or directly across the membrane.</a:t>
            </a:r>
            <a:r>
              <a:rPr lang="en-US" altLang="en-US" sz="2000">
                <a:latin typeface="Arial" panose="020B0604020202020204" pitchFamily="34" charset="0"/>
              </a:rPr>
              <a:t> </a:t>
            </a:r>
            <a:endParaRPr lang="en-US" altLang="en-US" sz="2000"/>
          </a:p>
          <a:p>
            <a:pPr algn="ctr" eaLnBrk="0" hangingPunct="0"/>
            <a:endParaRPr lang="en-US" altLang="en-US" sz="2000"/>
          </a:p>
        </p:txBody>
      </p:sp>
      <p:pic>
        <p:nvPicPr>
          <p:cNvPr id="24583" name="Picture 7">
            <a:extLst>
              <a:ext uri="{FF2B5EF4-FFF2-40B4-BE49-F238E27FC236}">
                <a16:creationId xmlns:a16="http://schemas.microsoft.com/office/drawing/2014/main" id="{975EE189-C7BD-B721-98EF-5B692FB25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906713"/>
            <a:ext cx="4419600" cy="2990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4583"/>
                                        </p:tgtEl>
                                        <p:attrNameLst>
                                          <p:attrName>style.visibility</p:attrName>
                                        </p:attrNameLst>
                                      </p:cBhvr>
                                      <p:to>
                                        <p:strVal val="visible"/>
                                      </p:to>
                                    </p:set>
                                    <p:anim calcmode="lin" valueType="num">
                                      <p:cBhvr additive="base">
                                        <p:cTn id="13" dur="500" fill="hold"/>
                                        <p:tgtEl>
                                          <p:spTgt spid="24583"/>
                                        </p:tgtEl>
                                        <p:attrNameLst>
                                          <p:attrName>ppt_x</p:attrName>
                                        </p:attrNameLst>
                                      </p:cBhvr>
                                      <p:tavLst>
                                        <p:tav tm="0">
                                          <p:val>
                                            <p:strVal val="0-#ppt_w/2"/>
                                          </p:val>
                                        </p:tav>
                                        <p:tav tm="100000">
                                          <p:val>
                                            <p:strVal val="#ppt_x"/>
                                          </p:val>
                                        </p:tav>
                                      </p:tavLst>
                                    </p:anim>
                                    <p:anim calcmode="lin" valueType="num">
                                      <p:cBhvr additive="base">
                                        <p:cTn id="14"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4578"/>
                                        </p:tgtEl>
                                        <p:attrNameLst>
                                          <p:attrName>style.visibility</p:attrName>
                                        </p:attrNameLst>
                                      </p:cBhvr>
                                      <p:to>
                                        <p:strVal val="visible"/>
                                      </p:to>
                                    </p:set>
                                    <p:anim calcmode="lin" valueType="num">
                                      <p:cBhvr additive="base">
                                        <p:cTn id="19" dur="500" fill="hold"/>
                                        <p:tgtEl>
                                          <p:spTgt spid="24578"/>
                                        </p:tgtEl>
                                        <p:attrNameLst>
                                          <p:attrName>ppt_x</p:attrName>
                                        </p:attrNameLst>
                                      </p:cBhvr>
                                      <p:tavLst>
                                        <p:tav tm="0">
                                          <p:val>
                                            <p:strVal val="0-#ppt_w/2"/>
                                          </p:val>
                                        </p:tav>
                                        <p:tav tm="100000">
                                          <p:val>
                                            <p:strVal val="#ppt_x"/>
                                          </p:val>
                                        </p:tav>
                                      </p:tavLst>
                                    </p:anim>
                                    <p:anim calcmode="lin" valueType="num">
                                      <p:cBhvr additive="base">
                                        <p:cTn id="20"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a:hlinkClick r:id="rId3"/>
            <a:extLst>
              <a:ext uri="{FF2B5EF4-FFF2-40B4-BE49-F238E27FC236}">
                <a16:creationId xmlns:a16="http://schemas.microsoft.com/office/drawing/2014/main" id="{11FE9A94-3CC8-78B2-0FDE-0124938BF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567113"/>
            <a:ext cx="7696200" cy="2306637"/>
          </a:xfrm>
          <a:prstGeom prst="rect">
            <a:avLst/>
          </a:prstGeom>
          <a:noFill/>
          <a:extLst>
            <a:ext uri="{909E8E84-426E-40DD-AFC4-6F175D3DCCD1}">
              <a14:hiddenFill xmlns:a14="http://schemas.microsoft.com/office/drawing/2010/main">
                <a:solidFill>
                  <a:srgbClr val="FFFFFF"/>
                </a:solidFill>
              </a14:hiddenFill>
            </a:ext>
          </a:extLst>
        </p:spPr>
      </p:pic>
      <p:sp>
        <p:nvSpPr>
          <p:cNvPr id="25604" name="Rectangle 4">
            <a:extLst>
              <a:ext uri="{FF2B5EF4-FFF2-40B4-BE49-F238E27FC236}">
                <a16:creationId xmlns:a16="http://schemas.microsoft.com/office/drawing/2014/main" id="{D9890D4F-B522-058F-7BA5-06C657684E8A}"/>
              </a:ext>
            </a:extLst>
          </p:cNvPr>
          <p:cNvSpPr>
            <a:spLocks noChangeArrowheads="1"/>
          </p:cNvSpPr>
          <p:nvPr/>
        </p:nvSpPr>
        <p:spPr bwMode="auto">
          <a:xfrm>
            <a:off x="1371600" y="0"/>
            <a:ext cx="63246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r>
              <a:rPr lang="en-US" altLang="en-US" sz="2000">
                <a:solidFill>
                  <a:srgbClr val="CC9900"/>
                </a:solidFill>
                <a:latin typeface="Georgia" panose="02040502050405020303" pitchFamily="18" charset="0"/>
                <a:hlinkClick r:id="rId3"/>
              </a:rPr>
              <a:t>  </a:t>
            </a:r>
            <a:r>
              <a:rPr lang="en-US" altLang="en-US" sz="2000">
                <a:solidFill>
                  <a:srgbClr val="CC9900"/>
                </a:solidFill>
                <a:latin typeface="Georgia" panose="02040502050405020303" pitchFamily="18" charset="0"/>
              </a:rPr>
              <a:t> </a:t>
            </a:r>
            <a:r>
              <a:rPr lang="en-US" altLang="en-US" sz="2000">
                <a:latin typeface="Georgia" panose="02040502050405020303" pitchFamily="18" charset="0"/>
              </a:rPr>
              <a:t>                    </a:t>
            </a:r>
            <a:br>
              <a:rPr lang="en-US" altLang="en-US" sz="2000">
                <a:latin typeface="Georgia" panose="02040502050405020303" pitchFamily="18" charset="0"/>
              </a:rPr>
            </a:br>
            <a:r>
              <a:rPr lang="en-US" altLang="en-US" sz="2000" b="1">
                <a:latin typeface="Georgia" panose="02040502050405020303" pitchFamily="18" charset="0"/>
              </a:rPr>
              <a:t>Steps in lysomal formation</a:t>
            </a:r>
            <a:br>
              <a:rPr lang="en-US" altLang="en-US" sz="2000">
                <a:latin typeface="Georgia" panose="02040502050405020303" pitchFamily="18" charset="0"/>
              </a:rPr>
            </a:br>
            <a:endParaRPr lang="en-US" altLang="en-US" sz="2000">
              <a:latin typeface="Georgia" panose="02040502050405020303" pitchFamily="18" charset="0"/>
            </a:endParaRPr>
          </a:p>
          <a:p>
            <a:pPr>
              <a:buFontTx/>
              <a:buAutoNum type="arabicParenBoth"/>
            </a:pPr>
            <a:r>
              <a:rPr lang="en-US" altLang="en-US" sz="2000">
                <a:latin typeface="Georgia" panose="02040502050405020303" pitchFamily="18" charset="0"/>
              </a:rPr>
              <a:t>The ER and Golgi apparatus make a lysosome</a:t>
            </a:r>
            <a:br>
              <a:rPr lang="en-US" altLang="en-US" sz="2000">
                <a:latin typeface="Georgia" panose="02040502050405020303" pitchFamily="18" charset="0"/>
              </a:rPr>
            </a:br>
            <a:endParaRPr lang="en-US" altLang="en-US" sz="2000">
              <a:latin typeface="Georgia" panose="02040502050405020303" pitchFamily="18" charset="0"/>
            </a:endParaRPr>
          </a:p>
          <a:p>
            <a:pPr>
              <a:buFontTx/>
              <a:buAutoNum type="arabicParenBoth"/>
            </a:pPr>
            <a:r>
              <a:rPr lang="en-US" altLang="en-US" sz="2000">
                <a:latin typeface="Georgia" panose="02040502050405020303" pitchFamily="18" charset="0"/>
              </a:rPr>
              <a:t>(2) The lysosome fuses with a digestive vacuole</a:t>
            </a:r>
            <a:br>
              <a:rPr lang="en-US" altLang="en-US" sz="2000">
                <a:latin typeface="Georgia" panose="02040502050405020303" pitchFamily="18" charset="0"/>
              </a:rPr>
            </a:br>
            <a:r>
              <a:rPr lang="en-US" altLang="en-US" sz="2000">
                <a:latin typeface="Georgia" panose="02040502050405020303" pitchFamily="18" charset="0"/>
              </a:rPr>
              <a:t>(3) Activated acid </a:t>
            </a:r>
          </a:p>
          <a:p>
            <a:pPr>
              <a:buFontTx/>
              <a:buAutoNum type="arabicParenBoth"/>
            </a:pPr>
            <a:endParaRPr lang="en-US" altLang="en-US" sz="2000">
              <a:latin typeface="Georgia" panose="02040502050405020303" pitchFamily="18" charset="0"/>
            </a:endParaRPr>
          </a:p>
          <a:p>
            <a:pPr>
              <a:buFontTx/>
              <a:buAutoNum type="arabicParenBoth"/>
            </a:pPr>
            <a:r>
              <a:rPr lang="en-US" altLang="en-US" sz="2000">
                <a:latin typeface="Georgia" panose="02040502050405020303" pitchFamily="18" charset="0"/>
              </a:rPr>
              <a:t>hydrolases digest the contents</a:t>
            </a:r>
            <a:endParaRPr lang="en-US" altLang="en-US" sz="2000"/>
          </a:p>
          <a:p>
            <a:pPr eaLnBrk="0" hangingPunct="0"/>
            <a:endParaRPr lang="en-US" altLang="en-US" sz="2000">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additive="base">
                                        <p:cTn id="7" dur="500" fill="hold"/>
                                        <p:tgtEl>
                                          <p:spTgt spid="25604"/>
                                        </p:tgtEl>
                                        <p:attrNameLst>
                                          <p:attrName>ppt_x</p:attrName>
                                        </p:attrNameLst>
                                      </p:cBhvr>
                                      <p:tavLst>
                                        <p:tav tm="0">
                                          <p:val>
                                            <p:strVal val="0-#ppt_w/2"/>
                                          </p:val>
                                        </p:tav>
                                        <p:tav tm="100000">
                                          <p:val>
                                            <p:strVal val="#ppt_x"/>
                                          </p:val>
                                        </p:tav>
                                      </p:tavLst>
                                    </p:anim>
                                    <p:anim calcmode="lin" valueType="num">
                                      <p:cBhvr additive="base">
                                        <p:cTn id="8" dur="5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additive="base">
                                        <p:cTn id="13" dur="500" fill="hold"/>
                                        <p:tgtEl>
                                          <p:spTgt spid="25603"/>
                                        </p:tgtEl>
                                        <p:attrNameLst>
                                          <p:attrName>ppt_x</p:attrName>
                                        </p:attrNameLst>
                                      </p:cBhvr>
                                      <p:tavLst>
                                        <p:tav tm="0">
                                          <p:val>
                                            <p:strVal val="0-#ppt_w/2"/>
                                          </p:val>
                                        </p:tav>
                                        <p:tav tm="100000">
                                          <p:val>
                                            <p:strVal val="#ppt_x"/>
                                          </p:val>
                                        </p:tav>
                                      </p:tavLst>
                                    </p:anim>
                                    <p:anim calcmode="lin" valueType="num">
                                      <p:cBhvr additive="base">
                                        <p:cTn id="14" dur="500" fill="hold"/>
                                        <p:tgtEl>
                                          <p:spTgt spid="25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463FA7B-19CA-861A-BEC4-C5DB5D805BD8}"/>
              </a:ext>
            </a:extLst>
          </p:cNvPr>
          <p:cNvSpPr>
            <a:spLocks noChangeArrowheads="1"/>
          </p:cNvSpPr>
          <p:nvPr/>
        </p:nvSpPr>
        <p:spPr bwMode="auto">
          <a:xfrm>
            <a:off x="1066800" y="2362200"/>
            <a:ext cx="62515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26630" name="Picture 6">
            <a:extLst>
              <a:ext uri="{FF2B5EF4-FFF2-40B4-BE49-F238E27FC236}">
                <a16:creationId xmlns:a16="http://schemas.microsoft.com/office/drawing/2014/main" id="{2B66DE79-4C58-B48D-19F9-345E19D405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362200"/>
            <a:ext cx="4800600" cy="360045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a:extLst>
              <a:ext uri="{FF2B5EF4-FFF2-40B4-BE49-F238E27FC236}">
                <a16:creationId xmlns:a16="http://schemas.microsoft.com/office/drawing/2014/main" id="{A97D015E-664E-2370-05BB-0089085BCE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0"/>
            <a:ext cx="3048000" cy="182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additive="base">
                                        <p:cTn id="7" dur="500" fill="hold"/>
                                        <p:tgtEl>
                                          <p:spTgt spid="26632"/>
                                        </p:tgtEl>
                                        <p:attrNameLst>
                                          <p:attrName>ppt_x</p:attrName>
                                        </p:attrNameLst>
                                      </p:cBhvr>
                                      <p:tavLst>
                                        <p:tav tm="0">
                                          <p:val>
                                            <p:strVal val="0-#ppt_w/2"/>
                                          </p:val>
                                        </p:tav>
                                        <p:tav tm="100000">
                                          <p:val>
                                            <p:strVal val="#ppt_x"/>
                                          </p:val>
                                        </p:tav>
                                      </p:tavLst>
                                    </p:anim>
                                    <p:anim calcmode="lin" valueType="num">
                                      <p:cBhvr additive="base">
                                        <p:cTn id="8" dur="500" fill="hold"/>
                                        <p:tgtEl>
                                          <p:spTgt spid="2663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6630"/>
                                        </p:tgtEl>
                                        <p:attrNameLst>
                                          <p:attrName>style.visibility</p:attrName>
                                        </p:attrNameLst>
                                      </p:cBhvr>
                                      <p:to>
                                        <p:strVal val="visible"/>
                                      </p:to>
                                    </p:set>
                                    <p:anim calcmode="lin" valueType="num">
                                      <p:cBhvr additive="base">
                                        <p:cTn id="13" dur="500" fill="hold"/>
                                        <p:tgtEl>
                                          <p:spTgt spid="26630"/>
                                        </p:tgtEl>
                                        <p:attrNameLst>
                                          <p:attrName>ppt_x</p:attrName>
                                        </p:attrNameLst>
                                      </p:cBhvr>
                                      <p:tavLst>
                                        <p:tav tm="0">
                                          <p:val>
                                            <p:strVal val="0-#ppt_w/2"/>
                                          </p:val>
                                        </p:tav>
                                        <p:tav tm="100000">
                                          <p:val>
                                            <p:strVal val="#ppt_x"/>
                                          </p:val>
                                        </p:tav>
                                      </p:tavLst>
                                    </p:anim>
                                    <p:anim calcmode="lin" valueType="num">
                                      <p:cBhvr additive="base">
                                        <p:cTn id="14" dur="500" fill="hold"/>
                                        <p:tgtEl>
                                          <p:spTgt spid="266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9CA65F8-5030-7AE2-E2CC-6DAC7857E88E}"/>
              </a:ext>
            </a:extLst>
          </p:cNvPr>
          <p:cNvSpPr>
            <a:spLocks noChangeArrowheads="1"/>
          </p:cNvSpPr>
          <p:nvPr/>
        </p:nvSpPr>
        <p:spPr bwMode="auto">
          <a:xfrm>
            <a:off x="0" y="762000"/>
            <a:ext cx="9145588"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a:latin typeface="Arial" panose="020B0604020202020204" pitchFamily="34" charset="0"/>
              </a:rPr>
              <a:t>The centrosome, also called the "microtubule organizing center", is an area in the cell where microtubles are produced. </a:t>
            </a:r>
          </a:p>
          <a:p>
            <a:endParaRPr lang="en-US" altLang="en-US" sz="2000" b="1">
              <a:latin typeface="Arial" panose="020B0604020202020204" pitchFamily="34" charset="0"/>
            </a:endParaRPr>
          </a:p>
          <a:p>
            <a:r>
              <a:rPr lang="en-US" altLang="en-US" sz="2000" b="1">
                <a:latin typeface="Arial" panose="020B0604020202020204" pitchFamily="34" charset="0"/>
              </a:rPr>
              <a:t>Within an animal cell  centrosome there is a pair of small organelles, the centrioles, each made up of a ring of nine groups of microtubules. There are three fused microtubules in each group. </a:t>
            </a:r>
          </a:p>
          <a:p>
            <a:endParaRPr lang="en-US" altLang="en-US" sz="2000" b="1">
              <a:latin typeface="Arial" panose="020B0604020202020204" pitchFamily="34" charset="0"/>
            </a:endParaRPr>
          </a:p>
          <a:p>
            <a:r>
              <a:rPr lang="en-US" altLang="en-US" sz="2000" b="1">
                <a:latin typeface="Arial" panose="020B0604020202020204" pitchFamily="34" charset="0"/>
              </a:rPr>
              <a:t>The two centrioles are arranged such that one is perpendicular to the other.</a:t>
            </a:r>
          </a:p>
          <a:p>
            <a:endParaRPr lang="en-US" altLang="en-US" sz="2000" b="1">
              <a:latin typeface="Arial" panose="020B0604020202020204" pitchFamily="34" charset="0"/>
            </a:endParaRPr>
          </a:p>
          <a:p>
            <a:endParaRPr lang="en-US" altLang="en-US" sz="2000"/>
          </a:p>
          <a:p>
            <a:pPr eaLnBrk="0" hangingPunct="0"/>
            <a:r>
              <a:rPr lang="en-US" altLang="en-US" sz="2000" b="1">
                <a:latin typeface="Arial" panose="020B0604020202020204" pitchFamily="34" charset="0"/>
              </a:rPr>
              <a:t>During animal cell division, the centrosome divides and the centrioles replicate (make new copies). The result is two centrosomes, each with its own pair of centrioles. The two centrosomes move to opposite ends of the nucleus, and from each centrosome, microtubules grow into a "spindle" which is responsible for separating replicated chromosomes into the two daughter cells.</a:t>
            </a:r>
            <a:endParaRPr lang="en-US" altLang="en-US" sz="2000"/>
          </a:p>
          <a:p>
            <a:pPr eaLnBrk="0" hangingPunct="0"/>
            <a:endParaRPr lang="en-US" altLang="en-US" sz="2000"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0-#ppt_w/2"/>
                                          </p:val>
                                        </p:tav>
                                        <p:tav tm="100000">
                                          <p:val>
                                            <p:strVal val="#ppt_x"/>
                                          </p:val>
                                        </p:tav>
                                      </p:tavLst>
                                    </p:anim>
                                    <p:anim calcmode="lin" valueType="num">
                                      <p:cBhvr additive="base">
                                        <p:cTn id="8"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290B187-6C91-49B3-5C03-864FD200A9AF}"/>
              </a:ext>
            </a:extLst>
          </p:cNvPr>
          <p:cNvSpPr>
            <a:spLocks noChangeArrowheads="1"/>
          </p:cNvSpPr>
          <p:nvPr/>
        </p:nvSpPr>
        <p:spPr bwMode="auto">
          <a:xfrm>
            <a:off x="138113" y="2835275"/>
            <a:ext cx="62515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3557" name="Rectangle 5">
            <a:extLst>
              <a:ext uri="{FF2B5EF4-FFF2-40B4-BE49-F238E27FC236}">
                <a16:creationId xmlns:a16="http://schemas.microsoft.com/office/drawing/2014/main" id="{CB79030E-29FD-7F9C-BA56-2A456148ED59}"/>
              </a:ext>
            </a:extLst>
          </p:cNvPr>
          <p:cNvSpPr>
            <a:spLocks noChangeArrowheads="1"/>
          </p:cNvSpPr>
          <p:nvPr/>
        </p:nvSpPr>
        <p:spPr bwMode="auto">
          <a:xfrm>
            <a:off x="0" y="685800"/>
            <a:ext cx="9390063"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a:p>
            <a:pPr lvl="1" eaLnBrk="0" hangingPunct="0">
              <a:buFontTx/>
              <a:buChar char="•"/>
            </a:pPr>
            <a:r>
              <a:rPr lang="en-US" altLang="en-US" b="1" u="sng">
                <a:solidFill>
                  <a:srgbClr val="003300"/>
                </a:solidFill>
                <a:latin typeface="Librarian"/>
              </a:rPr>
              <a:t>cilia</a:t>
            </a:r>
            <a:r>
              <a:rPr lang="en-US" altLang="en-US">
                <a:solidFill>
                  <a:srgbClr val="003300"/>
                </a:solidFill>
                <a:latin typeface="Librarian"/>
              </a:rPr>
              <a:t> are thread-like projections of certain cells that beat in a regular fashion to create currents that sweep materials along;</a:t>
            </a:r>
            <a:r>
              <a:rPr lang="en-US" altLang="en-US"/>
              <a:t> </a:t>
            </a:r>
            <a:br>
              <a:rPr lang="en-US" altLang="en-US"/>
            </a:br>
            <a:r>
              <a:rPr lang="en-US" altLang="en-US"/>
              <a:t>  </a:t>
            </a:r>
            <a:r>
              <a:rPr lang="en-US" altLang="en-US" sz="19000"/>
              <a:t> </a:t>
            </a:r>
            <a:r>
              <a:rPr lang="en-US" altLang="en-US"/>
              <a:t>                                         </a:t>
            </a:r>
            <a:br>
              <a:rPr lang="en-US" altLang="en-US"/>
            </a:br>
            <a:endParaRPr lang="en-US" altLang="en-US"/>
          </a:p>
          <a:p>
            <a:pPr eaLnBrk="0" hangingPunct="0"/>
            <a:endParaRPr lang="en-US" altLang="en-US"/>
          </a:p>
        </p:txBody>
      </p:sp>
      <p:pic>
        <p:nvPicPr>
          <p:cNvPr id="23558" name="Picture 6" descr="Hamster cilia">
            <a:extLst>
              <a:ext uri="{FF2B5EF4-FFF2-40B4-BE49-F238E27FC236}">
                <a16:creationId xmlns:a16="http://schemas.microsoft.com/office/drawing/2014/main" id="{58C27571-3F38-3EB1-C0EA-A17FA5EAB4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667000"/>
            <a:ext cx="3132138" cy="3017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additive="base">
                                        <p:cTn id="7" dur="500" fill="hold"/>
                                        <p:tgtEl>
                                          <p:spTgt spid="23557"/>
                                        </p:tgtEl>
                                        <p:attrNameLst>
                                          <p:attrName>ppt_x</p:attrName>
                                        </p:attrNameLst>
                                      </p:cBhvr>
                                      <p:tavLst>
                                        <p:tav tm="0">
                                          <p:val>
                                            <p:strVal val="0-#ppt_w/2"/>
                                          </p:val>
                                        </p:tav>
                                        <p:tav tm="100000">
                                          <p:val>
                                            <p:strVal val="#ppt_x"/>
                                          </p:val>
                                        </p:tav>
                                      </p:tavLst>
                                    </p:anim>
                                    <p:anim calcmode="lin" valueType="num">
                                      <p:cBhvr additive="base">
                                        <p:cTn id="8"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3558"/>
                                        </p:tgtEl>
                                        <p:attrNameLst>
                                          <p:attrName>style.visibility</p:attrName>
                                        </p:attrNameLst>
                                      </p:cBhvr>
                                      <p:to>
                                        <p:strVal val="visible"/>
                                      </p:to>
                                    </p:set>
                                    <p:anim calcmode="lin" valueType="num">
                                      <p:cBhvr additive="base">
                                        <p:cTn id="13" dur="500" fill="hold"/>
                                        <p:tgtEl>
                                          <p:spTgt spid="23558"/>
                                        </p:tgtEl>
                                        <p:attrNameLst>
                                          <p:attrName>ppt_x</p:attrName>
                                        </p:attrNameLst>
                                      </p:cBhvr>
                                      <p:tavLst>
                                        <p:tav tm="0">
                                          <p:val>
                                            <p:strVal val="0-#ppt_w/2"/>
                                          </p:val>
                                        </p:tav>
                                        <p:tav tm="100000">
                                          <p:val>
                                            <p:strVal val="#ppt_x"/>
                                          </p:val>
                                        </p:tav>
                                      </p:tavLst>
                                    </p:anim>
                                    <p:anim calcmode="lin" valueType="num">
                                      <p:cBhvr additive="base">
                                        <p:cTn id="14" dur="500" fill="hold"/>
                                        <p:tgtEl>
                                          <p:spTgt spid="23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AD3A606-1E8E-C05D-B79F-1400940F9B79}"/>
              </a:ext>
            </a:extLst>
          </p:cNvPr>
          <p:cNvSpPr>
            <a:spLocks noChangeArrowheads="1"/>
          </p:cNvSpPr>
          <p:nvPr/>
        </p:nvSpPr>
        <p:spPr bwMode="auto">
          <a:xfrm>
            <a:off x="0" y="3048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Flagella may extend to the rear of a cell and push it forward by snakelike wriggling, or stick out in front and draw it along.</a:t>
            </a:r>
          </a:p>
          <a:p>
            <a:pPr algn="ctr" eaLnBrk="0" hangingPunct="0"/>
            <a:endParaRPr lang="en-US" altLang="en-US"/>
          </a:p>
        </p:txBody>
      </p:sp>
      <p:sp>
        <p:nvSpPr>
          <p:cNvPr id="32771" name="Rectangle 3">
            <a:extLst>
              <a:ext uri="{FF2B5EF4-FFF2-40B4-BE49-F238E27FC236}">
                <a16:creationId xmlns:a16="http://schemas.microsoft.com/office/drawing/2014/main" id="{DE14B547-B628-7199-5FCB-8788FEF25CF1}"/>
              </a:ext>
            </a:extLst>
          </p:cNvPr>
          <p:cNvSpPr>
            <a:spLocks noChangeArrowheads="1"/>
          </p:cNvSpPr>
          <p:nvPr/>
        </p:nvSpPr>
        <p:spPr bwMode="auto">
          <a:xfrm>
            <a:off x="0" y="16764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We humans possess both flagella and cilia. Each sperm cell is propelled by a trailing flagellum that accelerates the little torpedo forward in its quest to fertilize an egg.</a:t>
            </a:r>
          </a:p>
          <a:p>
            <a:pPr eaLnBrk="0" hangingPunct="0"/>
            <a:endParaRPr lang="en-US" altLang="en-US"/>
          </a:p>
        </p:txBody>
      </p:sp>
      <p:pic>
        <p:nvPicPr>
          <p:cNvPr id="32773" name="Picture 5">
            <a:extLst>
              <a:ext uri="{FF2B5EF4-FFF2-40B4-BE49-F238E27FC236}">
                <a16:creationId xmlns:a16="http://schemas.microsoft.com/office/drawing/2014/main" id="{51244F32-D998-05E5-F98C-A39FBABB6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971800"/>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771"/>
                                        </p:tgtEl>
                                        <p:attrNameLst>
                                          <p:attrName>style.visibility</p:attrName>
                                        </p:attrNameLst>
                                      </p:cBhvr>
                                      <p:to>
                                        <p:strVal val="visible"/>
                                      </p:to>
                                    </p:set>
                                    <p:anim calcmode="lin" valueType="num">
                                      <p:cBhvr additive="base">
                                        <p:cTn id="13" dur="500" fill="hold"/>
                                        <p:tgtEl>
                                          <p:spTgt spid="32771"/>
                                        </p:tgtEl>
                                        <p:attrNameLst>
                                          <p:attrName>ppt_x</p:attrName>
                                        </p:attrNameLst>
                                      </p:cBhvr>
                                      <p:tavLst>
                                        <p:tav tm="0">
                                          <p:val>
                                            <p:strVal val="0-#ppt_w/2"/>
                                          </p:val>
                                        </p:tav>
                                        <p:tav tm="100000">
                                          <p:val>
                                            <p:strVal val="#ppt_x"/>
                                          </p:val>
                                        </p:tav>
                                      </p:tavLst>
                                    </p:anim>
                                    <p:anim calcmode="lin" valueType="num">
                                      <p:cBhvr additive="base">
                                        <p:cTn id="14" dur="500" fill="hold"/>
                                        <p:tgtEl>
                                          <p:spTgt spid="3277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2773"/>
                                        </p:tgtEl>
                                        <p:attrNameLst>
                                          <p:attrName>style.visibility</p:attrName>
                                        </p:attrNameLst>
                                      </p:cBhvr>
                                      <p:to>
                                        <p:strVal val="visible"/>
                                      </p:to>
                                    </p:set>
                                    <p:anim calcmode="lin" valueType="num">
                                      <p:cBhvr additive="base">
                                        <p:cTn id="19" dur="500" fill="hold"/>
                                        <p:tgtEl>
                                          <p:spTgt spid="32773"/>
                                        </p:tgtEl>
                                        <p:attrNameLst>
                                          <p:attrName>ppt_x</p:attrName>
                                        </p:attrNameLst>
                                      </p:cBhvr>
                                      <p:tavLst>
                                        <p:tav tm="0">
                                          <p:val>
                                            <p:strVal val="0-#ppt_w/2"/>
                                          </p:val>
                                        </p:tav>
                                        <p:tav tm="100000">
                                          <p:val>
                                            <p:strVal val="#ppt_x"/>
                                          </p:val>
                                        </p:tav>
                                      </p:tavLst>
                                    </p:anim>
                                    <p:anim calcmode="lin" valueType="num">
                                      <p:cBhvr additive="base">
                                        <p:cTn id="20"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P spid="3277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a:extLst>
              <a:ext uri="{FF2B5EF4-FFF2-40B4-BE49-F238E27FC236}">
                <a16:creationId xmlns:a16="http://schemas.microsoft.com/office/drawing/2014/main" id="{EA98B81D-733F-6839-0F9B-68CC7FC24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77800"/>
            <a:ext cx="9166226" cy="6503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Eukaryotic Animal Cell Graphic">
            <a:extLst>
              <a:ext uri="{FF2B5EF4-FFF2-40B4-BE49-F238E27FC236}">
                <a16:creationId xmlns:a16="http://schemas.microsoft.com/office/drawing/2014/main" id="{0DA1C45B-A486-7BE2-182B-B6CFB52C1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825"/>
            <a:ext cx="8229600" cy="6734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0-#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a:extLst>
              <a:ext uri="{FF2B5EF4-FFF2-40B4-BE49-F238E27FC236}">
                <a16:creationId xmlns:a16="http://schemas.microsoft.com/office/drawing/2014/main" id="{98229555-548C-599A-6788-080830B5F2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6172200" cy="5154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0-#ppt_w/2"/>
                                          </p:val>
                                        </p:tav>
                                        <p:tav tm="100000">
                                          <p:val>
                                            <p:strVal val="#ppt_x"/>
                                          </p:val>
                                        </p:tav>
                                      </p:tavLst>
                                    </p:anim>
                                    <p:anim calcmode="lin" valueType="num">
                                      <p:cBhvr additive="base">
                                        <p:cTn id="8"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2A858C30-79F7-EDF9-38E6-714E54FA6F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609600"/>
            <a:ext cx="4851400" cy="552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B4798D0-67D5-B583-B8FE-6B1208C5E2C0}"/>
              </a:ext>
            </a:extLst>
          </p:cNvPr>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4342" name="Group 6">
            <a:extLst>
              <a:ext uri="{FF2B5EF4-FFF2-40B4-BE49-F238E27FC236}">
                <a16:creationId xmlns:a16="http://schemas.microsoft.com/office/drawing/2014/main" id="{B94AAAC7-CE44-C963-8483-DE46BA75C5FC}"/>
              </a:ext>
            </a:extLst>
          </p:cNvPr>
          <p:cNvGrpSpPr>
            <a:grpSpLocks/>
          </p:cNvGrpSpPr>
          <p:nvPr/>
        </p:nvGrpSpPr>
        <p:grpSpPr bwMode="auto">
          <a:xfrm>
            <a:off x="0" y="2857500"/>
            <a:ext cx="9144000" cy="1143000"/>
            <a:chOff x="0" y="0"/>
            <a:chExt cx="5760" cy="720"/>
          </a:xfrm>
        </p:grpSpPr>
        <p:sp>
          <p:nvSpPr>
            <p:cNvPr id="14339" name="Rectangle 3">
              <a:extLst>
                <a:ext uri="{FF2B5EF4-FFF2-40B4-BE49-F238E27FC236}">
                  <a16:creationId xmlns:a16="http://schemas.microsoft.com/office/drawing/2014/main" id="{E1B79353-384E-7B45-BBA5-6D693E37FF2C}"/>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4340" name="Rectangle 4">
              <a:extLst>
                <a:ext uri="{FF2B5EF4-FFF2-40B4-BE49-F238E27FC236}">
                  <a16:creationId xmlns:a16="http://schemas.microsoft.com/office/drawing/2014/main" id="{192B1CCF-7ED4-0F36-FB88-C20B744A3D00}"/>
                </a:ext>
              </a:extLst>
            </p:cNvPr>
            <p:cNvSpPr>
              <a:spLocks noChangeArrowheads="1"/>
            </p:cNvSpPr>
            <p:nvPr/>
          </p:nvSpPr>
          <p:spPr bwMode="auto">
            <a:xfrm>
              <a:off x="0" y="0"/>
              <a:ext cx="5760"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  </a:t>
              </a:r>
              <a:r>
                <a:rPr lang="en-US" altLang="en-US" sz="6900"/>
                <a:t> </a:t>
              </a:r>
              <a:r>
                <a:rPr lang="en-US" altLang="en-US"/>
                <a:t>                     </a:t>
              </a:r>
            </a:p>
          </p:txBody>
        </p:sp>
      </p:grpSp>
      <p:pic>
        <p:nvPicPr>
          <p:cNvPr id="14341" name="Picture 5">
            <a:extLst>
              <a:ext uri="{FF2B5EF4-FFF2-40B4-BE49-F238E27FC236}">
                <a16:creationId xmlns:a16="http://schemas.microsoft.com/office/drawing/2014/main" id="{C708B3A0-1B36-90DA-F497-3052D3BBB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0"/>
            <a:ext cx="3184525" cy="2036763"/>
          </a:xfrm>
          <a:prstGeom prst="rect">
            <a:avLst/>
          </a:prstGeom>
          <a:noFill/>
          <a:extLst>
            <a:ext uri="{909E8E84-426E-40DD-AFC4-6F175D3DCCD1}">
              <a14:hiddenFill xmlns:a14="http://schemas.microsoft.com/office/drawing/2010/main">
                <a:solidFill>
                  <a:srgbClr val="FFFFFF"/>
                </a:solidFill>
              </a14:hiddenFill>
            </a:ext>
          </a:extLst>
        </p:spPr>
      </p:pic>
      <p:sp>
        <p:nvSpPr>
          <p:cNvPr id="14343" name="Rectangle 7">
            <a:extLst>
              <a:ext uri="{FF2B5EF4-FFF2-40B4-BE49-F238E27FC236}">
                <a16:creationId xmlns:a16="http://schemas.microsoft.com/office/drawing/2014/main" id="{16F27C9F-3CE9-E1D6-2573-433CE691AC3E}"/>
              </a:ext>
            </a:extLst>
          </p:cNvPr>
          <p:cNvSpPr>
            <a:spLocks noChangeArrowheads="1"/>
          </p:cNvSpPr>
          <p:nvPr/>
        </p:nvSpPr>
        <p:spPr bwMode="auto">
          <a:xfrm>
            <a:off x="0" y="173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4346" name="Group 10">
            <a:extLst>
              <a:ext uri="{FF2B5EF4-FFF2-40B4-BE49-F238E27FC236}">
                <a16:creationId xmlns:a16="http://schemas.microsoft.com/office/drawing/2014/main" id="{26311664-879C-E0B3-6C58-D198A63E9350}"/>
              </a:ext>
            </a:extLst>
          </p:cNvPr>
          <p:cNvGrpSpPr>
            <a:grpSpLocks/>
          </p:cNvGrpSpPr>
          <p:nvPr/>
        </p:nvGrpSpPr>
        <p:grpSpPr bwMode="auto">
          <a:xfrm>
            <a:off x="0" y="3048000"/>
            <a:ext cx="9144000" cy="3378200"/>
            <a:chOff x="0" y="0"/>
            <a:chExt cx="5760" cy="2128"/>
          </a:xfrm>
        </p:grpSpPr>
        <p:sp>
          <p:nvSpPr>
            <p:cNvPr id="14344" name="Rectangle 8">
              <a:extLst>
                <a:ext uri="{FF2B5EF4-FFF2-40B4-BE49-F238E27FC236}">
                  <a16:creationId xmlns:a16="http://schemas.microsoft.com/office/drawing/2014/main" id="{8673D720-D612-CC0B-C8EF-3AE98F5BF502}"/>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4345" name="Rectangle 9">
              <a:extLst>
                <a:ext uri="{FF2B5EF4-FFF2-40B4-BE49-F238E27FC236}">
                  <a16:creationId xmlns:a16="http://schemas.microsoft.com/office/drawing/2014/main" id="{80061545-F8D4-13F6-C867-DF152F5841FD}"/>
                </a:ext>
              </a:extLst>
            </p:cNvPr>
            <p:cNvSpPr>
              <a:spLocks noChangeArrowheads="1"/>
            </p:cNvSpPr>
            <p:nvPr/>
          </p:nvSpPr>
          <p:spPr bwMode="auto">
            <a:xfrm>
              <a:off x="0" y="0"/>
              <a:ext cx="5760"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Chloroplast</a:t>
              </a:r>
              <a:r>
                <a:rPr lang="en-US" altLang="en-US"/>
                <a:t>- The cell organelle in which photosynthesis takes place. In this organelle the light energy of the sun is converted into chemical energy. </a:t>
              </a:r>
            </a:p>
            <a:p>
              <a:pPr eaLnBrk="0" hangingPunct="0"/>
              <a:r>
                <a:rPr lang="en-US" altLang="en-US"/>
                <a:t> Chloroplasts are found only in plant cells not animal cells. The chemical energy that is produced by chloroplasts is finally used to make carbohydrates like starch, that get stored in the plant. </a:t>
              </a:r>
            </a:p>
            <a:p>
              <a:pPr eaLnBrk="0" hangingPunct="0"/>
              <a:r>
                <a:rPr lang="en-US" altLang="en-US"/>
                <a:t>Chloroplasts contain tiny pigments called </a:t>
              </a:r>
              <a:r>
                <a:rPr lang="en-US" altLang="en-US" i="1"/>
                <a:t>chlorophylls</a:t>
              </a:r>
              <a:r>
                <a:rPr lang="en-US" altLang="en-US"/>
                <a:t>. Chlorophylls are responsible for trapping the light energy from the sun.</a:t>
              </a:r>
            </a:p>
            <a:p>
              <a:pPr eaLnBrk="0" hangingPunct="0"/>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 calcmode="lin" valueType="num">
                                      <p:cBhvr additive="base">
                                        <p:cTn id="7" dur="500" fill="hold"/>
                                        <p:tgtEl>
                                          <p:spTgt spid="14346"/>
                                        </p:tgtEl>
                                        <p:attrNameLst>
                                          <p:attrName>ppt_x</p:attrName>
                                        </p:attrNameLst>
                                      </p:cBhvr>
                                      <p:tavLst>
                                        <p:tav tm="0">
                                          <p:val>
                                            <p:strVal val="0-#ppt_w/2"/>
                                          </p:val>
                                        </p:tav>
                                        <p:tav tm="100000">
                                          <p:val>
                                            <p:strVal val="#ppt_x"/>
                                          </p:val>
                                        </p:tav>
                                      </p:tavLst>
                                    </p:anim>
                                    <p:anim calcmode="lin" valueType="num">
                                      <p:cBhvr additive="base">
                                        <p:cTn id="8"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0-#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a:extLst>
              <a:ext uri="{FF2B5EF4-FFF2-40B4-BE49-F238E27FC236}">
                <a16:creationId xmlns:a16="http://schemas.microsoft.com/office/drawing/2014/main" id="{1FA7E0DC-66ED-5238-A736-5C85F2B55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0"/>
            <a:ext cx="40386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4820" name="Rectangle 4">
            <a:extLst>
              <a:ext uri="{FF2B5EF4-FFF2-40B4-BE49-F238E27FC236}">
                <a16:creationId xmlns:a16="http://schemas.microsoft.com/office/drawing/2014/main" id="{425336DF-7188-A278-72FD-EF5A949AB81C}"/>
              </a:ext>
            </a:extLst>
          </p:cNvPr>
          <p:cNvSpPr>
            <a:spLocks noChangeArrowheads="1"/>
          </p:cNvSpPr>
          <p:nvPr/>
        </p:nvSpPr>
        <p:spPr bwMode="auto">
          <a:xfrm>
            <a:off x="0" y="3733800"/>
            <a:ext cx="9144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latin typeface="Arial Unicode MS" pitchFamily="34" charset="-128"/>
              </a:rPr>
              <a:t>        One of the most important distinguishing features of plant cells is the presence of a cell wall, a which serves a variety of functions.</a:t>
            </a:r>
          </a:p>
          <a:p>
            <a:pPr algn="ctr"/>
            <a:endParaRPr lang="en-US" altLang="en-US" sz="2000">
              <a:latin typeface="Arial Unicode MS" pitchFamily="34" charset="-128"/>
            </a:endParaRPr>
          </a:p>
          <a:p>
            <a:pPr algn="ctr"/>
            <a:r>
              <a:rPr lang="en-US" altLang="en-US" sz="2000">
                <a:latin typeface="Arial Unicode MS" pitchFamily="34" charset="-128"/>
              </a:rPr>
              <a:t>   The cell wall protects the cellular contents; gives rigidity to the plant structure; provides a porous medium for the circulation  and distribution of water, minerals, and other small nutrient molecules; and contains specialized molecules that regulate growth and protect  the plant from disease. A structure of great tensile strength, the cell wall is formed from fibrils of cellulose molecules, embedded in a  water-saturated matrix of polysaccharides and structural glycoproteins.        .</a:t>
            </a:r>
            <a:r>
              <a:rPr lang="en-US" altLang="en-US" sz="2000">
                <a:solidFill>
                  <a:srgbClr val="FFC0CB"/>
                </a:solidFill>
                <a:latin typeface="Arial Unicode MS" pitchFamily="34" charset="-128"/>
              </a:rPr>
              <a:t> </a:t>
            </a: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0-#ppt_w/2"/>
                                          </p:val>
                                        </p:tav>
                                        <p:tav tm="100000">
                                          <p:val>
                                            <p:strVal val="#ppt_x"/>
                                          </p:val>
                                        </p:tav>
                                      </p:tavLst>
                                    </p:anim>
                                    <p:anim calcmode="lin" valueType="num">
                                      <p:cBhvr additive="base">
                                        <p:cTn id="8"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4819"/>
                                        </p:tgtEl>
                                        <p:attrNameLst>
                                          <p:attrName>style.visibility</p:attrName>
                                        </p:attrNameLst>
                                      </p:cBhvr>
                                      <p:to>
                                        <p:strVal val="visible"/>
                                      </p:to>
                                    </p:set>
                                    <p:anim calcmode="lin" valueType="num">
                                      <p:cBhvr additive="base">
                                        <p:cTn id="13" dur="500" fill="hold"/>
                                        <p:tgtEl>
                                          <p:spTgt spid="34819"/>
                                        </p:tgtEl>
                                        <p:attrNameLst>
                                          <p:attrName>ppt_x</p:attrName>
                                        </p:attrNameLst>
                                      </p:cBhvr>
                                      <p:tavLst>
                                        <p:tav tm="0">
                                          <p:val>
                                            <p:strVal val="0-#ppt_w/2"/>
                                          </p:val>
                                        </p:tav>
                                        <p:tav tm="100000">
                                          <p:val>
                                            <p:strVal val="#ppt_x"/>
                                          </p:val>
                                        </p:tav>
                                      </p:tavLst>
                                    </p:anim>
                                    <p:anim calcmode="lin" valueType="num">
                                      <p:cBhvr additive="base">
                                        <p:cTn id="14" dur="500" fill="hold"/>
                                        <p:tgtEl>
                                          <p:spTgt spid="348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55BC190-1FD1-FBEC-4F2F-43E05B934777}"/>
              </a:ext>
            </a:extLst>
          </p:cNvPr>
          <p:cNvSpPr>
            <a:spLocks noChangeArrowheads="1"/>
          </p:cNvSpPr>
          <p:nvPr/>
        </p:nvSpPr>
        <p:spPr bwMode="auto">
          <a:xfrm>
            <a:off x="0" y="166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7414" name="Group 6">
            <a:extLst>
              <a:ext uri="{FF2B5EF4-FFF2-40B4-BE49-F238E27FC236}">
                <a16:creationId xmlns:a16="http://schemas.microsoft.com/office/drawing/2014/main" id="{2B0DCA0E-C091-8A42-78E5-A3F21217EBB3}"/>
              </a:ext>
            </a:extLst>
          </p:cNvPr>
          <p:cNvGrpSpPr>
            <a:grpSpLocks/>
          </p:cNvGrpSpPr>
          <p:nvPr/>
        </p:nvGrpSpPr>
        <p:grpSpPr bwMode="auto">
          <a:xfrm>
            <a:off x="0" y="1668463"/>
            <a:ext cx="9144000" cy="3414712"/>
            <a:chOff x="0" y="0"/>
            <a:chExt cx="5760" cy="2151"/>
          </a:xfrm>
        </p:grpSpPr>
        <p:sp>
          <p:nvSpPr>
            <p:cNvPr id="17411" name="Rectangle 3">
              <a:extLst>
                <a:ext uri="{FF2B5EF4-FFF2-40B4-BE49-F238E27FC236}">
                  <a16:creationId xmlns:a16="http://schemas.microsoft.com/office/drawing/2014/main" id="{05ECF420-4AC9-A6C9-5505-55037938D5E1}"/>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7412" name="Rectangle 4">
              <a:extLst>
                <a:ext uri="{FF2B5EF4-FFF2-40B4-BE49-F238E27FC236}">
                  <a16:creationId xmlns:a16="http://schemas.microsoft.com/office/drawing/2014/main" id="{D4BE3916-8A96-7B57-6A59-6D529C141807}"/>
                </a:ext>
              </a:extLst>
            </p:cNvPr>
            <p:cNvSpPr>
              <a:spLocks noChangeArrowheads="1"/>
            </p:cNvSpPr>
            <p:nvPr/>
          </p:nvSpPr>
          <p:spPr bwMode="auto">
            <a:xfrm>
              <a:off x="0" y="0"/>
              <a:ext cx="5760" cy="2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  </a:t>
              </a:r>
              <a:r>
                <a:rPr lang="en-US" altLang="en-US" sz="21800"/>
                <a:t> </a:t>
              </a:r>
              <a:r>
                <a:rPr lang="en-US" altLang="en-US"/>
                <a:t>                     </a:t>
              </a:r>
            </a:p>
          </p:txBody>
        </p:sp>
      </p:grpSp>
      <p:pic>
        <p:nvPicPr>
          <p:cNvPr id="17413" name="Picture 5">
            <a:extLst>
              <a:ext uri="{FF2B5EF4-FFF2-40B4-BE49-F238E27FC236}">
                <a16:creationId xmlns:a16="http://schemas.microsoft.com/office/drawing/2014/main" id="{496BD07A-A982-EB0C-B994-ED5213E64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8600"/>
            <a:ext cx="1714500" cy="3475038"/>
          </a:xfrm>
          <a:prstGeom prst="rect">
            <a:avLst/>
          </a:prstGeom>
          <a:noFill/>
          <a:extLst>
            <a:ext uri="{909E8E84-426E-40DD-AFC4-6F175D3DCCD1}">
              <a14:hiddenFill xmlns:a14="http://schemas.microsoft.com/office/drawing/2010/main">
                <a:solidFill>
                  <a:srgbClr val="FFFFFF"/>
                </a:solidFill>
              </a14:hiddenFill>
            </a:ext>
          </a:extLst>
        </p:spPr>
      </p:pic>
      <p:sp>
        <p:nvSpPr>
          <p:cNvPr id="17415" name="Rectangle 7">
            <a:extLst>
              <a:ext uri="{FF2B5EF4-FFF2-40B4-BE49-F238E27FC236}">
                <a16:creationId xmlns:a16="http://schemas.microsoft.com/office/drawing/2014/main" id="{441B4060-75AE-F418-52FA-ECC7AB223B4D}"/>
              </a:ext>
            </a:extLst>
          </p:cNvPr>
          <p:cNvSpPr>
            <a:spLocks noChangeArrowheads="1"/>
          </p:cNvSpPr>
          <p:nvPr/>
        </p:nvSpPr>
        <p:spPr bwMode="auto">
          <a:xfrm>
            <a:off x="0" y="173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7418" name="Group 10">
            <a:extLst>
              <a:ext uri="{FF2B5EF4-FFF2-40B4-BE49-F238E27FC236}">
                <a16:creationId xmlns:a16="http://schemas.microsoft.com/office/drawing/2014/main" id="{CCA14CBB-DAD8-E67A-334B-36DBFF61EBB8}"/>
              </a:ext>
            </a:extLst>
          </p:cNvPr>
          <p:cNvGrpSpPr>
            <a:grpSpLocks/>
          </p:cNvGrpSpPr>
          <p:nvPr/>
        </p:nvGrpSpPr>
        <p:grpSpPr bwMode="auto">
          <a:xfrm>
            <a:off x="0" y="3479800"/>
            <a:ext cx="9144000" cy="3378200"/>
            <a:chOff x="0" y="0"/>
            <a:chExt cx="5760" cy="2128"/>
          </a:xfrm>
        </p:grpSpPr>
        <p:sp>
          <p:nvSpPr>
            <p:cNvPr id="17416" name="Rectangle 8">
              <a:extLst>
                <a:ext uri="{FF2B5EF4-FFF2-40B4-BE49-F238E27FC236}">
                  <a16:creationId xmlns:a16="http://schemas.microsoft.com/office/drawing/2014/main" id="{0006C2CC-0E24-B477-0EF5-50ECD35BA328}"/>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7417" name="Rectangle 9">
              <a:extLst>
                <a:ext uri="{FF2B5EF4-FFF2-40B4-BE49-F238E27FC236}">
                  <a16:creationId xmlns:a16="http://schemas.microsoft.com/office/drawing/2014/main" id="{E3319963-22BF-BA81-2E1E-E6AF53C420AA}"/>
                </a:ext>
              </a:extLst>
            </p:cNvPr>
            <p:cNvSpPr>
              <a:spLocks noChangeArrowheads="1"/>
            </p:cNvSpPr>
            <p:nvPr/>
          </p:nvSpPr>
          <p:spPr bwMode="auto">
            <a:xfrm>
              <a:off x="0" y="0"/>
              <a:ext cx="5760"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t>Cell wall &amp; Plasmodesmata</a:t>
              </a:r>
              <a:r>
                <a:rPr lang="en-US" altLang="en-US"/>
                <a:t>- In addition to cell membranes, plants have cell walls. Cell walls  provide protection and support for plants.   </a:t>
              </a:r>
            </a:p>
            <a:p>
              <a:pPr eaLnBrk="0" hangingPunct="0"/>
              <a:r>
                <a:rPr lang="en-US" altLang="en-US"/>
                <a:t>Unlike cell membranes materials cannot get through cell walls. This would be a problem for plant cells if not for special openings called plasmodesmata.</a:t>
              </a:r>
            </a:p>
            <a:p>
              <a:pPr eaLnBrk="0" hangingPunct="0"/>
              <a:r>
                <a:rPr lang="en-US" altLang="en-US"/>
                <a:t>These openings are used to communicate and transport materials between plant cells because the cell membranes are able touch and therefore exchange needed materials.</a:t>
              </a:r>
            </a:p>
            <a:p>
              <a:pPr eaLnBrk="0" hangingPunct="0"/>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additive="base">
                                        <p:cTn id="7" dur="500" fill="hold"/>
                                        <p:tgtEl>
                                          <p:spTgt spid="17418"/>
                                        </p:tgtEl>
                                        <p:attrNameLst>
                                          <p:attrName>ppt_x</p:attrName>
                                        </p:attrNameLst>
                                      </p:cBhvr>
                                      <p:tavLst>
                                        <p:tav tm="0">
                                          <p:val>
                                            <p:strVal val="0-#ppt_w/2"/>
                                          </p:val>
                                        </p:tav>
                                        <p:tav tm="100000">
                                          <p:val>
                                            <p:strVal val="#ppt_x"/>
                                          </p:val>
                                        </p:tav>
                                      </p:tavLst>
                                    </p:anim>
                                    <p:anim calcmode="lin" valueType="num">
                                      <p:cBhvr additive="base">
                                        <p:cTn id="8" dur="500" fill="hold"/>
                                        <p:tgtEl>
                                          <p:spTgt spid="174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0-#ppt_w/2"/>
                                          </p:val>
                                        </p:tav>
                                        <p:tav tm="100000">
                                          <p:val>
                                            <p:strVal val="#ppt_x"/>
                                          </p:val>
                                        </p:tav>
                                      </p:tavLst>
                                    </p:anim>
                                    <p:anim calcmode="lin" valueType="num">
                                      <p:cBhvr additive="base">
                                        <p:cTn id="14"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a:extLst>
              <a:ext uri="{FF2B5EF4-FFF2-40B4-BE49-F238E27FC236}">
                <a16:creationId xmlns:a16="http://schemas.microsoft.com/office/drawing/2014/main" id="{8D38BC3D-99C7-0A43-8007-1C654C966A35}"/>
              </a:ext>
            </a:extLst>
          </p:cNvPr>
          <p:cNvGraphicFramePr>
            <a:graphicFrameLocks noChangeAspect="1"/>
          </p:cNvGraphicFramePr>
          <p:nvPr/>
        </p:nvGraphicFramePr>
        <p:xfrm>
          <a:off x="2286000" y="1714500"/>
          <a:ext cx="4572000" cy="3429000"/>
        </p:xfrm>
        <a:graphic>
          <a:graphicData uri="http://schemas.openxmlformats.org/presentationml/2006/ole">
            <mc:AlternateContent xmlns:mc="http://schemas.openxmlformats.org/markup-compatibility/2006">
              <mc:Choice xmlns:v="urn:schemas-microsoft-com:vml" Requires="v">
                <p:oleObj name="Slide" r:id="rId3" imgW="4572000" imgH="3429000" progId="PowerPoint.Slide.8">
                  <p:embed/>
                </p:oleObj>
              </mc:Choice>
              <mc:Fallback>
                <p:oleObj name="Slide" r:id="rId3" imgW="4572000" imgH="342900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24" name="Picture 4">
            <a:extLst>
              <a:ext uri="{FF2B5EF4-FFF2-40B4-BE49-F238E27FC236}">
                <a16:creationId xmlns:a16="http://schemas.microsoft.com/office/drawing/2014/main" id="{AE5ED031-BCFE-334A-F3EA-3E2ED2BE5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0"/>
            <a:ext cx="3289300" cy="3886200"/>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a:extLst>
              <a:ext uri="{FF2B5EF4-FFF2-40B4-BE49-F238E27FC236}">
                <a16:creationId xmlns:a16="http://schemas.microsoft.com/office/drawing/2014/main" id="{0780071A-3D82-82EA-D718-E7771E3BC905}"/>
              </a:ext>
            </a:extLst>
          </p:cNvPr>
          <p:cNvSpPr>
            <a:spLocks noChangeArrowheads="1"/>
          </p:cNvSpPr>
          <p:nvPr/>
        </p:nvSpPr>
        <p:spPr bwMode="auto">
          <a:xfrm>
            <a:off x="0" y="3962400"/>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latin typeface="Arial Unicode MS" pitchFamily="34" charset="-128"/>
              </a:rPr>
              <a:t>        Vacuoles and vesicles are storage organelles in cells. Vacuoles are larger than vesicles. Either structure may store water, waste products, food, and other cellular materials. In plant cells, the vacuole may take up most of the cell's volume.</a:t>
            </a:r>
            <a:r>
              <a:rPr lang="en-US" altLang="en-US" sz="1800">
                <a:latin typeface="Arial Unicode MS" pitchFamily="34" charset="-128"/>
              </a:rPr>
              <a:t> </a:t>
            </a:r>
            <a:endParaRPr lang="en-US" altLang="en-US" sz="1800"/>
          </a:p>
        </p:txBody>
      </p:sp>
      <p:pic>
        <p:nvPicPr>
          <p:cNvPr id="30727" name="Picture 7">
            <a:extLst>
              <a:ext uri="{FF2B5EF4-FFF2-40B4-BE49-F238E27FC236}">
                <a16:creationId xmlns:a16="http://schemas.microsoft.com/office/drawing/2014/main" id="{9A49808E-DEB4-A2BF-B14C-C39A08948B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9475" y="0"/>
            <a:ext cx="3540125" cy="3733800"/>
          </a:xfrm>
          <a:prstGeom prst="rect">
            <a:avLst/>
          </a:prstGeom>
          <a:noFill/>
          <a:extLst>
            <a:ext uri="{909E8E84-426E-40DD-AFC4-6F175D3DCCD1}">
              <a14:hiddenFill xmlns:a14="http://schemas.microsoft.com/office/drawing/2010/main">
                <a:solidFill>
                  <a:srgbClr val="FFFFFF"/>
                </a:solidFill>
              </a14:hiddenFill>
            </a:ext>
          </a:extLst>
        </p:spPr>
      </p:pic>
      <p:sp>
        <p:nvSpPr>
          <p:cNvPr id="30728" name="Rectangle 8">
            <a:extLst>
              <a:ext uri="{FF2B5EF4-FFF2-40B4-BE49-F238E27FC236}">
                <a16:creationId xmlns:a16="http://schemas.microsoft.com/office/drawing/2014/main" id="{5228502C-E11F-5FA5-D36A-CC573AB45B1E}"/>
              </a:ext>
            </a:extLst>
          </p:cNvPr>
          <p:cNvSpPr>
            <a:spLocks noChangeArrowheads="1"/>
          </p:cNvSpPr>
          <p:nvPr/>
        </p:nvSpPr>
        <p:spPr bwMode="auto">
          <a:xfrm>
            <a:off x="457200" y="5670550"/>
            <a:ext cx="8077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The membrane surrounding the plant cell vacuole is called the </a:t>
            </a:r>
            <a:r>
              <a:rPr lang="en-US" altLang="en-US" b="1"/>
              <a:t>tonoplast</a:t>
            </a:r>
            <a:r>
              <a:rPr lang="en-US" altLang="en-US"/>
              <a:t>. </a:t>
            </a:r>
          </a:p>
          <a:p>
            <a:pPr algn="ctr" eaLnBrk="0" hangingPunct="0"/>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0-#ppt_w/2"/>
                                          </p:val>
                                        </p:tav>
                                        <p:tav tm="100000">
                                          <p:val>
                                            <p:strVal val="#ppt_x"/>
                                          </p:val>
                                        </p:tav>
                                      </p:tavLst>
                                    </p:anim>
                                    <p:anim calcmode="lin" valueType="num">
                                      <p:cBhvr additive="base">
                                        <p:cTn id="8"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additive="base">
                                        <p:cTn id="13" dur="500" fill="hold"/>
                                        <p:tgtEl>
                                          <p:spTgt spid="30727"/>
                                        </p:tgtEl>
                                        <p:attrNameLst>
                                          <p:attrName>ppt_x</p:attrName>
                                        </p:attrNameLst>
                                      </p:cBhvr>
                                      <p:tavLst>
                                        <p:tav tm="0">
                                          <p:val>
                                            <p:strVal val="0-#ppt_w/2"/>
                                          </p:val>
                                        </p:tav>
                                        <p:tav tm="100000">
                                          <p:val>
                                            <p:strVal val="#ppt_x"/>
                                          </p:val>
                                        </p:tav>
                                      </p:tavLst>
                                    </p:anim>
                                    <p:anim calcmode="lin" valueType="num">
                                      <p:cBhvr additive="base">
                                        <p:cTn id="14"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500" fill="hold"/>
                                        <p:tgtEl>
                                          <p:spTgt spid="30725"/>
                                        </p:tgtEl>
                                        <p:attrNameLst>
                                          <p:attrName>ppt_x</p:attrName>
                                        </p:attrNameLst>
                                      </p:cBhvr>
                                      <p:tavLst>
                                        <p:tav tm="0">
                                          <p:val>
                                            <p:strVal val="0-#ppt_w/2"/>
                                          </p:val>
                                        </p:tav>
                                        <p:tav tm="100000">
                                          <p:val>
                                            <p:strVal val="#ppt_x"/>
                                          </p:val>
                                        </p:tav>
                                      </p:tavLst>
                                    </p:anim>
                                    <p:anim calcmode="lin" valueType="num">
                                      <p:cBhvr additive="base">
                                        <p:cTn id="20"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0728"/>
                                        </p:tgtEl>
                                        <p:attrNameLst>
                                          <p:attrName>style.visibility</p:attrName>
                                        </p:attrNameLst>
                                      </p:cBhvr>
                                      <p:to>
                                        <p:strVal val="visible"/>
                                      </p:to>
                                    </p:set>
                                    <p:anim calcmode="lin" valueType="num">
                                      <p:cBhvr additive="base">
                                        <p:cTn id="25" dur="500" fill="hold"/>
                                        <p:tgtEl>
                                          <p:spTgt spid="30728"/>
                                        </p:tgtEl>
                                        <p:attrNameLst>
                                          <p:attrName>ppt_x</p:attrName>
                                        </p:attrNameLst>
                                      </p:cBhvr>
                                      <p:tavLst>
                                        <p:tav tm="0">
                                          <p:val>
                                            <p:strVal val="0-#ppt_w/2"/>
                                          </p:val>
                                        </p:tav>
                                        <p:tav tm="100000">
                                          <p:val>
                                            <p:strVal val="#ppt_x"/>
                                          </p:val>
                                        </p:tav>
                                      </p:tavLst>
                                    </p:anim>
                                    <p:anim calcmode="lin" valueType="num">
                                      <p:cBhvr additive="base">
                                        <p:cTn id="26"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utoUpdateAnimBg="0"/>
      <p:bldP spid="3072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ommon features of prokaryotic and eukaryotic cells">
            <a:extLst>
              <a:ext uri="{FF2B5EF4-FFF2-40B4-BE49-F238E27FC236}">
                <a16:creationId xmlns:a16="http://schemas.microsoft.com/office/drawing/2014/main" id="{24156D30-AAED-2832-6D05-E47E7CFC074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19200" y="1600200"/>
            <a:ext cx="5791200" cy="3836988"/>
          </a:xfrm>
          <a:prstGeom prst="rect">
            <a:avLst/>
          </a:prstGeom>
          <a:noFill/>
          <a:extLst>
            <a:ext uri="{909E8E84-426E-40DD-AFC4-6F175D3DCCD1}">
              <a14:hiddenFill xmlns:a14="http://schemas.microsoft.com/office/drawing/2010/main">
                <a:solidFill>
                  <a:srgbClr val="FFFFFF"/>
                </a:solidFill>
              </a14:hiddenFill>
            </a:ext>
          </a:extLst>
        </p:spPr>
      </p:pic>
      <p:sp>
        <p:nvSpPr>
          <p:cNvPr id="36868" name="Rectangle 4">
            <a:extLst>
              <a:ext uri="{FF2B5EF4-FFF2-40B4-BE49-F238E27FC236}">
                <a16:creationId xmlns:a16="http://schemas.microsoft.com/office/drawing/2014/main" id="{DA4A2A5C-BA48-D74D-2583-53F856236B94}"/>
              </a:ext>
            </a:extLst>
          </p:cNvPr>
          <p:cNvSpPr>
            <a:spLocks noChangeArrowheads="1"/>
          </p:cNvSpPr>
          <p:nvPr/>
        </p:nvSpPr>
        <p:spPr bwMode="auto">
          <a:xfrm>
            <a:off x="0" y="3232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57200" algn="l"/>
              </a:tabLst>
              <a:defRPr sz="2400">
                <a:solidFill>
                  <a:schemeClr val="tx1"/>
                </a:solidFill>
                <a:latin typeface="Times New Roman" panose="02020603050405020304" pitchFamily="18" charset="0"/>
              </a:defRPr>
            </a:lvl1pPr>
            <a:lvl2pPr>
              <a:tabLst>
                <a:tab pos="-457200" algn="l"/>
              </a:tabLst>
              <a:defRPr sz="2400">
                <a:solidFill>
                  <a:schemeClr val="tx1"/>
                </a:solidFill>
                <a:latin typeface="Times New Roman" panose="02020603050405020304" pitchFamily="18" charset="0"/>
              </a:defRPr>
            </a:lvl2pPr>
            <a:lvl3pPr>
              <a:tabLst>
                <a:tab pos="-457200" algn="l"/>
              </a:tabLst>
              <a:defRPr sz="2400">
                <a:solidFill>
                  <a:schemeClr val="tx1"/>
                </a:solidFill>
                <a:latin typeface="Times New Roman" panose="02020603050405020304" pitchFamily="18" charset="0"/>
              </a:defRPr>
            </a:lvl3pPr>
            <a:lvl4pPr>
              <a:tabLst>
                <a:tab pos="-457200" algn="l"/>
              </a:tabLst>
              <a:defRPr sz="2400">
                <a:solidFill>
                  <a:schemeClr val="tx1"/>
                </a:solidFill>
                <a:latin typeface="Times New Roman" panose="02020603050405020304" pitchFamily="18" charset="0"/>
              </a:defRPr>
            </a:lvl4pPr>
            <a:lvl5pPr>
              <a:tabLst>
                <a:tab pos="-457200" algn="l"/>
              </a:tabLst>
              <a:defRPr sz="2400">
                <a:solidFill>
                  <a:schemeClr val="tx1"/>
                </a:solidFill>
                <a:latin typeface="Times New Roman" panose="02020603050405020304" pitchFamily="18" charset="0"/>
              </a:defRPr>
            </a:lvl5pPr>
            <a:lvl6pPr fontAlgn="base">
              <a:spcBef>
                <a:spcPct val="0"/>
              </a:spcBef>
              <a:spcAft>
                <a:spcPct val="0"/>
              </a:spcAft>
              <a:tabLst>
                <a:tab pos="-457200" algn="l"/>
              </a:tabLst>
              <a:defRPr sz="2400">
                <a:solidFill>
                  <a:schemeClr val="tx1"/>
                </a:solidFill>
                <a:latin typeface="Times New Roman" panose="02020603050405020304" pitchFamily="18" charset="0"/>
              </a:defRPr>
            </a:lvl6pPr>
            <a:lvl7pPr fontAlgn="base">
              <a:spcBef>
                <a:spcPct val="0"/>
              </a:spcBef>
              <a:spcAft>
                <a:spcPct val="0"/>
              </a:spcAft>
              <a:tabLst>
                <a:tab pos="-457200" algn="l"/>
              </a:tabLst>
              <a:defRPr sz="2400">
                <a:solidFill>
                  <a:schemeClr val="tx1"/>
                </a:solidFill>
                <a:latin typeface="Times New Roman" panose="02020603050405020304" pitchFamily="18" charset="0"/>
              </a:defRPr>
            </a:lvl7pPr>
            <a:lvl8pPr fontAlgn="base">
              <a:spcBef>
                <a:spcPct val="0"/>
              </a:spcBef>
              <a:spcAft>
                <a:spcPct val="0"/>
              </a:spcAft>
              <a:tabLst>
                <a:tab pos="-457200" algn="l"/>
              </a:tabLst>
              <a:defRPr sz="2400">
                <a:solidFill>
                  <a:schemeClr val="tx1"/>
                </a:solidFill>
                <a:latin typeface="Times New Roman" panose="02020603050405020304" pitchFamily="18" charset="0"/>
              </a:defRPr>
            </a:lvl8pPr>
            <a:lvl9pPr fontAlgn="base">
              <a:spcBef>
                <a:spcPct val="0"/>
              </a:spcBef>
              <a:spcAft>
                <a:spcPct val="0"/>
              </a:spcAft>
              <a:tabLst>
                <a:tab pos="-457200" algn="l"/>
              </a:tabLst>
              <a:defRPr sz="2400">
                <a:solidFill>
                  <a:schemeClr val="tx1"/>
                </a:solidFill>
                <a:latin typeface="Times New Roman" panose="02020603050405020304" pitchFamily="18" charset="0"/>
              </a:defRPr>
            </a:lvl9p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2E46A7EE-C13A-1301-2C18-3DE9C4C3EAE0}"/>
              </a:ext>
            </a:extLst>
          </p:cNvPr>
          <p:cNvPicPr>
            <a:picLocks noChangeAspect="1" noChangeArrowheads="1"/>
          </p:cNvPicPr>
          <p:nvPr/>
        </p:nvPicPr>
        <p:blipFill>
          <a:blip r:embed="rId3">
            <a:lum bright="-6000"/>
            <a:grayscl/>
            <a:biLevel thresh="50000"/>
            <a:extLst>
              <a:ext uri="{28A0092B-C50C-407E-A947-70E740481C1C}">
                <a14:useLocalDpi xmlns:a14="http://schemas.microsoft.com/office/drawing/2010/main" val="0"/>
              </a:ext>
            </a:extLst>
          </a:blip>
          <a:srcRect/>
          <a:stretch>
            <a:fillRect/>
          </a:stretch>
        </p:blipFill>
        <p:spPr bwMode="auto">
          <a:xfrm>
            <a:off x="1828800" y="1108075"/>
            <a:ext cx="5334000" cy="4689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a:extLst>
              <a:ext uri="{FF2B5EF4-FFF2-40B4-BE49-F238E27FC236}">
                <a16:creationId xmlns:a16="http://schemas.microsoft.com/office/drawing/2014/main" id="{E488CFE0-9C66-4B3B-ED94-4557E8FB9CAA}"/>
              </a:ext>
            </a:extLst>
          </p:cNvPr>
          <p:cNvSpPr>
            <a:spLocks noChangeArrowheads="1"/>
          </p:cNvSpPr>
          <p:nvPr/>
        </p:nvSpPr>
        <p:spPr bwMode="auto">
          <a:xfrm>
            <a:off x="1588" y="225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37968" name="Group 80">
            <a:extLst>
              <a:ext uri="{FF2B5EF4-FFF2-40B4-BE49-F238E27FC236}">
                <a16:creationId xmlns:a16="http://schemas.microsoft.com/office/drawing/2014/main" id="{C55234F0-B554-9E57-7A50-BE8A7CF772DD}"/>
              </a:ext>
            </a:extLst>
          </p:cNvPr>
          <p:cNvGrpSpPr>
            <a:grpSpLocks/>
          </p:cNvGrpSpPr>
          <p:nvPr/>
        </p:nvGrpSpPr>
        <p:grpSpPr bwMode="auto">
          <a:xfrm>
            <a:off x="228600" y="-90488"/>
            <a:ext cx="8915400" cy="6948488"/>
            <a:chOff x="-5" y="61"/>
            <a:chExt cx="4021" cy="4072"/>
          </a:xfrm>
        </p:grpSpPr>
        <p:sp>
          <p:nvSpPr>
            <p:cNvPr id="37894" name="Rectangle 6">
              <a:extLst>
                <a:ext uri="{FF2B5EF4-FFF2-40B4-BE49-F238E27FC236}">
                  <a16:creationId xmlns:a16="http://schemas.microsoft.com/office/drawing/2014/main" id="{A7F135A7-005B-9629-4F12-6B498E5A7EDF}"/>
                </a:ext>
              </a:extLst>
            </p:cNvPr>
            <p:cNvSpPr>
              <a:spLocks noChangeArrowheads="1"/>
            </p:cNvSpPr>
            <p:nvPr/>
          </p:nvSpPr>
          <p:spPr bwMode="auto">
            <a:xfrm>
              <a:off x="0" y="61"/>
              <a:ext cx="4016" cy="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i="1" u="sng">
                  <a:solidFill>
                    <a:srgbClr val="000000"/>
                  </a:solidFill>
                  <a:latin typeface="Arial" panose="020B0604020202020204" pitchFamily="34" charset="0"/>
                  <a:cs typeface="Arial" panose="020B0604020202020204" pitchFamily="34" charset="0"/>
                </a:rPr>
                <a:t>Differences between Prokaryotic &amp; Eukaryotic cells</a:t>
              </a:r>
            </a:p>
            <a:p>
              <a:pPr eaLnBrk="0" hangingPunct="0"/>
              <a:r>
                <a:rPr lang="en-US" altLang="en-US" sz="1800">
                  <a:solidFill>
                    <a:srgbClr val="000000"/>
                  </a:solidFill>
                  <a:latin typeface="Arial" panose="020B0604020202020204" pitchFamily="34" charset="0"/>
                  <a:cs typeface="Arial" panose="020B0604020202020204" pitchFamily="34" charset="0"/>
                </a:rPr>
                <a:t>Bacterial cells also contain flagellum, plasmid and capsule</a:t>
              </a:r>
              <a:r>
                <a:rPr lang="en-US" altLang="en-US" sz="1000">
                  <a:solidFill>
                    <a:srgbClr val="000000"/>
                  </a:solidFill>
                  <a:latin typeface="Arial" panose="020B0604020202020204" pitchFamily="34" charset="0"/>
                  <a:cs typeface="Arial" panose="020B0604020202020204" pitchFamily="34" charset="0"/>
                </a:rPr>
                <a:t>.</a:t>
              </a:r>
            </a:p>
            <a:p>
              <a:pPr eaLnBrk="0" hangingPunct="0"/>
              <a:endParaRPr lang="en-US" altLang="en-US"/>
            </a:p>
          </p:txBody>
        </p:sp>
        <p:grpSp>
          <p:nvGrpSpPr>
            <p:cNvPr id="37967" name="Group 79">
              <a:extLst>
                <a:ext uri="{FF2B5EF4-FFF2-40B4-BE49-F238E27FC236}">
                  <a16:creationId xmlns:a16="http://schemas.microsoft.com/office/drawing/2014/main" id="{B93022F1-AEA0-A422-6109-4FE3D133D908}"/>
                </a:ext>
              </a:extLst>
            </p:cNvPr>
            <p:cNvGrpSpPr>
              <a:grpSpLocks/>
            </p:cNvGrpSpPr>
            <p:nvPr/>
          </p:nvGrpSpPr>
          <p:grpSpPr bwMode="auto">
            <a:xfrm>
              <a:off x="-5" y="667"/>
              <a:ext cx="3451" cy="3466"/>
              <a:chOff x="-5" y="667"/>
              <a:chExt cx="3451" cy="3466"/>
            </a:xfrm>
          </p:grpSpPr>
          <p:grpSp>
            <p:nvGrpSpPr>
              <p:cNvPr id="37965" name="Group 77">
                <a:extLst>
                  <a:ext uri="{FF2B5EF4-FFF2-40B4-BE49-F238E27FC236}">
                    <a16:creationId xmlns:a16="http://schemas.microsoft.com/office/drawing/2014/main" id="{7521FA89-9857-34F6-E685-F7D764885BC1}"/>
                  </a:ext>
                </a:extLst>
              </p:cNvPr>
              <p:cNvGrpSpPr>
                <a:grpSpLocks/>
              </p:cNvGrpSpPr>
              <p:nvPr/>
            </p:nvGrpSpPr>
            <p:grpSpPr bwMode="auto">
              <a:xfrm>
                <a:off x="0" y="672"/>
                <a:ext cx="3441" cy="3456"/>
                <a:chOff x="0" y="672"/>
                <a:chExt cx="3441" cy="3456"/>
              </a:xfrm>
            </p:grpSpPr>
            <p:grpSp>
              <p:nvGrpSpPr>
                <p:cNvPr id="37916" name="Group 28">
                  <a:extLst>
                    <a:ext uri="{FF2B5EF4-FFF2-40B4-BE49-F238E27FC236}">
                      <a16:creationId xmlns:a16="http://schemas.microsoft.com/office/drawing/2014/main" id="{92F2DB04-A573-01F0-CDAD-C79CA9CD88F2}"/>
                    </a:ext>
                  </a:extLst>
                </p:cNvPr>
                <p:cNvGrpSpPr>
                  <a:grpSpLocks/>
                </p:cNvGrpSpPr>
                <p:nvPr/>
              </p:nvGrpSpPr>
              <p:grpSpPr bwMode="auto">
                <a:xfrm>
                  <a:off x="0" y="672"/>
                  <a:ext cx="683" cy="384"/>
                  <a:chOff x="0" y="672"/>
                  <a:chExt cx="683" cy="384"/>
                </a:xfrm>
              </p:grpSpPr>
              <p:sp>
                <p:nvSpPr>
                  <p:cNvPr id="37915" name="Rectangle 27">
                    <a:extLst>
                      <a:ext uri="{FF2B5EF4-FFF2-40B4-BE49-F238E27FC236}">
                        <a16:creationId xmlns:a16="http://schemas.microsoft.com/office/drawing/2014/main" id="{DBACB743-12D4-3450-C9A2-353FB75612D7}"/>
                      </a:ext>
                    </a:extLst>
                  </p:cNvPr>
                  <p:cNvSpPr>
                    <a:spLocks noChangeArrowheads="1"/>
                  </p:cNvSpPr>
                  <p:nvPr/>
                </p:nvSpPr>
                <p:spPr bwMode="auto">
                  <a:xfrm>
                    <a:off x="0" y="672"/>
                    <a:ext cx="683"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14" name="Group 26">
                    <a:extLst>
                      <a:ext uri="{FF2B5EF4-FFF2-40B4-BE49-F238E27FC236}">
                        <a16:creationId xmlns:a16="http://schemas.microsoft.com/office/drawing/2014/main" id="{3C0BEBD8-FFC9-A346-1897-D81073601A6B}"/>
                      </a:ext>
                    </a:extLst>
                  </p:cNvPr>
                  <p:cNvGrpSpPr>
                    <a:grpSpLocks/>
                  </p:cNvGrpSpPr>
                  <p:nvPr/>
                </p:nvGrpSpPr>
                <p:grpSpPr bwMode="auto">
                  <a:xfrm>
                    <a:off x="0" y="672"/>
                    <a:ext cx="683" cy="384"/>
                    <a:chOff x="0" y="672"/>
                    <a:chExt cx="683" cy="384"/>
                  </a:xfrm>
                </p:grpSpPr>
                <p:sp>
                  <p:nvSpPr>
                    <p:cNvPr id="37895" name="Rectangle 7">
                      <a:extLst>
                        <a:ext uri="{FF2B5EF4-FFF2-40B4-BE49-F238E27FC236}">
                          <a16:creationId xmlns:a16="http://schemas.microsoft.com/office/drawing/2014/main" id="{C9450A8D-C299-3707-93BE-2386530C3FF8}"/>
                        </a:ext>
                      </a:extLst>
                    </p:cNvPr>
                    <p:cNvSpPr>
                      <a:spLocks noChangeArrowheads="1"/>
                    </p:cNvSpPr>
                    <p:nvPr/>
                  </p:nvSpPr>
                  <p:spPr bwMode="auto">
                    <a:xfrm>
                      <a:off x="0" y="672"/>
                      <a:ext cx="683"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b="1">
                          <a:solidFill>
                            <a:srgbClr val="000000"/>
                          </a:solidFill>
                          <a:latin typeface="Arial" panose="020B0604020202020204" pitchFamily="34" charset="0"/>
                          <a:cs typeface="Arial" panose="020B0604020202020204" pitchFamily="34" charset="0"/>
                        </a:rPr>
                        <a:t>Feature</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sz="1800"/>
                    </a:p>
                  </p:txBody>
                </p:sp>
                <p:sp>
                  <p:nvSpPr>
                    <p:cNvPr id="37913" name="Rectangle 25">
                      <a:extLst>
                        <a:ext uri="{FF2B5EF4-FFF2-40B4-BE49-F238E27FC236}">
                          <a16:creationId xmlns:a16="http://schemas.microsoft.com/office/drawing/2014/main" id="{2C301D18-670D-CB16-3E1F-2A8465C93D2B}"/>
                        </a:ext>
                      </a:extLst>
                    </p:cNvPr>
                    <p:cNvSpPr>
                      <a:spLocks noChangeArrowheads="1"/>
                    </p:cNvSpPr>
                    <p:nvPr/>
                  </p:nvSpPr>
                  <p:spPr bwMode="auto">
                    <a:xfrm>
                      <a:off x="0" y="672"/>
                      <a:ext cx="68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20" name="Group 32">
                  <a:extLst>
                    <a:ext uri="{FF2B5EF4-FFF2-40B4-BE49-F238E27FC236}">
                      <a16:creationId xmlns:a16="http://schemas.microsoft.com/office/drawing/2014/main" id="{D74097B7-FCE8-7EC2-F853-2BE213F9DD06}"/>
                    </a:ext>
                  </a:extLst>
                </p:cNvPr>
                <p:cNvGrpSpPr>
                  <a:grpSpLocks/>
                </p:cNvGrpSpPr>
                <p:nvPr/>
              </p:nvGrpSpPr>
              <p:grpSpPr bwMode="auto">
                <a:xfrm>
                  <a:off x="683" y="672"/>
                  <a:ext cx="1241" cy="384"/>
                  <a:chOff x="683" y="672"/>
                  <a:chExt cx="1241" cy="384"/>
                </a:xfrm>
              </p:grpSpPr>
              <p:sp>
                <p:nvSpPr>
                  <p:cNvPr id="37919" name="Rectangle 31">
                    <a:extLst>
                      <a:ext uri="{FF2B5EF4-FFF2-40B4-BE49-F238E27FC236}">
                        <a16:creationId xmlns:a16="http://schemas.microsoft.com/office/drawing/2014/main" id="{E8F5E6EE-77B7-3BB7-D90B-5E0B9B677338}"/>
                      </a:ext>
                    </a:extLst>
                  </p:cNvPr>
                  <p:cNvSpPr>
                    <a:spLocks noChangeArrowheads="1"/>
                  </p:cNvSpPr>
                  <p:nvPr/>
                </p:nvSpPr>
                <p:spPr bwMode="auto">
                  <a:xfrm>
                    <a:off x="683" y="672"/>
                    <a:ext cx="1241"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18" name="Group 30">
                    <a:extLst>
                      <a:ext uri="{FF2B5EF4-FFF2-40B4-BE49-F238E27FC236}">
                        <a16:creationId xmlns:a16="http://schemas.microsoft.com/office/drawing/2014/main" id="{53196C59-1849-77A9-141C-DC9BF13E8CD3}"/>
                      </a:ext>
                    </a:extLst>
                  </p:cNvPr>
                  <p:cNvGrpSpPr>
                    <a:grpSpLocks/>
                  </p:cNvGrpSpPr>
                  <p:nvPr/>
                </p:nvGrpSpPr>
                <p:grpSpPr bwMode="auto">
                  <a:xfrm>
                    <a:off x="683" y="672"/>
                    <a:ext cx="1241" cy="384"/>
                    <a:chOff x="683" y="672"/>
                    <a:chExt cx="1241" cy="384"/>
                  </a:xfrm>
                </p:grpSpPr>
                <p:sp>
                  <p:nvSpPr>
                    <p:cNvPr id="37896" name="Rectangle 8">
                      <a:extLst>
                        <a:ext uri="{FF2B5EF4-FFF2-40B4-BE49-F238E27FC236}">
                          <a16:creationId xmlns:a16="http://schemas.microsoft.com/office/drawing/2014/main" id="{BC672920-43F3-E6F3-D086-6D9D1896ECAF}"/>
                        </a:ext>
                      </a:extLst>
                    </p:cNvPr>
                    <p:cNvSpPr>
                      <a:spLocks noChangeArrowheads="1"/>
                    </p:cNvSpPr>
                    <p:nvPr/>
                  </p:nvSpPr>
                  <p:spPr bwMode="auto">
                    <a:xfrm>
                      <a:off x="683" y="672"/>
                      <a:ext cx="1241"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b="1">
                          <a:solidFill>
                            <a:srgbClr val="000000"/>
                          </a:solidFill>
                          <a:latin typeface="Arial" panose="020B0604020202020204" pitchFamily="34" charset="0"/>
                          <a:cs typeface="Arial" panose="020B0604020202020204" pitchFamily="34" charset="0"/>
                        </a:rPr>
                        <a:t>Prokaryote</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17" name="Rectangle 29">
                      <a:extLst>
                        <a:ext uri="{FF2B5EF4-FFF2-40B4-BE49-F238E27FC236}">
                          <a16:creationId xmlns:a16="http://schemas.microsoft.com/office/drawing/2014/main" id="{69BD6482-9D7F-8628-6A08-DD75C67F5B6B}"/>
                        </a:ext>
                      </a:extLst>
                    </p:cNvPr>
                    <p:cNvSpPr>
                      <a:spLocks noChangeArrowheads="1"/>
                    </p:cNvSpPr>
                    <p:nvPr/>
                  </p:nvSpPr>
                  <p:spPr bwMode="auto">
                    <a:xfrm>
                      <a:off x="683" y="672"/>
                      <a:ext cx="124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24" name="Group 36">
                  <a:extLst>
                    <a:ext uri="{FF2B5EF4-FFF2-40B4-BE49-F238E27FC236}">
                      <a16:creationId xmlns:a16="http://schemas.microsoft.com/office/drawing/2014/main" id="{24CD07EC-C52E-9865-FFA0-A8C393744AE9}"/>
                    </a:ext>
                  </a:extLst>
                </p:cNvPr>
                <p:cNvGrpSpPr>
                  <a:grpSpLocks/>
                </p:cNvGrpSpPr>
                <p:nvPr/>
              </p:nvGrpSpPr>
              <p:grpSpPr bwMode="auto">
                <a:xfrm>
                  <a:off x="1924" y="672"/>
                  <a:ext cx="1517" cy="384"/>
                  <a:chOff x="1924" y="672"/>
                  <a:chExt cx="1517" cy="384"/>
                </a:xfrm>
              </p:grpSpPr>
              <p:sp>
                <p:nvSpPr>
                  <p:cNvPr id="37923" name="Rectangle 35">
                    <a:extLst>
                      <a:ext uri="{FF2B5EF4-FFF2-40B4-BE49-F238E27FC236}">
                        <a16:creationId xmlns:a16="http://schemas.microsoft.com/office/drawing/2014/main" id="{47343F77-6E51-EBE5-D046-5853BC772A78}"/>
                      </a:ext>
                    </a:extLst>
                  </p:cNvPr>
                  <p:cNvSpPr>
                    <a:spLocks noChangeArrowheads="1"/>
                  </p:cNvSpPr>
                  <p:nvPr/>
                </p:nvSpPr>
                <p:spPr bwMode="auto">
                  <a:xfrm>
                    <a:off x="1924" y="672"/>
                    <a:ext cx="1517"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22" name="Group 34">
                    <a:extLst>
                      <a:ext uri="{FF2B5EF4-FFF2-40B4-BE49-F238E27FC236}">
                        <a16:creationId xmlns:a16="http://schemas.microsoft.com/office/drawing/2014/main" id="{85593890-91D8-508F-620E-9497927C489E}"/>
                      </a:ext>
                    </a:extLst>
                  </p:cNvPr>
                  <p:cNvGrpSpPr>
                    <a:grpSpLocks/>
                  </p:cNvGrpSpPr>
                  <p:nvPr/>
                </p:nvGrpSpPr>
                <p:grpSpPr bwMode="auto">
                  <a:xfrm>
                    <a:off x="1924" y="672"/>
                    <a:ext cx="1517" cy="384"/>
                    <a:chOff x="1924" y="672"/>
                    <a:chExt cx="1517" cy="384"/>
                  </a:xfrm>
                </p:grpSpPr>
                <p:sp>
                  <p:nvSpPr>
                    <p:cNvPr id="37897" name="Rectangle 9">
                      <a:extLst>
                        <a:ext uri="{FF2B5EF4-FFF2-40B4-BE49-F238E27FC236}">
                          <a16:creationId xmlns:a16="http://schemas.microsoft.com/office/drawing/2014/main" id="{95E83C51-4197-895B-159D-DA0264FD30F6}"/>
                        </a:ext>
                      </a:extLst>
                    </p:cNvPr>
                    <p:cNvSpPr>
                      <a:spLocks noChangeArrowheads="1"/>
                    </p:cNvSpPr>
                    <p:nvPr/>
                  </p:nvSpPr>
                  <p:spPr bwMode="auto">
                    <a:xfrm>
                      <a:off x="1924" y="672"/>
                      <a:ext cx="1517" cy="384"/>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b="1">
                          <a:solidFill>
                            <a:srgbClr val="000000"/>
                          </a:solidFill>
                          <a:latin typeface="Arial" panose="020B0604020202020204" pitchFamily="34" charset="0"/>
                          <a:cs typeface="Arial" panose="020B0604020202020204" pitchFamily="34" charset="0"/>
                        </a:rPr>
                        <a:t>Eukaryote</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21" name="Rectangle 33">
                      <a:extLst>
                        <a:ext uri="{FF2B5EF4-FFF2-40B4-BE49-F238E27FC236}">
                          <a16:creationId xmlns:a16="http://schemas.microsoft.com/office/drawing/2014/main" id="{2FF05AD8-EE92-4FF1-4928-3B448E1A06FB}"/>
                        </a:ext>
                      </a:extLst>
                    </p:cNvPr>
                    <p:cNvSpPr>
                      <a:spLocks noChangeArrowheads="1"/>
                    </p:cNvSpPr>
                    <p:nvPr/>
                  </p:nvSpPr>
                  <p:spPr bwMode="auto">
                    <a:xfrm>
                      <a:off x="1924" y="672"/>
                      <a:ext cx="1517"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28" name="Group 40">
                  <a:extLst>
                    <a:ext uri="{FF2B5EF4-FFF2-40B4-BE49-F238E27FC236}">
                      <a16:creationId xmlns:a16="http://schemas.microsoft.com/office/drawing/2014/main" id="{5B4FD21A-6E28-3CAD-42E7-D437BED6A30B}"/>
                    </a:ext>
                  </a:extLst>
                </p:cNvPr>
                <p:cNvGrpSpPr>
                  <a:grpSpLocks/>
                </p:cNvGrpSpPr>
                <p:nvPr/>
              </p:nvGrpSpPr>
              <p:grpSpPr bwMode="auto">
                <a:xfrm>
                  <a:off x="0" y="1056"/>
                  <a:ext cx="683" cy="384"/>
                  <a:chOff x="0" y="1056"/>
                  <a:chExt cx="683" cy="384"/>
                </a:xfrm>
              </p:grpSpPr>
              <p:sp>
                <p:nvSpPr>
                  <p:cNvPr id="37927" name="Rectangle 39">
                    <a:extLst>
                      <a:ext uri="{FF2B5EF4-FFF2-40B4-BE49-F238E27FC236}">
                        <a16:creationId xmlns:a16="http://schemas.microsoft.com/office/drawing/2014/main" id="{DEBE3460-CC06-CC4A-FDD9-45385F0FAC48}"/>
                      </a:ext>
                    </a:extLst>
                  </p:cNvPr>
                  <p:cNvSpPr>
                    <a:spLocks noChangeArrowheads="1"/>
                  </p:cNvSpPr>
                  <p:nvPr/>
                </p:nvSpPr>
                <p:spPr bwMode="auto">
                  <a:xfrm>
                    <a:off x="0" y="1056"/>
                    <a:ext cx="683" cy="38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26" name="Group 38">
                    <a:extLst>
                      <a:ext uri="{FF2B5EF4-FFF2-40B4-BE49-F238E27FC236}">
                        <a16:creationId xmlns:a16="http://schemas.microsoft.com/office/drawing/2014/main" id="{7A2CADB9-0473-695D-7CAC-448D272BBF80}"/>
                      </a:ext>
                    </a:extLst>
                  </p:cNvPr>
                  <p:cNvGrpSpPr>
                    <a:grpSpLocks/>
                  </p:cNvGrpSpPr>
                  <p:nvPr/>
                </p:nvGrpSpPr>
                <p:grpSpPr bwMode="auto">
                  <a:xfrm>
                    <a:off x="0" y="1056"/>
                    <a:ext cx="683" cy="384"/>
                    <a:chOff x="0" y="1056"/>
                    <a:chExt cx="683" cy="384"/>
                  </a:xfrm>
                </p:grpSpPr>
                <p:sp>
                  <p:nvSpPr>
                    <p:cNvPr id="37898" name="Rectangle 10">
                      <a:extLst>
                        <a:ext uri="{FF2B5EF4-FFF2-40B4-BE49-F238E27FC236}">
                          <a16:creationId xmlns:a16="http://schemas.microsoft.com/office/drawing/2014/main" id="{57D1EBC6-3E5D-162C-56AD-B0A8E7B9CA4C}"/>
                        </a:ext>
                      </a:extLst>
                    </p:cNvPr>
                    <p:cNvSpPr>
                      <a:spLocks noChangeArrowheads="1"/>
                    </p:cNvSpPr>
                    <p:nvPr/>
                  </p:nvSpPr>
                  <p:spPr bwMode="auto">
                    <a:xfrm>
                      <a:off x="0" y="1056"/>
                      <a:ext cx="683" cy="38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800" b="1">
                          <a:solidFill>
                            <a:srgbClr val="000000"/>
                          </a:solidFill>
                          <a:latin typeface="Arial" panose="020B0604020202020204" pitchFamily="34" charset="0"/>
                          <a:cs typeface="Arial" panose="020B0604020202020204" pitchFamily="34" charset="0"/>
                        </a:rPr>
                        <a:t>Size</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25" name="Rectangle 37">
                      <a:extLst>
                        <a:ext uri="{FF2B5EF4-FFF2-40B4-BE49-F238E27FC236}">
                          <a16:creationId xmlns:a16="http://schemas.microsoft.com/office/drawing/2014/main" id="{662130D4-04FA-CC72-D706-5DA055117182}"/>
                        </a:ext>
                      </a:extLst>
                    </p:cNvPr>
                    <p:cNvSpPr>
                      <a:spLocks noChangeArrowheads="1"/>
                    </p:cNvSpPr>
                    <p:nvPr/>
                  </p:nvSpPr>
                  <p:spPr bwMode="auto">
                    <a:xfrm>
                      <a:off x="0" y="1056"/>
                      <a:ext cx="68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30" name="Group 42">
                  <a:extLst>
                    <a:ext uri="{FF2B5EF4-FFF2-40B4-BE49-F238E27FC236}">
                      <a16:creationId xmlns:a16="http://schemas.microsoft.com/office/drawing/2014/main" id="{7B50101A-84EE-35B5-2B85-A27F46277E8C}"/>
                    </a:ext>
                  </a:extLst>
                </p:cNvPr>
                <p:cNvGrpSpPr>
                  <a:grpSpLocks/>
                </p:cNvGrpSpPr>
                <p:nvPr/>
              </p:nvGrpSpPr>
              <p:grpSpPr bwMode="auto">
                <a:xfrm>
                  <a:off x="683" y="1056"/>
                  <a:ext cx="1241" cy="384"/>
                  <a:chOff x="683" y="1056"/>
                  <a:chExt cx="1241" cy="384"/>
                </a:xfrm>
              </p:grpSpPr>
              <p:sp>
                <p:nvSpPr>
                  <p:cNvPr id="37899" name="Rectangle 11">
                    <a:extLst>
                      <a:ext uri="{FF2B5EF4-FFF2-40B4-BE49-F238E27FC236}">
                        <a16:creationId xmlns:a16="http://schemas.microsoft.com/office/drawing/2014/main" id="{C23F8103-97E9-6D70-25B6-A4FF8A108A57}"/>
                      </a:ext>
                    </a:extLst>
                  </p:cNvPr>
                  <p:cNvSpPr>
                    <a:spLocks noChangeArrowheads="1"/>
                  </p:cNvSpPr>
                  <p:nvPr/>
                </p:nvSpPr>
                <p:spPr bwMode="auto">
                  <a:xfrm>
                    <a:off x="683" y="1056"/>
                    <a:ext cx="124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solidFill>
                          <a:srgbClr val="000000"/>
                        </a:solidFill>
                        <a:latin typeface="Arial" panose="020B0604020202020204" pitchFamily="34" charset="0"/>
                        <a:cs typeface="Arial" panose="020B0604020202020204" pitchFamily="34" charset="0"/>
                      </a:rPr>
                      <a:t>Small about 0.5 micrometers</a:t>
                    </a:r>
                  </a:p>
                  <a:p>
                    <a:pPr eaLnBrk="0" hangingPunct="0"/>
                    <a:endParaRPr lang="en-US" altLang="en-US" sz="1600"/>
                  </a:p>
                </p:txBody>
              </p:sp>
              <p:sp>
                <p:nvSpPr>
                  <p:cNvPr id="37929" name="Rectangle 41">
                    <a:extLst>
                      <a:ext uri="{FF2B5EF4-FFF2-40B4-BE49-F238E27FC236}">
                        <a16:creationId xmlns:a16="http://schemas.microsoft.com/office/drawing/2014/main" id="{461B1EB0-D3FE-C64D-3F80-C2EAE1813092}"/>
                      </a:ext>
                    </a:extLst>
                  </p:cNvPr>
                  <p:cNvSpPr>
                    <a:spLocks noChangeArrowheads="1"/>
                  </p:cNvSpPr>
                  <p:nvPr/>
                </p:nvSpPr>
                <p:spPr bwMode="auto">
                  <a:xfrm>
                    <a:off x="683" y="1056"/>
                    <a:ext cx="124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32" name="Group 44">
                  <a:extLst>
                    <a:ext uri="{FF2B5EF4-FFF2-40B4-BE49-F238E27FC236}">
                      <a16:creationId xmlns:a16="http://schemas.microsoft.com/office/drawing/2014/main" id="{BF999470-DE2D-31C8-1261-7385B6DB9E69}"/>
                    </a:ext>
                  </a:extLst>
                </p:cNvPr>
                <p:cNvGrpSpPr>
                  <a:grpSpLocks/>
                </p:cNvGrpSpPr>
                <p:nvPr/>
              </p:nvGrpSpPr>
              <p:grpSpPr bwMode="auto">
                <a:xfrm>
                  <a:off x="1924" y="1056"/>
                  <a:ext cx="1517" cy="384"/>
                  <a:chOff x="1924" y="1056"/>
                  <a:chExt cx="1517" cy="384"/>
                </a:xfrm>
              </p:grpSpPr>
              <p:sp>
                <p:nvSpPr>
                  <p:cNvPr id="37900" name="Rectangle 12">
                    <a:extLst>
                      <a:ext uri="{FF2B5EF4-FFF2-40B4-BE49-F238E27FC236}">
                        <a16:creationId xmlns:a16="http://schemas.microsoft.com/office/drawing/2014/main" id="{7DC124D4-63FF-D2AF-8595-27E6B4ED88C1}"/>
                      </a:ext>
                    </a:extLst>
                  </p:cNvPr>
                  <p:cNvSpPr>
                    <a:spLocks noChangeArrowheads="1"/>
                  </p:cNvSpPr>
                  <p:nvPr/>
                </p:nvSpPr>
                <p:spPr bwMode="auto">
                  <a:xfrm>
                    <a:off x="1924" y="1056"/>
                    <a:ext cx="151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800">
                        <a:solidFill>
                          <a:srgbClr val="000000"/>
                        </a:solidFill>
                        <a:latin typeface="Arial" panose="020B0604020202020204" pitchFamily="34" charset="0"/>
                        <a:cs typeface="Arial" panose="020B0604020202020204" pitchFamily="34" charset="0"/>
                      </a:rPr>
                      <a:t>Up to 40 micrometers</a:t>
                    </a:r>
                  </a:p>
                  <a:p>
                    <a:pPr eaLnBrk="0" hangingPunct="0"/>
                    <a:endParaRPr lang="en-US" altLang="en-US"/>
                  </a:p>
                </p:txBody>
              </p:sp>
              <p:sp>
                <p:nvSpPr>
                  <p:cNvPr id="37931" name="Rectangle 43">
                    <a:extLst>
                      <a:ext uri="{FF2B5EF4-FFF2-40B4-BE49-F238E27FC236}">
                        <a16:creationId xmlns:a16="http://schemas.microsoft.com/office/drawing/2014/main" id="{35F58BEB-34DE-F16B-6A5D-0B63CAFCDAB7}"/>
                      </a:ext>
                    </a:extLst>
                  </p:cNvPr>
                  <p:cNvSpPr>
                    <a:spLocks noChangeArrowheads="1"/>
                  </p:cNvSpPr>
                  <p:nvPr/>
                </p:nvSpPr>
                <p:spPr bwMode="auto">
                  <a:xfrm>
                    <a:off x="1924" y="1056"/>
                    <a:ext cx="1517"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36" name="Group 48">
                  <a:extLst>
                    <a:ext uri="{FF2B5EF4-FFF2-40B4-BE49-F238E27FC236}">
                      <a16:creationId xmlns:a16="http://schemas.microsoft.com/office/drawing/2014/main" id="{AA709815-988C-555F-8C78-670B4BB8CFAB}"/>
                    </a:ext>
                  </a:extLst>
                </p:cNvPr>
                <p:cNvGrpSpPr>
                  <a:grpSpLocks/>
                </p:cNvGrpSpPr>
                <p:nvPr/>
              </p:nvGrpSpPr>
              <p:grpSpPr bwMode="auto">
                <a:xfrm>
                  <a:off x="0" y="1440"/>
                  <a:ext cx="683" cy="480"/>
                  <a:chOff x="0" y="1440"/>
                  <a:chExt cx="683" cy="480"/>
                </a:xfrm>
              </p:grpSpPr>
              <p:sp>
                <p:nvSpPr>
                  <p:cNvPr id="37935" name="Rectangle 47">
                    <a:extLst>
                      <a:ext uri="{FF2B5EF4-FFF2-40B4-BE49-F238E27FC236}">
                        <a16:creationId xmlns:a16="http://schemas.microsoft.com/office/drawing/2014/main" id="{9AB30735-EF23-32D2-ADF7-EE2C0DB42036}"/>
                      </a:ext>
                    </a:extLst>
                  </p:cNvPr>
                  <p:cNvSpPr>
                    <a:spLocks noChangeArrowheads="1"/>
                  </p:cNvSpPr>
                  <p:nvPr/>
                </p:nvSpPr>
                <p:spPr bwMode="auto">
                  <a:xfrm>
                    <a:off x="0" y="1440"/>
                    <a:ext cx="683" cy="48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34" name="Group 46">
                    <a:extLst>
                      <a:ext uri="{FF2B5EF4-FFF2-40B4-BE49-F238E27FC236}">
                        <a16:creationId xmlns:a16="http://schemas.microsoft.com/office/drawing/2014/main" id="{9DFC62BB-2D93-BD01-9635-6BC694DFDED6}"/>
                      </a:ext>
                    </a:extLst>
                  </p:cNvPr>
                  <p:cNvGrpSpPr>
                    <a:grpSpLocks/>
                  </p:cNvGrpSpPr>
                  <p:nvPr/>
                </p:nvGrpSpPr>
                <p:grpSpPr bwMode="auto">
                  <a:xfrm>
                    <a:off x="0" y="1440"/>
                    <a:ext cx="683" cy="480"/>
                    <a:chOff x="0" y="1440"/>
                    <a:chExt cx="683" cy="480"/>
                  </a:xfrm>
                </p:grpSpPr>
                <p:sp>
                  <p:nvSpPr>
                    <p:cNvPr id="37901" name="Rectangle 13">
                      <a:extLst>
                        <a:ext uri="{FF2B5EF4-FFF2-40B4-BE49-F238E27FC236}">
                          <a16:creationId xmlns:a16="http://schemas.microsoft.com/office/drawing/2014/main" id="{9AAE09D8-B880-129C-F3EB-44F8CE1E435B}"/>
                        </a:ext>
                      </a:extLst>
                    </p:cNvPr>
                    <p:cNvSpPr>
                      <a:spLocks noChangeArrowheads="1"/>
                    </p:cNvSpPr>
                    <p:nvPr/>
                  </p:nvSpPr>
                  <p:spPr bwMode="auto">
                    <a:xfrm>
                      <a:off x="0" y="1440"/>
                      <a:ext cx="683" cy="48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800" b="1">
                          <a:solidFill>
                            <a:srgbClr val="000000"/>
                          </a:solidFill>
                          <a:latin typeface="Arial" panose="020B0604020202020204" pitchFamily="34" charset="0"/>
                          <a:cs typeface="Arial" panose="020B0604020202020204" pitchFamily="34" charset="0"/>
                        </a:rPr>
                        <a:t>Genetic material</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33" name="Rectangle 45">
                      <a:extLst>
                        <a:ext uri="{FF2B5EF4-FFF2-40B4-BE49-F238E27FC236}">
                          <a16:creationId xmlns:a16="http://schemas.microsoft.com/office/drawing/2014/main" id="{DEAEA412-906D-D8DB-A55E-DF3D9F0D4277}"/>
                        </a:ext>
                      </a:extLst>
                    </p:cNvPr>
                    <p:cNvSpPr>
                      <a:spLocks noChangeArrowheads="1"/>
                    </p:cNvSpPr>
                    <p:nvPr/>
                  </p:nvSpPr>
                  <p:spPr bwMode="auto">
                    <a:xfrm>
                      <a:off x="0" y="1440"/>
                      <a:ext cx="683"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38" name="Group 50">
                  <a:extLst>
                    <a:ext uri="{FF2B5EF4-FFF2-40B4-BE49-F238E27FC236}">
                      <a16:creationId xmlns:a16="http://schemas.microsoft.com/office/drawing/2014/main" id="{76ECA1EE-3403-6E5A-5EAC-124C7DB1640A}"/>
                    </a:ext>
                  </a:extLst>
                </p:cNvPr>
                <p:cNvGrpSpPr>
                  <a:grpSpLocks/>
                </p:cNvGrpSpPr>
                <p:nvPr/>
              </p:nvGrpSpPr>
              <p:grpSpPr bwMode="auto">
                <a:xfrm>
                  <a:off x="683" y="1440"/>
                  <a:ext cx="1241" cy="480"/>
                  <a:chOff x="683" y="1440"/>
                  <a:chExt cx="1241" cy="480"/>
                </a:xfrm>
              </p:grpSpPr>
              <p:sp>
                <p:nvSpPr>
                  <p:cNvPr id="37902" name="Rectangle 14">
                    <a:extLst>
                      <a:ext uri="{FF2B5EF4-FFF2-40B4-BE49-F238E27FC236}">
                        <a16:creationId xmlns:a16="http://schemas.microsoft.com/office/drawing/2014/main" id="{C1440AD0-BDDF-A419-A8BF-C5089B782BCC}"/>
                      </a:ext>
                    </a:extLst>
                  </p:cNvPr>
                  <p:cNvSpPr>
                    <a:spLocks noChangeArrowheads="1"/>
                  </p:cNvSpPr>
                  <p:nvPr/>
                </p:nvSpPr>
                <p:spPr bwMode="auto">
                  <a:xfrm>
                    <a:off x="683" y="1440"/>
                    <a:ext cx="1241"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800">
                        <a:solidFill>
                          <a:srgbClr val="000000"/>
                        </a:solidFill>
                        <a:latin typeface="Arial" panose="020B0604020202020204" pitchFamily="34" charset="0"/>
                        <a:cs typeface="Arial" panose="020B0604020202020204" pitchFamily="34" charset="0"/>
                      </a:rPr>
                      <a:t>Circular DNA (in cytoplasm)</a:t>
                    </a:r>
                  </a:p>
                  <a:p>
                    <a:pPr eaLnBrk="0" hangingPunct="0"/>
                    <a:endParaRPr lang="en-US" altLang="en-US"/>
                  </a:p>
                </p:txBody>
              </p:sp>
              <p:sp>
                <p:nvSpPr>
                  <p:cNvPr id="37937" name="Rectangle 49">
                    <a:extLst>
                      <a:ext uri="{FF2B5EF4-FFF2-40B4-BE49-F238E27FC236}">
                        <a16:creationId xmlns:a16="http://schemas.microsoft.com/office/drawing/2014/main" id="{5760672A-F052-EBB6-E22C-EBC8B74FCBA7}"/>
                      </a:ext>
                    </a:extLst>
                  </p:cNvPr>
                  <p:cNvSpPr>
                    <a:spLocks noChangeArrowheads="1"/>
                  </p:cNvSpPr>
                  <p:nvPr/>
                </p:nvSpPr>
                <p:spPr bwMode="auto">
                  <a:xfrm>
                    <a:off x="683" y="1440"/>
                    <a:ext cx="1241"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40" name="Group 52">
                  <a:extLst>
                    <a:ext uri="{FF2B5EF4-FFF2-40B4-BE49-F238E27FC236}">
                      <a16:creationId xmlns:a16="http://schemas.microsoft.com/office/drawing/2014/main" id="{F65A3FE7-94D3-B7BE-B453-E1938762D7EF}"/>
                    </a:ext>
                  </a:extLst>
                </p:cNvPr>
                <p:cNvGrpSpPr>
                  <a:grpSpLocks/>
                </p:cNvGrpSpPr>
                <p:nvPr/>
              </p:nvGrpSpPr>
              <p:grpSpPr bwMode="auto">
                <a:xfrm>
                  <a:off x="1924" y="1440"/>
                  <a:ext cx="1517" cy="480"/>
                  <a:chOff x="1924" y="1440"/>
                  <a:chExt cx="1517" cy="480"/>
                </a:xfrm>
              </p:grpSpPr>
              <p:sp>
                <p:nvSpPr>
                  <p:cNvPr id="37903" name="Rectangle 15">
                    <a:extLst>
                      <a:ext uri="{FF2B5EF4-FFF2-40B4-BE49-F238E27FC236}">
                        <a16:creationId xmlns:a16="http://schemas.microsoft.com/office/drawing/2014/main" id="{8F0F0262-E9EF-15E3-B7E2-ECE3307377EB}"/>
                      </a:ext>
                    </a:extLst>
                  </p:cNvPr>
                  <p:cNvSpPr>
                    <a:spLocks noChangeArrowheads="1"/>
                  </p:cNvSpPr>
                  <p:nvPr/>
                </p:nvSpPr>
                <p:spPr bwMode="auto">
                  <a:xfrm>
                    <a:off x="1924" y="1440"/>
                    <a:ext cx="1517"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800">
                        <a:solidFill>
                          <a:srgbClr val="000000"/>
                        </a:solidFill>
                        <a:latin typeface="Arial" panose="020B0604020202020204" pitchFamily="34" charset="0"/>
                        <a:cs typeface="Arial" panose="020B0604020202020204" pitchFamily="34" charset="0"/>
                      </a:rPr>
                      <a:t>DNA in form of linear chromosomes ( in nucleus</a:t>
                    </a:r>
                    <a:r>
                      <a:rPr lang="en-US" altLang="en-US" sz="1000">
                        <a:solidFill>
                          <a:srgbClr val="000000"/>
                        </a:solidFill>
                        <a:latin typeface="Arial" panose="020B0604020202020204" pitchFamily="34" charset="0"/>
                        <a:cs typeface="Arial" panose="020B0604020202020204" pitchFamily="34" charset="0"/>
                      </a:rPr>
                      <a:t>)</a:t>
                    </a:r>
                  </a:p>
                  <a:p>
                    <a:pPr eaLnBrk="0" hangingPunct="0"/>
                    <a:endParaRPr lang="en-US" altLang="en-US"/>
                  </a:p>
                </p:txBody>
              </p:sp>
              <p:sp>
                <p:nvSpPr>
                  <p:cNvPr id="37939" name="Rectangle 51">
                    <a:extLst>
                      <a:ext uri="{FF2B5EF4-FFF2-40B4-BE49-F238E27FC236}">
                        <a16:creationId xmlns:a16="http://schemas.microsoft.com/office/drawing/2014/main" id="{75A0B0C8-137D-B477-F295-0F36747A36CE}"/>
                      </a:ext>
                    </a:extLst>
                  </p:cNvPr>
                  <p:cNvSpPr>
                    <a:spLocks noChangeArrowheads="1"/>
                  </p:cNvSpPr>
                  <p:nvPr/>
                </p:nvSpPr>
                <p:spPr bwMode="auto">
                  <a:xfrm>
                    <a:off x="1924" y="1440"/>
                    <a:ext cx="1517" cy="48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44" name="Group 56">
                  <a:extLst>
                    <a:ext uri="{FF2B5EF4-FFF2-40B4-BE49-F238E27FC236}">
                      <a16:creationId xmlns:a16="http://schemas.microsoft.com/office/drawing/2014/main" id="{F6607110-2074-40C6-EFC8-011AB4514C14}"/>
                    </a:ext>
                  </a:extLst>
                </p:cNvPr>
                <p:cNvGrpSpPr>
                  <a:grpSpLocks/>
                </p:cNvGrpSpPr>
                <p:nvPr/>
              </p:nvGrpSpPr>
              <p:grpSpPr bwMode="auto">
                <a:xfrm>
                  <a:off x="0" y="1920"/>
                  <a:ext cx="683" cy="864"/>
                  <a:chOff x="0" y="1920"/>
                  <a:chExt cx="683" cy="864"/>
                </a:xfrm>
              </p:grpSpPr>
              <p:sp>
                <p:nvSpPr>
                  <p:cNvPr id="37943" name="Rectangle 55">
                    <a:extLst>
                      <a:ext uri="{FF2B5EF4-FFF2-40B4-BE49-F238E27FC236}">
                        <a16:creationId xmlns:a16="http://schemas.microsoft.com/office/drawing/2014/main" id="{8FD59D3D-F233-2D22-445F-D6CE380D0F16}"/>
                      </a:ext>
                    </a:extLst>
                  </p:cNvPr>
                  <p:cNvSpPr>
                    <a:spLocks noChangeArrowheads="1"/>
                  </p:cNvSpPr>
                  <p:nvPr/>
                </p:nvSpPr>
                <p:spPr bwMode="auto">
                  <a:xfrm>
                    <a:off x="0" y="1920"/>
                    <a:ext cx="683" cy="86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42" name="Group 54">
                    <a:extLst>
                      <a:ext uri="{FF2B5EF4-FFF2-40B4-BE49-F238E27FC236}">
                        <a16:creationId xmlns:a16="http://schemas.microsoft.com/office/drawing/2014/main" id="{056447D5-A5E2-E8E2-A9F0-CC39FF8D662B}"/>
                      </a:ext>
                    </a:extLst>
                  </p:cNvPr>
                  <p:cNvGrpSpPr>
                    <a:grpSpLocks/>
                  </p:cNvGrpSpPr>
                  <p:nvPr/>
                </p:nvGrpSpPr>
                <p:grpSpPr bwMode="auto">
                  <a:xfrm>
                    <a:off x="0" y="1920"/>
                    <a:ext cx="683" cy="864"/>
                    <a:chOff x="0" y="1920"/>
                    <a:chExt cx="683" cy="864"/>
                  </a:xfrm>
                </p:grpSpPr>
                <p:sp>
                  <p:nvSpPr>
                    <p:cNvPr id="37904" name="Rectangle 16">
                      <a:extLst>
                        <a:ext uri="{FF2B5EF4-FFF2-40B4-BE49-F238E27FC236}">
                          <a16:creationId xmlns:a16="http://schemas.microsoft.com/office/drawing/2014/main" id="{09241DCD-D619-BF22-52B6-93B79B6BAC78}"/>
                        </a:ext>
                      </a:extLst>
                    </p:cNvPr>
                    <p:cNvSpPr>
                      <a:spLocks noChangeArrowheads="1"/>
                    </p:cNvSpPr>
                    <p:nvPr/>
                  </p:nvSpPr>
                  <p:spPr bwMode="auto">
                    <a:xfrm>
                      <a:off x="0" y="1920"/>
                      <a:ext cx="683" cy="86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800" b="1">
                          <a:solidFill>
                            <a:srgbClr val="000000"/>
                          </a:solidFill>
                          <a:latin typeface="Arial" panose="020B0604020202020204" pitchFamily="34" charset="0"/>
                          <a:cs typeface="Arial" panose="020B0604020202020204" pitchFamily="34" charset="0"/>
                        </a:rPr>
                        <a:t>Organelles</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41" name="Rectangle 53">
                      <a:extLst>
                        <a:ext uri="{FF2B5EF4-FFF2-40B4-BE49-F238E27FC236}">
                          <a16:creationId xmlns:a16="http://schemas.microsoft.com/office/drawing/2014/main" id="{482F3ACE-E930-A2AE-3CFA-6363C24B70D3}"/>
                        </a:ext>
                      </a:extLst>
                    </p:cNvPr>
                    <p:cNvSpPr>
                      <a:spLocks noChangeArrowheads="1"/>
                    </p:cNvSpPr>
                    <p:nvPr/>
                  </p:nvSpPr>
                  <p:spPr bwMode="auto">
                    <a:xfrm>
                      <a:off x="0" y="1920"/>
                      <a:ext cx="683"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46" name="Group 58">
                  <a:extLst>
                    <a:ext uri="{FF2B5EF4-FFF2-40B4-BE49-F238E27FC236}">
                      <a16:creationId xmlns:a16="http://schemas.microsoft.com/office/drawing/2014/main" id="{32EF1B71-D79C-4BAE-0F0C-F3698EEE65AF}"/>
                    </a:ext>
                  </a:extLst>
                </p:cNvPr>
                <p:cNvGrpSpPr>
                  <a:grpSpLocks/>
                </p:cNvGrpSpPr>
                <p:nvPr/>
              </p:nvGrpSpPr>
              <p:grpSpPr bwMode="auto">
                <a:xfrm>
                  <a:off x="683" y="1920"/>
                  <a:ext cx="1241" cy="864"/>
                  <a:chOff x="683" y="1920"/>
                  <a:chExt cx="1241" cy="864"/>
                </a:xfrm>
              </p:grpSpPr>
              <p:sp>
                <p:nvSpPr>
                  <p:cNvPr id="37905" name="Rectangle 17">
                    <a:extLst>
                      <a:ext uri="{FF2B5EF4-FFF2-40B4-BE49-F238E27FC236}">
                        <a16:creationId xmlns:a16="http://schemas.microsoft.com/office/drawing/2014/main" id="{6E11FCE7-4FD0-9C3F-B6AF-40796E8D5E14}"/>
                      </a:ext>
                    </a:extLst>
                  </p:cNvPr>
                  <p:cNvSpPr>
                    <a:spLocks noChangeArrowheads="1"/>
                  </p:cNvSpPr>
                  <p:nvPr/>
                </p:nvSpPr>
                <p:spPr bwMode="auto">
                  <a:xfrm>
                    <a:off x="683" y="1920"/>
                    <a:ext cx="1241"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600">
                        <a:solidFill>
                          <a:srgbClr val="000000"/>
                        </a:solidFill>
                        <a:latin typeface="Arial" panose="020B0604020202020204" pitchFamily="34" charset="0"/>
                        <a:cs typeface="Arial" panose="020B0604020202020204" pitchFamily="34" charset="0"/>
                      </a:rPr>
                      <a:t>Few present, none membrane bound</a:t>
                    </a:r>
                  </a:p>
                  <a:p>
                    <a:pPr eaLnBrk="0" hangingPunct="0"/>
                    <a:endParaRPr lang="en-US" altLang="en-US" sz="1800"/>
                  </a:p>
                </p:txBody>
              </p:sp>
              <p:sp>
                <p:nvSpPr>
                  <p:cNvPr id="37945" name="Rectangle 57">
                    <a:extLst>
                      <a:ext uri="{FF2B5EF4-FFF2-40B4-BE49-F238E27FC236}">
                        <a16:creationId xmlns:a16="http://schemas.microsoft.com/office/drawing/2014/main" id="{47EE71E9-EEEB-FF69-C5CF-0D0A9EEDD8AB}"/>
                      </a:ext>
                    </a:extLst>
                  </p:cNvPr>
                  <p:cNvSpPr>
                    <a:spLocks noChangeArrowheads="1"/>
                  </p:cNvSpPr>
                  <p:nvPr/>
                </p:nvSpPr>
                <p:spPr bwMode="auto">
                  <a:xfrm>
                    <a:off x="683" y="1920"/>
                    <a:ext cx="1241"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48" name="Group 60">
                  <a:extLst>
                    <a:ext uri="{FF2B5EF4-FFF2-40B4-BE49-F238E27FC236}">
                      <a16:creationId xmlns:a16="http://schemas.microsoft.com/office/drawing/2014/main" id="{B8EB2DD4-6F90-98A9-00B5-ACB2F0A35EF2}"/>
                    </a:ext>
                  </a:extLst>
                </p:cNvPr>
                <p:cNvGrpSpPr>
                  <a:grpSpLocks/>
                </p:cNvGrpSpPr>
                <p:nvPr/>
              </p:nvGrpSpPr>
              <p:grpSpPr bwMode="auto">
                <a:xfrm>
                  <a:off x="1924" y="1920"/>
                  <a:ext cx="1517" cy="864"/>
                  <a:chOff x="1924" y="1920"/>
                  <a:chExt cx="1517" cy="864"/>
                </a:xfrm>
              </p:grpSpPr>
              <p:sp>
                <p:nvSpPr>
                  <p:cNvPr id="37906" name="Rectangle 18">
                    <a:extLst>
                      <a:ext uri="{FF2B5EF4-FFF2-40B4-BE49-F238E27FC236}">
                        <a16:creationId xmlns:a16="http://schemas.microsoft.com/office/drawing/2014/main" id="{1F990756-0C1B-C2AC-4711-BC122CC2CB0F}"/>
                      </a:ext>
                    </a:extLst>
                  </p:cNvPr>
                  <p:cNvSpPr>
                    <a:spLocks noChangeArrowheads="1"/>
                  </p:cNvSpPr>
                  <p:nvPr/>
                </p:nvSpPr>
                <p:spPr bwMode="auto">
                  <a:xfrm>
                    <a:off x="1924" y="1920"/>
                    <a:ext cx="1517"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600">
                      <a:solidFill>
                        <a:srgbClr val="000000"/>
                      </a:solidFill>
                      <a:latin typeface="Arial" panose="020B0604020202020204" pitchFamily="34" charset="0"/>
                      <a:cs typeface="Arial" panose="020B0604020202020204" pitchFamily="34" charset="0"/>
                    </a:endParaRPr>
                  </a:p>
                  <a:p>
                    <a:r>
                      <a:rPr lang="en-US" altLang="en-US" sz="1600">
                        <a:solidFill>
                          <a:srgbClr val="000000"/>
                        </a:solidFill>
                        <a:latin typeface="Arial" panose="020B0604020202020204" pitchFamily="34" charset="0"/>
                        <a:cs typeface="Arial" panose="020B0604020202020204" pitchFamily="34" charset="0"/>
                      </a:rPr>
                      <a:t>Many organelles:</a:t>
                    </a:r>
                  </a:p>
                  <a:p>
                    <a:pPr lvl="1" eaLnBrk="0" hangingPunct="0">
                      <a:buFontTx/>
                      <a:buChar char="•"/>
                    </a:pPr>
                    <a:r>
                      <a:rPr lang="en-US" altLang="en-US" sz="1600">
                        <a:solidFill>
                          <a:srgbClr val="000000"/>
                        </a:solidFill>
                        <a:latin typeface="Arial" panose="020B0604020202020204" pitchFamily="34" charset="0"/>
                        <a:cs typeface="Arial" panose="020B0604020202020204" pitchFamily="34" charset="0"/>
                      </a:rPr>
                      <a:t>Double membranes e.g.: nucleus, mitochondria &amp; chloroplasts</a:t>
                    </a:r>
                  </a:p>
                  <a:p>
                    <a:pPr lvl="1" eaLnBrk="0" hangingPunct="0">
                      <a:buFontTx/>
                      <a:buChar char="•"/>
                    </a:pPr>
                    <a:r>
                      <a:rPr lang="en-US" altLang="en-US" sz="1600">
                        <a:latin typeface="Arial" panose="020B0604020202020204" pitchFamily="34" charset="0"/>
                        <a:cs typeface="Arial" panose="020B0604020202020204" pitchFamily="34" charset="0"/>
                      </a:rPr>
                      <a:t>Single membrane e.g.: GA, ER &amp; lysosomes</a:t>
                    </a:r>
                    <a:r>
                      <a:rPr lang="en-US" altLang="en-US" sz="1000">
                        <a:latin typeface="Arial" panose="020B0604020202020204" pitchFamily="34" charset="0"/>
                        <a:cs typeface="Arial" panose="020B0604020202020204" pitchFamily="34" charset="0"/>
                      </a:rPr>
                      <a:t> </a:t>
                    </a:r>
                  </a:p>
                  <a:p>
                    <a:pPr eaLnBrk="0" hangingPunct="0"/>
                    <a:endParaRPr lang="en-US" altLang="en-US"/>
                  </a:p>
                </p:txBody>
              </p:sp>
              <p:sp>
                <p:nvSpPr>
                  <p:cNvPr id="37947" name="Rectangle 59">
                    <a:extLst>
                      <a:ext uri="{FF2B5EF4-FFF2-40B4-BE49-F238E27FC236}">
                        <a16:creationId xmlns:a16="http://schemas.microsoft.com/office/drawing/2014/main" id="{99FC18A9-FD97-3F5A-80E2-720A14F98D07}"/>
                      </a:ext>
                    </a:extLst>
                  </p:cNvPr>
                  <p:cNvSpPr>
                    <a:spLocks noChangeArrowheads="1"/>
                  </p:cNvSpPr>
                  <p:nvPr/>
                </p:nvSpPr>
                <p:spPr bwMode="auto">
                  <a:xfrm>
                    <a:off x="1924" y="1920"/>
                    <a:ext cx="1517" cy="86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52" name="Group 64">
                  <a:extLst>
                    <a:ext uri="{FF2B5EF4-FFF2-40B4-BE49-F238E27FC236}">
                      <a16:creationId xmlns:a16="http://schemas.microsoft.com/office/drawing/2014/main" id="{660E901B-AEF2-1C5E-190B-222858A1A35B}"/>
                    </a:ext>
                  </a:extLst>
                </p:cNvPr>
                <p:cNvGrpSpPr>
                  <a:grpSpLocks/>
                </p:cNvGrpSpPr>
                <p:nvPr/>
              </p:nvGrpSpPr>
              <p:grpSpPr bwMode="auto">
                <a:xfrm>
                  <a:off x="0" y="2784"/>
                  <a:ext cx="683" cy="960"/>
                  <a:chOff x="0" y="2784"/>
                  <a:chExt cx="683" cy="960"/>
                </a:xfrm>
              </p:grpSpPr>
              <p:sp>
                <p:nvSpPr>
                  <p:cNvPr id="37951" name="Rectangle 63">
                    <a:extLst>
                      <a:ext uri="{FF2B5EF4-FFF2-40B4-BE49-F238E27FC236}">
                        <a16:creationId xmlns:a16="http://schemas.microsoft.com/office/drawing/2014/main" id="{F5769A74-8DBF-9627-D6B9-8581C37F0A13}"/>
                      </a:ext>
                    </a:extLst>
                  </p:cNvPr>
                  <p:cNvSpPr>
                    <a:spLocks noChangeArrowheads="1"/>
                  </p:cNvSpPr>
                  <p:nvPr/>
                </p:nvSpPr>
                <p:spPr bwMode="auto">
                  <a:xfrm>
                    <a:off x="0" y="2784"/>
                    <a:ext cx="683" cy="96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50" name="Group 62">
                    <a:extLst>
                      <a:ext uri="{FF2B5EF4-FFF2-40B4-BE49-F238E27FC236}">
                        <a16:creationId xmlns:a16="http://schemas.microsoft.com/office/drawing/2014/main" id="{971C397E-1AF7-8325-87B0-CD2AC4F471FB}"/>
                      </a:ext>
                    </a:extLst>
                  </p:cNvPr>
                  <p:cNvGrpSpPr>
                    <a:grpSpLocks/>
                  </p:cNvGrpSpPr>
                  <p:nvPr/>
                </p:nvGrpSpPr>
                <p:grpSpPr bwMode="auto">
                  <a:xfrm>
                    <a:off x="0" y="2784"/>
                    <a:ext cx="683" cy="960"/>
                    <a:chOff x="0" y="2784"/>
                    <a:chExt cx="683" cy="960"/>
                  </a:xfrm>
                </p:grpSpPr>
                <p:sp>
                  <p:nvSpPr>
                    <p:cNvPr id="37907" name="Rectangle 19">
                      <a:extLst>
                        <a:ext uri="{FF2B5EF4-FFF2-40B4-BE49-F238E27FC236}">
                          <a16:creationId xmlns:a16="http://schemas.microsoft.com/office/drawing/2014/main" id="{02472D0A-B721-60D6-19D2-72C51D6267D3}"/>
                        </a:ext>
                      </a:extLst>
                    </p:cNvPr>
                    <p:cNvSpPr>
                      <a:spLocks noChangeArrowheads="1"/>
                    </p:cNvSpPr>
                    <p:nvPr/>
                  </p:nvSpPr>
                  <p:spPr bwMode="auto">
                    <a:xfrm>
                      <a:off x="0" y="2784"/>
                      <a:ext cx="683" cy="960"/>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800" b="1">
                          <a:solidFill>
                            <a:srgbClr val="000000"/>
                          </a:solidFill>
                          <a:latin typeface="Arial" panose="020B0604020202020204" pitchFamily="34" charset="0"/>
                          <a:cs typeface="Arial" panose="020B0604020202020204" pitchFamily="34" charset="0"/>
                        </a:rPr>
                        <a:t>Cell walls</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49" name="Rectangle 61">
                      <a:extLst>
                        <a:ext uri="{FF2B5EF4-FFF2-40B4-BE49-F238E27FC236}">
                          <a16:creationId xmlns:a16="http://schemas.microsoft.com/office/drawing/2014/main" id="{8CCFD28C-3C8E-A9F7-361F-BEC34E8689B3}"/>
                        </a:ext>
                      </a:extLst>
                    </p:cNvPr>
                    <p:cNvSpPr>
                      <a:spLocks noChangeArrowheads="1"/>
                    </p:cNvSpPr>
                    <p:nvPr/>
                  </p:nvSpPr>
                  <p:spPr bwMode="auto">
                    <a:xfrm>
                      <a:off x="0" y="2784"/>
                      <a:ext cx="683" cy="9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54" name="Group 66">
                  <a:extLst>
                    <a:ext uri="{FF2B5EF4-FFF2-40B4-BE49-F238E27FC236}">
                      <a16:creationId xmlns:a16="http://schemas.microsoft.com/office/drawing/2014/main" id="{02EDF1E7-4579-E0AB-3C77-2CC72B823EE5}"/>
                    </a:ext>
                  </a:extLst>
                </p:cNvPr>
                <p:cNvGrpSpPr>
                  <a:grpSpLocks/>
                </p:cNvGrpSpPr>
                <p:nvPr/>
              </p:nvGrpSpPr>
              <p:grpSpPr bwMode="auto">
                <a:xfrm>
                  <a:off x="683" y="2784"/>
                  <a:ext cx="1241" cy="960"/>
                  <a:chOff x="683" y="2784"/>
                  <a:chExt cx="1241" cy="960"/>
                </a:xfrm>
              </p:grpSpPr>
              <p:sp>
                <p:nvSpPr>
                  <p:cNvPr id="37908" name="Rectangle 20">
                    <a:extLst>
                      <a:ext uri="{FF2B5EF4-FFF2-40B4-BE49-F238E27FC236}">
                        <a16:creationId xmlns:a16="http://schemas.microsoft.com/office/drawing/2014/main" id="{AE0DAD52-0B49-8961-6ED1-2F571D9710B7}"/>
                      </a:ext>
                    </a:extLst>
                  </p:cNvPr>
                  <p:cNvSpPr>
                    <a:spLocks noChangeArrowheads="1"/>
                  </p:cNvSpPr>
                  <p:nvPr/>
                </p:nvSpPr>
                <p:spPr bwMode="auto">
                  <a:xfrm>
                    <a:off x="683" y="2784"/>
                    <a:ext cx="1241"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800">
                        <a:solidFill>
                          <a:srgbClr val="000000"/>
                        </a:solidFill>
                        <a:latin typeface="Arial" panose="020B0604020202020204" pitchFamily="34" charset="0"/>
                        <a:cs typeface="Arial" panose="020B0604020202020204" pitchFamily="34" charset="0"/>
                      </a:rPr>
                      <a:t>Rigid formed from glycoproteins (mainly murein)</a:t>
                    </a:r>
                  </a:p>
                  <a:p>
                    <a:pPr eaLnBrk="0" hangingPunct="0"/>
                    <a:endParaRPr lang="en-US" altLang="en-US" sz="2000"/>
                  </a:p>
                </p:txBody>
              </p:sp>
              <p:sp>
                <p:nvSpPr>
                  <p:cNvPr id="37953" name="Rectangle 65">
                    <a:extLst>
                      <a:ext uri="{FF2B5EF4-FFF2-40B4-BE49-F238E27FC236}">
                        <a16:creationId xmlns:a16="http://schemas.microsoft.com/office/drawing/2014/main" id="{59514510-E8D3-3AB8-9A8C-3BD16C8DF6CD}"/>
                      </a:ext>
                    </a:extLst>
                  </p:cNvPr>
                  <p:cNvSpPr>
                    <a:spLocks noChangeArrowheads="1"/>
                  </p:cNvSpPr>
                  <p:nvPr/>
                </p:nvSpPr>
                <p:spPr bwMode="auto">
                  <a:xfrm>
                    <a:off x="683" y="2784"/>
                    <a:ext cx="1241" cy="9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56" name="Group 68">
                  <a:extLst>
                    <a:ext uri="{FF2B5EF4-FFF2-40B4-BE49-F238E27FC236}">
                      <a16:creationId xmlns:a16="http://schemas.microsoft.com/office/drawing/2014/main" id="{90C5526C-E672-F025-6C85-B65C7EEB176A}"/>
                    </a:ext>
                  </a:extLst>
                </p:cNvPr>
                <p:cNvGrpSpPr>
                  <a:grpSpLocks/>
                </p:cNvGrpSpPr>
                <p:nvPr/>
              </p:nvGrpSpPr>
              <p:grpSpPr bwMode="auto">
                <a:xfrm>
                  <a:off x="1924" y="2784"/>
                  <a:ext cx="1517" cy="960"/>
                  <a:chOff x="1924" y="2784"/>
                  <a:chExt cx="1517" cy="960"/>
                </a:xfrm>
              </p:grpSpPr>
              <p:sp>
                <p:nvSpPr>
                  <p:cNvPr id="37909" name="Rectangle 21">
                    <a:extLst>
                      <a:ext uri="{FF2B5EF4-FFF2-40B4-BE49-F238E27FC236}">
                        <a16:creationId xmlns:a16="http://schemas.microsoft.com/office/drawing/2014/main" id="{DB1CB1CB-E13C-F426-9EFF-95D29E704195}"/>
                      </a:ext>
                    </a:extLst>
                  </p:cNvPr>
                  <p:cNvSpPr>
                    <a:spLocks noChangeArrowheads="1"/>
                  </p:cNvSpPr>
                  <p:nvPr/>
                </p:nvSpPr>
                <p:spPr bwMode="auto">
                  <a:xfrm>
                    <a:off x="1924" y="2784"/>
                    <a:ext cx="1517"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sz="1000">
                      <a:latin typeface="Arial" panose="020B0604020202020204" pitchFamily="34" charset="0"/>
                      <a:cs typeface="Arial" panose="020B0604020202020204" pitchFamily="34" charset="0"/>
                    </a:endParaRPr>
                  </a:p>
                  <a:p>
                    <a:pPr lvl="1" eaLnBrk="0" hangingPunct="0">
                      <a:buFontTx/>
                      <a:buChar char="•"/>
                    </a:pPr>
                    <a:r>
                      <a:rPr lang="en-US" altLang="en-US" sz="1600">
                        <a:latin typeface="Arial" panose="020B0604020202020204" pitchFamily="34" charset="0"/>
                        <a:cs typeface="Arial" panose="020B0604020202020204" pitchFamily="34" charset="0"/>
                      </a:rPr>
                      <a:t>Fungi: rigid, formed from polysaccharide, chitin. </a:t>
                    </a:r>
                  </a:p>
                  <a:p>
                    <a:pPr lvl="1" eaLnBrk="0" hangingPunct="0">
                      <a:buFontTx/>
                      <a:buChar char="•"/>
                    </a:pPr>
                    <a:r>
                      <a:rPr lang="en-US" altLang="en-US" sz="1600">
                        <a:latin typeface="Arial" panose="020B0604020202020204" pitchFamily="34" charset="0"/>
                        <a:cs typeface="Arial" panose="020B0604020202020204" pitchFamily="34" charset="0"/>
                      </a:rPr>
                      <a:t>Plant: rigid, formed from polysaccharides. E.g.: cellulose. </a:t>
                    </a:r>
                  </a:p>
                  <a:p>
                    <a:pPr lvl="1" eaLnBrk="0" hangingPunct="0">
                      <a:buFontTx/>
                      <a:buChar char="•"/>
                    </a:pPr>
                    <a:r>
                      <a:rPr lang="en-US" altLang="en-US" sz="1600">
                        <a:latin typeface="Arial" panose="020B0604020202020204" pitchFamily="34" charset="0"/>
                        <a:cs typeface="Arial" panose="020B0604020202020204" pitchFamily="34" charset="0"/>
                      </a:rPr>
                      <a:t>Animals no cell wall</a:t>
                    </a:r>
                    <a:r>
                      <a:rPr lang="en-US" altLang="en-US" sz="1800">
                        <a:latin typeface="Arial" panose="020B0604020202020204" pitchFamily="34" charset="0"/>
                        <a:cs typeface="Arial" panose="020B0604020202020204" pitchFamily="34" charset="0"/>
                      </a:rPr>
                      <a:t> </a:t>
                    </a:r>
                  </a:p>
                  <a:p>
                    <a:pPr eaLnBrk="0" hangingPunct="0"/>
                    <a:endParaRPr lang="en-US" altLang="en-US" sz="1800"/>
                  </a:p>
                </p:txBody>
              </p:sp>
              <p:sp>
                <p:nvSpPr>
                  <p:cNvPr id="37955" name="Rectangle 67">
                    <a:extLst>
                      <a:ext uri="{FF2B5EF4-FFF2-40B4-BE49-F238E27FC236}">
                        <a16:creationId xmlns:a16="http://schemas.microsoft.com/office/drawing/2014/main" id="{79ADF623-012A-B5C9-055C-9FAA5E919389}"/>
                      </a:ext>
                    </a:extLst>
                  </p:cNvPr>
                  <p:cNvSpPr>
                    <a:spLocks noChangeArrowheads="1"/>
                  </p:cNvSpPr>
                  <p:nvPr/>
                </p:nvSpPr>
                <p:spPr bwMode="auto">
                  <a:xfrm>
                    <a:off x="1924" y="2784"/>
                    <a:ext cx="1517" cy="9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60" name="Group 72">
                  <a:extLst>
                    <a:ext uri="{FF2B5EF4-FFF2-40B4-BE49-F238E27FC236}">
                      <a16:creationId xmlns:a16="http://schemas.microsoft.com/office/drawing/2014/main" id="{8542FD61-825A-95D9-F3C5-33933A01A207}"/>
                    </a:ext>
                  </a:extLst>
                </p:cNvPr>
                <p:cNvGrpSpPr>
                  <a:grpSpLocks/>
                </p:cNvGrpSpPr>
                <p:nvPr/>
              </p:nvGrpSpPr>
              <p:grpSpPr bwMode="auto">
                <a:xfrm>
                  <a:off x="0" y="3744"/>
                  <a:ext cx="683" cy="384"/>
                  <a:chOff x="0" y="3744"/>
                  <a:chExt cx="683" cy="384"/>
                </a:xfrm>
              </p:grpSpPr>
              <p:sp>
                <p:nvSpPr>
                  <p:cNvPr id="37959" name="Rectangle 71">
                    <a:extLst>
                      <a:ext uri="{FF2B5EF4-FFF2-40B4-BE49-F238E27FC236}">
                        <a16:creationId xmlns:a16="http://schemas.microsoft.com/office/drawing/2014/main" id="{88B451AF-0AA0-22C1-DD1D-EC052AB7E5E8}"/>
                      </a:ext>
                    </a:extLst>
                  </p:cNvPr>
                  <p:cNvSpPr>
                    <a:spLocks noChangeArrowheads="1"/>
                  </p:cNvSpPr>
                  <p:nvPr/>
                </p:nvSpPr>
                <p:spPr bwMode="auto">
                  <a:xfrm>
                    <a:off x="0" y="3744"/>
                    <a:ext cx="683" cy="38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7958" name="Group 70">
                    <a:extLst>
                      <a:ext uri="{FF2B5EF4-FFF2-40B4-BE49-F238E27FC236}">
                        <a16:creationId xmlns:a16="http://schemas.microsoft.com/office/drawing/2014/main" id="{495F60B5-34E8-A7D4-8B0B-3872857BB404}"/>
                      </a:ext>
                    </a:extLst>
                  </p:cNvPr>
                  <p:cNvGrpSpPr>
                    <a:grpSpLocks/>
                  </p:cNvGrpSpPr>
                  <p:nvPr/>
                </p:nvGrpSpPr>
                <p:grpSpPr bwMode="auto">
                  <a:xfrm>
                    <a:off x="0" y="3744"/>
                    <a:ext cx="683" cy="384"/>
                    <a:chOff x="0" y="3744"/>
                    <a:chExt cx="683" cy="384"/>
                  </a:xfrm>
                </p:grpSpPr>
                <p:sp>
                  <p:nvSpPr>
                    <p:cNvPr id="37910" name="Rectangle 22">
                      <a:extLst>
                        <a:ext uri="{FF2B5EF4-FFF2-40B4-BE49-F238E27FC236}">
                          <a16:creationId xmlns:a16="http://schemas.microsoft.com/office/drawing/2014/main" id="{B3AFF7A4-C583-624F-D8A5-6AE0895EEC29}"/>
                        </a:ext>
                      </a:extLst>
                    </p:cNvPr>
                    <p:cNvSpPr>
                      <a:spLocks noChangeArrowheads="1"/>
                    </p:cNvSpPr>
                    <p:nvPr/>
                  </p:nvSpPr>
                  <p:spPr bwMode="auto">
                    <a:xfrm>
                      <a:off x="0" y="3744"/>
                      <a:ext cx="683" cy="38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1800" b="1">
                          <a:solidFill>
                            <a:srgbClr val="000000"/>
                          </a:solidFill>
                          <a:latin typeface="Arial" panose="020B0604020202020204" pitchFamily="34" charset="0"/>
                          <a:cs typeface="Arial" panose="020B0604020202020204" pitchFamily="34" charset="0"/>
                        </a:rPr>
                        <a:t>Ribosome’s</a:t>
                      </a:r>
                      <a:endParaRPr lang="en-US" altLang="en-US" sz="1800">
                        <a:solidFill>
                          <a:srgbClr val="000000"/>
                        </a:solidFill>
                        <a:latin typeface="Arial" panose="020B0604020202020204" pitchFamily="34" charset="0"/>
                        <a:cs typeface="Arial" panose="020B0604020202020204" pitchFamily="34" charset="0"/>
                      </a:endParaRPr>
                    </a:p>
                    <a:p>
                      <a:pPr algn="ctr" eaLnBrk="0" hangingPunct="0"/>
                      <a:endParaRPr lang="en-US" altLang="en-US"/>
                    </a:p>
                  </p:txBody>
                </p:sp>
                <p:sp>
                  <p:nvSpPr>
                    <p:cNvPr id="37957" name="Rectangle 69">
                      <a:extLst>
                        <a:ext uri="{FF2B5EF4-FFF2-40B4-BE49-F238E27FC236}">
                          <a16:creationId xmlns:a16="http://schemas.microsoft.com/office/drawing/2014/main" id="{A322807D-2E78-7B75-4269-5779A299975D}"/>
                        </a:ext>
                      </a:extLst>
                    </p:cNvPr>
                    <p:cNvSpPr>
                      <a:spLocks noChangeArrowheads="1"/>
                    </p:cNvSpPr>
                    <p:nvPr/>
                  </p:nvSpPr>
                  <p:spPr bwMode="auto">
                    <a:xfrm>
                      <a:off x="0" y="3744"/>
                      <a:ext cx="683"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grpSp>
              <p:nvGrpSpPr>
                <p:cNvPr id="37962" name="Group 74">
                  <a:extLst>
                    <a:ext uri="{FF2B5EF4-FFF2-40B4-BE49-F238E27FC236}">
                      <a16:creationId xmlns:a16="http://schemas.microsoft.com/office/drawing/2014/main" id="{94665727-AD5E-0D75-56D7-CED0BE650906}"/>
                    </a:ext>
                  </a:extLst>
                </p:cNvPr>
                <p:cNvGrpSpPr>
                  <a:grpSpLocks/>
                </p:cNvGrpSpPr>
                <p:nvPr/>
              </p:nvGrpSpPr>
              <p:grpSpPr bwMode="auto">
                <a:xfrm>
                  <a:off x="683" y="3744"/>
                  <a:ext cx="1241" cy="384"/>
                  <a:chOff x="683" y="3744"/>
                  <a:chExt cx="1241" cy="384"/>
                </a:xfrm>
              </p:grpSpPr>
              <p:sp>
                <p:nvSpPr>
                  <p:cNvPr id="37911" name="Rectangle 23">
                    <a:extLst>
                      <a:ext uri="{FF2B5EF4-FFF2-40B4-BE49-F238E27FC236}">
                        <a16:creationId xmlns:a16="http://schemas.microsoft.com/office/drawing/2014/main" id="{7C5A5A9E-B71D-9A87-799F-F37EF5A6D156}"/>
                      </a:ext>
                    </a:extLst>
                  </p:cNvPr>
                  <p:cNvSpPr>
                    <a:spLocks noChangeArrowheads="1"/>
                  </p:cNvSpPr>
                  <p:nvPr/>
                </p:nvSpPr>
                <p:spPr bwMode="auto">
                  <a:xfrm>
                    <a:off x="683" y="3744"/>
                    <a:ext cx="1241"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000">
                        <a:solidFill>
                          <a:srgbClr val="000000"/>
                        </a:solidFill>
                        <a:latin typeface="Arial" panose="020B0604020202020204" pitchFamily="34" charset="0"/>
                        <a:cs typeface="Arial" panose="020B0604020202020204" pitchFamily="34" charset="0"/>
                      </a:rPr>
                      <a:t>70s</a:t>
                    </a:r>
                  </a:p>
                  <a:p>
                    <a:pPr algn="ctr" eaLnBrk="0" hangingPunct="0"/>
                    <a:endParaRPr lang="en-US" altLang="en-US"/>
                  </a:p>
                </p:txBody>
              </p:sp>
              <p:sp>
                <p:nvSpPr>
                  <p:cNvPr id="37961" name="Rectangle 73">
                    <a:extLst>
                      <a:ext uri="{FF2B5EF4-FFF2-40B4-BE49-F238E27FC236}">
                        <a16:creationId xmlns:a16="http://schemas.microsoft.com/office/drawing/2014/main" id="{26C48631-6A34-CE95-9179-434ACE5AF28C}"/>
                      </a:ext>
                    </a:extLst>
                  </p:cNvPr>
                  <p:cNvSpPr>
                    <a:spLocks noChangeArrowheads="1"/>
                  </p:cNvSpPr>
                  <p:nvPr/>
                </p:nvSpPr>
                <p:spPr bwMode="auto">
                  <a:xfrm>
                    <a:off x="683" y="3744"/>
                    <a:ext cx="1241"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7964" name="Group 76">
                  <a:extLst>
                    <a:ext uri="{FF2B5EF4-FFF2-40B4-BE49-F238E27FC236}">
                      <a16:creationId xmlns:a16="http://schemas.microsoft.com/office/drawing/2014/main" id="{5DBDEF25-36EF-DBE8-7D26-E8150171AF6E}"/>
                    </a:ext>
                  </a:extLst>
                </p:cNvPr>
                <p:cNvGrpSpPr>
                  <a:grpSpLocks/>
                </p:cNvGrpSpPr>
                <p:nvPr/>
              </p:nvGrpSpPr>
              <p:grpSpPr bwMode="auto">
                <a:xfrm>
                  <a:off x="1924" y="3744"/>
                  <a:ext cx="1517" cy="384"/>
                  <a:chOff x="1924" y="3744"/>
                  <a:chExt cx="1517" cy="384"/>
                </a:xfrm>
              </p:grpSpPr>
              <p:sp>
                <p:nvSpPr>
                  <p:cNvPr id="37912" name="Rectangle 24">
                    <a:extLst>
                      <a:ext uri="{FF2B5EF4-FFF2-40B4-BE49-F238E27FC236}">
                        <a16:creationId xmlns:a16="http://schemas.microsoft.com/office/drawing/2014/main" id="{3EF818DB-C1BA-3C97-1DE8-C236DEA0D373}"/>
                      </a:ext>
                    </a:extLst>
                  </p:cNvPr>
                  <p:cNvSpPr>
                    <a:spLocks noChangeArrowheads="1"/>
                  </p:cNvSpPr>
                  <p:nvPr/>
                </p:nvSpPr>
                <p:spPr bwMode="auto">
                  <a:xfrm>
                    <a:off x="1924" y="3744"/>
                    <a:ext cx="1517"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sz="2000">
                        <a:solidFill>
                          <a:srgbClr val="000000"/>
                        </a:solidFill>
                        <a:latin typeface="Arial" panose="020B0604020202020204" pitchFamily="34" charset="0"/>
                        <a:cs typeface="Arial" panose="020B0604020202020204" pitchFamily="34" charset="0"/>
                      </a:rPr>
                      <a:t>80s</a:t>
                    </a:r>
                  </a:p>
                  <a:p>
                    <a:pPr algn="ctr" eaLnBrk="0" hangingPunct="0"/>
                    <a:endParaRPr lang="en-US" altLang="en-US" sz="2000"/>
                  </a:p>
                </p:txBody>
              </p:sp>
              <p:sp>
                <p:nvSpPr>
                  <p:cNvPr id="37963" name="Rectangle 75">
                    <a:extLst>
                      <a:ext uri="{FF2B5EF4-FFF2-40B4-BE49-F238E27FC236}">
                        <a16:creationId xmlns:a16="http://schemas.microsoft.com/office/drawing/2014/main" id="{677067D2-09A0-0468-4A7A-52B8BE6E2F4D}"/>
                      </a:ext>
                    </a:extLst>
                  </p:cNvPr>
                  <p:cNvSpPr>
                    <a:spLocks noChangeArrowheads="1"/>
                  </p:cNvSpPr>
                  <p:nvPr/>
                </p:nvSpPr>
                <p:spPr bwMode="auto">
                  <a:xfrm>
                    <a:off x="1924" y="3744"/>
                    <a:ext cx="1517" cy="38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37966" name="Rectangle 78">
                <a:extLst>
                  <a:ext uri="{FF2B5EF4-FFF2-40B4-BE49-F238E27FC236}">
                    <a16:creationId xmlns:a16="http://schemas.microsoft.com/office/drawing/2014/main" id="{29AB4A62-BEF7-B54B-A03C-05758BD30531}"/>
                  </a:ext>
                </a:extLst>
              </p:cNvPr>
              <p:cNvSpPr>
                <a:spLocks noChangeArrowheads="1"/>
              </p:cNvSpPr>
              <p:nvPr/>
            </p:nvSpPr>
            <p:spPr bwMode="auto">
              <a:xfrm>
                <a:off x="-5" y="667"/>
                <a:ext cx="3451" cy="3466"/>
              </a:xfrm>
              <a:prstGeom prst="rect">
                <a:avLst/>
              </a:prstGeom>
              <a:noFill/>
              <a:ln w="17462">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968"/>
                                        </p:tgtEl>
                                        <p:attrNameLst>
                                          <p:attrName>style.visibility</p:attrName>
                                        </p:attrNameLst>
                                      </p:cBhvr>
                                      <p:to>
                                        <p:strVal val="visible"/>
                                      </p:to>
                                    </p:set>
                                    <p:anim calcmode="lin" valueType="num">
                                      <p:cBhvr additive="base">
                                        <p:cTn id="7" dur="500" fill="hold"/>
                                        <p:tgtEl>
                                          <p:spTgt spid="37968"/>
                                        </p:tgtEl>
                                        <p:attrNameLst>
                                          <p:attrName>ppt_x</p:attrName>
                                        </p:attrNameLst>
                                      </p:cBhvr>
                                      <p:tavLst>
                                        <p:tav tm="0">
                                          <p:val>
                                            <p:strVal val="0-#ppt_w/2"/>
                                          </p:val>
                                        </p:tav>
                                        <p:tav tm="100000">
                                          <p:val>
                                            <p:strVal val="#ppt_x"/>
                                          </p:val>
                                        </p:tav>
                                      </p:tavLst>
                                    </p:anim>
                                    <p:anim calcmode="lin" valueType="num">
                                      <p:cBhvr additive="base">
                                        <p:cTn id="8" dur="500" fill="hold"/>
                                        <p:tgtEl>
                                          <p:spTgt spid="379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40815F8-D8DF-7329-410D-CD5207AEACCA}"/>
              </a:ext>
            </a:extLst>
          </p:cNvPr>
          <p:cNvSpPr>
            <a:spLocks noChangeArrowheads="1"/>
          </p:cNvSpPr>
          <p:nvPr/>
        </p:nvSpPr>
        <p:spPr bwMode="auto">
          <a:xfrm>
            <a:off x="0" y="0"/>
            <a:ext cx="914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solidFill>
                  <a:srgbClr val="0000C0"/>
                </a:solidFill>
              </a:rPr>
              <a:t>Epithelial Tissue</a:t>
            </a:r>
          </a:p>
          <a:p>
            <a:pPr algn="ctr"/>
            <a:endParaRPr lang="en-US" altLang="en-US" b="1"/>
          </a:p>
          <a:p>
            <a:pPr algn="ctr" eaLnBrk="0" hangingPunct="0"/>
            <a:r>
              <a:rPr lang="en-US" altLang="en-US" sz="2000"/>
              <a:t>Epithelial tissues come in three basic types: squamous, cuboidal and columnar. These three types of tissue are seen in either </a:t>
            </a:r>
            <a:r>
              <a:rPr lang="en-US" altLang="en-US" sz="2000" b="1"/>
              <a:t>simple</a:t>
            </a:r>
            <a:r>
              <a:rPr lang="en-US" altLang="en-US" sz="2000"/>
              <a:t> (only one cell layer thick) or </a:t>
            </a:r>
            <a:r>
              <a:rPr lang="en-US" altLang="en-US" sz="2000" b="1"/>
              <a:t>stratified</a:t>
            </a:r>
            <a:r>
              <a:rPr lang="en-US" altLang="en-US" sz="2000"/>
              <a:t> (many cells in thickness) arrangements.</a:t>
            </a:r>
          </a:p>
        </p:txBody>
      </p:sp>
      <p:sp>
        <p:nvSpPr>
          <p:cNvPr id="39939" name="Rectangle 3">
            <a:extLst>
              <a:ext uri="{FF2B5EF4-FFF2-40B4-BE49-F238E27FC236}">
                <a16:creationId xmlns:a16="http://schemas.microsoft.com/office/drawing/2014/main" id="{BB554B30-779C-DA50-C155-7EB2003E6F87}"/>
              </a:ext>
            </a:extLst>
          </p:cNvPr>
          <p:cNvSpPr>
            <a:spLocks noChangeArrowheads="1"/>
          </p:cNvSpPr>
          <p:nvPr/>
        </p:nvSpPr>
        <p:spPr bwMode="auto">
          <a:xfrm>
            <a:off x="-2117725" y="1606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39940" name="Rectangle 4">
            <a:extLst>
              <a:ext uri="{FF2B5EF4-FFF2-40B4-BE49-F238E27FC236}">
                <a16:creationId xmlns:a16="http://schemas.microsoft.com/office/drawing/2014/main" id="{E68C431A-C5F8-3049-CCA1-51555B5E7E00}"/>
              </a:ext>
            </a:extLst>
          </p:cNvPr>
          <p:cNvSpPr>
            <a:spLocks noChangeArrowheads="1"/>
          </p:cNvSpPr>
          <p:nvPr/>
        </p:nvSpPr>
        <p:spPr bwMode="auto">
          <a:xfrm>
            <a:off x="-457200" y="25146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solidFill>
                  <a:srgbClr val="600000"/>
                </a:solidFill>
              </a:rPr>
              <a:t>The Simple Epithelial Tissue Types</a:t>
            </a:r>
            <a:endParaRPr lang="en-US" altLang="en-US" sz="2000"/>
          </a:p>
        </p:txBody>
      </p:sp>
      <p:sp>
        <p:nvSpPr>
          <p:cNvPr id="39941" name="Rectangle 5">
            <a:extLst>
              <a:ext uri="{FF2B5EF4-FFF2-40B4-BE49-F238E27FC236}">
                <a16:creationId xmlns:a16="http://schemas.microsoft.com/office/drawing/2014/main" id="{93A0690B-69DC-22BA-4EE4-9148E6D41D6C}"/>
              </a:ext>
            </a:extLst>
          </p:cNvPr>
          <p:cNvSpPr>
            <a:spLocks noChangeArrowheads="1"/>
          </p:cNvSpPr>
          <p:nvPr/>
        </p:nvSpPr>
        <p:spPr bwMode="auto">
          <a:xfrm>
            <a:off x="-2117725" y="1911350"/>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a:t> </a:t>
            </a:r>
            <a:endParaRPr lang="en-US" altLang="en-US"/>
          </a:p>
        </p:txBody>
      </p:sp>
      <p:pic>
        <p:nvPicPr>
          <p:cNvPr id="39944" name="Picture 8" descr="Simple squamous epithelium">
            <a:extLst>
              <a:ext uri="{FF2B5EF4-FFF2-40B4-BE49-F238E27FC236}">
                <a16:creationId xmlns:a16="http://schemas.microsoft.com/office/drawing/2014/main" id="{40D63519-3120-6BEB-2B41-E27633B51C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429000" cy="2754313"/>
          </a:xfrm>
          <a:prstGeom prst="rect">
            <a:avLst/>
          </a:prstGeom>
          <a:noFill/>
          <a:extLst>
            <a:ext uri="{909E8E84-426E-40DD-AFC4-6F175D3DCCD1}">
              <a14:hiddenFill xmlns:a14="http://schemas.microsoft.com/office/drawing/2010/main">
                <a:solidFill>
                  <a:srgbClr val="FFFFFF"/>
                </a:solidFill>
              </a14:hiddenFill>
            </a:ext>
          </a:extLst>
        </p:spPr>
      </p:pic>
      <p:pic>
        <p:nvPicPr>
          <p:cNvPr id="39946" name="Picture 10" descr="Simple squamous epithelium">
            <a:extLst>
              <a:ext uri="{FF2B5EF4-FFF2-40B4-BE49-F238E27FC236}">
                <a16:creationId xmlns:a16="http://schemas.microsoft.com/office/drawing/2014/main" id="{F60FCEAD-A8AC-AFF0-F2E0-C6B3B16D9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124200"/>
            <a:ext cx="3429000"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0-#ppt_w/2"/>
                                          </p:val>
                                        </p:tav>
                                        <p:tav tm="100000">
                                          <p:val>
                                            <p:strVal val="#ppt_x"/>
                                          </p:val>
                                        </p:tav>
                                      </p:tavLst>
                                    </p:anim>
                                    <p:anim calcmode="lin" valueType="num">
                                      <p:cBhvr additive="base">
                                        <p:cTn id="8"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500" fill="hold"/>
                                        <p:tgtEl>
                                          <p:spTgt spid="39940"/>
                                        </p:tgtEl>
                                        <p:attrNameLst>
                                          <p:attrName>ppt_x</p:attrName>
                                        </p:attrNameLst>
                                      </p:cBhvr>
                                      <p:tavLst>
                                        <p:tav tm="0">
                                          <p:val>
                                            <p:strVal val="0-#ppt_w/2"/>
                                          </p:val>
                                        </p:tav>
                                        <p:tav tm="100000">
                                          <p:val>
                                            <p:strVal val="#ppt_x"/>
                                          </p:val>
                                        </p:tav>
                                      </p:tavLst>
                                    </p:anim>
                                    <p:anim calcmode="lin" valueType="num">
                                      <p:cBhvr additive="base">
                                        <p:cTn id="14" dur="500" fill="hold"/>
                                        <p:tgtEl>
                                          <p:spTgt spid="3994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9944"/>
                                        </p:tgtEl>
                                        <p:attrNameLst>
                                          <p:attrName>style.visibility</p:attrName>
                                        </p:attrNameLst>
                                      </p:cBhvr>
                                      <p:to>
                                        <p:strVal val="visible"/>
                                      </p:to>
                                    </p:set>
                                    <p:anim calcmode="lin" valueType="num">
                                      <p:cBhvr additive="base">
                                        <p:cTn id="19" dur="500" fill="hold"/>
                                        <p:tgtEl>
                                          <p:spTgt spid="39944"/>
                                        </p:tgtEl>
                                        <p:attrNameLst>
                                          <p:attrName>ppt_x</p:attrName>
                                        </p:attrNameLst>
                                      </p:cBhvr>
                                      <p:tavLst>
                                        <p:tav tm="0">
                                          <p:val>
                                            <p:strVal val="0-#ppt_w/2"/>
                                          </p:val>
                                        </p:tav>
                                        <p:tav tm="100000">
                                          <p:val>
                                            <p:strVal val="#ppt_x"/>
                                          </p:val>
                                        </p:tav>
                                      </p:tavLst>
                                    </p:anim>
                                    <p:anim calcmode="lin" valueType="num">
                                      <p:cBhvr additive="base">
                                        <p:cTn id="20" dur="500" fill="hold"/>
                                        <p:tgtEl>
                                          <p:spTgt spid="3994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9946"/>
                                        </p:tgtEl>
                                        <p:attrNameLst>
                                          <p:attrName>style.visibility</p:attrName>
                                        </p:attrNameLst>
                                      </p:cBhvr>
                                      <p:to>
                                        <p:strVal val="visible"/>
                                      </p:to>
                                    </p:set>
                                    <p:anim calcmode="lin" valueType="num">
                                      <p:cBhvr additive="base">
                                        <p:cTn id="25" dur="500" fill="hold"/>
                                        <p:tgtEl>
                                          <p:spTgt spid="39946"/>
                                        </p:tgtEl>
                                        <p:attrNameLst>
                                          <p:attrName>ppt_x</p:attrName>
                                        </p:attrNameLst>
                                      </p:cBhvr>
                                      <p:tavLst>
                                        <p:tav tm="0">
                                          <p:val>
                                            <p:strVal val="0-#ppt_w/2"/>
                                          </p:val>
                                        </p:tav>
                                        <p:tav tm="100000">
                                          <p:val>
                                            <p:strVal val="#ppt_x"/>
                                          </p:val>
                                        </p:tav>
                                      </p:tavLst>
                                    </p:anim>
                                    <p:anim calcmode="lin" valueType="num">
                                      <p:cBhvr additive="base">
                                        <p:cTn id="26" dur="500" fill="hold"/>
                                        <p:tgtEl>
                                          <p:spTgt spid="399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4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a:extLst>
              <a:ext uri="{FF2B5EF4-FFF2-40B4-BE49-F238E27FC236}">
                <a16:creationId xmlns:a16="http://schemas.microsoft.com/office/drawing/2014/main" id="{05227CD5-A9B5-1B9C-8F93-74EB87A5C76F}"/>
              </a:ext>
            </a:extLst>
          </p:cNvPr>
          <p:cNvGrpSpPr>
            <a:grpSpLocks/>
          </p:cNvGrpSpPr>
          <p:nvPr/>
        </p:nvGrpSpPr>
        <p:grpSpPr bwMode="auto">
          <a:xfrm>
            <a:off x="609600" y="984250"/>
            <a:ext cx="8077200" cy="4889500"/>
            <a:chOff x="0" y="0"/>
            <a:chExt cx="2678" cy="3080"/>
          </a:xfrm>
        </p:grpSpPr>
        <p:sp>
          <p:nvSpPr>
            <p:cNvPr id="2052" name="Rectangle 4">
              <a:extLst>
                <a:ext uri="{FF2B5EF4-FFF2-40B4-BE49-F238E27FC236}">
                  <a16:creationId xmlns:a16="http://schemas.microsoft.com/office/drawing/2014/main" id="{5FFDB272-2A48-B9FA-0CBB-21CEC7F83A16}"/>
                </a:ext>
              </a:extLst>
            </p:cNvPr>
            <p:cNvSpPr>
              <a:spLocks noChangeArrowheads="1"/>
            </p:cNvSpPr>
            <p:nvPr/>
          </p:nvSpPr>
          <p:spPr bwMode="auto">
            <a:xfrm>
              <a:off x="0" y="0"/>
              <a:ext cx="267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2053" name="Rectangle 5">
              <a:extLst>
                <a:ext uri="{FF2B5EF4-FFF2-40B4-BE49-F238E27FC236}">
                  <a16:creationId xmlns:a16="http://schemas.microsoft.com/office/drawing/2014/main" id="{151D6E28-463A-C428-9F8D-EFF7C841271C}"/>
                </a:ext>
              </a:extLst>
            </p:cNvPr>
            <p:cNvSpPr>
              <a:spLocks noChangeArrowheads="1"/>
            </p:cNvSpPr>
            <p:nvPr/>
          </p:nvSpPr>
          <p:spPr bwMode="auto">
            <a:xfrm>
              <a:off x="0" y="0"/>
              <a:ext cx="2678" cy="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000" b="1">
                  <a:solidFill>
                    <a:srgbClr val="000099"/>
                  </a:solidFill>
                  <a:latin typeface="Arial" panose="020B0604020202020204" pitchFamily="34" charset="0"/>
                </a:rPr>
                <a:t>Cytosol </a:t>
              </a:r>
            </a:p>
            <a:p>
              <a:endParaRPr lang="en-US" altLang="en-US" sz="2000" b="1">
                <a:solidFill>
                  <a:srgbClr val="000099"/>
                </a:solidFill>
                <a:latin typeface="Arial" panose="020B0604020202020204" pitchFamily="34" charset="0"/>
              </a:endParaRPr>
            </a:p>
            <a:p>
              <a:r>
                <a:rPr lang="en-US" altLang="en-US" sz="2000" b="1">
                  <a:solidFill>
                    <a:srgbClr val="800080"/>
                  </a:solidFill>
                  <a:latin typeface="Verdana" panose="020B0604030504040204" pitchFamily="34" charset="0"/>
                </a:rPr>
                <a:t>Cytoplasm</a:t>
              </a:r>
              <a:r>
                <a:rPr lang="en-US" altLang="en-US" sz="2000">
                  <a:solidFill>
                    <a:srgbClr val="000000"/>
                  </a:solidFill>
                  <a:latin typeface="Verdana" panose="020B0604030504040204" pitchFamily="34" charset="0"/>
                </a:rPr>
                <a:t> refers to the jelly-like material with organelles in it.</a:t>
              </a:r>
              <a:r>
                <a:rPr lang="en-US" altLang="en-US" sz="1200">
                  <a:solidFill>
                    <a:srgbClr val="000000"/>
                  </a:solidFill>
                  <a:latin typeface="Verdana" panose="020B0604030504040204" pitchFamily="34" charset="0"/>
                </a:rPr>
                <a:t> </a:t>
              </a:r>
              <a:br>
                <a:rPr lang="en-US" altLang="en-US" sz="1200">
                  <a:solidFill>
                    <a:srgbClr val="000000"/>
                  </a:solidFill>
                  <a:latin typeface="Verdana" panose="020B0604030504040204" pitchFamily="34" charset="0"/>
                </a:rPr>
              </a:br>
              <a:br>
                <a:rPr lang="en-US" altLang="en-US" sz="1200">
                  <a:solidFill>
                    <a:srgbClr val="000000"/>
                  </a:solidFill>
                  <a:latin typeface="Verdana" panose="020B0604030504040204" pitchFamily="34" charset="0"/>
                </a:rPr>
              </a:br>
              <a:r>
                <a:rPr lang="en-US" altLang="en-US" sz="2000">
                  <a:solidFill>
                    <a:srgbClr val="000000"/>
                  </a:solidFill>
                  <a:latin typeface="Verdana" panose="020B0604030504040204" pitchFamily="34" charset="0"/>
                </a:rPr>
                <a:t>If the organelles were removed, the soluble part that would be left is called the</a:t>
              </a:r>
              <a:r>
                <a:rPr lang="en-US" altLang="en-US" sz="2000">
                  <a:solidFill>
                    <a:srgbClr val="800080"/>
                  </a:solidFill>
                  <a:latin typeface="Verdana" panose="020B0604030504040204" pitchFamily="34" charset="0"/>
                </a:rPr>
                <a:t> </a:t>
              </a:r>
              <a:r>
                <a:rPr lang="en-US" altLang="en-US" sz="2000" b="1">
                  <a:solidFill>
                    <a:srgbClr val="800080"/>
                  </a:solidFill>
                  <a:latin typeface="Verdana" panose="020B0604030504040204" pitchFamily="34" charset="0"/>
                </a:rPr>
                <a:t>cytosol</a:t>
              </a:r>
              <a:r>
                <a:rPr lang="en-US" altLang="en-US" sz="2000">
                  <a:solidFill>
                    <a:srgbClr val="800080"/>
                  </a:solidFill>
                  <a:latin typeface="Verdana" panose="020B0604030504040204" pitchFamily="34" charset="0"/>
                </a:rPr>
                <a:t>.</a:t>
              </a:r>
              <a:r>
                <a:rPr lang="en-US" altLang="en-US" sz="2000">
                  <a:solidFill>
                    <a:srgbClr val="000000"/>
                  </a:solidFill>
                  <a:latin typeface="Verdana" panose="020B0604030504040204" pitchFamily="34" charset="0"/>
                </a:rPr>
                <a:t> It consists mainly of water with dissolved substances such as amino acids in it</a:t>
              </a:r>
              <a:r>
                <a:rPr lang="en-US" altLang="en-US" sz="1200">
                  <a:solidFill>
                    <a:srgbClr val="000000"/>
                  </a:solidFill>
                  <a:latin typeface="Verdana" panose="020B0604030504040204" pitchFamily="34" charset="0"/>
                </a:rPr>
                <a:t>.</a:t>
              </a:r>
            </a:p>
            <a:p>
              <a:endParaRPr lang="en-US" altLang="en-US" sz="1200">
                <a:solidFill>
                  <a:srgbClr val="000000"/>
                </a:solidFill>
                <a:latin typeface="Verdana" panose="020B0604030504040204" pitchFamily="34" charset="0"/>
              </a:endParaRPr>
            </a:p>
            <a:p>
              <a:endParaRPr lang="en-US" altLang="en-US" sz="1200">
                <a:solidFill>
                  <a:srgbClr val="000000"/>
                </a:solidFill>
                <a:latin typeface="Verdana" panose="020B0604030504040204" pitchFamily="34" charset="0"/>
              </a:endParaRPr>
            </a:p>
            <a:p>
              <a:endParaRPr lang="en-US" altLang="en-US" sz="1200">
                <a:solidFill>
                  <a:srgbClr val="000000"/>
                </a:solidFill>
                <a:latin typeface="Verdana" panose="020B0604030504040204" pitchFamily="34" charset="0"/>
              </a:endParaRPr>
            </a:p>
            <a:p>
              <a:endParaRPr lang="en-US" altLang="en-US" sz="1200">
                <a:solidFill>
                  <a:srgbClr val="000000"/>
                </a:solidFill>
                <a:latin typeface="Verdana" panose="020B0604030504040204" pitchFamily="34" charset="0"/>
              </a:endParaRPr>
            </a:p>
            <a:p>
              <a:endParaRPr lang="en-US" altLang="en-US" sz="1200">
                <a:solidFill>
                  <a:srgbClr val="000000"/>
                </a:solidFill>
                <a:latin typeface="Verdana" panose="020B0604030504040204" pitchFamily="34" charset="0"/>
              </a:endParaRPr>
            </a:p>
            <a:p>
              <a:r>
                <a:rPr lang="en-US" altLang="en-US" sz="1200">
                  <a:solidFill>
                    <a:srgbClr val="000000"/>
                  </a:solidFill>
                  <a:latin typeface="Verdana" panose="020B0604030504040204" pitchFamily="34" charset="0"/>
                </a:rPr>
                <a:t> </a:t>
              </a:r>
              <a:br>
                <a:rPr lang="en-US" altLang="en-US" sz="1200">
                  <a:solidFill>
                    <a:srgbClr val="000000"/>
                  </a:solidFill>
                  <a:latin typeface="Verdana" panose="020B0604030504040204" pitchFamily="34" charset="0"/>
                </a:rPr>
              </a:br>
              <a:br>
                <a:rPr lang="en-US" altLang="en-US" sz="1200">
                  <a:solidFill>
                    <a:srgbClr val="000000"/>
                  </a:solidFill>
                  <a:latin typeface="Verdana" panose="020B0604030504040204" pitchFamily="34" charset="0"/>
                </a:rPr>
              </a:br>
              <a:endParaRPr lang="en-US" altLang="en-US" sz="1200"/>
            </a:p>
          </p:txBody>
        </p:sp>
      </p:grpSp>
      <p:pic>
        <p:nvPicPr>
          <p:cNvPr id="2055" name="Picture 7" descr="vacule image with water and other materials inside">
            <a:extLst>
              <a:ext uri="{FF2B5EF4-FFF2-40B4-BE49-F238E27FC236}">
                <a16:creationId xmlns:a16="http://schemas.microsoft.com/office/drawing/2014/main" id="{D3F9702D-870D-CBE5-8BC2-D641F9987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81400"/>
            <a:ext cx="2803525" cy="2465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0-#ppt_w/2"/>
                                          </p:val>
                                        </p:tav>
                                        <p:tav tm="100000">
                                          <p:val>
                                            <p:strVal val="#ppt_x"/>
                                          </p:val>
                                        </p:tav>
                                      </p:tavLst>
                                    </p:anim>
                                    <p:anim calcmode="lin" valueType="num">
                                      <p:cBhvr additive="base">
                                        <p:cTn id="8"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055"/>
                                        </p:tgtEl>
                                        <p:attrNameLst>
                                          <p:attrName>style.visibility</p:attrName>
                                        </p:attrNameLst>
                                      </p:cBhvr>
                                      <p:to>
                                        <p:strVal val="visible"/>
                                      </p:to>
                                    </p:set>
                                    <p:anim calcmode="lin" valueType="num">
                                      <p:cBhvr additive="base">
                                        <p:cTn id="13" dur="500" fill="hold"/>
                                        <p:tgtEl>
                                          <p:spTgt spid="2055"/>
                                        </p:tgtEl>
                                        <p:attrNameLst>
                                          <p:attrName>ppt_x</p:attrName>
                                        </p:attrNameLst>
                                      </p:cBhvr>
                                      <p:tavLst>
                                        <p:tav tm="0">
                                          <p:val>
                                            <p:strVal val="0-#ppt_w/2"/>
                                          </p:val>
                                        </p:tav>
                                        <p:tav tm="100000">
                                          <p:val>
                                            <p:strVal val="#ppt_x"/>
                                          </p:val>
                                        </p:tav>
                                      </p:tavLst>
                                    </p:anim>
                                    <p:anim calcmode="lin" valueType="num">
                                      <p:cBhvr additive="base">
                                        <p:cTn id="14" dur="500" fill="hold"/>
                                        <p:tgtEl>
                                          <p:spTgt spid="20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2D1F223-50B1-1A73-C8A0-D281DA92CB88}"/>
              </a:ext>
            </a:extLst>
          </p:cNvPr>
          <p:cNvSpPr>
            <a:spLocks noChangeArrowheads="1"/>
          </p:cNvSpPr>
          <p:nvPr/>
        </p:nvSpPr>
        <p:spPr bwMode="auto">
          <a:xfrm>
            <a:off x="387350" y="181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40969" name="Group 9">
            <a:extLst>
              <a:ext uri="{FF2B5EF4-FFF2-40B4-BE49-F238E27FC236}">
                <a16:creationId xmlns:a16="http://schemas.microsoft.com/office/drawing/2014/main" id="{AB6CD95B-D5CA-A489-BFED-022A80CBFFAE}"/>
              </a:ext>
            </a:extLst>
          </p:cNvPr>
          <p:cNvGrpSpPr>
            <a:grpSpLocks/>
          </p:cNvGrpSpPr>
          <p:nvPr/>
        </p:nvGrpSpPr>
        <p:grpSpPr bwMode="auto">
          <a:xfrm>
            <a:off x="228600" y="228600"/>
            <a:ext cx="8369300" cy="3155950"/>
            <a:chOff x="0" y="0"/>
            <a:chExt cx="5272" cy="1988"/>
          </a:xfrm>
        </p:grpSpPr>
        <p:sp>
          <p:nvSpPr>
            <p:cNvPr id="40963" name="Rectangle 3">
              <a:extLst>
                <a:ext uri="{FF2B5EF4-FFF2-40B4-BE49-F238E27FC236}">
                  <a16:creationId xmlns:a16="http://schemas.microsoft.com/office/drawing/2014/main" id="{E386B5AA-D656-4C5F-AAA7-4A0E21AAABCA}"/>
                </a:ext>
              </a:extLst>
            </p:cNvPr>
            <p:cNvSpPr>
              <a:spLocks noChangeArrowheads="1"/>
            </p:cNvSpPr>
            <p:nvPr/>
          </p:nvSpPr>
          <p:spPr bwMode="auto">
            <a:xfrm>
              <a:off x="0" y="0"/>
              <a:ext cx="26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Simple Cuboidal Epithelium:</a:t>
              </a:r>
            </a:p>
          </p:txBody>
        </p:sp>
        <p:sp>
          <p:nvSpPr>
            <p:cNvPr id="40964" name="Rectangle 4">
              <a:extLst>
                <a:ext uri="{FF2B5EF4-FFF2-40B4-BE49-F238E27FC236}">
                  <a16:creationId xmlns:a16="http://schemas.microsoft.com/office/drawing/2014/main" id="{B53AEB54-2E1D-02D8-AED7-D5E0BE471DC7}"/>
                </a:ext>
              </a:extLst>
            </p:cNvPr>
            <p:cNvSpPr>
              <a:spLocks noChangeArrowheads="1"/>
            </p:cNvSpPr>
            <p:nvPr/>
          </p:nvSpPr>
          <p:spPr bwMode="auto">
            <a:xfrm>
              <a:off x="2666" y="0"/>
              <a:ext cx="26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a:t>Simple Columnar Epithelium:</a:t>
              </a:r>
            </a:p>
          </p:txBody>
        </p:sp>
        <p:sp>
          <p:nvSpPr>
            <p:cNvPr id="40965" name="Rectangle 5">
              <a:extLst>
                <a:ext uri="{FF2B5EF4-FFF2-40B4-BE49-F238E27FC236}">
                  <a16:creationId xmlns:a16="http://schemas.microsoft.com/office/drawing/2014/main" id="{C86FFBB8-D930-BA8F-A26E-803BA2AFC72B}"/>
                </a:ext>
              </a:extLst>
            </p:cNvPr>
            <p:cNvSpPr>
              <a:spLocks noChangeArrowheads="1"/>
            </p:cNvSpPr>
            <p:nvPr/>
          </p:nvSpPr>
          <p:spPr bwMode="auto">
            <a:xfrm>
              <a:off x="0" y="288"/>
              <a:ext cx="2666" cy="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  </a:t>
              </a:r>
              <a:r>
                <a:rPr lang="en-US" altLang="en-US" sz="17100"/>
                <a:t> </a:t>
              </a:r>
              <a:r>
                <a:rPr lang="en-US" altLang="en-US"/>
                <a:t>                                            </a:t>
              </a:r>
            </a:p>
          </p:txBody>
        </p:sp>
        <p:sp>
          <p:nvSpPr>
            <p:cNvPr id="40967" name="Rectangle 7">
              <a:extLst>
                <a:ext uri="{FF2B5EF4-FFF2-40B4-BE49-F238E27FC236}">
                  <a16:creationId xmlns:a16="http://schemas.microsoft.com/office/drawing/2014/main" id="{28377608-223C-A4B7-D558-61AF3DF52EF6}"/>
                </a:ext>
              </a:extLst>
            </p:cNvPr>
            <p:cNvSpPr>
              <a:spLocks noChangeArrowheads="1"/>
            </p:cNvSpPr>
            <p:nvPr/>
          </p:nvSpPr>
          <p:spPr bwMode="auto">
            <a:xfrm>
              <a:off x="2666" y="288"/>
              <a:ext cx="2606" cy="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altLang="en-US"/>
                <a:t>  </a:t>
              </a:r>
              <a:r>
                <a:rPr lang="en-US" altLang="en-US" sz="14100"/>
                <a:t> </a:t>
              </a:r>
              <a:r>
                <a:rPr lang="en-US" altLang="en-US"/>
                <a:t>                                            </a:t>
              </a:r>
            </a:p>
          </p:txBody>
        </p:sp>
      </p:grpSp>
      <p:pic>
        <p:nvPicPr>
          <p:cNvPr id="40966" name="Picture 6" descr="Simple cuboidal epithelium">
            <a:extLst>
              <a:ext uri="{FF2B5EF4-FFF2-40B4-BE49-F238E27FC236}">
                <a16:creationId xmlns:a16="http://schemas.microsoft.com/office/drawing/2014/main" id="{F91B5906-BF67-A1F3-7997-1E03FE961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3886200" cy="2676525"/>
          </a:xfrm>
          <a:prstGeom prst="rect">
            <a:avLst/>
          </a:prstGeom>
          <a:noFill/>
          <a:extLst>
            <a:ext uri="{909E8E84-426E-40DD-AFC4-6F175D3DCCD1}">
              <a14:hiddenFill xmlns:a14="http://schemas.microsoft.com/office/drawing/2010/main">
                <a:solidFill>
                  <a:srgbClr val="FFFFFF"/>
                </a:solidFill>
              </a14:hiddenFill>
            </a:ext>
          </a:extLst>
        </p:spPr>
      </p:pic>
      <p:pic>
        <p:nvPicPr>
          <p:cNvPr id="40968" name="Picture 8" descr="Simple columnar epithelium">
            <a:extLst>
              <a:ext uri="{FF2B5EF4-FFF2-40B4-BE49-F238E27FC236}">
                <a16:creationId xmlns:a16="http://schemas.microsoft.com/office/drawing/2014/main" id="{04F53C31-7E87-3C17-62D1-6FF9F5F5F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87575"/>
            <a:ext cx="3810000" cy="2501900"/>
          </a:xfrm>
          <a:prstGeom prst="rect">
            <a:avLst/>
          </a:prstGeom>
          <a:noFill/>
          <a:extLst>
            <a:ext uri="{909E8E84-426E-40DD-AFC4-6F175D3DCCD1}">
              <a14:hiddenFill xmlns:a14="http://schemas.microsoft.com/office/drawing/2010/main">
                <a:solidFill>
                  <a:srgbClr val="FFFFFF"/>
                </a:solidFill>
              </a14:hiddenFill>
            </a:ext>
          </a:extLst>
        </p:spPr>
      </p:pic>
      <p:sp>
        <p:nvSpPr>
          <p:cNvPr id="40970" name="Rectangle 10">
            <a:extLst>
              <a:ext uri="{FF2B5EF4-FFF2-40B4-BE49-F238E27FC236}">
                <a16:creationId xmlns:a16="http://schemas.microsoft.com/office/drawing/2014/main" id="{C7FD0F62-2233-2F2E-09E6-0401EBBA6751}"/>
              </a:ext>
            </a:extLst>
          </p:cNvPr>
          <p:cNvSpPr>
            <a:spLocks noChangeArrowheads="1"/>
          </p:cNvSpPr>
          <p:nvPr/>
        </p:nvSpPr>
        <p:spPr bwMode="auto">
          <a:xfrm>
            <a:off x="1243013" y="2263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additive="base">
                                        <p:cTn id="7" dur="500" fill="hold"/>
                                        <p:tgtEl>
                                          <p:spTgt spid="40969"/>
                                        </p:tgtEl>
                                        <p:attrNameLst>
                                          <p:attrName>ppt_x</p:attrName>
                                        </p:attrNameLst>
                                      </p:cBhvr>
                                      <p:tavLst>
                                        <p:tav tm="0">
                                          <p:val>
                                            <p:strVal val="0-#ppt_w/2"/>
                                          </p:val>
                                        </p:tav>
                                        <p:tav tm="100000">
                                          <p:val>
                                            <p:strVal val="#ppt_x"/>
                                          </p:val>
                                        </p:tav>
                                      </p:tavLst>
                                    </p:anim>
                                    <p:anim calcmode="lin" valueType="num">
                                      <p:cBhvr additive="base">
                                        <p:cTn id="8" dur="500" fill="hold"/>
                                        <p:tgtEl>
                                          <p:spTgt spid="409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0-#ppt_w/2"/>
                                          </p:val>
                                        </p:tav>
                                        <p:tav tm="100000">
                                          <p:val>
                                            <p:strVal val="#ppt_x"/>
                                          </p:val>
                                        </p:tav>
                                      </p:tavLst>
                                    </p:anim>
                                    <p:anim calcmode="lin" valueType="num">
                                      <p:cBhvr additive="base">
                                        <p:cTn id="14"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0968"/>
                                        </p:tgtEl>
                                        <p:attrNameLst>
                                          <p:attrName>style.visibility</p:attrName>
                                        </p:attrNameLst>
                                      </p:cBhvr>
                                      <p:to>
                                        <p:strVal val="visible"/>
                                      </p:to>
                                    </p:set>
                                    <p:anim calcmode="lin" valueType="num">
                                      <p:cBhvr additive="base">
                                        <p:cTn id="19" dur="500" fill="hold"/>
                                        <p:tgtEl>
                                          <p:spTgt spid="40968"/>
                                        </p:tgtEl>
                                        <p:attrNameLst>
                                          <p:attrName>ppt_x</p:attrName>
                                        </p:attrNameLst>
                                      </p:cBhvr>
                                      <p:tavLst>
                                        <p:tav tm="0">
                                          <p:val>
                                            <p:strVal val="0-#ppt_w/2"/>
                                          </p:val>
                                        </p:tav>
                                        <p:tav tm="100000">
                                          <p:val>
                                            <p:strVal val="#ppt_x"/>
                                          </p:val>
                                        </p:tav>
                                      </p:tavLst>
                                    </p:anim>
                                    <p:anim calcmode="lin" valueType="num">
                                      <p:cBhvr additive="base">
                                        <p:cTn id="20" dur="500" fill="hold"/>
                                        <p:tgtEl>
                                          <p:spTgt spid="409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A2D6704-661E-4251-32D2-0182480B49E2}"/>
              </a:ext>
            </a:extLst>
          </p:cNvPr>
          <p:cNvSpPr>
            <a:spLocks noChangeArrowheads="1"/>
          </p:cNvSpPr>
          <p:nvPr/>
        </p:nvSpPr>
        <p:spPr bwMode="auto">
          <a:xfrm>
            <a:off x="0" y="1804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41987" name="Rectangle 3">
            <a:extLst>
              <a:ext uri="{FF2B5EF4-FFF2-40B4-BE49-F238E27FC236}">
                <a16:creationId xmlns:a16="http://schemas.microsoft.com/office/drawing/2014/main" id="{68A4EC10-04BF-3BE0-40BC-247C3A9AC838}"/>
              </a:ext>
            </a:extLst>
          </p:cNvPr>
          <p:cNvSpPr>
            <a:spLocks noChangeArrowheads="1"/>
          </p:cNvSpPr>
          <p:nvPr/>
        </p:nvSpPr>
        <p:spPr bwMode="auto">
          <a:xfrm>
            <a:off x="-304800" y="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t>The Stratified Epithelial Tissue Type</a:t>
            </a:r>
          </a:p>
        </p:txBody>
      </p:sp>
      <p:sp>
        <p:nvSpPr>
          <p:cNvPr id="41988" name="Rectangle 4">
            <a:extLst>
              <a:ext uri="{FF2B5EF4-FFF2-40B4-BE49-F238E27FC236}">
                <a16:creationId xmlns:a16="http://schemas.microsoft.com/office/drawing/2014/main" id="{F09324BF-02D3-DC02-9538-8CE48D310B9A}"/>
              </a:ext>
            </a:extLst>
          </p:cNvPr>
          <p:cNvSpPr>
            <a:spLocks noChangeArrowheads="1"/>
          </p:cNvSpPr>
          <p:nvPr/>
        </p:nvSpPr>
        <p:spPr bwMode="auto">
          <a:xfrm>
            <a:off x="0" y="2109788"/>
            <a:ext cx="91440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100"/>
              <a:t> </a:t>
            </a:r>
            <a:endParaRPr lang="en-US" altLang="en-US"/>
          </a:p>
        </p:txBody>
      </p:sp>
      <p:pic>
        <p:nvPicPr>
          <p:cNvPr id="41991" name="Picture 7" descr="Satisfied(!) squamous epithelium - oh baby!">
            <a:extLst>
              <a:ext uri="{FF2B5EF4-FFF2-40B4-BE49-F238E27FC236}">
                <a16:creationId xmlns:a16="http://schemas.microsoft.com/office/drawing/2014/main" id="{B4B86C96-B4C3-8EC8-C700-097BB0236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3400"/>
            <a:ext cx="4953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994" name="Picture 10" descr="pseudostratified columnar epithelium">
            <a:extLst>
              <a:ext uri="{FF2B5EF4-FFF2-40B4-BE49-F238E27FC236}">
                <a16:creationId xmlns:a16="http://schemas.microsoft.com/office/drawing/2014/main" id="{E6BB9CDD-3B9B-AA3A-5644-466948685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343400"/>
            <a:ext cx="6321425" cy="2239963"/>
          </a:xfrm>
          <a:prstGeom prst="rect">
            <a:avLst/>
          </a:prstGeom>
          <a:noFill/>
          <a:extLst>
            <a:ext uri="{909E8E84-426E-40DD-AFC4-6F175D3DCCD1}">
              <a14:hiddenFill xmlns:a14="http://schemas.microsoft.com/office/drawing/2010/main">
                <a:solidFill>
                  <a:srgbClr val="FFFFFF"/>
                </a:solidFill>
              </a14:hiddenFill>
            </a:ext>
          </a:extLst>
        </p:spPr>
      </p:pic>
      <p:sp>
        <p:nvSpPr>
          <p:cNvPr id="41995" name="Rectangle 11">
            <a:extLst>
              <a:ext uri="{FF2B5EF4-FFF2-40B4-BE49-F238E27FC236}">
                <a16:creationId xmlns:a16="http://schemas.microsoft.com/office/drawing/2014/main" id="{D9B02B55-C10F-EEAB-7FA3-172B1B20AB1B}"/>
              </a:ext>
            </a:extLst>
          </p:cNvPr>
          <p:cNvSpPr>
            <a:spLocks noChangeArrowheads="1"/>
          </p:cNvSpPr>
          <p:nvPr/>
        </p:nvSpPr>
        <p:spPr bwMode="auto">
          <a:xfrm>
            <a:off x="0" y="3048000"/>
            <a:ext cx="91440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000"/>
              <a:t>It is called pseudostratified due to the differing heights of the cells and the nuclei within the cells, making the epithelium look as if it is multilayered (stratified). The prefix, "pseudo" means "fake" or "not real", so pseudostratified literally means, "not really multilayered."</a:t>
            </a:r>
            <a:r>
              <a:rPr lang="en-US" altLang="en-US"/>
              <a:t> </a:t>
            </a:r>
          </a:p>
          <a:p>
            <a:pPr algn="ctr" eaLnBrk="0" hangingPunct="0"/>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0-#ppt_w/2"/>
                                          </p:val>
                                        </p:tav>
                                        <p:tav tm="100000">
                                          <p:val>
                                            <p:strVal val="#ppt_x"/>
                                          </p:val>
                                        </p:tav>
                                      </p:tavLst>
                                    </p:anim>
                                    <p:anim calcmode="lin" valueType="num">
                                      <p:cBhvr additive="base">
                                        <p:cTn id="8" dur="500" fill="hold"/>
                                        <p:tgtEl>
                                          <p:spTgt spid="419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1991"/>
                                        </p:tgtEl>
                                        <p:attrNameLst>
                                          <p:attrName>style.visibility</p:attrName>
                                        </p:attrNameLst>
                                      </p:cBhvr>
                                      <p:to>
                                        <p:strVal val="visible"/>
                                      </p:to>
                                    </p:set>
                                    <p:anim calcmode="lin" valueType="num">
                                      <p:cBhvr additive="base">
                                        <p:cTn id="13" dur="500" fill="hold"/>
                                        <p:tgtEl>
                                          <p:spTgt spid="41991"/>
                                        </p:tgtEl>
                                        <p:attrNameLst>
                                          <p:attrName>ppt_x</p:attrName>
                                        </p:attrNameLst>
                                      </p:cBhvr>
                                      <p:tavLst>
                                        <p:tav tm="0">
                                          <p:val>
                                            <p:strVal val="0-#ppt_w/2"/>
                                          </p:val>
                                        </p:tav>
                                        <p:tav tm="100000">
                                          <p:val>
                                            <p:strVal val="#ppt_x"/>
                                          </p:val>
                                        </p:tav>
                                      </p:tavLst>
                                    </p:anim>
                                    <p:anim calcmode="lin" valueType="num">
                                      <p:cBhvr additive="base">
                                        <p:cTn id="14" dur="5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1995"/>
                                        </p:tgtEl>
                                        <p:attrNameLst>
                                          <p:attrName>style.visibility</p:attrName>
                                        </p:attrNameLst>
                                      </p:cBhvr>
                                      <p:to>
                                        <p:strVal val="visible"/>
                                      </p:to>
                                    </p:set>
                                    <p:anim calcmode="lin" valueType="num">
                                      <p:cBhvr additive="base">
                                        <p:cTn id="19" dur="500" fill="hold"/>
                                        <p:tgtEl>
                                          <p:spTgt spid="41995"/>
                                        </p:tgtEl>
                                        <p:attrNameLst>
                                          <p:attrName>ppt_x</p:attrName>
                                        </p:attrNameLst>
                                      </p:cBhvr>
                                      <p:tavLst>
                                        <p:tav tm="0">
                                          <p:val>
                                            <p:strVal val="0-#ppt_w/2"/>
                                          </p:val>
                                        </p:tav>
                                        <p:tav tm="100000">
                                          <p:val>
                                            <p:strVal val="#ppt_x"/>
                                          </p:val>
                                        </p:tav>
                                      </p:tavLst>
                                    </p:anim>
                                    <p:anim calcmode="lin" valueType="num">
                                      <p:cBhvr additive="base">
                                        <p:cTn id="20" dur="500" fill="hold"/>
                                        <p:tgtEl>
                                          <p:spTgt spid="419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1994"/>
                                        </p:tgtEl>
                                        <p:attrNameLst>
                                          <p:attrName>style.visibility</p:attrName>
                                        </p:attrNameLst>
                                      </p:cBhvr>
                                      <p:to>
                                        <p:strVal val="visible"/>
                                      </p:to>
                                    </p:set>
                                    <p:anim calcmode="lin" valueType="num">
                                      <p:cBhvr additive="base">
                                        <p:cTn id="25" dur="500" fill="hold"/>
                                        <p:tgtEl>
                                          <p:spTgt spid="41994"/>
                                        </p:tgtEl>
                                        <p:attrNameLst>
                                          <p:attrName>ppt_x</p:attrName>
                                        </p:attrNameLst>
                                      </p:cBhvr>
                                      <p:tavLst>
                                        <p:tav tm="0">
                                          <p:val>
                                            <p:strVal val="0-#ppt_w/2"/>
                                          </p:val>
                                        </p:tav>
                                        <p:tav tm="100000">
                                          <p:val>
                                            <p:strVal val="#ppt_x"/>
                                          </p:val>
                                        </p:tav>
                                      </p:tavLst>
                                    </p:anim>
                                    <p:anim calcmode="lin" valueType="num">
                                      <p:cBhvr additive="base">
                                        <p:cTn id="26" dur="500" fill="hold"/>
                                        <p:tgtEl>
                                          <p:spTgt spid="419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9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descr="Syringa palisade mesophyll">
            <a:extLst>
              <a:ext uri="{FF2B5EF4-FFF2-40B4-BE49-F238E27FC236}">
                <a16:creationId xmlns:a16="http://schemas.microsoft.com/office/drawing/2014/main" id="{7D75F07B-369B-5CFA-90A5-708828003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960438"/>
            <a:ext cx="6583362" cy="4937125"/>
          </a:xfrm>
          <a:prstGeom prst="rect">
            <a:avLst/>
          </a:prstGeom>
          <a:noFill/>
          <a:extLst>
            <a:ext uri="{909E8E84-426E-40DD-AFC4-6F175D3DCCD1}">
              <a14:hiddenFill xmlns:a14="http://schemas.microsoft.com/office/drawing/2010/main">
                <a:solidFill>
                  <a:srgbClr val="FFFFFF"/>
                </a:solidFill>
              </a14:hiddenFill>
            </a:ext>
          </a:extLst>
        </p:spPr>
      </p:pic>
      <p:sp>
        <p:nvSpPr>
          <p:cNvPr id="43012" name="Text Box 4">
            <a:extLst>
              <a:ext uri="{FF2B5EF4-FFF2-40B4-BE49-F238E27FC236}">
                <a16:creationId xmlns:a16="http://schemas.microsoft.com/office/drawing/2014/main" id="{C099E5C9-D018-3DE9-90F2-C95844D8609C}"/>
              </a:ext>
            </a:extLst>
          </p:cNvPr>
          <p:cNvSpPr txBox="1">
            <a:spLocks noChangeArrowheads="1"/>
          </p:cNvSpPr>
          <p:nvPr/>
        </p:nvSpPr>
        <p:spPr bwMode="auto">
          <a:xfrm>
            <a:off x="1127125" y="269875"/>
            <a:ext cx="7556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Palisade mesophyll is a tissue made up of many similar cells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0-#ppt_w/2"/>
                                          </p:val>
                                        </p:tav>
                                        <p:tav tm="100000">
                                          <p:val>
                                            <p:strVal val="#ppt_x"/>
                                          </p:val>
                                        </p:tav>
                                      </p:tavLst>
                                    </p:anim>
                                    <p:anim calcmode="lin" valueType="num">
                                      <p:cBhvr additive="base">
                                        <p:cTn id="8"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additive="base">
                                        <p:cTn id="13" dur="500" fill="hold"/>
                                        <p:tgtEl>
                                          <p:spTgt spid="43011"/>
                                        </p:tgtEl>
                                        <p:attrNameLst>
                                          <p:attrName>ppt_x</p:attrName>
                                        </p:attrNameLst>
                                      </p:cBhvr>
                                      <p:tavLst>
                                        <p:tav tm="0">
                                          <p:val>
                                            <p:strVal val="0-#ppt_w/2"/>
                                          </p:val>
                                        </p:tav>
                                        <p:tav tm="100000">
                                          <p:val>
                                            <p:strVal val="#ppt_x"/>
                                          </p:val>
                                        </p:tav>
                                      </p:tavLst>
                                    </p:anim>
                                    <p:anim calcmode="lin" valueType="num">
                                      <p:cBhvr additive="base">
                                        <p:cTn id="14" dur="500" fill="hold"/>
                                        <p:tgtEl>
                                          <p:spTgt spid="43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431,430LigustrumLeaf">
            <a:extLst>
              <a:ext uri="{FF2B5EF4-FFF2-40B4-BE49-F238E27FC236}">
                <a16:creationId xmlns:a16="http://schemas.microsoft.com/office/drawing/2014/main" id="{CF64EDAA-36DA-FD2A-2E35-192140378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046788" cy="688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0-#ppt_w/2"/>
                                          </p:val>
                                        </p:tav>
                                        <p:tav tm="100000">
                                          <p:val>
                                            <p:strVal val="#ppt_x"/>
                                          </p:val>
                                        </p:tav>
                                      </p:tavLst>
                                    </p:anim>
                                    <p:anim calcmode="lin" valueType="num">
                                      <p:cBhvr additive="base">
                                        <p:cTn id="8" dur="500" fill="hold"/>
                                        <p:tgtEl>
                                          <p:spTgt spid="440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C237C1B5-40B7-6312-6BA2-1A80E22D2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163" y="1851025"/>
            <a:ext cx="7051675" cy="3154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5" name="Group 5">
            <a:extLst>
              <a:ext uri="{FF2B5EF4-FFF2-40B4-BE49-F238E27FC236}">
                <a16:creationId xmlns:a16="http://schemas.microsoft.com/office/drawing/2014/main" id="{98696A38-E2CC-B99A-3942-8AC1A1A596D9}"/>
              </a:ext>
            </a:extLst>
          </p:cNvPr>
          <p:cNvGrpSpPr>
            <a:grpSpLocks/>
          </p:cNvGrpSpPr>
          <p:nvPr/>
        </p:nvGrpSpPr>
        <p:grpSpPr bwMode="auto">
          <a:xfrm>
            <a:off x="609600" y="762000"/>
            <a:ext cx="7848600" cy="5538788"/>
            <a:chOff x="0" y="0"/>
            <a:chExt cx="3097" cy="3489"/>
          </a:xfrm>
        </p:grpSpPr>
        <p:sp>
          <p:nvSpPr>
            <p:cNvPr id="46082" name="Rectangle 2">
              <a:extLst>
                <a:ext uri="{FF2B5EF4-FFF2-40B4-BE49-F238E27FC236}">
                  <a16:creationId xmlns:a16="http://schemas.microsoft.com/office/drawing/2014/main" id="{D1DB4DB8-6407-FD68-2934-1E7CF19250FA}"/>
                </a:ext>
              </a:extLst>
            </p:cNvPr>
            <p:cNvSpPr>
              <a:spLocks noChangeArrowheads="1"/>
            </p:cNvSpPr>
            <p:nvPr/>
          </p:nvSpPr>
          <p:spPr bwMode="auto">
            <a:xfrm>
              <a:off x="0" y="0"/>
              <a:ext cx="3094" cy="1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000" b="1"/>
                <a:t>Parenchyma cells-</a:t>
              </a:r>
            </a:p>
            <a:p>
              <a:endParaRPr lang="en-US" altLang="en-US" sz="2000"/>
            </a:p>
            <a:p>
              <a:pPr lvl="1" eaLnBrk="0" hangingPunct="0">
                <a:buFontTx/>
                <a:buChar char="•"/>
              </a:pPr>
              <a:r>
                <a:rPr lang="en-US" altLang="en-US" sz="2000"/>
                <a:t>most </a:t>
              </a:r>
              <a:r>
                <a:rPr lang="en-US" altLang="en-US" sz="2000" b="1"/>
                <a:t>abundant </a:t>
              </a:r>
              <a:r>
                <a:rPr lang="en-US" altLang="en-US" sz="2000"/>
                <a:t>cells in plants; </a:t>
              </a:r>
            </a:p>
            <a:p>
              <a:pPr lvl="1" eaLnBrk="0" hangingPunct="0">
                <a:buFontTx/>
                <a:buChar char="•"/>
              </a:pPr>
              <a:r>
                <a:rPr lang="en-US" altLang="en-US" sz="2000" b="1"/>
                <a:t>spherical</a:t>
              </a:r>
              <a:r>
                <a:rPr lang="en-US" altLang="en-US" sz="2000"/>
                <a:t> cells which flatten at point of contact; </a:t>
              </a:r>
            </a:p>
            <a:p>
              <a:pPr lvl="1" eaLnBrk="0" hangingPunct="0">
                <a:buFontTx/>
                <a:buChar char="•"/>
              </a:pPr>
              <a:r>
                <a:rPr lang="en-US" altLang="en-US" sz="2000" b="1"/>
                <a:t>alive at maturity</a:t>
              </a:r>
              <a:r>
                <a:rPr lang="en-US" altLang="en-US" sz="2000"/>
                <a:t>;</a:t>
              </a:r>
              <a:r>
                <a:rPr lang="en-US" altLang="en-US" sz="2000" b="1"/>
                <a:t> pliable</a:t>
              </a:r>
              <a:r>
                <a:rPr lang="en-US" altLang="en-US" sz="2000"/>
                <a:t>, primary cell walls; </a:t>
              </a:r>
            </a:p>
            <a:p>
              <a:pPr lvl="1" eaLnBrk="0" hangingPunct="0">
                <a:buFontTx/>
                <a:buChar char="•"/>
              </a:pPr>
              <a:r>
                <a:rPr lang="en-US" altLang="en-US" sz="2000"/>
                <a:t>large vacuoles for</a:t>
              </a:r>
              <a:r>
                <a:rPr lang="en-US" altLang="en-US" sz="2000" b="1"/>
                <a:t> storage </a:t>
              </a:r>
              <a:r>
                <a:rPr lang="en-US" altLang="en-US" sz="2000"/>
                <a:t>of starch, fats, and tannins (denature proteins); </a:t>
              </a:r>
            </a:p>
            <a:p>
              <a:pPr lvl="1" eaLnBrk="0" hangingPunct="0">
                <a:buFontTx/>
                <a:buChar char="•"/>
              </a:pPr>
              <a:r>
                <a:rPr lang="en-US" altLang="en-US" sz="2000"/>
                <a:t>primary</a:t>
              </a:r>
              <a:r>
                <a:rPr lang="en-US" altLang="en-US" sz="2000" b="1"/>
                <a:t> sites of the metabolic functions </a:t>
              </a:r>
              <a:r>
                <a:rPr lang="en-US" altLang="en-US" sz="2000"/>
                <a:t>such as photosynthesis, respiration, and protein synthesis;</a:t>
              </a:r>
              <a:r>
                <a:rPr lang="en-US" altLang="en-US" sz="1800"/>
                <a:t> </a:t>
              </a:r>
            </a:p>
            <a:p>
              <a:pPr lvl="1" eaLnBrk="0" hangingPunct="0">
                <a:buFontTx/>
                <a:buChar char="•"/>
              </a:pPr>
              <a:endParaRPr lang="en-US" altLang="en-US" sz="1800"/>
            </a:p>
            <a:p>
              <a:pPr lvl="1" eaLnBrk="0" hangingPunct="0">
                <a:buFontTx/>
                <a:buChar char="•"/>
              </a:pPr>
              <a:endParaRPr lang="en-US" altLang="en-US" sz="1800"/>
            </a:p>
            <a:p>
              <a:pPr eaLnBrk="0" hangingPunct="0"/>
              <a:endParaRPr lang="en-US" altLang="en-US"/>
            </a:p>
          </p:txBody>
        </p:sp>
        <p:sp>
          <p:nvSpPr>
            <p:cNvPr id="46083" name="Rectangle 3">
              <a:extLst>
                <a:ext uri="{FF2B5EF4-FFF2-40B4-BE49-F238E27FC236}">
                  <a16:creationId xmlns:a16="http://schemas.microsoft.com/office/drawing/2014/main" id="{3942DBF4-2B5F-99A1-1E87-C551B8D79EFA}"/>
                </a:ext>
              </a:extLst>
            </p:cNvPr>
            <p:cNvSpPr>
              <a:spLocks noChangeArrowheads="1"/>
            </p:cNvSpPr>
            <p:nvPr/>
          </p:nvSpPr>
          <p:spPr bwMode="auto">
            <a:xfrm>
              <a:off x="0" y="1628"/>
              <a:ext cx="3097" cy="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000" b="1"/>
                <a:t>Specialized parenchyma:</a:t>
              </a:r>
            </a:p>
            <a:p>
              <a:endParaRPr lang="en-US" altLang="en-US" sz="2000"/>
            </a:p>
            <a:p>
              <a:pPr eaLnBrk="0" hangingPunct="0"/>
              <a:r>
                <a:rPr lang="en-US" altLang="en-US" sz="2000" b="1"/>
                <a:t>Chlorenchyma-</a:t>
              </a:r>
              <a:r>
                <a:rPr lang="en-US" altLang="en-US" sz="2000"/>
                <a:t> photosynthetic cells; have high density of chloroplasts </a:t>
              </a:r>
            </a:p>
            <a:p>
              <a:pPr eaLnBrk="0" hangingPunct="0"/>
              <a:r>
                <a:rPr lang="en-US" altLang="en-US"/>
                <a:t>  </a:t>
              </a:r>
              <a:r>
                <a:rPr lang="en-US" altLang="en-US" sz="12200"/>
                <a:t> </a:t>
              </a:r>
              <a:r>
                <a:rPr lang="en-US" altLang="en-US"/>
                <a:t>                                  </a:t>
              </a:r>
            </a:p>
            <a:p>
              <a:pPr eaLnBrk="0" hangingPunct="0"/>
              <a:endParaRPr lang="en-US" altLang="en-US"/>
            </a:p>
          </p:txBody>
        </p:sp>
      </p:grpSp>
      <p:pic>
        <p:nvPicPr>
          <p:cNvPr id="46084" name="Picture 4">
            <a:extLst>
              <a:ext uri="{FF2B5EF4-FFF2-40B4-BE49-F238E27FC236}">
                <a16:creationId xmlns:a16="http://schemas.microsoft.com/office/drawing/2014/main" id="{D0E5ADCF-4E43-0E1E-1BF2-167E62E17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495800"/>
            <a:ext cx="2720975"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0-#ppt_w/2"/>
                                          </p:val>
                                        </p:tav>
                                        <p:tav tm="100000">
                                          <p:val>
                                            <p:strVal val="#ppt_x"/>
                                          </p:val>
                                        </p:tav>
                                      </p:tavLst>
                                    </p:anim>
                                    <p:anim calcmode="lin" valueType="num">
                                      <p:cBhvr additive="base">
                                        <p:cTn id="8" dur="500" fill="hold"/>
                                        <p:tgtEl>
                                          <p:spTgt spid="4608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6084"/>
                                        </p:tgtEl>
                                        <p:attrNameLst>
                                          <p:attrName>style.visibility</p:attrName>
                                        </p:attrNameLst>
                                      </p:cBhvr>
                                      <p:to>
                                        <p:strVal val="visible"/>
                                      </p:to>
                                    </p:set>
                                    <p:anim calcmode="lin" valueType="num">
                                      <p:cBhvr additive="base">
                                        <p:cTn id="13" dur="500" fill="hold"/>
                                        <p:tgtEl>
                                          <p:spTgt spid="46084"/>
                                        </p:tgtEl>
                                        <p:attrNameLst>
                                          <p:attrName>ppt_x</p:attrName>
                                        </p:attrNameLst>
                                      </p:cBhvr>
                                      <p:tavLst>
                                        <p:tav tm="0">
                                          <p:val>
                                            <p:strVal val="0-#ppt_w/2"/>
                                          </p:val>
                                        </p:tav>
                                        <p:tav tm="100000">
                                          <p:val>
                                            <p:strVal val="#ppt_x"/>
                                          </p:val>
                                        </p:tav>
                                      </p:tavLst>
                                    </p:anim>
                                    <p:anim calcmode="lin" valueType="num">
                                      <p:cBhvr additive="base">
                                        <p:cTn id="14"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a:extLst>
              <a:ext uri="{FF2B5EF4-FFF2-40B4-BE49-F238E27FC236}">
                <a16:creationId xmlns:a16="http://schemas.microsoft.com/office/drawing/2014/main" id="{C4D5BDFD-CF00-6F0C-2B57-2BB9D42CD3C3}"/>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87FBAA0-7427-E1C5-47FC-BD4AEE2D34B1}"/>
              </a:ext>
            </a:extLst>
          </p:cNvPr>
          <p:cNvSpPr>
            <a:spLocks noChangeArrowheads="1"/>
          </p:cNvSpPr>
          <p:nvPr/>
        </p:nvSpPr>
        <p:spPr bwMode="auto">
          <a:xfrm>
            <a:off x="47625" y="2536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7172" name="Picture 4" descr="Nucleus">
            <a:extLst>
              <a:ext uri="{FF2B5EF4-FFF2-40B4-BE49-F238E27FC236}">
                <a16:creationId xmlns:a16="http://schemas.microsoft.com/office/drawing/2014/main" id="{23AF8ABD-0395-3226-5B8C-7FC276090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4800"/>
            <a:ext cx="3276600" cy="212725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a:extLst>
              <a:ext uri="{FF2B5EF4-FFF2-40B4-BE49-F238E27FC236}">
                <a16:creationId xmlns:a16="http://schemas.microsoft.com/office/drawing/2014/main" id="{8247BF94-D445-F2DB-05B6-AD332BF338FB}"/>
              </a:ext>
            </a:extLst>
          </p:cNvPr>
          <p:cNvSpPr>
            <a:spLocks noChangeArrowheads="1"/>
          </p:cNvSpPr>
          <p:nvPr/>
        </p:nvSpPr>
        <p:spPr bwMode="auto">
          <a:xfrm>
            <a:off x="0" y="1511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7177" name="Group 9">
            <a:extLst>
              <a:ext uri="{FF2B5EF4-FFF2-40B4-BE49-F238E27FC236}">
                <a16:creationId xmlns:a16="http://schemas.microsoft.com/office/drawing/2014/main" id="{4775FEC1-7803-A321-DF53-05C4BAD8786B}"/>
              </a:ext>
            </a:extLst>
          </p:cNvPr>
          <p:cNvGrpSpPr>
            <a:grpSpLocks/>
          </p:cNvGrpSpPr>
          <p:nvPr/>
        </p:nvGrpSpPr>
        <p:grpSpPr bwMode="auto">
          <a:xfrm>
            <a:off x="0" y="2743200"/>
            <a:ext cx="9144000" cy="3835400"/>
            <a:chOff x="0" y="0"/>
            <a:chExt cx="5760" cy="2416"/>
          </a:xfrm>
        </p:grpSpPr>
        <p:sp>
          <p:nvSpPr>
            <p:cNvPr id="7174" name="Rectangle 6">
              <a:extLst>
                <a:ext uri="{FF2B5EF4-FFF2-40B4-BE49-F238E27FC236}">
                  <a16:creationId xmlns:a16="http://schemas.microsoft.com/office/drawing/2014/main" id="{49C3BD01-3443-8C0E-2F4E-F4D19E965B43}"/>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7175" name="Rectangle 7">
              <a:extLst>
                <a:ext uri="{FF2B5EF4-FFF2-40B4-BE49-F238E27FC236}">
                  <a16:creationId xmlns:a16="http://schemas.microsoft.com/office/drawing/2014/main" id="{2E93E736-368C-A4E5-29F9-DDD02B11AA0B}"/>
                </a:ext>
              </a:extLst>
            </p:cNvPr>
            <p:cNvSpPr>
              <a:spLocks noChangeArrowheads="1"/>
            </p:cNvSpPr>
            <p:nvPr/>
          </p:nvSpPr>
          <p:spPr bwMode="auto">
            <a:xfrm>
              <a:off x="0" y="0"/>
              <a:ext cx="5760" cy="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b="1"/>
                <a:t>Nucleus</a:t>
              </a:r>
              <a:r>
                <a:rPr lang="en-US" altLang="en-US"/>
                <a:t>- The nucleus is the control center of the cell. It is the largest organelle in the cell and it contains the DNA of the cell. The DNA of all cells is made up of chromosomes.</a:t>
              </a:r>
            </a:p>
            <a:p>
              <a:r>
                <a:rPr lang="en-US" altLang="en-US"/>
                <a:t>  </a:t>
              </a:r>
            </a:p>
            <a:p>
              <a:pPr eaLnBrk="0" hangingPunct="0"/>
              <a:r>
                <a:rPr lang="en-US" altLang="en-US"/>
                <a:t>DNA (Deoxyribonucleic Acid) contains all the information for cells to live, perform their functions and reproduce. </a:t>
              </a:r>
            </a:p>
            <a:p>
              <a:pPr eaLnBrk="0" hangingPunct="0"/>
              <a:endParaRPr lang="en-US" altLang="en-US"/>
            </a:p>
            <a:p>
              <a:pPr eaLnBrk="0" hangingPunct="0"/>
              <a:r>
                <a:rPr lang="en-US" altLang="en-US"/>
                <a:t> Inside the nucleus is another organelle called the </a:t>
              </a:r>
              <a:r>
                <a:rPr lang="en-US" altLang="en-US" i="1"/>
                <a:t>nucleolus</a:t>
              </a:r>
              <a:r>
                <a:rPr lang="en-US" altLang="en-US"/>
                <a:t>. The nucleolus is responsible for making ribosomes.</a:t>
              </a:r>
            </a:p>
            <a:p>
              <a:pPr eaLnBrk="0" hangingPunct="0"/>
              <a:endParaRPr lang="en-US" altLang="en-US"/>
            </a:p>
            <a:p>
              <a:pPr eaLnBrk="0" hangingPunct="0"/>
              <a:r>
                <a:rPr lang="en-US" altLang="en-US"/>
                <a:t>The circles on the surface of the nucleus are the nuclear pores. These are where ribosomes, and other materials move in and out of the cell.</a:t>
              </a:r>
            </a:p>
            <a:p>
              <a:pPr eaLnBrk="0" hangingPunct="0"/>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additive="base">
                                        <p:cTn id="7" dur="500" fill="hold"/>
                                        <p:tgtEl>
                                          <p:spTgt spid="7177"/>
                                        </p:tgtEl>
                                        <p:attrNameLst>
                                          <p:attrName>ppt_x</p:attrName>
                                        </p:attrNameLst>
                                      </p:cBhvr>
                                      <p:tavLst>
                                        <p:tav tm="0">
                                          <p:val>
                                            <p:strVal val="0-#ppt_w/2"/>
                                          </p:val>
                                        </p:tav>
                                        <p:tav tm="100000">
                                          <p:val>
                                            <p:strVal val="#ppt_x"/>
                                          </p:val>
                                        </p:tav>
                                      </p:tavLst>
                                    </p:anim>
                                    <p:anim calcmode="lin" valueType="num">
                                      <p:cBhvr additive="base">
                                        <p:cTn id="8"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 calcmode="lin" valueType="num">
                                      <p:cBhvr additive="base">
                                        <p:cTn id="13" dur="500" fill="hold"/>
                                        <p:tgtEl>
                                          <p:spTgt spid="7172"/>
                                        </p:tgtEl>
                                        <p:attrNameLst>
                                          <p:attrName>ppt_x</p:attrName>
                                        </p:attrNameLst>
                                      </p:cBhvr>
                                      <p:tavLst>
                                        <p:tav tm="0">
                                          <p:val>
                                            <p:strVal val="0-#ppt_w/2"/>
                                          </p:val>
                                        </p:tav>
                                        <p:tav tm="100000">
                                          <p:val>
                                            <p:strVal val="#ppt_x"/>
                                          </p:val>
                                        </p:tav>
                                      </p:tavLst>
                                    </p:anim>
                                    <p:anim calcmode="lin" valueType="num">
                                      <p:cBhvr additive="base">
                                        <p:cTn id="14"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E604C73-969E-86CF-3129-F54E1359D6B6}"/>
              </a:ext>
            </a:extLst>
          </p:cNvPr>
          <p:cNvSpPr>
            <a:spLocks noChangeArrowheads="1"/>
          </p:cNvSpPr>
          <p:nvPr/>
        </p:nvSpPr>
        <p:spPr bwMode="auto">
          <a:xfrm>
            <a:off x="304800" y="193675"/>
            <a:ext cx="8839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b="1"/>
              <a:t>Mitochondria</a:t>
            </a:r>
          </a:p>
          <a:p>
            <a:pPr algn="ctr" eaLnBrk="0" hangingPunct="0"/>
            <a:r>
              <a:rPr lang="en-US" altLang="en-US"/>
              <a:t>Mitochondria are membrane-enclosed </a:t>
            </a:r>
            <a:r>
              <a:rPr lang="en-US" altLang="en-US">
                <a:hlinkClick r:id="rId3"/>
              </a:rPr>
              <a:t>organelles</a:t>
            </a:r>
            <a:r>
              <a:rPr lang="en-US" altLang="en-US"/>
              <a:t> distributed through the cytosol of most eukaryotic cells. Their main function is the conversion of the potential energy of food molecules into ATP.</a:t>
            </a:r>
          </a:p>
          <a:p>
            <a:pPr algn="ctr" eaLnBrk="0" hangingPunct="0"/>
            <a:r>
              <a:rPr lang="en-US" altLang="en-US"/>
              <a:t> </a:t>
            </a:r>
          </a:p>
          <a:p>
            <a:pPr eaLnBrk="0" hangingPunct="0"/>
            <a:r>
              <a:rPr lang="en-US" altLang="en-US"/>
              <a:t>Every type of cell has a different amount of mitochondria.. There are more mitochondria in cells that have to perform lots of work, for example- your leg muscle cells, heart muscle cells etc. Other cells need less energy to do their work and have less mitochondria.</a:t>
            </a:r>
          </a:p>
          <a:p>
            <a:pPr algn="ctr" eaLnBrk="0" hangingPunct="0"/>
            <a:endParaRPr lang="en-US" altLang="en-US" b="1">
              <a:effectLst>
                <a:outerShdw blurRad="38100" dist="38100" dir="2700000" algn="tl">
                  <a:srgbClr val="C0C0C0"/>
                </a:outerShdw>
              </a:effectLst>
            </a:endParaRPr>
          </a:p>
          <a:p>
            <a:pPr algn="ctr" eaLnBrk="0" hangingPunct="0"/>
            <a:r>
              <a:rPr lang="en-US" altLang="en-US" b="1">
                <a:effectLst>
                  <a:outerShdw blurRad="38100" dist="38100" dir="2700000" algn="tl">
                    <a:srgbClr val="C0C0C0"/>
                  </a:outerShdw>
                </a:effectLst>
              </a:rPr>
              <a:t> </a:t>
            </a:r>
            <a:endParaRPr lang="en-US" altLang="en-US"/>
          </a:p>
          <a:p>
            <a:pPr eaLnBrk="0" hangingPunct="0"/>
            <a:endParaRPr lang="en-US" altLang="en-US"/>
          </a:p>
        </p:txBody>
      </p:sp>
      <p:pic>
        <p:nvPicPr>
          <p:cNvPr id="9220" name="Picture 4" descr="Mitochondrion">
            <a:extLst>
              <a:ext uri="{FF2B5EF4-FFF2-40B4-BE49-F238E27FC236}">
                <a16:creationId xmlns:a16="http://schemas.microsoft.com/office/drawing/2014/main" id="{88281A68-49C2-8542-3B2D-16163C5C6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886200"/>
            <a:ext cx="2798763"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0-#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0-#ppt_w/2"/>
                                          </p:val>
                                        </p:tav>
                                        <p:tav tm="100000">
                                          <p:val>
                                            <p:strVal val="#ppt_x"/>
                                          </p:val>
                                        </p:tav>
                                      </p:tavLst>
                                    </p:anim>
                                    <p:anim calcmode="lin" valueType="num">
                                      <p:cBhvr additive="base">
                                        <p:cTn id="14" dur="500" fill="hold"/>
                                        <p:tgtEl>
                                          <p:spTgt spid="9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8F4CF70-500B-1A05-ACD3-1BF04B841EFD}"/>
              </a:ext>
            </a:extLst>
          </p:cNvPr>
          <p:cNvSpPr>
            <a:spLocks noChangeArrowheads="1"/>
          </p:cNvSpPr>
          <p:nvPr/>
        </p:nvSpPr>
        <p:spPr bwMode="auto">
          <a:xfrm>
            <a:off x="536575" y="411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8197" name="Rectangle 5">
            <a:extLst>
              <a:ext uri="{FF2B5EF4-FFF2-40B4-BE49-F238E27FC236}">
                <a16:creationId xmlns:a16="http://schemas.microsoft.com/office/drawing/2014/main" id="{BDA6F765-9EA7-9FE4-F45C-4B9032F3EEE9}"/>
              </a:ext>
            </a:extLst>
          </p:cNvPr>
          <p:cNvSpPr>
            <a:spLocks noChangeArrowheads="1"/>
          </p:cNvSpPr>
          <p:nvPr/>
        </p:nvSpPr>
        <p:spPr bwMode="auto">
          <a:xfrm>
            <a:off x="-614363" y="194945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8201" name="Rectangle 9">
            <a:extLst>
              <a:ext uri="{FF2B5EF4-FFF2-40B4-BE49-F238E27FC236}">
                <a16:creationId xmlns:a16="http://schemas.microsoft.com/office/drawing/2014/main" id="{0DB44CD6-E7B1-2CBE-D5F7-3BB9A80881A3}"/>
              </a:ext>
            </a:extLst>
          </p:cNvPr>
          <p:cNvSpPr>
            <a:spLocks noChangeArrowheads="1"/>
          </p:cNvSpPr>
          <p:nvPr/>
        </p:nvSpPr>
        <p:spPr bwMode="auto">
          <a:xfrm>
            <a:off x="0" y="210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8204" name="Group 12">
            <a:extLst>
              <a:ext uri="{FF2B5EF4-FFF2-40B4-BE49-F238E27FC236}">
                <a16:creationId xmlns:a16="http://schemas.microsoft.com/office/drawing/2014/main" id="{301404C3-9B10-E806-C8D6-5CAF18584FF8}"/>
              </a:ext>
            </a:extLst>
          </p:cNvPr>
          <p:cNvGrpSpPr>
            <a:grpSpLocks/>
          </p:cNvGrpSpPr>
          <p:nvPr/>
        </p:nvGrpSpPr>
        <p:grpSpPr bwMode="auto">
          <a:xfrm>
            <a:off x="0" y="2105025"/>
            <a:ext cx="9144000" cy="1552575"/>
            <a:chOff x="0" y="0"/>
            <a:chExt cx="5760" cy="978"/>
          </a:xfrm>
        </p:grpSpPr>
        <p:sp>
          <p:nvSpPr>
            <p:cNvPr id="8202" name="Rectangle 10">
              <a:extLst>
                <a:ext uri="{FF2B5EF4-FFF2-40B4-BE49-F238E27FC236}">
                  <a16:creationId xmlns:a16="http://schemas.microsoft.com/office/drawing/2014/main" id="{9E0F9F51-AF76-E84A-F072-4CB535570A01}"/>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8203" name="Rectangle 11">
              <a:extLst>
                <a:ext uri="{FF2B5EF4-FFF2-40B4-BE49-F238E27FC236}">
                  <a16:creationId xmlns:a16="http://schemas.microsoft.com/office/drawing/2014/main" id="{09E81B52-B13F-418E-1A8F-1CAED39EAA36}"/>
                </a:ext>
              </a:extLst>
            </p:cNvPr>
            <p:cNvSpPr>
              <a:spLocks noChangeArrowheads="1"/>
            </p:cNvSpPr>
            <p:nvPr/>
          </p:nvSpPr>
          <p:spPr bwMode="auto">
            <a:xfrm>
              <a:off x="0" y="690"/>
              <a:ext cx="57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GB" altLang="en-US"/>
            </a:p>
          </p:txBody>
        </p:sp>
      </p:grpSp>
      <p:sp>
        <p:nvSpPr>
          <p:cNvPr id="8205" name="Rectangle 13">
            <a:extLst>
              <a:ext uri="{FF2B5EF4-FFF2-40B4-BE49-F238E27FC236}">
                <a16:creationId xmlns:a16="http://schemas.microsoft.com/office/drawing/2014/main" id="{09E809AE-AB2F-34FC-1884-AE7E4B2B5B92}"/>
              </a:ext>
            </a:extLst>
          </p:cNvPr>
          <p:cNvSpPr>
            <a:spLocks noChangeArrowheads="1"/>
          </p:cNvSpPr>
          <p:nvPr/>
        </p:nvSpPr>
        <p:spPr bwMode="auto">
          <a:xfrm>
            <a:off x="533400" y="3200400"/>
            <a:ext cx="83058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000" b="1">
                <a:effectLst>
                  <a:outerShdw blurRad="38100" dist="38100" dir="2700000" algn="tl">
                    <a:srgbClr val="C0C0C0"/>
                  </a:outerShdw>
                </a:effectLst>
              </a:rPr>
              <a:t>Mitochondria have:</a:t>
            </a:r>
            <a:r>
              <a:rPr lang="en-US" altLang="en-US" sz="2000"/>
              <a:t> </a:t>
            </a:r>
          </a:p>
          <a:p>
            <a:pPr eaLnBrk="0" hangingPunct="0">
              <a:spcBef>
                <a:spcPct val="50000"/>
              </a:spcBef>
            </a:pPr>
            <a:r>
              <a:rPr lang="en-US" altLang="en-US" sz="2000"/>
              <a:t>an </a:t>
            </a:r>
            <a:r>
              <a:rPr lang="en-US" altLang="en-US" sz="2000" b="1"/>
              <a:t>outer membrane</a:t>
            </a:r>
            <a:r>
              <a:rPr lang="en-US" altLang="en-US" sz="2000"/>
              <a:t> that encloses the entire structure </a:t>
            </a:r>
          </a:p>
          <a:p>
            <a:pPr lvl="1" eaLnBrk="0" hangingPunct="0">
              <a:spcBef>
                <a:spcPct val="50000"/>
              </a:spcBef>
              <a:buFontTx/>
              <a:buChar char="•"/>
            </a:pPr>
            <a:r>
              <a:rPr lang="en-US" altLang="en-US" sz="2000"/>
              <a:t>an </a:t>
            </a:r>
            <a:r>
              <a:rPr lang="en-US" altLang="en-US" sz="2000" b="1"/>
              <a:t>inner membrane</a:t>
            </a:r>
            <a:r>
              <a:rPr lang="en-US" altLang="en-US" sz="2000"/>
              <a:t> that encloses a fluid-filled </a:t>
            </a:r>
            <a:r>
              <a:rPr lang="en-US" altLang="en-US" sz="2000" b="1"/>
              <a:t>matrix</a:t>
            </a:r>
            <a:r>
              <a:rPr lang="en-US" altLang="en-US" sz="2000"/>
              <a:t> </a:t>
            </a:r>
          </a:p>
          <a:p>
            <a:pPr lvl="1" eaLnBrk="0" hangingPunct="0">
              <a:spcBef>
                <a:spcPct val="50000"/>
              </a:spcBef>
              <a:buFontTx/>
              <a:buChar char="•"/>
            </a:pPr>
            <a:endParaRPr lang="en-US" altLang="en-US" sz="2000"/>
          </a:p>
          <a:p>
            <a:pPr lvl="1" eaLnBrk="0" hangingPunct="0">
              <a:spcBef>
                <a:spcPct val="50000"/>
              </a:spcBef>
              <a:buFontTx/>
              <a:buChar char="•"/>
            </a:pPr>
            <a:r>
              <a:rPr lang="en-US" altLang="en-US" sz="2000"/>
              <a:t>between the two is the </a:t>
            </a:r>
            <a:r>
              <a:rPr lang="en-US" altLang="en-US" sz="2000" b="1"/>
              <a:t>intermembrane space</a:t>
            </a:r>
            <a:r>
              <a:rPr lang="en-US" altLang="en-US" sz="2000"/>
              <a:t> </a:t>
            </a:r>
          </a:p>
          <a:p>
            <a:pPr lvl="1" eaLnBrk="0" hangingPunct="0">
              <a:spcBef>
                <a:spcPct val="50000"/>
              </a:spcBef>
              <a:buFontTx/>
              <a:buChar char="•"/>
            </a:pPr>
            <a:endParaRPr lang="en-US" altLang="en-US" sz="2000"/>
          </a:p>
          <a:p>
            <a:pPr lvl="1" eaLnBrk="0" hangingPunct="0">
              <a:spcBef>
                <a:spcPct val="50000"/>
              </a:spcBef>
              <a:buFontTx/>
              <a:buChar char="•"/>
            </a:pPr>
            <a:r>
              <a:rPr lang="en-US" altLang="en-US" sz="2000"/>
              <a:t>the inner membrane is elaborately folded with shelflike </a:t>
            </a:r>
            <a:r>
              <a:rPr lang="en-US" altLang="en-US" sz="2000" b="1"/>
              <a:t>cristae</a:t>
            </a:r>
            <a:r>
              <a:rPr lang="en-US" altLang="en-US" sz="2000"/>
              <a:t> projecting into the matrix. </a:t>
            </a:r>
          </a:p>
          <a:p>
            <a:pPr lvl="1" eaLnBrk="0" hangingPunct="0">
              <a:spcBef>
                <a:spcPct val="50000"/>
              </a:spcBef>
              <a:buFontTx/>
              <a:buChar char="•"/>
            </a:pPr>
            <a:endParaRPr lang="en-US" altLang="en-US" sz="2000"/>
          </a:p>
        </p:txBody>
      </p:sp>
      <p:pic>
        <p:nvPicPr>
          <p:cNvPr id="8207" name="Picture 15">
            <a:extLst>
              <a:ext uri="{FF2B5EF4-FFF2-40B4-BE49-F238E27FC236}">
                <a16:creationId xmlns:a16="http://schemas.microsoft.com/office/drawing/2014/main" id="{46B3FD9E-FF53-0883-7C90-A852C0FB6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3429000"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205"/>
                                        </p:tgtEl>
                                        <p:attrNameLst>
                                          <p:attrName>style.visibility</p:attrName>
                                        </p:attrNameLst>
                                      </p:cBhvr>
                                      <p:to>
                                        <p:strVal val="visible"/>
                                      </p:to>
                                    </p:set>
                                    <p:anim calcmode="lin" valueType="num">
                                      <p:cBhvr additive="base">
                                        <p:cTn id="7" dur="500" fill="hold"/>
                                        <p:tgtEl>
                                          <p:spTgt spid="8205"/>
                                        </p:tgtEl>
                                        <p:attrNameLst>
                                          <p:attrName>ppt_x</p:attrName>
                                        </p:attrNameLst>
                                      </p:cBhvr>
                                      <p:tavLst>
                                        <p:tav tm="0">
                                          <p:val>
                                            <p:strVal val="0-#ppt_w/2"/>
                                          </p:val>
                                        </p:tav>
                                        <p:tav tm="100000">
                                          <p:val>
                                            <p:strVal val="#ppt_x"/>
                                          </p:val>
                                        </p:tav>
                                      </p:tavLst>
                                    </p:anim>
                                    <p:anim calcmode="lin" valueType="num">
                                      <p:cBhvr additive="base">
                                        <p:cTn id="8"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8207"/>
                                        </p:tgtEl>
                                        <p:attrNameLst>
                                          <p:attrName>style.visibility</p:attrName>
                                        </p:attrNameLst>
                                      </p:cBhvr>
                                      <p:to>
                                        <p:strVal val="visible"/>
                                      </p:to>
                                    </p:set>
                                    <p:anim calcmode="lin" valueType="num">
                                      <p:cBhvr additive="base">
                                        <p:cTn id="13" dur="500" fill="hold"/>
                                        <p:tgtEl>
                                          <p:spTgt spid="8207"/>
                                        </p:tgtEl>
                                        <p:attrNameLst>
                                          <p:attrName>ppt_x</p:attrName>
                                        </p:attrNameLst>
                                      </p:cBhvr>
                                      <p:tavLst>
                                        <p:tav tm="0">
                                          <p:val>
                                            <p:strVal val="0-#ppt_w/2"/>
                                          </p:val>
                                        </p:tav>
                                        <p:tav tm="100000">
                                          <p:val>
                                            <p:strVal val="#ppt_x"/>
                                          </p:val>
                                        </p:tav>
                                      </p:tavLst>
                                    </p:anim>
                                    <p:anim calcmode="lin" valueType="num">
                                      <p:cBhvr additive="base">
                                        <p:cTn id="14"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0C400F4-4282-10D5-1F52-D782E6DC21F1}"/>
              </a:ext>
            </a:extLst>
          </p:cNvPr>
          <p:cNvSpPr>
            <a:spLocks noChangeArrowheads="1"/>
          </p:cNvSpPr>
          <p:nvPr/>
        </p:nvSpPr>
        <p:spPr bwMode="auto">
          <a:xfrm>
            <a:off x="115888" y="2914650"/>
            <a:ext cx="62515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245" name="Rectangle 5">
            <a:extLst>
              <a:ext uri="{FF2B5EF4-FFF2-40B4-BE49-F238E27FC236}">
                <a16:creationId xmlns:a16="http://schemas.microsoft.com/office/drawing/2014/main" id="{4C420151-3F9A-7D56-6125-748A309D30DD}"/>
              </a:ext>
            </a:extLst>
          </p:cNvPr>
          <p:cNvSpPr>
            <a:spLocks noChangeArrowheads="1"/>
          </p:cNvSpPr>
          <p:nvPr/>
        </p:nvSpPr>
        <p:spPr bwMode="auto">
          <a:xfrm>
            <a:off x="333375" y="152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248" name="Rectangle 8">
            <a:extLst>
              <a:ext uri="{FF2B5EF4-FFF2-40B4-BE49-F238E27FC236}">
                <a16:creationId xmlns:a16="http://schemas.microsoft.com/office/drawing/2014/main" id="{9138D5A7-B4CD-E80E-AD41-87FBBD0220D5}"/>
              </a:ext>
            </a:extLst>
          </p:cNvPr>
          <p:cNvSpPr>
            <a:spLocks noChangeArrowheads="1"/>
          </p:cNvSpPr>
          <p:nvPr/>
        </p:nvSpPr>
        <p:spPr bwMode="auto">
          <a:xfrm>
            <a:off x="-1912938" y="815975"/>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pic>
        <p:nvPicPr>
          <p:cNvPr id="10250" name="Picture 10" descr="The Endoplasmic Reticulum">
            <a:extLst>
              <a:ext uri="{FF2B5EF4-FFF2-40B4-BE49-F238E27FC236}">
                <a16:creationId xmlns:a16="http://schemas.microsoft.com/office/drawing/2014/main" id="{39917C72-A968-8862-60A1-812D3103A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5791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10256" name="Rectangle 16">
            <a:extLst>
              <a:ext uri="{FF2B5EF4-FFF2-40B4-BE49-F238E27FC236}">
                <a16:creationId xmlns:a16="http://schemas.microsoft.com/office/drawing/2014/main" id="{DEE36818-6085-1179-A95D-F7D68C852A39}"/>
              </a:ext>
            </a:extLst>
          </p:cNvPr>
          <p:cNvSpPr>
            <a:spLocks noChangeArrowheads="1"/>
          </p:cNvSpPr>
          <p:nvPr/>
        </p:nvSpPr>
        <p:spPr bwMode="auto">
          <a:xfrm>
            <a:off x="381000" y="3429000"/>
            <a:ext cx="8229600"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a:t>Endoplasmic reticulum (ER)</a:t>
            </a:r>
            <a:r>
              <a:rPr lang="en-US" altLang="en-US" sz="2200"/>
              <a:t>- It is a network of membranes throughout the cytoplasm of the cell. There are two types of ER. </a:t>
            </a:r>
          </a:p>
          <a:p>
            <a:pPr eaLnBrk="0" hangingPunct="0">
              <a:spcBef>
                <a:spcPct val="50000"/>
              </a:spcBef>
            </a:pPr>
            <a:r>
              <a:rPr lang="en-US" altLang="en-US" sz="2200"/>
              <a:t>When ribosomes are attached it is called rough ER and smooth ER when there are no ribosomes attached. </a:t>
            </a:r>
          </a:p>
          <a:p>
            <a:pPr eaLnBrk="0" hangingPunct="0">
              <a:spcBef>
                <a:spcPct val="50000"/>
              </a:spcBef>
            </a:pPr>
            <a:r>
              <a:rPr lang="en-US" altLang="en-US" sz="2200"/>
              <a:t>The rough endoplasmic reticulum is where most protein synthesis occurs in the cell. The function of the smooth endoplasmic reticulum is to synthesize lipids in the cell. The smooth ER is also helps in the detoxification of harmful substances in the cell.</a:t>
            </a:r>
          </a:p>
          <a:p>
            <a:pPr eaLnBrk="0" hangingPunct="0">
              <a:spcBef>
                <a:spcPct val="50000"/>
              </a:spcBef>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56"/>
                                        </p:tgtEl>
                                        <p:attrNameLst>
                                          <p:attrName>style.visibility</p:attrName>
                                        </p:attrNameLst>
                                      </p:cBhvr>
                                      <p:to>
                                        <p:strVal val="visible"/>
                                      </p:to>
                                    </p:set>
                                    <p:anim calcmode="lin" valueType="num">
                                      <p:cBhvr additive="base">
                                        <p:cTn id="7" dur="500" fill="hold"/>
                                        <p:tgtEl>
                                          <p:spTgt spid="10256"/>
                                        </p:tgtEl>
                                        <p:attrNameLst>
                                          <p:attrName>ppt_x</p:attrName>
                                        </p:attrNameLst>
                                      </p:cBhvr>
                                      <p:tavLst>
                                        <p:tav tm="0">
                                          <p:val>
                                            <p:strVal val="0-#ppt_w/2"/>
                                          </p:val>
                                        </p:tav>
                                        <p:tav tm="100000">
                                          <p:val>
                                            <p:strVal val="#ppt_x"/>
                                          </p:val>
                                        </p:tav>
                                      </p:tavLst>
                                    </p:anim>
                                    <p:anim calcmode="lin" valueType="num">
                                      <p:cBhvr additive="base">
                                        <p:cTn id="8" dur="500" fill="hold"/>
                                        <p:tgtEl>
                                          <p:spTgt spid="102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additive="base">
                                        <p:cTn id="13" dur="500" fill="hold"/>
                                        <p:tgtEl>
                                          <p:spTgt spid="10250"/>
                                        </p:tgtEl>
                                        <p:attrNameLst>
                                          <p:attrName>ppt_x</p:attrName>
                                        </p:attrNameLst>
                                      </p:cBhvr>
                                      <p:tavLst>
                                        <p:tav tm="0">
                                          <p:val>
                                            <p:strVal val="0-#ppt_w/2"/>
                                          </p:val>
                                        </p:tav>
                                        <p:tav tm="100000">
                                          <p:val>
                                            <p:strVal val="#ppt_x"/>
                                          </p:val>
                                        </p:tav>
                                      </p:tavLst>
                                    </p:anim>
                                    <p:anim calcmode="lin" valueType="num">
                                      <p:cBhvr additive="base">
                                        <p:cTn id="14"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oup 5">
            <a:extLst>
              <a:ext uri="{FF2B5EF4-FFF2-40B4-BE49-F238E27FC236}">
                <a16:creationId xmlns:a16="http://schemas.microsoft.com/office/drawing/2014/main" id="{0D0ABD8F-BDAD-BF63-7579-22483F16DC54}"/>
              </a:ext>
            </a:extLst>
          </p:cNvPr>
          <p:cNvGrpSpPr>
            <a:grpSpLocks/>
          </p:cNvGrpSpPr>
          <p:nvPr/>
        </p:nvGrpSpPr>
        <p:grpSpPr bwMode="auto">
          <a:xfrm>
            <a:off x="2451100" y="1562100"/>
            <a:ext cx="4241800" cy="3733800"/>
            <a:chOff x="0" y="0"/>
            <a:chExt cx="2672" cy="2352"/>
          </a:xfrm>
        </p:grpSpPr>
        <p:sp>
          <p:nvSpPr>
            <p:cNvPr id="11266" name="Rectangle 2">
              <a:extLst>
                <a:ext uri="{FF2B5EF4-FFF2-40B4-BE49-F238E27FC236}">
                  <a16:creationId xmlns:a16="http://schemas.microsoft.com/office/drawing/2014/main" id="{61F4D327-144F-9959-650A-8646F4F2BE4B}"/>
                </a:ext>
              </a:extLst>
            </p:cNvPr>
            <p:cNvSpPr>
              <a:spLocks noChangeArrowheads="1"/>
            </p:cNvSpPr>
            <p:nvPr/>
          </p:nvSpPr>
          <p:spPr bwMode="auto">
            <a:xfrm>
              <a:off x="0" y="0"/>
              <a:ext cx="267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267" name="Rectangle 3">
              <a:extLst>
                <a:ext uri="{FF2B5EF4-FFF2-40B4-BE49-F238E27FC236}">
                  <a16:creationId xmlns:a16="http://schemas.microsoft.com/office/drawing/2014/main" id="{4921DCC6-9A2B-F914-B292-8488D6ADBDD3}"/>
                </a:ext>
              </a:extLst>
            </p:cNvPr>
            <p:cNvSpPr>
              <a:spLocks noChangeArrowheads="1"/>
            </p:cNvSpPr>
            <p:nvPr/>
          </p:nvSpPr>
          <p:spPr bwMode="auto">
            <a:xfrm>
              <a:off x="0" y="0"/>
              <a:ext cx="2014" cy="2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200">
                  <a:latin typeface="Arial" panose="020B0604020202020204" pitchFamily="34" charset="0"/>
                </a:rPr>
                <a:t>  </a:t>
              </a:r>
              <a:r>
                <a:rPr lang="en-US" altLang="en-US" sz="22700">
                  <a:latin typeface="Arial" panose="020B0604020202020204" pitchFamily="34" charset="0"/>
                </a:rPr>
                <a:t> </a:t>
              </a:r>
              <a:r>
                <a:rPr lang="en-US" altLang="en-US" sz="1200">
                  <a:latin typeface="Arial" panose="020B0604020202020204" pitchFamily="34" charset="0"/>
                </a:rPr>
                <a:t>                                                                                           </a:t>
              </a:r>
            </a:p>
          </p:txBody>
        </p:sp>
      </p:grpSp>
      <p:sp>
        <p:nvSpPr>
          <p:cNvPr id="11270" name="Rectangle 6">
            <a:extLst>
              <a:ext uri="{FF2B5EF4-FFF2-40B4-BE49-F238E27FC236}">
                <a16:creationId xmlns:a16="http://schemas.microsoft.com/office/drawing/2014/main" id="{7DD62F53-4928-8AFF-203F-E688BA3D327B}"/>
              </a:ext>
            </a:extLst>
          </p:cNvPr>
          <p:cNvSpPr>
            <a:spLocks noChangeArrowheads="1"/>
          </p:cNvSpPr>
          <p:nvPr/>
        </p:nvSpPr>
        <p:spPr bwMode="auto">
          <a:xfrm>
            <a:off x="0" y="100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1273" name="Group 9">
            <a:extLst>
              <a:ext uri="{FF2B5EF4-FFF2-40B4-BE49-F238E27FC236}">
                <a16:creationId xmlns:a16="http://schemas.microsoft.com/office/drawing/2014/main" id="{3AE3E6BC-5972-D607-55D9-0E53389EF9EA}"/>
              </a:ext>
            </a:extLst>
          </p:cNvPr>
          <p:cNvGrpSpPr>
            <a:grpSpLocks/>
          </p:cNvGrpSpPr>
          <p:nvPr/>
        </p:nvGrpSpPr>
        <p:grpSpPr bwMode="auto">
          <a:xfrm>
            <a:off x="3048000" y="304800"/>
            <a:ext cx="6096000" cy="6211888"/>
            <a:chOff x="0" y="-433"/>
            <a:chExt cx="5760" cy="3913"/>
          </a:xfrm>
        </p:grpSpPr>
        <p:sp>
          <p:nvSpPr>
            <p:cNvPr id="11271" name="Rectangle 7">
              <a:extLst>
                <a:ext uri="{FF2B5EF4-FFF2-40B4-BE49-F238E27FC236}">
                  <a16:creationId xmlns:a16="http://schemas.microsoft.com/office/drawing/2014/main" id="{CE7D13AE-D93A-24F8-7925-5AF4A009935C}"/>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272" name="Rectangle 8">
              <a:extLst>
                <a:ext uri="{FF2B5EF4-FFF2-40B4-BE49-F238E27FC236}">
                  <a16:creationId xmlns:a16="http://schemas.microsoft.com/office/drawing/2014/main" id="{B260E5A8-F9DA-ABE6-20FA-FCC31FBCD6B8}"/>
                </a:ext>
              </a:extLst>
            </p:cNvPr>
            <p:cNvSpPr>
              <a:spLocks noChangeArrowheads="1"/>
            </p:cNvSpPr>
            <p:nvPr/>
          </p:nvSpPr>
          <p:spPr bwMode="auto">
            <a:xfrm>
              <a:off x="0" y="-433"/>
              <a:ext cx="5760" cy="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200" b="1" u="sng"/>
                <a:t>Golgi</a:t>
              </a:r>
              <a:r>
                <a:rPr lang="en-US" altLang="en-US" sz="2200" b="1"/>
                <a:t> complex</a:t>
              </a:r>
              <a:r>
                <a:rPr lang="en-US" altLang="en-US" sz="2200"/>
                <a:t>- It is organelle in the cell that is responsible for sorting and correctly shipping the proteins produced in the ER. </a:t>
              </a:r>
            </a:p>
            <a:p>
              <a:r>
                <a:rPr lang="en-US" altLang="en-US" sz="2200"/>
                <a:t> </a:t>
              </a:r>
            </a:p>
            <a:p>
              <a:pPr eaLnBrk="0" hangingPunct="0"/>
              <a:r>
                <a:rPr lang="en-US" altLang="en-US" sz="2200"/>
                <a:t>Just like our postal packages which should have a correct shipping address, the proteins produced in the ER, should be correctly sent to their respective address. </a:t>
              </a:r>
            </a:p>
            <a:p>
              <a:pPr eaLnBrk="0" hangingPunct="0"/>
              <a:endParaRPr lang="en-US" altLang="en-US" sz="2200"/>
            </a:p>
            <a:p>
              <a:pPr eaLnBrk="0" hangingPunct="0"/>
              <a:r>
                <a:rPr lang="en-US" altLang="en-US" sz="2200"/>
                <a:t>In the cell, shipping and sorting done by the Golgi complex. It is a very important step in protein synthesis.</a:t>
              </a:r>
            </a:p>
            <a:p>
              <a:pPr eaLnBrk="0" hangingPunct="0"/>
              <a:endParaRPr lang="en-US" altLang="en-US" sz="2200"/>
            </a:p>
            <a:p>
              <a:pPr eaLnBrk="0" hangingPunct="0"/>
              <a:r>
                <a:rPr lang="en-US" altLang="en-US" sz="2200"/>
                <a:t>If the Golgi complex makes a mistake in shipping the proteins to the right address, certain functions in the cell may stop.</a:t>
              </a:r>
              <a:r>
                <a:rPr lang="en-US" altLang="en-US"/>
                <a:t> </a:t>
              </a:r>
            </a:p>
            <a:p>
              <a:pPr eaLnBrk="0" hangingPunct="0"/>
              <a:endParaRPr lang="en-US" altLang="en-US"/>
            </a:p>
            <a:p>
              <a:pPr eaLnBrk="0" hangingPunct="0"/>
              <a:endParaRPr lang="en-US" altLang="en-US"/>
            </a:p>
          </p:txBody>
        </p:sp>
      </p:grpSp>
      <p:pic>
        <p:nvPicPr>
          <p:cNvPr id="11274" name="Picture 10">
            <a:extLst>
              <a:ext uri="{FF2B5EF4-FFF2-40B4-BE49-F238E27FC236}">
                <a16:creationId xmlns:a16="http://schemas.microsoft.com/office/drawing/2014/main" id="{4921257B-2CAD-DB95-2C87-9EF0665B2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2895600" cy="2917825"/>
          </a:xfrm>
          <a:prstGeom prst="rect">
            <a:avLst/>
          </a:prstGeom>
          <a:noFill/>
          <a:extLst>
            <a:ext uri="{909E8E84-426E-40DD-AFC4-6F175D3DCCD1}">
              <a14:hiddenFill xmlns:a14="http://schemas.microsoft.com/office/drawing/2010/main">
                <a:solidFill>
                  <a:srgbClr val="FFFFFF"/>
                </a:solidFill>
              </a14:hiddenFill>
            </a:ext>
          </a:extLst>
        </p:spPr>
      </p:pic>
      <p:pic>
        <p:nvPicPr>
          <p:cNvPr id="11275" name="Picture 11">
            <a:extLst>
              <a:ext uri="{FF2B5EF4-FFF2-40B4-BE49-F238E27FC236}">
                <a16:creationId xmlns:a16="http://schemas.microsoft.com/office/drawing/2014/main" id="{8EACD293-5A59-7F8C-495B-B0E814BBA3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3048000" cy="237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274"/>
                                        </p:tgtEl>
                                        <p:attrNameLst>
                                          <p:attrName>style.visibility</p:attrName>
                                        </p:attrNameLst>
                                      </p:cBhvr>
                                      <p:to>
                                        <p:strVal val="visible"/>
                                      </p:to>
                                    </p:set>
                                    <p:anim calcmode="lin" valueType="num">
                                      <p:cBhvr additive="base">
                                        <p:cTn id="13" dur="500" fill="hold"/>
                                        <p:tgtEl>
                                          <p:spTgt spid="11274"/>
                                        </p:tgtEl>
                                        <p:attrNameLst>
                                          <p:attrName>ppt_x</p:attrName>
                                        </p:attrNameLst>
                                      </p:cBhvr>
                                      <p:tavLst>
                                        <p:tav tm="0">
                                          <p:val>
                                            <p:strVal val="0-#ppt_w/2"/>
                                          </p:val>
                                        </p:tav>
                                        <p:tav tm="100000">
                                          <p:val>
                                            <p:strVal val="#ppt_x"/>
                                          </p:val>
                                        </p:tav>
                                      </p:tavLst>
                                    </p:anim>
                                    <p:anim calcmode="lin" valueType="num">
                                      <p:cBhvr additive="base">
                                        <p:cTn id="14"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1275"/>
                                        </p:tgtEl>
                                        <p:attrNameLst>
                                          <p:attrName>style.visibility</p:attrName>
                                        </p:attrNameLst>
                                      </p:cBhvr>
                                      <p:to>
                                        <p:strVal val="visible"/>
                                      </p:to>
                                    </p:set>
                                    <p:anim calcmode="lin" valueType="num">
                                      <p:cBhvr additive="base">
                                        <p:cTn id="19" dur="500" fill="hold"/>
                                        <p:tgtEl>
                                          <p:spTgt spid="11275"/>
                                        </p:tgtEl>
                                        <p:attrNameLst>
                                          <p:attrName>ppt_x</p:attrName>
                                        </p:attrNameLst>
                                      </p:cBhvr>
                                      <p:tavLst>
                                        <p:tav tm="0">
                                          <p:val>
                                            <p:strVal val="0-#ppt_w/2"/>
                                          </p:val>
                                        </p:tav>
                                        <p:tav tm="100000">
                                          <p:val>
                                            <p:strVal val="#ppt_x"/>
                                          </p:val>
                                        </p:tav>
                                      </p:tavLst>
                                    </p:anim>
                                    <p:anim calcmode="lin" valueType="num">
                                      <p:cBhvr additive="base">
                                        <p:cTn id="20" dur="500" fill="hold"/>
                                        <p:tgtEl>
                                          <p:spTgt spid="112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8E2FC71-0098-36B9-BD60-93A2404E5B5D}"/>
              </a:ext>
            </a:extLst>
          </p:cNvPr>
          <p:cNvSpPr>
            <a:spLocks noChangeArrowheads="1"/>
          </p:cNvSpPr>
          <p:nvPr/>
        </p:nvSpPr>
        <p:spPr bwMode="auto">
          <a:xfrm>
            <a:off x="0" y="84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grpSp>
        <p:nvGrpSpPr>
          <p:cNvPr id="18438" name="Group 6">
            <a:extLst>
              <a:ext uri="{FF2B5EF4-FFF2-40B4-BE49-F238E27FC236}">
                <a16:creationId xmlns:a16="http://schemas.microsoft.com/office/drawing/2014/main" id="{02A77274-66CF-8E55-62D5-E9F7A324C8B5}"/>
              </a:ext>
            </a:extLst>
          </p:cNvPr>
          <p:cNvGrpSpPr>
            <a:grpSpLocks/>
          </p:cNvGrpSpPr>
          <p:nvPr/>
        </p:nvGrpSpPr>
        <p:grpSpPr bwMode="auto">
          <a:xfrm>
            <a:off x="0" y="1698625"/>
            <a:ext cx="9144000" cy="5159375"/>
            <a:chOff x="0" y="0"/>
            <a:chExt cx="5760" cy="3250"/>
          </a:xfrm>
        </p:grpSpPr>
        <p:sp>
          <p:nvSpPr>
            <p:cNvPr id="18435" name="Rectangle 3">
              <a:extLst>
                <a:ext uri="{FF2B5EF4-FFF2-40B4-BE49-F238E27FC236}">
                  <a16:creationId xmlns:a16="http://schemas.microsoft.com/office/drawing/2014/main" id="{FCEA4090-5A3C-573E-5BEA-59CF0529B660}"/>
                </a:ext>
              </a:extLst>
            </p:cNvPr>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8436" name="Rectangle 4">
              <a:extLst>
                <a:ext uri="{FF2B5EF4-FFF2-40B4-BE49-F238E27FC236}">
                  <a16:creationId xmlns:a16="http://schemas.microsoft.com/office/drawing/2014/main" id="{FF6BCDC9-CE36-23B5-478F-E83239C65408}"/>
                </a:ext>
              </a:extLst>
            </p:cNvPr>
            <p:cNvSpPr>
              <a:spLocks noChangeArrowheads="1"/>
            </p:cNvSpPr>
            <p:nvPr/>
          </p:nvSpPr>
          <p:spPr bwMode="auto">
            <a:xfrm>
              <a:off x="0" y="0"/>
              <a:ext cx="5760" cy="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ltLang="en-US" b="1"/>
            </a:p>
            <a:p>
              <a:r>
                <a:rPr lang="en-US" altLang="en-US" b="1"/>
                <a:t>Ribosomes</a:t>
              </a:r>
              <a:r>
                <a:rPr lang="en-US" altLang="en-US"/>
                <a:t>- Organelles that help in the synthesis of proteins. Ribosomes are made up of two parts, called subunits.  </a:t>
              </a:r>
            </a:p>
            <a:p>
              <a:pPr eaLnBrk="0" hangingPunct="0"/>
              <a:r>
                <a:rPr lang="en-US" altLang="en-US"/>
                <a:t>  They get their names from their size. One unit is larger than than the other so they are called large and small subunits. </a:t>
              </a:r>
            </a:p>
            <a:p>
              <a:pPr eaLnBrk="0" hangingPunct="0"/>
              <a:endParaRPr lang="en-US" altLang="en-US"/>
            </a:p>
            <a:p>
              <a:pPr eaLnBrk="0" hangingPunct="0"/>
              <a:r>
                <a:rPr lang="en-US" altLang="en-US"/>
                <a:t>Both these subunits are necessary for protein synthesis in the cell. When the two units are docked together with a special information unit called messenger RNA, they make proteins. </a:t>
              </a:r>
            </a:p>
            <a:p>
              <a:pPr eaLnBrk="0" hangingPunct="0"/>
              <a:endParaRPr lang="en-US" altLang="en-US"/>
            </a:p>
            <a:p>
              <a:pPr eaLnBrk="0" hangingPunct="0"/>
              <a:r>
                <a:rPr lang="en-US" altLang="en-US"/>
                <a:t>Some ribosomes are found in the cytoplasm, but most are attached to the endoplasmic reticulum. While attached to the ER, ribosomes make proteins that the cell needs and also ones to be exported from the cell for work elsewhere in the body.</a:t>
              </a:r>
            </a:p>
            <a:p>
              <a:pPr eaLnBrk="0" hangingPunct="0"/>
              <a:endParaRPr lang="en-US" altLang="en-US"/>
            </a:p>
          </p:txBody>
        </p:sp>
      </p:grpSp>
      <p:pic>
        <p:nvPicPr>
          <p:cNvPr id="18439" name="Picture 7" descr="large &amp; small subunits along with a ribosome">
            <a:extLst>
              <a:ext uri="{FF2B5EF4-FFF2-40B4-BE49-F238E27FC236}">
                <a16:creationId xmlns:a16="http://schemas.microsoft.com/office/drawing/2014/main" id="{1F95C5CB-CF76-EDB3-DE69-8ACF10853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3184525"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0-#ppt_w/2"/>
                                          </p:val>
                                        </p:tav>
                                        <p:tav tm="100000">
                                          <p:val>
                                            <p:strVal val="#ppt_x"/>
                                          </p:val>
                                        </p:tav>
                                      </p:tavLst>
                                    </p:anim>
                                    <p:anim calcmode="lin" valueType="num">
                                      <p:cBhvr additive="base">
                                        <p:cTn id="8"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9"/>
                                        </p:tgtEl>
                                        <p:attrNameLst>
                                          <p:attrName>style.visibility</p:attrName>
                                        </p:attrNameLst>
                                      </p:cBhvr>
                                      <p:to>
                                        <p:strVal val="visible"/>
                                      </p:to>
                                    </p:set>
                                    <p:anim calcmode="lin" valueType="num">
                                      <p:cBhvr additive="base">
                                        <p:cTn id="13" dur="500" fill="hold"/>
                                        <p:tgtEl>
                                          <p:spTgt spid="18439"/>
                                        </p:tgtEl>
                                        <p:attrNameLst>
                                          <p:attrName>ppt_x</p:attrName>
                                        </p:attrNameLst>
                                      </p:cBhvr>
                                      <p:tavLst>
                                        <p:tav tm="0">
                                          <p:val>
                                            <p:strVal val="0-#ppt_w/2"/>
                                          </p:val>
                                        </p:tav>
                                        <p:tav tm="100000">
                                          <p:val>
                                            <p:strVal val="#ppt_x"/>
                                          </p:val>
                                        </p:tav>
                                      </p:tavLst>
                                    </p:anim>
                                    <p:anim calcmode="lin" valueType="num">
                                      <p:cBhvr additive="base">
                                        <p:cTn id="14" dur="500" fill="hold"/>
                                        <p:tgtEl>
                                          <p:spTgt spid="184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1787</Words>
  <Application>Microsoft Office PowerPoint</Application>
  <PresentationFormat>On-screen Show (4:3)</PresentationFormat>
  <Paragraphs>183</Paragraphs>
  <Slides>36</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Times New Roman</vt:lpstr>
      <vt:lpstr>Arial</vt:lpstr>
      <vt:lpstr>Verdana</vt:lpstr>
      <vt:lpstr>Librarian</vt:lpstr>
      <vt:lpstr>Georgia</vt:lpstr>
      <vt:lpstr>Arial Unicode MS</vt:lpstr>
      <vt:lpstr>Default Design</vt:lpstr>
      <vt:lpstr>Microsoft PowerPoint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milne</dc:creator>
  <cp:lastModifiedBy>Nayan GRIFFITHS</cp:lastModifiedBy>
  <cp:revision>7</cp:revision>
  <dcterms:created xsi:type="dcterms:W3CDTF">2004-05-09T14:24:55Z</dcterms:created>
  <dcterms:modified xsi:type="dcterms:W3CDTF">2023-03-14T11:09:21Z</dcterms:modified>
</cp:coreProperties>
</file>