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0"/>
  </p:notesMasterIdLst>
  <p:sldIdLst>
    <p:sldId id="256" r:id="rId2"/>
    <p:sldId id="296" r:id="rId3"/>
    <p:sldId id="321" r:id="rId4"/>
    <p:sldId id="271" r:id="rId5"/>
    <p:sldId id="311" r:id="rId6"/>
    <p:sldId id="318" r:id="rId7"/>
    <p:sldId id="313" r:id="rId8"/>
    <p:sldId id="312" r:id="rId9"/>
    <p:sldId id="314" r:id="rId10"/>
    <p:sldId id="315" r:id="rId11"/>
    <p:sldId id="316" r:id="rId12"/>
    <p:sldId id="317" r:id="rId13"/>
    <p:sldId id="258" r:id="rId14"/>
    <p:sldId id="324" r:id="rId15"/>
    <p:sldId id="279" r:id="rId16"/>
    <p:sldId id="320" r:id="rId17"/>
    <p:sldId id="319" r:id="rId18"/>
    <p:sldId id="322" r:id="rId19"/>
    <p:sldId id="285" r:id="rId20"/>
    <p:sldId id="268" r:id="rId21"/>
    <p:sldId id="281" r:id="rId22"/>
    <p:sldId id="282" r:id="rId23"/>
    <p:sldId id="304" r:id="rId24"/>
    <p:sldId id="323" r:id="rId25"/>
    <p:sldId id="283" r:id="rId26"/>
    <p:sldId id="267" r:id="rId27"/>
    <p:sldId id="270" r:id="rId28"/>
    <p:sldId id="32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FF0000"/>
    <a:srgbClr val="000066"/>
    <a:srgbClr val="00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55FA95F7-08AD-2EB8-D2F2-B21034CF49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AE1CB523-1606-65FC-4340-782BF353EB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37924" name="Rectangle 4">
            <a:extLst>
              <a:ext uri="{FF2B5EF4-FFF2-40B4-BE49-F238E27FC236}">
                <a16:creationId xmlns:a16="http://schemas.microsoft.com/office/drawing/2014/main" id="{1E86A0AD-BC10-D266-CD29-3098502E62C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25" name="Rectangle 5">
            <a:extLst>
              <a:ext uri="{FF2B5EF4-FFF2-40B4-BE49-F238E27FC236}">
                <a16:creationId xmlns:a16="http://schemas.microsoft.com/office/drawing/2014/main" id="{76547F4F-1859-16FD-0F4A-C35CCEDE1E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26" name="Rectangle 6">
            <a:extLst>
              <a:ext uri="{FF2B5EF4-FFF2-40B4-BE49-F238E27FC236}">
                <a16:creationId xmlns:a16="http://schemas.microsoft.com/office/drawing/2014/main" id="{D666A729-CD2C-C9F1-FB03-C87133092F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37927" name="Rectangle 7">
            <a:extLst>
              <a:ext uri="{FF2B5EF4-FFF2-40B4-BE49-F238E27FC236}">
                <a16:creationId xmlns:a16="http://schemas.microsoft.com/office/drawing/2014/main" id="{5CAC74A3-404F-71DE-28DB-7816C1C3F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E0C3E0E-787E-4464-BCDF-8FF840C446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5E306CB-810A-44AF-471D-180F70797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DAD72-D13F-4D64-B51D-64649FB1427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38946" name="Rectangle 2">
            <a:extLst>
              <a:ext uri="{FF2B5EF4-FFF2-40B4-BE49-F238E27FC236}">
                <a16:creationId xmlns:a16="http://schemas.microsoft.com/office/drawing/2014/main" id="{FD775EFE-5C5B-C908-FDEE-66571FD5D3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16376C90-CAD8-74CF-C87C-B95685A45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69CC63-C90C-9B4E-FF38-F7EC119BE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103A0-36B4-4A7C-87EE-332CB0CE734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3282" name="Rectangle 2">
            <a:extLst>
              <a:ext uri="{FF2B5EF4-FFF2-40B4-BE49-F238E27FC236}">
                <a16:creationId xmlns:a16="http://schemas.microsoft.com/office/drawing/2014/main" id="{13CF1890-9E00-9905-01ED-33383127A4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CD8006A9-DAE6-5549-4CF8-E1FC4B50F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916F2A-41E1-1D9C-6F53-687ADCF537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0F772-515F-4753-8E2A-EC570D30451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54306" name="Rectangle 2">
            <a:extLst>
              <a:ext uri="{FF2B5EF4-FFF2-40B4-BE49-F238E27FC236}">
                <a16:creationId xmlns:a16="http://schemas.microsoft.com/office/drawing/2014/main" id="{F50B9094-994C-2A53-46AE-64A785785C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B2546D79-7274-98DF-D311-DF7C41FD3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05B0DF-77FA-2D74-1A12-AA996392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F12DA-F67E-43C0-BDD4-01C0DED2286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55330" name="Rectangle 2">
            <a:extLst>
              <a:ext uri="{FF2B5EF4-FFF2-40B4-BE49-F238E27FC236}">
                <a16:creationId xmlns:a16="http://schemas.microsoft.com/office/drawing/2014/main" id="{FC016D1E-F385-2AC8-15CD-678CD06F5E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BFBF5F0A-41DB-323E-4EC5-C2311CC71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491AA6-B3F3-5CEE-B256-EA096D518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DDE5C-497F-4FFC-866B-E3D9FC2D02C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3AAA3576-FEB6-DB1A-5495-E4CEFA32F7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02D57520-96D5-DBA2-1D58-80BC07528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6AD4D5-B586-8194-99AA-06056C0CE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5A053-7788-44C1-9851-550E2F2DEEA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2C89AD6E-C171-8E0E-E3BE-8753D75BF5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842E39BA-CC75-4F74-646C-88C6406E3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945197-B91F-0CF4-DC2D-3C590CF386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8BF6D-ED73-4C97-9749-4F508CDD003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B452FEDF-72A0-B11B-686C-438D909428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621F76D6-12F6-CFA7-2A71-E434759A0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992E26D-FA4A-81AD-A0F4-63579F71A2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C8461-38DE-459D-9EC5-CDF15BE07BF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59426" name="Rectangle 2">
            <a:extLst>
              <a:ext uri="{FF2B5EF4-FFF2-40B4-BE49-F238E27FC236}">
                <a16:creationId xmlns:a16="http://schemas.microsoft.com/office/drawing/2014/main" id="{25CA80B0-0CCF-4B7C-A4A8-ADDE480DB1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BF7953D4-B190-CA8E-B395-B45C6B159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E4DEC0-5B47-F4F1-7158-30C3EF67E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B6C68-B8B3-4B29-97D7-A0E45FABC6B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DAFE6256-D49F-3EA4-E68D-B398F81093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14FCFF53-D23D-190F-1B6F-94529E7FF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8FCA7C-096D-F025-DE2B-784174168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FF981-4ADC-4B13-90F6-F56B95EF04C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61474" name="Rectangle 2">
            <a:extLst>
              <a:ext uri="{FF2B5EF4-FFF2-40B4-BE49-F238E27FC236}">
                <a16:creationId xmlns:a16="http://schemas.microsoft.com/office/drawing/2014/main" id="{4F681D7D-94E0-A273-534A-B835DB5B92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41D1B8D7-E50D-6FFC-3820-386E75D7B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561808D-5FF7-CD71-8A60-ADD434925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DC3A3-4603-4373-86C8-8C9CE79E844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748E6681-25A4-29FD-74D9-9B5B00D8FA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115679D-B77B-9E4B-24B4-B5280FB45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403225-E2E5-D09C-799A-BD49BB6A9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AC20E-6A89-4F28-9F7B-6CB02930A9B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992970D9-554E-8BF0-A788-B8915099E5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4766B971-498C-DD4F-F266-4B0FD932D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269341-3D7D-E7AA-4215-BC660571C6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76C95-7CC2-43E8-8162-710CF2A171C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63522" name="Rectangle 2">
            <a:extLst>
              <a:ext uri="{FF2B5EF4-FFF2-40B4-BE49-F238E27FC236}">
                <a16:creationId xmlns:a16="http://schemas.microsoft.com/office/drawing/2014/main" id="{FE0C1532-1FA9-0786-5C3E-E66FAFF2EF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C00B47FD-3FA5-8A58-2EA9-02057A927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A88717-1B26-4BFA-2C18-23F41BD09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78327-124A-437B-B1CF-2500C918A7C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64546" name="Rectangle 2">
            <a:extLst>
              <a:ext uri="{FF2B5EF4-FFF2-40B4-BE49-F238E27FC236}">
                <a16:creationId xmlns:a16="http://schemas.microsoft.com/office/drawing/2014/main" id="{42B69819-6D0A-30CF-93D1-2E913141C7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6F40FDE5-F9A9-0683-B4CB-F381B1D0D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5D0BFB-E7FE-9564-5E35-E4A365964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472E2-961E-4578-B02A-F5C8BDC3657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65570" name="Rectangle 2">
            <a:extLst>
              <a:ext uri="{FF2B5EF4-FFF2-40B4-BE49-F238E27FC236}">
                <a16:creationId xmlns:a16="http://schemas.microsoft.com/office/drawing/2014/main" id="{B2AB073F-264A-EFC1-EDB4-536458D136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0E0775B3-739A-44F7-C40A-D1C5A9B6C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143A1B1-F616-787E-4882-4BFB223EA3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FF726-7F1E-4A45-B38E-14112721ED0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6242842A-51BC-89B9-A42D-9359ED958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DDA91492-5C01-FFF8-D5A8-ABAB0D099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58CCF5-BDBC-870E-27CE-74B9CD5103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B6586-FCA5-4AE2-BCF5-AAA530E3AE6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11D5D68A-C772-1A54-BB88-B24E5DEA8C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98259702-7F6B-3AB0-B2BB-19936D236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752905-894C-972A-C79C-4B750AFB1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14964-9698-4201-A941-E8C33803119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68642" name="Rectangle 2">
            <a:extLst>
              <a:ext uri="{FF2B5EF4-FFF2-40B4-BE49-F238E27FC236}">
                <a16:creationId xmlns:a16="http://schemas.microsoft.com/office/drawing/2014/main" id="{2DA47DFD-CBB3-0536-B4B8-EBA007E816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CFDAF4A3-1A1D-3BB8-B348-82D3E7A8D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238E68-B852-6DCD-8B6C-04B237912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FC4AF-72F0-46DA-BC4D-412C025496E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69666" name="Rectangle 2">
            <a:extLst>
              <a:ext uri="{FF2B5EF4-FFF2-40B4-BE49-F238E27FC236}">
                <a16:creationId xmlns:a16="http://schemas.microsoft.com/office/drawing/2014/main" id="{5E012484-0EA8-1289-D20F-1A2E53A0F9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C882650D-7B90-781E-B92D-A015FCB49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4B0179-3CDC-5010-C40E-D71F508E8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CEF3-909C-4E7C-8DE0-0AB131FEFCC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70690" name="Rectangle 2">
            <a:extLst>
              <a:ext uri="{FF2B5EF4-FFF2-40B4-BE49-F238E27FC236}">
                <a16:creationId xmlns:a16="http://schemas.microsoft.com/office/drawing/2014/main" id="{0DB98BCA-04C3-9E51-7553-D6FECE4E29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BA5EB0BE-666A-B581-AC87-16282DEB5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841BAA-03DD-43C0-0A57-6EA54A94F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D3C77-8D39-4B83-8200-20331C6B680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72738" name="Rectangle 2">
            <a:extLst>
              <a:ext uri="{FF2B5EF4-FFF2-40B4-BE49-F238E27FC236}">
                <a16:creationId xmlns:a16="http://schemas.microsoft.com/office/drawing/2014/main" id="{FD03A867-18F5-E8BB-A3B2-3165C84B62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0D070D34-DDB6-6584-3517-C1572E4ED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FC2C0E-7374-75AB-0B5D-E8126184FC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56511-6EB6-49FD-9BD4-4F73F00B969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D2FE0328-EF49-404C-E4F4-623DD78FF6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113160DA-E26F-E550-65A0-BA35841A0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ED040D-8DFC-9584-75E4-0D21043AA8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C232B-0AA5-41AE-BBAF-F5D67894DFF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52BBB321-4E68-0822-5240-44FF6D454D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DC5464B9-FF22-FB30-7133-B0C480838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08F11F-12F1-D037-0963-1593B8E54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45AF4-68EE-4641-BACD-BA1CB0EDF04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62" name="Rectangle 2">
            <a:extLst>
              <a:ext uri="{FF2B5EF4-FFF2-40B4-BE49-F238E27FC236}">
                <a16:creationId xmlns:a16="http://schemas.microsoft.com/office/drawing/2014/main" id="{38E8701F-F51F-33B5-BE3A-26901FBF81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0DB825BD-F41C-C33F-29A3-583DD8BF5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6B81E2-6C2E-A887-BDB8-F01EDFAE7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B3A22-C962-423D-B36F-A1FE3EAA69E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49186" name="Rectangle 2">
            <a:extLst>
              <a:ext uri="{FF2B5EF4-FFF2-40B4-BE49-F238E27FC236}">
                <a16:creationId xmlns:a16="http://schemas.microsoft.com/office/drawing/2014/main" id="{77035577-B7BA-4E94-2664-BBEBB8E8FC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DC5A0161-4790-D074-A260-381012EF9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DB0B53-5494-35AE-6D21-CDBD1D3D8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E2FCB-337D-4511-A664-1DFEF63D980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BEB12540-D5CB-08F0-144D-BF976C1FE6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EE802C0C-863E-BC4A-C3DB-331BE32D9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A5DDB1-225F-3113-9C5A-BB3F4CD707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AD060-14F7-41A7-9DFF-B514D90EEE6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E60F74E2-4255-122E-B227-F1429F6C9D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BCBD784B-ED5F-1CE7-8BFA-B26952F5B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90D07B-21EB-A588-12A6-51CE00BB9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6A35B-B062-4865-944E-F6ED736E9B1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2258" name="Rectangle 2">
            <a:extLst>
              <a:ext uri="{FF2B5EF4-FFF2-40B4-BE49-F238E27FC236}">
                <a16:creationId xmlns:a16="http://schemas.microsoft.com/office/drawing/2014/main" id="{4662452E-54C8-8A37-EBE3-C411D0232D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6481AA25-D318-CF28-7E54-8EF3827F4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60C0-6EC6-0B97-A47B-6A8C76C54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2F34C-AE29-98E0-B7D6-D55ED659B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0B9A8-B1ED-EFE4-0540-3A9D7F18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6B7B5-D4B1-63B5-58D6-A149BCD7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F74E-8E88-F5B2-C64F-05EE1F77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8026C-C043-4F19-9F71-A8BC7C04F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89168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1F77-1CCC-B201-8A86-24908E54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91E36-2F4B-7CC7-C218-ED210C9DD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EC994-6CD3-43A0-48BD-1B7D5B56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7EB4C-9724-ED1F-2E8C-B90C8563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048C-2A7C-9FD4-5A86-F63A3A0E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134E2-B41C-4029-A018-DC26CC0DC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580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2EFA1-C522-0431-8F94-B4C1463F7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97E18-4FD8-9833-51B2-7DE945F28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F6045-8181-8BD1-4DD0-9B905475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EB486-55DB-E258-0FD9-B458CF0A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1F466-2A8B-5DAE-0674-36BA8C35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6CAFA-647C-4735-B806-F2CED6250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91660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9207-DCFC-8E22-D40E-77B6026C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BCBDD4E-651D-11F0-FC84-20975B204F7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6968D-3A5D-9E46-B46C-AF552C56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FFC7-D1D3-22AA-327B-B3B9B3D5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91103-FBDA-3C20-AF4A-2166A4A3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FAA96B-7F33-40B9-AD41-06C62C39D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7953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B85F-6F8A-30AA-0A50-A3ACF215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064E3-5C2D-B28C-5D75-96D4CD1A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D80E-E544-E174-4D84-0A811985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4E930-FA52-2FA6-6902-22CB5A14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0375-F41C-0C6F-BCFD-39703B6E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E55CD-0873-4AF1-A8C1-9F6C36E17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2371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E619-4375-96DA-73E7-C18C9BBD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F700F-B1DF-BF83-8C1D-2449873D8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7CC09-2186-0792-C8C1-EC755CAC1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4F27D-8BEA-B671-7CEC-BB0D0E23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55010-569E-198B-D373-1509DD40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B2571-B582-4892-9D26-124F63352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8862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010C-8068-F421-2DCE-20A6B74D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7959-B149-4B5E-13F0-479670C41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23B94-2664-54A8-B87C-B33F1EB8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8F5D8-C0B5-06FA-7610-29FCF704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6A80C-1733-2870-EA96-10F499CA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2032F-0802-A6A2-61DF-5587B89F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AB492-162F-4D87-B151-410DEC752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01633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9F52-CA3C-4A93-FF50-38EF8736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31D56-1EF0-38F1-4FE4-FC905272B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3EB28-4E2F-A574-9B24-84AA6712E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52F22-C633-7A3C-5303-59545E8F0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787C2-C824-08A8-922F-F42349AD6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2A5E7-81BD-4135-B079-2577AC22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FCAEA-29D3-CE2A-9F75-EE72666A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CB1E6-9987-A02E-FBEE-F9AFE8C4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89577-8C10-4AB7-8810-34DBA89B5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213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0022-DF83-8E98-5E9E-EB9D852F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EF790-06FB-46AE-8532-36AC7CA0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2E748-331F-EC49-12B9-2E09C186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8FB65-7689-95FA-FB00-0CED68D5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59896-BF3A-4D55-BAC6-BEBD5F0E6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2185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D56D8-E616-2372-D22D-FB034BF6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C9755-0CFB-6920-F422-5718A004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6F531-C5FA-3021-162C-4047662E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28A7E-2951-440D-BF93-D82B70950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4907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DAA7-98F2-16CA-DC58-347FE7B0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F10E2-234B-1D80-EE3E-79514BDC2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4157B-4C63-D39A-3585-984967A6E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5DF5D-BB28-358C-103E-6F8855E7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E3EA-1764-1728-A16E-C031A476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41769-F165-677C-E800-DDACD688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767BD-ED86-415E-A9D7-F38B7F971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0144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3CA5-87DE-2F8A-E5A1-FB55987E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E84D6-B0A4-DF77-553A-92042C3C1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FECB5-8B1E-3E0F-F213-357E0A164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C5F86-1CA0-16FC-CFB8-CEE63486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252E7-2959-DDB6-C1CD-230AEF6E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03D72-7FAD-AC30-EE29-E0BFEE63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82FA4-F71F-4341-A1E3-007C9CEA0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384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371A5B04-D7F6-A1A3-5375-F45F67C48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60755B69-E327-8CB2-63DC-1AA20F53B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4068" name="Rectangle 4">
            <a:extLst>
              <a:ext uri="{FF2B5EF4-FFF2-40B4-BE49-F238E27FC236}">
                <a16:creationId xmlns:a16="http://schemas.microsoft.com/office/drawing/2014/main" id="{5C4C4D99-EF92-0262-8774-F684A1134D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CBA2516C-8EE1-523D-36AA-7795BD0469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id="{E4A322D5-A42D-68F2-D836-7DB8874194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ABE78C-E933-4064-94FA-DCEB0FBB98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44071" name="Text Box 7">
            <a:extLst>
              <a:ext uri="{FF2B5EF4-FFF2-40B4-BE49-F238E27FC236}">
                <a16:creationId xmlns:a16="http://schemas.microsoft.com/office/drawing/2014/main" id="{FA5F56D8-BCE4-32BF-9E98-9054AA13A0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397875">
            <a:off x="-2555875" y="3241675"/>
            <a:ext cx="535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>
                <a:solidFill>
                  <a:srgbClr val="000066"/>
                </a:solidFill>
                <a:latin typeface="Tahoma" panose="020B0604030504040204" pitchFamily="34" charset="0"/>
              </a:rPr>
              <a:t>Copyright </a:t>
            </a:r>
            <a:r>
              <a:rPr lang="en-US" altLang="en-US" sz="1000" b="1">
                <a:solidFill>
                  <a:srgbClr val="000066"/>
                </a:solidFill>
                <a:latin typeface="Symbol" panose="05050102010706020507" pitchFamily="18" charset="2"/>
              </a:rPr>
              <a:t>Ó</a:t>
            </a:r>
            <a:r>
              <a:rPr lang="en-US" altLang="en-US" sz="1000" b="1">
                <a:solidFill>
                  <a:srgbClr val="000066"/>
                </a:solidFill>
                <a:latin typeface="Tahoma" panose="020B0604030504040204" pitchFamily="34" charset="0"/>
              </a:rPr>
              <a:t> 2002 by Harcourt College Publishers, a division of Thomson Learning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/>
      <p:bldP spid="344067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25B511DE-55AA-6007-7EC1-AEB1C95FFC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143000"/>
          </a:xfrm>
        </p:spPr>
        <p:txBody>
          <a:bodyPr anchor="ctr"/>
          <a:lstStyle/>
          <a:p>
            <a:r>
              <a:rPr lang="en-US" altLang="en-US" sz="4000"/>
              <a:t>Aim:  What happens after fertilization?</a:t>
            </a:r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FF55FCE3-DC15-5CAA-F2F6-C0B3C0746B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3600" b="1"/>
              <a:t>Do</a:t>
            </a:r>
            <a:r>
              <a:rPr lang="en-US" altLang="en-US" sz="3600"/>
              <a:t> </a:t>
            </a:r>
            <a:r>
              <a:rPr lang="en-US" altLang="en-US" sz="3600" b="1"/>
              <a:t>Now</a:t>
            </a:r>
            <a:r>
              <a:rPr lang="en-US" altLang="en-US" sz="3600"/>
              <a:t>: Describe the process of fertilization.</a:t>
            </a:r>
          </a:p>
          <a:p>
            <a:pPr algn="l">
              <a:buFontTx/>
              <a:buChar char="•"/>
            </a:pPr>
            <a:endParaRPr lang="en-US" altLang="en-US" sz="3600"/>
          </a:p>
          <a:p>
            <a:pPr algn="l">
              <a:buFontTx/>
              <a:buChar char="•"/>
            </a:pPr>
            <a:r>
              <a:rPr lang="en-US" altLang="en-US" sz="3600"/>
              <a:t>A sperm enters an ovum, and the nuclei combine to form one with 46 chromosomes</a:t>
            </a:r>
            <a:r>
              <a:rPr lang="en-US" altLang="en-US" sz="320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CCA35772-75AA-0BBC-8ED0-1765A9CCE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 eventually form a </a:t>
            </a:r>
            <a:r>
              <a:rPr lang="en-US" altLang="en-US" u="sng"/>
              <a:t>Morula</a:t>
            </a: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370DA3A6-CF02-8347-A134-3555F6707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14373" name="Picture 5">
            <a:extLst>
              <a:ext uri="{FF2B5EF4-FFF2-40B4-BE49-F238E27FC236}">
                <a16:creationId xmlns:a16="http://schemas.microsoft.com/office/drawing/2014/main" id="{6ED02074-BFB9-371B-F6B1-C3CCA650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4648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D2DDA980-8D74-32FB-B6DD-44A0065A1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Next it becomes a blastula</a:t>
            </a:r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9C1C9092-AD28-8061-5BF1-9A47D06B6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16421" name="Picture 5">
            <a:extLst>
              <a:ext uri="{FF2B5EF4-FFF2-40B4-BE49-F238E27FC236}">
                <a16:creationId xmlns:a16="http://schemas.microsoft.com/office/drawing/2014/main" id="{99C500E3-104B-5F35-167C-8FAFE282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162675" cy="46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CD92F9F0-0D03-E6BE-8721-7EA068915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 next, a gastrula</a:t>
            </a: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F2C9FD7E-8646-07B1-6534-152F62943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17445" name="Picture 5">
            <a:extLst>
              <a:ext uri="{FF2B5EF4-FFF2-40B4-BE49-F238E27FC236}">
                <a16:creationId xmlns:a16="http://schemas.microsoft.com/office/drawing/2014/main" id="{9CC81413-AD9B-1FBE-5E5B-8D5873AE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8313"/>
            <a:ext cx="5486400" cy="49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4" name="Rectangle 6">
            <a:extLst>
              <a:ext uri="{FF2B5EF4-FFF2-40B4-BE49-F238E27FC236}">
                <a16:creationId xmlns:a16="http://schemas.microsoft.com/office/drawing/2014/main" id="{275AC165-D2C4-6838-490B-3380FDB1A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Regents Diagram…</a:t>
            </a:r>
          </a:p>
        </p:txBody>
      </p:sp>
      <p:sp>
        <p:nvSpPr>
          <p:cNvPr id="309256" name="Rectangle 8">
            <a:extLst>
              <a:ext uri="{FF2B5EF4-FFF2-40B4-BE49-F238E27FC236}">
                <a16:creationId xmlns:a16="http://schemas.microsoft.com/office/drawing/2014/main" id="{612A3CFB-88C5-99C6-5BAB-C213B174F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 altLang="en-US"/>
          </a:p>
          <a:p>
            <a:pPr marL="457200" indent="-457200"/>
            <a:endParaRPr lang="en-US" altLang="en-US"/>
          </a:p>
          <a:p>
            <a:pPr marL="457200" indent="-457200">
              <a:buFontTx/>
              <a:buAutoNum type="arabicPeriod"/>
            </a:pPr>
            <a:r>
              <a:rPr lang="en-US" altLang="en-US"/>
              <a:t>Sperm and ovum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Zygote (fertilized ovum)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2-cell stage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4-cell stage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Morula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Blastula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Gastrula</a:t>
            </a:r>
          </a:p>
          <a:p>
            <a:pPr marL="457200" indent="-457200">
              <a:buFontTx/>
              <a:buAutoNum type="arabicPeriod"/>
            </a:pPr>
            <a:endParaRPr lang="en-US" altLang="en-US"/>
          </a:p>
          <a:p>
            <a:pPr marL="457200" indent="-457200">
              <a:buFontTx/>
              <a:buAutoNum type="arabicPeriod"/>
            </a:pPr>
            <a:endParaRPr lang="en-US" altLang="en-US"/>
          </a:p>
          <a:p>
            <a:pPr marL="457200" indent="-457200"/>
            <a:endParaRPr lang="en-US" altLang="en-US"/>
          </a:p>
        </p:txBody>
      </p:sp>
      <p:pic>
        <p:nvPicPr>
          <p:cNvPr id="309253" name="Picture 5">
            <a:extLst>
              <a:ext uri="{FF2B5EF4-FFF2-40B4-BE49-F238E27FC236}">
                <a16:creationId xmlns:a16="http://schemas.microsoft.com/office/drawing/2014/main" id="{932029FE-A09B-EE0E-2CA0-2B79595F7A69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7696200" cy="1098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DE3D402E-9C92-1161-6CF4-7FAAD8181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Aim:  What happens after cleavage begins?</a:t>
            </a:r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19C61879-6A69-0470-4E4C-F1288DEBB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/>
              <a:t>Do now:  How does a single celled zygote become a gastrula?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2859989D-0DFE-34DB-06EC-BC8408876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altLang="en-US">
                <a:solidFill>
                  <a:srgbClr val="000080"/>
                </a:solidFill>
              </a:rPr>
              <a:t>Differentiation (Organogenesis)</a:t>
            </a: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8DC3D071-723D-643D-C411-4C1B0B52A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100" i="1">
                <a:cs typeface="Times New Roman" panose="02020603050405020304" pitchFamily="18" charset="0"/>
              </a:rPr>
              <a:t>Organogenesis</a:t>
            </a:r>
            <a:r>
              <a:rPr lang="en-US" altLang="en-US" sz="3100">
                <a:cs typeface="Times New Roman" panose="02020603050405020304" pitchFamily="18" charset="0"/>
              </a:rPr>
              <a:t> is the formation of the organs (Organo = organs, genesis = creation)</a:t>
            </a:r>
          </a:p>
          <a:p>
            <a:pPr>
              <a:lnSpc>
                <a:spcPct val="80000"/>
              </a:lnSpc>
            </a:pPr>
            <a:r>
              <a:rPr lang="en-US" altLang="en-US" sz="3100">
                <a:cs typeface="Times New Roman" panose="02020603050405020304" pitchFamily="18" charset="0"/>
              </a:rPr>
              <a:t>Arises from the layering of cells that occurs during gastrula stage</a:t>
            </a:r>
          </a:p>
          <a:p>
            <a:pPr>
              <a:lnSpc>
                <a:spcPct val="80000"/>
              </a:lnSpc>
            </a:pPr>
            <a:r>
              <a:rPr lang="en-US" altLang="en-US" sz="3100">
                <a:cs typeface="Times New Roman" panose="02020603050405020304" pitchFamily="18" charset="0"/>
              </a:rPr>
              <a:t>The layers are </a:t>
            </a:r>
            <a:r>
              <a:rPr lang="en-US" altLang="en-US" sz="3100" i="1">
                <a:cs typeface="Times New Roman" panose="02020603050405020304" pitchFamily="18" charset="0"/>
              </a:rPr>
              <a:t>germ layers</a:t>
            </a:r>
            <a:r>
              <a:rPr lang="en-US" altLang="en-US" sz="3100">
                <a:cs typeface="Times New Roman" panose="02020603050405020304" pitchFamily="18" charset="0"/>
              </a:rPr>
              <a:t>; they have specific fates in the developing embryo: </a:t>
            </a:r>
          </a:p>
          <a:p>
            <a:pPr lvl="1">
              <a:lnSpc>
                <a:spcPct val="80000"/>
              </a:lnSpc>
            </a:pPr>
            <a:r>
              <a:rPr lang="en-US" altLang="en-US" sz="2600" i="1">
                <a:cs typeface="Times New Roman" panose="02020603050405020304" pitchFamily="18" charset="0"/>
              </a:rPr>
              <a:t>Endoderm</a:t>
            </a:r>
          </a:p>
          <a:p>
            <a:pPr lvl="2">
              <a:lnSpc>
                <a:spcPct val="80000"/>
              </a:lnSpc>
            </a:pPr>
            <a:r>
              <a:rPr lang="en-US" altLang="en-US" sz="2200">
                <a:cs typeface="Times New Roman" panose="02020603050405020304" pitchFamily="18" charset="0"/>
              </a:rPr>
              <a:t>The innermost layer</a:t>
            </a:r>
          </a:p>
          <a:p>
            <a:pPr lvl="2">
              <a:lnSpc>
                <a:spcPct val="80000"/>
              </a:lnSpc>
            </a:pPr>
            <a:r>
              <a:rPr lang="en-US" altLang="en-US" sz="2200">
                <a:cs typeface="Times New Roman" panose="02020603050405020304" pitchFamily="18" charset="0"/>
              </a:rPr>
              <a:t>Goes on to form the gut</a:t>
            </a:r>
          </a:p>
          <a:p>
            <a:pPr lvl="1">
              <a:lnSpc>
                <a:spcPct val="80000"/>
              </a:lnSpc>
            </a:pPr>
            <a:r>
              <a:rPr lang="en-US" altLang="en-US" sz="2600" i="1">
                <a:cs typeface="Times New Roman" panose="02020603050405020304" pitchFamily="18" charset="0"/>
              </a:rPr>
              <a:t>Mesoderm</a:t>
            </a:r>
          </a:p>
          <a:p>
            <a:pPr lvl="2">
              <a:lnSpc>
                <a:spcPct val="80000"/>
              </a:lnSpc>
            </a:pPr>
            <a:r>
              <a:rPr lang="en-US" altLang="en-US" sz="2200">
                <a:cs typeface="Times New Roman" panose="02020603050405020304" pitchFamily="18" charset="0"/>
              </a:rPr>
              <a:t>In the middle</a:t>
            </a:r>
          </a:p>
          <a:p>
            <a:pPr lvl="2">
              <a:lnSpc>
                <a:spcPct val="80000"/>
              </a:lnSpc>
            </a:pPr>
            <a:r>
              <a:rPr lang="en-US" altLang="en-US" sz="2200">
                <a:cs typeface="Times New Roman" panose="02020603050405020304" pitchFamily="18" charset="0"/>
              </a:rPr>
              <a:t>Goes on to form the muscles, circulatory system, blood and many different organs</a:t>
            </a:r>
          </a:p>
          <a:p>
            <a:pPr lvl="1">
              <a:lnSpc>
                <a:spcPct val="80000"/>
              </a:lnSpc>
            </a:pPr>
            <a:r>
              <a:rPr lang="en-US" altLang="en-US" sz="2600" i="1">
                <a:cs typeface="Times New Roman" panose="02020603050405020304" pitchFamily="18" charset="0"/>
              </a:rPr>
              <a:t>Ectoderm</a:t>
            </a:r>
            <a:r>
              <a:rPr lang="en-US" altLang="en-US" sz="2600"/>
              <a:t> </a:t>
            </a:r>
          </a:p>
          <a:p>
            <a:pPr lvl="2">
              <a:lnSpc>
                <a:spcPct val="80000"/>
              </a:lnSpc>
            </a:pPr>
            <a:r>
              <a:rPr lang="en-US" altLang="en-US" sz="2200"/>
              <a:t>The outermost</a:t>
            </a:r>
          </a:p>
          <a:p>
            <a:pPr lvl="2">
              <a:lnSpc>
                <a:spcPct val="80000"/>
              </a:lnSpc>
            </a:pPr>
            <a:r>
              <a:rPr lang="en-US" altLang="en-US" sz="2200"/>
              <a:t>Goes on to form the skin and nervous system</a:t>
            </a:r>
          </a:p>
          <a:p>
            <a:pPr>
              <a:lnSpc>
                <a:spcPct val="80000"/>
              </a:lnSpc>
            </a:pPr>
            <a:endParaRPr lang="en-US" altLang="en-US" sz="310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42338704-4327-8678-33F7-7CFC884E7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Late Gastrula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1A958BD2-213D-D3E9-EDB8-685CD2851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23591" name="Picture 7">
            <a:extLst>
              <a:ext uri="{FF2B5EF4-FFF2-40B4-BE49-F238E27FC236}">
                <a16:creationId xmlns:a16="http://schemas.microsoft.com/office/drawing/2014/main" id="{384BF9BC-3212-6E49-2D15-688B8C978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85900"/>
            <a:ext cx="595312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3" name="Line 9">
            <a:extLst>
              <a:ext uri="{FF2B5EF4-FFF2-40B4-BE49-F238E27FC236}">
                <a16:creationId xmlns:a16="http://schemas.microsoft.com/office/drawing/2014/main" id="{D71F2CD4-D5B8-4C5D-5357-B994D23C6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048000"/>
            <a:ext cx="2438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3594" name="Text Box 10">
            <a:extLst>
              <a:ext uri="{FF2B5EF4-FFF2-40B4-BE49-F238E27FC236}">
                <a16:creationId xmlns:a16="http://schemas.microsoft.com/office/drawing/2014/main" id="{123AD0F8-5402-E6E1-112C-5C440F00E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Mesoderm</a:t>
            </a:r>
          </a:p>
        </p:txBody>
      </p:sp>
      <p:sp>
        <p:nvSpPr>
          <p:cNvPr id="323595" name="Line 11">
            <a:extLst>
              <a:ext uri="{FF2B5EF4-FFF2-40B4-BE49-F238E27FC236}">
                <a16:creationId xmlns:a16="http://schemas.microsoft.com/office/drawing/2014/main" id="{306D5988-96D6-224B-8E58-F9B4CFEB43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981200"/>
            <a:ext cx="3200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3596" name="Text Box 12">
            <a:extLst>
              <a:ext uri="{FF2B5EF4-FFF2-40B4-BE49-F238E27FC236}">
                <a16:creationId xmlns:a16="http://schemas.microsoft.com/office/drawing/2014/main" id="{33135C31-A597-C48C-B0C4-185216B5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524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Endoderm</a:t>
            </a:r>
          </a:p>
        </p:txBody>
      </p:sp>
      <p:sp>
        <p:nvSpPr>
          <p:cNvPr id="323597" name="Line 13">
            <a:extLst>
              <a:ext uri="{FF2B5EF4-FFF2-40B4-BE49-F238E27FC236}">
                <a16:creationId xmlns:a16="http://schemas.microsoft.com/office/drawing/2014/main" id="{B2C11290-311F-E599-5492-EFC23E000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8956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3598" name="Text Box 14">
            <a:extLst>
              <a:ext uri="{FF2B5EF4-FFF2-40B4-BE49-F238E27FC236}">
                <a16:creationId xmlns:a16="http://schemas.microsoft.com/office/drawing/2014/main" id="{99C5E02D-F211-4657-0EA9-061CCF7F4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Ectoderm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87A29117-DCFC-DD3F-A7DB-84F78F112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Differentiation of Primary Germ Layers (from the gastrula)</a:t>
            </a:r>
          </a:p>
        </p:txBody>
      </p:sp>
      <p:graphicFrame>
        <p:nvGraphicFramePr>
          <p:cNvPr id="321574" name="Group 38">
            <a:extLst>
              <a:ext uri="{FF2B5EF4-FFF2-40B4-BE49-F238E27FC236}">
                <a16:creationId xmlns:a16="http://schemas.microsoft.com/office/drawing/2014/main" id="{CD254742-8339-F233-9CE5-4CADBA9D85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606107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58352612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49178582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65887995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Ectoderm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Mesoderm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Endoderm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965916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Nervous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Skeleton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Digestive 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168111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Epidermis of skin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Muscles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Respiratory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958505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Circulatory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Liver, pancreas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946446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Gonads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26429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1B842FA4-4D03-97AF-6DB9-3371724D2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Human Development Summary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8ED1B68-D686-7A3D-AA4C-5362F886A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>
                <a:sym typeface="Wingdings" panose="05000000000000000000" pitchFamily="2" charset="2"/>
              </a:rPr>
              <a:t>Meiosis makes sperm in males and ovum in females</a:t>
            </a:r>
          </a:p>
          <a:p>
            <a:r>
              <a:rPr lang="en-US" altLang="en-US" sz="4000">
                <a:sym typeface="Wingdings" panose="05000000000000000000" pitchFamily="2" charset="2"/>
              </a:rPr>
              <a:t>Sperm and ovum unite nuclei to form a zygote</a:t>
            </a:r>
          </a:p>
          <a:p>
            <a:r>
              <a:rPr lang="en-US" altLang="en-US" sz="4000">
                <a:sym typeface="Wingdings" panose="05000000000000000000" pitchFamily="2" charset="2"/>
              </a:rPr>
              <a:t>Zygote undergoes cleavage and becomes gastrula with 3 germ layers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>
            <a:extLst>
              <a:ext uri="{FF2B5EF4-FFF2-40B4-BE49-F238E27FC236}">
                <a16:creationId xmlns:a16="http://schemas.microsoft.com/office/drawing/2014/main" id="{AF33764B-6CBD-E7AB-B3D1-6FC161E25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304800"/>
            <a:ext cx="7772400" cy="762000"/>
          </a:xfrm>
        </p:spPr>
        <p:txBody>
          <a:bodyPr/>
          <a:lstStyle/>
          <a:p>
            <a:r>
              <a:rPr lang="en-US" altLang="en-US"/>
              <a:t>Embryonic Membranes</a:t>
            </a: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7BE2E2A9-56FF-55BA-2423-5D6F65CEC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924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Protect and nourish the embryo</a:t>
            </a:r>
            <a:endParaRPr lang="en-US" altLang="en-US" sz="28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/>
              <a:t>There</a:t>
            </a:r>
            <a:r>
              <a:rPr lang="en-US" altLang="en-US" sz="2800" i="1"/>
              <a:t> </a:t>
            </a:r>
            <a:r>
              <a:rPr lang="en-US" altLang="en-US" sz="2800"/>
              <a:t>are</a:t>
            </a:r>
            <a:r>
              <a:rPr lang="en-US" altLang="en-US" sz="2800" i="1"/>
              <a:t> four embryonic membranes</a:t>
            </a:r>
            <a:endParaRPr lang="en-US" altLang="en-US" sz="2800" i="1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/>
              <a:t>Develop from the germ layers, but are not part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/>
              <a:t>of the embryo and are lost at birth</a:t>
            </a:r>
            <a:endParaRPr lang="en-US" altLang="en-US" sz="24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/>
              <a:t>The </a:t>
            </a:r>
            <a:r>
              <a:rPr lang="en-US" altLang="en-US" sz="2800" i="1"/>
              <a:t>chorion</a:t>
            </a:r>
            <a:r>
              <a:rPr lang="en-US" altLang="en-US" sz="2800"/>
              <a:t> and </a:t>
            </a:r>
            <a:r>
              <a:rPr lang="en-US" altLang="en-US" sz="2800" i="1"/>
              <a:t>amnion</a:t>
            </a:r>
            <a:r>
              <a:rPr lang="en-US" altLang="en-US" sz="2800"/>
              <a:t> enclose the embryo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/>
              <a:t>The chorion surrounds the entire embryo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amnion encloses the embryo and forms an open volume between the embryo &amp; the amnion called the amniotic cavity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The amniotic cavity fills with amniotic fluid, which envelops the embryo and cushions it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The amniotic fluid can be sampled to test for developmental abnormalities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</a:t>
            </a:r>
            <a:r>
              <a:rPr lang="en-US" altLang="en-US" sz="2400" i="1"/>
              <a:t>allantois</a:t>
            </a:r>
            <a:r>
              <a:rPr lang="en-US" altLang="en-US" sz="2400"/>
              <a:t> is an outgrowth of the gut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In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/>
              <a:t>reptiles and birds, it stores nitrogenous wastes</a:t>
            </a:r>
            <a:endParaRPr lang="en-US" altLang="en-US" sz="20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/>
              <a:t>The </a:t>
            </a:r>
            <a:r>
              <a:rPr lang="en-US" altLang="en-US" sz="2800" i="1"/>
              <a:t>yolk sac</a:t>
            </a:r>
            <a:r>
              <a:rPr lang="en-US" altLang="en-US" sz="2800"/>
              <a:t> encloses the yolk in vertebrates with yolk-rich eggs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In humans, there is no yolk sac, but the yolk aids in formation of red blood cells	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2F27D9FC-8D32-7F3D-743A-A0AEF4EFF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Fertilization: Four Major Steps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D11842BC-6CDF-6C8D-B7E6-263668D38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/>
              <a:t>Sperm contacts the egg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Sperm or its nucleus enters the egg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Egg becomes activated and developmental</a:t>
            </a:r>
            <a:br>
              <a:rPr lang="en-US" altLang="en-US"/>
            </a:br>
            <a:r>
              <a:rPr lang="en-US" altLang="en-US"/>
              <a:t>changes begin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Sperm and egg nuclei fuse</a:t>
            </a:r>
          </a:p>
          <a:p>
            <a:pPr marL="457200" indent="-457200">
              <a:buFontTx/>
              <a:buAutoNum type="arabicPeriod"/>
            </a:pPr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9" name="Rectangle 5">
            <a:extLst>
              <a:ext uri="{FF2B5EF4-FFF2-40B4-BE49-F238E27FC236}">
                <a16:creationId xmlns:a16="http://schemas.microsoft.com/office/drawing/2014/main" id="{AD32800D-1803-6F0D-6AAD-90288A74A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57200"/>
            <a:ext cx="17526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57028" name="Picture 4">
            <a:extLst>
              <a:ext uri="{FF2B5EF4-FFF2-40B4-BE49-F238E27FC236}">
                <a16:creationId xmlns:a16="http://schemas.microsoft.com/office/drawing/2014/main" id="{140B2005-B0CA-BA56-CF35-DCEE01C4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3022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6" name="Rectangle 2">
            <a:extLst>
              <a:ext uri="{FF2B5EF4-FFF2-40B4-BE49-F238E27FC236}">
                <a16:creationId xmlns:a16="http://schemas.microsoft.com/office/drawing/2014/main" id="{B4A0AAEB-C71D-AC57-A6F8-BE137AC22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25" y="274638"/>
            <a:ext cx="4032250" cy="990600"/>
          </a:xfrm>
        </p:spPr>
        <p:txBody>
          <a:bodyPr/>
          <a:lstStyle/>
          <a:p>
            <a:r>
              <a:rPr lang="en-US" altLang="en-US"/>
              <a:t>Extraembryonic Membranes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BD4D71C4-B759-431F-CB79-28FA9724B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80"/>
                </a:solidFill>
                <a:cs typeface="Times New Roman" panose="02020603050405020304" pitchFamily="18" charset="0"/>
              </a:rPr>
              <a:t>Human Prenatal Development </a:t>
            </a:r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55C432C6-AC51-4784-B312-9C6C20FA2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315200" cy="4572000"/>
          </a:xfrm>
        </p:spPr>
        <p:txBody>
          <a:bodyPr/>
          <a:lstStyle/>
          <a:p>
            <a:r>
              <a:rPr lang="en-US" altLang="en-US" sz="3100">
                <a:solidFill>
                  <a:srgbClr val="000080"/>
                </a:solidFill>
                <a:cs typeface="Times New Roman" panose="02020603050405020304" pitchFamily="18" charset="0"/>
              </a:rPr>
              <a:t>Gestation lasts 266 days from fertilization to birth</a:t>
            </a:r>
            <a:r>
              <a:rPr lang="en-US" altLang="en-US" sz="3100"/>
              <a:t> </a:t>
            </a:r>
          </a:p>
          <a:p>
            <a:r>
              <a:rPr lang="en-US" altLang="en-US" sz="3100">
                <a:solidFill>
                  <a:srgbClr val="000080"/>
                </a:solidFill>
              </a:rPr>
              <a:t>Development begins in the oviduct</a:t>
            </a:r>
            <a:endParaRPr lang="en-US" altLang="en-US" sz="310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>
                <a:solidFill>
                  <a:srgbClr val="000080"/>
                </a:solidFill>
              </a:rPr>
              <a:t>About 24 hours after fertilization, the zygote has divided to form a 2-celled embryo</a:t>
            </a:r>
            <a:endParaRPr lang="en-US" altLang="en-US" sz="260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>
                <a:solidFill>
                  <a:srgbClr val="000080"/>
                </a:solidFill>
              </a:rPr>
              <a:t>The embryo passes down the oviduct by cilia and peristalsis</a:t>
            </a:r>
            <a:endParaRPr lang="en-US" altLang="en-US" sz="260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>
                <a:solidFill>
                  <a:srgbClr val="000080"/>
                </a:solidFill>
              </a:rPr>
              <a:t>The </a:t>
            </a:r>
            <a:r>
              <a:rPr lang="en-US" altLang="en-US" sz="2600" i="1">
                <a:solidFill>
                  <a:srgbClr val="000080"/>
                </a:solidFill>
              </a:rPr>
              <a:t>zona pellucida</a:t>
            </a:r>
            <a:r>
              <a:rPr lang="en-US" altLang="en-US" sz="2600">
                <a:solidFill>
                  <a:srgbClr val="000080"/>
                </a:solidFill>
              </a:rPr>
              <a:t> has dissolved by the 5th day, when the embryo enters the uterus</a:t>
            </a:r>
            <a:endParaRPr lang="en-US" altLang="en-US" sz="260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>
                <a:solidFill>
                  <a:srgbClr val="000080"/>
                </a:solidFill>
              </a:rPr>
              <a:t>The embryo floats free for several days, nourished by fluids from glands in the uterine wall</a:t>
            </a:r>
            <a:endParaRPr lang="en-US" altLang="en-US" sz="260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2200">
                <a:solidFill>
                  <a:srgbClr val="000080"/>
                </a:solidFill>
              </a:rPr>
              <a:t>At this point, it is called a </a:t>
            </a:r>
            <a:r>
              <a:rPr lang="en-US" altLang="en-US" sz="2200" i="1">
                <a:solidFill>
                  <a:srgbClr val="000080"/>
                </a:solidFill>
              </a:rPr>
              <a:t>blastocyst</a:t>
            </a:r>
            <a:endParaRPr lang="en-US" altLang="en-US" sz="2200" i="1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58BC2093-6199-D0A3-3274-F077CA456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/>
          <a:lstStyle/>
          <a:p>
            <a:r>
              <a:rPr lang="en-US" altLang="en-US"/>
              <a:t>Implantation 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D3CF65AE-066D-5132-E97D-C6191B12F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80"/>
                </a:solidFill>
              </a:rPr>
              <a:t>The embryo implants in the wall of the uterus</a:t>
            </a:r>
            <a:r>
              <a:rPr lang="en-US" altLang="en-US" sz="2800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80"/>
                </a:solidFill>
              </a:rPr>
              <a:t>on about the 7th day of development</a:t>
            </a:r>
            <a:endParaRPr lang="en-US" altLang="en-US" sz="280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 </a:t>
            </a:r>
          </a:p>
        </p:txBody>
      </p:sp>
      <p:pic>
        <p:nvPicPr>
          <p:cNvPr id="271365" name="Picture 5">
            <a:extLst>
              <a:ext uri="{FF2B5EF4-FFF2-40B4-BE49-F238E27FC236}">
                <a16:creationId xmlns:a16="http://schemas.microsoft.com/office/drawing/2014/main" id="{362A76F4-62D0-39A4-28A0-577BB6D9E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4770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4A596C38-9C84-537E-7544-BB318EE62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12-day Human Embryo</a:t>
            </a:r>
          </a:p>
        </p:txBody>
      </p:sp>
      <p:grpSp>
        <p:nvGrpSpPr>
          <p:cNvPr id="293897" name="Group 9">
            <a:extLst>
              <a:ext uri="{FF2B5EF4-FFF2-40B4-BE49-F238E27FC236}">
                <a16:creationId xmlns:a16="http://schemas.microsoft.com/office/drawing/2014/main" id="{993CF0C2-19B1-B2F3-C99E-0F0AFF34CE1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676400"/>
            <a:ext cx="8181975" cy="4616450"/>
            <a:chOff x="336" y="1056"/>
            <a:chExt cx="5154" cy="2908"/>
          </a:xfrm>
        </p:grpSpPr>
        <p:graphicFrame>
          <p:nvGraphicFramePr>
            <p:cNvPr id="293892" name="Object 4">
              <a:extLst>
                <a:ext uri="{FF2B5EF4-FFF2-40B4-BE49-F238E27FC236}">
                  <a16:creationId xmlns:a16="http://schemas.microsoft.com/office/drawing/2014/main" id="{023A729E-9F2A-5475-AFF1-EE66ED9F34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" y="1056"/>
            <a:ext cx="5154" cy="2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9797388" imgH="5527709" progId="Photoshop.Image.4">
                    <p:embed/>
                  </p:oleObj>
                </mc:Choice>
                <mc:Fallback>
                  <p:oleObj name="Image" r:id="rId3" imgW="9797388" imgH="5527709" progId="Photoshop.Image.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056"/>
                          <a:ext cx="5154" cy="290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3893" name="Line 5">
              <a:extLst>
                <a:ext uri="{FF2B5EF4-FFF2-40B4-BE49-F238E27FC236}">
                  <a16:creationId xmlns:a16="http://schemas.microsoft.com/office/drawing/2014/main" id="{58FF5C65-8860-C1D4-C81A-8236127F4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736"/>
              <a:ext cx="20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894" name="Line 6">
              <a:extLst>
                <a:ext uri="{FF2B5EF4-FFF2-40B4-BE49-F238E27FC236}">
                  <a16:creationId xmlns:a16="http://schemas.microsoft.com/office/drawing/2014/main" id="{C498F7FA-EA6B-82DC-7FF4-9AD3EB693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872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895" name="Line 7">
              <a:extLst>
                <a:ext uri="{FF2B5EF4-FFF2-40B4-BE49-F238E27FC236}">
                  <a16:creationId xmlns:a16="http://schemas.microsoft.com/office/drawing/2014/main" id="{D76B5E96-0EA8-9487-2747-6FB67ADDA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392"/>
              <a:ext cx="15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8D29D3D7-7638-833C-A3A5-77ACDED13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does this all take place?</a:t>
            </a:r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CF92A256-D454-1943-3F08-16528FB9D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27685" name="Picture 5">
            <a:extLst>
              <a:ext uri="{FF2B5EF4-FFF2-40B4-BE49-F238E27FC236}">
                <a16:creationId xmlns:a16="http://schemas.microsoft.com/office/drawing/2014/main" id="{4921DD9D-5ABA-8B34-BBF0-BCAA2656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638800" cy="47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8DDA7307-18C9-5C05-B9AD-D47B69790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Placenta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1E451D6E-8D2F-61CD-1487-46442915C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80"/>
                </a:solidFill>
              </a:rPr>
              <a:t>The </a:t>
            </a:r>
            <a:r>
              <a:rPr lang="en-US" altLang="en-US" i="1">
                <a:solidFill>
                  <a:srgbClr val="000080"/>
                </a:solidFill>
              </a:rPr>
              <a:t>placenta</a:t>
            </a:r>
            <a:r>
              <a:rPr lang="en-US" altLang="en-US">
                <a:solidFill>
                  <a:srgbClr val="000080"/>
                </a:solidFill>
              </a:rPr>
              <a:t> is the site of nutrient, gas, and waste exchange</a:t>
            </a:r>
            <a:endParaRPr lang="en-US" altLang="en-US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80"/>
                </a:solidFill>
              </a:rPr>
              <a:t>Secretes hormones that maintain pregnancy</a:t>
            </a:r>
            <a:endParaRPr lang="en-US" altLang="en-US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i="1">
                <a:solidFill>
                  <a:srgbClr val="000080"/>
                </a:solidFill>
              </a:rPr>
              <a:t>Trophoblast</a:t>
            </a:r>
            <a:r>
              <a:rPr lang="en-US" altLang="en-US">
                <a:solidFill>
                  <a:srgbClr val="000080"/>
                </a:solidFill>
              </a:rPr>
              <a:t> cells release </a:t>
            </a:r>
            <a:r>
              <a:rPr lang="en-US" altLang="en-US" i="1">
                <a:solidFill>
                  <a:srgbClr val="000080"/>
                </a:solidFill>
              </a:rPr>
              <a:t>human chorionic gonadotropin</a:t>
            </a:r>
            <a:r>
              <a:rPr lang="en-US" altLang="en-US">
                <a:solidFill>
                  <a:srgbClr val="000080"/>
                </a:solidFill>
              </a:rPr>
              <a:t> (hCG) which signals the corpus luteum to enlarge and produce progesterone</a:t>
            </a:r>
            <a:endParaRPr lang="en-US" altLang="en-US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80"/>
                </a:solidFill>
              </a:rPr>
              <a:t>The placenta develops from the embryonic chorion and maternal</a:t>
            </a:r>
            <a:r>
              <a:rPr lang="en-US" altLang="en-US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80"/>
                </a:solidFill>
              </a:rPr>
              <a:t>uterine tissue</a:t>
            </a:r>
            <a:endParaRPr lang="en-US" altLang="en-US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i="1">
                <a:solidFill>
                  <a:srgbClr val="000080"/>
                </a:solidFill>
              </a:rPr>
              <a:t>Chorionic villi</a:t>
            </a:r>
            <a:r>
              <a:rPr lang="en-US" altLang="en-US">
                <a:solidFill>
                  <a:srgbClr val="000080"/>
                </a:solidFill>
              </a:rPr>
              <a:t> are formed from the </a:t>
            </a:r>
            <a:r>
              <a:rPr lang="en-US" altLang="en-US" i="1">
                <a:solidFill>
                  <a:srgbClr val="000080"/>
                </a:solidFill>
              </a:rPr>
              <a:t>chorion</a:t>
            </a:r>
            <a:r>
              <a:rPr lang="en-US" altLang="en-US">
                <a:solidFill>
                  <a:srgbClr val="000080"/>
                </a:solidFill>
              </a:rPr>
              <a:t>, and project into the </a:t>
            </a:r>
            <a:r>
              <a:rPr lang="en-US" altLang="en-US" i="1">
                <a:solidFill>
                  <a:srgbClr val="000080"/>
                </a:solidFill>
              </a:rPr>
              <a:t>endometrium</a:t>
            </a:r>
            <a:r>
              <a:rPr lang="en-US" altLang="en-US">
                <a:solidFill>
                  <a:srgbClr val="000080"/>
                </a:solidFill>
              </a:rPr>
              <a:t> of the uterus</a:t>
            </a:r>
            <a:endParaRPr lang="en-US" altLang="en-US" i="1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80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i="1">
                <a:solidFill>
                  <a:srgbClr val="000080"/>
                </a:solidFill>
                <a:cs typeface="Times New Roman" panose="02020603050405020304" pitchFamily="18" charset="0"/>
              </a:rPr>
              <a:t>umbilical cord</a:t>
            </a:r>
            <a:r>
              <a:rPr lang="en-US" altLang="en-US">
                <a:solidFill>
                  <a:srgbClr val="000080"/>
                </a:solidFill>
                <a:cs typeface="Times New Roman" panose="02020603050405020304" pitchFamily="18" charset="0"/>
              </a:rPr>
              <a:t>, containing </a:t>
            </a:r>
            <a:r>
              <a:rPr lang="en-US" altLang="en-US" i="1">
                <a:solidFill>
                  <a:srgbClr val="000080"/>
                </a:solidFill>
                <a:cs typeface="Times New Roman" panose="02020603050405020304" pitchFamily="18" charset="0"/>
              </a:rPr>
              <a:t>two umbilical arteries</a:t>
            </a:r>
            <a:r>
              <a:rPr lang="en-US" altLang="en-US">
                <a:solidFill>
                  <a:srgbClr val="000080"/>
                </a:solidFill>
                <a:cs typeface="Times New Roman" panose="02020603050405020304" pitchFamily="18" charset="0"/>
              </a:rPr>
              <a:t> and </a:t>
            </a:r>
            <a:r>
              <a:rPr lang="en-US" altLang="en-US" i="1">
                <a:solidFill>
                  <a:srgbClr val="000080"/>
                </a:solidFill>
                <a:cs typeface="Times New Roman" panose="02020603050405020304" pitchFamily="18" charset="0"/>
              </a:rPr>
              <a:t>one umbilical vein</a:t>
            </a:r>
            <a:r>
              <a:rPr lang="en-US" altLang="en-US">
                <a:solidFill>
                  <a:srgbClr val="000080"/>
                </a:solidFill>
                <a:cs typeface="Times New Roman" panose="02020603050405020304" pitchFamily="18" charset="0"/>
              </a:rPr>
              <a:t> connects the embryo and the placenta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2C619BD7-720E-EF5E-32FC-A589E3D28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125" y="655638"/>
            <a:ext cx="8067675" cy="685800"/>
          </a:xfrm>
        </p:spPr>
        <p:txBody>
          <a:bodyPr/>
          <a:lstStyle/>
          <a:p>
            <a:r>
              <a:rPr lang="en-US" altLang="en-US"/>
              <a:t>Development of the Placenta</a:t>
            </a:r>
          </a:p>
        </p:txBody>
      </p:sp>
      <p:pic>
        <p:nvPicPr>
          <p:cNvPr id="256006" name="Picture 6">
            <a:extLst>
              <a:ext uri="{FF2B5EF4-FFF2-40B4-BE49-F238E27FC236}">
                <a16:creationId xmlns:a16="http://schemas.microsoft.com/office/drawing/2014/main" id="{FB96F7F4-64FF-C89E-872D-7C10C6A75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8580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6" name="Picture 4">
            <a:extLst>
              <a:ext uri="{FF2B5EF4-FFF2-40B4-BE49-F238E27FC236}">
                <a16:creationId xmlns:a16="http://schemas.microsoft.com/office/drawing/2014/main" id="{74C6729B-3975-E07C-3642-F16952BF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 b="4727"/>
          <a:stretch>
            <a:fillRect/>
          </a:stretch>
        </p:blipFill>
        <p:spPr bwMode="auto">
          <a:xfrm>
            <a:off x="3200400" y="990600"/>
            <a:ext cx="54038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4" name="Rectangle 2">
            <a:extLst>
              <a:ext uri="{FF2B5EF4-FFF2-40B4-BE49-F238E27FC236}">
                <a16:creationId xmlns:a16="http://schemas.microsoft.com/office/drawing/2014/main" id="{17BFE418-C314-61E8-4133-D98DEC194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819400"/>
            <a:ext cx="2514600" cy="1600200"/>
          </a:xfrm>
        </p:spPr>
        <p:txBody>
          <a:bodyPr/>
          <a:lstStyle/>
          <a:p>
            <a:r>
              <a:rPr lang="en-US" altLang="en-US"/>
              <a:t>Human Fetus at Ten Weeks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>
            <a:extLst>
              <a:ext uri="{FF2B5EF4-FFF2-40B4-BE49-F238E27FC236}">
                <a16:creationId xmlns:a16="http://schemas.microsoft.com/office/drawing/2014/main" id="{79712B4A-5237-515A-4265-76432706C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EF34F3C1-4DE0-A398-DA26-720DCE1E2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381000"/>
            <a:ext cx="7772400" cy="762000"/>
          </a:xfrm>
        </p:spPr>
        <p:txBody>
          <a:bodyPr/>
          <a:lstStyle/>
          <a:p>
            <a:r>
              <a:rPr lang="en-US" altLang="en-US"/>
              <a:t>Words to know…</a:t>
            </a:r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40108363-849C-215D-4AAD-74C1AD853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altLang="en-US" b="1"/>
              <a:t>Fuse-</a:t>
            </a:r>
            <a:r>
              <a:rPr lang="en-US" altLang="en-US"/>
              <a:t> to physically join together </a:t>
            </a:r>
          </a:p>
          <a:p>
            <a:r>
              <a:rPr lang="en-US" altLang="en-US" b="1"/>
              <a:t>Ovum</a:t>
            </a:r>
            <a:r>
              <a:rPr lang="en-US" altLang="en-US"/>
              <a:t> – egg cell (female gamete)</a:t>
            </a:r>
          </a:p>
          <a:p>
            <a:r>
              <a:rPr lang="en-US" altLang="en-US" b="1"/>
              <a:t>Cleavage</a:t>
            </a:r>
            <a:r>
              <a:rPr lang="en-US" altLang="en-US"/>
              <a:t> – process of cell division during development</a:t>
            </a:r>
          </a:p>
          <a:p>
            <a:r>
              <a:rPr lang="en-US" altLang="en-US" b="1"/>
              <a:t>Differentiation</a:t>
            </a:r>
            <a:r>
              <a:rPr lang="en-US" altLang="en-US"/>
              <a:t> – the process of forming different kinds of cells from similar cells of the early embryo</a:t>
            </a:r>
          </a:p>
          <a:p>
            <a:r>
              <a:rPr lang="en-US" altLang="en-US" b="1"/>
              <a:t>Embryo</a:t>
            </a:r>
            <a:r>
              <a:rPr lang="en-US" altLang="en-US"/>
              <a:t> – an organism in an early stage of development</a:t>
            </a:r>
          </a:p>
          <a:p>
            <a:r>
              <a:rPr lang="en-US" altLang="en-US" b="1"/>
              <a:t>Morula</a:t>
            </a:r>
            <a:r>
              <a:rPr lang="en-US" altLang="en-US"/>
              <a:t> – solid ball of cells formed from cleavage</a:t>
            </a:r>
          </a:p>
          <a:p>
            <a:r>
              <a:rPr lang="en-US" altLang="en-US" b="1"/>
              <a:t>Blastula</a:t>
            </a:r>
            <a:r>
              <a:rPr lang="en-US" altLang="en-US"/>
              <a:t> – hollow ball of cells formed from cleavage</a:t>
            </a:r>
          </a:p>
          <a:p>
            <a:r>
              <a:rPr lang="en-US" altLang="en-US" b="1"/>
              <a:t>Gastrula</a:t>
            </a:r>
            <a:r>
              <a:rPr lang="en-US" altLang="en-US"/>
              <a:t> – a hollow ball of cells with an “in pushing” and 3 layers (germ layers)</a:t>
            </a:r>
          </a:p>
          <a:p>
            <a:endParaRPr lang="en-US" altLang="en-US" b="1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4E20E85F-EA2E-2DC0-E373-F9368A9ED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Fertilization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E803010C-2F67-7E8C-FE35-5653C0729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1725" y="1600200"/>
            <a:ext cx="7585075" cy="4525963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275461" name="Picture 1029">
            <a:extLst>
              <a:ext uri="{FF2B5EF4-FFF2-40B4-BE49-F238E27FC236}">
                <a16:creationId xmlns:a16="http://schemas.microsoft.com/office/drawing/2014/main" id="{D63D6CB9-B4A9-92AB-D8D4-E2344000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8E896255-D1E9-0CE3-8955-B664E0A35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Nuclei Fuse Together</a:t>
            </a:r>
          </a:p>
        </p:txBody>
      </p:sp>
      <p:pic>
        <p:nvPicPr>
          <p:cNvPr id="310280" name="Picture 8">
            <a:extLst>
              <a:ext uri="{FF2B5EF4-FFF2-40B4-BE49-F238E27FC236}">
                <a16:creationId xmlns:a16="http://schemas.microsoft.com/office/drawing/2014/main" id="{C644EADC-CDF1-0AD9-0B76-15A26416765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76400"/>
            <a:ext cx="6934200" cy="485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>
            <a:extLst>
              <a:ext uri="{FF2B5EF4-FFF2-40B4-BE49-F238E27FC236}">
                <a16:creationId xmlns:a16="http://schemas.microsoft.com/office/drawing/2014/main" id="{7346154A-2C06-150D-0D23-63B92DB2F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346075"/>
            <a:ext cx="7994650" cy="1074738"/>
          </a:xfrm>
        </p:spPr>
        <p:txBody>
          <a:bodyPr/>
          <a:lstStyle/>
          <a:p>
            <a:r>
              <a:rPr lang="en-US" altLang="en-US" sz="5400"/>
              <a:t>What happens now?</a:t>
            </a:r>
          </a:p>
        </p:txBody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BA25638E-00DB-EF65-7B65-0218F32BB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r>
              <a:rPr lang="en-US" altLang="en-US" sz="4000"/>
              <a:t>Development of the zygote, the study of which is known as </a:t>
            </a:r>
            <a:r>
              <a:rPr lang="en-US" altLang="en-US" sz="4000" b="1" i="1"/>
              <a:t>embryology</a:t>
            </a:r>
            <a:r>
              <a:rPr lang="en-US" altLang="en-US" sz="4000"/>
              <a:t> or </a:t>
            </a:r>
            <a:r>
              <a:rPr lang="en-US" altLang="en-US" sz="4000" b="1" i="1"/>
              <a:t>developmental</a:t>
            </a:r>
            <a:r>
              <a:rPr lang="en-US" altLang="en-US" sz="4000"/>
              <a:t> </a:t>
            </a:r>
            <a:r>
              <a:rPr lang="en-US" altLang="en-US" sz="4000" b="1" i="1"/>
              <a:t>biology</a:t>
            </a:r>
            <a:r>
              <a:rPr lang="en-US" altLang="en-US" sz="4000"/>
              <a:t>. </a:t>
            </a:r>
          </a:p>
          <a:p>
            <a:r>
              <a:rPr lang="en-US" altLang="en-US" sz="4000"/>
              <a:t>The zygote undergoes a series of mitotic cell divisions called </a:t>
            </a:r>
            <a:r>
              <a:rPr lang="en-US" altLang="en-US" sz="4000" b="1" i="1"/>
              <a:t>cleavage</a:t>
            </a:r>
            <a:r>
              <a:rPr lang="en-US" altLang="en-US" sz="4000"/>
              <a:t>.</a:t>
            </a:r>
          </a:p>
          <a:p>
            <a:r>
              <a:rPr lang="en-US" altLang="en-US" sz="4000"/>
              <a:t>The stages of development are:  </a:t>
            </a:r>
            <a:r>
              <a:rPr lang="en-US" altLang="en-US" sz="4000" b="1" i="1"/>
              <a:t>Fertilized ovum (zygote) </a:t>
            </a:r>
            <a:r>
              <a:rPr lang="en-US" altLang="en-US" sz="4000" b="1" i="1">
                <a:sym typeface="Wingdings" panose="05000000000000000000" pitchFamily="2" charset="2"/>
              </a:rPr>
              <a:t> 2-cell stage  4-cell stage  8-cell stage  Morula  Blastula  Early Gastrula  Late Gastrula</a:t>
            </a:r>
            <a:endParaRPr lang="en-US" altLang="en-US" sz="4000" b="1" i="1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34B23DD0-E7B2-F4AD-25E3-9B33D8736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Cleavage (divide via mitosis) forms the 2 cell stage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5D937B6A-8612-F68B-39EE-C81FCC730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12325" name="Picture 5">
            <a:extLst>
              <a:ext uri="{FF2B5EF4-FFF2-40B4-BE49-F238E27FC236}">
                <a16:creationId xmlns:a16="http://schemas.microsoft.com/office/drawing/2014/main" id="{8BBDF0A1-D84F-3DF7-D89D-EB656AD6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6172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197A965E-883C-746E-457E-D26821EB4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altLang="en-US"/>
              <a:t>They split again to form the 4 cell stage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39A669CB-E18C-D0E8-0248-D1A50C811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11301" name="Picture 5">
            <a:extLst>
              <a:ext uri="{FF2B5EF4-FFF2-40B4-BE49-F238E27FC236}">
                <a16:creationId xmlns:a16="http://schemas.microsoft.com/office/drawing/2014/main" id="{96142431-804A-6F8F-2786-59D35219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8950"/>
            <a:ext cx="57150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FEFA1E72-6127-342F-55D1-5596553DE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 again to form the 8 cell stage…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B421AB36-C830-1BAA-1C01-25051021B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13349" name="Picture 5">
            <a:extLst>
              <a:ext uri="{FF2B5EF4-FFF2-40B4-BE49-F238E27FC236}">
                <a16:creationId xmlns:a16="http://schemas.microsoft.com/office/drawing/2014/main" id="{FE8C7F66-A8D9-32BD-1582-A141A109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</TotalTime>
  <Words>883</Words>
  <Application>Microsoft Office PowerPoint</Application>
  <PresentationFormat>On-screen Show (4:3)</PresentationFormat>
  <Paragraphs>149</Paragraphs>
  <Slides>28</Slides>
  <Notes>28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Times New Roman</vt:lpstr>
      <vt:lpstr>Arial</vt:lpstr>
      <vt:lpstr>Tahoma</vt:lpstr>
      <vt:lpstr>Symbol</vt:lpstr>
      <vt:lpstr>Wingdings</vt:lpstr>
      <vt:lpstr>Times</vt:lpstr>
      <vt:lpstr>Default Design</vt:lpstr>
      <vt:lpstr>Adobe Photoshop Image</vt:lpstr>
      <vt:lpstr>Aim:  What happens after fertilization?</vt:lpstr>
      <vt:lpstr>Fertilization: Four Major Steps</vt:lpstr>
      <vt:lpstr>Words to know…</vt:lpstr>
      <vt:lpstr>Fertilization</vt:lpstr>
      <vt:lpstr>The Nuclei Fuse Together</vt:lpstr>
      <vt:lpstr>What happens now?</vt:lpstr>
      <vt:lpstr>Cleavage (divide via mitosis) forms the 2 cell stage</vt:lpstr>
      <vt:lpstr>They split again to form the 4 cell stage</vt:lpstr>
      <vt:lpstr>And again to form the 8 cell stage…</vt:lpstr>
      <vt:lpstr>And eventually form a Morula</vt:lpstr>
      <vt:lpstr>Next it becomes a blastula</vt:lpstr>
      <vt:lpstr>And next, a gastrula</vt:lpstr>
      <vt:lpstr>The Regents Diagram…</vt:lpstr>
      <vt:lpstr>Aim:  What happens after cleavage begins?</vt:lpstr>
      <vt:lpstr>Differentiation (Organogenesis)</vt:lpstr>
      <vt:lpstr>Late Gastrula</vt:lpstr>
      <vt:lpstr>Differentiation of Primary Germ Layers (from the gastrula)</vt:lpstr>
      <vt:lpstr>Early Human Development Summary</vt:lpstr>
      <vt:lpstr>Embryonic Membranes</vt:lpstr>
      <vt:lpstr>Extraembryonic Membranes</vt:lpstr>
      <vt:lpstr>Human Prenatal Development </vt:lpstr>
      <vt:lpstr>Implantation </vt:lpstr>
      <vt:lpstr>12-day Human Embryo</vt:lpstr>
      <vt:lpstr>Where does this all take place?</vt:lpstr>
      <vt:lpstr>The Placenta</vt:lpstr>
      <vt:lpstr>Development of the Placenta</vt:lpstr>
      <vt:lpstr>Human Fetus at Ten Weeks</vt:lpstr>
      <vt:lpstr>PowerPoint Presentation</vt:lpstr>
    </vt:vector>
  </TitlesOfParts>
  <Company>USF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</dc:title>
  <dc:creator>F. Essig</dc:creator>
  <cp:lastModifiedBy>Nayan GRIFFITHS</cp:lastModifiedBy>
  <cp:revision>255</cp:revision>
  <cp:lastPrinted>2001-04-20T17:23:54Z</cp:lastPrinted>
  <dcterms:created xsi:type="dcterms:W3CDTF">2001-04-17T22:35:07Z</dcterms:created>
  <dcterms:modified xsi:type="dcterms:W3CDTF">2023-03-14T11:14:34Z</dcterms:modified>
</cp:coreProperties>
</file>