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73" r:id="rId2"/>
    <p:sldId id="256" r:id="rId3"/>
    <p:sldId id="267" r:id="rId4"/>
    <p:sldId id="275" r:id="rId5"/>
    <p:sldId id="258" r:id="rId6"/>
    <p:sldId id="259" r:id="rId7"/>
    <p:sldId id="260" r:id="rId8"/>
    <p:sldId id="261" r:id="rId9"/>
    <p:sldId id="262" r:id="rId10"/>
    <p:sldId id="274" r:id="rId11"/>
    <p:sldId id="263" r:id="rId12"/>
    <p:sldId id="278" r:id="rId13"/>
    <p:sldId id="265" r:id="rId14"/>
    <p:sldId id="268" r:id="rId15"/>
    <p:sldId id="269" r:id="rId16"/>
    <p:sldId id="270" r:id="rId17"/>
    <p:sldId id="271" r:id="rId18"/>
    <p:sldId id="277" r:id="rId19"/>
    <p:sldId id="266" r:id="rId20"/>
    <p:sldId id="276" r:id="rId21"/>
    <p:sldId id="279" r:id="rId22"/>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CCCC"/>
    <a:srgbClr val="CCFF66"/>
    <a:srgbClr val="FFFFCC"/>
    <a:srgbClr val="FFFF00"/>
    <a:srgbClr val="006600"/>
    <a:srgbClr val="FFFF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varScale="1">
        <p:scale>
          <a:sx n="90" d="100"/>
          <a:sy n="90" d="100"/>
        </p:scale>
        <p:origin x="96"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92" y="89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FD1FD63-8188-921A-6CCD-6FE71197CFA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9939" name="Rectangle 3">
            <a:extLst>
              <a:ext uri="{FF2B5EF4-FFF2-40B4-BE49-F238E27FC236}">
                <a16:creationId xmlns:a16="http://schemas.microsoft.com/office/drawing/2014/main" id="{E0780EDD-5C14-064F-C18E-6A5E373B8C81}"/>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9940" name="Rectangle 4">
            <a:extLst>
              <a:ext uri="{FF2B5EF4-FFF2-40B4-BE49-F238E27FC236}">
                <a16:creationId xmlns:a16="http://schemas.microsoft.com/office/drawing/2014/main" id="{992EBD93-DF65-C34C-FF6B-E880E0CC17ED}"/>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9941" name="Rectangle 5">
            <a:extLst>
              <a:ext uri="{FF2B5EF4-FFF2-40B4-BE49-F238E27FC236}">
                <a16:creationId xmlns:a16="http://schemas.microsoft.com/office/drawing/2014/main" id="{22BABC5B-370B-A9BF-6584-380FDD18104A}"/>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A36AC38-F901-488D-926F-B095A39FADE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AEFA672-BC5E-D8D8-1856-BBBFA47D2FA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US" altLang="en-US"/>
          </a:p>
        </p:txBody>
      </p:sp>
      <p:sp>
        <p:nvSpPr>
          <p:cNvPr id="13315" name="Rectangle 3">
            <a:extLst>
              <a:ext uri="{FF2B5EF4-FFF2-40B4-BE49-F238E27FC236}">
                <a16:creationId xmlns:a16="http://schemas.microsoft.com/office/drawing/2014/main" id="{F2B649CC-DF13-FDEA-EF6B-9F101675B7C8}"/>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en-US"/>
          </a:p>
        </p:txBody>
      </p:sp>
      <p:sp>
        <p:nvSpPr>
          <p:cNvPr id="13316" name="Rectangle 4">
            <a:extLst>
              <a:ext uri="{FF2B5EF4-FFF2-40B4-BE49-F238E27FC236}">
                <a16:creationId xmlns:a16="http://schemas.microsoft.com/office/drawing/2014/main" id="{4822D68F-5B45-BB3F-4D62-CB00D5E598BD}"/>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a:extLst>
              <a:ext uri="{FF2B5EF4-FFF2-40B4-BE49-F238E27FC236}">
                <a16:creationId xmlns:a16="http://schemas.microsoft.com/office/drawing/2014/main" id="{22755D2D-7BA8-9E1F-8CC4-AD5575FE544D}"/>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318" name="Rectangle 6">
            <a:extLst>
              <a:ext uri="{FF2B5EF4-FFF2-40B4-BE49-F238E27FC236}">
                <a16:creationId xmlns:a16="http://schemas.microsoft.com/office/drawing/2014/main" id="{768CCBDE-0C27-14CB-BB85-184E135BCAB7}"/>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US" altLang="en-US"/>
          </a:p>
        </p:txBody>
      </p:sp>
      <p:sp>
        <p:nvSpPr>
          <p:cNvPr id="13319" name="Rectangle 7">
            <a:extLst>
              <a:ext uri="{FF2B5EF4-FFF2-40B4-BE49-F238E27FC236}">
                <a16:creationId xmlns:a16="http://schemas.microsoft.com/office/drawing/2014/main" id="{59FDC212-1288-E90A-73EE-E6DE333E419F}"/>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93E7A96B-0328-4399-82D9-5ED0B858165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208554-A1A7-C97D-2E40-C65599A50327}"/>
              </a:ext>
            </a:extLst>
          </p:cNvPr>
          <p:cNvSpPr>
            <a:spLocks noGrp="1" noChangeArrowheads="1"/>
          </p:cNvSpPr>
          <p:nvPr>
            <p:ph type="sldNum" sz="quarter" idx="5"/>
          </p:nvPr>
        </p:nvSpPr>
        <p:spPr>
          <a:ln/>
        </p:spPr>
        <p:txBody>
          <a:bodyPr/>
          <a:lstStyle/>
          <a:p>
            <a:fld id="{2407FEC6-4554-4203-8B63-DE4CE3A6E784}" type="slidenum">
              <a:rPr lang="en-US" altLang="en-US"/>
              <a:pPr/>
              <a:t>1</a:t>
            </a:fld>
            <a:endParaRPr lang="en-US" altLang="en-US"/>
          </a:p>
        </p:txBody>
      </p:sp>
      <p:sp>
        <p:nvSpPr>
          <p:cNvPr id="36866" name="Rectangle 2">
            <a:extLst>
              <a:ext uri="{FF2B5EF4-FFF2-40B4-BE49-F238E27FC236}">
                <a16:creationId xmlns:a16="http://schemas.microsoft.com/office/drawing/2014/main" id="{982E34D4-E852-0A96-872D-484DAE53F1D5}"/>
              </a:ext>
            </a:extLst>
          </p:cNvPr>
          <p:cNvSpPr>
            <a:spLocks noChangeArrowheads="1" noTextEdit="1"/>
          </p:cNvSpPr>
          <p:nvPr>
            <p:ph type="sldImg"/>
          </p:nvPr>
        </p:nvSpPr>
        <p:spPr>
          <a:ln/>
        </p:spPr>
      </p:sp>
      <p:sp>
        <p:nvSpPr>
          <p:cNvPr id="36867" name="Rectangle 3">
            <a:extLst>
              <a:ext uri="{FF2B5EF4-FFF2-40B4-BE49-F238E27FC236}">
                <a16:creationId xmlns:a16="http://schemas.microsoft.com/office/drawing/2014/main" id="{2A320B70-BF6F-F8CA-C79D-59F458E3F1D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B679F2-ABAA-B933-0EC5-D369B2592302}"/>
              </a:ext>
            </a:extLst>
          </p:cNvPr>
          <p:cNvSpPr>
            <a:spLocks noGrp="1" noChangeArrowheads="1"/>
          </p:cNvSpPr>
          <p:nvPr>
            <p:ph type="sldNum" sz="quarter" idx="5"/>
          </p:nvPr>
        </p:nvSpPr>
        <p:spPr>
          <a:ln/>
        </p:spPr>
        <p:txBody>
          <a:bodyPr/>
          <a:lstStyle/>
          <a:p>
            <a:fld id="{31AF36CB-D5F2-49C3-BBB4-5A321EB89456}" type="slidenum">
              <a:rPr lang="en-US" altLang="en-US"/>
              <a:pPr/>
              <a:t>10</a:t>
            </a:fld>
            <a:endParaRPr lang="en-US" altLang="en-US"/>
          </a:p>
        </p:txBody>
      </p:sp>
      <p:sp>
        <p:nvSpPr>
          <p:cNvPr id="44034" name="Rectangle 2">
            <a:extLst>
              <a:ext uri="{FF2B5EF4-FFF2-40B4-BE49-F238E27FC236}">
                <a16:creationId xmlns:a16="http://schemas.microsoft.com/office/drawing/2014/main" id="{9E4929DA-F40E-0F88-243C-EAEABB0F2AE5}"/>
              </a:ext>
            </a:extLst>
          </p:cNvPr>
          <p:cNvSpPr>
            <a:spLocks noChangeArrowheads="1" noTextEdit="1"/>
          </p:cNvSpPr>
          <p:nvPr>
            <p:ph type="sldImg"/>
          </p:nvPr>
        </p:nvSpPr>
        <p:spPr>
          <a:ln/>
        </p:spPr>
      </p:sp>
      <p:sp>
        <p:nvSpPr>
          <p:cNvPr id="44035" name="Rectangle 3">
            <a:extLst>
              <a:ext uri="{FF2B5EF4-FFF2-40B4-BE49-F238E27FC236}">
                <a16:creationId xmlns:a16="http://schemas.microsoft.com/office/drawing/2014/main" id="{199B787C-44AF-BBC8-5F75-C1FC1E25147B}"/>
              </a:ext>
            </a:extLst>
          </p:cNvPr>
          <p:cNvSpPr>
            <a:spLocks noGrp="1" noChangeArrowheads="1"/>
          </p:cNvSpPr>
          <p:nvPr>
            <p:ph type="body" idx="1"/>
          </p:nvPr>
        </p:nvSpPr>
        <p:spPr/>
        <p:txBody>
          <a:bodyPr/>
          <a:lstStyle/>
          <a:p>
            <a:r>
              <a:rPr lang="en-US" altLang="en-US" i="1"/>
              <a:t>{Point to the 3-D mode, if you have one, to show the parts as you discuss them.}</a:t>
            </a: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AFF79C-B1F9-7F67-D005-5E11B43AC594}"/>
              </a:ext>
            </a:extLst>
          </p:cNvPr>
          <p:cNvSpPr>
            <a:spLocks noGrp="1" noChangeArrowheads="1"/>
          </p:cNvSpPr>
          <p:nvPr>
            <p:ph type="sldNum" sz="quarter" idx="5"/>
          </p:nvPr>
        </p:nvSpPr>
        <p:spPr>
          <a:ln/>
        </p:spPr>
        <p:txBody>
          <a:bodyPr/>
          <a:lstStyle/>
          <a:p>
            <a:fld id="{C5C50079-3309-407B-B890-A6E2B59CDB62}" type="slidenum">
              <a:rPr lang="en-US" altLang="en-US"/>
              <a:pPr/>
              <a:t>11</a:t>
            </a:fld>
            <a:endParaRPr lang="en-US" altLang="en-US"/>
          </a:p>
        </p:txBody>
      </p:sp>
      <p:sp>
        <p:nvSpPr>
          <p:cNvPr id="24578" name="Rectangle 2">
            <a:extLst>
              <a:ext uri="{FF2B5EF4-FFF2-40B4-BE49-F238E27FC236}">
                <a16:creationId xmlns:a16="http://schemas.microsoft.com/office/drawing/2014/main" id="{12642DEE-B42D-323C-D9AA-C10C802DDDDB}"/>
              </a:ext>
            </a:extLst>
          </p:cNvPr>
          <p:cNvSpPr>
            <a:spLocks noChangeArrowheads="1" noTextEdit="1"/>
          </p:cNvSpPr>
          <p:nvPr>
            <p:ph type="sldImg"/>
          </p:nvPr>
        </p:nvSpPr>
        <p:spPr>
          <a:ln/>
        </p:spPr>
      </p:sp>
      <p:sp>
        <p:nvSpPr>
          <p:cNvPr id="24579" name="Rectangle 3">
            <a:extLst>
              <a:ext uri="{FF2B5EF4-FFF2-40B4-BE49-F238E27FC236}">
                <a16:creationId xmlns:a16="http://schemas.microsoft.com/office/drawing/2014/main" id="{C5BDD3FA-FC43-AA37-2105-F649543F6735}"/>
              </a:ext>
            </a:extLst>
          </p:cNvPr>
          <p:cNvSpPr>
            <a:spLocks noGrp="1" noChangeArrowheads="1"/>
          </p:cNvSpPr>
          <p:nvPr>
            <p:ph type="body" idx="1"/>
          </p:nvPr>
        </p:nvSpPr>
        <p:spPr/>
        <p:txBody>
          <a:bodyPr/>
          <a:lstStyle/>
          <a:p>
            <a:r>
              <a:rPr lang="en-US" altLang="en-US"/>
              <a:t>These four bases are abbreviated by using their respective first letters.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743C75C-B687-7672-926D-5FAD47CAAD69}"/>
              </a:ext>
            </a:extLst>
          </p:cNvPr>
          <p:cNvSpPr>
            <a:spLocks noGrp="1" noChangeArrowheads="1"/>
          </p:cNvSpPr>
          <p:nvPr>
            <p:ph type="sldNum" sz="quarter" idx="5"/>
          </p:nvPr>
        </p:nvSpPr>
        <p:spPr>
          <a:ln/>
        </p:spPr>
        <p:txBody>
          <a:bodyPr/>
          <a:lstStyle/>
          <a:p>
            <a:fld id="{E5D77D6A-DE23-42FD-B3C2-747D45EC70C6}" type="slidenum">
              <a:rPr lang="en-US" altLang="en-US"/>
              <a:pPr/>
              <a:t>12</a:t>
            </a:fld>
            <a:endParaRPr lang="en-US" altLang="en-US"/>
          </a:p>
        </p:txBody>
      </p:sp>
      <p:sp>
        <p:nvSpPr>
          <p:cNvPr id="52226" name="Rectangle 2">
            <a:extLst>
              <a:ext uri="{FF2B5EF4-FFF2-40B4-BE49-F238E27FC236}">
                <a16:creationId xmlns:a16="http://schemas.microsoft.com/office/drawing/2014/main" id="{1D42E888-F020-B975-0AD7-CA946AC07ADE}"/>
              </a:ext>
            </a:extLst>
          </p:cNvPr>
          <p:cNvSpPr>
            <a:spLocks noChangeArrowheads="1" noTextEdit="1"/>
          </p:cNvSpPr>
          <p:nvPr>
            <p:ph type="sldImg"/>
          </p:nvPr>
        </p:nvSpPr>
        <p:spPr>
          <a:ln/>
        </p:spPr>
      </p:sp>
      <p:sp>
        <p:nvSpPr>
          <p:cNvPr id="52227" name="Rectangle 3">
            <a:extLst>
              <a:ext uri="{FF2B5EF4-FFF2-40B4-BE49-F238E27FC236}">
                <a16:creationId xmlns:a16="http://schemas.microsoft.com/office/drawing/2014/main" id="{4A237B95-7E54-2684-C2F6-8A0FC011E08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1490C0E-F408-A141-1B53-BCE07A889A60}"/>
              </a:ext>
            </a:extLst>
          </p:cNvPr>
          <p:cNvSpPr>
            <a:spLocks noGrp="1" noChangeArrowheads="1"/>
          </p:cNvSpPr>
          <p:nvPr>
            <p:ph type="sldNum" sz="quarter" idx="5"/>
          </p:nvPr>
        </p:nvSpPr>
        <p:spPr>
          <a:ln/>
        </p:spPr>
        <p:txBody>
          <a:bodyPr/>
          <a:lstStyle/>
          <a:p>
            <a:fld id="{BD8EE1ED-798B-4B79-BD44-2F71F37C0F23}" type="slidenum">
              <a:rPr lang="en-US" altLang="en-US"/>
              <a:pPr/>
              <a:t>13</a:t>
            </a:fld>
            <a:endParaRPr lang="en-US" altLang="en-US"/>
          </a:p>
        </p:txBody>
      </p:sp>
      <p:sp>
        <p:nvSpPr>
          <p:cNvPr id="25602" name="Rectangle 2">
            <a:extLst>
              <a:ext uri="{FF2B5EF4-FFF2-40B4-BE49-F238E27FC236}">
                <a16:creationId xmlns:a16="http://schemas.microsoft.com/office/drawing/2014/main" id="{CA150E9D-5C2F-FF2B-5FB2-9B8F8D52F4BF}"/>
              </a:ext>
            </a:extLst>
          </p:cNvPr>
          <p:cNvSpPr>
            <a:spLocks noChangeArrowheads="1" noTextEdit="1"/>
          </p:cNvSpPr>
          <p:nvPr>
            <p:ph type="sldImg"/>
          </p:nvPr>
        </p:nvSpPr>
        <p:spPr>
          <a:ln/>
        </p:spPr>
      </p:sp>
      <p:sp>
        <p:nvSpPr>
          <p:cNvPr id="25603" name="Rectangle 3">
            <a:extLst>
              <a:ext uri="{FF2B5EF4-FFF2-40B4-BE49-F238E27FC236}">
                <a16:creationId xmlns:a16="http://schemas.microsoft.com/office/drawing/2014/main" id="{041F7944-8217-8DBA-7378-690C93831B4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84077F9-B897-E7E3-0596-D9B6C2B7B025}"/>
              </a:ext>
            </a:extLst>
          </p:cNvPr>
          <p:cNvSpPr>
            <a:spLocks noGrp="1" noChangeArrowheads="1"/>
          </p:cNvSpPr>
          <p:nvPr>
            <p:ph type="sldNum" sz="quarter" idx="5"/>
          </p:nvPr>
        </p:nvSpPr>
        <p:spPr>
          <a:ln/>
        </p:spPr>
        <p:txBody>
          <a:bodyPr/>
          <a:lstStyle/>
          <a:p>
            <a:fld id="{50532689-F5AF-4995-90AB-C44E5A88EB4D}" type="slidenum">
              <a:rPr lang="en-US" altLang="en-US"/>
              <a:pPr/>
              <a:t>14</a:t>
            </a:fld>
            <a:endParaRPr lang="en-US" altLang="en-US"/>
          </a:p>
        </p:txBody>
      </p:sp>
      <p:sp>
        <p:nvSpPr>
          <p:cNvPr id="28674" name="Rectangle 2">
            <a:extLst>
              <a:ext uri="{FF2B5EF4-FFF2-40B4-BE49-F238E27FC236}">
                <a16:creationId xmlns:a16="http://schemas.microsoft.com/office/drawing/2014/main" id="{769D09B7-94CB-DAA7-3892-436147006BC1}"/>
              </a:ext>
            </a:extLst>
          </p:cNvPr>
          <p:cNvSpPr>
            <a:spLocks noChangeArrowheads="1" noTextEdit="1"/>
          </p:cNvSpPr>
          <p:nvPr>
            <p:ph type="sldImg"/>
          </p:nvPr>
        </p:nvSpPr>
        <p:spPr>
          <a:ln/>
        </p:spPr>
      </p:sp>
      <p:sp>
        <p:nvSpPr>
          <p:cNvPr id="28675" name="Rectangle 3">
            <a:extLst>
              <a:ext uri="{FF2B5EF4-FFF2-40B4-BE49-F238E27FC236}">
                <a16:creationId xmlns:a16="http://schemas.microsoft.com/office/drawing/2014/main" id="{AFBE4291-B5A5-A5C4-FEB0-A07D142A280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E09DA5D-19B5-11FB-619C-242AFB068B8F}"/>
              </a:ext>
            </a:extLst>
          </p:cNvPr>
          <p:cNvSpPr>
            <a:spLocks noGrp="1" noChangeArrowheads="1"/>
          </p:cNvSpPr>
          <p:nvPr>
            <p:ph type="sldNum" sz="quarter" idx="5"/>
          </p:nvPr>
        </p:nvSpPr>
        <p:spPr>
          <a:ln/>
        </p:spPr>
        <p:txBody>
          <a:bodyPr/>
          <a:lstStyle/>
          <a:p>
            <a:fld id="{1C25D028-5986-461E-B608-DC42432B1E14}" type="slidenum">
              <a:rPr lang="en-US" altLang="en-US"/>
              <a:pPr/>
              <a:t>15</a:t>
            </a:fld>
            <a:endParaRPr lang="en-US" altLang="en-US"/>
          </a:p>
        </p:txBody>
      </p:sp>
      <p:sp>
        <p:nvSpPr>
          <p:cNvPr id="31746" name="Rectangle 2">
            <a:extLst>
              <a:ext uri="{FF2B5EF4-FFF2-40B4-BE49-F238E27FC236}">
                <a16:creationId xmlns:a16="http://schemas.microsoft.com/office/drawing/2014/main" id="{7B3C2DCF-C817-C715-C737-FAF9CE35489F}"/>
              </a:ext>
            </a:extLst>
          </p:cNvPr>
          <p:cNvSpPr>
            <a:spLocks noChangeArrowheads="1" noTextEdit="1"/>
          </p:cNvSpPr>
          <p:nvPr>
            <p:ph type="sldImg"/>
          </p:nvPr>
        </p:nvSpPr>
        <p:spPr>
          <a:ln/>
        </p:spPr>
      </p:sp>
      <p:sp>
        <p:nvSpPr>
          <p:cNvPr id="31747" name="Rectangle 3">
            <a:extLst>
              <a:ext uri="{FF2B5EF4-FFF2-40B4-BE49-F238E27FC236}">
                <a16:creationId xmlns:a16="http://schemas.microsoft.com/office/drawing/2014/main" id="{ED74DDD8-826F-2255-F1B4-95B7565D3F4C}"/>
              </a:ext>
            </a:extLst>
          </p:cNvPr>
          <p:cNvSpPr>
            <a:spLocks noGrp="1" noChangeArrowheads="1"/>
          </p:cNvSpPr>
          <p:nvPr>
            <p:ph type="body" idx="1"/>
          </p:nvPr>
        </p:nvSpPr>
        <p:spPr/>
        <p:txBody>
          <a:bodyPr/>
          <a:lstStyle/>
          <a:p>
            <a:r>
              <a:rPr lang="en-US" altLang="en-US" i="1"/>
              <a:t>{Point to the 3-D model to show the parts as you discuss them.}</a:t>
            </a: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F6F1F9-65C1-3CE5-EA2B-CFA3F6A81491}"/>
              </a:ext>
            </a:extLst>
          </p:cNvPr>
          <p:cNvSpPr>
            <a:spLocks noGrp="1" noChangeArrowheads="1"/>
          </p:cNvSpPr>
          <p:nvPr>
            <p:ph type="sldNum" sz="quarter" idx="5"/>
          </p:nvPr>
        </p:nvSpPr>
        <p:spPr>
          <a:ln/>
        </p:spPr>
        <p:txBody>
          <a:bodyPr/>
          <a:lstStyle/>
          <a:p>
            <a:fld id="{BB4F4C82-2A36-4914-BECE-3A816B81CC1B}" type="slidenum">
              <a:rPr lang="en-US" altLang="en-US"/>
              <a:pPr/>
              <a:t>16</a:t>
            </a:fld>
            <a:endParaRPr lang="en-US" altLang="en-US"/>
          </a:p>
        </p:txBody>
      </p:sp>
      <p:sp>
        <p:nvSpPr>
          <p:cNvPr id="37890" name="Rectangle 2">
            <a:extLst>
              <a:ext uri="{FF2B5EF4-FFF2-40B4-BE49-F238E27FC236}">
                <a16:creationId xmlns:a16="http://schemas.microsoft.com/office/drawing/2014/main" id="{56E93D89-8F94-FF72-9B0D-E8C0E22B8A02}"/>
              </a:ext>
            </a:extLst>
          </p:cNvPr>
          <p:cNvSpPr>
            <a:spLocks noChangeArrowheads="1" noTextEdit="1"/>
          </p:cNvSpPr>
          <p:nvPr>
            <p:ph type="sldImg"/>
          </p:nvPr>
        </p:nvSpPr>
        <p:spPr>
          <a:ln/>
        </p:spPr>
      </p:sp>
      <p:sp>
        <p:nvSpPr>
          <p:cNvPr id="37891" name="Rectangle 3">
            <a:extLst>
              <a:ext uri="{FF2B5EF4-FFF2-40B4-BE49-F238E27FC236}">
                <a16:creationId xmlns:a16="http://schemas.microsoft.com/office/drawing/2014/main" id="{1AF1F2A4-695C-2F4D-7FB9-6A62BF000D1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CD0EF4D-4DE3-86C5-D2A4-4AF4DCAEF183}"/>
              </a:ext>
            </a:extLst>
          </p:cNvPr>
          <p:cNvSpPr>
            <a:spLocks noGrp="1" noChangeArrowheads="1"/>
          </p:cNvSpPr>
          <p:nvPr>
            <p:ph type="sldNum" sz="quarter" idx="5"/>
          </p:nvPr>
        </p:nvSpPr>
        <p:spPr>
          <a:ln/>
        </p:spPr>
        <p:txBody>
          <a:bodyPr/>
          <a:lstStyle/>
          <a:p>
            <a:fld id="{5D474568-FBC4-47BD-A3F9-91F4268BD820}" type="slidenum">
              <a:rPr lang="en-US" altLang="en-US"/>
              <a:pPr/>
              <a:t>17</a:t>
            </a:fld>
            <a:endParaRPr lang="en-US" altLang="en-US"/>
          </a:p>
        </p:txBody>
      </p:sp>
      <p:sp>
        <p:nvSpPr>
          <p:cNvPr id="38914" name="Rectangle 2">
            <a:extLst>
              <a:ext uri="{FF2B5EF4-FFF2-40B4-BE49-F238E27FC236}">
                <a16:creationId xmlns:a16="http://schemas.microsoft.com/office/drawing/2014/main" id="{A8026C06-3B23-E927-536E-98D363B991C0}"/>
              </a:ext>
            </a:extLst>
          </p:cNvPr>
          <p:cNvSpPr>
            <a:spLocks noChangeArrowheads="1" noTextEdit="1"/>
          </p:cNvSpPr>
          <p:nvPr>
            <p:ph type="sldImg"/>
          </p:nvPr>
        </p:nvSpPr>
        <p:spPr>
          <a:ln/>
        </p:spPr>
      </p:sp>
      <p:sp>
        <p:nvSpPr>
          <p:cNvPr id="38915" name="Rectangle 3">
            <a:extLst>
              <a:ext uri="{FF2B5EF4-FFF2-40B4-BE49-F238E27FC236}">
                <a16:creationId xmlns:a16="http://schemas.microsoft.com/office/drawing/2014/main" id="{ACCFDB78-1358-B169-1647-29F3D908FB2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C7049F-4046-5DFF-BA17-0D668EF4BB7C}"/>
              </a:ext>
            </a:extLst>
          </p:cNvPr>
          <p:cNvSpPr>
            <a:spLocks noGrp="1" noChangeArrowheads="1"/>
          </p:cNvSpPr>
          <p:nvPr>
            <p:ph type="sldNum" sz="quarter" idx="5"/>
          </p:nvPr>
        </p:nvSpPr>
        <p:spPr>
          <a:ln/>
        </p:spPr>
        <p:txBody>
          <a:bodyPr/>
          <a:lstStyle/>
          <a:p>
            <a:fld id="{D250AB1F-497D-46BA-9CF2-91B68FAF89B5}" type="slidenum">
              <a:rPr lang="en-US" altLang="en-US"/>
              <a:pPr/>
              <a:t>18</a:t>
            </a:fld>
            <a:endParaRPr lang="en-US" altLang="en-US"/>
          </a:p>
        </p:txBody>
      </p:sp>
      <p:sp>
        <p:nvSpPr>
          <p:cNvPr id="50178" name="Rectangle 2">
            <a:extLst>
              <a:ext uri="{FF2B5EF4-FFF2-40B4-BE49-F238E27FC236}">
                <a16:creationId xmlns:a16="http://schemas.microsoft.com/office/drawing/2014/main" id="{1418450D-D25A-6CAB-D5BB-C862AD5D3B3D}"/>
              </a:ext>
            </a:extLst>
          </p:cNvPr>
          <p:cNvSpPr>
            <a:spLocks noChangeArrowheads="1" noTextEdit="1"/>
          </p:cNvSpPr>
          <p:nvPr>
            <p:ph type="sldImg"/>
          </p:nvPr>
        </p:nvSpPr>
        <p:spPr>
          <a:ln/>
        </p:spPr>
      </p:sp>
      <p:sp>
        <p:nvSpPr>
          <p:cNvPr id="50179" name="Rectangle 3">
            <a:extLst>
              <a:ext uri="{FF2B5EF4-FFF2-40B4-BE49-F238E27FC236}">
                <a16:creationId xmlns:a16="http://schemas.microsoft.com/office/drawing/2014/main" id="{9365FFD1-C85B-9760-8BE2-9B2FC906E2F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6863200-D02D-9D77-8DE1-31DA8C839A62}"/>
              </a:ext>
            </a:extLst>
          </p:cNvPr>
          <p:cNvSpPr>
            <a:spLocks noGrp="1" noChangeArrowheads="1"/>
          </p:cNvSpPr>
          <p:nvPr>
            <p:ph type="sldNum" sz="quarter" idx="5"/>
          </p:nvPr>
        </p:nvSpPr>
        <p:spPr>
          <a:ln/>
        </p:spPr>
        <p:txBody>
          <a:bodyPr/>
          <a:lstStyle/>
          <a:p>
            <a:fld id="{85D53443-CA83-4C3F-8625-72C26786BB11}" type="slidenum">
              <a:rPr lang="en-US" altLang="en-US"/>
              <a:pPr/>
              <a:t>19</a:t>
            </a:fld>
            <a:endParaRPr lang="en-US" altLang="en-US"/>
          </a:p>
        </p:txBody>
      </p:sp>
      <p:sp>
        <p:nvSpPr>
          <p:cNvPr id="29698" name="Rectangle 2">
            <a:extLst>
              <a:ext uri="{FF2B5EF4-FFF2-40B4-BE49-F238E27FC236}">
                <a16:creationId xmlns:a16="http://schemas.microsoft.com/office/drawing/2014/main" id="{38776F95-1773-A91B-D118-6D7F1F72FED7}"/>
              </a:ext>
            </a:extLst>
          </p:cNvPr>
          <p:cNvSpPr>
            <a:spLocks noChangeArrowheads="1" noTextEdit="1"/>
          </p:cNvSpPr>
          <p:nvPr>
            <p:ph type="sldImg"/>
          </p:nvPr>
        </p:nvSpPr>
        <p:spPr>
          <a:ln/>
        </p:spPr>
      </p:sp>
      <p:sp>
        <p:nvSpPr>
          <p:cNvPr id="29699" name="Rectangle 3">
            <a:extLst>
              <a:ext uri="{FF2B5EF4-FFF2-40B4-BE49-F238E27FC236}">
                <a16:creationId xmlns:a16="http://schemas.microsoft.com/office/drawing/2014/main" id="{614374DD-6E93-5AB7-1425-E7BECF097A50}"/>
              </a:ext>
            </a:extLst>
          </p:cNvPr>
          <p:cNvSpPr>
            <a:spLocks noGrp="1" noChangeArrowheads="1"/>
          </p:cNvSpPr>
          <p:nvPr>
            <p:ph type="body" idx="1"/>
          </p:nvPr>
        </p:nvSpPr>
        <p:spPr/>
        <p:txBody>
          <a:bodyPr/>
          <a:lstStyle/>
          <a:p>
            <a:r>
              <a:rPr lang="en-US" altLang="en-US"/>
              <a:t>If you unravel all the DNA in the chromosomes of one of your cells, it would stretch out 2 meters.  If you did this to the DNA in all your cells, it would stretch from here to sun more than 400 hundred times!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412140-76BB-7D64-A760-B6FC6C822F3C}"/>
              </a:ext>
            </a:extLst>
          </p:cNvPr>
          <p:cNvSpPr>
            <a:spLocks noGrp="1" noChangeArrowheads="1"/>
          </p:cNvSpPr>
          <p:nvPr>
            <p:ph type="sldNum" sz="quarter" idx="5"/>
          </p:nvPr>
        </p:nvSpPr>
        <p:spPr>
          <a:ln/>
        </p:spPr>
        <p:txBody>
          <a:bodyPr/>
          <a:lstStyle/>
          <a:p>
            <a:fld id="{C3B81C0D-22F2-4630-85A9-465539A71A96}" type="slidenum">
              <a:rPr lang="en-US" altLang="en-US"/>
              <a:pPr/>
              <a:t>2</a:t>
            </a:fld>
            <a:endParaRPr lang="en-US" altLang="en-US"/>
          </a:p>
        </p:txBody>
      </p:sp>
      <p:sp>
        <p:nvSpPr>
          <p:cNvPr id="14338" name="Rectangle 2">
            <a:extLst>
              <a:ext uri="{FF2B5EF4-FFF2-40B4-BE49-F238E27FC236}">
                <a16:creationId xmlns:a16="http://schemas.microsoft.com/office/drawing/2014/main" id="{C773391C-9F9C-5DD0-A360-DDA3B47A245C}"/>
              </a:ext>
            </a:extLst>
          </p:cNvPr>
          <p:cNvSpPr>
            <a:spLocks noChangeArrowheads="1" noTextEdit="1"/>
          </p:cNvSpPr>
          <p:nvPr>
            <p:ph type="sldImg"/>
          </p:nvPr>
        </p:nvSpPr>
        <p:spPr>
          <a:ln/>
        </p:spPr>
      </p:sp>
      <p:sp>
        <p:nvSpPr>
          <p:cNvPr id="14339" name="Rectangle 3">
            <a:extLst>
              <a:ext uri="{FF2B5EF4-FFF2-40B4-BE49-F238E27FC236}">
                <a16:creationId xmlns:a16="http://schemas.microsoft.com/office/drawing/2014/main" id="{777F1962-6178-2F7D-969F-F1766FEC6C07}"/>
              </a:ext>
            </a:extLst>
          </p:cNvPr>
          <p:cNvSpPr>
            <a:spLocks noGrp="1" noChangeArrowheads="1"/>
          </p:cNvSpPr>
          <p:nvPr>
            <p:ph type="body" idx="1"/>
          </p:nvPr>
        </p:nvSpPr>
        <p:spPr/>
        <p:txBody>
          <a:bodyPr/>
          <a:lstStyle/>
          <a:p>
            <a:r>
              <a:rPr lang="en-US" altLang="en-US"/>
              <a:t>All life on earth uses a chemical called DNA to carry its genetic code or blueprint.  In this lesson we be examining the structure of this unique molecule.</a:t>
            </a:r>
          </a:p>
          <a:p>
            <a:r>
              <a:rPr lang="en-US" altLang="en-US" i="1"/>
              <a:t>{Point out the alligator’s eyes in the first picture.} </a:t>
            </a:r>
            <a:r>
              <a:rPr lang="en-US" altLang="en-US"/>
              <a:t>By the way, can you make out what this is?</a:t>
            </a:r>
            <a:endParaRPr lang="en-US" altLang="en-US" i="1"/>
          </a:p>
          <a:p>
            <a:endParaRPr lang="en-US" altLang="en-US" i="1"/>
          </a:p>
          <a:p>
            <a:endParaRPr lang="en-US" altLang="en-US" i="1"/>
          </a:p>
          <a:p>
            <a:r>
              <a:rPr lang="en-US" altLang="en-US" i="1"/>
              <a:t>***************************************************************</a:t>
            </a:r>
          </a:p>
          <a:p>
            <a:r>
              <a:rPr lang="en-US" altLang="en-US" sz="1000"/>
              <a:t>[The goal of this presentation is to introduce high school biology students to the chemical structure of DNA.  It is meant to be presented in the classroom while accompanying the teacher’s lecture, under the control of the teacher.]</a:t>
            </a:r>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886135E-AE5E-C470-F1BA-4EDD6A8B929B}"/>
              </a:ext>
            </a:extLst>
          </p:cNvPr>
          <p:cNvSpPr>
            <a:spLocks noGrp="1" noChangeArrowheads="1"/>
          </p:cNvSpPr>
          <p:nvPr>
            <p:ph type="sldNum" sz="quarter" idx="5"/>
          </p:nvPr>
        </p:nvSpPr>
        <p:spPr>
          <a:ln/>
        </p:spPr>
        <p:txBody>
          <a:bodyPr/>
          <a:lstStyle/>
          <a:p>
            <a:fld id="{459466E0-2F8A-4873-BCC2-C131455F7811}" type="slidenum">
              <a:rPr lang="en-US" altLang="en-US"/>
              <a:pPr/>
              <a:t>20</a:t>
            </a:fld>
            <a:endParaRPr lang="en-US" altLang="en-US"/>
          </a:p>
        </p:txBody>
      </p:sp>
      <p:sp>
        <p:nvSpPr>
          <p:cNvPr id="53250" name="Rectangle 2">
            <a:extLst>
              <a:ext uri="{FF2B5EF4-FFF2-40B4-BE49-F238E27FC236}">
                <a16:creationId xmlns:a16="http://schemas.microsoft.com/office/drawing/2014/main" id="{C58A94C6-FDB8-E28A-F3F0-A6ACF69F6DAC}"/>
              </a:ext>
            </a:extLst>
          </p:cNvPr>
          <p:cNvSpPr>
            <a:spLocks noChangeArrowheads="1" noTextEdit="1"/>
          </p:cNvSpPr>
          <p:nvPr>
            <p:ph type="sldImg"/>
          </p:nvPr>
        </p:nvSpPr>
        <p:spPr>
          <a:ln/>
        </p:spPr>
      </p:sp>
      <p:sp>
        <p:nvSpPr>
          <p:cNvPr id="53251" name="Rectangle 3">
            <a:extLst>
              <a:ext uri="{FF2B5EF4-FFF2-40B4-BE49-F238E27FC236}">
                <a16:creationId xmlns:a16="http://schemas.microsoft.com/office/drawing/2014/main" id="{89EDEEA1-1380-F37A-199F-A3FEE33AC4D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F4F707B-1974-04FB-62FD-90CBA6EA9D45}"/>
              </a:ext>
            </a:extLst>
          </p:cNvPr>
          <p:cNvSpPr>
            <a:spLocks noGrp="1" noChangeArrowheads="1"/>
          </p:cNvSpPr>
          <p:nvPr>
            <p:ph type="sldNum" sz="quarter" idx="5"/>
          </p:nvPr>
        </p:nvSpPr>
        <p:spPr>
          <a:ln/>
        </p:spPr>
        <p:txBody>
          <a:bodyPr/>
          <a:lstStyle/>
          <a:p>
            <a:fld id="{AB106819-553A-4631-B3BB-F88D345D2F89}" type="slidenum">
              <a:rPr lang="en-US" altLang="en-US"/>
              <a:pPr/>
              <a:t>21</a:t>
            </a:fld>
            <a:endParaRPr lang="en-US" altLang="en-US"/>
          </a:p>
        </p:txBody>
      </p:sp>
      <p:sp>
        <p:nvSpPr>
          <p:cNvPr id="55298" name="Rectangle 2">
            <a:extLst>
              <a:ext uri="{FF2B5EF4-FFF2-40B4-BE49-F238E27FC236}">
                <a16:creationId xmlns:a16="http://schemas.microsoft.com/office/drawing/2014/main" id="{544DC571-A375-BD8D-C798-13B2EE58AB17}"/>
              </a:ext>
            </a:extLst>
          </p:cNvPr>
          <p:cNvSpPr>
            <a:spLocks noChangeArrowheads="1" noTextEdit="1"/>
          </p:cNvSpPr>
          <p:nvPr>
            <p:ph type="sldImg"/>
          </p:nvPr>
        </p:nvSpPr>
        <p:spPr>
          <a:xfrm>
            <a:off x="1144588" y="685800"/>
            <a:ext cx="4572000" cy="3429000"/>
          </a:xfrm>
          <a:ln/>
        </p:spPr>
      </p:sp>
      <p:sp>
        <p:nvSpPr>
          <p:cNvPr id="55299" name="Rectangle 3">
            <a:extLst>
              <a:ext uri="{FF2B5EF4-FFF2-40B4-BE49-F238E27FC236}">
                <a16:creationId xmlns:a16="http://schemas.microsoft.com/office/drawing/2014/main" id="{931D06D8-851F-AF48-4ED9-F955495902C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6D1789-D83C-6545-B181-ECC48B615D02}"/>
              </a:ext>
            </a:extLst>
          </p:cNvPr>
          <p:cNvSpPr>
            <a:spLocks noGrp="1" noChangeArrowheads="1"/>
          </p:cNvSpPr>
          <p:nvPr>
            <p:ph type="sldNum" sz="quarter" idx="5"/>
          </p:nvPr>
        </p:nvSpPr>
        <p:spPr>
          <a:ln/>
        </p:spPr>
        <p:txBody>
          <a:bodyPr/>
          <a:lstStyle/>
          <a:p>
            <a:fld id="{65101D7A-AC05-4839-BDB5-62C0C3626FBA}" type="slidenum">
              <a:rPr lang="en-US" altLang="en-US"/>
              <a:pPr/>
              <a:t>3</a:t>
            </a:fld>
            <a:endParaRPr lang="en-US" altLang="en-US"/>
          </a:p>
        </p:txBody>
      </p:sp>
      <p:sp>
        <p:nvSpPr>
          <p:cNvPr id="23554" name="Rectangle 2">
            <a:extLst>
              <a:ext uri="{FF2B5EF4-FFF2-40B4-BE49-F238E27FC236}">
                <a16:creationId xmlns:a16="http://schemas.microsoft.com/office/drawing/2014/main" id="{09F75DCF-2582-C0BB-E633-F34BEFA10EFD}"/>
              </a:ext>
            </a:extLst>
          </p:cNvPr>
          <p:cNvSpPr>
            <a:spLocks noChangeArrowheads="1" noTextEdit="1"/>
          </p:cNvSpPr>
          <p:nvPr>
            <p:ph type="sldImg"/>
          </p:nvPr>
        </p:nvSpPr>
        <p:spPr>
          <a:ln/>
        </p:spPr>
      </p:sp>
      <p:sp>
        <p:nvSpPr>
          <p:cNvPr id="23555" name="Rectangle 3">
            <a:extLst>
              <a:ext uri="{FF2B5EF4-FFF2-40B4-BE49-F238E27FC236}">
                <a16:creationId xmlns:a16="http://schemas.microsoft.com/office/drawing/2014/main" id="{A4BEE612-E398-F035-E845-BE43644348DF}"/>
              </a:ext>
            </a:extLst>
          </p:cNvPr>
          <p:cNvSpPr>
            <a:spLocks noGrp="1" noChangeArrowheads="1"/>
          </p:cNvSpPr>
          <p:nvPr>
            <p:ph type="body" idx="1"/>
          </p:nvPr>
        </p:nvSpPr>
        <p:spPr/>
        <p:txBody>
          <a:bodyPr/>
          <a:lstStyle/>
          <a:p>
            <a:r>
              <a:rPr lang="en-US" altLang="en-US"/>
              <a:t>Why is DNA called the blueprint of life?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781B15-4BFA-C87D-382F-FADEB5B47E71}"/>
              </a:ext>
            </a:extLst>
          </p:cNvPr>
          <p:cNvSpPr>
            <a:spLocks noGrp="1" noChangeArrowheads="1"/>
          </p:cNvSpPr>
          <p:nvPr>
            <p:ph type="sldNum" sz="quarter" idx="5"/>
          </p:nvPr>
        </p:nvSpPr>
        <p:spPr>
          <a:ln/>
        </p:spPr>
        <p:txBody>
          <a:bodyPr/>
          <a:lstStyle/>
          <a:p>
            <a:fld id="{C8A94B76-BB0B-4C5B-A8B4-D39243AB6074}" type="slidenum">
              <a:rPr lang="en-US" altLang="en-US"/>
              <a:pPr/>
              <a:t>4</a:t>
            </a:fld>
            <a:endParaRPr lang="en-US" altLang="en-US"/>
          </a:p>
        </p:txBody>
      </p:sp>
      <p:sp>
        <p:nvSpPr>
          <p:cNvPr id="49154" name="Rectangle 2">
            <a:extLst>
              <a:ext uri="{FF2B5EF4-FFF2-40B4-BE49-F238E27FC236}">
                <a16:creationId xmlns:a16="http://schemas.microsoft.com/office/drawing/2014/main" id="{BB453BD8-7989-F74F-68E3-40DA4E7A1909}"/>
              </a:ext>
            </a:extLst>
          </p:cNvPr>
          <p:cNvSpPr>
            <a:spLocks noChangeArrowheads="1" noTextEdit="1"/>
          </p:cNvSpPr>
          <p:nvPr>
            <p:ph type="sldImg"/>
          </p:nvPr>
        </p:nvSpPr>
        <p:spPr>
          <a:ln/>
        </p:spPr>
      </p:sp>
      <p:sp>
        <p:nvSpPr>
          <p:cNvPr id="49155" name="Rectangle 3">
            <a:extLst>
              <a:ext uri="{FF2B5EF4-FFF2-40B4-BE49-F238E27FC236}">
                <a16:creationId xmlns:a16="http://schemas.microsoft.com/office/drawing/2014/main" id="{3604EB4A-E084-EA19-DE4A-717363FE2CD9}"/>
              </a:ext>
            </a:extLst>
          </p:cNvPr>
          <p:cNvSpPr>
            <a:spLocks noGrp="1" noChangeArrowheads="1"/>
          </p:cNvSpPr>
          <p:nvPr>
            <p:ph type="body" idx="1"/>
          </p:nvPr>
        </p:nvSpPr>
        <p:spPr/>
        <p:txBody>
          <a:bodyPr/>
          <a:lstStyle/>
          <a:p>
            <a:r>
              <a:rPr lang="en-US" altLang="en-US"/>
              <a:t>About better food crops, this area is controversial. There is a Dr. Charles Arntzen who is working on bioengineering foods with vaccines in them.  People in poor countries could be immunized against diseases just by eating a banana, for instance.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0CF5C32-A7E5-01DA-48AE-AB35957B86FB}"/>
              </a:ext>
            </a:extLst>
          </p:cNvPr>
          <p:cNvSpPr>
            <a:spLocks noGrp="1" noChangeArrowheads="1"/>
          </p:cNvSpPr>
          <p:nvPr>
            <p:ph type="sldNum" sz="quarter" idx="5"/>
          </p:nvPr>
        </p:nvSpPr>
        <p:spPr>
          <a:ln/>
        </p:spPr>
        <p:txBody>
          <a:bodyPr/>
          <a:lstStyle/>
          <a:p>
            <a:fld id="{4C487C92-801D-4825-A4BB-150502C76CA3}" type="slidenum">
              <a:rPr lang="en-US" altLang="en-US"/>
              <a:pPr/>
              <a:t>5</a:t>
            </a:fld>
            <a:endParaRPr lang="en-US" altLang="en-US"/>
          </a:p>
        </p:txBody>
      </p:sp>
      <p:sp>
        <p:nvSpPr>
          <p:cNvPr id="16386" name="Rectangle 2">
            <a:extLst>
              <a:ext uri="{FF2B5EF4-FFF2-40B4-BE49-F238E27FC236}">
                <a16:creationId xmlns:a16="http://schemas.microsoft.com/office/drawing/2014/main" id="{78741D03-B3DE-43DE-F1FC-6412473D309F}"/>
              </a:ext>
            </a:extLst>
          </p:cNvPr>
          <p:cNvSpPr>
            <a:spLocks noChangeArrowheads="1" noTextEdit="1"/>
          </p:cNvSpPr>
          <p:nvPr>
            <p:ph type="sldImg"/>
          </p:nvPr>
        </p:nvSpPr>
        <p:spPr>
          <a:ln/>
        </p:spPr>
      </p:sp>
      <p:sp>
        <p:nvSpPr>
          <p:cNvPr id="16387" name="Rectangle 3">
            <a:extLst>
              <a:ext uri="{FF2B5EF4-FFF2-40B4-BE49-F238E27FC236}">
                <a16:creationId xmlns:a16="http://schemas.microsoft.com/office/drawing/2014/main" id="{8366B81C-1288-E52A-9FE6-9F85A7D761D5}"/>
              </a:ext>
            </a:extLst>
          </p:cNvPr>
          <p:cNvSpPr>
            <a:spLocks noGrp="1" noChangeArrowheads="1"/>
          </p:cNvSpPr>
          <p:nvPr>
            <p:ph type="body" idx="1"/>
          </p:nvPr>
        </p:nvSpPr>
        <p:spPr/>
        <p:txBody>
          <a:bodyPr/>
          <a:lstStyle/>
          <a:p>
            <a:r>
              <a:rPr lang="en-US" altLang="en-US"/>
              <a:t>{</a:t>
            </a:r>
            <a:r>
              <a:rPr lang="en-US" altLang="en-US" i="1"/>
              <a:t>Ask students where the chromosomes are in this picture.  Or ask them where the DNA is.  Remind them that the mitochondria also have DNA</a:t>
            </a:r>
            <a:r>
              <a:rPr lang="en-US" altLang="en-US"/>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6ED923F-949D-EB5E-CEEB-0D0EF7F35A0C}"/>
              </a:ext>
            </a:extLst>
          </p:cNvPr>
          <p:cNvSpPr>
            <a:spLocks noGrp="1" noChangeArrowheads="1"/>
          </p:cNvSpPr>
          <p:nvPr>
            <p:ph type="sldNum" sz="quarter" idx="5"/>
          </p:nvPr>
        </p:nvSpPr>
        <p:spPr>
          <a:ln/>
        </p:spPr>
        <p:txBody>
          <a:bodyPr/>
          <a:lstStyle/>
          <a:p>
            <a:fld id="{7603A850-8DDD-4061-84B4-C84EA677FC26}" type="slidenum">
              <a:rPr lang="en-US" altLang="en-US"/>
              <a:pPr/>
              <a:t>6</a:t>
            </a:fld>
            <a:endParaRPr lang="en-US" altLang="en-US"/>
          </a:p>
        </p:txBody>
      </p:sp>
      <p:sp>
        <p:nvSpPr>
          <p:cNvPr id="17410" name="Rectangle 2">
            <a:extLst>
              <a:ext uri="{FF2B5EF4-FFF2-40B4-BE49-F238E27FC236}">
                <a16:creationId xmlns:a16="http://schemas.microsoft.com/office/drawing/2014/main" id="{F63854AC-709B-1431-BA71-3BBA6B8359F4}"/>
              </a:ext>
            </a:extLst>
          </p:cNvPr>
          <p:cNvSpPr>
            <a:spLocks noChangeArrowheads="1" noTextEdit="1"/>
          </p:cNvSpPr>
          <p:nvPr>
            <p:ph type="sldImg"/>
          </p:nvPr>
        </p:nvSpPr>
        <p:spPr>
          <a:ln/>
        </p:spPr>
      </p:sp>
      <p:sp>
        <p:nvSpPr>
          <p:cNvPr id="17411" name="Rectangle 3">
            <a:extLst>
              <a:ext uri="{FF2B5EF4-FFF2-40B4-BE49-F238E27FC236}">
                <a16:creationId xmlns:a16="http://schemas.microsoft.com/office/drawing/2014/main" id="{9AF55D80-43E5-E07A-5EE1-E0A024627DE5}"/>
              </a:ext>
            </a:extLst>
          </p:cNvPr>
          <p:cNvSpPr>
            <a:spLocks noGrp="1" noChangeArrowheads="1"/>
          </p:cNvSpPr>
          <p:nvPr>
            <p:ph type="body" idx="1"/>
          </p:nvPr>
        </p:nvSpPr>
        <p:spPr/>
        <p:txBody>
          <a:bodyPr/>
          <a:lstStyle/>
          <a:p>
            <a:r>
              <a:rPr lang="en-US" altLang="en-US" i="1"/>
              <a:t>{Show students a model of the double helix.  Explain what a spiral is and a helix is.}</a:t>
            </a: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061910-E1C3-B116-9781-8B333F040022}"/>
              </a:ext>
            </a:extLst>
          </p:cNvPr>
          <p:cNvSpPr>
            <a:spLocks noGrp="1" noChangeArrowheads="1"/>
          </p:cNvSpPr>
          <p:nvPr>
            <p:ph type="sldNum" sz="quarter" idx="5"/>
          </p:nvPr>
        </p:nvSpPr>
        <p:spPr>
          <a:ln/>
        </p:spPr>
        <p:txBody>
          <a:bodyPr/>
          <a:lstStyle/>
          <a:p>
            <a:fld id="{5305CE89-9DC4-45F3-B001-4CCC5F19643C}" type="slidenum">
              <a:rPr lang="en-US" altLang="en-US"/>
              <a:pPr/>
              <a:t>7</a:t>
            </a:fld>
            <a:endParaRPr lang="en-US" altLang="en-US"/>
          </a:p>
        </p:txBody>
      </p:sp>
      <p:sp>
        <p:nvSpPr>
          <p:cNvPr id="18434" name="Rectangle 2">
            <a:extLst>
              <a:ext uri="{FF2B5EF4-FFF2-40B4-BE49-F238E27FC236}">
                <a16:creationId xmlns:a16="http://schemas.microsoft.com/office/drawing/2014/main" id="{E851C02E-312C-8299-A196-177720E1DD88}"/>
              </a:ext>
            </a:extLst>
          </p:cNvPr>
          <p:cNvSpPr>
            <a:spLocks noChangeArrowheads="1" noTextEdit="1"/>
          </p:cNvSpPr>
          <p:nvPr>
            <p:ph type="sldImg"/>
          </p:nvPr>
        </p:nvSpPr>
        <p:spPr>
          <a:ln/>
        </p:spPr>
      </p:sp>
      <p:sp>
        <p:nvSpPr>
          <p:cNvPr id="18435" name="Rectangle 3">
            <a:extLst>
              <a:ext uri="{FF2B5EF4-FFF2-40B4-BE49-F238E27FC236}">
                <a16:creationId xmlns:a16="http://schemas.microsoft.com/office/drawing/2014/main" id="{0FF90ECC-C0A3-9DF5-C74E-B4B38087EA04}"/>
              </a:ext>
            </a:extLst>
          </p:cNvPr>
          <p:cNvSpPr>
            <a:spLocks noGrp="1" noChangeArrowheads="1"/>
          </p:cNvSpPr>
          <p:nvPr>
            <p:ph type="body" idx="1"/>
          </p:nvPr>
        </p:nvSpPr>
        <p:spPr/>
        <p:txBody>
          <a:bodyPr/>
          <a:lstStyle/>
          <a:p>
            <a:r>
              <a:rPr lang="en-US" altLang="en-US"/>
              <a:t>We will take apart the DNA molecule to see how it is put together.</a:t>
            </a:r>
          </a:p>
          <a:p>
            <a:r>
              <a:rPr lang="en-US" altLang="en-US"/>
              <a:t>First, we will look at one strand.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4555EF7-C373-199A-6ADA-53C6F246E594}"/>
              </a:ext>
            </a:extLst>
          </p:cNvPr>
          <p:cNvSpPr>
            <a:spLocks noGrp="1" noChangeArrowheads="1"/>
          </p:cNvSpPr>
          <p:nvPr>
            <p:ph type="sldNum" sz="quarter" idx="5"/>
          </p:nvPr>
        </p:nvSpPr>
        <p:spPr>
          <a:ln/>
        </p:spPr>
        <p:txBody>
          <a:bodyPr/>
          <a:lstStyle/>
          <a:p>
            <a:fld id="{2D11FC98-836D-496B-9E5B-BF1268E2CCAE}" type="slidenum">
              <a:rPr lang="en-US" altLang="en-US"/>
              <a:pPr/>
              <a:t>8</a:t>
            </a:fld>
            <a:endParaRPr lang="en-US" altLang="en-US"/>
          </a:p>
        </p:txBody>
      </p:sp>
      <p:sp>
        <p:nvSpPr>
          <p:cNvPr id="19458" name="Rectangle 2">
            <a:extLst>
              <a:ext uri="{FF2B5EF4-FFF2-40B4-BE49-F238E27FC236}">
                <a16:creationId xmlns:a16="http://schemas.microsoft.com/office/drawing/2014/main" id="{7B08CCE3-ECFD-1683-072C-5190EAF95F91}"/>
              </a:ext>
            </a:extLst>
          </p:cNvPr>
          <p:cNvSpPr>
            <a:spLocks noChangeArrowheads="1" noTextEdit="1"/>
          </p:cNvSpPr>
          <p:nvPr>
            <p:ph type="sldImg"/>
          </p:nvPr>
        </p:nvSpPr>
        <p:spPr>
          <a:ln/>
        </p:spPr>
      </p:sp>
      <p:sp>
        <p:nvSpPr>
          <p:cNvPr id="19459" name="Rectangle 3">
            <a:extLst>
              <a:ext uri="{FF2B5EF4-FFF2-40B4-BE49-F238E27FC236}">
                <a16:creationId xmlns:a16="http://schemas.microsoft.com/office/drawing/2014/main" id="{45ABCC20-290C-0803-509F-5C3F7A10560B}"/>
              </a:ext>
            </a:extLst>
          </p:cNvPr>
          <p:cNvSpPr>
            <a:spLocks noGrp="1" noChangeArrowheads="1"/>
          </p:cNvSpPr>
          <p:nvPr>
            <p:ph type="body" idx="1"/>
          </p:nvPr>
        </p:nvSpPr>
        <p:spPr/>
        <p:txBody>
          <a:bodyPr/>
          <a:lstStyle/>
          <a:p>
            <a:r>
              <a:rPr lang="en-US" altLang="en-US" i="1"/>
              <a:t>{Point to the 3-D mode, if you have one, to show the parts as you discuss them.}</a:t>
            </a: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6518A0B-A594-B20A-8465-2B45C95C6200}"/>
              </a:ext>
            </a:extLst>
          </p:cNvPr>
          <p:cNvSpPr>
            <a:spLocks noGrp="1" noChangeArrowheads="1"/>
          </p:cNvSpPr>
          <p:nvPr>
            <p:ph type="sldNum" sz="quarter" idx="5"/>
          </p:nvPr>
        </p:nvSpPr>
        <p:spPr>
          <a:ln/>
        </p:spPr>
        <p:txBody>
          <a:bodyPr/>
          <a:lstStyle/>
          <a:p>
            <a:fld id="{8036A30B-702C-4311-97A6-FEDA57E29EA9}" type="slidenum">
              <a:rPr lang="en-US" altLang="en-US"/>
              <a:pPr/>
              <a:t>9</a:t>
            </a:fld>
            <a:endParaRPr lang="en-US" altLang="en-US"/>
          </a:p>
        </p:txBody>
      </p:sp>
      <p:sp>
        <p:nvSpPr>
          <p:cNvPr id="20482" name="Rectangle 2">
            <a:extLst>
              <a:ext uri="{FF2B5EF4-FFF2-40B4-BE49-F238E27FC236}">
                <a16:creationId xmlns:a16="http://schemas.microsoft.com/office/drawing/2014/main" id="{FE1E4A63-091F-982A-02C5-F9649AEAE366}"/>
              </a:ext>
            </a:extLst>
          </p:cNvPr>
          <p:cNvSpPr>
            <a:spLocks noChangeArrowheads="1" noTextEdit="1"/>
          </p:cNvSpPr>
          <p:nvPr>
            <p:ph type="sldImg"/>
          </p:nvPr>
        </p:nvSpPr>
        <p:spPr>
          <a:ln/>
        </p:spPr>
      </p:sp>
      <p:sp>
        <p:nvSpPr>
          <p:cNvPr id="20483" name="Rectangle 3">
            <a:extLst>
              <a:ext uri="{FF2B5EF4-FFF2-40B4-BE49-F238E27FC236}">
                <a16:creationId xmlns:a16="http://schemas.microsoft.com/office/drawing/2014/main" id="{5092E3F5-1425-5B04-8B73-490572357C58}"/>
              </a:ext>
            </a:extLst>
          </p:cNvPr>
          <p:cNvSpPr>
            <a:spLocks noGrp="1" noChangeArrowheads="1"/>
          </p:cNvSpPr>
          <p:nvPr>
            <p:ph type="body" idx="1"/>
          </p:nvPr>
        </p:nvSpPr>
        <p:spPr/>
        <p:txBody>
          <a:bodyPr/>
          <a:lstStyle/>
          <a:p>
            <a:r>
              <a:rPr lang="en-US" altLang="en-US" i="1"/>
              <a:t>{Ask students where they have seen a similar molecule before in this class.</a:t>
            </a:r>
          </a:p>
          <a:p>
            <a:r>
              <a:rPr lang="en-US" altLang="en-US" i="1"/>
              <a:t> Answer: ATP .     Emphasize that nucleotides are the basic building blocks or units of a DNA molecule and that a single molecule has many millions of nucleotides.}</a:t>
            </a: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B2D5D-AE4D-37B9-A64A-591BE16691E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8DF1FF8-7281-6B41-92F2-23F8C8DE42D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0D4F02D-B564-B150-5B40-1D64F29D1DF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8297039-5039-5255-30C3-C2BF777BDC6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3D3A6AA-C2C9-0E89-1CAC-B121E8531C43}"/>
              </a:ext>
            </a:extLst>
          </p:cNvPr>
          <p:cNvSpPr>
            <a:spLocks noGrp="1"/>
          </p:cNvSpPr>
          <p:nvPr>
            <p:ph type="sldNum" sz="quarter" idx="12"/>
          </p:nvPr>
        </p:nvSpPr>
        <p:spPr/>
        <p:txBody>
          <a:bodyPr/>
          <a:lstStyle>
            <a:lvl1pPr>
              <a:defRPr/>
            </a:lvl1pPr>
          </a:lstStyle>
          <a:p>
            <a:fld id="{103850B2-C126-42C1-A837-B3B0390F04A4}" type="slidenum">
              <a:rPr lang="en-US" altLang="en-US"/>
              <a:pPr/>
              <a:t>‹#›</a:t>
            </a:fld>
            <a:endParaRPr lang="en-US" altLang="en-US"/>
          </a:p>
        </p:txBody>
      </p:sp>
    </p:spTree>
    <p:extLst>
      <p:ext uri="{BB962C8B-B14F-4D97-AF65-F5344CB8AC3E}">
        <p14:creationId xmlns:p14="http://schemas.microsoft.com/office/powerpoint/2010/main" val="3506701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94EE3-F5DD-B825-8643-D955AC0EF4D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C9DBABD-8FB6-051A-56DB-2C1A6C19DB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88027A-14A3-E4A0-A21E-B88F59EDAD2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48F8535-7FE8-FC29-5C5D-E17855F236C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983C2-E8F0-DEDC-42ED-0A3EA43906B9}"/>
              </a:ext>
            </a:extLst>
          </p:cNvPr>
          <p:cNvSpPr>
            <a:spLocks noGrp="1"/>
          </p:cNvSpPr>
          <p:nvPr>
            <p:ph type="sldNum" sz="quarter" idx="12"/>
          </p:nvPr>
        </p:nvSpPr>
        <p:spPr/>
        <p:txBody>
          <a:bodyPr/>
          <a:lstStyle>
            <a:lvl1pPr>
              <a:defRPr/>
            </a:lvl1pPr>
          </a:lstStyle>
          <a:p>
            <a:fld id="{8C2E9FC2-62D2-41F6-B406-2C96ADD9E2D3}" type="slidenum">
              <a:rPr lang="en-US" altLang="en-US"/>
              <a:pPr/>
              <a:t>‹#›</a:t>
            </a:fld>
            <a:endParaRPr lang="en-US" altLang="en-US"/>
          </a:p>
        </p:txBody>
      </p:sp>
    </p:spTree>
    <p:extLst>
      <p:ext uri="{BB962C8B-B14F-4D97-AF65-F5344CB8AC3E}">
        <p14:creationId xmlns:p14="http://schemas.microsoft.com/office/powerpoint/2010/main" val="3821381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9FC872-275D-A82F-E718-8D3C3F85223E}"/>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45626E-F564-E539-E0BD-2AC1780CFF52}"/>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B5EB55-8259-D75C-C0D7-E3596A57EAE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C732841-3CC8-324A-AB9A-A575CCBAC2E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601D64B-B88A-1FB6-5C6D-06B4FEB89C6D}"/>
              </a:ext>
            </a:extLst>
          </p:cNvPr>
          <p:cNvSpPr>
            <a:spLocks noGrp="1"/>
          </p:cNvSpPr>
          <p:nvPr>
            <p:ph type="sldNum" sz="quarter" idx="12"/>
          </p:nvPr>
        </p:nvSpPr>
        <p:spPr/>
        <p:txBody>
          <a:bodyPr/>
          <a:lstStyle>
            <a:lvl1pPr>
              <a:defRPr/>
            </a:lvl1pPr>
          </a:lstStyle>
          <a:p>
            <a:fld id="{3B06DE1E-A290-440C-A8D2-F9D8F72EC2E8}" type="slidenum">
              <a:rPr lang="en-US" altLang="en-US"/>
              <a:pPr/>
              <a:t>‹#›</a:t>
            </a:fld>
            <a:endParaRPr lang="en-US" altLang="en-US"/>
          </a:p>
        </p:txBody>
      </p:sp>
    </p:spTree>
    <p:extLst>
      <p:ext uri="{BB962C8B-B14F-4D97-AF65-F5344CB8AC3E}">
        <p14:creationId xmlns:p14="http://schemas.microsoft.com/office/powerpoint/2010/main" val="2535596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B1636-5AC3-FC1C-9605-F9716444B927}"/>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448635-1EEA-6BCB-ABC6-ABB7ADD5CCA1}"/>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9933D8AC-F552-C723-8E0E-8DA0823E6FD8}"/>
              </a:ext>
            </a:extLst>
          </p:cNvPr>
          <p:cNvSpPr>
            <a:spLocks noGrp="1"/>
          </p:cNvSpPr>
          <p:nvPr>
            <p:ph type="clipArt" sz="half" idx="2"/>
          </p:nvPr>
        </p:nvSpPr>
        <p:spPr>
          <a:xfrm>
            <a:off x="4648200" y="1981200"/>
            <a:ext cx="3810000" cy="4114800"/>
          </a:xfrm>
        </p:spPr>
        <p:txBody>
          <a:bodyPr/>
          <a:lstStyle/>
          <a:p>
            <a:endParaRPr lang="en-GB"/>
          </a:p>
        </p:txBody>
      </p:sp>
      <p:sp>
        <p:nvSpPr>
          <p:cNvPr id="5" name="Date Placeholder 4">
            <a:extLst>
              <a:ext uri="{FF2B5EF4-FFF2-40B4-BE49-F238E27FC236}">
                <a16:creationId xmlns:a16="http://schemas.microsoft.com/office/drawing/2014/main" id="{B38B4EFC-2840-9B8D-CD3A-E13228730082}"/>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E9BBABB-44AE-96CF-6606-04B7A3485A02}"/>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2984DC9-FA3C-4832-FE19-5CB130E6C5E0}"/>
              </a:ext>
            </a:extLst>
          </p:cNvPr>
          <p:cNvSpPr>
            <a:spLocks noGrp="1"/>
          </p:cNvSpPr>
          <p:nvPr>
            <p:ph type="sldNum" sz="quarter" idx="12"/>
          </p:nvPr>
        </p:nvSpPr>
        <p:spPr>
          <a:xfrm>
            <a:off x="6553200" y="6248400"/>
            <a:ext cx="1905000" cy="457200"/>
          </a:xfrm>
        </p:spPr>
        <p:txBody>
          <a:bodyPr/>
          <a:lstStyle>
            <a:lvl1pPr>
              <a:defRPr/>
            </a:lvl1pPr>
          </a:lstStyle>
          <a:p>
            <a:fld id="{C617867E-3134-4CEA-9539-FED599682F2A}" type="slidenum">
              <a:rPr lang="en-US" altLang="en-US"/>
              <a:pPr/>
              <a:t>‹#›</a:t>
            </a:fld>
            <a:endParaRPr lang="en-US" altLang="en-US"/>
          </a:p>
        </p:txBody>
      </p:sp>
    </p:spTree>
    <p:extLst>
      <p:ext uri="{BB962C8B-B14F-4D97-AF65-F5344CB8AC3E}">
        <p14:creationId xmlns:p14="http://schemas.microsoft.com/office/powerpoint/2010/main" val="1131852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23F05-EAF9-87F6-9B36-7FBF77AF8F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DD5C03-EF76-AC1A-67F2-FD87C0A273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B6E261-9A16-186A-BB06-9DF73B12301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F01B05E-2144-19F8-837C-B37E76F9DF5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1AF5803-E341-03AE-8CC3-6BC5B3FBAEFC}"/>
              </a:ext>
            </a:extLst>
          </p:cNvPr>
          <p:cNvSpPr>
            <a:spLocks noGrp="1"/>
          </p:cNvSpPr>
          <p:nvPr>
            <p:ph type="sldNum" sz="quarter" idx="12"/>
          </p:nvPr>
        </p:nvSpPr>
        <p:spPr/>
        <p:txBody>
          <a:bodyPr/>
          <a:lstStyle>
            <a:lvl1pPr>
              <a:defRPr/>
            </a:lvl1pPr>
          </a:lstStyle>
          <a:p>
            <a:fld id="{0A4F7058-5A5D-4D05-A6E0-ECFD5B01BB31}" type="slidenum">
              <a:rPr lang="en-US" altLang="en-US"/>
              <a:pPr/>
              <a:t>‹#›</a:t>
            </a:fld>
            <a:endParaRPr lang="en-US" altLang="en-US"/>
          </a:p>
        </p:txBody>
      </p:sp>
    </p:spTree>
    <p:extLst>
      <p:ext uri="{BB962C8B-B14F-4D97-AF65-F5344CB8AC3E}">
        <p14:creationId xmlns:p14="http://schemas.microsoft.com/office/powerpoint/2010/main" val="143205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4EF1B-7139-BF2E-B9CD-CAFEB5338CD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A3A0F7-3308-71E7-3DB5-D7D272F6CA0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1ACC399-09DB-43A6-A9F8-FE550CBDC42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C36AE3F-3B03-D543-EBA0-042B6C129AC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7C07021-E7A1-42CA-578E-607809DD0CAD}"/>
              </a:ext>
            </a:extLst>
          </p:cNvPr>
          <p:cNvSpPr>
            <a:spLocks noGrp="1"/>
          </p:cNvSpPr>
          <p:nvPr>
            <p:ph type="sldNum" sz="quarter" idx="12"/>
          </p:nvPr>
        </p:nvSpPr>
        <p:spPr/>
        <p:txBody>
          <a:bodyPr/>
          <a:lstStyle>
            <a:lvl1pPr>
              <a:defRPr/>
            </a:lvl1pPr>
          </a:lstStyle>
          <a:p>
            <a:fld id="{520F607A-FD93-4C41-8E4A-EA3D0A1DE7B2}" type="slidenum">
              <a:rPr lang="en-US" altLang="en-US"/>
              <a:pPr/>
              <a:t>‹#›</a:t>
            </a:fld>
            <a:endParaRPr lang="en-US" altLang="en-US"/>
          </a:p>
        </p:txBody>
      </p:sp>
    </p:spTree>
    <p:extLst>
      <p:ext uri="{BB962C8B-B14F-4D97-AF65-F5344CB8AC3E}">
        <p14:creationId xmlns:p14="http://schemas.microsoft.com/office/powerpoint/2010/main" val="304218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A055C-FFD7-6F78-7085-9797192AE1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8154464-C3CD-91BE-CA47-A8A4B608AF78}"/>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F20768-22CD-8961-31B6-34689B79EE3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431518-8A1F-B462-DB4B-4D22182D668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BFF55C2-D361-D8B5-48B3-990042AEE9E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4ADE63F-850D-1705-CCF7-25BE07C2F87F}"/>
              </a:ext>
            </a:extLst>
          </p:cNvPr>
          <p:cNvSpPr>
            <a:spLocks noGrp="1"/>
          </p:cNvSpPr>
          <p:nvPr>
            <p:ph type="sldNum" sz="quarter" idx="12"/>
          </p:nvPr>
        </p:nvSpPr>
        <p:spPr/>
        <p:txBody>
          <a:bodyPr/>
          <a:lstStyle>
            <a:lvl1pPr>
              <a:defRPr/>
            </a:lvl1pPr>
          </a:lstStyle>
          <a:p>
            <a:fld id="{A7A96150-B4AD-4C19-8438-18D9D1E638EA}" type="slidenum">
              <a:rPr lang="en-US" altLang="en-US"/>
              <a:pPr/>
              <a:t>‹#›</a:t>
            </a:fld>
            <a:endParaRPr lang="en-US" altLang="en-US"/>
          </a:p>
        </p:txBody>
      </p:sp>
    </p:spTree>
    <p:extLst>
      <p:ext uri="{BB962C8B-B14F-4D97-AF65-F5344CB8AC3E}">
        <p14:creationId xmlns:p14="http://schemas.microsoft.com/office/powerpoint/2010/main" val="167227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169F4-7EC2-A4BA-C2E8-5279B914E9AF}"/>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3ABCE2-E086-A844-596B-2529FD06F6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020203-A013-1DE3-92D3-39071EC6465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276910-0D5B-62B1-5B89-FAB8B9F40D8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1C82A3-7F01-8C11-5C2A-8E1C4879EC0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094C24-0AAB-1428-ECB8-52B2B1FDA90C}"/>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BD95EE2-E478-AFFD-E31D-65D8DBBB64F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E2C99146-7B45-957E-07E5-DEA25539AC6F}"/>
              </a:ext>
            </a:extLst>
          </p:cNvPr>
          <p:cNvSpPr>
            <a:spLocks noGrp="1"/>
          </p:cNvSpPr>
          <p:nvPr>
            <p:ph type="sldNum" sz="quarter" idx="12"/>
          </p:nvPr>
        </p:nvSpPr>
        <p:spPr/>
        <p:txBody>
          <a:bodyPr/>
          <a:lstStyle>
            <a:lvl1pPr>
              <a:defRPr/>
            </a:lvl1pPr>
          </a:lstStyle>
          <a:p>
            <a:fld id="{A673CD50-0814-4C67-B6A7-9BF56060E70B}" type="slidenum">
              <a:rPr lang="en-US" altLang="en-US"/>
              <a:pPr/>
              <a:t>‹#›</a:t>
            </a:fld>
            <a:endParaRPr lang="en-US" altLang="en-US"/>
          </a:p>
        </p:txBody>
      </p:sp>
    </p:spTree>
    <p:extLst>
      <p:ext uri="{BB962C8B-B14F-4D97-AF65-F5344CB8AC3E}">
        <p14:creationId xmlns:p14="http://schemas.microsoft.com/office/powerpoint/2010/main" val="2227298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0D588-967F-949B-FDCE-F90AB7D5049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03072D-3890-C5FD-F201-031BCCC65156}"/>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B28F1B1-652A-192B-1759-18AF17845F5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04944CD-F0BA-88CA-6DFE-93390F54AE48}"/>
              </a:ext>
            </a:extLst>
          </p:cNvPr>
          <p:cNvSpPr>
            <a:spLocks noGrp="1"/>
          </p:cNvSpPr>
          <p:nvPr>
            <p:ph type="sldNum" sz="quarter" idx="12"/>
          </p:nvPr>
        </p:nvSpPr>
        <p:spPr/>
        <p:txBody>
          <a:bodyPr/>
          <a:lstStyle>
            <a:lvl1pPr>
              <a:defRPr/>
            </a:lvl1pPr>
          </a:lstStyle>
          <a:p>
            <a:fld id="{32378E27-14A9-446D-B0B2-EA8E0B11DE63}" type="slidenum">
              <a:rPr lang="en-US" altLang="en-US"/>
              <a:pPr/>
              <a:t>‹#›</a:t>
            </a:fld>
            <a:endParaRPr lang="en-US" altLang="en-US"/>
          </a:p>
        </p:txBody>
      </p:sp>
    </p:spTree>
    <p:extLst>
      <p:ext uri="{BB962C8B-B14F-4D97-AF65-F5344CB8AC3E}">
        <p14:creationId xmlns:p14="http://schemas.microsoft.com/office/powerpoint/2010/main" val="254140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79F7C7-4AB5-3228-54F8-728827F554B7}"/>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81C1151F-CCC5-E4EF-4B93-ED3689FE084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C8741C1-268E-1B49-2A9E-98189487B372}"/>
              </a:ext>
            </a:extLst>
          </p:cNvPr>
          <p:cNvSpPr>
            <a:spLocks noGrp="1"/>
          </p:cNvSpPr>
          <p:nvPr>
            <p:ph type="sldNum" sz="quarter" idx="12"/>
          </p:nvPr>
        </p:nvSpPr>
        <p:spPr/>
        <p:txBody>
          <a:bodyPr/>
          <a:lstStyle>
            <a:lvl1pPr>
              <a:defRPr/>
            </a:lvl1pPr>
          </a:lstStyle>
          <a:p>
            <a:fld id="{0E77472D-5AD6-42C1-9DFB-C5B895D6CF21}" type="slidenum">
              <a:rPr lang="en-US" altLang="en-US"/>
              <a:pPr/>
              <a:t>‹#›</a:t>
            </a:fld>
            <a:endParaRPr lang="en-US" altLang="en-US"/>
          </a:p>
        </p:txBody>
      </p:sp>
    </p:spTree>
    <p:extLst>
      <p:ext uri="{BB962C8B-B14F-4D97-AF65-F5344CB8AC3E}">
        <p14:creationId xmlns:p14="http://schemas.microsoft.com/office/powerpoint/2010/main" val="276850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22D3C-3642-5C46-B1DF-F106FC43123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FFEAA64-C12B-AEA1-1E15-C3245963793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7920D27-FFE0-2A78-B04D-014BD5329C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5C97A6-A38B-0E19-45A3-7D548C4EE87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50580D9-C124-0FCF-96C9-99728D50FA0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C6DAB8C-DD9D-CE47-835A-1782754FEEF2}"/>
              </a:ext>
            </a:extLst>
          </p:cNvPr>
          <p:cNvSpPr>
            <a:spLocks noGrp="1"/>
          </p:cNvSpPr>
          <p:nvPr>
            <p:ph type="sldNum" sz="quarter" idx="12"/>
          </p:nvPr>
        </p:nvSpPr>
        <p:spPr/>
        <p:txBody>
          <a:bodyPr/>
          <a:lstStyle>
            <a:lvl1pPr>
              <a:defRPr/>
            </a:lvl1pPr>
          </a:lstStyle>
          <a:p>
            <a:fld id="{517E17C0-8270-4E8E-B362-DE4EF634CC76}" type="slidenum">
              <a:rPr lang="en-US" altLang="en-US"/>
              <a:pPr/>
              <a:t>‹#›</a:t>
            </a:fld>
            <a:endParaRPr lang="en-US" altLang="en-US"/>
          </a:p>
        </p:txBody>
      </p:sp>
    </p:spTree>
    <p:extLst>
      <p:ext uri="{BB962C8B-B14F-4D97-AF65-F5344CB8AC3E}">
        <p14:creationId xmlns:p14="http://schemas.microsoft.com/office/powerpoint/2010/main" val="193431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CB73B-BA94-015A-EB56-7C90A968C6C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9ED7B0-BABD-5DA0-8177-ADBD27E14FA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C48FEC-E9CA-7C34-A2A7-E723D527A9A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E4673E-6BA5-1E49-5BBD-B765D3BC5AE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117840C-D927-6955-4C57-36D07098FC5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D3ED306-FF30-6C10-4DB6-46B94904A563}"/>
              </a:ext>
            </a:extLst>
          </p:cNvPr>
          <p:cNvSpPr>
            <a:spLocks noGrp="1"/>
          </p:cNvSpPr>
          <p:nvPr>
            <p:ph type="sldNum" sz="quarter" idx="12"/>
          </p:nvPr>
        </p:nvSpPr>
        <p:spPr/>
        <p:txBody>
          <a:bodyPr/>
          <a:lstStyle>
            <a:lvl1pPr>
              <a:defRPr/>
            </a:lvl1pPr>
          </a:lstStyle>
          <a:p>
            <a:fld id="{879272FB-1701-4A6C-B7CB-6D8DE7CDF753}" type="slidenum">
              <a:rPr lang="en-US" altLang="en-US"/>
              <a:pPr/>
              <a:t>‹#›</a:t>
            </a:fld>
            <a:endParaRPr lang="en-US" altLang="en-US"/>
          </a:p>
        </p:txBody>
      </p:sp>
    </p:spTree>
    <p:extLst>
      <p:ext uri="{BB962C8B-B14F-4D97-AF65-F5344CB8AC3E}">
        <p14:creationId xmlns:p14="http://schemas.microsoft.com/office/powerpoint/2010/main" val="3125210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318ABAF-5442-2D26-2EE4-DE584E8E9374}"/>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7EFA449-4437-AA88-B1FD-9EF5C979BF6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17E63F3-FA79-712D-96C6-564B04E26153}"/>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n-US" altLang="en-US"/>
          </a:p>
        </p:txBody>
      </p:sp>
      <p:sp>
        <p:nvSpPr>
          <p:cNvPr id="1029" name="Rectangle 5">
            <a:extLst>
              <a:ext uri="{FF2B5EF4-FFF2-40B4-BE49-F238E27FC236}">
                <a16:creationId xmlns:a16="http://schemas.microsoft.com/office/drawing/2014/main" id="{7B0864BD-EE08-E941-0510-6EF3A7F986E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US" altLang="en-US"/>
          </a:p>
        </p:txBody>
      </p:sp>
      <p:sp>
        <p:nvSpPr>
          <p:cNvPr id="1030" name="Rectangle 6">
            <a:extLst>
              <a:ext uri="{FF2B5EF4-FFF2-40B4-BE49-F238E27FC236}">
                <a16:creationId xmlns:a16="http://schemas.microsoft.com/office/drawing/2014/main" id="{A379435D-664B-F736-FAE4-73657FC34484}"/>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940AB121-95BB-4AD2-B666-015DF1D9BDE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7FA3DEC-C659-BCD4-4113-A3EC963BC55D}"/>
              </a:ext>
            </a:extLst>
          </p:cNvPr>
          <p:cNvSpPr>
            <a:spLocks noGrp="1" noChangeArrowheads="1"/>
          </p:cNvSpPr>
          <p:nvPr>
            <p:ph type="title"/>
          </p:nvPr>
        </p:nvSpPr>
        <p:spPr>
          <a:xfrm>
            <a:off x="685800" y="892175"/>
            <a:ext cx="7772400" cy="2209800"/>
          </a:xfrm>
        </p:spPr>
        <p:txBody>
          <a:bodyPr/>
          <a:lstStyle/>
          <a:p>
            <a:r>
              <a:rPr lang="en-US" altLang="en-US" sz="6600"/>
              <a:t>Welcome</a:t>
            </a:r>
            <a:endParaRPr lang="en-US" altLang="en-US"/>
          </a:p>
        </p:txBody>
      </p:sp>
      <p:sp>
        <p:nvSpPr>
          <p:cNvPr id="35843" name="Text Box 3">
            <a:extLst>
              <a:ext uri="{FF2B5EF4-FFF2-40B4-BE49-F238E27FC236}">
                <a16:creationId xmlns:a16="http://schemas.microsoft.com/office/drawing/2014/main" id="{C58603BB-7618-FC98-AFAA-37C8F5547232}"/>
              </a:ext>
            </a:extLst>
          </p:cNvPr>
          <p:cNvSpPr txBox="1">
            <a:spLocks noChangeArrowheads="1"/>
          </p:cNvSpPr>
          <p:nvPr/>
        </p:nvSpPr>
        <p:spPr bwMode="auto">
          <a:xfrm>
            <a:off x="1808163" y="2971800"/>
            <a:ext cx="6183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chemeClr val="tx2"/>
                </a:solidFill>
              </a:rPr>
              <a:t>Today’s agenda:</a:t>
            </a:r>
          </a:p>
        </p:txBody>
      </p:sp>
      <p:sp>
        <p:nvSpPr>
          <p:cNvPr id="35844" name="Text Box 4">
            <a:extLst>
              <a:ext uri="{FF2B5EF4-FFF2-40B4-BE49-F238E27FC236}">
                <a16:creationId xmlns:a16="http://schemas.microsoft.com/office/drawing/2014/main" id="{83A69E77-830F-D9D8-CF64-3013405F9950}"/>
              </a:ext>
            </a:extLst>
          </p:cNvPr>
          <p:cNvSpPr txBox="1">
            <a:spLocks noChangeArrowheads="1"/>
          </p:cNvSpPr>
          <p:nvPr/>
        </p:nvSpPr>
        <p:spPr bwMode="auto">
          <a:xfrm>
            <a:off x="2517775" y="3621088"/>
            <a:ext cx="4105275"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a:solidFill>
                  <a:schemeClr val="tx2"/>
                </a:solidFill>
              </a:rPr>
              <a:t>  Take notes,</a:t>
            </a:r>
          </a:p>
          <a:p>
            <a:pPr>
              <a:spcBef>
                <a:spcPct val="50000"/>
              </a:spcBef>
              <a:buFontTx/>
              <a:buChar char="•"/>
            </a:pPr>
            <a:r>
              <a:rPr lang="en-US" altLang="en-US">
                <a:solidFill>
                  <a:schemeClr val="tx2"/>
                </a:solidFill>
              </a:rPr>
              <a:t>  Complete activity.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28C65A76-C29C-BB66-18A6-6EBB7D563785}"/>
              </a:ext>
            </a:extLst>
          </p:cNvPr>
          <p:cNvSpPr>
            <a:spLocks noGrp="1" noChangeArrowheads="1"/>
          </p:cNvSpPr>
          <p:nvPr>
            <p:ph type="title"/>
          </p:nvPr>
        </p:nvSpPr>
        <p:spPr>
          <a:xfrm>
            <a:off x="685800" y="381000"/>
            <a:ext cx="7772400" cy="1143000"/>
          </a:xfrm>
        </p:spPr>
        <p:txBody>
          <a:bodyPr/>
          <a:lstStyle/>
          <a:p>
            <a:r>
              <a:rPr lang="en-US" altLang="en-US" b="1">
                <a:effectLst>
                  <a:outerShdw blurRad="38100" dist="38100" dir="2700000" algn="tl">
                    <a:srgbClr val="000000"/>
                  </a:outerShdw>
                </a:effectLst>
              </a:rPr>
              <a:t>One Strand of DNA</a:t>
            </a:r>
          </a:p>
        </p:txBody>
      </p:sp>
      <p:sp>
        <p:nvSpPr>
          <p:cNvPr id="43011" name="Rectangle 3">
            <a:extLst>
              <a:ext uri="{FF2B5EF4-FFF2-40B4-BE49-F238E27FC236}">
                <a16:creationId xmlns:a16="http://schemas.microsoft.com/office/drawing/2014/main" id="{3DDE968B-C5FA-EC66-DC77-060DD24C68ED}"/>
              </a:ext>
            </a:extLst>
          </p:cNvPr>
          <p:cNvSpPr>
            <a:spLocks noGrp="1" noChangeArrowheads="1"/>
          </p:cNvSpPr>
          <p:nvPr>
            <p:ph type="body" sz="half" idx="1"/>
          </p:nvPr>
        </p:nvSpPr>
        <p:spPr>
          <a:xfrm>
            <a:off x="838200" y="1981200"/>
            <a:ext cx="4267200" cy="3810000"/>
          </a:xfrm>
        </p:spPr>
        <p:txBody>
          <a:bodyPr/>
          <a:lstStyle/>
          <a:p>
            <a:r>
              <a:rPr lang="en-US" altLang="en-US" sz="3600"/>
              <a:t>One strand of DNA is a polymer of nucleotides.</a:t>
            </a:r>
          </a:p>
          <a:p>
            <a:r>
              <a:rPr lang="en-US" altLang="en-US" sz="3600"/>
              <a:t>One strand of DNA has many millions of nucleotides.</a:t>
            </a:r>
          </a:p>
        </p:txBody>
      </p:sp>
      <p:sp>
        <p:nvSpPr>
          <p:cNvPr id="43012" name="AutoShape 4">
            <a:extLst>
              <a:ext uri="{FF2B5EF4-FFF2-40B4-BE49-F238E27FC236}">
                <a16:creationId xmlns:a16="http://schemas.microsoft.com/office/drawing/2014/main" id="{6016289C-B87C-8AE2-9CA2-AC132D408F39}"/>
              </a:ext>
            </a:extLst>
          </p:cNvPr>
          <p:cNvSpPr>
            <a:spLocks noChangeArrowheads="1"/>
          </p:cNvSpPr>
          <p:nvPr/>
        </p:nvSpPr>
        <p:spPr bwMode="auto">
          <a:xfrm rot="2236122">
            <a:off x="5410200" y="1676400"/>
            <a:ext cx="685800" cy="6858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3" name="AutoShape 5">
            <a:extLst>
              <a:ext uri="{FF2B5EF4-FFF2-40B4-BE49-F238E27FC236}">
                <a16:creationId xmlns:a16="http://schemas.microsoft.com/office/drawing/2014/main" id="{76A18BF6-03BA-741B-9045-A90E0625F15C}"/>
              </a:ext>
            </a:extLst>
          </p:cNvPr>
          <p:cNvSpPr>
            <a:spLocks noChangeArrowheads="1"/>
          </p:cNvSpPr>
          <p:nvPr/>
        </p:nvSpPr>
        <p:spPr bwMode="auto">
          <a:xfrm rot="2236122">
            <a:off x="5638800" y="2743200"/>
            <a:ext cx="685800" cy="6858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4" name="AutoShape 6">
            <a:extLst>
              <a:ext uri="{FF2B5EF4-FFF2-40B4-BE49-F238E27FC236}">
                <a16:creationId xmlns:a16="http://schemas.microsoft.com/office/drawing/2014/main" id="{88760E81-2775-2F65-E512-26800643820F}"/>
              </a:ext>
            </a:extLst>
          </p:cNvPr>
          <p:cNvSpPr>
            <a:spLocks noChangeArrowheads="1"/>
          </p:cNvSpPr>
          <p:nvPr/>
        </p:nvSpPr>
        <p:spPr bwMode="auto">
          <a:xfrm rot="2236122">
            <a:off x="5867400" y="3810000"/>
            <a:ext cx="685800" cy="6858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5" name="AutoShape 7">
            <a:extLst>
              <a:ext uri="{FF2B5EF4-FFF2-40B4-BE49-F238E27FC236}">
                <a16:creationId xmlns:a16="http://schemas.microsoft.com/office/drawing/2014/main" id="{908A5D3E-532F-547F-549A-D47DBD3BBE9D}"/>
              </a:ext>
            </a:extLst>
          </p:cNvPr>
          <p:cNvSpPr>
            <a:spLocks noChangeArrowheads="1"/>
          </p:cNvSpPr>
          <p:nvPr/>
        </p:nvSpPr>
        <p:spPr bwMode="auto">
          <a:xfrm rot="2236122">
            <a:off x="6172200" y="4876800"/>
            <a:ext cx="685800" cy="6858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6" name="AutoShape 8">
            <a:extLst>
              <a:ext uri="{FF2B5EF4-FFF2-40B4-BE49-F238E27FC236}">
                <a16:creationId xmlns:a16="http://schemas.microsoft.com/office/drawing/2014/main" id="{85870A91-BD10-4E88-8C6A-F64A0C53BBC8}"/>
              </a:ext>
            </a:extLst>
          </p:cNvPr>
          <p:cNvSpPr>
            <a:spLocks noChangeArrowheads="1"/>
          </p:cNvSpPr>
          <p:nvPr/>
        </p:nvSpPr>
        <p:spPr bwMode="auto">
          <a:xfrm rot="2236122">
            <a:off x="6477000" y="5943600"/>
            <a:ext cx="685800" cy="6858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7" name="Oval 9">
            <a:extLst>
              <a:ext uri="{FF2B5EF4-FFF2-40B4-BE49-F238E27FC236}">
                <a16:creationId xmlns:a16="http://schemas.microsoft.com/office/drawing/2014/main" id="{DF5E9986-7967-F603-0CFF-4ED524076479}"/>
              </a:ext>
            </a:extLst>
          </p:cNvPr>
          <p:cNvSpPr>
            <a:spLocks noChangeArrowheads="1"/>
          </p:cNvSpPr>
          <p:nvPr/>
        </p:nvSpPr>
        <p:spPr bwMode="auto">
          <a:xfrm>
            <a:off x="5257800" y="1371600"/>
            <a:ext cx="381000" cy="381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8" name="Oval 10">
            <a:extLst>
              <a:ext uri="{FF2B5EF4-FFF2-40B4-BE49-F238E27FC236}">
                <a16:creationId xmlns:a16="http://schemas.microsoft.com/office/drawing/2014/main" id="{A829CE18-F383-937D-1B68-C3E1A8589647}"/>
              </a:ext>
            </a:extLst>
          </p:cNvPr>
          <p:cNvSpPr>
            <a:spLocks noChangeArrowheads="1"/>
          </p:cNvSpPr>
          <p:nvPr/>
        </p:nvSpPr>
        <p:spPr bwMode="auto">
          <a:xfrm>
            <a:off x="5562600" y="2438400"/>
            <a:ext cx="381000" cy="381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9" name="Oval 11">
            <a:extLst>
              <a:ext uri="{FF2B5EF4-FFF2-40B4-BE49-F238E27FC236}">
                <a16:creationId xmlns:a16="http://schemas.microsoft.com/office/drawing/2014/main" id="{FF872C27-9EB9-21C0-D6F6-0A516170BAA4}"/>
              </a:ext>
            </a:extLst>
          </p:cNvPr>
          <p:cNvSpPr>
            <a:spLocks noChangeArrowheads="1"/>
          </p:cNvSpPr>
          <p:nvPr/>
        </p:nvSpPr>
        <p:spPr bwMode="auto">
          <a:xfrm>
            <a:off x="5791200" y="3505200"/>
            <a:ext cx="381000" cy="381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20" name="Oval 12">
            <a:extLst>
              <a:ext uri="{FF2B5EF4-FFF2-40B4-BE49-F238E27FC236}">
                <a16:creationId xmlns:a16="http://schemas.microsoft.com/office/drawing/2014/main" id="{0482F155-997D-CBBD-7DFB-337D9BBE5843}"/>
              </a:ext>
            </a:extLst>
          </p:cNvPr>
          <p:cNvSpPr>
            <a:spLocks noChangeArrowheads="1"/>
          </p:cNvSpPr>
          <p:nvPr/>
        </p:nvSpPr>
        <p:spPr bwMode="auto">
          <a:xfrm>
            <a:off x="6019800" y="4572000"/>
            <a:ext cx="381000" cy="381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21" name="Oval 13">
            <a:extLst>
              <a:ext uri="{FF2B5EF4-FFF2-40B4-BE49-F238E27FC236}">
                <a16:creationId xmlns:a16="http://schemas.microsoft.com/office/drawing/2014/main" id="{2C351189-312E-DB73-85B6-51D801BEC9DB}"/>
              </a:ext>
            </a:extLst>
          </p:cNvPr>
          <p:cNvSpPr>
            <a:spLocks noChangeArrowheads="1"/>
          </p:cNvSpPr>
          <p:nvPr/>
        </p:nvSpPr>
        <p:spPr bwMode="auto">
          <a:xfrm>
            <a:off x="6324600" y="5638800"/>
            <a:ext cx="381000" cy="381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22" name="AutoShape 14">
            <a:extLst>
              <a:ext uri="{FF2B5EF4-FFF2-40B4-BE49-F238E27FC236}">
                <a16:creationId xmlns:a16="http://schemas.microsoft.com/office/drawing/2014/main" id="{9DA81E37-7EA4-B172-AC25-96B97F77CB53}"/>
              </a:ext>
            </a:extLst>
          </p:cNvPr>
          <p:cNvSpPr>
            <a:spLocks noChangeArrowheads="1"/>
          </p:cNvSpPr>
          <p:nvPr/>
        </p:nvSpPr>
        <p:spPr bwMode="auto">
          <a:xfrm>
            <a:off x="6096000" y="2133600"/>
            <a:ext cx="533400" cy="304800"/>
          </a:xfrm>
          <a:prstGeom prst="chevron">
            <a:avLst>
              <a:gd name="adj" fmla="val 4375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23" name="AutoShape 15">
            <a:extLst>
              <a:ext uri="{FF2B5EF4-FFF2-40B4-BE49-F238E27FC236}">
                <a16:creationId xmlns:a16="http://schemas.microsoft.com/office/drawing/2014/main" id="{DC12749C-646E-BE7B-7260-CCBB83894D65}"/>
              </a:ext>
            </a:extLst>
          </p:cNvPr>
          <p:cNvSpPr>
            <a:spLocks noChangeArrowheads="1"/>
          </p:cNvSpPr>
          <p:nvPr/>
        </p:nvSpPr>
        <p:spPr bwMode="auto">
          <a:xfrm rot="10800000">
            <a:off x="6553200" y="4114800"/>
            <a:ext cx="533400" cy="304800"/>
          </a:xfrm>
          <a:prstGeom prst="chevron">
            <a:avLst>
              <a:gd name="adj" fmla="val 4375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24" name="AutoShape 16">
            <a:extLst>
              <a:ext uri="{FF2B5EF4-FFF2-40B4-BE49-F238E27FC236}">
                <a16:creationId xmlns:a16="http://schemas.microsoft.com/office/drawing/2014/main" id="{B506654D-5E6C-EBE5-C314-02FA2E5895B7}"/>
              </a:ext>
            </a:extLst>
          </p:cNvPr>
          <p:cNvSpPr>
            <a:spLocks noChangeArrowheads="1"/>
          </p:cNvSpPr>
          <p:nvPr/>
        </p:nvSpPr>
        <p:spPr bwMode="auto">
          <a:xfrm rot="10800000">
            <a:off x="6858000" y="5181600"/>
            <a:ext cx="533400" cy="304800"/>
          </a:xfrm>
          <a:prstGeom prst="chevron">
            <a:avLst>
              <a:gd name="adj" fmla="val 4375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n-GB" altLang="en-US" b="0">
              <a:solidFill>
                <a:srgbClr val="FFCC99"/>
              </a:solidFill>
            </a:endParaRPr>
          </a:p>
        </p:txBody>
      </p:sp>
      <p:sp>
        <p:nvSpPr>
          <p:cNvPr id="43025" name="AutoShape 17">
            <a:extLst>
              <a:ext uri="{FF2B5EF4-FFF2-40B4-BE49-F238E27FC236}">
                <a16:creationId xmlns:a16="http://schemas.microsoft.com/office/drawing/2014/main" id="{24EFFAAD-F0B0-9CDC-F2DE-4A7AA47E83BF}"/>
              </a:ext>
            </a:extLst>
          </p:cNvPr>
          <p:cNvSpPr>
            <a:spLocks noChangeArrowheads="1"/>
          </p:cNvSpPr>
          <p:nvPr/>
        </p:nvSpPr>
        <p:spPr bwMode="auto">
          <a:xfrm>
            <a:off x="6324600" y="3124200"/>
            <a:ext cx="533400" cy="228600"/>
          </a:xfrm>
          <a:prstGeom prst="homePlate">
            <a:avLst>
              <a:gd name="adj" fmla="val 58333"/>
            </a:avLst>
          </a:prstGeom>
          <a:solidFill>
            <a:srgbClr val="CC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26" name="AutoShape 18">
            <a:extLst>
              <a:ext uri="{FF2B5EF4-FFF2-40B4-BE49-F238E27FC236}">
                <a16:creationId xmlns:a16="http://schemas.microsoft.com/office/drawing/2014/main" id="{87DEEC57-88A6-C9DF-7DD4-946ACBD907B0}"/>
              </a:ext>
            </a:extLst>
          </p:cNvPr>
          <p:cNvSpPr>
            <a:spLocks noChangeArrowheads="1"/>
          </p:cNvSpPr>
          <p:nvPr/>
        </p:nvSpPr>
        <p:spPr bwMode="auto">
          <a:xfrm>
            <a:off x="7162800" y="6172200"/>
            <a:ext cx="609600" cy="228600"/>
          </a:xfrm>
          <a:prstGeom prst="parallelogram">
            <a:avLst>
              <a:gd name="adj" fmla="val 66667"/>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5" name="Line 27">
            <a:extLst>
              <a:ext uri="{FF2B5EF4-FFF2-40B4-BE49-F238E27FC236}">
                <a16:creationId xmlns:a16="http://schemas.microsoft.com/office/drawing/2014/main" id="{41E35E7A-AB8C-C570-AE5A-BB4BF22F95A3}"/>
              </a:ext>
            </a:extLst>
          </p:cNvPr>
          <p:cNvSpPr>
            <a:spLocks noChangeShapeType="1"/>
          </p:cNvSpPr>
          <p:nvPr/>
        </p:nvSpPr>
        <p:spPr bwMode="auto">
          <a:xfrm>
            <a:off x="5638800" y="1295400"/>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6" name="Line 28">
            <a:extLst>
              <a:ext uri="{FF2B5EF4-FFF2-40B4-BE49-F238E27FC236}">
                <a16:creationId xmlns:a16="http://schemas.microsoft.com/office/drawing/2014/main" id="{BE1D944C-E5E9-F1A7-CF7E-CE2BE6A85F5E}"/>
              </a:ext>
            </a:extLst>
          </p:cNvPr>
          <p:cNvSpPr>
            <a:spLocks noChangeShapeType="1"/>
          </p:cNvSpPr>
          <p:nvPr/>
        </p:nvSpPr>
        <p:spPr bwMode="auto">
          <a:xfrm flipV="1">
            <a:off x="5791200" y="2438400"/>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7" name="Line 29">
            <a:extLst>
              <a:ext uri="{FF2B5EF4-FFF2-40B4-BE49-F238E27FC236}">
                <a16:creationId xmlns:a16="http://schemas.microsoft.com/office/drawing/2014/main" id="{33175D2F-C2B0-58CD-5C1C-58AC22FAF092}"/>
              </a:ext>
            </a:extLst>
          </p:cNvPr>
          <p:cNvSpPr>
            <a:spLocks noChangeShapeType="1"/>
          </p:cNvSpPr>
          <p:nvPr/>
        </p:nvSpPr>
        <p:spPr bwMode="auto">
          <a:xfrm>
            <a:off x="6324600" y="1295400"/>
            <a:ext cx="11430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8" name="Line 30">
            <a:extLst>
              <a:ext uri="{FF2B5EF4-FFF2-40B4-BE49-F238E27FC236}">
                <a16:creationId xmlns:a16="http://schemas.microsoft.com/office/drawing/2014/main" id="{E6E6982F-273A-9583-6B1F-2E7088CC1788}"/>
              </a:ext>
            </a:extLst>
          </p:cNvPr>
          <p:cNvSpPr>
            <a:spLocks noChangeShapeType="1"/>
          </p:cNvSpPr>
          <p:nvPr/>
        </p:nvSpPr>
        <p:spPr bwMode="auto">
          <a:xfrm flipV="1">
            <a:off x="7086600" y="1828800"/>
            <a:ext cx="3810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39" name="Text Box 31">
            <a:extLst>
              <a:ext uri="{FF2B5EF4-FFF2-40B4-BE49-F238E27FC236}">
                <a16:creationId xmlns:a16="http://schemas.microsoft.com/office/drawing/2014/main" id="{B93C264E-28F2-2D38-23D3-6556929F1762}"/>
              </a:ext>
            </a:extLst>
          </p:cNvPr>
          <p:cNvSpPr txBox="1">
            <a:spLocks noChangeArrowheads="1"/>
          </p:cNvSpPr>
          <p:nvPr/>
        </p:nvSpPr>
        <p:spPr bwMode="auto">
          <a:xfrm>
            <a:off x="7467600" y="16002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nucleotide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dissolve">
                                      <p:cBhvr>
                                        <p:cTn id="7" dur="500"/>
                                        <p:tgtEl>
                                          <p:spTgt spid="43010"/>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43011">
                                            <p:txEl>
                                              <p:pRg st="0" end="0"/>
                                            </p:txEl>
                                          </p:spTgt>
                                        </p:tgtEl>
                                        <p:attrNameLst>
                                          <p:attrName>style.visibility</p:attrName>
                                        </p:attrNameLst>
                                      </p:cBhvr>
                                      <p:to>
                                        <p:strVal val="visible"/>
                                      </p:to>
                                    </p:set>
                                    <p:anim calcmode="lin" valueType="num">
                                      <p:cBhvr additive="base">
                                        <p:cTn id="11"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43011">
                                            <p:txEl>
                                              <p:pRg st="1" end="1"/>
                                            </p:txEl>
                                          </p:spTgt>
                                        </p:tgtEl>
                                        <p:attrNameLst>
                                          <p:attrName>style.visibility</p:attrName>
                                        </p:attrNameLst>
                                      </p:cBhvr>
                                      <p:to>
                                        <p:strVal val="visible"/>
                                      </p:to>
                                    </p:set>
                                    <p:anim calcmode="lin" valueType="num">
                                      <p:cBhvr additive="base">
                                        <p:cTn id="16"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4380632-245D-5B05-C513-552CF2AC65F8}"/>
              </a:ext>
            </a:extLst>
          </p:cNvPr>
          <p:cNvSpPr>
            <a:spLocks noGrp="1" noChangeArrowheads="1"/>
          </p:cNvSpPr>
          <p:nvPr>
            <p:ph type="title"/>
          </p:nvPr>
        </p:nvSpPr>
        <p:spPr/>
        <p:txBody>
          <a:bodyPr/>
          <a:lstStyle/>
          <a:p>
            <a:r>
              <a:rPr lang="en-US" altLang="en-US" b="1">
                <a:effectLst>
                  <a:outerShdw blurRad="38100" dist="38100" dir="2700000" algn="tl">
                    <a:srgbClr val="000000"/>
                  </a:outerShdw>
                </a:effectLst>
              </a:rPr>
              <a:t>Four nitrogenous bases</a:t>
            </a:r>
            <a:endParaRPr lang="en-US" altLang="en-US"/>
          </a:p>
        </p:txBody>
      </p:sp>
      <p:sp>
        <p:nvSpPr>
          <p:cNvPr id="10243" name="Rectangle 3">
            <a:extLst>
              <a:ext uri="{FF2B5EF4-FFF2-40B4-BE49-F238E27FC236}">
                <a16:creationId xmlns:a16="http://schemas.microsoft.com/office/drawing/2014/main" id="{BE89FACD-4309-DFA4-EEA5-8C83809DF218}"/>
              </a:ext>
            </a:extLst>
          </p:cNvPr>
          <p:cNvSpPr>
            <a:spLocks noGrp="1" noChangeArrowheads="1"/>
          </p:cNvSpPr>
          <p:nvPr>
            <p:ph type="body" idx="1"/>
          </p:nvPr>
        </p:nvSpPr>
        <p:spPr>
          <a:xfrm>
            <a:off x="609600" y="2667000"/>
            <a:ext cx="7772400" cy="3429000"/>
          </a:xfrm>
        </p:spPr>
        <p:txBody>
          <a:bodyPr/>
          <a:lstStyle/>
          <a:p>
            <a:pPr algn="ctr"/>
            <a:r>
              <a:rPr lang="en-US" altLang="en-US"/>
              <a:t> </a:t>
            </a:r>
            <a:r>
              <a:rPr lang="en-US" altLang="en-US" sz="3600"/>
              <a:t>Cytosine  </a:t>
            </a:r>
            <a:r>
              <a:rPr lang="en-US" altLang="en-US" sz="3600" b="1"/>
              <a:t> </a:t>
            </a:r>
            <a:r>
              <a:rPr lang="en-US" altLang="en-US" sz="4000" b="1"/>
              <a:t>C</a:t>
            </a:r>
            <a:endParaRPr lang="en-US" altLang="en-US" sz="3600"/>
          </a:p>
          <a:p>
            <a:pPr algn="ctr"/>
            <a:r>
              <a:rPr lang="en-US" altLang="en-US" sz="3600"/>
              <a:t> Thymine   </a:t>
            </a:r>
            <a:r>
              <a:rPr lang="en-US" altLang="en-US" sz="4000" b="1"/>
              <a:t>T</a:t>
            </a:r>
            <a:endParaRPr lang="en-US" altLang="en-US" sz="3600"/>
          </a:p>
          <a:p>
            <a:pPr algn="ctr"/>
            <a:r>
              <a:rPr lang="en-US" altLang="en-US" sz="3600"/>
              <a:t> Adenine   </a:t>
            </a:r>
            <a:r>
              <a:rPr lang="en-US" altLang="en-US" sz="4000" b="1"/>
              <a:t>A</a:t>
            </a:r>
            <a:r>
              <a:rPr lang="en-US" altLang="en-US" sz="3600"/>
              <a:t>   </a:t>
            </a:r>
          </a:p>
          <a:p>
            <a:pPr algn="ctr"/>
            <a:r>
              <a:rPr lang="en-US" altLang="en-US" sz="3600"/>
              <a:t> Guanine   </a:t>
            </a:r>
            <a:r>
              <a:rPr lang="en-US" altLang="en-US" sz="4000" b="1"/>
              <a:t>G</a:t>
            </a:r>
            <a:endParaRPr lang="en-US" altLang="en-US"/>
          </a:p>
        </p:txBody>
      </p:sp>
      <p:sp>
        <p:nvSpPr>
          <p:cNvPr id="10244" name="Text Box 4">
            <a:extLst>
              <a:ext uri="{FF2B5EF4-FFF2-40B4-BE49-F238E27FC236}">
                <a16:creationId xmlns:a16="http://schemas.microsoft.com/office/drawing/2014/main" id="{399BF26D-7D18-275D-1C6E-9FCD94E2C635}"/>
              </a:ext>
            </a:extLst>
          </p:cNvPr>
          <p:cNvSpPr txBox="1">
            <a:spLocks noChangeArrowheads="1"/>
          </p:cNvSpPr>
          <p:nvPr/>
        </p:nvSpPr>
        <p:spPr bwMode="auto">
          <a:xfrm>
            <a:off x="1765300" y="1752600"/>
            <a:ext cx="5695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600" b="0"/>
              <a:t>DNA has four different bases: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out)">
                                      <p:cBhvr>
                                        <p:cTn id="7" dur="500"/>
                                        <p:tgtEl>
                                          <p:spTgt spid="10242"/>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par>
                          <p:cTn id="8" fill="hold" nodeType="afterGroup">
                            <p:stCondLst>
                              <p:cond delay="500"/>
                            </p:stCondLst>
                            <p:childTnLst>
                              <p:par>
                                <p:cTn id="9" presetID="17" presetClass="entr" presetSubtype="10" fill="hold" nodeType="afterEffect">
                                  <p:stCondLst>
                                    <p:cond delay="0"/>
                                  </p:stCondLst>
                                  <p:childTnLst>
                                    <p:set>
                                      <p:cBhvr>
                                        <p:cTn id="10" dur="1" fill="hold">
                                          <p:stCondLst>
                                            <p:cond delay="0"/>
                                          </p:stCondLst>
                                        </p:cTn>
                                        <p:tgtEl>
                                          <p:spTgt spid="10244"/>
                                        </p:tgtEl>
                                        <p:attrNameLst>
                                          <p:attrName>style.visibility</p:attrName>
                                        </p:attrNameLst>
                                      </p:cBhvr>
                                      <p:to>
                                        <p:strVal val="visible"/>
                                      </p:to>
                                    </p:set>
                                    <p:anim calcmode="lin" valueType="num">
                                      <p:cBhvr>
                                        <p:cTn id="11" dur="500" fill="hold"/>
                                        <p:tgtEl>
                                          <p:spTgt spid="10244"/>
                                        </p:tgtEl>
                                        <p:attrNameLst>
                                          <p:attrName>ppt_w</p:attrName>
                                        </p:attrNameLst>
                                      </p:cBhvr>
                                      <p:tavLst>
                                        <p:tav tm="0">
                                          <p:val>
                                            <p:fltVal val="0"/>
                                          </p:val>
                                        </p:tav>
                                        <p:tav tm="100000">
                                          <p:val>
                                            <p:strVal val="#ppt_w"/>
                                          </p:val>
                                        </p:tav>
                                      </p:tavLst>
                                    </p:anim>
                                    <p:anim calcmode="lin" valueType="num">
                                      <p:cBhvr>
                                        <p:cTn id="12" dur="500" fill="hold"/>
                                        <p:tgtEl>
                                          <p:spTgt spid="10244"/>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1000"/>
                            </p:stCondLst>
                            <p:childTnLst>
                              <p:par>
                                <p:cTn id="14" presetID="17" presetClass="entr" presetSubtype="4" fill="hold" nodeType="afterEffect">
                                  <p:stCondLst>
                                    <p:cond delay="0"/>
                                  </p:stCondLst>
                                  <p:childTnLst>
                                    <p:set>
                                      <p:cBhvr>
                                        <p:cTn id="15" dur="1" fill="hold">
                                          <p:stCondLst>
                                            <p:cond delay="0"/>
                                          </p:stCondLst>
                                        </p:cTn>
                                        <p:tgtEl>
                                          <p:spTgt spid="10243">
                                            <p:txEl>
                                              <p:pRg st="0" end="0"/>
                                            </p:txEl>
                                          </p:spTgt>
                                        </p:tgtEl>
                                        <p:attrNameLst>
                                          <p:attrName>style.visibility</p:attrName>
                                        </p:attrNameLst>
                                      </p:cBhvr>
                                      <p:to>
                                        <p:strVal val="visible"/>
                                      </p:to>
                                    </p:set>
                                    <p:anim calcmode="lin" valueType="num">
                                      <p:cBhvr>
                                        <p:cTn id="16"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10243">
                                            <p:txEl>
                                              <p:pRg st="0" end="0"/>
                                            </p:txEl>
                                          </p:spTgt>
                                        </p:tgtEl>
                                        <p:attrNameLst>
                                          <p:attrName>ppt_y</p:attrName>
                                        </p:attrNameLst>
                                      </p:cBhvr>
                                      <p:tavLst>
                                        <p:tav tm="0">
                                          <p:val>
                                            <p:strVal val="#ppt_y+#ppt_h/2"/>
                                          </p:val>
                                        </p:tav>
                                        <p:tav tm="100000">
                                          <p:val>
                                            <p:strVal val="#ppt_y"/>
                                          </p:val>
                                        </p:tav>
                                      </p:tavLst>
                                    </p:anim>
                                    <p:anim calcmode="lin" valueType="num">
                                      <p:cBhvr>
                                        <p:cTn id="18" dur="500" fill="hold"/>
                                        <p:tgtEl>
                                          <p:spTgt spid="10243">
                                            <p:txEl>
                                              <p:pRg st="0" end="0"/>
                                            </p:txEl>
                                          </p:spTgt>
                                        </p:tgtEl>
                                        <p:attrNameLst>
                                          <p:attrName>ppt_w</p:attrName>
                                        </p:attrNameLst>
                                      </p:cBhvr>
                                      <p:tavLst>
                                        <p:tav tm="0">
                                          <p:val>
                                            <p:strVal val="#ppt_w"/>
                                          </p:val>
                                        </p:tav>
                                        <p:tav tm="100000">
                                          <p:val>
                                            <p:strVal val="#ppt_w"/>
                                          </p:val>
                                        </p:tav>
                                      </p:tavLst>
                                    </p:anim>
                                    <p:anim calcmode="lin" valueType="num">
                                      <p:cBhvr>
                                        <p:cTn id="19"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par>
                          <p:cTn id="20" fill="hold" nodeType="afterGroup">
                            <p:stCondLst>
                              <p:cond delay="1500"/>
                            </p:stCondLst>
                            <p:childTnLst>
                              <p:par>
                                <p:cTn id="21" presetID="17" presetClass="entr" presetSubtype="4" fill="hold" nodeType="afterEffect">
                                  <p:stCondLst>
                                    <p:cond delay="0"/>
                                  </p:stCondLst>
                                  <p:childTnLst>
                                    <p:set>
                                      <p:cBhvr>
                                        <p:cTn id="22" dur="1" fill="hold">
                                          <p:stCondLst>
                                            <p:cond delay="0"/>
                                          </p:stCondLst>
                                        </p:cTn>
                                        <p:tgtEl>
                                          <p:spTgt spid="10243">
                                            <p:txEl>
                                              <p:pRg st="1" end="1"/>
                                            </p:txEl>
                                          </p:spTgt>
                                        </p:tgtEl>
                                        <p:attrNameLst>
                                          <p:attrName>style.visibility</p:attrName>
                                        </p:attrNameLst>
                                      </p:cBhvr>
                                      <p:to>
                                        <p:strVal val="visible"/>
                                      </p:to>
                                    </p:set>
                                    <p:anim calcmode="lin" valueType="num">
                                      <p:cBhvr>
                                        <p:cTn id="2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0243">
                                            <p:txEl>
                                              <p:pRg st="1" end="1"/>
                                            </p:txEl>
                                          </p:spTgt>
                                        </p:tgtEl>
                                        <p:attrNameLst>
                                          <p:attrName>ppt_y</p:attrName>
                                        </p:attrNameLst>
                                      </p:cBhvr>
                                      <p:tavLst>
                                        <p:tav tm="0">
                                          <p:val>
                                            <p:strVal val="#ppt_y+#ppt_h/2"/>
                                          </p:val>
                                        </p:tav>
                                        <p:tav tm="100000">
                                          <p:val>
                                            <p:strVal val="#ppt_y"/>
                                          </p:val>
                                        </p:tav>
                                      </p:tavLst>
                                    </p:anim>
                                    <p:anim calcmode="lin" valueType="num">
                                      <p:cBhvr>
                                        <p:cTn id="25" dur="500" fill="hold"/>
                                        <p:tgtEl>
                                          <p:spTgt spid="10243">
                                            <p:txEl>
                                              <p:pRg st="1" end="1"/>
                                            </p:txEl>
                                          </p:spTgt>
                                        </p:tgtEl>
                                        <p:attrNameLst>
                                          <p:attrName>ppt_w</p:attrName>
                                        </p:attrNameLst>
                                      </p:cBhvr>
                                      <p:tavLst>
                                        <p:tav tm="0">
                                          <p:val>
                                            <p:strVal val="#ppt_w"/>
                                          </p:val>
                                        </p:tav>
                                        <p:tav tm="100000">
                                          <p:val>
                                            <p:strVal val="#ppt_w"/>
                                          </p:val>
                                        </p:tav>
                                      </p:tavLst>
                                    </p:anim>
                                    <p:anim calcmode="lin" valueType="num">
                                      <p:cBhvr>
                                        <p:cTn id="26"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par>
                          <p:cTn id="27" fill="hold" nodeType="afterGroup">
                            <p:stCondLst>
                              <p:cond delay="2000"/>
                            </p:stCondLst>
                            <p:childTnLst>
                              <p:par>
                                <p:cTn id="28" presetID="17" presetClass="entr" presetSubtype="4" fill="hold" nodeType="afterEffect">
                                  <p:stCondLst>
                                    <p:cond delay="0"/>
                                  </p:stCondLst>
                                  <p:childTnLst>
                                    <p:set>
                                      <p:cBhvr>
                                        <p:cTn id="29" dur="1" fill="hold">
                                          <p:stCondLst>
                                            <p:cond delay="0"/>
                                          </p:stCondLst>
                                        </p:cTn>
                                        <p:tgtEl>
                                          <p:spTgt spid="10243">
                                            <p:txEl>
                                              <p:pRg st="2" end="2"/>
                                            </p:txEl>
                                          </p:spTgt>
                                        </p:tgtEl>
                                        <p:attrNameLst>
                                          <p:attrName>style.visibility</p:attrName>
                                        </p:attrNameLst>
                                      </p:cBhvr>
                                      <p:to>
                                        <p:strVal val="visible"/>
                                      </p:to>
                                    </p:set>
                                    <p:anim calcmode="lin" valueType="num">
                                      <p:cBhvr>
                                        <p:cTn id="30"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1" dur="500" fill="hold"/>
                                        <p:tgtEl>
                                          <p:spTgt spid="10243">
                                            <p:txEl>
                                              <p:pRg st="2" end="2"/>
                                            </p:txEl>
                                          </p:spTgt>
                                        </p:tgtEl>
                                        <p:attrNameLst>
                                          <p:attrName>ppt_y</p:attrName>
                                        </p:attrNameLst>
                                      </p:cBhvr>
                                      <p:tavLst>
                                        <p:tav tm="0">
                                          <p:val>
                                            <p:strVal val="#ppt_y+#ppt_h/2"/>
                                          </p:val>
                                        </p:tav>
                                        <p:tav tm="100000">
                                          <p:val>
                                            <p:strVal val="#ppt_y"/>
                                          </p:val>
                                        </p:tav>
                                      </p:tavLst>
                                    </p:anim>
                                    <p:anim calcmode="lin" valueType="num">
                                      <p:cBhvr>
                                        <p:cTn id="32" dur="500" fill="hold"/>
                                        <p:tgtEl>
                                          <p:spTgt spid="10243">
                                            <p:txEl>
                                              <p:pRg st="2" end="2"/>
                                            </p:txEl>
                                          </p:spTgt>
                                        </p:tgtEl>
                                        <p:attrNameLst>
                                          <p:attrName>ppt_w</p:attrName>
                                        </p:attrNameLst>
                                      </p:cBhvr>
                                      <p:tavLst>
                                        <p:tav tm="0">
                                          <p:val>
                                            <p:strVal val="#ppt_w"/>
                                          </p:val>
                                        </p:tav>
                                        <p:tav tm="100000">
                                          <p:val>
                                            <p:strVal val="#ppt_w"/>
                                          </p:val>
                                        </p:tav>
                                      </p:tavLst>
                                    </p:anim>
                                    <p:anim calcmode="lin" valueType="num">
                                      <p:cBhvr>
                                        <p:cTn id="33"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par>
                          <p:cTn id="34" fill="hold" nodeType="afterGroup">
                            <p:stCondLst>
                              <p:cond delay="2500"/>
                            </p:stCondLst>
                            <p:childTnLst>
                              <p:par>
                                <p:cTn id="35" presetID="17" presetClass="entr" presetSubtype="4" fill="hold" nodeType="afterEffect">
                                  <p:stCondLst>
                                    <p:cond delay="0"/>
                                  </p:stCondLst>
                                  <p:childTnLst>
                                    <p:set>
                                      <p:cBhvr>
                                        <p:cTn id="36" dur="1" fill="hold">
                                          <p:stCondLst>
                                            <p:cond delay="0"/>
                                          </p:stCondLst>
                                        </p:cTn>
                                        <p:tgtEl>
                                          <p:spTgt spid="10243">
                                            <p:txEl>
                                              <p:pRg st="3" end="3"/>
                                            </p:txEl>
                                          </p:spTgt>
                                        </p:tgtEl>
                                        <p:attrNameLst>
                                          <p:attrName>style.visibility</p:attrName>
                                        </p:attrNameLst>
                                      </p:cBhvr>
                                      <p:to>
                                        <p:strVal val="visible"/>
                                      </p:to>
                                    </p:set>
                                    <p:anim calcmode="lin" valueType="num">
                                      <p:cBhvr>
                                        <p:cTn id="37"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8" dur="500" fill="hold"/>
                                        <p:tgtEl>
                                          <p:spTgt spid="10243">
                                            <p:txEl>
                                              <p:pRg st="3" end="3"/>
                                            </p:txEl>
                                          </p:spTgt>
                                        </p:tgtEl>
                                        <p:attrNameLst>
                                          <p:attrName>ppt_y</p:attrName>
                                        </p:attrNameLst>
                                      </p:cBhvr>
                                      <p:tavLst>
                                        <p:tav tm="0">
                                          <p:val>
                                            <p:strVal val="#ppt_y+#ppt_h/2"/>
                                          </p:val>
                                        </p:tav>
                                        <p:tav tm="100000">
                                          <p:val>
                                            <p:strVal val="#ppt_y"/>
                                          </p:val>
                                        </p:tav>
                                      </p:tavLst>
                                    </p:anim>
                                    <p:anim calcmode="lin" valueType="num">
                                      <p:cBhvr>
                                        <p:cTn id="39" dur="500" fill="hold"/>
                                        <p:tgtEl>
                                          <p:spTgt spid="10243">
                                            <p:txEl>
                                              <p:pRg st="3" end="3"/>
                                            </p:txEl>
                                          </p:spTgt>
                                        </p:tgtEl>
                                        <p:attrNameLst>
                                          <p:attrName>ppt_w</p:attrName>
                                        </p:attrNameLst>
                                      </p:cBhvr>
                                      <p:tavLst>
                                        <p:tav tm="0">
                                          <p:val>
                                            <p:strVal val="#ppt_w"/>
                                          </p:val>
                                        </p:tav>
                                        <p:tav tm="100000">
                                          <p:val>
                                            <p:strVal val="#ppt_w"/>
                                          </p:val>
                                        </p:tav>
                                      </p:tavLst>
                                    </p:anim>
                                    <p:anim calcmode="lin" valueType="num">
                                      <p:cBhvr>
                                        <p:cTn id="40" dur="500" fill="hold"/>
                                        <p:tgtEl>
                                          <p:spTgt spid="1024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advAuto="0"/>
      <p:bldP spid="1024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20C16D7-2EB5-80FD-3248-288723F21230}"/>
              </a:ext>
            </a:extLst>
          </p:cNvPr>
          <p:cNvSpPr>
            <a:spLocks noGrp="1" noChangeArrowheads="1"/>
          </p:cNvSpPr>
          <p:nvPr>
            <p:ph type="title"/>
          </p:nvPr>
        </p:nvSpPr>
        <p:spPr/>
        <p:txBody>
          <a:bodyPr/>
          <a:lstStyle/>
          <a:p>
            <a:r>
              <a:rPr lang="en-US" altLang="en-US" b="1"/>
              <a:t>Two Kinds of Bases in DNA</a:t>
            </a:r>
            <a:endParaRPr lang="en-US" altLang="en-US"/>
          </a:p>
        </p:txBody>
      </p:sp>
      <p:sp>
        <p:nvSpPr>
          <p:cNvPr id="51203" name="Rectangle 3">
            <a:extLst>
              <a:ext uri="{FF2B5EF4-FFF2-40B4-BE49-F238E27FC236}">
                <a16:creationId xmlns:a16="http://schemas.microsoft.com/office/drawing/2014/main" id="{A6B4BE4F-7A35-DF17-3978-E4631614CD7C}"/>
              </a:ext>
            </a:extLst>
          </p:cNvPr>
          <p:cNvSpPr>
            <a:spLocks noGrp="1" noChangeArrowheads="1"/>
          </p:cNvSpPr>
          <p:nvPr>
            <p:ph type="body" idx="1"/>
          </p:nvPr>
        </p:nvSpPr>
        <p:spPr>
          <a:xfrm>
            <a:off x="685800" y="1981200"/>
            <a:ext cx="4545013" cy="4114800"/>
          </a:xfrm>
        </p:spPr>
        <p:txBody>
          <a:bodyPr/>
          <a:lstStyle/>
          <a:p>
            <a:r>
              <a:rPr lang="en-US" altLang="en-US" sz="3600">
                <a:effectLst>
                  <a:outerShdw blurRad="38100" dist="38100" dir="2700000" algn="tl">
                    <a:srgbClr val="FFFFFF"/>
                  </a:outerShdw>
                </a:effectLst>
              </a:rPr>
              <a:t>Pyrimidines are single ring bases.</a:t>
            </a:r>
          </a:p>
          <a:p>
            <a:endParaRPr lang="en-US" altLang="en-US" sz="3600">
              <a:effectLst>
                <a:outerShdw blurRad="38100" dist="38100" dir="2700000" algn="tl">
                  <a:srgbClr val="FFFFFF"/>
                </a:outerShdw>
              </a:effectLst>
            </a:endParaRPr>
          </a:p>
          <a:p>
            <a:pPr>
              <a:lnSpc>
                <a:spcPct val="90000"/>
              </a:lnSpc>
            </a:pPr>
            <a:r>
              <a:rPr lang="en-US" altLang="en-US" sz="3600">
                <a:effectLst>
                  <a:outerShdw blurRad="38100" dist="38100" dir="2700000" algn="tl">
                    <a:srgbClr val="FFFFFF"/>
                  </a:outerShdw>
                </a:effectLst>
              </a:rPr>
              <a:t>Purines are double ring bases.</a:t>
            </a:r>
          </a:p>
          <a:p>
            <a:endParaRPr lang="en-US" altLang="en-US" sz="3600">
              <a:effectLst>
                <a:outerShdw blurRad="38100" dist="38100" dir="2700000" algn="tl">
                  <a:srgbClr val="FFFFFF"/>
                </a:outerShdw>
              </a:effectLst>
            </a:endParaRPr>
          </a:p>
          <a:p>
            <a:endParaRPr lang="en-US" altLang="en-US" sz="3600">
              <a:effectLst>
                <a:outerShdw blurRad="38100" dist="38100" dir="2700000" algn="tl">
                  <a:srgbClr val="FFFFFF"/>
                </a:outerShdw>
              </a:effectLst>
            </a:endParaRPr>
          </a:p>
        </p:txBody>
      </p:sp>
      <p:sp>
        <p:nvSpPr>
          <p:cNvPr id="51205" name="AutoShape 5">
            <a:extLst>
              <a:ext uri="{FF2B5EF4-FFF2-40B4-BE49-F238E27FC236}">
                <a16:creationId xmlns:a16="http://schemas.microsoft.com/office/drawing/2014/main" id="{0E41588B-AC38-386C-AFBE-2CEAF4EE560B}"/>
              </a:ext>
            </a:extLst>
          </p:cNvPr>
          <p:cNvSpPr>
            <a:spLocks noChangeArrowheads="1"/>
          </p:cNvSpPr>
          <p:nvPr/>
        </p:nvSpPr>
        <p:spPr bwMode="auto">
          <a:xfrm>
            <a:off x="5929313" y="2273300"/>
            <a:ext cx="1003300" cy="930275"/>
          </a:xfrm>
          <a:prstGeom prst="hexagon">
            <a:avLst>
              <a:gd name="adj" fmla="val 26962"/>
              <a:gd name="vf" fmla="val 115470"/>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06" name="Oval 6">
            <a:extLst>
              <a:ext uri="{FF2B5EF4-FFF2-40B4-BE49-F238E27FC236}">
                <a16:creationId xmlns:a16="http://schemas.microsoft.com/office/drawing/2014/main" id="{3379F4A1-9983-2D68-200F-9209E23802E9}"/>
              </a:ext>
            </a:extLst>
          </p:cNvPr>
          <p:cNvSpPr>
            <a:spLocks noChangeArrowheads="1"/>
          </p:cNvSpPr>
          <p:nvPr/>
        </p:nvSpPr>
        <p:spPr bwMode="auto">
          <a:xfrm>
            <a:off x="6584950" y="2135188"/>
            <a:ext cx="301625" cy="2063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51207" name="Oval 7">
            <a:extLst>
              <a:ext uri="{FF2B5EF4-FFF2-40B4-BE49-F238E27FC236}">
                <a16:creationId xmlns:a16="http://schemas.microsoft.com/office/drawing/2014/main" id="{D5D203E7-9B06-AA28-ABC6-CD1D3EC8703E}"/>
              </a:ext>
            </a:extLst>
          </p:cNvPr>
          <p:cNvSpPr>
            <a:spLocks noChangeArrowheads="1"/>
          </p:cNvSpPr>
          <p:nvPr/>
        </p:nvSpPr>
        <p:spPr bwMode="auto">
          <a:xfrm>
            <a:off x="6786563" y="2600325"/>
            <a:ext cx="301625" cy="2063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51208" name="Oval 8">
            <a:extLst>
              <a:ext uri="{FF2B5EF4-FFF2-40B4-BE49-F238E27FC236}">
                <a16:creationId xmlns:a16="http://schemas.microsoft.com/office/drawing/2014/main" id="{F7DE93CC-2177-F309-360F-1312BAFF8D1D}"/>
              </a:ext>
            </a:extLst>
          </p:cNvPr>
          <p:cNvSpPr>
            <a:spLocks noChangeArrowheads="1"/>
          </p:cNvSpPr>
          <p:nvPr/>
        </p:nvSpPr>
        <p:spPr bwMode="auto">
          <a:xfrm>
            <a:off x="6635750" y="3063875"/>
            <a:ext cx="301625" cy="20796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51209" name="Oval 9">
            <a:extLst>
              <a:ext uri="{FF2B5EF4-FFF2-40B4-BE49-F238E27FC236}">
                <a16:creationId xmlns:a16="http://schemas.microsoft.com/office/drawing/2014/main" id="{5CF018AD-4ED9-7EEA-83F2-2837894A8EE5}"/>
              </a:ext>
            </a:extLst>
          </p:cNvPr>
          <p:cNvSpPr>
            <a:spLocks noChangeArrowheads="1"/>
          </p:cNvSpPr>
          <p:nvPr/>
        </p:nvSpPr>
        <p:spPr bwMode="auto">
          <a:xfrm>
            <a:off x="5832475" y="2600325"/>
            <a:ext cx="301625" cy="2063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51210" name="Oval 10">
            <a:extLst>
              <a:ext uri="{FF2B5EF4-FFF2-40B4-BE49-F238E27FC236}">
                <a16:creationId xmlns:a16="http://schemas.microsoft.com/office/drawing/2014/main" id="{0B4F6F9E-1A39-E089-D5C2-93498CA5F97A}"/>
              </a:ext>
            </a:extLst>
          </p:cNvPr>
          <p:cNvSpPr>
            <a:spLocks noChangeArrowheads="1"/>
          </p:cNvSpPr>
          <p:nvPr/>
        </p:nvSpPr>
        <p:spPr bwMode="auto">
          <a:xfrm>
            <a:off x="6134100" y="3063875"/>
            <a:ext cx="250825" cy="2079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51211" name="Oval 11">
            <a:extLst>
              <a:ext uri="{FF2B5EF4-FFF2-40B4-BE49-F238E27FC236}">
                <a16:creationId xmlns:a16="http://schemas.microsoft.com/office/drawing/2014/main" id="{0F44D558-D802-C433-FA01-0DA308863D99}"/>
              </a:ext>
            </a:extLst>
          </p:cNvPr>
          <p:cNvSpPr>
            <a:spLocks noChangeArrowheads="1"/>
          </p:cNvSpPr>
          <p:nvPr/>
        </p:nvSpPr>
        <p:spPr bwMode="auto">
          <a:xfrm>
            <a:off x="6083300" y="2135188"/>
            <a:ext cx="250825" cy="2063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51212" name="Line 12">
            <a:extLst>
              <a:ext uri="{FF2B5EF4-FFF2-40B4-BE49-F238E27FC236}">
                <a16:creationId xmlns:a16="http://schemas.microsoft.com/office/drawing/2014/main" id="{701AA1B0-0AD8-A17D-08F8-B25D2D1F2044}"/>
              </a:ext>
            </a:extLst>
          </p:cNvPr>
          <p:cNvSpPr>
            <a:spLocks noChangeShapeType="1"/>
          </p:cNvSpPr>
          <p:nvPr/>
        </p:nvSpPr>
        <p:spPr bwMode="auto">
          <a:xfrm flipV="1">
            <a:off x="6786563" y="1928813"/>
            <a:ext cx="250825" cy="2571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13" name="Line 13">
            <a:extLst>
              <a:ext uri="{FF2B5EF4-FFF2-40B4-BE49-F238E27FC236}">
                <a16:creationId xmlns:a16="http://schemas.microsoft.com/office/drawing/2014/main" id="{7DC50A04-AFF1-F54A-CE73-D52ABCC44AF6}"/>
              </a:ext>
            </a:extLst>
          </p:cNvPr>
          <p:cNvSpPr>
            <a:spLocks noChangeShapeType="1"/>
          </p:cNvSpPr>
          <p:nvPr/>
        </p:nvSpPr>
        <p:spPr bwMode="auto">
          <a:xfrm flipH="1">
            <a:off x="5681663" y="2703513"/>
            <a:ext cx="15081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14" name="Oval 14">
            <a:extLst>
              <a:ext uri="{FF2B5EF4-FFF2-40B4-BE49-F238E27FC236}">
                <a16:creationId xmlns:a16="http://schemas.microsoft.com/office/drawing/2014/main" id="{A44512AB-2A26-AC65-23BD-B6AB98CF0F77}"/>
              </a:ext>
            </a:extLst>
          </p:cNvPr>
          <p:cNvSpPr>
            <a:spLocks noChangeArrowheads="1"/>
          </p:cNvSpPr>
          <p:nvPr/>
        </p:nvSpPr>
        <p:spPr bwMode="auto">
          <a:xfrm>
            <a:off x="5430838" y="2600325"/>
            <a:ext cx="250825" cy="206375"/>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effectLst>
                  <a:outerShdw blurRad="38100" dist="38100" dir="2700000" algn="tl">
                    <a:srgbClr val="FFFFFF"/>
                  </a:outerShdw>
                </a:effectLst>
              </a:rPr>
              <a:t>O</a:t>
            </a:r>
          </a:p>
        </p:txBody>
      </p:sp>
      <p:sp>
        <p:nvSpPr>
          <p:cNvPr id="51215" name="Line 15">
            <a:extLst>
              <a:ext uri="{FF2B5EF4-FFF2-40B4-BE49-F238E27FC236}">
                <a16:creationId xmlns:a16="http://schemas.microsoft.com/office/drawing/2014/main" id="{5F8DC08B-1E87-EBB4-8AC5-47649AEC7FFF}"/>
              </a:ext>
            </a:extLst>
          </p:cNvPr>
          <p:cNvSpPr>
            <a:spLocks noChangeShapeType="1"/>
          </p:cNvSpPr>
          <p:nvPr/>
        </p:nvSpPr>
        <p:spPr bwMode="auto">
          <a:xfrm flipH="1">
            <a:off x="5681663" y="2754313"/>
            <a:ext cx="15081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16" name="Oval 16">
            <a:extLst>
              <a:ext uri="{FF2B5EF4-FFF2-40B4-BE49-F238E27FC236}">
                <a16:creationId xmlns:a16="http://schemas.microsoft.com/office/drawing/2014/main" id="{D12DA56C-BFC1-A879-CF55-74ED23BA69D9}"/>
              </a:ext>
            </a:extLst>
          </p:cNvPr>
          <p:cNvSpPr>
            <a:spLocks noChangeArrowheads="1"/>
          </p:cNvSpPr>
          <p:nvPr/>
        </p:nvSpPr>
        <p:spPr bwMode="auto">
          <a:xfrm>
            <a:off x="6886575" y="1876425"/>
            <a:ext cx="250825" cy="2063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grpSp>
        <p:nvGrpSpPr>
          <p:cNvPr id="51235" name="Group 35">
            <a:extLst>
              <a:ext uri="{FF2B5EF4-FFF2-40B4-BE49-F238E27FC236}">
                <a16:creationId xmlns:a16="http://schemas.microsoft.com/office/drawing/2014/main" id="{8EE8ED22-3A5F-EA41-E0F5-5A017E851FB8}"/>
              </a:ext>
            </a:extLst>
          </p:cNvPr>
          <p:cNvGrpSpPr>
            <a:grpSpLocks/>
          </p:cNvGrpSpPr>
          <p:nvPr/>
        </p:nvGrpSpPr>
        <p:grpSpPr bwMode="auto">
          <a:xfrm>
            <a:off x="5686425" y="4121150"/>
            <a:ext cx="1544638" cy="1562100"/>
            <a:chOff x="3682" y="2341"/>
            <a:chExt cx="973" cy="984"/>
          </a:xfrm>
        </p:grpSpPr>
        <p:grpSp>
          <p:nvGrpSpPr>
            <p:cNvPr id="51220" name="Group 20">
              <a:extLst>
                <a:ext uri="{FF2B5EF4-FFF2-40B4-BE49-F238E27FC236}">
                  <a16:creationId xmlns:a16="http://schemas.microsoft.com/office/drawing/2014/main" id="{408350BA-601E-92B6-4340-F8580B58F00B}"/>
                </a:ext>
              </a:extLst>
            </p:cNvPr>
            <p:cNvGrpSpPr>
              <a:grpSpLocks/>
            </p:cNvGrpSpPr>
            <p:nvPr/>
          </p:nvGrpSpPr>
          <p:grpSpPr bwMode="auto">
            <a:xfrm>
              <a:off x="3682" y="2341"/>
              <a:ext cx="892" cy="928"/>
              <a:chOff x="960" y="2352"/>
              <a:chExt cx="1584" cy="1584"/>
            </a:xfrm>
          </p:grpSpPr>
          <p:sp>
            <p:nvSpPr>
              <p:cNvPr id="51221" name="AutoShape 21">
                <a:extLst>
                  <a:ext uri="{FF2B5EF4-FFF2-40B4-BE49-F238E27FC236}">
                    <a16:creationId xmlns:a16="http://schemas.microsoft.com/office/drawing/2014/main" id="{9C673D91-64EA-174A-2FAF-E2EC0F6EE964}"/>
                  </a:ext>
                </a:extLst>
              </p:cNvPr>
              <p:cNvSpPr>
                <a:spLocks noChangeArrowheads="1"/>
              </p:cNvSpPr>
              <p:nvPr/>
            </p:nvSpPr>
            <p:spPr bwMode="auto">
              <a:xfrm rot="-1069610">
                <a:off x="1872" y="3168"/>
                <a:ext cx="672" cy="768"/>
              </a:xfrm>
              <a:prstGeom prst="pentagon">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22" name="AutoShape 22">
                <a:extLst>
                  <a:ext uri="{FF2B5EF4-FFF2-40B4-BE49-F238E27FC236}">
                    <a16:creationId xmlns:a16="http://schemas.microsoft.com/office/drawing/2014/main" id="{6FEB53C8-395A-C646-EDF9-4AB0B53C3AD1}"/>
                  </a:ext>
                </a:extLst>
              </p:cNvPr>
              <p:cNvSpPr>
                <a:spLocks noChangeArrowheads="1"/>
              </p:cNvSpPr>
              <p:nvPr/>
            </p:nvSpPr>
            <p:spPr bwMode="auto">
              <a:xfrm>
                <a:off x="1104" y="2688"/>
                <a:ext cx="1008" cy="912"/>
              </a:xfrm>
              <a:prstGeom prst="hexagon">
                <a:avLst>
                  <a:gd name="adj" fmla="val 27632"/>
                  <a:gd name="vf" fmla="val 11547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23" name="Oval 23">
                <a:extLst>
                  <a:ext uri="{FF2B5EF4-FFF2-40B4-BE49-F238E27FC236}">
                    <a16:creationId xmlns:a16="http://schemas.microsoft.com/office/drawing/2014/main" id="{3051D947-4D5C-3186-AA6D-B113F2460189}"/>
                  </a:ext>
                </a:extLst>
              </p:cNvPr>
              <p:cNvSpPr>
                <a:spLocks noChangeArrowheads="1"/>
              </p:cNvSpPr>
              <p:nvPr/>
            </p:nvSpPr>
            <p:spPr bwMode="auto">
              <a:xfrm>
                <a:off x="1776" y="2640"/>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51224" name="Oval 24">
                <a:extLst>
                  <a:ext uri="{FF2B5EF4-FFF2-40B4-BE49-F238E27FC236}">
                    <a16:creationId xmlns:a16="http://schemas.microsoft.com/office/drawing/2014/main" id="{624DB9E2-C194-5B68-6760-F82C10199A01}"/>
                  </a:ext>
                </a:extLst>
              </p:cNvPr>
              <p:cNvSpPr>
                <a:spLocks noChangeArrowheads="1"/>
              </p:cNvSpPr>
              <p:nvPr/>
            </p:nvSpPr>
            <p:spPr bwMode="auto">
              <a:xfrm>
                <a:off x="1968" y="30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51225" name="Oval 25">
                <a:extLst>
                  <a:ext uri="{FF2B5EF4-FFF2-40B4-BE49-F238E27FC236}">
                    <a16:creationId xmlns:a16="http://schemas.microsoft.com/office/drawing/2014/main" id="{3586B46E-1F06-8867-EAE8-7265540DC8A8}"/>
                  </a:ext>
                </a:extLst>
              </p:cNvPr>
              <p:cNvSpPr>
                <a:spLocks noChangeArrowheads="1"/>
              </p:cNvSpPr>
              <p:nvPr/>
            </p:nvSpPr>
            <p:spPr bwMode="auto">
              <a:xfrm>
                <a:off x="1728" y="350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51226" name="Oval 26">
                <a:extLst>
                  <a:ext uri="{FF2B5EF4-FFF2-40B4-BE49-F238E27FC236}">
                    <a16:creationId xmlns:a16="http://schemas.microsoft.com/office/drawing/2014/main" id="{2501C53A-EF25-B0E1-EB6C-1EF6BA9BC1E2}"/>
                  </a:ext>
                </a:extLst>
              </p:cNvPr>
              <p:cNvSpPr>
                <a:spLocks noChangeArrowheads="1"/>
              </p:cNvSpPr>
              <p:nvPr/>
            </p:nvSpPr>
            <p:spPr bwMode="auto">
              <a:xfrm>
                <a:off x="960" y="30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51227" name="Oval 27">
                <a:extLst>
                  <a:ext uri="{FF2B5EF4-FFF2-40B4-BE49-F238E27FC236}">
                    <a16:creationId xmlns:a16="http://schemas.microsoft.com/office/drawing/2014/main" id="{710E908D-56BF-BD6D-78F0-543BF9E08065}"/>
                  </a:ext>
                </a:extLst>
              </p:cNvPr>
              <p:cNvSpPr>
                <a:spLocks noChangeArrowheads="1"/>
              </p:cNvSpPr>
              <p:nvPr/>
            </p:nvSpPr>
            <p:spPr bwMode="auto">
              <a:xfrm>
                <a:off x="1296" y="259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51228" name="Oval 28">
                <a:extLst>
                  <a:ext uri="{FF2B5EF4-FFF2-40B4-BE49-F238E27FC236}">
                    <a16:creationId xmlns:a16="http://schemas.microsoft.com/office/drawing/2014/main" id="{A331DDFA-61C5-BD89-A2A7-A20AF1FACFEE}"/>
                  </a:ext>
                </a:extLst>
              </p:cNvPr>
              <p:cNvSpPr>
                <a:spLocks noChangeArrowheads="1"/>
              </p:cNvSpPr>
              <p:nvPr/>
            </p:nvSpPr>
            <p:spPr bwMode="auto">
              <a:xfrm>
                <a:off x="1200" y="3504"/>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51229" name="Line 29">
                <a:extLst>
                  <a:ext uri="{FF2B5EF4-FFF2-40B4-BE49-F238E27FC236}">
                    <a16:creationId xmlns:a16="http://schemas.microsoft.com/office/drawing/2014/main" id="{98754E91-99BA-7ACA-7C15-3A54A2F40A9B}"/>
                  </a:ext>
                </a:extLst>
              </p:cNvPr>
              <p:cNvSpPr>
                <a:spLocks noChangeShapeType="1"/>
              </p:cNvSpPr>
              <p:nvPr/>
            </p:nvSpPr>
            <p:spPr bwMode="auto">
              <a:xfrm flipV="1">
                <a:off x="2016" y="2496"/>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30" name="Oval 30">
                <a:extLst>
                  <a:ext uri="{FF2B5EF4-FFF2-40B4-BE49-F238E27FC236}">
                    <a16:creationId xmlns:a16="http://schemas.microsoft.com/office/drawing/2014/main" id="{1AA74A73-CC28-633F-B5F5-9FFEF093C050}"/>
                  </a:ext>
                </a:extLst>
              </p:cNvPr>
              <p:cNvSpPr>
                <a:spLocks noChangeArrowheads="1"/>
              </p:cNvSpPr>
              <p:nvPr/>
            </p:nvSpPr>
            <p:spPr bwMode="auto">
              <a:xfrm>
                <a:off x="2112" y="235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grpSp>
        <p:sp>
          <p:nvSpPr>
            <p:cNvPr id="51232" name="Oval 32">
              <a:extLst>
                <a:ext uri="{FF2B5EF4-FFF2-40B4-BE49-F238E27FC236}">
                  <a16:creationId xmlns:a16="http://schemas.microsoft.com/office/drawing/2014/main" id="{0D33A91D-1C07-3D82-59E0-951C3D37AA09}"/>
                </a:ext>
              </a:extLst>
            </p:cNvPr>
            <p:cNvSpPr>
              <a:spLocks noChangeArrowheads="1"/>
            </p:cNvSpPr>
            <p:nvPr/>
          </p:nvSpPr>
          <p:spPr bwMode="auto">
            <a:xfrm>
              <a:off x="4304" y="3213"/>
              <a:ext cx="135" cy="11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a:t>
              </a:r>
              <a:endParaRPr lang="en-US" altLang="en-US">
                <a:effectLst>
                  <a:outerShdw blurRad="38100" dist="38100" dir="2700000" algn="tl">
                    <a:srgbClr val="FFFFFF"/>
                  </a:outerShdw>
                </a:effectLst>
              </a:endParaRPr>
            </a:p>
          </p:txBody>
        </p:sp>
        <p:sp>
          <p:nvSpPr>
            <p:cNvPr id="51233" name="Oval 33">
              <a:extLst>
                <a:ext uri="{FF2B5EF4-FFF2-40B4-BE49-F238E27FC236}">
                  <a16:creationId xmlns:a16="http://schemas.microsoft.com/office/drawing/2014/main" id="{0802C6D5-59CD-F49F-E2C4-980D1725A0B1}"/>
                </a:ext>
              </a:extLst>
            </p:cNvPr>
            <p:cNvSpPr>
              <a:spLocks noChangeArrowheads="1"/>
            </p:cNvSpPr>
            <p:nvPr/>
          </p:nvSpPr>
          <p:spPr bwMode="auto">
            <a:xfrm>
              <a:off x="4493" y="2875"/>
              <a:ext cx="135" cy="1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a:t>
              </a:r>
              <a:endParaRPr lang="en-US" altLang="en-US">
                <a:effectLst>
                  <a:outerShdw blurRad="38100" dist="38100" dir="2700000" algn="tl">
                    <a:srgbClr val="FFFFFF"/>
                  </a:outerShdw>
                </a:effectLst>
              </a:endParaRPr>
            </a:p>
          </p:txBody>
        </p:sp>
        <p:sp>
          <p:nvSpPr>
            <p:cNvPr id="51234" name="Oval 34">
              <a:extLst>
                <a:ext uri="{FF2B5EF4-FFF2-40B4-BE49-F238E27FC236}">
                  <a16:creationId xmlns:a16="http://schemas.microsoft.com/office/drawing/2014/main" id="{FC9C5D27-3AE9-8FEA-B9E7-FA0C974EEB58}"/>
                </a:ext>
              </a:extLst>
            </p:cNvPr>
            <p:cNvSpPr>
              <a:spLocks noChangeArrowheads="1"/>
            </p:cNvSpPr>
            <p:nvPr/>
          </p:nvSpPr>
          <p:spPr bwMode="auto">
            <a:xfrm>
              <a:off x="4520" y="3185"/>
              <a:ext cx="135" cy="11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rgbClr val="FFFFFF"/>
                  </a:solidFill>
                </a:rPr>
                <a:t>C</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8D33538-68A9-8642-FC29-5B41373BE711}"/>
              </a:ext>
            </a:extLst>
          </p:cNvPr>
          <p:cNvSpPr>
            <a:spLocks noGrp="1" noChangeArrowheads="1"/>
          </p:cNvSpPr>
          <p:nvPr>
            <p:ph type="title"/>
          </p:nvPr>
        </p:nvSpPr>
        <p:spPr/>
        <p:txBody>
          <a:bodyPr/>
          <a:lstStyle/>
          <a:p>
            <a:r>
              <a:rPr lang="en-US" altLang="en-US" b="1">
                <a:effectLst>
                  <a:outerShdw blurRad="38100" dist="38100" dir="2700000" algn="tl">
                    <a:srgbClr val="000000"/>
                  </a:outerShdw>
                </a:effectLst>
              </a:rPr>
              <a:t>Thymine and Cytosine are pyrimidines</a:t>
            </a:r>
            <a:endParaRPr lang="en-US" altLang="en-US"/>
          </a:p>
        </p:txBody>
      </p:sp>
      <p:sp>
        <p:nvSpPr>
          <p:cNvPr id="12291" name="Rectangle 3">
            <a:extLst>
              <a:ext uri="{FF2B5EF4-FFF2-40B4-BE49-F238E27FC236}">
                <a16:creationId xmlns:a16="http://schemas.microsoft.com/office/drawing/2014/main" id="{6B4F43F8-8319-930E-E860-4E519A29EA21}"/>
              </a:ext>
            </a:extLst>
          </p:cNvPr>
          <p:cNvSpPr>
            <a:spLocks noGrp="1" noChangeArrowheads="1"/>
          </p:cNvSpPr>
          <p:nvPr>
            <p:ph type="body" idx="1"/>
          </p:nvPr>
        </p:nvSpPr>
        <p:spPr>
          <a:xfrm>
            <a:off x="685800" y="1981200"/>
            <a:ext cx="7772400" cy="1371600"/>
          </a:xfrm>
        </p:spPr>
        <p:txBody>
          <a:bodyPr/>
          <a:lstStyle/>
          <a:p>
            <a:pPr>
              <a:lnSpc>
                <a:spcPct val="90000"/>
              </a:lnSpc>
            </a:pPr>
            <a:endParaRPr lang="en-US" altLang="en-US" sz="3600">
              <a:effectLst>
                <a:outerShdw blurRad="38100" dist="38100" dir="2700000" algn="tl">
                  <a:srgbClr val="FFFFFF"/>
                </a:outerShdw>
              </a:effectLst>
            </a:endParaRPr>
          </a:p>
          <a:p>
            <a:pPr>
              <a:lnSpc>
                <a:spcPct val="90000"/>
              </a:lnSpc>
            </a:pPr>
            <a:r>
              <a:rPr lang="en-US" altLang="en-US" sz="3600">
                <a:effectLst>
                  <a:outerShdw blurRad="38100" dist="38100" dir="2700000" algn="tl">
                    <a:srgbClr val="FFFFFF"/>
                  </a:outerShdw>
                </a:effectLst>
              </a:rPr>
              <a:t>Thymine and cytosine each have one ring of carbon and nitrogen atoms.</a:t>
            </a:r>
          </a:p>
        </p:txBody>
      </p:sp>
      <p:grpSp>
        <p:nvGrpSpPr>
          <p:cNvPr id="12326" name="Group 38">
            <a:extLst>
              <a:ext uri="{FF2B5EF4-FFF2-40B4-BE49-F238E27FC236}">
                <a16:creationId xmlns:a16="http://schemas.microsoft.com/office/drawing/2014/main" id="{FCB4AEFC-F0EB-54B1-E7B2-03ABDA9AC0EF}"/>
              </a:ext>
            </a:extLst>
          </p:cNvPr>
          <p:cNvGrpSpPr>
            <a:grpSpLocks/>
          </p:cNvGrpSpPr>
          <p:nvPr/>
        </p:nvGrpSpPr>
        <p:grpSpPr bwMode="auto">
          <a:xfrm>
            <a:off x="4724400" y="3657600"/>
            <a:ext cx="2874963" cy="2566988"/>
            <a:chOff x="2688" y="2352"/>
            <a:chExt cx="1811" cy="1617"/>
          </a:xfrm>
        </p:grpSpPr>
        <p:sp>
          <p:nvSpPr>
            <p:cNvPr id="12293" name="AutoShape 5">
              <a:extLst>
                <a:ext uri="{FF2B5EF4-FFF2-40B4-BE49-F238E27FC236}">
                  <a16:creationId xmlns:a16="http://schemas.microsoft.com/office/drawing/2014/main" id="{F83798B2-2BBA-87F5-F1E6-7A911140DD7E}"/>
                </a:ext>
              </a:extLst>
            </p:cNvPr>
            <p:cNvSpPr>
              <a:spLocks noChangeArrowheads="1"/>
            </p:cNvSpPr>
            <p:nvPr/>
          </p:nvSpPr>
          <p:spPr bwMode="auto">
            <a:xfrm>
              <a:off x="3216" y="2688"/>
              <a:ext cx="960" cy="864"/>
            </a:xfrm>
            <a:prstGeom prst="hexagon">
              <a:avLst>
                <a:gd name="adj" fmla="val 27778"/>
                <a:gd name="vf" fmla="val 115470"/>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9" name="Oval 11">
              <a:extLst>
                <a:ext uri="{FF2B5EF4-FFF2-40B4-BE49-F238E27FC236}">
                  <a16:creationId xmlns:a16="http://schemas.microsoft.com/office/drawing/2014/main" id="{11BBA0E1-D030-2AA2-90D1-871E849B200B}"/>
                </a:ext>
              </a:extLst>
            </p:cNvPr>
            <p:cNvSpPr>
              <a:spLocks noChangeArrowheads="1"/>
            </p:cNvSpPr>
            <p:nvPr/>
          </p:nvSpPr>
          <p:spPr bwMode="auto">
            <a:xfrm>
              <a:off x="3792" y="259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12300" name="Oval 12">
              <a:extLst>
                <a:ext uri="{FF2B5EF4-FFF2-40B4-BE49-F238E27FC236}">
                  <a16:creationId xmlns:a16="http://schemas.microsoft.com/office/drawing/2014/main" id="{561A790A-5735-2521-08CA-DEA4598B1B90}"/>
                </a:ext>
              </a:extLst>
            </p:cNvPr>
            <p:cNvSpPr>
              <a:spLocks noChangeArrowheads="1"/>
            </p:cNvSpPr>
            <p:nvPr/>
          </p:nvSpPr>
          <p:spPr bwMode="auto">
            <a:xfrm>
              <a:off x="3984" y="302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12301" name="Oval 13">
              <a:extLst>
                <a:ext uri="{FF2B5EF4-FFF2-40B4-BE49-F238E27FC236}">
                  <a16:creationId xmlns:a16="http://schemas.microsoft.com/office/drawing/2014/main" id="{518C1FD1-8FC5-48AF-9D70-DC8715DAB489}"/>
                </a:ext>
              </a:extLst>
            </p:cNvPr>
            <p:cNvSpPr>
              <a:spLocks noChangeArrowheads="1"/>
            </p:cNvSpPr>
            <p:nvPr/>
          </p:nvSpPr>
          <p:spPr bwMode="auto">
            <a:xfrm>
              <a:off x="3840" y="3456"/>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12302" name="Oval 14">
              <a:extLst>
                <a:ext uri="{FF2B5EF4-FFF2-40B4-BE49-F238E27FC236}">
                  <a16:creationId xmlns:a16="http://schemas.microsoft.com/office/drawing/2014/main" id="{F8DBC0A1-69EC-1327-4F40-54B36D3B52B0}"/>
                </a:ext>
              </a:extLst>
            </p:cNvPr>
            <p:cNvSpPr>
              <a:spLocks noChangeArrowheads="1"/>
            </p:cNvSpPr>
            <p:nvPr/>
          </p:nvSpPr>
          <p:spPr bwMode="auto">
            <a:xfrm>
              <a:off x="3072" y="302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12306" name="Oval 18">
              <a:extLst>
                <a:ext uri="{FF2B5EF4-FFF2-40B4-BE49-F238E27FC236}">
                  <a16:creationId xmlns:a16="http://schemas.microsoft.com/office/drawing/2014/main" id="{8B4FE9A9-5600-B38F-CB7C-E5FEB911C2D5}"/>
                </a:ext>
              </a:extLst>
            </p:cNvPr>
            <p:cNvSpPr>
              <a:spLocks noChangeArrowheads="1"/>
            </p:cNvSpPr>
            <p:nvPr/>
          </p:nvSpPr>
          <p:spPr bwMode="auto">
            <a:xfrm>
              <a:off x="3360" y="3456"/>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12307" name="Oval 19">
              <a:extLst>
                <a:ext uri="{FF2B5EF4-FFF2-40B4-BE49-F238E27FC236}">
                  <a16:creationId xmlns:a16="http://schemas.microsoft.com/office/drawing/2014/main" id="{0EF12A02-A867-3A66-3F2E-0A681E5C1F36}"/>
                </a:ext>
              </a:extLst>
            </p:cNvPr>
            <p:cNvSpPr>
              <a:spLocks noChangeArrowheads="1"/>
            </p:cNvSpPr>
            <p:nvPr/>
          </p:nvSpPr>
          <p:spPr bwMode="auto">
            <a:xfrm>
              <a:off x="3312" y="259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12311" name="Line 23">
              <a:extLst>
                <a:ext uri="{FF2B5EF4-FFF2-40B4-BE49-F238E27FC236}">
                  <a16:creationId xmlns:a16="http://schemas.microsoft.com/office/drawing/2014/main" id="{29C60964-F2C7-781C-B73C-777A76E605A7}"/>
                </a:ext>
              </a:extLst>
            </p:cNvPr>
            <p:cNvSpPr>
              <a:spLocks noChangeShapeType="1"/>
            </p:cNvSpPr>
            <p:nvPr/>
          </p:nvSpPr>
          <p:spPr bwMode="auto">
            <a:xfrm flipV="1">
              <a:off x="3984" y="2400"/>
              <a:ext cx="240" cy="24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12" name="Line 24">
              <a:extLst>
                <a:ext uri="{FF2B5EF4-FFF2-40B4-BE49-F238E27FC236}">
                  <a16:creationId xmlns:a16="http://schemas.microsoft.com/office/drawing/2014/main" id="{5045F3A4-5BFD-972F-68C7-A101A994E67F}"/>
                </a:ext>
              </a:extLst>
            </p:cNvPr>
            <p:cNvSpPr>
              <a:spLocks noChangeShapeType="1"/>
            </p:cNvSpPr>
            <p:nvPr/>
          </p:nvSpPr>
          <p:spPr bwMode="auto">
            <a:xfrm flipH="1">
              <a:off x="2928" y="3120"/>
              <a:ext cx="1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18" name="Oval 30">
              <a:extLst>
                <a:ext uri="{FF2B5EF4-FFF2-40B4-BE49-F238E27FC236}">
                  <a16:creationId xmlns:a16="http://schemas.microsoft.com/office/drawing/2014/main" id="{C8E4DD4C-2111-0D95-5769-31DB01FECA5F}"/>
                </a:ext>
              </a:extLst>
            </p:cNvPr>
            <p:cNvSpPr>
              <a:spLocks noChangeArrowheads="1"/>
            </p:cNvSpPr>
            <p:nvPr/>
          </p:nvSpPr>
          <p:spPr bwMode="auto">
            <a:xfrm>
              <a:off x="2688" y="3024"/>
              <a:ext cx="240" cy="19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effectLst>
                    <a:outerShdw blurRad="38100" dist="38100" dir="2700000" algn="tl">
                      <a:srgbClr val="FFFFFF"/>
                    </a:outerShdw>
                  </a:effectLst>
                </a:rPr>
                <a:t>O</a:t>
              </a:r>
            </a:p>
          </p:txBody>
        </p:sp>
        <p:sp>
          <p:nvSpPr>
            <p:cNvPr id="12321" name="Line 33">
              <a:extLst>
                <a:ext uri="{FF2B5EF4-FFF2-40B4-BE49-F238E27FC236}">
                  <a16:creationId xmlns:a16="http://schemas.microsoft.com/office/drawing/2014/main" id="{BD78F7EC-DE8C-632C-CF69-379FF60F7983}"/>
                </a:ext>
              </a:extLst>
            </p:cNvPr>
            <p:cNvSpPr>
              <a:spLocks noChangeShapeType="1"/>
            </p:cNvSpPr>
            <p:nvPr/>
          </p:nvSpPr>
          <p:spPr bwMode="auto">
            <a:xfrm flipH="1">
              <a:off x="2928" y="3168"/>
              <a:ext cx="1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22" name="Oval 34">
              <a:extLst>
                <a:ext uri="{FF2B5EF4-FFF2-40B4-BE49-F238E27FC236}">
                  <a16:creationId xmlns:a16="http://schemas.microsoft.com/office/drawing/2014/main" id="{34CB7980-35C0-DCCA-3DC7-B4BF8050FC41}"/>
                </a:ext>
              </a:extLst>
            </p:cNvPr>
            <p:cNvSpPr>
              <a:spLocks noChangeArrowheads="1"/>
            </p:cNvSpPr>
            <p:nvPr/>
          </p:nvSpPr>
          <p:spPr bwMode="auto">
            <a:xfrm>
              <a:off x="4080" y="235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12323" name="Text Box 35">
              <a:extLst>
                <a:ext uri="{FF2B5EF4-FFF2-40B4-BE49-F238E27FC236}">
                  <a16:creationId xmlns:a16="http://schemas.microsoft.com/office/drawing/2014/main" id="{D5A425B7-2DF6-2224-1BB0-65CBDB694800}"/>
                </a:ext>
              </a:extLst>
            </p:cNvPr>
            <p:cNvSpPr txBox="1">
              <a:spLocks noChangeArrowheads="1"/>
            </p:cNvSpPr>
            <p:nvPr/>
          </p:nvSpPr>
          <p:spPr bwMode="auto">
            <a:xfrm>
              <a:off x="3638" y="3642"/>
              <a:ext cx="86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0">
                  <a:effectLst>
                    <a:outerShdw blurRad="38100" dist="38100" dir="2700000" algn="tl">
                      <a:srgbClr val="FFFFFF"/>
                    </a:outerShdw>
                  </a:effectLst>
                </a:rPr>
                <a:t>cytosine</a:t>
              </a:r>
            </a:p>
          </p:txBody>
        </p:sp>
      </p:grpSp>
      <p:grpSp>
        <p:nvGrpSpPr>
          <p:cNvPr id="12329" name="Group 41">
            <a:extLst>
              <a:ext uri="{FF2B5EF4-FFF2-40B4-BE49-F238E27FC236}">
                <a16:creationId xmlns:a16="http://schemas.microsoft.com/office/drawing/2014/main" id="{88090384-1BF3-3CB2-7B47-C22FBA02EDED}"/>
              </a:ext>
            </a:extLst>
          </p:cNvPr>
          <p:cNvGrpSpPr>
            <a:grpSpLocks/>
          </p:cNvGrpSpPr>
          <p:nvPr/>
        </p:nvGrpSpPr>
        <p:grpSpPr bwMode="auto">
          <a:xfrm>
            <a:off x="990600" y="3810000"/>
            <a:ext cx="2971800" cy="2490788"/>
            <a:chOff x="624" y="2400"/>
            <a:chExt cx="1872" cy="1569"/>
          </a:xfrm>
        </p:grpSpPr>
        <p:grpSp>
          <p:nvGrpSpPr>
            <p:cNvPr id="12328" name="Group 40">
              <a:extLst>
                <a:ext uri="{FF2B5EF4-FFF2-40B4-BE49-F238E27FC236}">
                  <a16:creationId xmlns:a16="http://schemas.microsoft.com/office/drawing/2014/main" id="{0E43B6A6-7BA7-C7D6-2DF2-A4558CC3D80A}"/>
                </a:ext>
              </a:extLst>
            </p:cNvPr>
            <p:cNvGrpSpPr>
              <a:grpSpLocks/>
            </p:cNvGrpSpPr>
            <p:nvPr/>
          </p:nvGrpSpPr>
          <p:grpSpPr bwMode="auto">
            <a:xfrm>
              <a:off x="624" y="2400"/>
              <a:ext cx="1680" cy="1569"/>
              <a:chOff x="624" y="2400"/>
              <a:chExt cx="1680" cy="1569"/>
            </a:xfrm>
          </p:grpSpPr>
          <p:sp>
            <p:nvSpPr>
              <p:cNvPr id="12320" name="Line 32">
                <a:extLst>
                  <a:ext uri="{FF2B5EF4-FFF2-40B4-BE49-F238E27FC236}">
                    <a16:creationId xmlns:a16="http://schemas.microsoft.com/office/drawing/2014/main" id="{160BB5DA-64D9-BCBA-2260-FCC0925FC5D2}"/>
                  </a:ext>
                </a:extLst>
              </p:cNvPr>
              <p:cNvSpPr>
                <a:spLocks noChangeShapeType="1"/>
              </p:cNvSpPr>
              <p:nvPr/>
            </p:nvSpPr>
            <p:spPr bwMode="auto">
              <a:xfrm flipV="1">
                <a:off x="2016" y="2496"/>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2" name="AutoShape 4">
                <a:extLst>
                  <a:ext uri="{FF2B5EF4-FFF2-40B4-BE49-F238E27FC236}">
                    <a16:creationId xmlns:a16="http://schemas.microsoft.com/office/drawing/2014/main" id="{74CDB619-104B-00EE-DC7D-A1DA8C375751}"/>
                  </a:ext>
                </a:extLst>
              </p:cNvPr>
              <p:cNvSpPr>
                <a:spLocks noChangeArrowheads="1"/>
              </p:cNvSpPr>
              <p:nvPr/>
            </p:nvSpPr>
            <p:spPr bwMode="auto">
              <a:xfrm>
                <a:off x="1104" y="2688"/>
                <a:ext cx="1008" cy="912"/>
              </a:xfrm>
              <a:prstGeom prst="hexagon">
                <a:avLst>
                  <a:gd name="adj" fmla="val 27632"/>
                  <a:gd name="vf" fmla="val 11547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4" name="Oval 6">
                <a:extLst>
                  <a:ext uri="{FF2B5EF4-FFF2-40B4-BE49-F238E27FC236}">
                    <a16:creationId xmlns:a16="http://schemas.microsoft.com/office/drawing/2014/main" id="{1B048B97-D30C-4997-F446-0D64A3A3DB20}"/>
                  </a:ext>
                </a:extLst>
              </p:cNvPr>
              <p:cNvSpPr>
                <a:spLocks noChangeArrowheads="1"/>
              </p:cNvSpPr>
              <p:nvPr/>
            </p:nvSpPr>
            <p:spPr bwMode="auto">
              <a:xfrm>
                <a:off x="1776" y="2640"/>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12296" name="Oval 8">
                <a:extLst>
                  <a:ext uri="{FF2B5EF4-FFF2-40B4-BE49-F238E27FC236}">
                    <a16:creationId xmlns:a16="http://schemas.microsoft.com/office/drawing/2014/main" id="{C269929D-E2A7-32A1-BB1F-E7DCC9311905}"/>
                  </a:ext>
                </a:extLst>
              </p:cNvPr>
              <p:cNvSpPr>
                <a:spLocks noChangeArrowheads="1"/>
              </p:cNvSpPr>
              <p:nvPr/>
            </p:nvSpPr>
            <p:spPr bwMode="auto">
              <a:xfrm>
                <a:off x="1968" y="30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12297" name="Oval 9">
                <a:extLst>
                  <a:ext uri="{FF2B5EF4-FFF2-40B4-BE49-F238E27FC236}">
                    <a16:creationId xmlns:a16="http://schemas.microsoft.com/office/drawing/2014/main" id="{6FFD5656-4C67-49B8-36F8-C79EB935E7B2}"/>
                  </a:ext>
                </a:extLst>
              </p:cNvPr>
              <p:cNvSpPr>
                <a:spLocks noChangeArrowheads="1"/>
              </p:cNvSpPr>
              <p:nvPr/>
            </p:nvSpPr>
            <p:spPr bwMode="auto">
              <a:xfrm>
                <a:off x="1728" y="350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12298" name="Oval 10">
                <a:extLst>
                  <a:ext uri="{FF2B5EF4-FFF2-40B4-BE49-F238E27FC236}">
                    <a16:creationId xmlns:a16="http://schemas.microsoft.com/office/drawing/2014/main" id="{AFFC0E44-0AAB-293C-2FF9-61062CF5B7AF}"/>
                  </a:ext>
                </a:extLst>
              </p:cNvPr>
              <p:cNvSpPr>
                <a:spLocks noChangeArrowheads="1"/>
              </p:cNvSpPr>
              <p:nvPr/>
            </p:nvSpPr>
            <p:spPr bwMode="auto">
              <a:xfrm>
                <a:off x="960" y="30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12303" name="Oval 15">
                <a:extLst>
                  <a:ext uri="{FF2B5EF4-FFF2-40B4-BE49-F238E27FC236}">
                    <a16:creationId xmlns:a16="http://schemas.microsoft.com/office/drawing/2014/main" id="{779D7062-CE72-2E3F-7E84-8F890B20466C}"/>
                  </a:ext>
                </a:extLst>
              </p:cNvPr>
              <p:cNvSpPr>
                <a:spLocks noChangeArrowheads="1"/>
              </p:cNvSpPr>
              <p:nvPr/>
            </p:nvSpPr>
            <p:spPr bwMode="auto">
              <a:xfrm>
                <a:off x="1296" y="259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12305" name="Oval 17">
                <a:extLst>
                  <a:ext uri="{FF2B5EF4-FFF2-40B4-BE49-F238E27FC236}">
                    <a16:creationId xmlns:a16="http://schemas.microsoft.com/office/drawing/2014/main" id="{FE4FB155-B7F2-854D-89A4-9A5B01A4C14F}"/>
                  </a:ext>
                </a:extLst>
              </p:cNvPr>
              <p:cNvSpPr>
                <a:spLocks noChangeArrowheads="1"/>
              </p:cNvSpPr>
              <p:nvPr/>
            </p:nvSpPr>
            <p:spPr bwMode="auto">
              <a:xfrm>
                <a:off x="1200" y="3504"/>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12308" name="Line 20">
                <a:extLst>
                  <a:ext uri="{FF2B5EF4-FFF2-40B4-BE49-F238E27FC236}">
                    <a16:creationId xmlns:a16="http://schemas.microsoft.com/office/drawing/2014/main" id="{CC902246-3225-7155-6E6E-149F6BB8DE48}"/>
                  </a:ext>
                </a:extLst>
              </p:cNvPr>
              <p:cNvSpPr>
                <a:spLocks noChangeShapeType="1"/>
              </p:cNvSpPr>
              <p:nvPr/>
            </p:nvSpPr>
            <p:spPr bwMode="auto">
              <a:xfrm flipV="1">
                <a:off x="1968" y="2448"/>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10" name="Line 22">
                <a:extLst>
                  <a:ext uri="{FF2B5EF4-FFF2-40B4-BE49-F238E27FC236}">
                    <a16:creationId xmlns:a16="http://schemas.microsoft.com/office/drawing/2014/main" id="{458DE5F8-9EFE-C2D1-382F-6FE75A51EE6C}"/>
                  </a:ext>
                </a:extLst>
              </p:cNvPr>
              <p:cNvSpPr>
                <a:spLocks noChangeShapeType="1"/>
              </p:cNvSpPr>
              <p:nvPr/>
            </p:nvSpPr>
            <p:spPr bwMode="auto">
              <a:xfrm flipH="1">
                <a:off x="816" y="3216"/>
                <a:ext cx="1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14" name="Line 26">
                <a:extLst>
                  <a:ext uri="{FF2B5EF4-FFF2-40B4-BE49-F238E27FC236}">
                    <a16:creationId xmlns:a16="http://schemas.microsoft.com/office/drawing/2014/main" id="{95C14446-0642-C964-B81F-964800A858B2}"/>
                  </a:ext>
                </a:extLst>
              </p:cNvPr>
              <p:cNvSpPr>
                <a:spLocks noChangeShapeType="1"/>
              </p:cNvSpPr>
              <p:nvPr/>
            </p:nvSpPr>
            <p:spPr bwMode="auto">
              <a:xfrm flipH="1">
                <a:off x="816" y="3168"/>
                <a:ext cx="1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315" name="Oval 27">
                <a:extLst>
                  <a:ext uri="{FF2B5EF4-FFF2-40B4-BE49-F238E27FC236}">
                    <a16:creationId xmlns:a16="http://schemas.microsoft.com/office/drawing/2014/main" id="{1DF8F982-F959-1460-3D04-20270917E3F1}"/>
                  </a:ext>
                </a:extLst>
              </p:cNvPr>
              <p:cNvSpPr>
                <a:spLocks noChangeArrowheads="1"/>
              </p:cNvSpPr>
              <p:nvPr/>
            </p:nvSpPr>
            <p:spPr bwMode="auto">
              <a:xfrm>
                <a:off x="624" y="3072"/>
                <a:ext cx="240" cy="19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effectLst>
                      <a:outerShdw blurRad="38100" dist="38100" dir="2700000" algn="tl">
                        <a:srgbClr val="FFFFFF"/>
                      </a:outerShdw>
                    </a:effectLst>
                  </a:rPr>
                  <a:t>O</a:t>
                </a:r>
              </a:p>
            </p:txBody>
          </p:sp>
          <p:sp>
            <p:nvSpPr>
              <p:cNvPr id="12317" name="Oval 29">
                <a:extLst>
                  <a:ext uri="{FF2B5EF4-FFF2-40B4-BE49-F238E27FC236}">
                    <a16:creationId xmlns:a16="http://schemas.microsoft.com/office/drawing/2014/main" id="{0CD69799-F90A-7D00-9CD5-3BF9FC610F0C}"/>
                  </a:ext>
                </a:extLst>
              </p:cNvPr>
              <p:cNvSpPr>
                <a:spLocks noChangeArrowheads="1"/>
              </p:cNvSpPr>
              <p:nvPr/>
            </p:nvSpPr>
            <p:spPr bwMode="auto">
              <a:xfrm>
                <a:off x="2064" y="2400"/>
                <a:ext cx="240" cy="19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effectLst>
                      <a:outerShdw blurRad="38100" dist="38100" dir="2700000" algn="tl">
                        <a:srgbClr val="FFFFFF"/>
                      </a:outerShdw>
                    </a:effectLst>
                  </a:rPr>
                  <a:t>O</a:t>
                </a:r>
              </a:p>
            </p:txBody>
          </p:sp>
          <p:sp>
            <p:nvSpPr>
              <p:cNvPr id="12324" name="Text Box 36">
                <a:extLst>
                  <a:ext uri="{FF2B5EF4-FFF2-40B4-BE49-F238E27FC236}">
                    <a16:creationId xmlns:a16="http://schemas.microsoft.com/office/drawing/2014/main" id="{5D3F664B-FA10-5CE1-A245-5F9AE8B6BBC6}"/>
                  </a:ext>
                </a:extLst>
              </p:cNvPr>
              <p:cNvSpPr txBox="1">
                <a:spLocks noChangeArrowheads="1"/>
              </p:cNvSpPr>
              <p:nvPr/>
            </p:nvSpPr>
            <p:spPr bwMode="auto">
              <a:xfrm>
                <a:off x="1430" y="3642"/>
                <a:ext cx="84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0">
                    <a:effectLst>
                      <a:outerShdw blurRad="38100" dist="38100" dir="2700000" algn="tl">
                        <a:srgbClr val="FFFFFF"/>
                      </a:outerShdw>
                    </a:effectLst>
                  </a:rPr>
                  <a:t>thymine</a:t>
                </a:r>
              </a:p>
            </p:txBody>
          </p:sp>
        </p:grpSp>
        <p:sp>
          <p:nvSpPr>
            <p:cNvPr id="12327" name="Oval 39">
              <a:extLst>
                <a:ext uri="{FF2B5EF4-FFF2-40B4-BE49-F238E27FC236}">
                  <a16:creationId xmlns:a16="http://schemas.microsoft.com/office/drawing/2014/main" id="{70833AC1-7036-FB78-0A21-B11392A3DDE7}"/>
                </a:ext>
              </a:extLst>
            </p:cNvPr>
            <p:cNvSpPr>
              <a:spLocks noChangeArrowheads="1"/>
            </p:cNvSpPr>
            <p:nvPr/>
          </p:nvSpPr>
          <p:spPr bwMode="auto">
            <a:xfrm>
              <a:off x="2208" y="3168"/>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ssolve">
                                      <p:cBhvr>
                                        <p:cTn id="7" dur="500"/>
                                        <p:tgtEl>
                                          <p:spTgt spid="12290"/>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12326"/>
                                        </p:tgtEl>
                                        <p:attrNameLst>
                                          <p:attrName>style.visibility</p:attrName>
                                        </p:attrNameLst>
                                      </p:cBhvr>
                                      <p:to>
                                        <p:strVal val="visible"/>
                                      </p:to>
                                    </p:set>
                                    <p:anim calcmode="lin" valueType="num">
                                      <p:cBhvr additive="base">
                                        <p:cTn id="16" dur="500" fill="hold"/>
                                        <p:tgtEl>
                                          <p:spTgt spid="12326"/>
                                        </p:tgtEl>
                                        <p:attrNameLst>
                                          <p:attrName>ppt_x</p:attrName>
                                        </p:attrNameLst>
                                      </p:cBhvr>
                                      <p:tavLst>
                                        <p:tav tm="0">
                                          <p:val>
                                            <p:strVal val="0-#ppt_w/2"/>
                                          </p:val>
                                        </p:tav>
                                        <p:tav tm="100000">
                                          <p:val>
                                            <p:strVal val="#ppt_x"/>
                                          </p:val>
                                        </p:tav>
                                      </p:tavLst>
                                    </p:anim>
                                    <p:anim calcmode="lin" valueType="num">
                                      <p:cBhvr additive="base">
                                        <p:cTn id="17" dur="500" fill="hold"/>
                                        <p:tgtEl>
                                          <p:spTgt spid="12326"/>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nodeType="afterEffect">
                                  <p:stCondLst>
                                    <p:cond delay="0"/>
                                  </p:stCondLst>
                                  <p:childTnLst>
                                    <p:set>
                                      <p:cBhvr>
                                        <p:cTn id="20" dur="1" fill="hold">
                                          <p:stCondLst>
                                            <p:cond delay="0"/>
                                          </p:stCondLst>
                                        </p:cTn>
                                        <p:tgtEl>
                                          <p:spTgt spid="12329"/>
                                        </p:tgtEl>
                                        <p:attrNameLst>
                                          <p:attrName>style.visibility</p:attrName>
                                        </p:attrNameLst>
                                      </p:cBhvr>
                                      <p:to>
                                        <p:strVal val="visible"/>
                                      </p:to>
                                    </p:set>
                                    <p:anim calcmode="lin" valueType="num">
                                      <p:cBhvr additive="base">
                                        <p:cTn id="21" dur="500" fill="hold"/>
                                        <p:tgtEl>
                                          <p:spTgt spid="12329"/>
                                        </p:tgtEl>
                                        <p:attrNameLst>
                                          <p:attrName>ppt_x</p:attrName>
                                        </p:attrNameLst>
                                      </p:cBhvr>
                                      <p:tavLst>
                                        <p:tav tm="0">
                                          <p:val>
                                            <p:strVal val="0-#ppt_w/2"/>
                                          </p:val>
                                        </p:tav>
                                        <p:tav tm="100000">
                                          <p:val>
                                            <p:strVal val="#ppt_x"/>
                                          </p:val>
                                        </p:tav>
                                      </p:tavLst>
                                    </p:anim>
                                    <p:anim calcmode="lin" valueType="num">
                                      <p:cBhvr additive="base">
                                        <p:cTn id="22" dur="500" fill="hold"/>
                                        <p:tgtEl>
                                          <p:spTgt spid="123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C9DE042-5709-AC17-2213-ACF00155704B}"/>
              </a:ext>
            </a:extLst>
          </p:cNvPr>
          <p:cNvSpPr>
            <a:spLocks noGrp="1" noChangeArrowheads="1"/>
          </p:cNvSpPr>
          <p:nvPr>
            <p:ph type="title"/>
          </p:nvPr>
        </p:nvSpPr>
        <p:spPr/>
        <p:txBody>
          <a:bodyPr/>
          <a:lstStyle/>
          <a:p>
            <a:r>
              <a:rPr lang="en-US" altLang="en-US" b="1">
                <a:effectLst>
                  <a:outerShdw blurRad="38100" dist="38100" dir="2700000" algn="tl">
                    <a:srgbClr val="000000"/>
                  </a:outerShdw>
                </a:effectLst>
              </a:rPr>
              <a:t>Adenine and Guanine are purines</a:t>
            </a:r>
          </a:p>
        </p:txBody>
      </p:sp>
      <p:sp>
        <p:nvSpPr>
          <p:cNvPr id="27651" name="Rectangle 3">
            <a:extLst>
              <a:ext uri="{FF2B5EF4-FFF2-40B4-BE49-F238E27FC236}">
                <a16:creationId xmlns:a16="http://schemas.microsoft.com/office/drawing/2014/main" id="{9FBD7493-2719-90A2-50A4-A2EEF6EF51D2}"/>
              </a:ext>
            </a:extLst>
          </p:cNvPr>
          <p:cNvSpPr>
            <a:spLocks noGrp="1" noChangeArrowheads="1"/>
          </p:cNvSpPr>
          <p:nvPr>
            <p:ph type="body" idx="1"/>
          </p:nvPr>
        </p:nvSpPr>
        <p:spPr>
          <a:xfrm>
            <a:off x="685800" y="1981200"/>
            <a:ext cx="7772400" cy="1371600"/>
          </a:xfrm>
        </p:spPr>
        <p:txBody>
          <a:bodyPr/>
          <a:lstStyle/>
          <a:p>
            <a:pPr>
              <a:lnSpc>
                <a:spcPct val="90000"/>
              </a:lnSpc>
            </a:pPr>
            <a:r>
              <a:rPr lang="en-US" altLang="en-US">
                <a:effectLst>
                  <a:outerShdw blurRad="38100" dist="38100" dir="2700000" algn="tl">
                    <a:srgbClr val="FFFFFF"/>
                  </a:outerShdw>
                </a:effectLst>
              </a:rPr>
              <a:t>Adenine</a:t>
            </a:r>
            <a:r>
              <a:rPr lang="en-US" altLang="en-US" sz="3600">
                <a:effectLst>
                  <a:outerShdw blurRad="38100" dist="38100" dir="2700000" algn="tl">
                    <a:srgbClr val="FFFFFF"/>
                  </a:outerShdw>
                </a:effectLst>
              </a:rPr>
              <a:t> and </a:t>
            </a:r>
            <a:r>
              <a:rPr lang="en-US" altLang="en-US">
                <a:effectLst>
                  <a:outerShdw blurRad="38100" dist="38100" dir="2700000" algn="tl">
                    <a:srgbClr val="FFFFFF"/>
                  </a:outerShdw>
                </a:effectLst>
              </a:rPr>
              <a:t>guanine</a:t>
            </a:r>
            <a:r>
              <a:rPr lang="en-US" altLang="en-US" sz="3600">
                <a:effectLst>
                  <a:outerShdw blurRad="38100" dist="38100" dir="2700000" algn="tl">
                    <a:srgbClr val="FFFFFF"/>
                  </a:outerShdw>
                </a:effectLst>
              </a:rPr>
              <a:t> each have two rings of carbon and nitrogen atoms.</a:t>
            </a:r>
          </a:p>
        </p:txBody>
      </p:sp>
      <p:grpSp>
        <p:nvGrpSpPr>
          <p:cNvPr id="27691" name="Group 43">
            <a:extLst>
              <a:ext uri="{FF2B5EF4-FFF2-40B4-BE49-F238E27FC236}">
                <a16:creationId xmlns:a16="http://schemas.microsoft.com/office/drawing/2014/main" id="{389CE69D-00B8-B914-4ACA-95A9096B0811}"/>
              </a:ext>
            </a:extLst>
          </p:cNvPr>
          <p:cNvGrpSpPr>
            <a:grpSpLocks/>
          </p:cNvGrpSpPr>
          <p:nvPr/>
        </p:nvGrpSpPr>
        <p:grpSpPr bwMode="auto">
          <a:xfrm>
            <a:off x="1295400" y="3733800"/>
            <a:ext cx="2743200" cy="2667000"/>
            <a:chOff x="960" y="2352"/>
            <a:chExt cx="1728" cy="1680"/>
          </a:xfrm>
        </p:grpSpPr>
        <p:grpSp>
          <p:nvGrpSpPr>
            <p:cNvPr id="27682" name="Group 34">
              <a:extLst>
                <a:ext uri="{FF2B5EF4-FFF2-40B4-BE49-F238E27FC236}">
                  <a16:creationId xmlns:a16="http://schemas.microsoft.com/office/drawing/2014/main" id="{56646502-B423-284C-CF82-0CD621E9BC41}"/>
                </a:ext>
              </a:extLst>
            </p:cNvPr>
            <p:cNvGrpSpPr>
              <a:grpSpLocks/>
            </p:cNvGrpSpPr>
            <p:nvPr/>
          </p:nvGrpSpPr>
          <p:grpSpPr bwMode="auto">
            <a:xfrm>
              <a:off x="960" y="2352"/>
              <a:ext cx="1584" cy="1680"/>
              <a:chOff x="960" y="2352"/>
              <a:chExt cx="1584" cy="1680"/>
            </a:xfrm>
          </p:grpSpPr>
          <p:grpSp>
            <p:nvGrpSpPr>
              <p:cNvPr id="27678" name="Group 30">
                <a:extLst>
                  <a:ext uri="{FF2B5EF4-FFF2-40B4-BE49-F238E27FC236}">
                    <a16:creationId xmlns:a16="http://schemas.microsoft.com/office/drawing/2014/main" id="{F506C609-1A82-B1EE-E375-F0D9D9E3C43D}"/>
                  </a:ext>
                </a:extLst>
              </p:cNvPr>
              <p:cNvGrpSpPr>
                <a:grpSpLocks/>
              </p:cNvGrpSpPr>
              <p:nvPr/>
            </p:nvGrpSpPr>
            <p:grpSpPr bwMode="auto">
              <a:xfrm>
                <a:off x="960" y="2352"/>
                <a:ext cx="1584" cy="1584"/>
                <a:chOff x="960" y="2352"/>
                <a:chExt cx="1584" cy="1584"/>
              </a:xfrm>
            </p:grpSpPr>
            <p:sp>
              <p:nvSpPr>
                <p:cNvPr id="27670" name="AutoShape 22">
                  <a:extLst>
                    <a:ext uri="{FF2B5EF4-FFF2-40B4-BE49-F238E27FC236}">
                      <a16:creationId xmlns:a16="http://schemas.microsoft.com/office/drawing/2014/main" id="{7579C5CC-3F31-1D64-F86C-4E4DE4457DEF}"/>
                    </a:ext>
                  </a:extLst>
                </p:cNvPr>
                <p:cNvSpPr>
                  <a:spLocks noChangeArrowheads="1"/>
                </p:cNvSpPr>
                <p:nvPr/>
              </p:nvSpPr>
              <p:spPr bwMode="auto">
                <a:xfrm rot="-1069610">
                  <a:off x="1872" y="3168"/>
                  <a:ext cx="672" cy="768"/>
                </a:xfrm>
                <a:prstGeom prst="pentagon">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52" name="AutoShape 4">
                  <a:extLst>
                    <a:ext uri="{FF2B5EF4-FFF2-40B4-BE49-F238E27FC236}">
                      <a16:creationId xmlns:a16="http://schemas.microsoft.com/office/drawing/2014/main" id="{ECD0F816-0032-403C-E404-C6563CBA2F82}"/>
                    </a:ext>
                  </a:extLst>
                </p:cNvPr>
                <p:cNvSpPr>
                  <a:spLocks noChangeArrowheads="1"/>
                </p:cNvSpPr>
                <p:nvPr/>
              </p:nvSpPr>
              <p:spPr bwMode="auto">
                <a:xfrm>
                  <a:off x="1104" y="2688"/>
                  <a:ext cx="1008" cy="912"/>
                </a:xfrm>
                <a:prstGeom prst="hexagon">
                  <a:avLst>
                    <a:gd name="adj" fmla="val 27632"/>
                    <a:gd name="vf" fmla="val 11547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54" name="Oval 6">
                  <a:extLst>
                    <a:ext uri="{FF2B5EF4-FFF2-40B4-BE49-F238E27FC236}">
                      <a16:creationId xmlns:a16="http://schemas.microsoft.com/office/drawing/2014/main" id="{48BF4586-6F0C-9313-EFFA-9E3447A699AE}"/>
                    </a:ext>
                  </a:extLst>
                </p:cNvPr>
                <p:cNvSpPr>
                  <a:spLocks noChangeArrowheads="1"/>
                </p:cNvSpPr>
                <p:nvPr/>
              </p:nvSpPr>
              <p:spPr bwMode="auto">
                <a:xfrm>
                  <a:off x="1776" y="2640"/>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27655" name="Oval 7">
                  <a:extLst>
                    <a:ext uri="{FF2B5EF4-FFF2-40B4-BE49-F238E27FC236}">
                      <a16:creationId xmlns:a16="http://schemas.microsoft.com/office/drawing/2014/main" id="{540F17D1-2337-E3C7-FE86-12E73A4188AB}"/>
                    </a:ext>
                  </a:extLst>
                </p:cNvPr>
                <p:cNvSpPr>
                  <a:spLocks noChangeArrowheads="1"/>
                </p:cNvSpPr>
                <p:nvPr/>
              </p:nvSpPr>
              <p:spPr bwMode="auto">
                <a:xfrm>
                  <a:off x="1968" y="30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27656" name="Oval 8">
                  <a:extLst>
                    <a:ext uri="{FF2B5EF4-FFF2-40B4-BE49-F238E27FC236}">
                      <a16:creationId xmlns:a16="http://schemas.microsoft.com/office/drawing/2014/main" id="{C5AA1660-EAF2-94E7-F1F4-57CDF577AFCC}"/>
                    </a:ext>
                  </a:extLst>
                </p:cNvPr>
                <p:cNvSpPr>
                  <a:spLocks noChangeArrowheads="1"/>
                </p:cNvSpPr>
                <p:nvPr/>
              </p:nvSpPr>
              <p:spPr bwMode="auto">
                <a:xfrm>
                  <a:off x="1728" y="350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27657" name="Oval 9">
                  <a:extLst>
                    <a:ext uri="{FF2B5EF4-FFF2-40B4-BE49-F238E27FC236}">
                      <a16:creationId xmlns:a16="http://schemas.microsoft.com/office/drawing/2014/main" id="{E92D8CB6-5CEA-14D7-E2FA-7A951B4DC04D}"/>
                    </a:ext>
                  </a:extLst>
                </p:cNvPr>
                <p:cNvSpPr>
                  <a:spLocks noChangeArrowheads="1"/>
                </p:cNvSpPr>
                <p:nvPr/>
              </p:nvSpPr>
              <p:spPr bwMode="auto">
                <a:xfrm>
                  <a:off x="960" y="30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27662" name="Oval 14">
                  <a:extLst>
                    <a:ext uri="{FF2B5EF4-FFF2-40B4-BE49-F238E27FC236}">
                      <a16:creationId xmlns:a16="http://schemas.microsoft.com/office/drawing/2014/main" id="{C6DBD569-B0B9-20B2-A019-A96F55FEBBC6}"/>
                    </a:ext>
                  </a:extLst>
                </p:cNvPr>
                <p:cNvSpPr>
                  <a:spLocks noChangeArrowheads="1"/>
                </p:cNvSpPr>
                <p:nvPr/>
              </p:nvSpPr>
              <p:spPr bwMode="auto">
                <a:xfrm>
                  <a:off x="1296" y="259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27663" name="Oval 15">
                  <a:extLst>
                    <a:ext uri="{FF2B5EF4-FFF2-40B4-BE49-F238E27FC236}">
                      <a16:creationId xmlns:a16="http://schemas.microsoft.com/office/drawing/2014/main" id="{49A51637-9202-EE76-5646-DDA6BF437EC7}"/>
                    </a:ext>
                  </a:extLst>
                </p:cNvPr>
                <p:cNvSpPr>
                  <a:spLocks noChangeArrowheads="1"/>
                </p:cNvSpPr>
                <p:nvPr/>
              </p:nvSpPr>
              <p:spPr bwMode="auto">
                <a:xfrm>
                  <a:off x="1200" y="3504"/>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27672" name="Line 24">
                  <a:extLst>
                    <a:ext uri="{FF2B5EF4-FFF2-40B4-BE49-F238E27FC236}">
                      <a16:creationId xmlns:a16="http://schemas.microsoft.com/office/drawing/2014/main" id="{EDA9D4A6-641F-2D15-F859-F741B8B359A0}"/>
                    </a:ext>
                  </a:extLst>
                </p:cNvPr>
                <p:cNvSpPr>
                  <a:spLocks noChangeShapeType="1"/>
                </p:cNvSpPr>
                <p:nvPr/>
              </p:nvSpPr>
              <p:spPr bwMode="auto">
                <a:xfrm flipV="1">
                  <a:off x="2016" y="2496"/>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74" name="Oval 26">
                  <a:extLst>
                    <a:ext uri="{FF2B5EF4-FFF2-40B4-BE49-F238E27FC236}">
                      <a16:creationId xmlns:a16="http://schemas.microsoft.com/office/drawing/2014/main" id="{3F5F190B-CCB9-96A3-CD29-2C67A6DFF78E}"/>
                    </a:ext>
                  </a:extLst>
                </p:cNvPr>
                <p:cNvSpPr>
                  <a:spLocks noChangeArrowheads="1"/>
                </p:cNvSpPr>
                <p:nvPr/>
              </p:nvSpPr>
              <p:spPr bwMode="auto">
                <a:xfrm>
                  <a:off x="2112" y="235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grpSp>
          <p:sp>
            <p:nvSpPr>
              <p:cNvPr id="27680" name="Text Box 32">
                <a:extLst>
                  <a:ext uri="{FF2B5EF4-FFF2-40B4-BE49-F238E27FC236}">
                    <a16:creationId xmlns:a16="http://schemas.microsoft.com/office/drawing/2014/main" id="{2E203DD1-5D8C-0348-0FCA-FC96592A3705}"/>
                  </a:ext>
                </a:extLst>
              </p:cNvPr>
              <p:cNvSpPr txBox="1">
                <a:spLocks noChangeArrowheads="1"/>
              </p:cNvSpPr>
              <p:nvPr/>
            </p:nvSpPr>
            <p:spPr bwMode="auto">
              <a:xfrm>
                <a:off x="960" y="3744"/>
                <a:ext cx="7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effectLst>
                      <a:outerShdw blurRad="38100" dist="38100" dir="2700000" algn="tl">
                        <a:srgbClr val="FFFFFF"/>
                      </a:outerShdw>
                    </a:effectLst>
                  </a:rPr>
                  <a:t>Adenine</a:t>
                </a:r>
              </a:p>
            </p:txBody>
          </p:sp>
        </p:grpSp>
        <p:sp>
          <p:nvSpPr>
            <p:cNvPr id="27684" name="Oval 36">
              <a:extLst>
                <a:ext uri="{FF2B5EF4-FFF2-40B4-BE49-F238E27FC236}">
                  <a16:creationId xmlns:a16="http://schemas.microsoft.com/office/drawing/2014/main" id="{99109AAC-2C05-FBCE-EEBC-E705951A5CF8}"/>
                </a:ext>
              </a:extLst>
            </p:cNvPr>
            <p:cNvSpPr>
              <a:spLocks noChangeArrowheads="1"/>
            </p:cNvSpPr>
            <p:nvPr/>
          </p:nvSpPr>
          <p:spPr bwMode="auto">
            <a:xfrm>
              <a:off x="2064" y="3840"/>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a:t>
              </a:r>
              <a:endParaRPr lang="en-US" altLang="en-US">
                <a:effectLst>
                  <a:outerShdw blurRad="38100" dist="38100" dir="2700000" algn="tl">
                    <a:srgbClr val="FFFFFF"/>
                  </a:outerShdw>
                </a:effectLst>
              </a:endParaRPr>
            </a:p>
          </p:txBody>
        </p:sp>
        <p:sp>
          <p:nvSpPr>
            <p:cNvPr id="27688" name="Oval 40">
              <a:extLst>
                <a:ext uri="{FF2B5EF4-FFF2-40B4-BE49-F238E27FC236}">
                  <a16:creationId xmlns:a16="http://schemas.microsoft.com/office/drawing/2014/main" id="{F2DDA9DF-F25A-7E78-E8B1-2363CB6D3053}"/>
                </a:ext>
              </a:extLst>
            </p:cNvPr>
            <p:cNvSpPr>
              <a:spLocks noChangeArrowheads="1"/>
            </p:cNvSpPr>
            <p:nvPr/>
          </p:nvSpPr>
          <p:spPr bwMode="auto">
            <a:xfrm>
              <a:off x="2400" y="3264"/>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a:t>
              </a:r>
              <a:endParaRPr lang="en-US" altLang="en-US">
                <a:effectLst>
                  <a:outerShdw blurRad="38100" dist="38100" dir="2700000" algn="tl">
                    <a:srgbClr val="FFFFFF"/>
                  </a:outerShdw>
                </a:effectLst>
              </a:endParaRPr>
            </a:p>
          </p:txBody>
        </p:sp>
        <p:sp>
          <p:nvSpPr>
            <p:cNvPr id="27689" name="Oval 41">
              <a:extLst>
                <a:ext uri="{FF2B5EF4-FFF2-40B4-BE49-F238E27FC236}">
                  <a16:creationId xmlns:a16="http://schemas.microsoft.com/office/drawing/2014/main" id="{835D3AB8-63B1-6171-4B35-3D1BFCE7A66D}"/>
                </a:ext>
              </a:extLst>
            </p:cNvPr>
            <p:cNvSpPr>
              <a:spLocks noChangeArrowheads="1"/>
            </p:cNvSpPr>
            <p:nvPr/>
          </p:nvSpPr>
          <p:spPr bwMode="auto">
            <a:xfrm>
              <a:off x="2448" y="3792"/>
              <a:ext cx="240"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rgbClr val="FFFFFF"/>
                  </a:solidFill>
                </a:rPr>
                <a:t>C</a:t>
              </a:r>
            </a:p>
          </p:txBody>
        </p:sp>
      </p:grpSp>
      <p:grpSp>
        <p:nvGrpSpPr>
          <p:cNvPr id="27692" name="Group 44">
            <a:extLst>
              <a:ext uri="{FF2B5EF4-FFF2-40B4-BE49-F238E27FC236}">
                <a16:creationId xmlns:a16="http://schemas.microsoft.com/office/drawing/2014/main" id="{935F7666-CFBE-161C-937D-ECC59A16942B}"/>
              </a:ext>
            </a:extLst>
          </p:cNvPr>
          <p:cNvGrpSpPr>
            <a:grpSpLocks/>
          </p:cNvGrpSpPr>
          <p:nvPr/>
        </p:nvGrpSpPr>
        <p:grpSpPr bwMode="auto">
          <a:xfrm>
            <a:off x="4267200" y="3657600"/>
            <a:ext cx="3276600" cy="2743200"/>
            <a:chOff x="2688" y="2304"/>
            <a:chExt cx="2064" cy="1728"/>
          </a:xfrm>
        </p:grpSpPr>
        <p:grpSp>
          <p:nvGrpSpPr>
            <p:cNvPr id="27683" name="Group 35">
              <a:extLst>
                <a:ext uri="{FF2B5EF4-FFF2-40B4-BE49-F238E27FC236}">
                  <a16:creationId xmlns:a16="http://schemas.microsoft.com/office/drawing/2014/main" id="{764009F9-E442-2215-98DC-775AC73C4BF2}"/>
                </a:ext>
              </a:extLst>
            </p:cNvPr>
            <p:cNvGrpSpPr>
              <a:grpSpLocks/>
            </p:cNvGrpSpPr>
            <p:nvPr/>
          </p:nvGrpSpPr>
          <p:grpSpPr bwMode="auto">
            <a:xfrm>
              <a:off x="2688" y="2304"/>
              <a:ext cx="1920" cy="1680"/>
              <a:chOff x="2688" y="2304"/>
              <a:chExt cx="1920" cy="1680"/>
            </a:xfrm>
          </p:grpSpPr>
          <p:grpSp>
            <p:nvGrpSpPr>
              <p:cNvPr id="27679" name="Group 31">
                <a:extLst>
                  <a:ext uri="{FF2B5EF4-FFF2-40B4-BE49-F238E27FC236}">
                    <a16:creationId xmlns:a16="http://schemas.microsoft.com/office/drawing/2014/main" id="{3FA993AA-C798-0A36-B7F7-027B5C528B76}"/>
                  </a:ext>
                </a:extLst>
              </p:cNvPr>
              <p:cNvGrpSpPr>
                <a:grpSpLocks/>
              </p:cNvGrpSpPr>
              <p:nvPr/>
            </p:nvGrpSpPr>
            <p:grpSpPr bwMode="auto">
              <a:xfrm>
                <a:off x="2688" y="2304"/>
                <a:ext cx="1920" cy="1601"/>
                <a:chOff x="2688" y="2304"/>
                <a:chExt cx="1920" cy="1601"/>
              </a:xfrm>
            </p:grpSpPr>
            <p:sp>
              <p:nvSpPr>
                <p:cNvPr id="27671" name="AutoShape 23">
                  <a:extLst>
                    <a:ext uri="{FF2B5EF4-FFF2-40B4-BE49-F238E27FC236}">
                      <a16:creationId xmlns:a16="http://schemas.microsoft.com/office/drawing/2014/main" id="{98DAB6E7-9846-A605-D7D0-6E28AF5832EE}"/>
                    </a:ext>
                  </a:extLst>
                </p:cNvPr>
                <p:cNvSpPr>
                  <a:spLocks noChangeArrowheads="1"/>
                </p:cNvSpPr>
                <p:nvPr/>
              </p:nvSpPr>
              <p:spPr bwMode="auto">
                <a:xfrm rot="-1530211">
                  <a:off x="3888" y="3168"/>
                  <a:ext cx="720" cy="737"/>
                </a:xfrm>
                <a:prstGeom prst="pentagon">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53" name="AutoShape 5">
                  <a:extLst>
                    <a:ext uri="{FF2B5EF4-FFF2-40B4-BE49-F238E27FC236}">
                      <a16:creationId xmlns:a16="http://schemas.microsoft.com/office/drawing/2014/main" id="{2B226A47-81FE-2BCC-76EF-B706C22474AD}"/>
                    </a:ext>
                  </a:extLst>
                </p:cNvPr>
                <p:cNvSpPr>
                  <a:spLocks noChangeArrowheads="1"/>
                </p:cNvSpPr>
                <p:nvPr/>
              </p:nvSpPr>
              <p:spPr bwMode="auto">
                <a:xfrm>
                  <a:off x="3216" y="2688"/>
                  <a:ext cx="960" cy="864"/>
                </a:xfrm>
                <a:prstGeom prst="hexagon">
                  <a:avLst>
                    <a:gd name="adj" fmla="val 27778"/>
                    <a:gd name="vf" fmla="val 115470"/>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58" name="Oval 10">
                  <a:extLst>
                    <a:ext uri="{FF2B5EF4-FFF2-40B4-BE49-F238E27FC236}">
                      <a16:creationId xmlns:a16="http://schemas.microsoft.com/office/drawing/2014/main" id="{0D8A41A4-93AA-7D30-551E-AFDDD3CF46F1}"/>
                    </a:ext>
                  </a:extLst>
                </p:cNvPr>
                <p:cNvSpPr>
                  <a:spLocks noChangeArrowheads="1"/>
                </p:cNvSpPr>
                <p:nvPr/>
              </p:nvSpPr>
              <p:spPr bwMode="auto">
                <a:xfrm>
                  <a:off x="3792" y="259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27659" name="Oval 11">
                  <a:extLst>
                    <a:ext uri="{FF2B5EF4-FFF2-40B4-BE49-F238E27FC236}">
                      <a16:creationId xmlns:a16="http://schemas.microsoft.com/office/drawing/2014/main" id="{DEB595C4-ADE3-1A35-464C-77C0FF8798D4}"/>
                    </a:ext>
                  </a:extLst>
                </p:cNvPr>
                <p:cNvSpPr>
                  <a:spLocks noChangeArrowheads="1"/>
                </p:cNvSpPr>
                <p:nvPr/>
              </p:nvSpPr>
              <p:spPr bwMode="auto">
                <a:xfrm>
                  <a:off x="3984" y="302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27660" name="Oval 12">
                  <a:extLst>
                    <a:ext uri="{FF2B5EF4-FFF2-40B4-BE49-F238E27FC236}">
                      <a16:creationId xmlns:a16="http://schemas.microsoft.com/office/drawing/2014/main" id="{630B96D0-9AAE-8D21-116D-CE26E3E38A72}"/>
                    </a:ext>
                  </a:extLst>
                </p:cNvPr>
                <p:cNvSpPr>
                  <a:spLocks noChangeArrowheads="1"/>
                </p:cNvSpPr>
                <p:nvPr/>
              </p:nvSpPr>
              <p:spPr bwMode="auto">
                <a:xfrm>
                  <a:off x="3840" y="3456"/>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27661" name="Oval 13">
                  <a:extLst>
                    <a:ext uri="{FF2B5EF4-FFF2-40B4-BE49-F238E27FC236}">
                      <a16:creationId xmlns:a16="http://schemas.microsoft.com/office/drawing/2014/main" id="{D21B891C-A6F8-8848-6FD0-050AA17D8261}"/>
                    </a:ext>
                  </a:extLst>
                </p:cNvPr>
                <p:cNvSpPr>
                  <a:spLocks noChangeArrowheads="1"/>
                </p:cNvSpPr>
                <p:nvPr/>
              </p:nvSpPr>
              <p:spPr bwMode="auto">
                <a:xfrm>
                  <a:off x="3072" y="302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27664" name="Oval 16">
                  <a:extLst>
                    <a:ext uri="{FF2B5EF4-FFF2-40B4-BE49-F238E27FC236}">
                      <a16:creationId xmlns:a16="http://schemas.microsoft.com/office/drawing/2014/main" id="{DBECC0BC-F2F0-D44E-A0CD-2DF50434458D}"/>
                    </a:ext>
                  </a:extLst>
                </p:cNvPr>
                <p:cNvSpPr>
                  <a:spLocks noChangeArrowheads="1"/>
                </p:cNvSpPr>
                <p:nvPr/>
              </p:nvSpPr>
              <p:spPr bwMode="auto">
                <a:xfrm>
                  <a:off x="3360" y="3456"/>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27665" name="Oval 17">
                  <a:extLst>
                    <a:ext uri="{FF2B5EF4-FFF2-40B4-BE49-F238E27FC236}">
                      <a16:creationId xmlns:a16="http://schemas.microsoft.com/office/drawing/2014/main" id="{84C30C69-3365-2747-8283-0456F4ACAC6A}"/>
                    </a:ext>
                  </a:extLst>
                </p:cNvPr>
                <p:cNvSpPr>
                  <a:spLocks noChangeArrowheads="1"/>
                </p:cNvSpPr>
                <p:nvPr/>
              </p:nvSpPr>
              <p:spPr bwMode="auto">
                <a:xfrm>
                  <a:off x="3312" y="259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27668" name="Line 20">
                  <a:extLst>
                    <a:ext uri="{FF2B5EF4-FFF2-40B4-BE49-F238E27FC236}">
                      <a16:creationId xmlns:a16="http://schemas.microsoft.com/office/drawing/2014/main" id="{F63ED162-FD1F-52E1-9FDC-9029BFED8223}"/>
                    </a:ext>
                  </a:extLst>
                </p:cNvPr>
                <p:cNvSpPr>
                  <a:spLocks noChangeShapeType="1"/>
                </p:cNvSpPr>
                <p:nvPr/>
              </p:nvSpPr>
              <p:spPr bwMode="auto">
                <a:xfrm flipV="1">
                  <a:off x="3984" y="2400"/>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69" name="Line 21">
                  <a:extLst>
                    <a:ext uri="{FF2B5EF4-FFF2-40B4-BE49-F238E27FC236}">
                      <a16:creationId xmlns:a16="http://schemas.microsoft.com/office/drawing/2014/main" id="{34AB764B-1615-202D-C050-62C8CB8F98EF}"/>
                    </a:ext>
                  </a:extLst>
                </p:cNvPr>
                <p:cNvSpPr>
                  <a:spLocks noChangeShapeType="1"/>
                </p:cNvSpPr>
                <p:nvPr/>
              </p:nvSpPr>
              <p:spPr bwMode="auto">
                <a:xfrm flipH="1">
                  <a:off x="2928" y="3120"/>
                  <a:ext cx="1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73" name="Line 25">
                  <a:extLst>
                    <a:ext uri="{FF2B5EF4-FFF2-40B4-BE49-F238E27FC236}">
                      <a16:creationId xmlns:a16="http://schemas.microsoft.com/office/drawing/2014/main" id="{605A9EFD-F186-08EA-107E-6C67F0820747}"/>
                    </a:ext>
                  </a:extLst>
                </p:cNvPr>
                <p:cNvSpPr>
                  <a:spLocks noChangeShapeType="1"/>
                </p:cNvSpPr>
                <p:nvPr/>
              </p:nvSpPr>
              <p:spPr bwMode="auto">
                <a:xfrm flipV="1">
                  <a:off x="4032" y="2448"/>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75" name="Oval 27">
                  <a:extLst>
                    <a:ext uri="{FF2B5EF4-FFF2-40B4-BE49-F238E27FC236}">
                      <a16:creationId xmlns:a16="http://schemas.microsoft.com/office/drawing/2014/main" id="{466AB19E-EC5C-76D8-EA58-DF46D0ED88AD}"/>
                    </a:ext>
                  </a:extLst>
                </p:cNvPr>
                <p:cNvSpPr>
                  <a:spLocks noChangeArrowheads="1"/>
                </p:cNvSpPr>
                <p:nvPr/>
              </p:nvSpPr>
              <p:spPr bwMode="auto">
                <a:xfrm>
                  <a:off x="4080" y="2304"/>
                  <a:ext cx="240" cy="19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effectLst>
                        <a:outerShdw blurRad="38100" dist="38100" dir="2700000" algn="tl">
                          <a:srgbClr val="FFFFFF"/>
                        </a:outerShdw>
                      </a:effectLst>
                    </a:rPr>
                    <a:t>O</a:t>
                  </a:r>
                </a:p>
              </p:txBody>
            </p:sp>
            <p:sp>
              <p:nvSpPr>
                <p:cNvPr id="27677" name="Oval 29">
                  <a:extLst>
                    <a:ext uri="{FF2B5EF4-FFF2-40B4-BE49-F238E27FC236}">
                      <a16:creationId xmlns:a16="http://schemas.microsoft.com/office/drawing/2014/main" id="{CDA66FBD-ED2D-6B87-DB53-482B74961490}"/>
                    </a:ext>
                  </a:extLst>
                </p:cNvPr>
                <p:cNvSpPr>
                  <a:spLocks noChangeArrowheads="1"/>
                </p:cNvSpPr>
                <p:nvPr/>
              </p:nvSpPr>
              <p:spPr bwMode="auto">
                <a:xfrm>
                  <a:off x="2688" y="3024"/>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grpSp>
          <p:sp>
            <p:nvSpPr>
              <p:cNvPr id="27681" name="Text Box 33">
                <a:extLst>
                  <a:ext uri="{FF2B5EF4-FFF2-40B4-BE49-F238E27FC236}">
                    <a16:creationId xmlns:a16="http://schemas.microsoft.com/office/drawing/2014/main" id="{60DC2235-D682-2AB7-A8DE-BF32332C899D}"/>
                  </a:ext>
                </a:extLst>
              </p:cNvPr>
              <p:cNvSpPr txBox="1">
                <a:spLocks noChangeArrowheads="1"/>
              </p:cNvSpPr>
              <p:nvPr/>
            </p:nvSpPr>
            <p:spPr bwMode="auto">
              <a:xfrm>
                <a:off x="3024" y="3696"/>
                <a:ext cx="8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effectLst>
                      <a:outerShdw blurRad="38100" dist="38100" dir="2700000" algn="tl">
                        <a:srgbClr val="FFFFFF"/>
                      </a:outerShdw>
                    </a:effectLst>
                  </a:rPr>
                  <a:t>Guanine</a:t>
                </a:r>
              </a:p>
            </p:txBody>
          </p:sp>
        </p:grpSp>
        <p:sp>
          <p:nvSpPr>
            <p:cNvPr id="27686" name="Oval 38">
              <a:extLst>
                <a:ext uri="{FF2B5EF4-FFF2-40B4-BE49-F238E27FC236}">
                  <a16:creationId xmlns:a16="http://schemas.microsoft.com/office/drawing/2014/main" id="{965979F6-C082-FB1A-3C9F-E0AB14F8BC82}"/>
                </a:ext>
              </a:extLst>
            </p:cNvPr>
            <p:cNvSpPr>
              <a:spLocks noChangeArrowheads="1"/>
            </p:cNvSpPr>
            <p:nvPr/>
          </p:nvSpPr>
          <p:spPr bwMode="auto">
            <a:xfrm>
              <a:off x="4080" y="3840"/>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a:t>
              </a:r>
              <a:endParaRPr lang="en-US" altLang="en-US">
                <a:effectLst>
                  <a:outerShdw blurRad="38100" dist="38100" dir="2700000" algn="tl">
                    <a:srgbClr val="FFFFFF"/>
                  </a:outerShdw>
                </a:effectLst>
              </a:endParaRPr>
            </a:p>
          </p:txBody>
        </p:sp>
        <p:sp>
          <p:nvSpPr>
            <p:cNvPr id="27687" name="Oval 39">
              <a:extLst>
                <a:ext uri="{FF2B5EF4-FFF2-40B4-BE49-F238E27FC236}">
                  <a16:creationId xmlns:a16="http://schemas.microsoft.com/office/drawing/2014/main" id="{A2D7BABB-33B2-D5CC-AA75-06EF196608E1}"/>
                </a:ext>
              </a:extLst>
            </p:cNvPr>
            <p:cNvSpPr>
              <a:spLocks noChangeArrowheads="1"/>
            </p:cNvSpPr>
            <p:nvPr/>
          </p:nvSpPr>
          <p:spPr bwMode="auto">
            <a:xfrm>
              <a:off x="4416" y="3216"/>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a:t>
              </a:r>
              <a:endParaRPr lang="en-US" altLang="en-US">
                <a:effectLst>
                  <a:outerShdw blurRad="38100" dist="38100" dir="2700000" algn="tl">
                    <a:srgbClr val="FFFFFF"/>
                  </a:outerShdw>
                </a:effectLst>
              </a:endParaRPr>
            </a:p>
          </p:txBody>
        </p:sp>
        <p:sp>
          <p:nvSpPr>
            <p:cNvPr id="27690" name="Oval 42">
              <a:extLst>
                <a:ext uri="{FF2B5EF4-FFF2-40B4-BE49-F238E27FC236}">
                  <a16:creationId xmlns:a16="http://schemas.microsoft.com/office/drawing/2014/main" id="{544EFEC9-AF80-BE59-352F-A7C1D2EFD8CC}"/>
                </a:ext>
              </a:extLst>
            </p:cNvPr>
            <p:cNvSpPr>
              <a:spLocks noChangeArrowheads="1"/>
            </p:cNvSpPr>
            <p:nvPr/>
          </p:nvSpPr>
          <p:spPr bwMode="auto">
            <a:xfrm>
              <a:off x="4512" y="3648"/>
              <a:ext cx="240"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rgbClr val="FFFFFF"/>
                  </a:solidFill>
                </a:rPr>
                <a:t>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dissolve">
                                      <p:cBhvr>
                                        <p:cTn id="7" dur="500"/>
                                        <p:tgtEl>
                                          <p:spTgt spid="27650"/>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p:cTn id="10" dur="1" fill="hold">
                                          <p:stCondLst>
                                            <p:cond delay="0"/>
                                          </p:stCondLst>
                                        </p:cTn>
                                        <p:tgtEl>
                                          <p:spTgt spid="27651">
                                            <p:txEl>
                                              <p:pRg st="0" end="0"/>
                                            </p:txEl>
                                          </p:spTgt>
                                        </p:tgtEl>
                                        <p:attrNameLst>
                                          <p:attrName>style.visibility</p:attrName>
                                        </p:attrNameLst>
                                      </p:cBhvr>
                                      <p:to>
                                        <p:strVal val="visible"/>
                                      </p:to>
                                    </p:set>
                                    <p:anim calcmode="lin" valueType="num">
                                      <p:cBhvr additive="base">
                                        <p:cTn id="11" dur="500" fill="hold"/>
                                        <p:tgtEl>
                                          <p:spTgt spid="27651">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2" fill="hold" nodeType="afterEffect">
                                  <p:stCondLst>
                                    <p:cond delay="0"/>
                                  </p:stCondLst>
                                  <p:childTnLst>
                                    <p:set>
                                      <p:cBhvr>
                                        <p:cTn id="15" dur="1" fill="hold">
                                          <p:stCondLst>
                                            <p:cond delay="0"/>
                                          </p:stCondLst>
                                        </p:cTn>
                                        <p:tgtEl>
                                          <p:spTgt spid="27692"/>
                                        </p:tgtEl>
                                        <p:attrNameLst>
                                          <p:attrName>style.visibility</p:attrName>
                                        </p:attrNameLst>
                                      </p:cBhvr>
                                      <p:to>
                                        <p:strVal val="visible"/>
                                      </p:to>
                                    </p:set>
                                    <p:anim calcmode="lin" valueType="num">
                                      <p:cBhvr additive="base">
                                        <p:cTn id="16" dur="500" fill="hold"/>
                                        <p:tgtEl>
                                          <p:spTgt spid="27692"/>
                                        </p:tgtEl>
                                        <p:attrNameLst>
                                          <p:attrName>ppt_x</p:attrName>
                                        </p:attrNameLst>
                                      </p:cBhvr>
                                      <p:tavLst>
                                        <p:tav tm="0">
                                          <p:val>
                                            <p:strVal val="1+#ppt_w/2"/>
                                          </p:val>
                                        </p:tav>
                                        <p:tav tm="100000">
                                          <p:val>
                                            <p:strVal val="#ppt_x"/>
                                          </p:val>
                                        </p:tav>
                                      </p:tavLst>
                                    </p:anim>
                                    <p:anim calcmode="lin" valueType="num">
                                      <p:cBhvr additive="base">
                                        <p:cTn id="17" dur="500" fill="hold"/>
                                        <p:tgtEl>
                                          <p:spTgt spid="27692"/>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nodeType="afterEffect">
                                  <p:stCondLst>
                                    <p:cond delay="0"/>
                                  </p:stCondLst>
                                  <p:childTnLst>
                                    <p:set>
                                      <p:cBhvr>
                                        <p:cTn id="20" dur="1" fill="hold">
                                          <p:stCondLst>
                                            <p:cond delay="0"/>
                                          </p:stCondLst>
                                        </p:cTn>
                                        <p:tgtEl>
                                          <p:spTgt spid="27691"/>
                                        </p:tgtEl>
                                        <p:attrNameLst>
                                          <p:attrName>style.visibility</p:attrName>
                                        </p:attrNameLst>
                                      </p:cBhvr>
                                      <p:to>
                                        <p:strVal val="visible"/>
                                      </p:to>
                                    </p:set>
                                    <p:anim calcmode="lin" valueType="num">
                                      <p:cBhvr additive="base">
                                        <p:cTn id="21" dur="500" fill="hold"/>
                                        <p:tgtEl>
                                          <p:spTgt spid="27691"/>
                                        </p:tgtEl>
                                        <p:attrNameLst>
                                          <p:attrName>ppt_x</p:attrName>
                                        </p:attrNameLst>
                                      </p:cBhvr>
                                      <p:tavLst>
                                        <p:tav tm="0">
                                          <p:val>
                                            <p:strVal val="0-#ppt_w/2"/>
                                          </p:val>
                                        </p:tav>
                                        <p:tav tm="100000">
                                          <p:val>
                                            <p:strVal val="#ppt_x"/>
                                          </p:val>
                                        </p:tav>
                                      </p:tavLst>
                                    </p:anim>
                                    <p:anim calcmode="lin" valueType="num">
                                      <p:cBhvr additive="base">
                                        <p:cTn id="22" dur="500" fill="hold"/>
                                        <p:tgtEl>
                                          <p:spTgt spid="276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7961523-8A83-9766-FBD8-92E7F6D2744A}"/>
              </a:ext>
            </a:extLst>
          </p:cNvPr>
          <p:cNvSpPr>
            <a:spLocks noGrp="1" noChangeArrowheads="1"/>
          </p:cNvSpPr>
          <p:nvPr>
            <p:ph type="title"/>
          </p:nvPr>
        </p:nvSpPr>
        <p:spPr>
          <a:xfrm>
            <a:off x="685800" y="228600"/>
            <a:ext cx="7772400" cy="1143000"/>
          </a:xfrm>
        </p:spPr>
        <p:txBody>
          <a:bodyPr/>
          <a:lstStyle/>
          <a:p>
            <a:r>
              <a:rPr lang="en-US" altLang="en-US" b="1">
                <a:effectLst>
                  <a:outerShdw blurRad="38100" dist="38100" dir="2700000" algn="tl">
                    <a:srgbClr val="000000"/>
                  </a:outerShdw>
                </a:effectLst>
              </a:rPr>
              <a:t>Two Stranded DNA</a:t>
            </a:r>
          </a:p>
        </p:txBody>
      </p:sp>
      <p:sp>
        <p:nvSpPr>
          <p:cNvPr id="30723" name="Rectangle 3">
            <a:extLst>
              <a:ext uri="{FF2B5EF4-FFF2-40B4-BE49-F238E27FC236}">
                <a16:creationId xmlns:a16="http://schemas.microsoft.com/office/drawing/2014/main" id="{414E0DF9-3A80-393F-575C-3F16837C882D}"/>
              </a:ext>
            </a:extLst>
          </p:cNvPr>
          <p:cNvSpPr>
            <a:spLocks noGrp="1" noChangeArrowheads="1"/>
          </p:cNvSpPr>
          <p:nvPr>
            <p:ph type="body" sz="half" idx="1"/>
          </p:nvPr>
        </p:nvSpPr>
        <p:spPr>
          <a:xfrm>
            <a:off x="762000" y="1295400"/>
            <a:ext cx="3886200" cy="5334000"/>
          </a:xfrm>
        </p:spPr>
        <p:txBody>
          <a:bodyPr/>
          <a:lstStyle/>
          <a:p>
            <a:r>
              <a:rPr lang="en-US" altLang="en-US" sz="3600"/>
              <a:t>Remember, DNA has two strands that fit together something like a zipper.</a:t>
            </a:r>
          </a:p>
          <a:p>
            <a:r>
              <a:rPr lang="en-US" altLang="en-US" sz="3600"/>
              <a:t>The teeth are the nitrogenous bases but why do they stick together?</a:t>
            </a:r>
          </a:p>
        </p:txBody>
      </p:sp>
      <p:grpSp>
        <p:nvGrpSpPr>
          <p:cNvPr id="30769" name="Group 49">
            <a:extLst>
              <a:ext uri="{FF2B5EF4-FFF2-40B4-BE49-F238E27FC236}">
                <a16:creationId xmlns:a16="http://schemas.microsoft.com/office/drawing/2014/main" id="{148B560C-AA1D-0FD7-2CEC-3B7B699EA6BF}"/>
              </a:ext>
            </a:extLst>
          </p:cNvPr>
          <p:cNvGrpSpPr>
            <a:grpSpLocks/>
          </p:cNvGrpSpPr>
          <p:nvPr/>
        </p:nvGrpSpPr>
        <p:grpSpPr bwMode="auto">
          <a:xfrm>
            <a:off x="5181600" y="1143000"/>
            <a:ext cx="3581400" cy="5486400"/>
            <a:chOff x="3312" y="864"/>
            <a:chExt cx="2256" cy="3456"/>
          </a:xfrm>
        </p:grpSpPr>
        <p:sp>
          <p:nvSpPr>
            <p:cNvPr id="30724" name="AutoShape 4">
              <a:extLst>
                <a:ext uri="{FF2B5EF4-FFF2-40B4-BE49-F238E27FC236}">
                  <a16:creationId xmlns:a16="http://schemas.microsoft.com/office/drawing/2014/main" id="{F4C930F0-2BF5-FBED-2736-39842D4D8147}"/>
                </a:ext>
              </a:extLst>
            </p:cNvPr>
            <p:cNvSpPr>
              <a:spLocks noChangeArrowheads="1"/>
            </p:cNvSpPr>
            <p:nvPr/>
          </p:nvSpPr>
          <p:spPr bwMode="auto">
            <a:xfrm rot="2236122">
              <a:off x="3408" y="1056"/>
              <a:ext cx="432" cy="432"/>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25" name="AutoShape 5">
              <a:extLst>
                <a:ext uri="{FF2B5EF4-FFF2-40B4-BE49-F238E27FC236}">
                  <a16:creationId xmlns:a16="http://schemas.microsoft.com/office/drawing/2014/main" id="{EAEE58A0-5186-08D0-2C89-986078300FE8}"/>
                </a:ext>
              </a:extLst>
            </p:cNvPr>
            <p:cNvSpPr>
              <a:spLocks noChangeArrowheads="1"/>
            </p:cNvSpPr>
            <p:nvPr/>
          </p:nvSpPr>
          <p:spPr bwMode="auto">
            <a:xfrm rot="2236122">
              <a:off x="3552" y="1728"/>
              <a:ext cx="432" cy="432"/>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26" name="AutoShape 6">
              <a:extLst>
                <a:ext uri="{FF2B5EF4-FFF2-40B4-BE49-F238E27FC236}">
                  <a16:creationId xmlns:a16="http://schemas.microsoft.com/office/drawing/2014/main" id="{D1A324E7-4394-47C9-3BB2-EB9658773A1D}"/>
                </a:ext>
              </a:extLst>
            </p:cNvPr>
            <p:cNvSpPr>
              <a:spLocks noChangeArrowheads="1"/>
            </p:cNvSpPr>
            <p:nvPr/>
          </p:nvSpPr>
          <p:spPr bwMode="auto">
            <a:xfrm rot="2236122">
              <a:off x="3696" y="2400"/>
              <a:ext cx="432" cy="432"/>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27" name="AutoShape 7">
              <a:extLst>
                <a:ext uri="{FF2B5EF4-FFF2-40B4-BE49-F238E27FC236}">
                  <a16:creationId xmlns:a16="http://schemas.microsoft.com/office/drawing/2014/main" id="{CD17B124-8C12-552D-A6BE-C06E397AA51D}"/>
                </a:ext>
              </a:extLst>
            </p:cNvPr>
            <p:cNvSpPr>
              <a:spLocks noChangeArrowheads="1"/>
            </p:cNvSpPr>
            <p:nvPr/>
          </p:nvSpPr>
          <p:spPr bwMode="auto">
            <a:xfrm rot="2236122">
              <a:off x="3888" y="3072"/>
              <a:ext cx="432" cy="432"/>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28" name="AutoShape 8">
              <a:extLst>
                <a:ext uri="{FF2B5EF4-FFF2-40B4-BE49-F238E27FC236}">
                  <a16:creationId xmlns:a16="http://schemas.microsoft.com/office/drawing/2014/main" id="{EB5D0652-8D44-A702-D78A-A6816DC965E8}"/>
                </a:ext>
              </a:extLst>
            </p:cNvPr>
            <p:cNvSpPr>
              <a:spLocks noChangeArrowheads="1"/>
            </p:cNvSpPr>
            <p:nvPr/>
          </p:nvSpPr>
          <p:spPr bwMode="auto">
            <a:xfrm rot="2236122">
              <a:off x="4080" y="3744"/>
              <a:ext cx="432" cy="432"/>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29" name="Oval 9">
              <a:extLst>
                <a:ext uri="{FF2B5EF4-FFF2-40B4-BE49-F238E27FC236}">
                  <a16:creationId xmlns:a16="http://schemas.microsoft.com/office/drawing/2014/main" id="{FF0C9D67-6190-05CA-842D-D69D4A30FAD5}"/>
                </a:ext>
              </a:extLst>
            </p:cNvPr>
            <p:cNvSpPr>
              <a:spLocks noChangeArrowheads="1"/>
            </p:cNvSpPr>
            <p:nvPr/>
          </p:nvSpPr>
          <p:spPr bwMode="auto">
            <a:xfrm>
              <a:off x="3312" y="864"/>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30" name="Oval 10">
              <a:extLst>
                <a:ext uri="{FF2B5EF4-FFF2-40B4-BE49-F238E27FC236}">
                  <a16:creationId xmlns:a16="http://schemas.microsoft.com/office/drawing/2014/main" id="{C8CDCF28-43C3-A979-0240-DBC98FD62DFB}"/>
                </a:ext>
              </a:extLst>
            </p:cNvPr>
            <p:cNvSpPr>
              <a:spLocks noChangeArrowheads="1"/>
            </p:cNvSpPr>
            <p:nvPr/>
          </p:nvSpPr>
          <p:spPr bwMode="auto">
            <a:xfrm>
              <a:off x="3504" y="1536"/>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31" name="Oval 11">
              <a:extLst>
                <a:ext uri="{FF2B5EF4-FFF2-40B4-BE49-F238E27FC236}">
                  <a16:creationId xmlns:a16="http://schemas.microsoft.com/office/drawing/2014/main" id="{052E8C14-2300-2FD3-DAB7-867B1AE59F38}"/>
                </a:ext>
              </a:extLst>
            </p:cNvPr>
            <p:cNvSpPr>
              <a:spLocks noChangeArrowheads="1"/>
            </p:cNvSpPr>
            <p:nvPr/>
          </p:nvSpPr>
          <p:spPr bwMode="auto">
            <a:xfrm>
              <a:off x="3648" y="2208"/>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32" name="Oval 12">
              <a:extLst>
                <a:ext uri="{FF2B5EF4-FFF2-40B4-BE49-F238E27FC236}">
                  <a16:creationId xmlns:a16="http://schemas.microsoft.com/office/drawing/2014/main" id="{5B1D5609-7AAC-AAA3-9AD5-CCA84686A486}"/>
                </a:ext>
              </a:extLst>
            </p:cNvPr>
            <p:cNvSpPr>
              <a:spLocks noChangeArrowheads="1"/>
            </p:cNvSpPr>
            <p:nvPr/>
          </p:nvSpPr>
          <p:spPr bwMode="auto">
            <a:xfrm>
              <a:off x="3792" y="2880"/>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33" name="Oval 13">
              <a:extLst>
                <a:ext uri="{FF2B5EF4-FFF2-40B4-BE49-F238E27FC236}">
                  <a16:creationId xmlns:a16="http://schemas.microsoft.com/office/drawing/2014/main" id="{2796F247-A6D8-9ED0-47A0-BF6F6031480F}"/>
                </a:ext>
              </a:extLst>
            </p:cNvPr>
            <p:cNvSpPr>
              <a:spLocks noChangeArrowheads="1"/>
            </p:cNvSpPr>
            <p:nvPr/>
          </p:nvSpPr>
          <p:spPr bwMode="auto">
            <a:xfrm>
              <a:off x="3984" y="3552"/>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35" name="AutoShape 15">
              <a:extLst>
                <a:ext uri="{FF2B5EF4-FFF2-40B4-BE49-F238E27FC236}">
                  <a16:creationId xmlns:a16="http://schemas.microsoft.com/office/drawing/2014/main" id="{16663C72-0F17-3F66-AE6A-C3A87677C4C8}"/>
                </a:ext>
              </a:extLst>
            </p:cNvPr>
            <p:cNvSpPr>
              <a:spLocks noChangeArrowheads="1"/>
            </p:cNvSpPr>
            <p:nvPr/>
          </p:nvSpPr>
          <p:spPr bwMode="auto">
            <a:xfrm rot="10800000">
              <a:off x="4128" y="2592"/>
              <a:ext cx="336" cy="192"/>
            </a:xfrm>
            <a:prstGeom prst="chevron">
              <a:avLst>
                <a:gd name="adj" fmla="val 4375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36" name="AutoShape 16">
              <a:extLst>
                <a:ext uri="{FF2B5EF4-FFF2-40B4-BE49-F238E27FC236}">
                  <a16:creationId xmlns:a16="http://schemas.microsoft.com/office/drawing/2014/main" id="{859A753A-A1D3-CB2D-DDD3-5D0A85889D90}"/>
                </a:ext>
              </a:extLst>
            </p:cNvPr>
            <p:cNvSpPr>
              <a:spLocks noChangeArrowheads="1"/>
            </p:cNvSpPr>
            <p:nvPr/>
          </p:nvSpPr>
          <p:spPr bwMode="auto">
            <a:xfrm rot="10800000">
              <a:off x="4320" y="3264"/>
              <a:ext cx="336" cy="192"/>
            </a:xfrm>
            <a:prstGeom prst="chevron">
              <a:avLst>
                <a:gd name="adj" fmla="val 4375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n-GB" altLang="en-US" b="0">
                <a:solidFill>
                  <a:srgbClr val="FFCC99"/>
                </a:solidFill>
              </a:endParaRPr>
            </a:p>
          </p:txBody>
        </p:sp>
        <p:sp>
          <p:nvSpPr>
            <p:cNvPr id="30737" name="AutoShape 17">
              <a:extLst>
                <a:ext uri="{FF2B5EF4-FFF2-40B4-BE49-F238E27FC236}">
                  <a16:creationId xmlns:a16="http://schemas.microsoft.com/office/drawing/2014/main" id="{3C086F60-3B4B-6EB8-1A0E-DC902F8DF3F1}"/>
                </a:ext>
              </a:extLst>
            </p:cNvPr>
            <p:cNvSpPr>
              <a:spLocks noChangeArrowheads="1"/>
            </p:cNvSpPr>
            <p:nvPr/>
          </p:nvSpPr>
          <p:spPr bwMode="auto">
            <a:xfrm rot="786355">
              <a:off x="3983" y="1973"/>
              <a:ext cx="384" cy="144"/>
            </a:xfrm>
            <a:prstGeom prst="homePlate">
              <a:avLst>
                <a:gd name="adj" fmla="val 66667"/>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38" name="AutoShape 18">
              <a:extLst>
                <a:ext uri="{FF2B5EF4-FFF2-40B4-BE49-F238E27FC236}">
                  <a16:creationId xmlns:a16="http://schemas.microsoft.com/office/drawing/2014/main" id="{125E90E4-D222-6E6B-8EF4-F83C4EDB7E3C}"/>
                </a:ext>
              </a:extLst>
            </p:cNvPr>
            <p:cNvSpPr>
              <a:spLocks noChangeArrowheads="1"/>
            </p:cNvSpPr>
            <p:nvPr/>
          </p:nvSpPr>
          <p:spPr bwMode="auto">
            <a:xfrm rot="574524">
              <a:off x="4512" y="3888"/>
              <a:ext cx="384" cy="144"/>
            </a:xfrm>
            <a:prstGeom prst="parallelogram">
              <a:avLst>
                <a:gd name="adj" fmla="val 66667"/>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48" name="AutoShape 28">
              <a:extLst>
                <a:ext uri="{FF2B5EF4-FFF2-40B4-BE49-F238E27FC236}">
                  <a16:creationId xmlns:a16="http://schemas.microsoft.com/office/drawing/2014/main" id="{BB4A54F1-6AD6-1B56-2440-5CB49A416DED}"/>
                </a:ext>
              </a:extLst>
            </p:cNvPr>
            <p:cNvSpPr>
              <a:spLocks noChangeArrowheads="1"/>
            </p:cNvSpPr>
            <p:nvPr/>
          </p:nvSpPr>
          <p:spPr bwMode="auto">
            <a:xfrm rot="-8563878">
              <a:off x="4943" y="3311"/>
              <a:ext cx="432" cy="432"/>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49" name="AutoShape 29">
              <a:extLst>
                <a:ext uri="{FF2B5EF4-FFF2-40B4-BE49-F238E27FC236}">
                  <a16:creationId xmlns:a16="http://schemas.microsoft.com/office/drawing/2014/main" id="{C9327A59-DB61-B2F3-422B-DD838DA514F5}"/>
                </a:ext>
              </a:extLst>
            </p:cNvPr>
            <p:cNvSpPr>
              <a:spLocks noChangeArrowheads="1"/>
            </p:cNvSpPr>
            <p:nvPr/>
          </p:nvSpPr>
          <p:spPr bwMode="auto">
            <a:xfrm rot="-8563878">
              <a:off x="4799" y="2639"/>
              <a:ext cx="432" cy="432"/>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50" name="AutoShape 30">
              <a:extLst>
                <a:ext uri="{FF2B5EF4-FFF2-40B4-BE49-F238E27FC236}">
                  <a16:creationId xmlns:a16="http://schemas.microsoft.com/office/drawing/2014/main" id="{52E137AE-BB61-6F95-F691-A8DE87C5757F}"/>
                </a:ext>
              </a:extLst>
            </p:cNvPr>
            <p:cNvSpPr>
              <a:spLocks noChangeArrowheads="1"/>
            </p:cNvSpPr>
            <p:nvPr/>
          </p:nvSpPr>
          <p:spPr bwMode="auto">
            <a:xfrm rot="-8563878">
              <a:off x="4655" y="1967"/>
              <a:ext cx="432" cy="432"/>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51" name="AutoShape 31">
              <a:extLst>
                <a:ext uri="{FF2B5EF4-FFF2-40B4-BE49-F238E27FC236}">
                  <a16:creationId xmlns:a16="http://schemas.microsoft.com/office/drawing/2014/main" id="{B69AC79C-282A-2B1F-A2AC-2C20D3230705}"/>
                </a:ext>
              </a:extLst>
            </p:cNvPr>
            <p:cNvSpPr>
              <a:spLocks noChangeArrowheads="1"/>
            </p:cNvSpPr>
            <p:nvPr/>
          </p:nvSpPr>
          <p:spPr bwMode="auto">
            <a:xfrm rot="-8563878">
              <a:off x="4463" y="1295"/>
              <a:ext cx="432" cy="432"/>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52" name="AutoShape 32">
              <a:extLst>
                <a:ext uri="{FF2B5EF4-FFF2-40B4-BE49-F238E27FC236}">
                  <a16:creationId xmlns:a16="http://schemas.microsoft.com/office/drawing/2014/main" id="{90F25DCA-1130-6558-A61F-AE41C515F344}"/>
                </a:ext>
              </a:extLst>
            </p:cNvPr>
            <p:cNvSpPr>
              <a:spLocks noChangeArrowheads="1"/>
            </p:cNvSpPr>
            <p:nvPr/>
          </p:nvSpPr>
          <p:spPr bwMode="auto">
            <a:xfrm rot="-8563878">
              <a:off x="5184" y="3888"/>
              <a:ext cx="384" cy="432"/>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53" name="Oval 33">
              <a:extLst>
                <a:ext uri="{FF2B5EF4-FFF2-40B4-BE49-F238E27FC236}">
                  <a16:creationId xmlns:a16="http://schemas.microsoft.com/office/drawing/2014/main" id="{DA8DC06F-74B9-2AAA-1D74-531D31EADF4C}"/>
                </a:ext>
              </a:extLst>
            </p:cNvPr>
            <p:cNvSpPr>
              <a:spLocks noChangeArrowheads="1"/>
            </p:cNvSpPr>
            <p:nvPr/>
          </p:nvSpPr>
          <p:spPr bwMode="auto">
            <a:xfrm rot="-10800000">
              <a:off x="5231" y="3695"/>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54" name="Oval 34">
              <a:extLst>
                <a:ext uri="{FF2B5EF4-FFF2-40B4-BE49-F238E27FC236}">
                  <a16:creationId xmlns:a16="http://schemas.microsoft.com/office/drawing/2014/main" id="{CBC073D1-58AD-7031-4CFD-1393A503FF16}"/>
                </a:ext>
              </a:extLst>
            </p:cNvPr>
            <p:cNvSpPr>
              <a:spLocks noChangeArrowheads="1"/>
            </p:cNvSpPr>
            <p:nvPr/>
          </p:nvSpPr>
          <p:spPr bwMode="auto">
            <a:xfrm rot="-10800000">
              <a:off x="5039" y="3023"/>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55" name="Oval 35">
              <a:extLst>
                <a:ext uri="{FF2B5EF4-FFF2-40B4-BE49-F238E27FC236}">
                  <a16:creationId xmlns:a16="http://schemas.microsoft.com/office/drawing/2014/main" id="{CDA6191D-54AB-CD0D-9360-E9C665A65477}"/>
                </a:ext>
              </a:extLst>
            </p:cNvPr>
            <p:cNvSpPr>
              <a:spLocks noChangeArrowheads="1"/>
            </p:cNvSpPr>
            <p:nvPr/>
          </p:nvSpPr>
          <p:spPr bwMode="auto">
            <a:xfrm rot="-10800000">
              <a:off x="4895" y="2351"/>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56" name="Oval 36">
              <a:extLst>
                <a:ext uri="{FF2B5EF4-FFF2-40B4-BE49-F238E27FC236}">
                  <a16:creationId xmlns:a16="http://schemas.microsoft.com/office/drawing/2014/main" id="{DAC7FD53-7FAD-8D3B-F449-02D9270D6ADD}"/>
                </a:ext>
              </a:extLst>
            </p:cNvPr>
            <p:cNvSpPr>
              <a:spLocks noChangeArrowheads="1"/>
            </p:cNvSpPr>
            <p:nvPr/>
          </p:nvSpPr>
          <p:spPr bwMode="auto">
            <a:xfrm rot="-10800000">
              <a:off x="4751" y="1679"/>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57" name="Oval 37">
              <a:extLst>
                <a:ext uri="{FF2B5EF4-FFF2-40B4-BE49-F238E27FC236}">
                  <a16:creationId xmlns:a16="http://schemas.microsoft.com/office/drawing/2014/main" id="{1C48114B-EC64-014A-7097-D876E5B0BA19}"/>
                </a:ext>
              </a:extLst>
            </p:cNvPr>
            <p:cNvSpPr>
              <a:spLocks noChangeArrowheads="1"/>
            </p:cNvSpPr>
            <p:nvPr/>
          </p:nvSpPr>
          <p:spPr bwMode="auto">
            <a:xfrm rot="-10800000">
              <a:off x="4559" y="1007"/>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59" name="AutoShape 39">
              <a:extLst>
                <a:ext uri="{FF2B5EF4-FFF2-40B4-BE49-F238E27FC236}">
                  <a16:creationId xmlns:a16="http://schemas.microsoft.com/office/drawing/2014/main" id="{2EA13105-639A-39F4-7EA1-8FF120F3CF4E}"/>
                </a:ext>
              </a:extLst>
            </p:cNvPr>
            <p:cNvSpPr>
              <a:spLocks noChangeArrowheads="1"/>
            </p:cNvSpPr>
            <p:nvPr/>
          </p:nvSpPr>
          <p:spPr bwMode="auto">
            <a:xfrm rot="784124">
              <a:off x="4319" y="2015"/>
              <a:ext cx="336" cy="192"/>
            </a:xfrm>
            <a:prstGeom prst="chevron">
              <a:avLst>
                <a:gd name="adj" fmla="val 4375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61" name="AutoShape 41">
              <a:extLst>
                <a:ext uri="{FF2B5EF4-FFF2-40B4-BE49-F238E27FC236}">
                  <a16:creationId xmlns:a16="http://schemas.microsoft.com/office/drawing/2014/main" id="{D0BAAE8A-B4FE-99ED-4A91-30DDDA1FBA76}"/>
                </a:ext>
              </a:extLst>
            </p:cNvPr>
            <p:cNvSpPr>
              <a:spLocks noChangeArrowheads="1"/>
            </p:cNvSpPr>
            <p:nvPr/>
          </p:nvSpPr>
          <p:spPr bwMode="auto">
            <a:xfrm rot="-9837189">
              <a:off x="4416" y="2681"/>
              <a:ext cx="383" cy="143"/>
            </a:xfrm>
            <a:prstGeom prst="homePlate">
              <a:avLst>
                <a:gd name="adj" fmla="val 66958"/>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62" name="AutoShape 42">
              <a:extLst>
                <a:ext uri="{FF2B5EF4-FFF2-40B4-BE49-F238E27FC236}">
                  <a16:creationId xmlns:a16="http://schemas.microsoft.com/office/drawing/2014/main" id="{AEB65A6E-A27C-2860-B799-1493C93F1143}"/>
                </a:ext>
              </a:extLst>
            </p:cNvPr>
            <p:cNvSpPr>
              <a:spLocks noChangeArrowheads="1"/>
            </p:cNvSpPr>
            <p:nvPr/>
          </p:nvSpPr>
          <p:spPr bwMode="auto">
            <a:xfrm rot="-10207128">
              <a:off x="4848" y="3936"/>
              <a:ext cx="384" cy="144"/>
            </a:xfrm>
            <a:prstGeom prst="parallelogram">
              <a:avLst>
                <a:gd name="adj" fmla="val 66667"/>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65" name="AutoShape 45">
              <a:extLst>
                <a:ext uri="{FF2B5EF4-FFF2-40B4-BE49-F238E27FC236}">
                  <a16:creationId xmlns:a16="http://schemas.microsoft.com/office/drawing/2014/main" id="{8BB063C3-33D5-A3C3-1DCF-C9E163B9BC64}"/>
                </a:ext>
              </a:extLst>
            </p:cNvPr>
            <p:cNvSpPr>
              <a:spLocks noChangeArrowheads="1"/>
            </p:cNvSpPr>
            <p:nvPr/>
          </p:nvSpPr>
          <p:spPr bwMode="auto">
            <a:xfrm rot="-10212053">
              <a:off x="4608" y="3312"/>
              <a:ext cx="336" cy="144"/>
            </a:xfrm>
            <a:prstGeom prst="homePlate">
              <a:avLst>
                <a:gd name="adj" fmla="val 58333"/>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66" name="AutoShape 46">
              <a:extLst>
                <a:ext uri="{FF2B5EF4-FFF2-40B4-BE49-F238E27FC236}">
                  <a16:creationId xmlns:a16="http://schemas.microsoft.com/office/drawing/2014/main" id="{8C8BB55F-775E-5828-BEDE-05E9D9B37519}"/>
                </a:ext>
              </a:extLst>
            </p:cNvPr>
            <p:cNvSpPr>
              <a:spLocks noChangeArrowheads="1"/>
            </p:cNvSpPr>
            <p:nvPr/>
          </p:nvSpPr>
          <p:spPr bwMode="auto">
            <a:xfrm rot="574524">
              <a:off x="3840" y="1248"/>
              <a:ext cx="384" cy="144"/>
            </a:xfrm>
            <a:prstGeom prst="parallelogram">
              <a:avLst>
                <a:gd name="adj" fmla="val 66667"/>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67" name="AutoShape 47">
              <a:extLst>
                <a:ext uri="{FF2B5EF4-FFF2-40B4-BE49-F238E27FC236}">
                  <a16:creationId xmlns:a16="http://schemas.microsoft.com/office/drawing/2014/main" id="{D7928F83-540A-2BB0-FCCE-E4C1A64158EF}"/>
                </a:ext>
              </a:extLst>
            </p:cNvPr>
            <p:cNvSpPr>
              <a:spLocks noChangeArrowheads="1"/>
            </p:cNvSpPr>
            <p:nvPr/>
          </p:nvSpPr>
          <p:spPr bwMode="auto">
            <a:xfrm rot="-10207128">
              <a:off x="4128" y="1339"/>
              <a:ext cx="432" cy="144"/>
            </a:xfrm>
            <a:prstGeom prst="parallelogram">
              <a:avLst>
                <a:gd name="adj" fmla="val 7500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dissolve">
                                      <p:cBhvr>
                                        <p:cTn id="7" dur="500"/>
                                        <p:tgtEl>
                                          <p:spTgt spid="30722"/>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additive="base">
                                        <p:cTn id="11"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 calcmode="lin" valueType="num">
                                      <p:cBhvr additive="base">
                                        <p:cTn id="16"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6" fill="hold" nodeType="afterEffect">
                                  <p:stCondLst>
                                    <p:cond delay="0"/>
                                  </p:stCondLst>
                                  <p:childTnLst>
                                    <p:set>
                                      <p:cBhvr>
                                        <p:cTn id="20" dur="1" fill="hold">
                                          <p:stCondLst>
                                            <p:cond delay="0"/>
                                          </p:stCondLst>
                                        </p:cTn>
                                        <p:tgtEl>
                                          <p:spTgt spid="30769"/>
                                        </p:tgtEl>
                                        <p:attrNameLst>
                                          <p:attrName>style.visibility</p:attrName>
                                        </p:attrNameLst>
                                      </p:cBhvr>
                                      <p:to>
                                        <p:strVal val="visible"/>
                                      </p:to>
                                    </p:set>
                                    <p:anim calcmode="lin" valueType="num">
                                      <p:cBhvr additive="base">
                                        <p:cTn id="21" dur="500" fill="hold"/>
                                        <p:tgtEl>
                                          <p:spTgt spid="30769"/>
                                        </p:tgtEl>
                                        <p:attrNameLst>
                                          <p:attrName>ppt_x</p:attrName>
                                        </p:attrNameLst>
                                      </p:cBhvr>
                                      <p:tavLst>
                                        <p:tav tm="0">
                                          <p:val>
                                            <p:strVal val="1+#ppt_w/2"/>
                                          </p:val>
                                        </p:tav>
                                        <p:tav tm="100000">
                                          <p:val>
                                            <p:strVal val="#ppt_x"/>
                                          </p:val>
                                        </p:tav>
                                      </p:tavLst>
                                    </p:anim>
                                    <p:anim calcmode="lin" valueType="num">
                                      <p:cBhvr additive="base">
                                        <p:cTn id="22" dur="500" fill="hold"/>
                                        <p:tgtEl>
                                          <p:spTgt spid="307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2811" name="Group 43">
            <a:extLst>
              <a:ext uri="{FF2B5EF4-FFF2-40B4-BE49-F238E27FC236}">
                <a16:creationId xmlns:a16="http://schemas.microsoft.com/office/drawing/2014/main" id="{0C4F1A2F-668E-CBAB-31C3-FF12A823415B}"/>
              </a:ext>
            </a:extLst>
          </p:cNvPr>
          <p:cNvGrpSpPr>
            <a:grpSpLocks/>
          </p:cNvGrpSpPr>
          <p:nvPr/>
        </p:nvGrpSpPr>
        <p:grpSpPr bwMode="auto">
          <a:xfrm flipV="1">
            <a:off x="5181600" y="1219200"/>
            <a:ext cx="3200400" cy="5638800"/>
            <a:chOff x="2976" y="624"/>
            <a:chExt cx="2016" cy="3552"/>
          </a:xfrm>
        </p:grpSpPr>
        <p:grpSp>
          <p:nvGrpSpPr>
            <p:cNvPr id="32773" name="Group 5">
              <a:extLst>
                <a:ext uri="{FF2B5EF4-FFF2-40B4-BE49-F238E27FC236}">
                  <a16:creationId xmlns:a16="http://schemas.microsoft.com/office/drawing/2014/main" id="{D3AA3DEC-91FD-CED9-D6BF-A1544D820487}"/>
                </a:ext>
              </a:extLst>
            </p:cNvPr>
            <p:cNvGrpSpPr>
              <a:grpSpLocks/>
            </p:cNvGrpSpPr>
            <p:nvPr/>
          </p:nvGrpSpPr>
          <p:grpSpPr bwMode="auto">
            <a:xfrm rot="-10800000">
              <a:off x="2976" y="624"/>
              <a:ext cx="1632" cy="1565"/>
              <a:chOff x="2553" y="2269"/>
              <a:chExt cx="1632" cy="1565"/>
            </a:xfrm>
          </p:grpSpPr>
          <p:sp>
            <p:nvSpPr>
              <p:cNvPr id="32774" name="AutoShape 6">
                <a:extLst>
                  <a:ext uri="{FF2B5EF4-FFF2-40B4-BE49-F238E27FC236}">
                    <a16:creationId xmlns:a16="http://schemas.microsoft.com/office/drawing/2014/main" id="{CC10EC3F-1C9D-70AE-9A13-49470EF1AD40}"/>
                  </a:ext>
                </a:extLst>
              </p:cNvPr>
              <p:cNvSpPr>
                <a:spLocks noChangeArrowheads="1"/>
              </p:cNvSpPr>
              <p:nvPr/>
            </p:nvSpPr>
            <p:spPr bwMode="auto">
              <a:xfrm>
                <a:off x="3081" y="2605"/>
                <a:ext cx="960" cy="864"/>
              </a:xfrm>
              <a:prstGeom prst="hexagon">
                <a:avLst>
                  <a:gd name="adj" fmla="val 27778"/>
                  <a:gd name="vf" fmla="val 115470"/>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75" name="Oval 7">
                <a:extLst>
                  <a:ext uri="{FF2B5EF4-FFF2-40B4-BE49-F238E27FC236}">
                    <a16:creationId xmlns:a16="http://schemas.microsoft.com/office/drawing/2014/main" id="{0688ABD9-F4E3-615F-3E51-A3099BEA2408}"/>
                  </a:ext>
                </a:extLst>
              </p:cNvPr>
              <p:cNvSpPr>
                <a:spLocks noChangeArrowheads="1"/>
              </p:cNvSpPr>
              <p:nvPr/>
            </p:nvSpPr>
            <p:spPr bwMode="auto">
              <a:xfrm>
                <a:off x="3657" y="2509"/>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2776" name="Oval 8">
                <a:extLst>
                  <a:ext uri="{FF2B5EF4-FFF2-40B4-BE49-F238E27FC236}">
                    <a16:creationId xmlns:a16="http://schemas.microsoft.com/office/drawing/2014/main" id="{204DCBA1-B76C-7613-DCE7-AA0352B7D2B4}"/>
                  </a:ext>
                </a:extLst>
              </p:cNvPr>
              <p:cNvSpPr>
                <a:spLocks noChangeArrowheads="1"/>
              </p:cNvSpPr>
              <p:nvPr/>
            </p:nvSpPr>
            <p:spPr bwMode="auto">
              <a:xfrm>
                <a:off x="3849" y="2941"/>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2777" name="Oval 9">
                <a:extLst>
                  <a:ext uri="{FF2B5EF4-FFF2-40B4-BE49-F238E27FC236}">
                    <a16:creationId xmlns:a16="http://schemas.microsoft.com/office/drawing/2014/main" id="{3632B70C-FF57-A36D-70DB-BD56840FCE38}"/>
                  </a:ext>
                </a:extLst>
              </p:cNvPr>
              <p:cNvSpPr>
                <a:spLocks noChangeArrowheads="1"/>
              </p:cNvSpPr>
              <p:nvPr/>
            </p:nvSpPr>
            <p:spPr bwMode="auto">
              <a:xfrm>
                <a:off x="3705" y="3373"/>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2778" name="Oval 10">
                <a:extLst>
                  <a:ext uri="{FF2B5EF4-FFF2-40B4-BE49-F238E27FC236}">
                    <a16:creationId xmlns:a16="http://schemas.microsoft.com/office/drawing/2014/main" id="{F79DA93D-8F99-C17A-4E8E-64FF8D7131C4}"/>
                  </a:ext>
                </a:extLst>
              </p:cNvPr>
              <p:cNvSpPr>
                <a:spLocks noChangeArrowheads="1"/>
              </p:cNvSpPr>
              <p:nvPr/>
            </p:nvSpPr>
            <p:spPr bwMode="auto">
              <a:xfrm>
                <a:off x="2937" y="2941"/>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2779" name="Oval 11">
                <a:extLst>
                  <a:ext uri="{FF2B5EF4-FFF2-40B4-BE49-F238E27FC236}">
                    <a16:creationId xmlns:a16="http://schemas.microsoft.com/office/drawing/2014/main" id="{43EA4DA8-6A53-02EE-88FC-7212022F7CED}"/>
                  </a:ext>
                </a:extLst>
              </p:cNvPr>
              <p:cNvSpPr>
                <a:spLocks noChangeArrowheads="1"/>
              </p:cNvSpPr>
              <p:nvPr/>
            </p:nvSpPr>
            <p:spPr bwMode="auto">
              <a:xfrm>
                <a:off x="3225" y="3373"/>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32780" name="Oval 12">
                <a:extLst>
                  <a:ext uri="{FF2B5EF4-FFF2-40B4-BE49-F238E27FC236}">
                    <a16:creationId xmlns:a16="http://schemas.microsoft.com/office/drawing/2014/main" id="{3072A304-5799-AD78-4C5B-047F79374480}"/>
                  </a:ext>
                </a:extLst>
              </p:cNvPr>
              <p:cNvSpPr>
                <a:spLocks noChangeArrowheads="1"/>
              </p:cNvSpPr>
              <p:nvPr/>
            </p:nvSpPr>
            <p:spPr bwMode="auto">
              <a:xfrm>
                <a:off x="3177" y="2509"/>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32781" name="Line 13">
                <a:extLst>
                  <a:ext uri="{FF2B5EF4-FFF2-40B4-BE49-F238E27FC236}">
                    <a16:creationId xmlns:a16="http://schemas.microsoft.com/office/drawing/2014/main" id="{77DB0AC0-6A6B-0133-9B62-99529E8A1511}"/>
                  </a:ext>
                </a:extLst>
              </p:cNvPr>
              <p:cNvSpPr>
                <a:spLocks noChangeShapeType="1"/>
              </p:cNvSpPr>
              <p:nvPr/>
            </p:nvSpPr>
            <p:spPr bwMode="auto">
              <a:xfrm flipV="1">
                <a:off x="3849" y="2317"/>
                <a:ext cx="240" cy="24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82" name="Line 14">
                <a:extLst>
                  <a:ext uri="{FF2B5EF4-FFF2-40B4-BE49-F238E27FC236}">
                    <a16:creationId xmlns:a16="http://schemas.microsoft.com/office/drawing/2014/main" id="{D7882C0F-0D27-E676-C2E4-2A9D10B58E4F}"/>
                  </a:ext>
                </a:extLst>
              </p:cNvPr>
              <p:cNvSpPr>
                <a:spLocks noChangeShapeType="1"/>
              </p:cNvSpPr>
              <p:nvPr/>
            </p:nvSpPr>
            <p:spPr bwMode="auto">
              <a:xfrm flipH="1">
                <a:off x="2793" y="3037"/>
                <a:ext cx="1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83" name="Oval 15">
                <a:extLst>
                  <a:ext uri="{FF2B5EF4-FFF2-40B4-BE49-F238E27FC236}">
                    <a16:creationId xmlns:a16="http://schemas.microsoft.com/office/drawing/2014/main" id="{BA2FAE85-C396-368D-1110-60F9C57CD18E}"/>
                  </a:ext>
                </a:extLst>
              </p:cNvPr>
              <p:cNvSpPr>
                <a:spLocks noChangeArrowheads="1"/>
              </p:cNvSpPr>
              <p:nvPr/>
            </p:nvSpPr>
            <p:spPr bwMode="auto">
              <a:xfrm>
                <a:off x="2553" y="2941"/>
                <a:ext cx="240" cy="19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effectLst>
                      <a:outerShdw blurRad="38100" dist="38100" dir="2700000" algn="tl">
                        <a:srgbClr val="FFFFFF"/>
                      </a:outerShdw>
                    </a:effectLst>
                  </a:rPr>
                  <a:t>O</a:t>
                </a:r>
              </a:p>
            </p:txBody>
          </p:sp>
          <p:sp>
            <p:nvSpPr>
              <p:cNvPr id="32784" name="Line 16">
                <a:extLst>
                  <a:ext uri="{FF2B5EF4-FFF2-40B4-BE49-F238E27FC236}">
                    <a16:creationId xmlns:a16="http://schemas.microsoft.com/office/drawing/2014/main" id="{285164B1-11FD-C9DF-946B-3141761E672A}"/>
                  </a:ext>
                </a:extLst>
              </p:cNvPr>
              <p:cNvSpPr>
                <a:spLocks noChangeShapeType="1"/>
              </p:cNvSpPr>
              <p:nvPr/>
            </p:nvSpPr>
            <p:spPr bwMode="auto">
              <a:xfrm flipH="1">
                <a:off x="2793" y="3085"/>
                <a:ext cx="1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85" name="Oval 17">
                <a:extLst>
                  <a:ext uri="{FF2B5EF4-FFF2-40B4-BE49-F238E27FC236}">
                    <a16:creationId xmlns:a16="http://schemas.microsoft.com/office/drawing/2014/main" id="{9D894495-A2E8-E078-8845-949C226D2B31}"/>
                  </a:ext>
                </a:extLst>
              </p:cNvPr>
              <p:cNvSpPr>
                <a:spLocks noChangeArrowheads="1"/>
              </p:cNvSpPr>
              <p:nvPr/>
            </p:nvSpPr>
            <p:spPr bwMode="auto">
              <a:xfrm>
                <a:off x="3945" y="2269"/>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32786" name="Text Box 18">
                <a:extLst>
                  <a:ext uri="{FF2B5EF4-FFF2-40B4-BE49-F238E27FC236}">
                    <a16:creationId xmlns:a16="http://schemas.microsoft.com/office/drawing/2014/main" id="{59BA0B62-C95D-1592-BEF9-FFE67CA2CD36}"/>
                  </a:ext>
                </a:extLst>
              </p:cNvPr>
              <p:cNvSpPr txBox="1">
                <a:spLocks noChangeArrowheads="1"/>
              </p:cNvSpPr>
              <p:nvPr/>
            </p:nvSpPr>
            <p:spPr bwMode="auto">
              <a:xfrm>
                <a:off x="3723" y="3507"/>
                <a:ext cx="1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sz="2800" b="0">
                  <a:effectLst>
                    <a:outerShdw blurRad="38100" dist="38100" dir="2700000" algn="tl">
                      <a:srgbClr val="FFFFFF"/>
                    </a:outerShdw>
                  </a:effectLst>
                </a:endParaRPr>
              </a:p>
            </p:txBody>
          </p:sp>
        </p:grpSp>
        <p:grpSp>
          <p:nvGrpSpPr>
            <p:cNvPr id="32787" name="Group 19">
              <a:extLst>
                <a:ext uri="{FF2B5EF4-FFF2-40B4-BE49-F238E27FC236}">
                  <a16:creationId xmlns:a16="http://schemas.microsoft.com/office/drawing/2014/main" id="{0BD86CD8-4897-5A52-6CEC-EFBD90943AA1}"/>
                </a:ext>
              </a:extLst>
            </p:cNvPr>
            <p:cNvGrpSpPr>
              <a:grpSpLocks/>
            </p:cNvGrpSpPr>
            <p:nvPr/>
          </p:nvGrpSpPr>
          <p:grpSpPr bwMode="auto">
            <a:xfrm rot="-5400000">
              <a:off x="3096" y="2280"/>
              <a:ext cx="2064" cy="1728"/>
              <a:chOff x="2688" y="2304"/>
              <a:chExt cx="2064" cy="1728"/>
            </a:xfrm>
          </p:grpSpPr>
          <p:grpSp>
            <p:nvGrpSpPr>
              <p:cNvPr id="32788" name="Group 20">
                <a:extLst>
                  <a:ext uri="{FF2B5EF4-FFF2-40B4-BE49-F238E27FC236}">
                    <a16:creationId xmlns:a16="http://schemas.microsoft.com/office/drawing/2014/main" id="{F46CBDC5-4366-97F2-8A0C-E727138E5A6F}"/>
                  </a:ext>
                </a:extLst>
              </p:cNvPr>
              <p:cNvGrpSpPr>
                <a:grpSpLocks/>
              </p:cNvGrpSpPr>
              <p:nvPr/>
            </p:nvGrpSpPr>
            <p:grpSpPr bwMode="auto">
              <a:xfrm>
                <a:off x="2688" y="2304"/>
                <a:ext cx="1920" cy="1601"/>
                <a:chOff x="2688" y="2304"/>
                <a:chExt cx="1920" cy="1601"/>
              </a:xfrm>
            </p:grpSpPr>
            <p:grpSp>
              <p:nvGrpSpPr>
                <p:cNvPr id="32789" name="Group 21">
                  <a:extLst>
                    <a:ext uri="{FF2B5EF4-FFF2-40B4-BE49-F238E27FC236}">
                      <a16:creationId xmlns:a16="http://schemas.microsoft.com/office/drawing/2014/main" id="{DF0850A9-03A2-5FF8-CDB8-5679E0421BA5}"/>
                    </a:ext>
                  </a:extLst>
                </p:cNvPr>
                <p:cNvGrpSpPr>
                  <a:grpSpLocks/>
                </p:cNvGrpSpPr>
                <p:nvPr/>
              </p:nvGrpSpPr>
              <p:grpSpPr bwMode="auto">
                <a:xfrm>
                  <a:off x="2688" y="2304"/>
                  <a:ext cx="1920" cy="1601"/>
                  <a:chOff x="2688" y="2304"/>
                  <a:chExt cx="1920" cy="1601"/>
                </a:xfrm>
              </p:grpSpPr>
              <p:sp>
                <p:nvSpPr>
                  <p:cNvPr id="32790" name="AutoShape 22">
                    <a:extLst>
                      <a:ext uri="{FF2B5EF4-FFF2-40B4-BE49-F238E27FC236}">
                        <a16:creationId xmlns:a16="http://schemas.microsoft.com/office/drawing/2014/main" id="{5D15F0A8-09D4-2469-59DD-AB15834D5954}"/>
                      </a:ext>
                    </a:extLst>
                  </p:cNvPr>
                  <p:cNvSpPr>
                    <a:spLocks noChangeArrowheads="1"/>
                  </p:cNvSpPr>
                  <p:nvPr/>
                </p:nvSpPr>
                <p:spPr bwMode="auto">
                  <a:xfrm rot="-1530211">
                    <a:off x="3888" y="3168"/>
                    <a:ext cx="720" cy="737"/>
                  </a:xfrm>
                  <a:prstGeom prst="pentagon">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91" name="AutoShape 23">
                    <a:extLst>
                      <a:ext uri="{FF2B5EF4-FFF2-40B4-BE49-F238E27FC236}">
                        <a16:creationId xmlns:a16="http://schemas.microsoft.com/office/drawing/2014/main" id="{5522B25F-50D2-0786-6751-BEE4D15FFDE7}"/>
                      </a:ext>
                    </a:extLst>
                  </p:cNvPr>
                  <p:cNvSpPr>
                    <a:spLocks noChangeArrowheads="1"/>
                  </p:cNvSpPr>
                  <p:nvPr/>
                </p:nvSpPr>
                <p:spPr bwMode="auto">
                  <a:xfrm>
                    <a:off x="3216" y="2688"/>
                    <a:ext cx="960" cy="864"/>
                  </a:xfrm>
                  <a:prstGeom prst="hexagon">
                    <a:avLst>
                      <a:gd name="adj" fmla="val 27778"/>
                      <a:gd name="vf" fmla="val 115470"/>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92" name="Oval 24">
                    <a:extLst>
                      <a:ext uri="{FF2B5EF4-FFF2-40B4-BE49-F238E27FC236}">
                        <a16:creationId xmlns:a16="http://schemas.microsoft.com/office/drawing/2014/main" id="{42E6E00B-C298-96D3-2AE1-EFE4CD434CD3}"/>
                      </a:ext>
                    </a:extLst>
                  </p:cNvPr>
                  <p:cNvSpPr>
                    <a:spLocks noChangeArrowheads="1"/>
                  </p:cNvSpPr>
                  <p:nvPr/>
                </p:nvSpPr>
                <p:spPr bwMode="auto">
                  <a:xfrm>
                    <a:off x="3792" y="259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2793" name="Oval 25">
                    <a:extLst>
                      <a:ext uri="{FF2B5EF4-FFF2-40B4-BE49-F238E27FC236}">
                        <a16:creationId xmlns:a16="http://schemas.microsoft.com/office/drawing/2014/main" id="{9709E297-1E4F-BE52-12FF-0A4FED696A5B}"/>
                      </a:ext>
                    </a:extLst>
                  </p:cNvPr>
                  <p:cNvSpPr>
                    <a:spLocks noChangeArrowheads="1"/>
                  </p:cNvSpPr>
                  <p:nvPr/>
                </p:nvSpPr>
                <p:spPr bwMode="auto">
                  <a:xfrm>
                    <a:off x="3984" y="302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2794" name="Oval 26">
                    <a:extLst>
                      <a:ext uri="{FF2B5EF4-FFF2-40B4-BE49-F238E27FC236}">
                        <a16:creationId xmlns:a16="http://schemas.microsoft.com/office/drawing/2014/main" id="{4C2824DC-D44C-C1A3-5BA5-CA8FB09C954A}"/>
                      </a:ext>
                    </a:extLst>
                  </p:cNvPr>
                  <p:cNvSpPr>
                    <a:spLocks noChangeArrowheads="1"/>
                  </p:cNvSpPr>
                  <p:nvPr/>
                </p:nvSpPr>
                <p:spPr bwMode="auto">
                  <a:xfrm>
                    <a:off x="3840" y="3456"/>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2795" name="Oval 27">
                    <a:extLst>
                      <a:ext uri="{FF2B5EF4-FFF2-40B4-BE49-F238E27FC236}">
                        <a16:creationId xmlns:a16="http://schemas.microsoft.com/office/drawing/2014/main" id="{A0F5FAB9-B389-C61C-DED1-67290C3E728F}"/>
                      </a:ext>
                    </a:extLst>
                  </p:cNvPr>
                  <p:cNvSpPr>
                    <a:spLocks noChangeArrowheads="1"/>
                  </p:cNvSpPr>
                  <p:nvPr/>
                </p:nvSpPr>
                <p:spPr bwMode="auto">
                  <a:xfrm>
                    <a:off x="3072" y="302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2796" name="Oval 28">
                    <a:extLst>
                      <a:ext uri="{FF2B5EF4-FFF2-40B4-BE49-F238E27FC236}">
                        <a16:creationId xmlns:a16="http://schemas.microsoft.com/office/drawing/2014/main" id="{74977727-9D99-55E2-A6C6-AB0745A77D43}"/>
                      </a:ext>
                    </a:extLst>
                  </p:cNvPr>
                  <p:cNvSpPr>
                    <a:spLocks noChangeArrowheads="1"/>
                  </p:cNvSpPr>
                  <p:nvPr/>
                </p:nvSpPr>
                <p:spPr bwMode="auto">
                  <a:xfrm>
                    <a:off x="3360" y="3456"/>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32797" name="Oval 29">
                    <a:extLst>
                      <a:ext uri="{FF2B5EF4-FFF2-40B4-BE49-F238E27FC236}">
                        <a16:creationId xmlns:a16="http://schemas.microsoft.com/office/drawing/2014/main" id="{601187E7-DCF6-4A8D-18B2-CD7D8AB56592}"/>
                      </a:ext>
                    </a:extLst>
                  </p:cNvPr>
                  <p:cNvSpPr>
                    <a:spLocks noChangeArrowheads="1"/>
                  </p:cNvSpPr>
                  <p:nvPr/>
                </p:nvSpPr>
                <p:spPr bwMode="auto">
                  <a:xfrm>
                    <a:off x="3312" y="259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32798" name="Line 30">
                    <a:extLst>
                      <a:ext uri="{FF2B5EF4-FFF2-40B4-BE49-F238E27FC236}">
                        <a16:creationId xmlns:a16="http://schemas.microsoft.com/office/drawing/2014/main" id="{36454638-80DB-7F22-1191-8EC57FB383D3}"/>
                      </a:ext>
                    </a:extLst>
                  </p:cNvPr>
                  <p:cNvSpPr>
                    <a:spLocks noChangeShapeType="1"/>
                  </p:cNvSpPr>
                  <p:nvPr/>
                </p:nvSpPr>
                <p:spPr bwMode="auto">
                  <a:xfrm flipV="1">
                    <a:off x="3984" y="2400"/>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99" name="Line 31">
                    <a:extLst>
                      <a:ext uri="{FF2B5EF4-FFF2-40B4-BE49-F238E27FC236}">
                        <a16:creationId xmlns:a16="http://schemas.microsoft.com/office/drawing/2014/main" id="{DB3A339A-4B6A-B5E4-8F1E-33E7F80292D2}"/>
                      </a:ext>
                    </a:extLst>
                  </p:cNvPr>
                  <p:cNvSpPr>
                    <a:spLocks noChangeShapeType="1"/>
                  </p:cNvSpPr>
                  <p:nvPr/>
                </p:nvSpPr>
                <p:spPr bwMode="auto">
                  <a:xfrm flipH="1">
                    <a:off x="2928" y="3120"/>
                    <a:ext cx="1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800" name="Line 32">
                    <a:extLst>
                      <a:ext uri="{FF2B5EF4-FFF2-40B4-BE49-F238E27FC236}">
                        <a16:creationId xmlns:a16="http://schemas.microsoft.com/office/drawing/2014/main" id="{F895C199-18A4-0E97-BF4B-B7D5C432405A}"/>
                      </a:ext>
                    </a:extLst>
                  </p:cNvPr>
                  <p:cNvSpPr>
                    <a:spLocks noChangeShapeType="1"/>
                  </p:cNvSpPr>
                  <p:nvPr/>
                </p:nvSpPr>
                <p:spPr bwMode="auto">
                  <a:xfrm flipV="1">
                    <a:off x="4032" y="2448"/>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801" name="Oval 33">
                    <a:extLst>
                      <a:ext uri="{FF2B5EF4-FFF2-40B4-BE49-F238E27FC236}">
                        <a16:creationId xmlns:a16="http://schemas.microsoft.com/office/drawing/2014/main" id="{24651D6A-44C6-3BEF-B4D7-370AAB6FEB20}"/>
                      </a:ext>
                    </a:extLst>
                  </p:cNvPr>
                  <p:cNvSpPr>
                    <a:spLocks noChangeArrowheads="1"/>
                  </p:cNvSpPr>
                  <p:nvPr/>
                </p:nvSpPr>
                <p:spPr bwMode="auto">
                  <a:xfrm>
                    <a:off x="4080" y="2304"/>
                    <a:ext cx="240" cy="19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effectLst>
                          <a:outerShdw blurRad="38100" dist="38100" dir="2700000" algn="tl">
                            <a:srgbClr val="FFFFFF"/>
                          </a:outerShdw>
                        </a:effectLst>
                      </a:rPr>
                      <a:t>O</a:t>
                    </a:r>
                  </a:p>
                </p:txBody>
              </p:sp>
              <p:sp>
                <p:nvSpPr>
                  <p:cNvPr id="32802" name="Oval 34">
                    <a:extLst>
                      <a:ext uri="{FF2B5EF4-FFF2-40B4-BE49-F238E27FC236}">
                        <a16:creationId xmlns:a16="http://schemas.microsoft.com/office/drawing/2014/main" id="{A59F45F9-1DFC-E1C1-4D60-BC8DE6790195}"/>
                      </a:ext>
                    </a:extLst>
                  </p:cNvPr>
                  <p:cNvSpPr>
                    <a:spLocks noChangeArrowheads="1"/>
                  </p:cNvSpPr>
                  <p:nvPr/>
                </p:nvSpPr>
                <p:spPr bwMode="auto">
                  <a:xfrm>
                    <a:off x="2688" y="3024"/>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grpSp>
            <p:sp>
              <p:nvSpPr>
                <p:cNvPr id="32803" name="Text Box 35">
                  <a:extLst>
                    <a:ext uri="{FF2B5EF4-FFF2-40B4-BE49-F238E27FC236}">
                      <a16:creationId xmlns:a16="http://schemas.microsoft.com/office/drawing/2014/main" id="{FE0285C2-5680-68D1-41FB-4EB2419A6C5B}"/>
                    </a:ext>
                  </a:extLst>
                </p:cNvPr>
                <p:cNvSpPr txBox="1">
                  <a:spLocks noChangeArrowheads="1"/>
                </p:cNvSpPr>
                <p:nvPr/>
              </p:nvSpPr>
              <p:spPr bwMode="auto">
                <a:xfrm>
                  <a:off x="2985" y="3690"/>
                  <a:ext cx="346" cy="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n-GB" altLang="en-US">
                    <a:effectLst>
                      <a:outerShdw blurRad="38100" dist="38100" dir="2700000" algn="tl">
                        <a:srgbClr val="FFFFFF"/>
                      </a:outerShdw>
                    </a:effectLst>
                  </a:endParaRPr>
                </a:p>
              </p:txBody>
            </p:sp>
          </p:grpSp>
          <p:sp>
            <p:nvSpPr>
              <p:cNvPr id="32804" name="Oval 36">
                <a:extLst>
                  <a:ext uri="{FF2B5EF4-FFF2-40B4-BE49-F238E27FC236}">
                    <a16:creationId xmlns:a16="http://schemas.microsoft.com/office/drawing/2014/main" id="{D03FCC97-8775-5E58-5E3F-9152103EDA7F}"/>
                  </a:ext>
                </a:extLst>
              </p:cNvPr>
              <p:cNvSpPr>
                <a:spLocks noChangeArrowheads="1"/>
              </p:cNvSpPr>
              <p:nvPr/>
            </p:nvSpPr>
            <p:spPr bwMode="auto">
              <a:xfrm>
                <a:off x="4080" y="3840"/>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a:t>
                </a:r>
                <a:endParaRPr lang="en-US" altLang="en-US">
                  <a:effectLst>
                    <a:outerShdw blurRad="38100" dist="38100" dir="2700000" algn="tl">
                      <a:srgbClr val="FFFFFF"/>
                    </a:outerShdw>
                  </a:effectLst>
                </a:endParaRPr>
              </a:p>
            </p:txBody>
          </p:sp>
          <p:sp>
            <p:nvSpPr>
              <p:cNvPr id="32805" name="Oval 37">
                <a:extLst>
                  <a:ext uri="{FF2B5EF4-FFF2-40B4-BE49-F238E27FC236}">
                    <a16:creationId xmlns:a16="http://schemas.microsoft.com/office/drawing/2014/main" id="{A7304FB1-8369-AE05-CAFF-3526AD5676ED}"/>
                  </a:ext>
                </a:extLst>
              </p:cNvPr>
              <p:cNvSpPr>
                <a:spLocks noChangeArrowheads="1"/>
              </p:cNvSpPr>
              <p:nvPr/>
            </p:nvSpPr>
            <p:spPr bwMode="auto">
              <a:xfrm>
                <a:off x="4416" y="3216"/>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a:t>
                </a:r>
                <a:endParaRPr lang="en-US" altLang="en-US">
                  <a:effectLst>
                    <a:outerShdw blurRad="38100" dist="38100" dir="2700000" algn="tl">
                      <a:srgbClr val="FFFFFF"/>
                    </a:outerShdw>
                  </a:effectLst>
                </a:endParaRPr>
              </a:p>
            </p:txBody>
          </p:sp>
          <p:sp>
            <p:nvSpPr>
              <p:cNvPr id="32806" name="Oval 38">
                <a:extLst>
                  <a:ext uri="{FF2B5EF4-FFF2-40B4-BE49-F238E27FC236}">
                    <a16:creationId xmlns:a16="http://schemas.microsoft.com/office/drawing/2014/main" id="{266C0EDB-EC13-9030-0955-DCCCB9E2B724}"/>
                  </a:ext>
                </a:extLst>
              </p:cNvPr>
              <p:cNvSpPr>
                <a:spLocks noChangeArrowheads="1"/>
              </p:cNvSpPr>
              <p:nvPr/>
            </p:nvSpPr>
            <p:spPr bwMode="auto">
              <a:xfrm>
                <a:off x="4512" y="3648"/>
                <a:ext cx="240"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rgbClr val="FFFFFF"/>
                    </a:solidFill>
                  </a:rPr>
                  <a:t>C</a:t>
                </a:r>
              </a:p>
            </p:txBody>
          </p:sp>
        </p:grpSp>
        <p:sp>
          <p:nvSpPr>
            <p:cNvPr id="32807" name="Line 39">
              <a:extLst>
                <a:ext uri="{FF2B5EF4-FFF2-40B4-BE49-F238E27FC236}">
                  <a16:creationId xmlns:a16="http://schemas.microsoft.com/office/drawing/2014/main" id="{6E70574E-E63E-4646-571E-3EE36EC68720}"/>
                </a:ext>
              </a:extLst>
            </p:cNvPr>
            <p:cNvSpPr>
              <a:spLocks noChangeShapeType="1"/>
            </p:cNvSpPr>
            <p:nvPr/>
          </p:nvSpPr>
          <p:spPr bwMode="auto">
            <a:xfrm>
              <a:off x="3168" y="2208"/>
              <a:ext cx="144" cy="336"/>
            </a:xfrm>
            <a:prstGeom prst="line">
              <a:avLst/>
            </a:prstGeom>
            <a:noFill/>
            <a:ln w="571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809" name="Line 41">
              <a:extLst>
                <a:ext uri="{FF2B5EF4-FFF2-40B4-BE49-F238E27FC236}">
                  <a16:creationId xmlns:a16="http://schemas.microsoft.com/office/drawing/2014/main" id="{54E56CD6-14C8-0FBE-EA4C-FE11EDEDD490}"/>
                </a:ext>
              </a:extLst>
            </p:cNvPr>
            <p:cNvSpPr>
              <a:spLocks noChangeShapeType="1"/>
            </p:cNvSpPr>
            <p:nvPr/>
          </p:nvSpPr>
          <p:spPr bwMode="auto">
            <a:xfrm>
              <a:off x="3936" y="1920"/>
              <a:ext cx="288" cy="336"/>
            </a:xfrm>
            <a:prstGeom prst="line">
              <a:avLst/>
            </a:prstGeom>
            <a:noFill/>
            <a:ln w="571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810" name="Line 42">
              <a:extLst>
                <a:ext uri="{FF2B5EF4-FFF2-40B4-BE49-F238E27FC236}">
                  <a16:creationId xmlns:a16="http://schemas.microsoft.com/office/drawing/2014/main" id="{D478D44E-F059-33EA-BC6B-3BEE62A2B227}"/>
                </a:ext>
              </a:extLst>
            </p:cNvPr>
            <p:cNvSpPr>
              <a:spLocks noChangeShapeType="1"/>
            </p:cNvSpPr>
            <p:nvPr/>
          </p:nvSpPr>
          <p:spPr bwMode="auto">
            <a:xfrm>
              <a:off x="4560" y="1488"/>
              <a:ext cx="144" cy="672"/>
            </a:xfrm>
            <a:prstGeom prst="line">
              <a:avLst/>
            </a:prstGeom>
            <a:noFill/>
            <a:ln w="571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2814" name="Rectangle 46">
            <a:extLst>
              <a:ext uri="{FF2B5EF4-FFF2-40B4-BE49-F238E27FC236}">
                <a16:creationId xmlns:a16="http://schemas.microsoft.com/office/drawing/2014/main" id="{AA44629C-0CF3-5ECF-57D4-ACB3FBDDA502}"/>
              </a:ext>
            </a:extLst>
          </p:cNvPr>
          <p:cNvSpPr>
            <a:spLocks noGrp="1" noChangeArrowheads="1"/>
          </p:cNvSpPr>
          <p:nvPr>
            <p:ph type="title"/>
          </p:nvPr>
        </p:nvSpPr>
        <p:spPr>
          <a:xfrm>
            <a:off x="685800" y="304800"/>
            <a:ext cx="7772400" cy="1143000"/>
          </a:xfrm>
        </p:spPr>
        <p:txBody>
          <a:bodyPr/>
          <a:lstStyle/>
          <a:p>
            <a:r>
              <a:rPr lang="en-US" altLang="en-US" b="1">
                <a:effectLst>
                  <a:outerShdw blurRad="38100" dist="38100" dir="2700000" algn="tl">
                    <a:srgbClr val="000000"/>
                  </a:outerShdw>
                </a:effectLst>
              </a:rPr>
              <a:t>Hydrogen Bonds</a:t>
            </a:r>
            <a:endParaRPr lang="en-US" altLang="en-US"/>
          </a:p>
        </p:txBody>
      </p:sp>
      <p:sp>
        <p:nvSpPr>
          <p:cNvPr id="32815" name="Rectangle 47">
            <a:extLst>
              <a:ext uri="{FF2B5EF4-FFF2-40B4-BE49-F238E27FC236}">
                <a16:creationId xmlns:a16="http://schemas.microsoft.com/office/drawing/2014/main" id="{DF626C8E-DF1F-0A97-8ABE-3EEB2FF71D5A}"/>
              </a:ext>
            </a:extLst>
          </p:cNvPr>
          <p:cNvSpPr>
            <a:spLocks noGrp="1" noChangeArrowheads="1"/>
          </p:cNvSpPr>
          <p:nvPr>
            <p:ph type="body" sz="half" idx="1"/>
          </p:nvPr>
        </p:nvSpPr>
        <p:spPr>
          <a:xfrm>
            <a:off x="685800" y="1600200"/>
            <a:ext cx="3733800" cy="5029200"/>
          </a:xfrm>
        </p:spPr>
        <p:txBody>
          <a:bodyPr/>
          <a:lstStyle/>
          <a:p>
            <a:r>
              <a:rPr lang="en-US" altLang="en-US" sz="2800"/>
              <a:t>The bases attract each other because of hydrogen bonds.</a:t>
            </a:r>
          </a:p>
          <a:p>
            <a:r>
              <a:rPr lang="en-US" altLang="en-US" sz="2800"/>
              <a:t>Hydrogen bonds are weak but there are millions and millions of them in a  single molecule of DNA.</a:t>
            </a:r>
          </a:p>
          <a:p>
            <a:r>
              <a:rPr lang="en-US" altLang="en-US" sz="2800"/>
              <a:t>(The bonds between cytosine and guanine are shown here.)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32814"/>
                                        </p:tgtEl>
                                        <p:attrNameLst>
                                          <p:attrName>style.visibility</p:attrName>
                                        </p:attrNameLst>
                                      </p:cBhvr>
                                      <p:to>
                                        <p:strVal val="visible"/>
                                      </p:to>
                                    </p:set>
                                    <p:anim calcmode="lin" valueType="num">
                                      <p:cBhvr additive="base">
                                        <p:cTn id="7" dur="500" fill="hold"/>
                                        <p:tgtEl>
                                          <p:spTgt spid="32814"/>
                                        </p:tgtEl>
                                        <p:attrNameLst>
                                          <p:attrName>ppt_x</p:attrName>
                                        </p:attrNameLst>
                                      </p:cBhvr>
                                      <p:tavLst>
                                        <p:tav tm="0">
                                          <p:val>
                                            <p:strVal val="0-#ppt_w/2"/>
                                          </p:val>
                                        </p:tav>
                                        <p:tav tm="100000">
                                          <p:val>
                                            <p:strVal val="#ppt_x"/>
                                          </p:val>
                                        </p:tav>
                                      </p:tavLst>
                                    </p:anim>
                                    <p:anim calcmode="lin" valueType="num">
                                      <p:cBhvr additive="base">
                                        <p:cTn id="8" dur="500" fill="hold"/>
                                        <p:tgtEl>
                                          <p:spTgt spid="3281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32815">
                                            <p:txEl>
                                              <p:pRg st="0" end="0"/>
                                            </p:txEl>
                                          </p:spTgt>
                                        </p:tgtEl>
                                        <p:attrNameLst>
                                          <p:attrName>style.visibility</p:attrName>
                                        </p:attrNameLst>
                                      </p:cBhvr>
                                      <p:to>
                                        <p:strVal val="visible"/>
                                      </p:to>
                                    </p:set>
                                    <p:anim calcmode="lin" valueType="num">
                                      <p:cBhvr additive="base">
                                        <p:cTn id="12" dur="500" fill="hold"/>
                                        <p:tgtEl>
                                          <p:spTgt spid="3281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2815">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32815">
                                            <p:txEl>
                                              <p:pRg st="1" end="1"/>
                                            </p:txEl>
                                          </p:spTgt>
                                        </p:tgtEl>
                                        <p:attrNameLst>
                                          <p:attrName>style.visibility</p:attrName>
                                        </p:attrNameLst>
                                      </p:cBhvr>
                                      <p:to>
                                        <p:strVal val="visible"/>
                                      </p:to>
                                    </p:set>
                                    <p:anim calcmode="lin" valueType="num">
                                      <p:cBhvr additive="base">
                                        <p:cTn id="17" dur="500" fill="hold"/>
                                        <p:tgtEl>
                                          <p:spTgt spid="3281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2815">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32815">
                                            <p:txEl>
                                              <p:pRg st="2" end="2"/>
                                            </p:txEl>
                                          </p:spTgt>
                                        </p:tgtEl>
                                        <p:attrNameLst>
                                          <p:attrName>style.visibility</p:attrName>
                                        </p:attrNameLst>
                                      </p:cBhvr>
                                      <p:to>
                                        <p:strVal val="visible"/>
                                      </p:to>
                                    </p:set>
                                    <p:anim calcmode="lin" valueType="num">
                                      <p:cBhvr additive="base">
                                        <p:cTn id="22" dur="500" fill="hold"/>
                                        <p:tgtEl>
                                          <p:spTgt spid="3281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2815">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2" fill="hold" nodeType="afterEffect">
                                  <p:stCondLst>
                                    <p:cond delay="0"/>
                                  </p:stCondLst>
                                  <p:childTnLst>
                                    <p:set>
                                      <p:cBhvr>
                                        <p:cTn id="26" dur="1" fill="hold">
                                          <p:stCondLst>
                                            <p:cond delay="0"/>
                                          </p:stCondLst>
                                        </p:cTn>
                                        <p:tgtEl>
                                          <p:spTgt spid="32811"/>
                                        </p:tgtEl>
                                        <p:attrNameLst>
                                          <p:attrName>style.visibility</p:attrName>
                                        </p:attrNameLst>
                                      </p:cBhvr>
                                      <p:to>
                                        <p:strVal val="visible"/>
                                      </p:to>
                                    </p:set>
                                    <p:anim calcmode="lin" valueType="num">
                                      <p:cBhvr additive="base">
                                        <p:cTn id="27" dur="500" fill="hold"/>
                                        <p:tgtEl>
                                          <p:spTgt spid="32811"/>
                                        </p:tgtEl>
                                        <p:attrNameLst>
                                          <p:attrName>ppt_x</p:attrName>
                                        </p:attrNameLst>
                                      </p:cBhvr>
                                      <p:tavLst>
                                        <p:tav tm="0">
                                          <p:val>
                                            <p:strVal val="1+#ppt_w/2"/>
                                          </p:val>
                                        </p:tav>
                                        <p:tav tm="100000">
                                          <p:val>
                                            <p:strVal val="#ppt_x"/>
                                          </p:val>
                                        </p:tav>
                                      </p:tavLst>
                                    </p:anim>
                                    <p:anim calcmode="lin" valueType="num">
                                      <p:cBhvr additive="base">
                                        <p:cTn id="28" dur="500" fill="hold"/>
                                        <p:tgtEl>
                                          <p:spTgt spid="328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14" grpId="0" autoUpdateAnimBg="0"/>
      <p:bldP spid="32815"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607024E-169F-6603-F200-92D670D3DFB1}"/>
              </a:ext>
            </a:extLst>
          </p:cNvPr>
          <p:cNvSpPr>
            <a:spLocks noGrp="1" noChangeArrowheads="1"/>
          </p:cNvSpPr>
          <p:nvPr>
            <p:ph type="title"/>
          </p:nvPr>
        </p:nvSpPr>
        <p:spPr/>
        <p:txBody>
          <a:bodyPr/>
          <a:lstStyle/>
          <a:p>
            <a:r>
              <a:rPr lang="en-US" altLang="en-US" b="1">
                <a:effectLst>
                  <a:outerShdw blurRad="38100" dist="38100" dir="2700000" algn="tl">
                    <a:srgbClr val="000000"/>
                  </a:outerShdw>
                </a:effectLst>
              </a:rPr>
              <a:t>Hydrogen Bonds, </a:t>
            </a:r>
            <a:r>
              <a:rPr lang="en-US" altLang="en-US"/>
              <a:t>cont.</a:t>
            </a:r>
            <a:endParaRPr lang="en-US" altLang="en-US" b="1">
              <a:effectLst>
                <a:outerShdw blurRad="38100" dist="38100" dir="2700000" algn="tl">
                  <a:srgbClr val="000000"/>
                </a:outerShdw>
              </a:effectLst>
            </a:endParaRPr>
          </a:p>
        </p:txBody>
      </p:sp>
      <p:sp>
        <p:nvSpPr>
          <p:cNvPr id="33795" name="Rectangle 3">
            <a:extLst>
              <a:ext uri="{FF2B5EF4-FFF2-40B4-BE49-F238E27FC236}">
                <a16:creationId xmlns:a16="http://schemas.microsoft.com/office/drawing/2014/main" id="{42119804-E742-7B53-2CB1-810725C7470B}"/>
              </a:ext>
            </a:extLst>
          </p:cNvPr>
          <p:cNvSpPr>
            <a:spLocks noGrp="1" noChangeArrowheads="1"/>
          </p:cNvSpPr>
          <p:nvPr>
            <p:ph type="body" sz="half" idx="1"/>
          </p:nvPr>
        </p:nvSpPr>
        <p:spPr>
          <a:xfrm>
            <a:off x="457200" y="1828800"/>
            <a:ext cx="3810000" cy="4114800"/>
          </a:xfrm>
        </p:spPr>
        <p:txBody>
          <a:bodyPr/>
          <a:lstStyle/>
          <a:p>
            <a:r>
              <a:rPr lang="en-US" altLang="en-US" sz="2800"/>
              <a:t>When making hydrogen bonds, cytosine always pairs up with guanine, </a:t>
            </a:r>
          </a:p>
          <a:p>
            <a:r>
              <a:rPr lang="en-US" altLang="en-US" sz="2800"/>
              <a:t>And adenine always pairs up with  thymine.</a:t>
            </a:r>
          </a:p>
          <a:p>
            <a:r>
              <a:rPr lang="en-US" altLang="en-US" sz="2800"/>
              <a:t>(Adenine and thymine are shown here.)</a:t>
            </a:r>
          </a:p>
        </p:txBody>
      </p:sp>
      <p:grpSp>
        <p:nvGrpSpPr>
          <p:cNvPr id="33835" name="Group 43">
            <a:extLst>
              <a:ext uri="{FF2B5EF4-FFF2-40B4-BE49-F238E27FC236}">
                <a16:creationId xmlns:a16="http://schemas.microsoft.com/office/drawing/2014/main" id="{EAFC5ECA-8633-9CB3-A4A5-CACB7E933923}"/>
              </a:ext>
            </a:extLst>
          </p:cNvPr>
          <p:cNvGrpSpPr>
            <a:grpSpLocks/>
          </p:cNvGrpSpPr>
          <p:nvPr/>
        </p:nvGrpSpPr>
        <p:grpSpPr bwMode="auto">
          <a:xfrm>
            <a:off x="3810000" y="1600200"/>
            <a:ext cx="5105400" cy="4191000"/>
            <a:chOff x="2400" y="1008"/>
            <a:chExt cx="3216" cy="2640"/>
          </a:xfrm>
        </p:grpSpPr>
        <p:grpSp>
          <p:nvGrpSpPr>
            <p:cNvPr id="33814" name="Group 22">
              <a:extLst>
                <a:ext uri="{FF2B5EF4-FFF2-40B4-BE49-F238E27FC236}">
                  <a16:creationId xmlns:a16="http://schemas.microsoft.com/office/drawing/2014/main" id="{8EDE1344-9C08-BBBE-CDF2-3A859C761A68}"/>
                </a:ext>
              </a:extLst>
            </p:cNvPr>
            <p:cNvGrpSpPr>
              <a:grpSpLocks/>
            </p:cNvGrpSpPr>
            <p:nvPr/>
          </p:nvGrpSpPr>
          <p:grpSpPr bwMode="auto">
            <a:xfrm rot="-1245426">
              <a:off x="2400" y="1968"/>
              <a:ext cx="1728" cy="1680"/>
              <a:chOff x="2688" y="2496"/>
              <a:chExt cx="1728" cy="1680"/>
            </a:xfrm>
          </p:grpSpPr>
          <p:grpSp>
            <p:nvGrpSpPr>
              <p:cNvPr id="33798" name="Group 6">
                <a:extLst>
                  <a:ext uri="{FF2B5EF4-FFF2-40B4-BE49-F238E27FC236}">
                    <a16:creationId xmlns:a16="http://schemas.microsoft.com/office/drawing/2014/main" id="{1D20314E-1DC5-83DD-3D5F-37B9951DC4AC}"/>
                  </a:ext>
                </a:extLst>
              </p:cNvPr>
              <p:cNvGrpSpPr>
                <a:grpSpLocks/>
              </p:cNvGrpSpPr>
              <p:nvPr/>
            </p:nvGrpSpPr>
            <p:grpSpPr bwMode="auto">
              <a:xfrm>
                <a:off x="2688" y="2496"/>
                <a:ext cx="1584" cy="1680"/>
                <a:chOff x="960" y="2352"/>
                <a:chExt cx="1584" cy="1680"/>
              </a:xfrm>
            </p:grpSpPr>
            <p:grpSp>
              <p:nvGrpSpPr>
                <p:cNvPr id="33799" name="Group 7">
                  <a:extLst>
                    <a:ext uri="{FF2B5EF4-FFF2-40B4-BE49-F238E27FC236}">
                      <a16:creationId xmlns:a16="http://schemas.microsoft.com/office/drawing/2014/main" id="{66A81630-D7C7-48AD-BA67-121D7151C2F6}"/>
                    </a:ext>
                  </a:extLst>
                </p:cNvPr>
                <p:cNvGrpSpPr>
                  <a:grpSpLocks/>
                </p:cNvGrpSpPr>
                <p:nvPr/>
              </p:nvGrpSpPr>
              <p:grpSpPr bwMode="auto">
                <a:xfrm>
                  <a:off x="960" y="2352"/>
                  <a:ext cx="1584" cy="1584"/>
                  <a:chOff x="960" y="2352"/>
                  <a:chExt cx="1584" cy="1584"/>
                </a:xfrm>
              </p:grpSpPr>
              <p:sp>
                <p:nvSpPr>
                  <p:cNvPr id="33800" name="AutoShape 8">
                    <a:extLst>
                      <a:ext uri="{FF2B5EF4-FFF2-40B4-BE49-F238E27FC236}">
                        <a16:creationId xmlns:a16="http://schemas.microsoft.com/office/drawing/2014/main" id="{F0F27032-635B-C070-6C67-6BB5801FF8C0}"/>
                      </a:ext>
                    </a:extLst>
                  </p:cNvPr>
                  <p:cNvSpPr>
                    <a:spLocks noChangeArrowheads="1"/>
                  </p:cNvSpPr>
                  <p:nvPr/>
                </p:nvSpPr>
                <p:spPr bwMode="auto">
                  <a:xfrm rot="-1069610">
                    <a:off x="1872" y="3168"/>
                    <a:ext cx="672" cy="768"/>
                  </a:xfrm>
                  <a:prstGeom prst="pentagon">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01" name="AutoShape 9">
                    <a:extLst>
                      <a:ext uri="{FF2B5EF4-FFF2-40B4-BE49-F238E27FC236}">
                        <a16:creationId xmlns:a16="http://schemas.microsoft.com/office/drawing/2014/main" id="{6ECDE5A6-1064-4D6D-5BAE-E52A28E17CC9}"/>
                      </a:ext>
                    </a:extLst>
                  </p:cNvPr>
                  <p:cNvSpPr>
                    <a:spLocks noChangeArrowheads="1"/>
                  </p:cNvSpPr>
                  <p:nvPr/>
                </p:nvSpPr>
                <p:spPr bwMode="auto">
                  <a:xfrm>
                    <a:off x="1104" y="2688"/>
                    <a:ext cx="1008" cy="912"/>
                  </a:xfrm>
                  <a:prstGeom prst="hexagon">
                    <a:avLst>
                      <a:gd name="adj" fmla="val 27632"/>
                      <a:gd name="vf" fmla="val 11547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02" name="Oval 10">
                    <a:extLst>
                      <a:ext uri="{FF2B5EF4-FFF2-40B4-BE49-F238E27FC236}">
                        <a16:creationId xmlns:a16="http://schemas.microsoft.com/office/drawing/2014/main" id="{6BBE2C20-7607-1D0F-768A-253AF53C6FFB}"/>
                      </a:ext>
                    </a:extLst>
                  </p:cNvPr>
                  <p:cNvSpPr>
                    <a:spLocks noChangeArrowheads="1"/>
                  </p:cNvSpPr>
                  <p:nvPr/>
                </p:nvSpPr>
                <p:spPr bwMode="auto">
                  <a:xfrm>
                    <a:off x="1776" y="2640"/>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3803" name="Oval 11">
                    <a:extLst>
                      <a:ext uri="{FF2B5EF4-FFF2-40B4-BE49-F238E27FC236}">
                        <a16:creationId xmlns:a16="http://schemas.microsoft.com/office/drawing/2014/main" id="{3559BCA1-4C70-A048-76D7-1B937C8B9160}"/>
                      </a:ext>
                    </a:extLst>
                  </p:cNvPr>
                  <p:cNvSpPr>
                    <a:spLocks noChangeArrowheads="1"/>
                  </p:cNvSpPr>
                  <p:nvPr/>
                </p:nvSpPr>
                <p:spPr bwMode="auto">
                  <a:xfrm>
                    <a:off x="1968" y="30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3804" name="Oval 12">
                    <a:extLst>
                      <a:ext uri="{FF2B5EF4-FFF2-40B4-BE49-F238E27FC236}">
                        <a16:creationId xmlns:a16="http://schemas.microsoft.com/office/drawing/2014/main" id="{4ADF2F25-3CB9-B998-4BC6-BE360E7BC844}"/>
                      </a:ext>
                    </a:extLst>
                  </p:cNvPr>
                  <p:cNvSpPr>
                    <a:spLocks noChangeArrowheads="1"/>
                  </p:cNvSpPr>
                  <p:nvPr/>
                </p:nvSpPr>
                <p:spPr bwMode="auto">
                  <a:xfrm>
                    <a:off x="1728" y="350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3805" name="Oval 13">
                    <a:extLst>
                      <a:ext uri="{FF2B5EF4-FFF2-40B4-BE49-F238E27FC236}">
                        <a16:creationId xmlns:a16="http://schemas.microsoft.com/office/drawing/2014/main" id="{06900AC7-0A64-E8A1-6790-2C695A13CAD2}"/>
                      </a:ext>
                    </a:extLst>
                  </p:cNvPr>
                  <p:cNvSpPr>
                    <a:spLocks noChangeArrowheads="1"/>
                  </p:cNvSpPr>
                  <p:nvPr/>
                </p:nvSpPr>
                <p:spPr bwMode="auto">
                  <a:xfrm>
                    <a:off x="960" y="30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3806" name="Oval 14">
                    <a:extLst>
                      <a:ext uri="{FF2B5EF4-FFF2-40B4-BE49-F238E27FC236}">
                        <a16:creationId xmlns:a16="http://schemas.microsoft.com/office/drawing/2014/main" id="{83E11A7F-69A7-97A4-5FD5-32056FA2B123}"/>
                      </a:ext>
                    </a:extLst>
                  </p:cNvPr>
                  <p:cNvSpPr>
                    <a:spLocks noChangeArrowheads="1"/>
                  </p:cNvSpPr>
                  <p:nvPr/>
                </p:nvSpPr>
                <p:spPr bwMode="auto">
                  <a:xfrm>
                    <a:off x="1296" y="259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33807" name="Oval 15">
                    <a:extLst>
                      <a:ext uri="{FF2B5EF4-FFF2-40B4-BE49-F238E27FC236}">
                        <a16:creationId xmlns:a16="http://schemas.microsoft.com/office/drawing/2014/main" id="{4A1CB541-547F-68D6-DB0D-6A43C320BEC0}"/>
                      </a:ext>
                    </a:extLst>
                  </p:cNvPr>
                  <p:cNvSpPr>
                    <a:spLocks noChangeArrowheads="1"/>
                  </p:cNvSpPr>
                  <p:nvPr/>
                </p:nvSpPr>
                <p:spPr bwMode="auto">
                  <a:xfrm>
                    <a:off x="1200" y="3504"/>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33808" name="Line 16">
                    <a:extLst>
                      <a:ext uri="{FF2B5EF4-FFF2-40B4-BE49-F238E27FC236}">
                        <a16:creationId xmlns:a16="http://schemas.microsoft.com/office/drawing/2014/main" id="{6F0C9A19-D949-1060-936D-CC546BD54125}"/>
                      </a:ext>
                    </a:extLst>
                  </p:cNvPr>
                  <p:cNvSpPr>
                    <a:spLocks noChangeShapeType="1"/>
                  </p:cNvSpPr>
                  <p:nvPr/>
                </p:nvSpPr>
                <p:spPr bwMode="auto">
                  <a:xfrm flipV="1">
                    <a:off x="2016" y="2496"/>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09" name="Oval 17">
                    <a:extLst>
                      <a:ext uri="{FF2B5EF4-FFF2-40B4-BE49-F238E27FC236}">
                        <a16:creationId xmlns:a16="http://schemas.microsoft.com/office/drawing/2014/main" id="{5806D7C8-5149-C86C-B8DB-890A6C05D59B}"/>
                      </a:ext>
                    </a:extLst>
                  </p:cNvPr>
                  <p:cNvSpPr>
                    <a:spLocks noChangeArrowheads="1"/>
                  </p:cNvSpPr>
                  <p:nvPr/>
                </p:nvSpPr>
                <p:spPr bwMode="auto">
                  <a:xfrm>
                    <a:off x="2112" y="235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grpSp>
            <p:sp>
              <p:nvSpPr>
                <p:cNvPr id="33810" name="Text Box 18">
                  <a:extLst>
                    <a:ext uri="{FF2B5EF4-FFF2-40B4-BE49-F238E27FC236}">
                      <a16:creationId xmlns:a16="http://schemas.microsoft.com/office/drawing/2014/main" id="{B806ECC8-259B-1E8F-579A-D397021C8064}"/>
                    </a:ext>
                  </a:extLst>
                </p:cNvPr>
                <p:cNvSpPr txBox="1">
                  <a:spLocks noChangeArrowheads="1"/>
                </p:cNvSpPr>
                <p:nvPr/>
              </p:nvSpPr>
              <p:spPr bwMode="auto">
                <a:xfrm>
                  <a:off x="960" y="374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effectLst>
                      <a:outerShdw blurRad="38100" dist="38100" dir="2700000" algn="tl">
                        <a:srgbClr val="FFFFFF"/>
                      </a:outerShdw>
                    </a:effectLst>
                  </a:endParaRPr>
                </a:p>
              </p:txBody>
            </p:sp>
          </p:grpSp>
          <p:sp>
            <p:nvSpPr>
              <p:cNvPr id="33811" name="Oval 19">
                <a:extLst>
                  <a:ext uri="{FF2B5EF4-FFF2-40B4-BE49-F238E27FC236}">
                    <a16:creationId xmlns:a16="http://schemas.microsoft.com/office/drawing/2014/main" id="{8F788593-3020-7695-3674-67B900518FFD}"/>
                  </a:ext>
                </a:extLst>
              </p:cNvPr>
              <p:cNvSpPr>
                <a:spLocks noChangeArrowheads="1"/>
              </p:cNvSpPr>
              <p:nvPr/>
            </p:nvSpPr>
            <p:spPr bwMode="auto">
              <a:xfrm>
                <a:off x="3792" y="3984"/>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a:t>
                </a:r>
                <a:endParaRPr lang="en-US" altLang="en-US">
                  <a:effectLst>
                    <a:outerShdw blurRad="38100" dist="38100" dir="2700000" algn="tl">
                      <a:srgbClr val="FFFFFF"/>
                    </a:outerShdw>
                  </a:effectLst>
                </a:endParaRPr>
              </a:p>
            </p:txBody>
          </p:sp>
          <p:sp>
            <p:nvSpPr>
              <p:cNvPr id="33812" name="Oval 20">
                <a:extLst>
                  <a:ext uri="{FF2B5EF4-FFF2-40B4-BE49-F238E27FC236}">
                    <a16:creationId xmlns:a16="http://schemas.microsoft.com/office/drawing/2014/main" id="{02F75F84-5D70-FBED-5D56-A9F8F7EE5C42}"/>
                  </a:ext>
                </a:extLst>
              </p:cNvPr>
              <p:cNvSpPr>
                <a:spLocks noChangeArrowheads="1"/>
              </p:cNvSpPr>
              <p:nvPr/>
            </p:nvSpPr>
            <p:spPr bwMode="auto">
              <a:xfrm>
                <a:off x="4128" y="3408"/>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N</a:t>
                </a:r>
                <a:endParaRPr lang="en-US" altLang="en-US">
                  <a:effectLst>
                    <a:outerShdw blurRad="38100" dist="38100" dir="2700000" algn="tl">
                      <a:srgbClr val="FFFFFF"/>
                    </a:outerShdw>
                  </a:effectLst>
                </a:endParaRPr>
              </a:p>
            </p:txBody>
          </p:sp>
          <p:sp>
            <p:nvSpPr>
              <p:cNvPr id="33813" name="Oval 21">
                <a:extLst>
                  <a:ext uri="{FF2B5EF4-FFF2-40B4-BE49-F238E27FC236}">
                    <a16:creationId xmlns:a16="http://schemas.microsoft.com/office/drawing/2014/main" id="{3409EAEE-BB8F-B0FE-FE7B-1EDDCB0A073F}"/>
                  </a:ext>
                </a:extLst>
              </p:cNvPr>
              <p:cNvSpPr>
                <a:spLocks noChangeArrowheads="1"/>
              </p:cNvSpPr>
              <p:nvPr/>
            </p:nvSpPr>
            <p:spPr bwMode="auto">
              <a:xfrm>
                <a:off x="4176" y="3936"/>
                <a:ext cx="240"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rgbClr val="FFFFFF"/>
                    </a:solidFill>
                  </a:rPr>
                  <a:t>C</a:t>
                </a:r>
              </a:p>
            </p:txBody>
          </p:sp>
        </p:grpSp>
        <p:grpSp>
          <p:nvGrpSpPr>
            <p:cNvPr id="33832" name="Group 40">
              <a:extLst>
                <a:ext uri="{FF2B5EF4-FFF2-40B4-BE49-F238E27FC236}">
                  <a16:creationId xmlns:a16="http://schemas.microsoft.com/office/drawing/2014/main" id="{6F6E828C-A7B7-8CB3-3AFE-B1F6BD90BD8E}"/>
                </a:ext>
              </a:extLst>
            </p:cNvPr>
            <p:cNvGrpSpPr>
              <a:grpSpLocks/>
            </p:cNvGrpSpPr>
            <p:nvPr/>
          </p:nvGrpSpPr>
          <p:grpSpPr bwMode="auto">
            <a:xfrm>
              <a:off x="3744" y="1008"/>
              <a:ext cx="1872" cy="1296"/>
              <a:chOff x="3744" y="1200"/>
              <a:chExt cx="1872" cy="1296"/>
            </a:xfrm>
          </p:grpSpPr>
          <p:sp>
            <p:nvSpPr>
              <p:cNvPr id="33816" name="Line 24">
                <a:extLst>
                  <a:ext uri="{FF2B5EF4-FFF2-40B4-BE49-F238E27FC236}">
                    <a16:creationId xmlns:a16="http://schemas.microsoft.com/office/drawing/2014/main" id="{5FB6A01A-18E2-CD37-FBBA-CA889D5AAEF3}"/>
                  </a:ext>
                </a:extLst>
              </p:cNvPr>
              <p:cNvSpPr>
                <a:spLocks noChangeShapeType="1"/>
              </p:cNvSpPr>
              <p:nvPr/>
            </p:nvSpPr>
            <p:spPr bwMode="auto">
              <a:xfrm flipV="1">
                <a:off x="5136" y="1296"/>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17" name="AutoShape 25">
                <a:extLst>
                  <a:ext uri="{FF2B5EF4-FFF2-40B4-BE49-F238E27FC236}">
                    <a16:creationId xmlns:a16="http://schemas.microsoft.com/office/drawing/2014/main" id="{ACC0444E-395F-9717-EAA7-28017990FDFF}"/>
                  </a:ext>
                </a:extLst>
              </p:cNvPr>
              <p:cNvSpPr>
                <a:spLocks noChangeArrowheads="1"/>
              </p:cNvSpPr>
              <p:nvPr/>
            </p:nvSpPr>
            <p:spPr bwMode="auto">
              <a:xfrm>
                <a:off x="4224" y="1488"/>
                <a:ext cx="1008" cy="912"/>
              </a:xfrm>
              <a:prstGeom prst="hexagon">
                <a:avLst>
                  <a:gd name="adj" fmla="val 27632"/>
                  <a:gd name="vf" fmla="val 11547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18" name="Oval 26">
                <a:extLst>
                  <a:ext uri="{FF2B5EF4-FFF2-40B4-BE49-F238E27FC236}">
                    <a16:creationId xmlns:a16="http://schemas.microsoft.com/office/drawing/2014/main" id="{2FA772A0-15B1-4537-3706-1F5B423678D2}"/>
                  </a:ext>
                </a:extLst>
              </p:cNvPr>
              <p:cNvSpPr>
                <a:spLocks noChangeArrowheads="1"/>
              </p:cNvSpPr>
              <p:nvPr/>
            </p:nvSpPr>
            <p:spPr bwMode="auto">
              <a:xfrm>
                <a:off x="4896" y="1440"/>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3819" name="Oval 27">
                <a:extLst>
                  <a:ext uri="{FF2B5EF4-FFF2-40B4-BE49-F238E27FC236}">
                    <a16:creationId xmlns:a16="http://schemas.microsoft.com/office/drawing/2014/main" id="{B12AC46B-F9AC-FD2D-A1D1-4E28D5C4341D}"/>
                  </a:ext>
                </a:extLst>
              </p:cNvPr>
              <p:cNvSpPr>
                <a:spLocks noChangeArrowheads="1"/>
              </p:cNvSpPr>
              <p:nvPr/>
            </p:nvSpPr>
            <p:spPr bwMode="auto">
              <a:xfrm>
                <a:off x="5088" y="18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3820" name="Oval 28">
                <a:extLst>
                  <a:ext uri="{FF2B5EF4-FFF2-40B4-BE49-F238E27FC236}">
                    <a16:creationId xmlns:a16="http://schemas.microsoft.com/office/drawing/2014/main" id="{BE852BCE-728E-D3A2-9875-A2C957D1D66E}"/>
                  </a:ext>
                </a:extLst>
              </p:cNvPr>
              <p:cNvSpPr>
                <a:spLocks noChangeArrowheads="1"/>
              </p:cNvSpPr>
              <p:nvPr/>
            </p:nvSpPr>
            <p:spPr bwMode="auto">
              <a:xfrm>
                <a:off x="4848" y="2304"/>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3821" name="Oval 29">
                <a:extLst>
                  <a:ext uri="{FF2B5EF4-FFF2-40B4-BE49-F238E27FC236}">
                    <a16:creationId xmlns:a16="http://schemas.microsoft.com/office/drawing/2014/main" id="{6B57C11A-C4E0-ED23-4C21-5A79D621347E}"/>
                  </a:ext>
                </a:extLst>
              </p:cNvPr>
              <p:cNvSpPr>
                <a:spLocks noChangeArrowheads="1"/>
              </p:cNvSpPr>
              <p:nvPr/>
            </p:nvSpPr>
            <p:spPr bwMode="auto">
              <a:xfrm>
                <a:off x="4080" y="18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33822" name="Oval 30">
                <a:extLst>
                  <a:ext uri="{FF2B5EF4-FFF2-40B4-BE49-F238E27FC236}">
                    <a16:creationId xmlns:a16="http://schemas.microsoft.com/office/drawing/2014/main" id="{290A7605-6320-BF62-C577-7937A9064AB3}"/>
                  </a:ext>
                </a:extLst>
              </p:cNvPr>
              <p:cNvSpPr>
                <a:spLocks noChangeArrowheads="1"/>
              </p:cNvSpPr>
              <p:nvPr/>
            </p:nvSpPr>
            <p:spPr bwMode="auto">
              <a:xfrm>
                <a:off x="4416" y="1392"/>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33823" name="Oval 31">
                <a:extLst>
                  <a:ext uri="{FF2B5EF4-FFF2-40B4-BE49-F238E27FC236}">
                    <a16:creationId xmlns:a16="http://schemas.microsoft.com/office/drawing/2014/main" id="{09F04CE4-D779-CB88-DDEF-C4C3D3A2E60B}"/>
                  </a:ext>
                </a:extLst>
              </p:cNvPr>
              <p:cNvSpPr>
                <a:spLocks noChangeArrowheads="1"/>
              </p:cNvSpPr>
              <p:nvPr/>
            </p:nvSpPr>
            <p:spPr bwMode="auto">
              <a:xfrm>
                <a:off x="4320" y="2304"/>
                <a:ext cx="240"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 N</a:t>
                </a:r>
              </a:p>
            </p:txBody>
          </p:sp>
          <p:sp>
            <p:nvSpPr>
              <p:cNvPr id="33824" name="Line 32">
                <a:extLst>
                  <a:ext uri="{FF2B5EF4-FFF2-40B4-BE49-F238E27FC236}">
                    <a16:creationId xmlns:a16="http://schemas.microsoft.com/office/drawing/2014/main" id="{EA0FAD82-33D8-F4D1-ACA9-878FEE48BD0F}"/>
                  </a:ext>
                </a:extLst>
              </p:cNvPr>
              <p:cNvSpPr>
                <a:spLocks noChangeShapeType="1"/>
              </p:cNvSpPr>
              <p:nvPr/>
            </p:nvSpPr>
            <p:spPr bwMode="auto">
              <a:xfrm flipV="1">
                <a:off x="5088" y="1248"/>
                <a:ext cx="192"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25" name="Line 33">
                <a:extLst>
                  <a:ext uri="{FF2B5EF4-FFF2-40B4-BE49-F238E27FC236}">
                    <a16:creationId xmlns:a16="http://schemas.microsoft.com/office/drawing/2014/main" id="{FAF62AF5-2EF2-1B94-113C-1D03DEA28772}"/>
                  </a:ext>
                </a:extLst>
              </p:cNvPr>
              <p:cNvSpPr>
                <a:spLocks noChangeShapeType="1"/>
              </p:cNvSpPr>
              <p:nvPr/>
            </p:nvSpPr>
            <p:spPr bwMode="auto">
              <a:xfrm flipH="1">
                <a:off x="3936" y="2016"/>
                <a:ext cx="1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26" name="Line 34">
                <a:extLst>
                  <a:ext uri="{FF2B5EF4-FFF2-40B4-BE49-F238E27FC236}">
                    <a16:creationId xmlns:a16="http://schemas.microsoft.com/office/drawing/2014/main" id="{8CB0F715-B9E8-874A-5F9E-5A8BA1A74320}"/>
                  </a:ext>
                </a:extLst>
              </p:cNvPr>
              <p:cNvSpPr>
                <a:spLocks noChangeShapeType="1"/>
              </p:cNvSpPr>
              <p:nvPr/>
            </p:nvSpPr>
            <p:spPr bwMode="auto">
              <a:xfrm flipH="1">
                <a:off x="3936" y="1968"/>
                <a:ext cx="1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27" name="Oval 35">
                <a:extLst>
                  <a:ext uri="{FF2B5EF4-FFF2-40B4-BE49-F238E27FC236}">
                    <a16:creationId xmlns:a16="http://schemas.microsoft.com/office/drawing/2014/main" id="{01347933-E52A-CAF1-8DCB-AFDCD5E8315E}"/>
                  </a:ext>
                </a:extLst>
              </p:cNvPr>
              <p:cNvSpPr>
                <a:spLocks noChangeArrowheads="1"/>
              </p:cNvSpPr>
              <p:nvPr/>
            </p:nvSpPr>
            <p:spPr bwMode="auto">
              <a:xfrm>
                <a:off x="3744" y="1872"/>
                <a:ext cx="240" cy="19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effectLst>
                      <a:outerShdw blurRad="38100" dist="38100" dir="2700000" algn="tl">
                        <a:srgbClr val="FFFFFF"/>
                      </a:outerShdw>
                    </a:effectLst>
                  </a:rPr>
                  <a:t>O</a:t>
                </a:r>
              </a:p>
            </p:txBody>
          </p:sp>
          <p:sp>
            <p:nvSpPr>
              <p:cNvPr id="33828" name="Oval 36">
                <a:extLst>
                  <a:ext uri="{FF2B5EF4-FFF2-40B4-BE49-F238E27FC236}">
                    <a16:creationId xmlns:a16="http://schemas.microsoft.com/office/drawing/2014/main" id="{FE7FEF84-7040-A483-26C0-25BB19EEAA10}"/>
                  </a:ext>
                </a:extLst>
              </p:cNvPr>
              <p:cNvSpPr>
                <a:spLocks noChangeArrowheads="1"/>
              </p:cNvSpPr>
              <p:nvPr/>
            </p:nvSpPr>
            <p:spPr bwMode="auto">
              <a:xfrm>
                <a:off x="5184" y="1200"/>
                <a:ext cx="240" cy="19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effectLst>
                      <a:outerShdw blurRad="38100" dist="38100" dir="2700000" algn="tl">
                        <a:srgbClr val="FFFFFF"/>
                      </a:outerShdw>
                    </a:effectLst>
                  </a:rPr>
                  <a:t>O</a:t>
                </a:r>
              </a:p>
            </p:txBody>
          </p:sp>
          <p:sp>
            <p:nvSpPr>
              <p:cNvPr id="33831" name="Oval 39">
                <a:extLst>
                  <a:ext uri="{FF2B5EF4-FFF2-40B4-BE49-F238E27FC236}">
                    <a16:creationId xmlns:a16="http://schemas.microsoft.com/office/drawing/2014/main" id="{3DEA954B-5352-F613-08E6-D3C577558448}"/>
                  </a:ext>
                </a:extLst>
              </p:cNvPr>
              <p:cNvSpPr>
                <a:spLocks noChangeArrowheads="1"/>
              </p:cNvSpPr>
              <p:nvPr/>
            </p:nvSpPr>
            <p:spPr bwMode="auto">
              <a:xfrm>
                <a:off x="5328" y="1872"/>
                <a:ext cx="288" cy="19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grpSp>
        <p:sp>
          <p:nvSpPr>
            <p:cNvPr id="33833" name="Line 41">
              <a:extLst>
                <a:ext uri="{FF2B5EF4-FFF2-40B4-BE49-F238E27FC236}">
                  <a16:creationId xmlns:a16="http://schemas.microsoft.com/office/drawing/2014/main" id="{358D4116-75BF-1157-40A6-0BC25F516CDC}"/>
                </a:ext>
              </a:extLst>
            </p:cNvPr>
            <p:cNvSpPr>
              <a:spLocks noChangeShapeType="1"/>
            </p:cNvSpPr>
            <p:nvPr/>
          </p:nvSpPr>
          <p:spPr bwMode="auto">
            <a:xfrm flipV="1">
              <a:off x="3504" y="1824"/>
              <a:ext cx="288" cy="144"/>
            </a:xfrm>
            <a:prstGeom prst="line">
              <a:avLst/>
            </a:prstGeom>
            <a:noFill/>
            <a:ln w="571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34" name="Line 42">
              <a:extLst>
                <a:ext uri="{FF2B5EF4-FFF2-40B4-BE49-F238E27FC236}">
                  <a16:creationId xmlns:a16="http://schemas.microsoft.com/office/drawing/2014/main" id="{9E46145F-B2E9-57E8-16F0-A064359FB455}"/>
                </a:ext>
              </a:extLst>
            </p:cNvPr>
            <p:cNvSpPr>
              <a:spLocks noChangeShapeType="1"/>
            </p:cNvSpPr>
            <p:nvPr/>
          </p:nvSpPr>
          <p:spPr bwMode="auto">
            <a:xfrm flipV="1">
              <a:off x="4080" y="2304"/>
              <a:ext cx="336" cy="384"/>
            </a:xfrm>
            <a:prstGeom prst="line">
              <a:avLst/>
            </a:prstGeom>
            <a:noFill/>
            <a:ln w="571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dissolve">
                                      <p:cBhvr>
                                        <p:cTn id="7" dur="500"/>
                                        <p:tgtEl>
                                          <p:spTgt spid="33794"/>
                                        </p:tgtEl>
                                      </p:cBhvr>
                                    </p:animEffect>
                                  </p:childTnLst>
                                </p:cTn>
                              </p:par>
                            </p:childTnLst>
                          </p:cTn>
                        </p:par>
                        <p:par>
                          <p:cTn id="8" fill="hold" nodeType="afterGroup">
                            <p:stCondLst>
                              <p:cond delay="500"/>
                            </p:stCondLst>
                            <p:childTnLst>
                              <p:par>
                                <p:cTn id="9" presetID="2" presetClass="entr" presetSubtype="4" fill="hold" nodeType="after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anim calcmode="lin" valueType="num">
                                      <p:cBhvr additive="base">
                                        <p:cTn id="11"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 presetClass="entr" presetSubtype="4" fill="hold" nodeType="afterEffect">
                                  <p:stCondLst>
                                    <p:cond delay="0"/>
                                  </p:stCondLst>
                                  <p:childTnLst>
                                    <p:set>
                                      <p:cBhvr>
                                        <p:cTn id="15" dur="1" fill="hold">
                                          <p:stCondLst>
                                            <p:cond delay="0"/>
                                          </p:stCondLst>
                                        </p:cTn>
                                        <p:tgtEl>
                                          <p:spTgt spid="33795">
                                            <p:txEl>
                                              <p:pRg st="1" end="1"/>
                                            </p:txEl>
                                          </p:spTgt>
                                        </p:tgtEl>
                                        <p:attrNameLst>
                                          <p:attrName>style.visibility</p:attrName>
                                        </p:attrNameLst>
                                      </p:cBhvr>
                                      <p:to>
                                        <p:strVal val="visible"/>
                                      </p:to>
                                    </p:set>
                                    <p:anim calcmode="lin" valueType="num">
                                      <p:cBhvr additive="base">
                                        <p:cTn id="16"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500"/>
                            </p:stCondLst>
                            <p:childTnLst>
                              <p:par>
                                <p:cTn id="19" presetID="2" presetClass="entr" presetSubtype="4" fill="hold" nodeType="afterEffect">
                                  <p:stCondLst>
                                    <p:cond delay="0"/>
                                  </p:stCondLst>
                                  <p:childTnLst>
                                    <p:set>
                                      <p:cBhvr>
                                        <p:cTn id="20" dur="1" fill="hold">
                                          <p:stCondLst>
                                            <p:cond delay="0"/>
                                          </p:stCondLst>
                                        </p:cTn>
                                        <p:tgtEl>
                                          <p:spTgt spid="33795">
                                            <p:txEl>
                                              <p:pRg st="2" end="2"/>
                                            </p:txEl>
                                          </p:spTgt>
                                        </p:tgtEl>
                                        <p:attrNameLst>
                                          <p:attrName>style.visibility</p:attrName>
                                        </p:attrNameLst>
                                      </p:cBhvr>
                                      <p:to>
                                        <p:strVal val="visible"/>
                                      </p:to>
                                    </p:set>
                                    <p:anim calcmode="lin" valueType="num">
                                      <p:cBhvr additive="base">
                                        <p:cTn id="21"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000"/>
                            </p:stCondLst>
                            <p:childTnLst>
                              <p:par>
                                <p:cTn id="24" presetID="9" presetClass="entr" presetSubtype="0" fill="hold" nodeType="afterEffect">
                                  <p:stCondLst>
                                    <p:cond delay="0"/>
                                  </p:stCondLst>
                                  <p:childTnLst>
                                    <p:set>
                                      <p:cBhvr>
                                        <p:cTn id="25" dur="1" fill="hold">
                                          <p:stCondLst>
                                            <p:cond delay="0"/>
                                          </p:stCondLst>
                                        </p:cTn>
                                        <p:tgtEl>
                                          <p:spTgt spid="33835"/>
                                        </p:tgtEl>
                                        <p:attrNameLst>
                                          <p:attrName>style.visibility</p:attrName>
                                        </p:attrNameLst>
                                      </p:cBhvr>
                                      <p:to>
                                        <p:strVal val="visible"/>
                                      </p:to>
                                    </p:set>
                                    <p:animEffect transition="in" filter="dissolve">
                                      <p:cBhvr>
                                        <p:cTn id="26" dur="500"/>
                                        <p:tgtEl>
                                          <p:spTgt spid="33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AA142F3-6DA7-17A0-BA82-172D5D9DEDBE}"/>
              </a:ext>
            </a:extLst>
          </p:cNvPr>
          <p:cNvSpPr>
            <a:spLocks noGrp="1" noChangeArrowheads="1"/>
          </p:cNvSpPr>
          <p:nvPr>
            <p:ph type="ctrTitle"/>
          </p:nvPr>
        </p:nvSpPr>
        <p:spPr>
          <a:xfrm>
            <a:off x="685800" y="609600"/>
            <a:ext cx="7772400" cy="1143000"/>
          </a:xfrm>
        </p:spPr>
        <p:txBody>
          <a:bodyPr anchor="ctr"/>
          <a:lstStyle/>
          <a:p>
            <a:r>
              <a:rPr lang="en-US" altLang="en-US" sz="4400" b="1">
                <a:effectLst>
                  <a:outerShdw blurRad="38100" dist="38100" dir="2700000" algn="tl">
                    <a:srgbClr val="000000"/>
                  </a:outerShdw>
                </a:effectLst>
              </a:rPr>
              <a:t>Important:</a:t>
            </a:r>
            <a:endParaRPr lang="en-US" altLang="en-US" sz="4400"/>
          </a:p>
        </p:txBody>
      </p:sp>
      <p:sp>
        <p:nvSpPr>
          <p:cNvPr id="48131" name="Rectangle 3">
            <a:extLst>
              <a:ext uri="{FF2B5EF4-FFF2-40B4-BE49-F238E27FC236}">
                <a16:creationId xmlns:a16="http://schemas.microsoft.com/office/drawing/2014/main" id="{B26F319E-584C-9F19-7658-D6EFD66E0344}"/>
              </a:ext>
            </a:extLst>
          </p:cNvPr>
          <p:cNvSpPr>
            <a:spLocks noGrp="1" noChangeArrowheads="1"/>
          </p:cNvSpPr>
          <p:nvPr>
            <p:ph type="subTitle" idx="1"/>
          </p:nvPr>
        </p:nvSpPr>
        <p:spPr>
          <a:xfrm>
            <a:off x="1371600" y="1905000"/>
            <a:ext cx="6400800" cy="3352800"/>
          </a:xfrm>
        </p:spPr>
        <p:txBody>
          <a:bodyPr/>
          <a:lstStyle/>
          <a:p>
            <a:pPr>
              <a:buFontTx/>
              <a:buChar char="•"/>
            </a:pPr>
            <a:r>
              <a:rPr lang="en-US" altLang="en-US" sz="3200"/>
              <a:t> Adenine and Thymine always join together</a:t>
            </a:r>
          </a:p>
          <a:p>
            <a:r>
              <a:rPr lang="en-US" altLang="en-US" sz="3200" b="1"/>
              <a:t>A      T</a:t>
            </a:r>
            <a:endParaRPr lang="en-US" altLang="en-US" sz="3200"/>
          </a:p>
          <a:p>
            <a:pPr>
              <a:buFontTx/>
              <a:buChar char="•"/>
            </a:pPr>
            <a:r>
              <a:rPr lang="en-US" altLang="en-US" sz="3200"/>
              <a:t> Cytosine and Guanine always join together</a:t>
            </a:r>
          </a:p>
          <a:p>
            <a:r>
              <a:rPr lang="en-US" altLang="en-US" sz="3200" b="1"/>
              <a:t>C      G</a:t>
            </a:r>
            <a:endParaRPr lang="en-US" altLang="en-US" sz="3200"/>
          </a:p>
        </p:txBody>
      </p:sp>
      <p:sp>
        <p:nvSpPr>
          <p:cNvPr id="48132" name="Line 4">
            <a:extLst>
              <a:ext uri="{FF2B5EF4-FFF2-40B4-BE49-F238E27FC236}">
                <a16:creationId xmlns:a16="http://schemas.microsoft.com/office/drawing/2014/main" id="{E0C999EB-0ED0-5C27-3061-95C837C5DDE6}"/>
              </a:ext>
            </a:extLst>
          </p:cNvPr>
          <p:cNvSpPr>
            <a:spLocks noChangeShapeType="1"/>
          </p:cNvSpPr>
          <p:nvPr/>
        </p:nvSpPr>
        <p:spPr bwMode="auto">
          <a:xfrm>
            <a:off x="4343400" y="3200400"/>
            <a:ext cx="457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3" name="Line 5">
            <a:extLst>
              <a:ext uri="{FF2B5EF4-FFF2-40B4-BE49-F238E27FC236}">
                <a16:creationId xmlns:a16="http://schemas.microsoft.com/office/drawing/2014/main" id="{E0B83604-DD7C-907B-263B-F868ECD3E8F7}"/>
              </a:ext>
            </a:extLst>
          </p:cNvPr>
          <p:cNvSpPr>
            <a:spLocks noChangeShapeType="1"/>
          </p:cNvSpPr>
          <p:nvPr/>
        </p:nvSpPr>
        <p:spPr bwMode="auto">
          <a:xfrm flipH="1">
            <a:off x="4343400" y="3352800"/>
            <a:ext cx="457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4" name="Line 6">
            <a:extLst>
              <a:ext uri="{FF2B5EF4-FFF2-40B4-BE49-F238E27FC236}">
                <a16:creationId xmlns:a16="http://schemas.microsoft.com/office/drawing/2014/main" id="{9C4444DF-4456-A272-6DC1-7551E857F9A8}"/>
              </a:ext>
            </a:extLst>
          </p:cNvPr>
          <p:cNvSpPr>
            <a:spLocks noChangeShapeType="1"/>
          </p:cNvSpPr>
          <p:nvPr/>
        </p:nvSpPr>
        <p:spPr bwMode="auto">
          <a:xfrm>
            <a:off x="4343400" y="4876800"/>
            <a:ext cx="457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5" name="Line 7">
            <a:extLst>
              <a:ext uri="{FF2B5EF4-FFF2-40B4-BE49-F238E27FC236}">
                <a16:creationId xmlns:a16="http://schemas.microsoft.com/office/drawing/2014/main" id="{1249621D-438D-F1CB-84E6-09BE905C2154}"/>
              </a:ext>
            </a:extLst>
          </p:cNvPr>
          <p:cNvSpPr>
            <a:spLocks noChangeShapeType="1"/>
          </p:cNvSpPr>
          <p:nvPr/>
        </p:nvSpPr>
        <p:spPr bwMode="auto">
          <a:xfrm flipH="1">
            <a:off x="4343400" y="5029200"/>
            <a:ext cx="457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D17D13F-0809-6AA1-A6A8-B3D6156C516A}"/>
              </a:ext>
            </a:extLst>
          </p:cNvPr>
          <p:cNvSpPr>
            <a:spLocks noGrp="1" noChangeArrowheads="1"/>
          </p:cNvSpPr>
          <p:nvPr>
            <p:ph type="title"/>
          </p:nvPr>
        </p:nvSpPr>
        <p:spPr/>
        <p:txBody>
          <a:bodyPr/>
          <a:lstStyle/>
          <a:p>
            <a:r>
              <a:rPr lang="en-US" altLang="en-US" b="1">
                <a:effectLst>
                  <a:outerShdw blurRad="38100" dist="38100" dir="2700000" algn="tl">
                    <a:srgbClr val="000000"/>
                  </a:outerShdw>
                </a:effectLst>
              </a:rPr>
              <a:t>DNA by the numbers</a:t>
            </a:r>
            <a:endParaRPr lang="en-US" altLang="en-US"/>
          </a:p>
        </p:txBody>
      </p:sp>
      <p:sp>
        <p:nvSpPr>
          <p:cNvPr id="21507" name="Rectangle 3">
            <a:extLst>
              <a:ext uri="{FF2B5EF4-FFF2-40B4-BE49-F238E27FC236}">
                <a16:creationId xmlns:a16="http://schemas.microsoft.com/office/drawing/2014/main" id="{74D9EE90-F708-F5BD-28F8-E610571F92ED}"/>
              </a:ext>
            </a:extLst>
          </p:cNvPr>
          <p:cNvSpPr>
            <a:spLocks noGrp="1" noChangeArrowheads="1"/>
          </p:cNvSpPr>
          <p:nvPr>
            <p:ph type="body" sz="half" idx="1"/>
          </p:nvPr>
        </p:nvSpPr>
        <p:spPr>
          <a:xfrm>
            <a:off x="609600" y="1676400"/>
            <a:ext cx="4343400" cy="4495800"/>
          </a:xfrm>
        </p:spPr>
        <p:txBody>
          <a:bodyPr/>
          <a:lstStyle/>
          <a:p>
            <a:r>
              <a:rPr lang="en-US" altLang="en-US" sz="2800" b="1"/>
              <a:t>Each cell has about 2 m of DNA.</a:t>
            </a:r>
          </a:p>
          <a:p>
            <a:r>
              <a:rPr lang="en-US" altLang="en-US" sz="2800" b="1"/>
              <a:t>The average human has 75 trillion cells.</a:t>
            </a:r>
          </a:p>
          <a:p>
            <a:r>
              <a:rPr lang="en-US" altLang="en-US" sz="2800" b="1"/>
              <a:t>The average human has enough DNA to go from the earth to the sun more than 400 times.</a:t>
            </a:r>
          </a:p>
          <a:p>
            <a:r>
              <a:rPr lang="en-US" altLang="en-US" sz="2800" b="1"/>
              <a:t>DNA has a diameter of only 0.000000002 m.</a:t>
            </a:r>
            <a:endParaRPr lang="en-US" altLang="en-US" sz="2800"/>
          </a:p>
        </p:txBody>
      </p:sp>
      <p:grpSp>
        <p:nvGrpSpPr>
          <p:cNvPr id="21510" name="Group 6">
            <a:extLst>
              <a:ext uri="{FF2B5EF4-FFF2-40B4-BE49-F238E27FC236}">
                <a16:creationId xmlns:a16="http://schemas.microsoft.com/office/drawing/2014/main" id="{2EAEC4A5-1839-5C56-459D-6F6F7A0151E3}"/>
              </a:ext>
            </a:extLst>
          </p:cNvPr>
          <p:cNvGrpSpPr>
            <a:grpSpLocks/>
          </p:cNvGrpSpPr>
          <p:nvPr/>
        </p:nvGrpSpPr>
        <p:grpSpPr bwMode="auto">
          <a:xfrm>
            <a:off x="5029200" y="2286000"/>
            <a:ext cx="3429000" cy="3549650"/>
            <a:chOff x="3168" y="1680"/>
            <a:chExt cx="2160" cy="2236"/>
          </a:xfrm>
        </p:grpSpPr>
        <p:graphicFrame>
          <p:nvGraphicFramePr>
            <p:cNvPr id="21508" name="Object 4">
              <a:extLst>
                <a:ext uri="{FF2B5EF4-FFF2-40B4-BE49-F238E27FC236}">
                  <a16:creationId xmlns:a16="http://schemas.microsoft.com/office/drawing/2014/main" id="{E5991797-8CB7-85AE-4395-2EA49F1A69B1}"/>
                </a:ext>
              </a:extLst>
            </p:cNvPr>
            <p:cNvGraphicFramePr>
              <a:graphicFrameLocks noChangeAspect="1"/>
            </p:cNvGraphicFramePr>
            <p:nvPr/>
          </p:nvGraphicFramePr>
          <p:xfrm>
            <a:off x="3168" y="1680"/>
            <a:ext cx="2160" cy="1434"/>
          </p:xfrm>
          <a:graphic>
            <a:graphicData uri="http://schemas.openxmlformats.org/presentationml/2006/ole">
              <mc:AlternateContent xmlns:mc="http://schemas.openxmlformats.org/markup-compatibility/2006">
                <mc:Choice xmlns:v="urn:schemas-microsoft-com:vml" Requires="v">
                  <p:oleObj name="Clip" r:id="rId4" imgW="2438095" imgH="1619048" progId="MS_ClipArt_Gallery.2">
                    <p:embed/>
                  </p:oleObj>
                </mc:Choice>
                <mc:Fallback>
                  <p:oleObj name="Clip" r:id="rId4" imgW="2438095" imgH="1619048"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8" y="1680"/>
                          <a:ext cx="2160" cy="1434"/>
                        </a:xfrm>
                        <a:prstGeom prst="rect">
                          <a:avLst/>
                        </a:prstGeom>
                      </p:spPr>
                    </p:pic>
                  </p:oleObj>
                </mc:Fallback>
              </mc:AlternateContent>
            </a:graphicData>
          </a:graphic>
        </p:graphicFrame>
        <p:sp>
          <p:nvSpPr>
            <p:cNvPr id="21509" name="Text Box 5">
              <a:extLst>
                <a:ext uri="{FF2B5EF4-FFF2-40B4-BE49-F238E27FC236}">
                  <a16:creationId xmlns:a16="http://schemas.microsoft.com/office/drawing/2014/main" id="{1BCD36FD-FF78-2BBF-CF61-B64A073BDAB8}"/>
                </a:ext>
              </a:extLst>
            </p:cNvPr>
            <p:cNvSpPr txBox="1">
              <a:spLocks noChangeArrowheads="1"/>
            </p:cNvSpPr>
            <p:nvPr/>
          </p:nvSpPr>
          <p:spPr bwMode="auto">
            <a:xfrm>
              <a:off x="3168" y="3168"/>
              <a:ext cx="210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t>The earth is 150 billion m</a:t>
              </a:r>
            </a:p>
            <a:p>
              <a:r>
                <a:rPr lang="en-US" altLang="en-US" b="0"/>
                <a:t>or 93 million miles from </a:t>
              </a:r>
            </a:p>
            <a:p>
              <a:r>
                <a:rPr lang="en-US" altLang="en-US" b="0"/>
                <a:t>the sun.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 calcmode="lin" valueType="num">
                                      <p:cBhvr additive="base">
                                        <p:cTn id="11"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21507">
                                            <p:txEl>
                                              <p:pRg st="1" end="1"/>
                                            </p:txEl>
                                          </p:spTgt>
                                        </p:tgtEl>
                                        <p:attrNameLst>
                                          <p:attrName>style.visibility</p:attrName>
                                        </p:attrNameLst>
                                      </p:cBhvr>
                                      <p:to>
                                        <p:strVal val="visible"/>
                                      </p:to>
                                    </p:set>
                                    <p:anim calcmode="lin" valueType="num">
                                      <p:cBhvr additive="base">
                                        <p:cTn id="16"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nodeType="afterEffect">
                                  <p:stCondLst>
                                    <p:cond delay="0"/>
                                  </p:stCondLst>
                                  <p:childTnLst>
                                    <p:set>
                                      <p:cBhvr>
                                        <p:cTn id="20" dur="1" fill="hold">
                                          <p:stCondLst>
                                            <p:cond delay="0"/>
                                          </p:stCondLst>
                                        </p:cTn>
                                        <p:tgtEl>
                                          <p:spTgt spid="21507">
                                            <p:txEl>
                                              <p:pRg st="2" end="2"/>
                                            </p:txEl>
                                          </p:spTgt>
                                        </p:tgtEl>
                                        <p:attrNameLst>
                                          <p:attrName>style.visibility</p:attrName>
                                        </p:attrNameLst>
                                      </p:cBhvr>
                                      <p:to>
                                        <p:strVal val="visible"/>
                                      </p:to>
                                    </p:set>
                                    <p:anim calcmode="lin" valueType="num">
                                      <p:cBhvr additive="base">
                                        <p:cTn id="21"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8" fill="hold" nodeType="afterEffect">
                                  <p:stCondLst>
                                    <p:cond delay="0"/>
                                  </p:stCondLst>
                                  <p:childTnLst>
                                    <p:set>
                                      <p:cBhvr>
                                        <p:cTn id="25" dur="1" fill="hold">
                                          <p:stCondLst>
                                            <p:cond delay="0"/>
                                          </p:stCondLst>
                                        </p:cTn>
                                        <p:tgtEl>
                                          <p:spTgt spid="21507">
                                            <p:txEl>
                                              <p:pRg st="3" end="3"/>
                                            </p:txEl>
                                          </p:spTgt>
                                        </p:tgtEl>
                                        <p:attrNameLst>
                                          <p:attrName>style.visibility</p:attrName>
                                        </p:attrNameLst>
                                      </p:cBhvr>
                                      <p:to>
                                        <p:strVal val="visible"/>
                                      </p:to>
                                    </p:set>
                                    <p:anim calcmode="lin" valueType="num">
                                      <p:cBhvr additive="base">
                                        <p:cTn id="26"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2" presetClass="entr" presetSubtype="2" fill="hold" nodeType="afterEffect">
                                  <p:stCondLst>
                                    <p:cond delay="0"/>
                                  </p:stCondLst>
                                  <p:childTnLst>
                                    <p:set>
                                      <p:cBhvr>
                                        <p:cTn id="30" dur="1" fill="hold">
                                          <p:stCondLst>
                                            <p:cond delay="0"/>
                                          </p:stCondLst>
                                        </p:cTn>
                                        <p:tgtEl>
                                          <p:spTgt spid="21510"/>
                                        </p:tgtEl>
                                        <p:attrNameLst>
                                          <p:attrName>style.visibility</p:attrName>
                                        </p:attrNameLst>
                                      </p:cBhvr>
                                      <p:to>
                                        <p:strVal val="visible"/>
                                      </p:to>
                                    </p:set>
                                    <p:anim calcmode="lin" valueType="num">
                                      <p:cBhvr additive="base">
                                        <p:cTn id="31" dur="500" fill="hold"/>
                                        <p:tgtEl>
                                          <p:spTgt spid="21510"/>
                                        </p:tgtEl>
                                        <p:attrNameLst>
                                          <p:attrName>ppt_x</p:attrName>
                                        </p:attrNameLst>
                                      </p:cBhvr>
                                      <p:tavLst>
                                        <p:tav tm="0">
                                          <p:val>
                                            <p:strVal val="1+#ppt_w/2"/>
                                          </p:val>
                                        </p:tav>
                                        <p:tav tm="100000">
                                          <p:val>
                                            <p:strVal val="#ppt_x"/>
                                          </p:val>
                                        </p:tav>
                                      </p:tavLst>
                                    </p:anim>
                                    <p:anim calcmode="lin" valueType="num">
                                      <p:cBhvr additive="base">
                                        <p:cTn id="32" dur="500" fill="hold"/>
                                        <p:tgtEl>
                                          <p:spTgt spid="215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3">
            <a:extLst>
              <a:ext uri="{FF2B5EF4-FFF2-40B4-BE49-F238E27FC236}">
                <a16:creationId xmlns:a16="http://schemas.microsoft.com/office/drawing/2014/main" id="{9F0ABC57-F92E-1855-543D-0C4D136E2B71}"/>
              </a:ext>
            </a:extLst>
          </p:cNvPr>
          <p:cNvSpPr>
            <a:spLocks noChangeArrowheads="1" noChangeShapeType="1" noTextEdit="1"/>
          </p:cNvSpPr>
          <p:nvPr/>
        </p:nvSpPr>
        <p:spPr bwMode="auto">
          <a:xfrm>
            <a:off x="762000" y="762000"/>
            <a:ext cx="7696200" cy="914400"/>
          </a:xfrm>
          <a:prstGeom prst="rect">
            <a:avLst/>
          </a:prstGeom>
        </p:spPr>
        <p:txBody>
          <a:bodyPr wrap="none" fromWordArt="1">
            <a:prstTxWarp prst="textPlain">
              <a:avLst>
                <a:gd name="adj" fmla="val 50000"/>
              </a:avLst>
            </a:prstTxWarp>
          </a:bodyPr>
          <a:lstStyle/>
          <a:p>
            <a:pPr algn="ctr"/>
            <a:r>
              <a:rPr lang="en-GB" sz="3600" kern="1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The Structure of DNA </a:t>
            </a:r>
          </a:p>
        </p:txBody>
      </p:sp>
      <p:pic>
        <p:nvPicPr>
          <p:cNvPr id="2052" name="Picture 4">
            <a:extLst>
              <a:ext uri="{FF2B5EF4-FFF2-40B4-BE49-F238E27FC236}">
                <a16:creationId xmlns:a16="http://schemas.microsoft.com/office/drawing/2014/main" id="{B53C940B-D5E4-C5C9-FB21-DD6BBA28F7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590800"/>
            <a:ext cx="2146300" cy="32512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a:extLst>
              <a:ext uri="{FF2B5EF4-FFF2-40B4-BE49-F238E27FC236}">
                <a16:creationId xmlns:a16="http://schemas.microsoft.com/office/drawing/2014/main" id="{BC24F286-8884-89A9-2B2B-94BF2434C7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2590800"/>
            <a:ext cx="2197100" cy="32512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BC96DC16-3F66-34D6-9EBD-D9017D1CE75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2590800"/>
            <a:ext cx="2146300" cy="3251200"/>
          </a:xfrm>
          <a:prstGeom prst="rect">
            <a:avLst/>
          </a:prstGeom>
          <a:noFill/>
          <a:extLst>
            <a:ext uri="{909E8E84-426E-40DD-AFC4-6F175D3DCCD1}">
              <a14:hiddenFill xmlns:a14="http://schemas.microsoft.com/office/drawing/2010/main">
                <a:solidFill>
                  <a:srgbClr val="FFFFFF"/>
                </a:solidFill>
              </a14:hiddenFill>
            </a:ext>
          </a:extLst>
        </p:spPr>
      </p:pic>
      <p:sp>
        <p:nvSpPr>
          <p:cNvPr id="2056" name="Text Box 8">
            <a:extLst>
              <a:ext uri="{FF2B5EF4-FFF2-40B4-BE49-F238E27FC236}">
                <a16:creationId xmlns:a16="http://schemas.microsoft.com/office/drawing/2014/main" id="{A4FBFF6E-7EFB-5B7E-DB4E-65D7421E9E15}"/>
              </a:ext>
            </a:extLst>
          </p:cNvPr>
          <p:cNvSpPr txBox="1">
            <a:spLocks noChangeArrowheads="1"/>
          </p:cNvSpPr>
          <p:nvPr/>
        </p:nvSpPr>
        <p:spPr bwMode="auto">
          <a:xfrm>
            <a:off x="7299325" y="6208713"/>
            <a:ext cx="998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200" b="0"/>
              <a:t>Mr. Coleman</a:t>
            </a:r>
          </a:p>
          <a:p>
            <a:pPr algn="ctr"/>
            <a:r>
              <a:rPr lang="en-US" altLang="en-US" sz="1200" b="0"/>
              <a:t>Biology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par>
                          <p:cTn id="8" fill="hold" nodeType="afterGroup">
                            <p:stCondLst>
                              <p:cond delay="500"/>
                            </p:stCondLst>
                            <p:childTnLst>
                              <p:par>
                                <p:cTn id="9" presetID="23" presetClass="entr" presetSubtype="528" fill="hold" nodeType="afterEffect">
                                  <p:stCondLst>
                                    <p:cond delay="1000"/>
                                  </p:stCondLst>
                                  <p:childTnLst>
                                    <p:set>
                                      <p:cBhvr>
                                        <p:cTn id="10" dur="1" fill="hold">
                                          <p:stCondLst>
                                            <p:cond delay="0"/>
                                          </p:stCondLst>
                                        </p:cTn>
                                        <p:tgtEl>
                                          <p:spTgt spid="2054"/>
                                        </p:tgtEl>
                                        <p:attrNameLst>
                                          <p:attrName>style.visibility</p:attrName>
                                        </p:attrNameLst>
                                      </p:cBhvr>
                                      <p:to>
                                        <p:strVal val="visible"/>
                                      </p:to>
                                    </p:set>
                                    <p:anim calcmode="lin" valueType="num">
                                      <p:cBhvr>
                                        <p:cTn id="11" dur="500" fill="hold"/>
                                        <p:tgtEl>
                                          <p:spTgt spid="2054"/>
                                        </p:tgtEl>
                                        <p:attrNameLst>
                                          <p:attrName>ppt_w</p:attrName>
                                        </p:attrNameLst>
                                      </p:cBhvr>
                                      <p:tavLst>
                                        <p:tav tm="0">
                                          <p:val>
                                            <p:fltVal val="0"/>
                                          </p:val>
                                        </p:tav>
                                        <p:tav tm="100000">
                                          <p:val>
                                            <p:strVal val="#ppt_w"/>
                                          </p:val>
                                        </p:tav>
                                      </p:tavLst>
                                    </p:anim>
                                    <p:anim calcmode="lin" valueType="num">
                                      <p:cBhvr>
                                        <p:cTn id="12" dur="500" fill="hold"/>
                                        <p:tgtEl>
                                          <p:spTgt spid="2054"/>
                                        </p:tgtEl>
                                        <p:attrNameLst>
                                          <p:attrName>ppt_h</p:attrName>
                                        </p:attrNameLst>
                                      </p:cBhvr>
                                      <p:tavLst>
                                        <p:tav tm="0">
                                          <p:val>
                                            <p:fltVal val="0"/>
                                          </p:val>
                                        </p:tav>
                                        <p:tav tm="100000">
                                          <p:val>
                                            <p:strVal val="#ppt_h"/>
                                          </p:val>
                                        </p:tav>
                                      </p:tavLst>
                                    </p:anim>
                                    <p:anim calcmode="lin" valueType="num">
                                      <p:cBhvr>
                                        <p:cTn id="13" dur="500" fill="hold"/>
                                        <p:tgtEl>
                                          <p:spTgt spid="2054"/>
                                        </p:tgtEl>
                                        <p:attrNameLst>
                                          <p:attrName>ppt_x</p:attrName>
                                        </p:attrNameLst>
                                      </p:cBhvr>
                                      <p:tavLst>
                                        <p:tav tm="0">
                                          <p:val>
                                            <p:fltVal val="0.5"/>
                                          </p:val>
                                        </p:tav>
                                        <p:tav tm="100000">
                                          <p:val>
                                            <p:strVal val="#ppt_x"/>
                                          </p:val>
                                        </p:tav>
                                      </p:tavLst>
                                    </p:anim>
                                    <p:anim calcmode="lin" valueType="num">
                                      <p:cBhvr>
                                        <p:cTn id="14" dur="500" fill="hold"/>
                                        <p:tgtEl>
                                          <p:spTgt spid="2054"/>
                                        </p:tgtEl>
                                        <p:attrNameLst>
                                          <p:attrName>ppt_y</p:attrName>
                                        </p:attrNameLst>
                                      </p:cBhvr>
                                      <p:tavLst>
                                        <p:tav tm="0">
                                          <p:val>
                                            <p:fltVal val="0.5"/>
                                          </p:val>
                                        </p:tav>
                                        <p:tav tm="100000">
                                          <p:val>
                                            <p:strVal val="#ppt_y"/>
                                          </p:val>
                                        </p:tav>
                                      </p:tavLst>
                                    </p:anim>
                                  </p:childTnLst>
                                </p:cTn>
                              </p:par>
                            </p:childTnLst>
                          </p:cTn>
                        </p:par>
                        <p:par>
                          <p:cTn id="15" fill="hold" nodeType="afterGroup">
                            <p:stCondLst>
                              <p:cond delay="2000"/>
                            </p:stCondLst>
                            <p:childTnLst>
                              <p:par>
                                <p:cTn id="16" presetID="2" presetClass="entr" presetSubtype="8" fill="hold" nodeType="after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additive="base">
                                        <p:cTn id="18" dur="500" fill="hold"/>
                                        <p:tgtEl>
                                          <p:spTgt spid="2052"/>
                                        </p:tgtEl>
                                        <p:attrNameLst>
                                          <p:attrName>ppt_x</p:attrName>
                                        </p:attrNameLst>
                                      </p:cBhvr>
                                      <p:tavLst>
                                        <p:tav tm="0">
                                          <p:val>
                                            <p:strVal val="0-#ppt_w/2"/>
                                          </p:val>
                                        </p:tav>
                                        <p:tav tm="100000">
                                          <p:val>
                                            <p:strVal val="#ppt_x"/>
                                          </p:val>
                                        </p:tav>
                                      </p:tavLst>
                                    </p:anim>
                                    <p:anim calcmode="lin" valueType="num">
                                      <p:cBhvr additive="base">
                                        <p:cTn id="19" dur="500" fill="hold"/>
                                        <p:tgtEl>
                                          <p:spTgt spid="2052"/>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2500"/>
                            </p:stCondLst>
                            <p:childTnLst>
                              <p:par>
                                <p:cTn id="21" presetID="2" presetClass="entr" presetSubtype="2" fill="hold" nodeType="afterEffect">
                                  <p:stCondLst>
                                    <p:cond delay="0"/>
                                  </p:stCondLst>
                                  <p:childTnLst>
                                    <p:set>
                                      <p:cBhvr>
                                        <p:cTn id="22" dur="1" fill="hold">
                                          <p:stCondLst>
                                            <p:cond delay="0"/>
                                          </p:stCondLst>
                                        </p:cTn>
                                        <p:tgtEl>
                                          <p:spTgt spid="2053"/>
                                        </p:tgtEl>
                                        <p:attrNameLst>
                                          <p:attrName>style.visibility</p:attrName>
                                        </p:attrNameLst>
                                      </p:cBhvr>
                                      <p:to>
                                        <p:strVal val="visible"/>
                                      </p:to>
                                    </p:set>
                                    <p:anim calcmode="lin" valueType="num">
                                      <p:cBhvr additive="base">
                                        <p:cTn id="23" dur="500" fill="hold"/>
                                        <p:tgtEl>
                                          <p:spTgt spid="2053"/>
                                        </p:tgtEl>
                                        <p:attrNameLst>
                                          <p:attrName>ppt_x</p:attrName>
                                        </p:attrNameLst>
                                      </p:cBhvr>
                                      <p:tavLst>
                                        <p:tav tm="0">
                                          <p:val>
                                            <p:strVal val="1+#ppt_w/2"/>
                                          </p:val>
                                        </p:tav>
                                        <p:tav tm="100000">
                                          <p:val>
                                            <p:strVal val="#ppt_x"/>
                                          </p:val>
                                        </p:tav>
                                      </p:tavLst>
                                    </p:anim>
                                    <p:anim calcmode="lin" valueType="num">
                                      <p:cBhvr additive="base">
                                        <p:cTn id="24"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9379E73-B835-2FA7-F9CA-B0DFD1DCF05A}"/>
              </a:ext>
            </a:extLst>
          </p:cNvPr>
          <p:cNvSpPr>
            <a:spLocks noGrp="1" noChangeArrowheads="1"/>
          </p:cNvSpPr>
          <p:nvPr>
            <p:ph type="ctrTitle"/>
          </p:nvPr>
        </p:nvSpPr>
        <p:spPr>
          <a:xfrm>
            <a:off x="685800" y="2286000"/>
            <a:ext cx="7772400" cy="1143000"/>
          </a:xfrm>
        </p:spPr>
        <p:txBody>
          <a:bodyPr anchor="ctr"/>
          <a:lstStyle/>
          <a:p>
            <a:r>
              <a:rPr lang="en-US" altLang="en-US" sz="4400"/>
              <a:t>Thank You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a:extLst>
              <a:ext uri="{FF2B5EF4-FFF2-40B4-BE49-F238E27FC236}">
                <a16:creationId xmlns:a16="http://schemas.microsoft.com/office/drawing/2014/main" id="{F2D3BCEB-737F-FB1D-B1CF-6539F04AE4B3}"/>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b="0">
                <a:latin typeface="Arial" panose="020B0604020202020204" pitchFamily="34" charset="0"/>
                <a:cs typeface="Arial" panose="020B0604020202020204" pitchFamily="34" charset="0"/>
              </a:rPr>
              <a:t>This powerpoint was kindly donated to </a:t>
            </a:r>
            <a:r>
              <a:rPr lang="en-GB" altLang="en-US" b="0">
                <a:latin typeface="Arial" panose="020B0604020202020204" pitchFamily="34" charset="0"/>
                <a:cs typeface="Arial" panose="020B0604020202020204" pitchFamily="34" charset="0"/>
                <a:hlinkClick r:id="rId3"/>
              </a:rPr>
              <a:t>www.worldofteaching.com</a:t>
            </a:r>
            <a:endParaRPr lang="en-GB" altLang="en-US" b="0">
              <a:latin typeface="Arial" panose="020B0604020202020204" pitchFamily="34" charset="0"/>
              <a:cs typeface="Arial" panose="020B0604020202020204" pitchFamily="34" charset="0"/>
            </a:endParaRPr>
          </a:p>
          <a:p>
            <a:pPr eaLnBrk="1" hangingPunct="1"/>
            <a:endParaRPr lang="en-GB" altLang="en-US" b="0">
              <a:latin typeface="Arial" panose="020B0604020202020204" pitchFamily="34" charset="0"/>
              <a:cs typeface="Arial" panose="020B0604020202020204" pitchFamily="34" charset="0"/>
            </a:endParaRPr>
          </a:p>
          <a:p>
            <a:pPr eaLnBrk="1" hangingPunct="1"/>
            <a:endParaRPr lang="en-GB" altLang="en-US" b="0">
              <a:latin typeface="Arial" panose="020B0604020202020204" pitchFamily="34" charset="0"/>
              <a:cs typeface="Arial" panose="020B0604020202020204" pitchFamily="34" charset="0"/>
            </a:endParaRPr>
          </a:p>
          <a:p>
            <a:pPr eaLnBrk="1" hangingPunct="1"/>
            <a:endParaRPr lang="en-GB" altLang="en-US" b="0">
              <a:latin typeface="Arial" panose="020B0604020202020204" pitchFamily="34" charset="0"/>
              <a:cs typeface="Arial" panose="020B0604020202020204" pitchFamily="34" charset="0"/>
            </a:endParaRPr>
          </a:p>
          <a:p>
            <a:pPr eaLnBrk="1" hangingPunct="1"/>
            <a:endParaRPr lang="en-GB" altLang="en-US" b="0">
              <a:latin typeface="Arial" panose="020B0604020202020204" pitchFamily="34" charset="0"/>
              <a:cs typeface="Arial" panose="020B0604020202020204" pitchFamily="34" charset="0"/>
            </a:endParaRPr>
          </a:p>
          <a:p>
            <a:pPr eaLnBrk="1" hangingPunct="1"/>
            <a:r>
              <a:rPr lang="en-GB" altLang="en-US" b="0">
                <a:latin typeface="Arial" panose="020B0604020202020204" pitchFamily="34" charset="0"/>
                <a:cs typeface="Arial" panose="020B0604020202020204" pitchFamily="34" charset="0"/>
                <a:hlinkClick r:id="rId3"/>
              </a:rPr>
              <a:t>http://www.worldofteaching.com</a:t>
            </a:r>
            <a:r>
              <a:rPr lang="en-GB" altLang="en-US" b="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b="0">
              <a:latin typeface="Arial" panose="020B0604020202020204" pitchFamily="34" charset="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1E63A7F-55FD-EF85-F77F-BD097F8DE72C}"/>
              </a:ext>
            </a:extLst>
          </p:cNvPr>
          <p:cNvSpPr>
            <a:spLocks noGrp="1" noChangeArrowheads="1"/>
          </p:cNvSpPr>
          <p:nvPr>
            <p:ph type="title"/>
          </p:nvPr>
        </p:nvSpPr>
        <p:spPr/>
        <p:txBody>
          <a:bodyPr/>
          <a:lstStyle/>
          <a:p>
            <a:r>
              <a:rPr lang="en-US" altLang="en-US" sz="5400" b="1">
                <a:effectLst>
                  <a:outerShdw blurRad="38100" dist="38100" dir="2700000" algn="tl">
                    <a:srgbClr val="000000"/>
                  </a:outerShdw>
                </a:effectLst>
              </a:rPr>
              <a:t>DNA</a:t>
            </a:r>
          </a:p>
        </p:txBody>
      </p:sp>
      <p:sp>
        <p:nvSpPr>
          <p:cNvPr id="22531" name="Rectangle 3">
            <a:extLst>
              <a:ext uri="{FF2B5EF4-FFF2-40B4-BE49-F238E27FC236}">
                <a16:creationId xmlns:a16="http://schemas.microsoft.com/office/drawing/2014/main" id="{F864D396-EA89-1F09-DCEC-9BD3569FDB44}"/>
              </a:ext>
            </a:extLst>
          </p:cNvPr>
          <p:cNvSpPr>
            <a:spLocks noGrp="1" noChangeArrowheads="1"/>
          </p:cNvSpPr>
          <p:nvPr>
            <p:ph type="body" sz="half" idx="1"/>
          </p:nvPr>
        </p:nvSpPr>
        <p:spPr>
          <a:xfrm>
            <a:off x="762000" y="1752600"/>
            <a:ext cx="4343400" cy="4114800"/>
          </a:xfrm>
        </p:spPr>
        <p:txBody>
          <a:bodyPr/>
          <a:lstStyle/>
          <a:p>
            <a:r>
              <a:rPr lang="en-US" altLang="en-US" sz="3600" b="1">
                <a:effectLst>
                  <a:outerShdw blurRad="38100" dist="38100" dir="2700000" algn="tl">
                    <a:srgbClr val="FFFFFF"/>
                  </a:outerShdw>
                </a:effectLst>
              </a:rPr>
              <a:t>DNA</a:t>
            </a:r>
            <a:r>
              <a:rPr lang="en-US" altLang="en-US" sz="3600">
                <a:effectLst>
                  <a:outerShdw blurRad="38100" dist="38100" dir="2700000" algn="tl">
                    <a:srgbClr val="FFFFFF"/>
                  </a:outerShdw>
                </a:effectLst>
              </a:rPr>
              <a:t> </a:t>
            </a:r>
            <a:r>
              <a:rPr lang="en-US" altLang="en-US" sz="3600"/>
              <a:t>is often called the blueprint of life</a:t>
            </a:r>
            <a:r>
              <a:rPr lang="en-US" altLang="en-US" sz="3600">
                <a:effectLst>
                  <a:outerShdw blurRad="38100" dist="38100" dir="2700000" algn="tl">
                    <a:srgbClr val="FFFFFF"/>
                  </a:outerShdw>
                </a:effectLst>
              </a:rPr>
              <a:t>.</a:t>
            </a:r>
          </a:p>
          <a:p>
            <a:r>
              <a:rPr lang="en-US" altLang="en-US" sz="3600"/>
              <a:t>In simple terms, </a:t>
            </a:r>
            <a:r>
              <a:rPr lang="en-US" altLang="en-US" sz="3600" b="1"/>
              <a:t>DNA</a:t>
            </a:r>
            <a:r>
              <a:rPr lang="en-US" altLang="en-US" sz="3600"/>
              <a:t> contains the instructions for making proteins within the cell.</a:t>
            </a:r>
            <a:r>
              <a:rPr lang="en-US" altLang="en-US" sz="2800">
                <a:latin typeface="Courier New" panose="02070309020205020404" pitchFamily="49" charset="0"/>
              </a:rPr>
              <a:t>  </a:t>
            </a:r>
            <a:endParaRPr lang="en-US" altLang="en-US" sz="3600">
              <a:effectLst>
                <a:outerShdw blurRad="38100" dist="38100" dir="2700000" algn="tl">
                  <a:srgbClr val="FFFFFF"/>
                </a:outerShdw>
              </a:effectLst>
            </a:endParaRPr>
          </a:p>
          <a:p>
            <a:endParaRPr lang="en-US" altLang="en-US" sz="3600">
              <a:effectLst>
                <a:outerShdw blurRad="38100" dist="38100" dir="2700000" algn="tl">
                  <a:srgbClr val="FFFFFF"/>
                </a:outerShdw>
              </a:effectLst>
            </a:endParaRPr>
          </a:p>
        </p:txBody>
      </p:sp>
      <p:graphicFrame>
        <p:nvGraphicFramePr>
          <p:cNvPr id="22532" name="Object 4">
            <a:extLst>
              <a:ext uri="{FF2B5EF4-FFF2-40B4-BE49-F238E27FC236}">
                <a16:creationId xmlns:a16="http://schemas.microsoft.com/office/drawing/2014/main" id="{106CFB04-BAAE-8014-2DE9-40030BB55100}"/>
              </a:ext>
            </a:extLst>
          </p:cNvPr>
          <p:cNvGraphicFramePr>
            <a:graphicFrameLocks noChangeAspect="1"/>
          </p:cNvGraphicFramePr>
          <p:nvPr>
            <p:ph type="clipArt" sz="half" idx="2"/>
          </p:nvPr>
        </p:nvGraphicFramePr>
        <p:xfrm>
          <a:off x="5486400" y="1981200"/>
          <a:ext cx="2747963" cy="4114800"/>
        </p:xfrm>
        <a:graphic>
          <a:graphicData uri="http://schemas.openxmlformats.org/presentationml/2006/ole">
            <mc:AlternateContent xmlns:mc="http://schemas.openxmlformats.org/markup-compatibility/2006">
              <mc:Choice xmlns:v="urn:schemas-microsoft-com:vml" Requires="v">
                <p:oleObj name="Clip" r:id="rId3" imgW="1628571" imgH="2438095" progId="MS_ClipArt_Gallery.2">
                  <p:embed/>
                </p:oleObj>
              </mc:Choice>
              <mc:Fallback>
                <p:oleObj name="Clip" r:id="rId3" imgW="1628571" imgH="2438095"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1981200"/>
                        <a:ext cx="2747963" cy="411480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nodeType="after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additive="base">
                                        <p:cTn id="12"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 calcmode="lin" valueType="num">
                                      <p:cBhvr additive="base">
                                        <p:cTn id="17"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3" presetClass="entr" presetSubtype="528" fill="hold" nodeType="afterEffect">
                                  <p:stCondLst>
                                    <p:cond delay="0"/>
                                  </p:stCondLst>
                                  <p:childTnLst>
                                    <p:set>
                                      <p:cBhvr>
                                        <p:cTn id="21" dur="1" fill="hold">
                                          <p:stCondLst>
                                            <p:cond delay="0"/>
                                          </p:stCondLst>
                                        </p:cTn>
                                        <p:tgtEl>
                                          <p:spTgt spid="22532"/>
                                        </p:tgtEl>
                                        <p:attrNameLst>
                                          <p:attrName>style.visibility</p:attrName>
                                        </p:attrNameLst>
                                      </p:cBhvr>
                                      <p:to>
                                        <p:strVal val="visible"/>
                                      </p:to>
                                    </p:set>
                                    <p:anim calcmode="lin" valueType="num">
                                      <p:cBhvr>
                                        <p:cTn id="22" dur="500" fill="hold"/>
                                        <p:tgtEl>
                                          <p:spTgt spid="22532"/>
                                        </p:tgtEl>
                                        <p:attrNameLst>
                                          <p:attrName>ppt_w</p:attrName>
                                        </p:attrNameLst>
                                      </p:cBhvr>
                                      <p:tavLst>
                                        <p:tav tm="0">
                                          <p:val>
                                            <p:fltVal val="0"/>
                                          </p:val>
                                        </p:tav>
                                        <p:tav tm="100000">
                                          <p:val>
                                            <p:strVal val="#ppt_w"/>
                                          </p:val>
                                        </p:tav>
                                      </p:tavLst>
                                    </p:anim>
                                    <p:anim calcmode="lin" valueType="num">
                                      <p:cBhvr>
                                        <p:cTn id="23" dur="500" fill="hold"/>
                                        <p:tgtEl>
                                          <p:spTgt spid="22532"/>
                                        </p:tgtEl>
                                        <p:attrNameLst>
                                          <p:attrName>ppt_h</p:attrName>
                                        </p:attrNameLst>
                                      </p:cBhvr>
                                      <p:tavLst>
                                        <p:tav tm="0">
                                          <p:val>
                                            <p:fltVal val="0"/>
                                          </p:val>
                                        </p:tav>
                                        <p:tav tm="100000">
                                          <p:val>
                                            <p:strVal val="#ppt_h"/>
                                          </p:val>
                                        </p:tav>
                                      </p:tavLst>
                                    </p:anim>
                                    <p:anim calcmode="lin" valueType="num">
                                      <p:cBhvr>
                                        <p:cTn id="24" dur="500" fill="hold"/>
                                        <p:tgtEl>
                                          <p:spTgt spid="22532"/>
                                        </p:tgtEl>
                                        <p:attrNameLst>
                                          <p:attrName>ppt_x</p:attrName>
                                        </p:attrNameLst>
                                      </p:cBhvr>
                                      <p:tavLst>
                                        <p:tav tm="0">
                                          <p:val>
                                            <p:fltVal val="0.5"/>
                                          </p:val>
                                        </p:tav>
                                        <p:tav tm="100000">
                                          <p:val>
                                            <p:strVal val="#ppt_x"/>
                                          </p:val>
                                        </p:tav>
                                      </p:tavLst>
                                    </p:anim>
                                    <p:anim calcmode="lin" valueType="num">
                                      <p:cBhvr>
                                        <p:cTn id="25" dur="500" fill="hold"/>
                                        <p:tgtEl>
                                          <p:spTgt spid="2253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62DC283-0F52-BF74-0EDE-6ED7BE3D8168}"/>
              </a:ext>
            </a:extLst>
          </p:cNvPr>
          <p:cNvSpPr>
            <a:spLocks noGrp="1" noChangeArrowheads="1"/>
          </p:cNvSpPr>
          <p:nvPr>
            <p:ph type="title"/>
          </p:nvPr>
        </p:nvSpPr>
        <p:spPr>
          <a:xfrm>
            <a:off x="609600" y="381000"/>
            <a:ext cx="7772400" cy="1143000"/>
          </a:xfrm>
        </p:spPr>
        <p:txBody>
          <a:bodyPr/>
          <a:lstStyle/>
          <a:p>
            <a:r>
              <a:rPr lang="en-US" altLang="en-US"/>
              <a:t>Why do we study </a:t>
            </a:r>
            <a:r>
              <a:rPr lang="en-US" altLang="en-US" b="1">
                <a:effectLst>
                  <a:outerShdw blurRad="38100" dist="38100" dir="2700000" algn="tl">
                    <a:srgbClr val="000000"/>
                  </a:outerShdw>
                </a:effectLst>
              </a:rPr>
              <a:t>DNA</a:t>
            </a:r>
            <a:r>
              <a:rPr lang="en-US" altLang="en-US"/>
              <a:t>?</a:t>
            </a:r>
          </a:p>
        </p:txBody>
      </p:sp>
      <p:sp>
        <p:nvSpPr>
          <p:cNvPr id="45059" name="Rectangle 3">
            <a:extLst>
              <a:ext uri="{FF2B5EF4-FFF2-40B4-BE49-F238E27FC236}">
                <a16:creationId xmlns:a16="http://schemas.microsoft.com/office/drawing/2014/main" id="{B2111A1C-8092-1449-B604-84F2D07910F6}"/>
              </a:ext>
            </a:extLst>
          </p:cNvPr>
          <p:cNvSpPr>
            <a:spLocks noGrp="1" noChangeArrowheads="1"/>
          </p:cNvSpPr>
          <p:nvPr>
            <p:ph type="body" sz="half" idx="1"/>
          </p:nvPr>
        </p:nvSpPr>
        <p:spPr>
          <a:xfrm>
            <a:off x="685800" y="1676400"/>
            <a:ext cx="3810000" cy="4876800"/>
          </a:xfrm>
        </p:spPr>
        <p:txBody>
          <a:bodyPr/>
          <a:lstStyle/>
          <a:p>
            <a:pPr>
              <a:buFontTx/>
              <a:buNone/>
            </a:pPr>
            <a:r>
              <a:rPr lang="en-US" altLang="en-US"/>
              <a:t>We study DNA for many reasons, e.g.,</a:t>
            </a:r>
          </a:p>
          <a:p>
            <a:r>
              <a:rPr lang="en-US" altLang="en-US"/>
              <a:t> its central importance to all life on Earth,</a:t>
            </a:r>
          </a:p>
          <a:p>
            <a:r>
              <a:rPr lang="en-US" altLang="en-US"/>
              <a:t>medical benefits such as cures for diseases,</a:t>
            </a:r>
          </a:p>
          <a:p>
            <a:r>
              <a:rPr lang="en-US" altLang="en-US"/>
              <a:t>better food crops.</a:t>
            </a:r>
            <a:r>
              <a:rPr lang="en-US" altLang="en-US" sz="2800"/>
              <a:t> </a:t>
            </a:r>
          </a:p>
        </p:txBody>
      </p:sp>
      <p:pic>
        <p:nvPicPr>
          <p:cNvPr id="45061" name="Picture 5">
            <a:extLst>
              <a:ext uri="{FF2B5EF4-FFF2-40B4-BE49-F238E27FC236}">
                <a16:creationId xmlns:a16="http://schemas.microsoft.com/office/drawing/2014/main" id="{DA963EF3-9274-8230-CB55-89DFFE3AE399}"/>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94300" y="1981200"/>
            <a:ext cx="2716213" cy="41148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 calcmode="lin" valueType="num">
                                      <p:cBhvr additive="base">
                                        <p:cTn id="12"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45059">
                                            <p:txEl>
                                              <p:pRg st="1" end="1"/>
                                            </p:txEl>
                                          </p:spTgt>
                                        </p:tgtEl>
                                        <p:attrNameLst>
                                          <p:attrName>style.visibility</p:attrName>
                                        </p:attrNameLst>
                                      </p:cBhvr>
                                      <p:to>
                                        <p:strVal val="visible"/>
                                      </p:to>
                                    </p:set>
                                    <p:anim calcmode="lin" valueType="num">
                                      <p:cBhvr additive="base">
                                        <p:cTn id="17"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5059">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45059">
                                            <p:txEl>
                                              <p:pRg st="2" end="2"/>
                                            </p:txEl>
                                          </p:spTgt>
                                        </p:tgtEl>
                                        <p:attrNameLst>
                                          <p:attrName>style.visibility</p:attrName>
                                        </p:attrNameLst>
                                      </p:cBhvr>
                                      <p:to>
                                        <p:strVal val="visible"/>
                                      </p:to>
                                    </p:set>
                                    <p:anim calcmode="lin" valueType="num">
                                      <p:cBhvr additive="base">
                                        <p:cTn id="22"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5059">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nodeType="afterEffect">
                                  <p:stCondLst>
                                    <p:cond delay="0"/>
                                  </p:stCondLst>
                                  <p:childTnLst>
                                    <p:set>
                                      <p:cBhvr>
                                        <p:cTn id="26" dur="1" fill="hold">
                                          <p:stCondLst>
                                            <p:cond delay="0"/>
                                          </p:stCondLst>
                                        </p:cTn>
                                        <p:tgtEl>
                                          <p:spTgt spid="45059">
                                            <p:txEl>
                                              <p:pRg st="3" end="3"/>
                                            </p:txEl>
                                          </p:spTgt>
                                        </p:tgtEl>
                                        <p:attrNameLst>
                                          <p:attrName>style.visibility</p:attrName>
                                        </p:attrNameLst>
                                      </p:cBhvr>
                                      <p:to>
                                        <p:strVal val="visible"/>
                                      </p:to>
                                    </p:set>
                                    <p:anim calcmode="lin" valueType="num">
                                      <p:cBhvr additive="base">
                                        <p:cTn id="27"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50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18B2CC2-723B-1B06-6E68-2E83B49658C2}"/>
              </a:ext>
            </a:extLst>
          </p:cNvPr>
          <p:cNvSpPr>
            <a:spLocks noGrp="1" noChangeArrowheads="1"/>
          </p:cNvSpPr>
          <p:nvPr>
            <p:ph type="title"/>
          </p:nvPr>
        </p:nvSpPr>
        <p:spPr/>
        <p:txBody>
          <a:bodyPr/>
          <a:lstStyle/>
          <a:p>
            <a:r>
              <a:rPr lang="en-US" altLang="en-US" b="1">
                <a:effectLst>
                  <a:outerShdw blurRad="38100" dist="38100" dir="2700000" algn="tl">
                    <a:srgbClr val="000000"/>
                  </a:outerShdw>
                </a:effectLst>
              </a:rPr>
              <a:t>Chromosomes and DNA</a:t>
            </a:r>
          </a:p>
        </p:txBody>
      </p:sp>
      <p:sp>
        <p:nvSpPr>
          <p:cNvPr id="4099" name="Rectangle 3">
            <a:extLst>
              <a:ext uri="{FF2B5EF4-FFF2-40B4-BE49-F238E27FC236}">
                <a16:creationId xmlns:a16="http://schemas.microsoft.com/office/drawing/2014/main" id="{7F1C453C-E11E-52BB-6113-C9E3EBC502AD}"/>
              </a:ext>
            </a:extLst>
          </p:cNvPr>
          <p:cNvSpPr>
            <a:spLocks noGrp="1" noChangeArrowheads="1"/>
          </p:cNvSpPr>
          <p:nvPr>
            <p:ph type="body" sz="half" idx="1"/>
          </p:nvPr>
        </p:nvSpPr>
        <p:spPr>
          <a:xfrm>
            <a:off x="533400" y="2070100"/>
            <a:ext cx="4191000" cy="3678238"/>
          </a:xfrm>
        </p:spPr>
        <p:txBody>
          <a:bodyPr/>
          <a:lstStyle/>
          <a:p>
            <a:r>
              <a:rPr lang="en-US" altLang="en-US" sz="3600"/>
              <a:t>Our genes are on our chromosomes.</a:t>
            </a:r>
          </a:p>
          <a:p>
            <a:r>
              <a:rPr lang="en-US" altLang="en-US" sz="3600"/>
              <a:t>Chromosomes are made up of a chemical called DNA.</a:t>
            </a:r>
          </a:p>
        </p:txBody>
      </p:sp>
      <p:grpSp>
        <p:nvGrpSpPr>
          <p:cNvPr id="4141" name="Group 45">
            <a:extLst>
              <a:ext uri="{FF2B5EF4-FFF2-40B4-BE49-F238E27FC236}">
                <a16:creationId xmlns:a16="http://schemas.microsoft.com/office/drawing/2014/main" id="{56E745F5-997B-7DF8-844A-B918AFABCB65}"/>
              </a:ext>
            </a:extLst>
          </p:cNvPr>
          <p:cNvGrpSpPr>
            <a:grpSpLocks/>
          </p:cNvGrpSpPr>
          <p:nvPr/>
        </p:nvGrpSpPr>
        <p:grpSpPr bwMode="auto">
          <a:xfrm>
            <a:off x="5029200" y="1676400"/>
            <a:ext cx="3848100" cy="4749800"/>
            <a:chOff x="3168" y="1056"/>
            <a:chExt cx="2424" cy="2992"/>
          </a:xfrm>
        </p:grpSpPr>
        <p:sp>
          <p:nvSpPr>
            <p:cNvPr id="4102" name="Freeform 6">
              <a:extLst>
                <a:ext uri="{FF2B5EF4-FFF2-40B4-BE49-F238E27FC236}">
                  <a16:creationId xmlns:a16="http://schemas.microsoft.com/office/drawing/2014/main" id="{AAF80DC4-B3D9-1742-B4CC-350DAD9B73AC}"/>
                </a:ext>
              </a:extLst>
            </p:cNvPr>
            <p:cNvSpPr>
              <a:spLocks/>
            </p:cNvSpPr>
            <p:nvPr/>
          </p:nvSpPr>
          <p:spPr bwMode="auto">
            <a:xfrm>
              <a:off x="3168" y="1056"/>
              <a:ext cx="2424" cy="2992"/>
            </a:xfrm>
            <a:custGeom>
              <a:avLst/>
              <a:gdLst>
                <a:gd name="T0" fmla="*/ 392 w 2424"/>
                <a:gd name="T1" fmla="*/ 424 h 2992"/>
                <a:gd name="T2" fmla="*/ 1256 w 2424"/>
                <a:gd name="T3" fmla="*/ 88 h 2992"/>
                <a:gd name="T4" fmla="*/ 2120 w 2424"/>
                <a:gd name="T5" fmla="*/ 424 h 2992"/>
                <a:gd name="T6" fmla="*/ 2120 w 2424"/>
                <a:gd name="T7" fmla="*/ 2632 h 2992"/>
                <a:gd name="T8" fmla="*/ 296 w 2424"/>
                <a:gd name="T9" fmla="*/ 2584 h 2992"/>
                <a:gd name="T10" fmla="*/ 392 w 2424"/>
                <a:gd name="T11" fmla="*/ 424 h 2992"/>
              </a:gdLst>
              <a:ahLst/>
              <a:cxnLst>
                <a:cxn ang="0">
                  <a:pos x="T0" y="T1"/>
                </a:cxn>
                <a:cxn ang="0">
                  <a:pos x="T2" y="T3"/>
                </a:cxn>
                <a:cxn ang="0">
                  <a:pos x="T4" y="T5"/>
                </a:cxn>
                <a:cxn ang="0">
                  <a:pos x="T6" y="T7"/>
                </a:cxn>
                <a:cxn ang="0">
                  <a:pos x="T8" y="T9"/>
                </a:cxn>
                <a:cxn ang="0">
                  <a:pos x="T10" y="T11"/>
                </a:cxn>
              </a:cxnLst>
              <a:rect l="0" t="0" r="r" b="b"/>
              <a:pathLst>
                <a:path w="2424" h="2992">
                  <a:moveTo>
                    <a:pt x="392" y="424"/>
                  </a:moveTo>
                  <a:cubicBezTo>
                    <a:pt x="552" y="8"/>
                    <a:pt x="968" y="88"/>
                    <a:pt x="1256" y="88"/>
                  </a:cubicBezTo>
                  <a:cubicBezTo>
                    <a:pt x="1544" y="88"/>
                    <a:pt x="1976" y="0"/>
                    <a:pt x="2120" y="424"/>
                  </a:cubicBezTo>
                  <a:cubicBezTo>
                    <a:pt x="2264" y="848"/>
                    <a:pt x="2424" y="2272"/>
                    <a:pt x="2120" y="2632"/>
                  </a:cubicBezTo>
                  <a:cubicBezTo>
                    <a:pt x="1816" y="2992"/>
                    <a:pt x="592" y="2960"/>
                    <a:pt x="296" y="2584"/>
                  </a:cubicBezTo>
                  <a:cubicBezTo>
                    <a:pt x="0" y="2208"/>
                    <a:pt x="232" y="840"/>
                    <a:pt x="392" y="424"/>
                  </a:cubicBezTo>
                  <a:close/>
                </a:path>
              </a:pathLst>
            </a:custGeom>
            <a:solidFill>
              <a:srgbClr val="66FF99"/>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3" name="Oval 7">
              <a:extLst>
                <a:ext uri="{FF2B5EF4-FFF2-40B4-BE49-F238E27FC236}">
                  <a16:creationId xmlns:a16="http://schemas.microsoft.com/office/drawing/2014/main" id="{04B46764-8E7B-168F-CA08-B00C2083A0CB}"/>
                </a:ext>
              </a:extLst>
            </p:cNvPr>
            <p:cNvSpPr>
              <a:spLocks noChangeArrowheads="1"/>
            </p:cNvSpPr>
            <p:nvPr/>
          </p:nvSpPr>
          <p:spPr bwMode="auto">
            <a:xfrm>
              <a:off x="4176" y="2448"/>
              <a:ext cx="768" cy="720"/>
            </a:xfrm>
            <a:prstGeom prst="ellipse">
              <a:avLst/>
            </a:prstGeom>
            <a:solidFill>
              <a:schemeClr val="accent1"/>
            </a:solidFill>
            <a:ln w="12700">
              <a:solidFill>
                <a:srgbClr val="0099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4" name="Freeform 8">
              <a:extLst>
                <a:ext uri="{FF2B5EF4-FFF2-40B4-BE49-F238E27FC236}">
                  <a16:creationId xmlns:a16="http://schemas.microsoft.com/office/drawing/2014/main" id="{4A704083-58CF-C45C-B80D-9F5B9FCCA5D3}"/>
                </a:ext>
              </a:extLst>
            </p:cNvPr>
            <p:cNvSpPr>
              <a:spLocks/>
            </p:cNvSpPr>
            <p:nvPr/>
          </p:nvSpPr>
          <p:spPr bwMode="auto">
            <a:xfrm>
              <a:off x="4464" y="2640"/>
              <a:ext cx="292" cy="211"/>
            </a:xfrm>
            <a:custGeom>
              <a:avLst/>
              <a:gdLst>
                <a:gd name="T0" fmla="*/ 0 w 292"/>
                <a:gd name="T1" fmla="*/ 0 h 211"/>
                <a:gd name="T2" fmla="*/ 292 w 292"/>
                <a:gd name="T3" fmla="*/ 211 h 211"/>
              </a:gdLst>
              <a:ahLst/>
              <a:cxnLst>
                <a:cxn ang="0">
                  <a:pos x="T0" y="T1"/>
                </a:cxn>
                <a:cxn ang="0">
                  <a:pos x="T2" y="T3"/>
                </a:cxn>
              </a:cxnLst>
              <a:rect l="0" t="0" r="r" b="b"/>
              <a:pathLst>
                <a:path w="292" h="211">
                  <a:moveTo>
                    <a:pt x="0" y="0"/>
                  </a:moveTo>
                  <a:cubicBezTo>
                    <a:pt x="52" y="160"/>
                    <a:pt x="165" y="149"/>
                    <a:pt x="292" y="211"/>
                  </a:cubicBezTo>
                </a:path>
              </a:pathLst>
            </a:custGeom>
            <a:noFill/>
            <a:ln w="762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5" name="Freeform 9">
              <a:extLst>
                <a:ext uri="{FF2B5EF4-FFF2-40B4-BE49-F238E27FC236}">
                  <a16:creationId xmlns:a16="http://schemas.microsoft.com/office/drawing/2014/main" id="{93CC689D-DF0D-287B-0E1D-99DEE4D1C37B}"/>
                </a:ext>
              </a:extLst>
            </p:cNvPr>
            <p:cNvSpPr>
              <a:spLocks/>
            </p:cNvSpPr>
            <p:nvPr/>
          </p:nvSpPr>
          <p:spPr bwMode="auto">
            <a:xfrm>
              <a:off x="4379" y="2871"/>
              <a:ext cx="340" cy="211"/>
            </a:xfrm>
            <a:custGeom>
              <a:avLst/>
              <a:gdLst>
                <a:gd name="T0" fmla="*/ 0 w 340"/>
                <a:gd name="T1" fmla="*/ 0 h 211"/>
                <a:gd name="T2" fmla="*/ 16 w 340"/>
                <a:gd name="T3" fmla="*/ 97 h 211"/>
                <a:gd name="T4" fmla="*/ 292 w 340"/>
                <a:gd name="T5" fmla="*/ 146 h 211"/>
                <a:gd name="T6" fmla="*/ 340 w 340"/>
                <a:gd name="T7" fmla="*/ 211 h 211"/>
              </a:gdLst>
              <a:ahLst/>
              <a:cxnLst>
                <a:cxn ang="0">
                  <a:pos x="T0" y="T1"/>
                </a:cxn>
                <a:cxn ang="0">
                  <a:pos x="T2" y="T3"/>
                </a:cxn>
                <a:cxn ang="0">
                  <a:pos x="T4" y="T5"/>
                </a:cxn>
                <a:cxn ang="0">
                  <a:pos x="T6" y="T7"/>
                </a:cxn>
              </a:cxnLst>
              <a:rect l="0" t="0" r="r" b="b"/>
              <a:pathLst>
                <a:path w="340" h="211">
                  <a:moveTo>
                    <a:pt x="0" y="0"/>
                  </a:moveTo>
                  <a:cubicBezTo>
                    <a:pt x="5" y="32"/>
                    <a:pt x="1" y="68"/>
                    <a:pt x="16" y="97"/>
                  </a:cubicBezTo>
                  <a:cubicBezTo>
                    <a:pt x="47" y="159"/>
                    <a:pt x="254" y="143"/>
                    <a:pt x="292" y="146"/>
                  </a:cubicBezTo>
                  <a:cubicBezTo>
                    <a:pt x="328" y="201"/>
                    <a:pt x="310" y="181"/>
                    <a:pt x="340" y="211"/>
                  </a:cubicBezTo>
                </a:path>
              </a:pathLst>
            </a:custGeom>
            <a:noFill/>
            <a:ln w="762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6" name="Freeform 10">
              <a:extLst>
                <a:ext uri="{FF2B5EF4-FFF2-40B4-BE49-F238E27FC236}">
                  <a16:creationId xmlns:a16="http://schemas.microsoft.com/office/drawing/2014/main" id="{B3310BFD-FF9E-B060-7570-10A842A55318}"/>
                </a:ext>
              </a:extLst>
            </p:cNvPr>
            <p:cNvSpPr>
              <a:spLocks/>
            </p:cNvSpPr>
            <p:nvPr/>
          </p:nvSpPr>
          <p:spPr bwMode="auto">
            <a:xfrm>
              <a:off x="4509" y="2611"/>
              <a:ext cx="389" cy="163"/>
            </a:xfrm>
            <a:custGeom>
              <a:avLst/>
              <a:gdLst>
                <a:gd name="T0" fmla="*/ 0 w 389"/>
                <a:gd name="T1" fmla="*/ 33 h 163"/>
                <a:gd name="T2" fmla="*/ 145 w 389"/>
                <a:gd name="T3" fmla="*/ 98 h 163"/>
                <a:gd name="T4" fmla="*/ 210 w 389"/>
                <a:gd name="T5" fmla="*/ 163 h 163"/>
                <a:gd name="T6" fmla="*/ 389 w 389"/>
                <a:gd name="T7" fmla="*/ 146 h 163"/>
              </a:gdLst>
              <a:ahLst/>
              <a:cxnLst>
                <a:cxn ang="0">
                  <a:pos x="T0" y="T1"/>
                </a:cxn>
                <a:cxn ang="0">
                  <a:pos x="T2" y="T3"/>
                </a:cxn>
                <a:cxn ang="0">
                  <a:pos x="T4" y="T5"/>
                </a:cxn>
                <a:cxn ang="0">
                  <a:pos x="T6" y="T7"/>
                </a:cxn>
              </a:cxnLst>
              <a:rect l="0" t="0" r="r" b="b"/>
              <a:pathLst>
                <a:path w="389" h="163">
                  <a:moveTo>
                    <a:pt x="0" y="33"/>
                  </a:moveTo>
                  <a:cubicBezTo>
                    <a:pt x="98" y="0"/>
                    <a:pt x="83" y="27"/>
                    <a:pt x="145" y="98"/>
                  </a:cubicBezTo>
                  <a:cubicBezTo>
                    <a:pt x="165" y="121"/>
                    <a:pt x="210" y="163"/>
                    <a:pt x="210" y="163"/>
                  </a:cubicBezTo>
                  <a:cubicBezTo>
                    <a:pt x="270" y="157"/>
                    <a:pt x="389" y="146"/>
                    <a:pt x="389" y="146"/>
                  </a:cubicBezTo>
                </a:path>
              </a:pathLst>
            </a:custGeom>
            <a:noFill/>
            <a:ln w="762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7" name="Freeform 11">
              <a:extLst>
                <a:ext uri="{FF2B5EF4-FFF2-40B4-BE49-F238E27FC236}">
                  <a16:creationId xmlns:a16="http://schemas.microsoft.com/office/drawing/2014/main" id="{534BCF66-A1AF-0C75-C13B-B482AE9DDBBF}"/>
                </a:ext>
              </a:extLst>
            </p:cNvPr>
            <p:cNvSpPr>
              <a:spLocks/>
            </p:cNvSpPr>
            <p:nvPr/>
          </p:nvSpPr>
          <p:spPr bwMode="auto">
            <a:xfrm>
              <a:off x="4492" y="2879"/>
              <a:ext cx="357" cy="94"/>
            </a:xfrm>
            <a:custGeom>
              <a:avLst/>
              <a:gdLst>
                <a:gd name="T0" fmla="*/ 0 w 357"/>
                <a:gd name="T1" fmla="*/ 57 h 94"/>
                <a:gd name="T2" fmla="*/ 195 w 357"/>
                <a:gd name="T3" fmla="*/ 73 h 94"/>
                <a:gd name="T4" fmla="*/ 292 w 357"/>
                <a:gd name="T5" fmla="*/ 41 h 94"/>
                <a:gd name="T6" fmla="*/ 357 w 357"/>
                <a:gd name="T7" fmla="*/ 8 h 94"/>
              </a:gdLst>
              <a:ahLst/>
              <a:cxnLst>
                <a:cxn ang="0">
                  <a:pos x="T0" y="T1"/>
                </a:cxn>
                <a:cxn ang="0">
                  <a:pos x="T2" y="T3"/>
                </a:cxn>
                <a:cxn ang="0">
                  <a:pos x="T4" y="T5"/>
                </a:cxn>
                <a:cxn ang="0">
                  <a:pos x="T6" y="T7"/>
                </a:cxn>
              </a:cxnLst>
              <a:rect l="0" t="0" r="r" b="b"/>
              <a:pathLst>
                <a:path w="357" h="94">
                  <a:moveTo>
                    <a:pt x="0" y="57"/>
                  </a:moveTo>
                  <a:cubicBezTo>
                    <a:pt x="75" y="81"/>
                    <a:pt x="115" y="94"/>
                    <a:pt x="195" y="73"/>
                  </a:cubicBezTo>
                  <a:cubicBezTo>
                    <a:pt x="228" y="64"/>
                    <a:pt x="292" y="41"/>
                    <a:pt x="292" y="41"/>
                  </a:cubicBezTo>
                  <a:cubicBezTo>
                    <a:pt x="333" y="0"/>
                    <a:pt x="309" y="8"/>
                    <a:pt x="357" y="8"/>
                  </a:cubicBezTo>
                </a:path>
              </a:pathLst>
            </a:custGeom>
            <a:noFill/>
            <a:ln w="762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8" name="Freeform 12">
              <a:extLst>
                <a:ext uri="{FF2B5EF4-FFF2-40B4-BE49-F238E27FC236}">
                  <a16:creationId xmlns:a16="http://schemas.microsoft.com/office/drawing/2014/main" id="{D07F1BE0-1FA0-2151-3AB9-1BFC67B603F4}"/>
                </a:ext>
              </a:extLst>
            </p:cNvPr>
            <p:cNvSpPr>
              <a:spLocks/>
            </p:cNvSpPr>
            <p:nvPr/>
          </p:nvSpPr>
          <p:spPr bwMode="auto">
            <a:xfrm>
              <a:off x="4281" y="2547"/>
              <a:ext cx="426" cy="162"/>
            </a:xfrm>
            <a:custGeom>
              <a:avLst/>
              <a:gdLst>
                <a:gd name="T0" fmla="*/ 0 w 426"/>
                <a:gd name="T1" fmla="*/ 162 h 162"/>
                <a:gd name="T2" fmla="*/ 146 w 426"/>
                <a:gd name="T3" fmla="*/ 32 h 162"/>
                <a:gd name="T4" fmla="*/ 422 w 426"/>
                <a:gd name="T5" fmla="*/ 0 h 162"/>
              </a:gdLst>
              <a:ahLst/>
              <a:cxnLst>
                <a:cxn ang="0">
                  <a:pos x="T0" y="T1"/>
                </a:cxn>
                <a:cxn ang="0">
                  <a:pos x="T2" y="T3"/>
                </a:cxn>
                <a:cxn ang="0">
                  <a:pos x="T4" y="T5"/>
                </a:cxn>
              </a:cxnLst>
              <a:rect l="0" t="0" r="r" b="b"/>
              <a:pathLst>
                <a:path w="426" h="162">
                  <a:moveTo>
                    <a:pt x="0" y="162"/>
                  </a:moveTo>
                  <a:cubicBezTo>
                    <a:pt x="46" y="116"/>
                    <a:pt x="73" y="40"/>
                    <a:pt x="146" y="32"/>
                  </a:cubicBezTo>
                  <a:cubicBezTo>
                    <a:pt x="426" y="3"/>
                    <a:pt x="344" y="78"/>
                    <a:pt x="422" y="0"/>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9" name="Oval 13">
              <a:extLst>
                <a:ext uri="{FF2B5EF4-FFF2-40B4-BE49-F238E27FC236}">
                  <a16:creationId xmlns:a16="http://schemas.microsoft.com/office/drawing/2014/main" id="{75F8254E-6181-B4A9-FC5B-A1A6AC54EE0B}"/>
                </a:ext>
              </a:extLst>
            </p:cNvPr>
            <p:cNvSpPr>
              <a:spLocks noChangeArrowheads="1"/>
            </p:cNvSpPr>
            <p:nvPr/>
          </p:nvSpPr>
          <p:spPr bwMode="auto">
            <a:xfrm>
              <a:off x="4176" y="3792"/>
              <a:ext cx="192"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0" name="Oval 14">
              <a:extLst>
                <a:ext uri="{FF2B5EF4-FFF2-40B4-BE49-F238E27FC236}">
                  <a16:creationId xmlns:a16="http://schemas.microsoft.com/office/drawing/2014/main" id="{AA03FA3A-2750-CFFD-41F3-BAD77E994DFB}"/>
                </a:ext>
              </a:extLst>
            </p:cNvPr>
            <p:cNvSpPr>
              <a:spLocks noChangeArrowheads="1"/>
            </p:cNvSpPr>
            <p:nvPr/>
          </p:nvSpPr>
          <p:spPr bwMode="auto">
            <a:xfrm rot="-16890071">
              <a:off x="3984" y="3168"/>
              <a:ext cx="192"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1" name="Oval 15">
              <a:extLst>
                <a:ext uri="{FF2B5EF4-FFF2-40B4-BE49-F238E27FC236}">
                  <a16:creationId xmlns:a16="http://schemas.microsoft.com/office/drawing/2014/main" id="{3BCE1095-09CB-85CB-5335-D9757C57701C}"/>
                </a:ext>
              </a:extLst>
            </p:cNvPr>
            <p:cNvSpPr>
              <a:spLocks noChangeArrowheads="1"/>
            </p:cNvSpPr>
            <p:nvPr/>
          </p:nvSpPr>
          <p:spPr bwMode="auto">
            <a:xfrm rot="-3995835">
              <a:off x="4848" y="3360"/>
              <a:ext cx="192"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2" name="Oval 16">
              <a:extLst>
                <a:ext uri="{FF2B5EF4-FFF2-40B4-BE49-F238E27FC236}">
                  <a16:creationId xmlns:a16="http://schemas.microsoft.com/office/drawing/2014/main" id="{C0717516-4D82-DA47-1602-38A224577771}"/>
                </a:ext>
              </a:extLst>
            </p:cNvPr>
            <p:cNvSpPr>
              <a:spLocks noChangeArrowheads="1"/>
            </p:cNvSpPr>
            <p:nvPr/>
          </p:nvSpPr>
          <p:spPr bwMode="auto">
            <a:xfrm rot="-5730025">
              <a:off x="3504" y="2736"/>
              <a:ext cx="192"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3" name="Oval 17">
              <a:extLst>
                <a:ext uri="{FF2B5EF4-FFF2-40B4-BE49-F238E27FC236}">
                  <a16:creationId xmlns:a16="http://schemas.microsoft.com/office/drawing/2014/main" id="{BB36E6EC-8CB3-DF17-D3EF-0145EC534096}"/>
                </a:ext>
              </a:extLst>
            </p:cNvPr>
            <p:cNvSpPr>
              <a:spLocks noChangeArrowheads="1"/>
            </p:cNvSpPr>
            <p:nvPr/>
          </p:nvSpPr>
          <p:spPr bwMode="auto">
            <a:xfrm rot="-2740276">
              <a:off x="3936" y="1728"/>
              <a:ext cx="192"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4" name="Oval 18">
              <a:extLst>
                <a:ext uri="{FF2B5EF4-FFF2-40B4-BE49-F238E27FC236}">
                  <a16:creationId xmlns:a16="http://schemas.microsoft.com/office/drawing/2014/main" id="{F7E1AADD-45E2-4CF3-14CB-A1EC565FD2E5}"/>
                </a:ext>
              </a:extLst>
            </p:cNvPr>
            <p:cNvSpPr>
              <a:spLocks noChangeArrowheads="1"/>
            </p:cNvSpPr>
            <p:nvPr/>
          </p:nvSpPr>
          <p:spPr bwMode="auto">
            <a:xfrm rot="1814548">
              <a:off x="4464" y="1680"/>
              <a:ext cx="288"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5" name="AutoShape 19">
              <a:extLst>
                <a:ext uri="{FF2B5EF4-FFF2-40B4-BE49-F238E27FC236}">
                  <a16:creationId xmlns:a16="http://schemas.microsoft.com/office/drawing/2014/main" id="{13B2CB82-7131-69D4-819C-7D9870DB8D9D}"/>
                </a:ext>
              </a:extLst>
            </p:cNvPr>
            <p:cNvSpPr>
              <a:spLocks noChangeArrowheads="1"/>
            </p:cNvSpPr>
            <p:nvPr/>
          </p:nvSpPr>
          <p:spPr bwMode="auto">
            <a:xfrm>
              <a:off x="3984" y="2592"/>
              <a:ext cx="48" cy="48"/>
            </a:xfrm>
            <a:prstGeom prst="irregularSeal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6" name="AutoShape 20">
              <a:extLst>
                <a:ext uri="{FF2B5EF4-FFF2-40B4-BE49-F238E27FC236}">
                  <a16:creationId xmlns:a16="http://schemas.microsoft.com/office/drawing/2014/main" id="{9F8D81E8-F388-E1EA-F6F0-32E76D6FABE5}"/>
                </a:ext>
              </a:extLst>
            </p:cNvPr>
            <p:cNvSpPr>
              <a:spLocks noChangeArrowheads="1"/>
            </p:cNvSpPr>
            <p:nvPr/>
          </p:nvSpPr>
          <p:spPr bwMode="auto">
            <a:xfrm>
              <a:off x="4608" y="3360"/>
              <a:ext cx="144" cy="144"/>
            </a:xfrm>
            <a:prstGeom prst="irregularSeal1">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7" name="Oval 21">
              <a:extLst>
                <a:ext uri="{FF2B5EF4-FFF2-40B4-BE49-F238E27FC236}">
                  <a16:creationId xmlns:a16="http://schemas.microsoft.com/office/drawing/2014/main" id="{3602888B-BA27-B049-5F8C-97FF5AC9BBC3}"/>
                </a:ext>
              </a:extLst>
            </p:cNvPr>
            <p:cNvSpPr>
              <a:spLocks noChangeArrowheads="1"/>
            </p:cNvSpPr>
            <p:nvPr/>
          </p:nvSpPr>
          <p:spPr bwMode="auto">
            <a:xfrm rot="1814548">
              <a:off x="4608" y="2208"/>
              <a:ext cx="288"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8" name="Oval 22">
              <a:extLst>
                <a:ext uri="{FF2B5EF4-FFF2-40B4-BE49-F238E27FC236}">
                  <a16:creationId xmlns:a16="http://schemas.microsoft.com/office/drawing/2014/main" id="{BBDCAA17-EDD2-CA5E-2F19-F102CAA0EF7B}"/>
                </a:ext>
              </a:extLst>
            </p:cNvPr>
            <p:cNvSpPr>
              <a:spLocks noChangeArrowheads="1"/>
            </p:cNvSpPr>
            <p:nvPr/>
          </p:nvSpPr>
          <p:spPr bwMode="auto">
            <a:xfrm rot="1814548">
              <a:off x="3504" y="3312"/>
              <a:ext cx="288"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20" name="Freeform 24">
              <a:extLst>
                <a:ext uri="{FF2B5EF4-FFF2-40B4-BE49-F238E27FC236}">
                  <a16:creationId xmlns:a16="http://schemas.microsoft.com/office/drawing/2014/main" id="{2C014679-4E9F-A864-540A-2E5E344C49F5}"/>
                </a:ext>
              </a:extLst>
            </p:cNvPr>
            <p:cNvSpPr>
              <a:spLocks/>
            </p:cNvSpPr>
            <p:nvPr/>
          </p:nvSpPr>
          <p:spPr bwMode="auto">
            <a:xfrm>
              <a:off x="3454" y="3504"/>
              <a:ext cx="292" cy="235"/>
            </a:xfrm>
            <a:custGeom>
              <a:avLst/>
              <a:gdLst>
                <a:gd name="T0" fmla="*/ 0 w 292"/>
                <a:gd name="T1" fmla="*/ 0 h 235"/>
                <a:gd name="T2" fmla="*/ 49 w 292"/>
                <a:gd name="T3" fmla="*/ 16 h 235"/>
                <a:gd name="T4" fmla="*/ 65 w 292"/>
                <a:gd name="T5" fmla="*/ 64 h 235"/>
                <a:gd name="T6" fmla="*/ 114 w 292"/>
                <a:gd name="T7" fmla="*/ 113 h 235"/>
                <a:gd name="T8" fmla="*/ 130 w 292"/>
                <a:gd name="T9" fmla="*/ 178 h 235"/>
                <a:gd name="T10" fmla="*/ 292 w 292"/>
                <a:gd name="T11" fmla="*/ 227 h 235"/>
              </a:gdLst>
              <a:ahLst/>
              <a:cxnLst>
                <a:cxn ang="0">
                  <a:pos x="T0" y="T1"/>
                </a:cxn>
                <a:cxn ang="0">
                  <a:pos x="T2" y="T3"/>
                </a:cxn>
                <a:cxn ang="0">
                  <a:pos x="T4" y="T5"/>
                </a:cxn>
                <a:cxn ang="0">
                  <a:pos x="T6" y="T7"/>
                </a:cxn>
                <a:cxn ang="0">
                  <a:pos x="T8" y="T9"/>
                </a:cxn>
                <a:cxn ang="0">
                  <a:pos x="T10" y="T11"/>
                </a:cxn>
              </a:cxnLst>
              <a:rect l="0" t="0" r="r" b="b"/>
              <a:pathLst>
                <a:path w="292" h="235">
                  <a:moveTo>
                    <a:pt x="0" y="0"/>
                  </a:moveTo>
                  <a:cubicBezTo>
                    <a:pt x="16" y="5"/>
                    <a:pt x="37" y="4"/>
                    <a:pt x="49" y="16"/>
                  </a:cubicBezTo>
                  <a:cubicBezTo>
                    <a:pt x="61" y="28"/>
                    <a:pt x="56" y="50"/>
                    <a:pt x="65" y="64"/>
                  </a:cubicBezTo>
                  <a:cubicBezTo>
                    <a:pt x="78" y="83"/>
                    <a:pt x="98" y="97"/>
                    <a:pt x="114" y="113"/>
                  </a:cubicBezTo>
                  <a:cubicBezTo>
                    <a:pt x="119" y="135"/>
                    <a:pt x="120" y="158"/>
                    <a:pt x="130" y="178"/>
                  </a:cubicBezTo>
                  <a:cubicBezTo>
                    <a:pt x="159" y="235"/>
                    <a:pt x="238" y="227"/>
                    <a:pt x="292" y="227"/>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21" name="Freeform 25">
              <a:extLst>
                <a:ext uri="{FF2B5EF4-FFF2-40B4-BE49-F238E27FC236}">
                  <a16:creationId xmlns:a16="http://schemas.microsoft.com/office/drawing/2014/main" id="{237E2F60-4330-9057-A14F-64224ECD70FD}"/>
                </a:ext>
              </a:extLst>
            </p:cNvPr>
            <p:cNvSpPr>
              <a:spLocks/>
            </p:cNvSpPr>
            <p:nvPr/>
          </p:nvSpPr>
          <p:spPr bwMode="auto">
            <a:xfrm>
              <a:off x="3844" y="2271"/>
              <a:ext cx="405" cy="194"/>
            </a:xfrm>
            <a:custGeom>
              <a:avLst/>
              <a:gdLst>
                <a:gd name="T0" fmla="*/ 0 w 405"/>
                <a:gd name="T1" fmla="*/ 194 h 194"/>
                <a:gd name="T2" fmla="*/ 162 w 405"/>
                <a:gd name="T3" fmla="*/ 113 h 194"/>
                <a:gd name="T4" fmla="*/ 405 w 405"/>
                <a:gd name="T5" fmla="*/ 0 h 194"/>
              </a:gdLst>
              <a:ahLst/>
              <a:cxnLst>
                <a:cxn ang="0">
                  <a:pos x="T0" y="T1"/>
                </a:cxn>
                <a:cxn ang="0">
                  <a:pos x="T2" y="T3"/>
                </a:cxn>
                <a:cxn ang="0">
                  <a:pos x="T4" y="T5"/>
                </a:cxn>
              </a:cxnLst>
              <a:rect l="0" t="0" r="r" b="b"/>
              <a:pathLst>
                <a:path w="405" h="194">
                  <a:moveTo>
                    <a:pt x="0" y="194"/>
                  </a:moveTo>
                  <a:cubicBezTo>
                    <a:pt x="53" y="159"/>
                    <a:pt x="108" y="146"/>
                    <a:pt x="162" y="113"/>
                  </a:cubicBezTo>
                  <a:cubicBezTo>
                    <a:pt x="265" y="51"/>
                    <a:pt x="281" y="0"/>
                    <a:pt x="405" y="0"/>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22" name="Freeform 26">
              <a:extLst>
                <a:ext uri="{FF2B5EF4-FFF2-40B4-BE49-F238E27FC236}">
                  <a16:creationId xmlns:a16="http://schemas.microsoft.com/office/drawing/2014/main" id="{D208F825-EF2B-5F66-D93E-B31A0EBE758A}"/>
                </a:ext>
              </a:extLst>
            </p:cNvPr>
            <p:cNvSpPr>
              <a:spLocks/>
            </p:cNvSpPr>
            <p:nvPr/>
          </p:nvSpPr>
          <p:spPr bwMode="auto">
            <a:xfrm>
              <a:off x="3648" y="1488"/>
              <a:ext cx="405" cy="321"/>
            </a:xfrm>
            <a:custGeom>
              <a:avLst/>
              <a:gdLst>
                <a:gd name="T0" fmla="*/ 0 w 405"/>
                <a:gd name="T1" fmla="*/ 194 h 194"/>
                <a:gd name="T2" fmla="*/ 162 w 405"/>
                <a:gd name="T3" fmla="*/ 113 h 194"/>
                <a:gd name="T4" fmla="*/ 405 w 405"/>
                <a:gd name="T5" fmla="*/ 0 h 194"/>
              </a:gdLst>
              <a:ahLst/>
              <a:cxnLst>
                <a:cxn ang="0">
                  <a:pos x="T0" y="T1"/>
                </a:cxn>
                <a:cxn ang="0">
                  <a:pos x="T2" y="T3"/>
                </a:cxn>
                <a:cxn ang="0">
                  <a:pos x="T4" y="T5"/>
                </a:cxn>
              </a:cxnLst>
              <a:rect l="0" t="0" r="r" b="b"/>
              <a:pathLst>
                <a:path w="405" h="194">
                  <a:moveTo>
                    <a:pt x="0" y="194"/>
                  </a:moveTo>
                  <a:cubicBezTo>
                    <a:pt x="53" y="159"/>
                    <a:pt x="108" y="146"/>
                    <a:pt x="162" y="113"/>
                  </a:cubicBezTo>
                  <a:cubicBezTo>
                    <a:pt x="265" y="51"/>
                    <a:pt x="281" y="0"/>
                    <a:pt x="405" y="0"/>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23" name="Oval 27">
              <a:extLst>
                <a:ext uri="{FF2B5EF4-FFF2-40B4-BE49-F238E27FC236}">
                  <a16:creationId xmlns:a16="http://schemas.microsoft.com/office/drawing/2014/main" id="{B2598392-597A-8B7D-D3DC-EA0BC3D5378D}"/>
                </a:ext>
              </a:extLst>
            </p:cNvPr>
            <p:cNvSpPr>
              <a:spLocks noChangeArrowheads="1"/>
            </p:cNvSpPr>
            <p:nvPr/>
          </p:nvSpPr>
          <p:spPr bwMode="auto">
            <a:xfrm rot="-3886067">
              <a:off x="3720" y="2232"/>
              <a:ext cx="192"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24" name="Freeform 28">
              <a:extLst>
                <a:ext uri="{FF2B5EF4-FFF2-40B4-BE49-F238E27FC236}">
                  <a16:creationId xmlns:a16="http://schemas.microsoft.com/office/drawing/2014/main" id="{86E5B600-DA0C-6EA3-0E96-21A8AD2DB5F1}"/>
                </a:ext>
              </a:extLst>
            </p:cNvPr>
            <p:cNvSpPr>
              <a:spLocks/>
            </p:cNvSpPr>
            <p:nvPr/>
          </p:nvSpPr>
          <p:spPr bwMode="auto">
            <a:xfrm>
              <a:off x="5157" y="2449"/>
              <a:ext cx="81" cy="341"/>
            </a:xfrm>
            <a:custGeom>
              <a:avLst/>
              <a:gdLst>
                <a:gd name="T0" fmla="*/ 81 w 81"/>
                <a:gd name="T1" fmla="*/ 0 h 341"/>
                <a:gd name="T2" fmla="*/ 0 w 81"/>
                <a:gd name="T3" fmla="*/ 341 h 341"/>
              </a:gdLst>
              <a:ahLst/>
              <a:cxnLst>
                <a:cxn ang="0">
                  <a:pos x="T0" y="T1"/>
                </a:cxn>
                <a:cxn ang="0">
                  <a:pos x="T2" y="T3"/>
                </a:cxn>
              </a:cxnLst>
              <a:rect l="0" t="0" r="r" b="b"/>
              <a:pathLst>
                <a:path w="81" h="341">
                  <a:moveTo>
                    <a:pt x="81" y="0"/>
                  </a:moveTo>
                  <a:cubicBezTo>
                    <a:pt x="13" y="104"/>
                    <a:pt x="54" y="229"/>
                    <a:pt x="0" y="341"/>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26" name="Freeform 30">
              <a:extLst>
                <a:ext uri="{FF2B5EF4-FFF2-40B4-BE49-F238E27FC236}">
                  <a16:creationId xmlns:a16="http://schemas.microsoft.com/office/drawing/2014/main" id="{02C03799-E15D-9277-D252-440242328CA4}"/>
                </a:ext>
              </a:extLst>
            </p:cNvPr>
            <p:cNvSpPr>
              <a:spLocks/>
            </p:cNvSpPr>
            <p:nvPr/>
          </p:nvSpPr>
          <p:spPr bwMode="auto">
            <a:xfrm>
              <a:off x="4251" y="2751"/>
              <a:ext cx="98" cy="223"/>
            </a:xfrm>
            <a:custGeom>
              <a:avLst/>
              <a:gdLst>
                <a:gd name="T0" fmla="*/ 98 w 98"/>
                <a:gd name="T1" fmla="*/ 0 h 223"/>
                <a:gd name="T2" fmla="*/ 28 w 98"/>
                <a:gd name="T3" fmla="*/ 35 h 223"/>
                <a:gd name="T4" fmla="*/ 4 w 98"/>
                <a:gd name="T5" fmla="*/ 105 h 223"/>
                <a:gd name="T6" fmla="*/ 87 w 98"/>
                <a:gd name="T7" fmla="*/ 223 h 223"/>
              </a:gdLst>
              <a:ahLst/>
              <a:cxnLst>
                <a:cxn ang="0">
                  <a:pos x="T0" y="T1"/>
                </a:cxn>
                <a:cxn ang="0">
                  <a:pos x="T2" y="T3"/>
                </a:cxn>
                <a:cxn ang="0">
                  <a:pos x="T4" y="T5"/>
                </a:cxn>
                <a:cxn ang="0">
                  <a:pos x="T6" y="T7"/>
                </a:cxn>
              </a:cxnLst>
              <a:rect l="0" t="0" r="r" b="b"/>
              <a:pathLst>
                <a:path w="98" h="223">
                  <a:moveTo>
                    <a:pt x="98" y="0"/>
                  </a:moveTo>
                  <a:cubicBezTo>
                    <a:pt x="77" y="7"/>
                    <a:pt x="41" y="14"/>
                    <a:pt x="28" y="35"/>
                  </a:cubicBezTo>
                  <a:cubicBezTo>
                    <a:pt x="15" y="56"/>
                    <a:pt x="4" y="105"/>
                    <a:pt x="4" y="105"/>
                  </a:cubicBezTo>
                  <a:cubicBezTo>
                    <a:pt x="20" y="216"/>
                    <a:pt x="0" y="180"/>
                    <a:pt x="87" y="223"/>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27" name="Oval 31">
              <a:extLst>
                <a:ext uri="{FF2B5EF4-FFF2-40B4-BE49-F238E27FC236}">
                  <a16:creationId xmlns:a16="http://schemas.microsoft.com/office/drawing/2014/main" id="{C222A433-2578-8A31-050E-BD42195B8003}"/>
                </a:ext>
              </a:extLst>
            </p:cNvPr>
            <p:cNvSpPr>
              <a:spLocks noChangeArrowheads="1"/>
            </p:cNvSpPr>
            <p:nvPr/>
          </p:nvSpPr>
          <p:spPr bwMode="auto">
            <a:xfrm rot="-16890071">
              <a:off x="5064" y="2904"/>
              <a:ext cx="192"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28" name="Oval 32">
              <a:extLst>
                <a:ext uri="{FF2B5EF4-FFF2-40B4-BE49-F238E27FC236}">
                  <a16:creationId xmlns:a16="http://schemas.microsoft.com/office/drawing/2014/main" id="{295E97EF-0134-5E36-B333-B670EB4BA1D0}"/>
                </a:ext>
              </a:extLst>
            </p:cNvPr>
            <p:cNvSpPr>
              <a:spLocks noChangeArrowheads="1"/>
            </p:cNvSpPr>
            <p:nvPr/>
          </p:nvSpPr>
          <p:spPr bwMode="auto">
            <a:xfrm rot="-16890071">
              <a:off x="3576" y="1848"/>
              <a:ext cx="192"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29" name="Freeform 33">
              <a:extLst>
                <a:ext uri="{FF2B5EF4-FFF2-40B4-BE49-F238E27FC236}">
                  <a16:creationId xmlns:a16="http://schemas.microsoft.com/office/drawing/2014/main" id="{FDCC6536-523C-F433-2BEA-0558A2A663E0}"/>
                </a:ext>
              </a:extLst>
            </p:cNvPr>
            <p:cNvSpPr>
              <a:spLocks/>
            </p:cNvSpPr>
            <p:nvPr/>
          </p:nvSpPr>
          <p:spPr bwMode="auto">
            <a:xfrm>
              <a:off x="4126" y="2208"/>
              <a:ext cx="795" cy="315"/>
            </a:xfrm>
            <a:custGeom>
              <a:avLst/>
              <a:gdLst>
                <a:gd name="T0" fmla="*/ 306 w 795"/>
                <a:gd name="T1" fmla="*/ 249 h 315"/>
                <a:gd name="T2" fmla="*/ 423 w 795"/>
                <a:gd name="T3" fmla="*/ 178 h 315"/>
                <a:gd name="T4" fmla="*/ 176 w 795"/>
                <a:gd name="T5" fmla="*/ 202 h 315"/>
                <a:gd name="T6" fmla="*/ 153 w 795"/>
                <a:gd name="T7" fmla="*/ 237 h 315"/>
                <a:gd name="T8" fmla="*/ 118 w 795"/>
                <a:gd name="T9" fmla="*/ 261 h 315"/>
                <a:gd name="T10" fmla="*/ 329 w 795"/>
                <a:gd name="T11" fmla="*/ 249 h 315"/>
                <a:gd name="T12" fmla="*/ 435 w 795"/>
                <a:gd name="T13" fmla="*/ 178 h 315"/>
                <a:gd name="T14" fmla="*/ 506 w 795"/>
                <a:gd name="T15" fmla="*/ 155 h 315"/>
                <a:gd name="T16" fmla="*/ 364 w 795"/>
                <a:gd name="T17" fmla="*/ 155 h 315"/>
                <a:gd name="T18" fmla="*/ 270 w 795"/>
                <a:gd name="T19" fmla="*/ 178 h 315"/>
                <a:gd name="T20" fmla="*/ 200 w 795"/>
                <a:gd name="T21" fmla="*/ 225 h 315"/>
                <a:gd name="T22" fmla="*/ 129 w 795"/>
                <a:gd name="T23" fmla="*/ 249 h 315"/>
                <a:gd name="T24" fmla="*/ 94 w 795"/>
                <a:gd name="T25" fmla="*/ 237 h 315"/>
                <a:gd name="T26" fmla="*/ 165 w 795"/>
                <a:gd name="T27" fmla="*/ 202 h 315"/>
                <a:gd name="T28" fmla="*/ 270 w 795"/>
                <a:gd name="T29" fmla="*/ 131 h 315"/>
                <a:gd name="T30" fmla="*/ 341 w 795"/>
                <a:gd name="T31" fmla="*/ 108 h 315"/>
                <a:gd name="T32" fmla="*/ 435 w 795"/>
                <a:gd name="T33" fmla="*/ 72 h 315"/>
                <a:gd name="T34" fmla="*/ 306 w 795"/>
                <a:gd name="T35" fmla="*/ 37 h 315"/>
                <a:gd name="T36" fmla="*/ 129 w 795"/>
                <a:gd name="T37" fmla="*/ 155 h 315"/>
                <a:gd name="T38" fmla="*/ 153 w 795"/>
                <a:gd name="T39" fmla="*/ 120 h 315"/>
                <a:gd name="T40" fmla="*/ 223 w 795"/>
                <a:gd name="T41" fmla="*/ 72 h 315"/>
                <a:gd name="T42" fmla="*/ 388 w 795"/>
                <a:gd name="T43" fmla="*/ 108 h 315"/>
                <a:gd name="T44" fmla="*/ 59 w 795"/>
                <a:gd name="T45" fmla="*/ 190 h 315"/>
                <a:gd name="T46" fmla="*/ 0 w 795"/>
                <a:gd name="T47" fmla="*/ 296 h 315"/>
                <a:gd name="T48" fmla="*/ 200 w 795"/>
                <a:gd name="T49" fmla="*/ 272 h 315"/>
                <a:gd name="T50" fmla="*/ 270 w 795"/>
                <a:gd name="T51" fmla="*/ 225 h 315"/>
                <a:gd name="T52" fmla="*/ 506 w 795"/>
                <a:gd name="T53" fmla="*/ 155 h 315"/>
                <a:gd name="T54" fmla="*/ 611 w 795"/>
                <a:gd name="T55" fmla="*/ 167 h 315"/>
                <a:gd name="T56" fmla="*/ 564 w 795"/>
                <a:gd name="T57" fmla="*/ 178 h 315"/>
                <a:gd name="T58" fmla="*/ 529 w 795"/>
                <a:gd name="T59" fmla="*/ 19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95" h="315">
                  <a:moveTo>
                    <a:pt x="306" y="249"/>
                  </a:moveTo>
                  <a:cubicBezTo>
                    <a:pt x="654" y="230"/>
                    <a:pt x="544" y="261"/>
                    <a:pt x="423" y="178"/>
                  </a:cubicBezTo>
                  <a:cubicBezTo>
                    <a:pt x="340" y="183"/>
                    <a:pt x="241" y="150"/>
                    <a:pt x="176" y="202"/>
                  </a:cubicBezTo>
                  <a:cubicBezTo>
                    <a:pt x="165" y="211"/>
                    <a:pt x="163" y="227"/>
                    <a:pt x="153" y="237"/>
                  </a:cubicBezTo>
                  <a:cubicBezTo>
                    <a:pt x="143" y="247"/>
                    <a:pt x="130" y="253"/>
                    <a:pt x="118" y="261"/>
                  </a:cubicBezTo>
                  <a:cubicBezTo>
                    <a:pt x="190" y="278"/>
                    <a:pt x="258" y="267"/>
                    <a:pt x="329" y="249"/>
                  </a:cubicBezTo>
                  <a:cubicBezTo>
                    <a:pt x="360" y="218"/>
                    <a:pt x="395" y="196"/>
                    <a:pt x="435" y="178"/>
                  </a:cubicBezTo>
                  <a:cubicBezTo>
                    <a:pt x="458" y="168"/>
                    <a:pt x="506" y="155"/>
                    <a:pt x="506" y="155"/>
                  </a:cubicBezTo>
                  <a:cubicBezTo>
                    <a:pt x="441" y="133"/>
                    <a:pt x="468" y="137"/>
                    <a:pt x="364" y="155"/>
                  </a:cubicBezTo>
                  <a:cubicBezTo>
                    <a:pt x="332" y="161"/>
                    <a:pt x="270" y="178"/>
                    <a:pt x="270" y="178"/>
                  </a:cubicBezTo>
                  <a:cubicBezTo>
                    <a:pt x="247" y="194"/>
                    <a:pt x="223" y="209"/>
                    <a:pt x="200" y="225"/>
                  </a:cubicBezTo>
                  <a:cubicBezTo>
                    <a:pt x="179" y="239"/>
                    <a:pt x="129" y="249"/>
                    <a:pt x="129" y="249"/>
                  </a:cubicBezTo>
                  <a:cubicBezTo>
                    <a:pt x="117" y="245"/>
                    <a:pt x="94" y="249"/>
                    <a:pt x="94" y="237"/>
                  </a:cubicBezTo>
                  <a:cubicBezTo>
                    <a:pt x="94" y="222"/>
                    <a:pt x="157" y="205"/>
                    <a:pt x="165" y="202"/>
                  </a:cubicBezTo>
                  <a:cubicBezTo>
                    <a:pt x="197" y="170"/>
                    <a:pt x="230" y="151"/>
                    <a:pt x="270" y="131"/>
                  </a:cubicBezTo>
                  <a:cubicBezTo>
                    <a:pt x="354" y="89"/>
                    <a:pt x="258" y="151"/>
                    <a:pt x="341" y="108"/>
                  </a:cubicBezTo>
                  <a:cubicBezTo>
                    <a:pt x="421" y="67"/>
                    <a:pt x="322" y="95"/>
                    <a:pt x="435" y="72"/>
                  </a:cubicBezTo>
                  <a:cubicBezTo>
                    <a:pt x="410" y="0"/>
                    <a:pt x="378" y="26"/>
                    <a:pt x="306" y="37"/>
                  </a:cubicBezTo>
                  <a:cubicBezTo>
                    <a:pt x="245" y="77"/>
                    <a:pt x="200" y="131"/>
                    <a:pt x="129" y="155"/>
                  </a:cubicBezTo>
                  <a:cubicBezTo>
                    <a:pt x="137" y="143"/>
                    <a:pt x="142" y="129"/>
                    <a:pt x="153" y="120"/>
                  </a:cubicBezTo>
                  <a:cubicBezTo>
                    <a:pt x="174" y="101"/>
                    <a:pt x="223" y="72"/>
                    <a:pt x="223" y="72"/>
                  </a:cubicBezTo>
                  <a:cubicBezTo>
                    <a:pt x="330" y="83"/>
                    <a:pt x="795" y="78"/>
                    <a:pt x="388" y="108"/>
                  </a:cubicBezTo>
                  <a:cubicBezTo>
                    <a:pt x="275" y="147"/>
                    <a:pt x="178" y="177"/>
                    <a:pt x="59" y="190"/>
                  </a:cubicBezTo>
                  <a:cubicBezTo>
                    <a:pt x="8" y="225"/>
                    <a:pt x="19" y="241"/>
                    <a:pt x="0" y="296"/>
                  </a:cubicBezTo>
                  <a:cubicBezTo>
                    <a:pt x="55" y="315"/>
                    <a:pt x="147" y="302"/>
                    <a:pt x="200" y="272"/>
                  </a:cubicBezTo>
                  <a:cubicBezTo>
                    <a:pt x="225" y="258"/>
                    <a:pt x="243" y="233"/>
                    <a:pt x="270" y="225"/>
                  </a:cubicBezTo>
                  <a:cubicBezTo>
                    <a:pt x="348" y="201"/>
                    <a:pt x="428" y="181"/>
                    <a:pt x="506" y="155"/>
                  </a:cubicBezTo>
                  <a:cubicBezTo>
                    <a:pt x="541" y="159"/>
                    <a:pt x="578" y="154"/>
                    <a:pt x="611" y="167"/>
                  </a:cubicBezTo>
                  <a:cubicBezTo>
                    <a:pt x="626" y="173"/>
                    <a:pt x="579" y="174"/>
                    <a:pt x="564" y="178"/>
                  </a:cubicBezTo>
                  <a:cubicBezTo>
                    <a:pt x="552" y="181"/>
                    <a:pt x="529" y="190"/>
                    <a:pt x="529" y="190"/>
                  </a:cubicBezTo>
                </a:path>
              </a:pathLst>
            </a:custGeom>
            <a:noFill/>
            <a:ln w="9525">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0" name="AutoShape 34">
              <a:extLst>
                <a:ext uri="{FF2B5EF4-FFF2-40B4-BE49-F238E27FC236}">
                  <a16:creationId xmlns:a16="http://schemas.microsoft.com/office/drawing/2014/main" id="{4DC23689-9C9F-10F6-0C8D-6055205A7B0D}"/>
                </a:ext>
              </a:extLst>
            </p:cNvPr>
            <p:cNvSpPr>
              <a:spLocks noChangeArrowheads="1"/>
            </p:cNvSpPr>
            <p:nvPr/>
          </p:nvSpPr>
          <p:spPr bwMode="auto">
            <a:xfrm>
              <a:off x="5088" y="2688"/>
              <a:ext cx="48" cy="48"/>
            </a:xfrm>
            <a:prstGeom prst="irregularSeal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31" name="Freeform 35">
              <a:extLst>
                <a:ext uri="{FF2B5EF4-FFF2-40B4-BE49-F238E27FC236}">
                  <a16:creationId xmlns:a16="http://schemas.microsoft.com/office/drawing/2014/main" id="{62ED08E0-9570-D36C-6774-527B2AE054D0}"/>
                </a:ext>
              </a:extLst>
            </p:cNvPr>
            <p:cNvSpPr>
              <a:spLocks/>
            </p:cNvSpPr>
            <p:nvPr/>
          </p:nvSpPr>
          <p:spPr bwMode="auto">
            <a:xfrm>
              <a:off x="4878" y="3456"/>
              <a:ext cx="212" cy="259"/>
            </a:xfrm>
            <a:custGeom>
              <a:avLst/>
              <a:gdLst>
                <a:gd name="T0" fmla="*/ 0 w 212"/>
                <a:gd name="T1" fmla="*/ 259 h 259"/>
                <a:gd name="T2" fmla="*/ 106 w 212"/>
                <a:gd name="T3" fmla="*/ 212 h 259"/>
                <a:gd name="T4" fmla="*/ 212 w 212"/>
                <a:gd name="T5" fmla="*/ 0 h 259"/>
              </a:gdLst>
              <a:ahLst/>
              <a:cxnLst>
                <a:cxn ang="0">
                  <a:pos x="T0" y="T1"/>
                </a:cxn>
                <a:cxn ang="0">
                  <a:pos x="T2" y="T3"/>
                </a:cxn>
                <a:cxn ang="0">
                  <a:pos x="T4" y="T5"/>
                </a:cxn>
              </a:cxnLst>
              <a:rect l="0" t="0" r="r" b="b"/>
              <a:pathLst>
                <a:path w="212" h="259">
                  <a:moveTo>
                    <a:pt x="0" y="259"/>
                  </a:moveTo>
                  <a:cubicBezTo>
                    <a:pt x="39" y="246"/>
                    <a:pt x="67" y="224"/>
                    <a:pt x="106" y="212"/>
                  </a:cubicBezTo>
                  <a:cubicBezTo>
                    <a:pt x="180" y="155"/>
                    <a:pt x="212" y="95"/>
                    <a:pt x="212" y="0"/>
                  </a:cubicBezTo>
                </a:path>
              </a:pathLst>
            </a:custGeom>
            <a:noFill/>
            <a:ln w="9525">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2" name="Freeform 36">
              <a:extLst>
                <a:ext uri="{FF2B5EF4-FFF2-40B4-BE49-F238E27FC236}">
                  <a16:creationId xmlns:a16="http://schemas.microsoft.com/office/drawing/2014/main" id="{24E45432-4B86-2115-E335-C9D58457AB5F}"/>
                </a:ext>
              </a:extLst>
            </p:cNvPr>
            <p:cNvSpPr>
              <a:spLocks/>
            </p:cNvSpPr>
            <p:nvPr/>
          </p:nvSpPr>
          <p:spPr bwMode="auto">
            <a:xfrm>
              <a:off x="4726" y="1469"/>
              <a:ext cx="164" cy="177"/>
            </a:xfrm>
            <a:custGeom>
              <a:avLst/>
              <a:gdLst>
                <a:gd name="T0" fmla="*/ 0 w 164"/>
                <a:gd name="T1" fmla="*/ 0 h 177"/>
                <a:gd name="T2" fmla="*/ 129 w 164"/>
                <a:gd name="T3" fmla="*/ 130 h 177"/>
                <a:gd name="T4" fmla="*/ 164 w 164"/>
                <a:gd name="T5" fmla="*/ 177 h 177"/>
              </a:gdLst>
              <a:ahLst/>
              <a:cxnLst>
                <a:cxn ang="0">
                  <a:pos x="T0" y="T1"/>
                </a:cxn>
                <a:cxn ang="0">
                  <a:pos x="T2" y="T3"/>
                </a:cxn>
                <a:cxn ang="0">
                  <a:pos x="T4" y="T5"/>
                </a:cxn>
              </a:cxnLst>
              <a:rect l="0" t="0" r="r" b="b"/>
              <a:pathLst>
                <a:path w="164" h="177">
                  <a:moveTo>
                    <a:pt x="0" y="0"/>
                  </a:moveTo>
                  <a:cubicBezTo>
                    <a:pt x="53" y="37"/>
                    <a:pt x="76" y="93"/>
                    <a:pt x="129" y="130"/>
                  </a:cubicBezTo>
                  <a:cubicBezTo>
                    <a:pt x="155" y="170"/>
                    <a:pt x="142" y="155"/>
                    <a:pt x="164" y="177"/>
                  </a:cubicBezTo>
                </a:path>
              </a:pathLst>
            </a:custGeom>
            <a:noFill/>
            <a:ln w="9525">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3" name="Freeform 37">
              <a:extLst>
                <a:ext uri="{FF2B5EF4-FFF2-40B4-BE49-F238E27FC236}">
                  <a16:creationId xmlns:a16="http://schemas.microsoft.com/office/drawing/2014/main" id="{9C13D12D-00CA-4922-D2A9-46B0C49A0E0D}"/>
                </a:ext>
              </a:extLst>
            </p:cNvPr>
            <p:cNvSpPr>
              <a:spLocks/>
            </p:cNvSpPr>
            <p:nvPr/>
          </p:nvSpPr>
          <p:spPr bwMode="auto">
            <a:xfrm>
              <a:off x="3597" y="2386"/>
              <a:ext cx="47" cy="130"/>
            </a:xfrm>
            <a:custGeom>
              <a:avLst/>
              <a:gdLst>
                <a:gd name="T0" fmla="*/ 0 w 47"/>
                <a:gd name="T1" fmla="*/ 0 h 130"/>
                <a:gd name="T2" fmla="*/ 35 w 47"/>
                <a:gd name="T3" fmla="*/ 71 h 130"/>
                <a:gd name="T4" fmla="*/ 47 w 47"/>
                <a:gd name="T5" fmla="*/ 130 h 130"/>
              </a:gdLst>
              <a:ahLst/>
              <a:cxnLst>
                <a:cxn ang="0">
                  <a:pos x="T0" y="T1"/>
                </a:cxn>
                <a:cxn ang="0">
                  <a:pos x="T2" y="T3"/>
                </a:cxn>
                <a:cxn ang="0">
                  <a:pos x="T4" y="T5"/>
                </a:cxn>
              </a:cxnLst>
              <a:rect l="0" t="0" r="r" b="b"/>
              <a:pathLst>
                <a:path w="47" h="130">
                  <a:moveTo>
                    <a:pt x="0" y="0"/>
                  </a:moveTo>
                  <a:cubicBezTo>
                    <a:pt x="24" y="37"/>
                    <a:pt x="25" y="30"/>
                    <a:pt x="35" y="71"/>
                  </a:cubicBezTo>
                  <a:cubicBezTo>
                    <a:pt x="40" y="90"/>
                    <a:pt x="47" y="130"/>
                    <a:pt x="47" y="130"/>
                  </a:cubicBezTo>
                </a:path>
              </a:pathLst>
            </a:custGeom>
            <a:noFill/>
            <a:ln w="9525">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4" name="Freeform 38">
              <a:extLst>
                <a:ext uri="{FF2B5EF4-FFF2-40B4-BE49-F238E27FC236}">
                  <a16:creationId xmlns:a16="http://schemas.microsoft.com/office/drawing/2014/main" id="{A74520D6-BBE3-A31F-2B0D-9F0C6776A308}"/>
                </a:ext>
              </a:extLst>
            </p:cNvPr>
            <p:cNvSpPr>
              <a:spLocks/>
            </p:cNvSpPr>
            <p:nvPr/>
          </p:nvSpPr>
          <p:spPr bwMode="auto">
            <a:xfrm>
              <a:off x="3527" y="3045"/>
              <a:ext cx="23" cy="35"/>
            </a:xfrm>
            <a:custGeom>
              <a:avLst/>
              <a:gdLst>
                <a:gd name="T0" fmla="*/ 0 w 23"/>
                <a:gd name="T1" fmla="*/ 0 h 35"/>
                <a:gd name="T2" fmla="*/ 23 w 23"/>
                <a:gd name="T3" fmla="*/ 35 h 35"/>
                <a:gd name="T4" fmla="*/ 0 w 23"/>
                <a:gd name="T5" fmla="*/ 0 h 35"/>
              </a:gdLst>
              <a:ahLst/>
              <a:cxnLst>
                <a:cxn ang="0">
                  <a:pos x="T0" y="T1"/>
                </a:cxn>
                <a:cxn ang="0">
                  <a:pos x="T2" y="T3"/>
                </a:cxn>
                <a:cxn ang="0">
                  <a:pos x="T4" y="T5"/>
                </a:cxn>
              </a:cxnLst>
              <a:rect l="0" t="0" r="r" b="b"/>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5" name="Freeform 39">
              <a:extLst>
                <a:ext uri="{FF2B5EF4-FFF2-40B4-BE49-F238E27FC236}">
                  <a16:creationId xmlns:a16="http://schemas.microsoft.com/office/drawing/2014/main" id="{46B4A1F1-D5D3-0A55-C001-A94C9D2004AF}"/>
                </a:ext>
              </a:extLst>
            </p:cNvPr>
            <p:cNvSpPr>
              <a:spLocks/>
            </p:cNvSpPr>
            <p:nvPr/>
          </p:nvSpPr>
          <p:spPr bwMode="auto">
            <a:xfrm>
              <a:off x="5136" y="2160"/>
              <a:ext cx="23" cy="35"/>
            </a:xfrm>
            <a:custGeom>
              <a:avLst/>
              <a:gdLst>
                <a:gd name="T0" fmla="*/ 0 w 23"/>
                <a:gd name="T1" fmla="*/ 0 h 35"/>
                <a:gd name="T2" fmla="*/ 23 w 23"/>
                <a:gd name="T3" fmla="*/ 35 h 35"/>
                <a:gd name="T4" fmla="*/ 0 w 23"/>
                <a:gd name="T5" fmla="*/ 0 h 35"/>
              </a:gdLst>
              <a:ahLst/>
              <a:cxnLst>
                <a:cxn ang="0">
                  <a:pos x="T0" y="T1"/>
                </a:cxn>
                <a:cxn ang="0">
                  <a:pos x="T2" y="T3"/>
                </a:cxn>
                <a:cxn ang="0">
                  <a:pos x="T4" y="T5"/>
                </a:cxn>
              </a:cxnLst>
              <a:rect l="0" t="0" r="r" b="b"/>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6" name="Freeform 40">
              <a:extLst>
                <a:ext uri="{FF2B5EF4-FFF2-40B4-BE49-F238E27FC236}">
                  <a16:creationId xmlns:a16="http://schemas.microsoft.com/office/drawing/2014/main" id="{96447C2C-8937-5A57-94EE-245F45EBE765}"/>
                </a:ext>
              </a:extLst>
            </p:cNvPr>
            <p:cNvSpPr>
              <a:spLocks/>
            </p:cNvSpPr>
            <p:nvPr/>
          </p:nvSpPr>
          <p:spPr bwMode="auto">
            <a:xfrm>
              <a:off x="3719" y="3237"/>
              <a:ext cx="23" cy="35"/>
            </a:xfrm>
            <a:custGeom>
              <a:avLst/>
              <a:gdLst>
                <a:gd name="T0" fmla="*/ 0 w 23"/>
                <a:gd name="T1" fmla="*/ 0 h 35"/>
                <a:gd name="T2" fmla="*/ 23 w 23"/>
                <a:gd name="T3" fmla="*/ 35 h 35"/>
                <a:gd name="T4" fmla="*/ 0 w 23"/>
                <a:gd name="T5" fmla="*/ 0 h 35"/>
              </a:gdLst>
              <a:ahLst/>
              <a:cxnLst>
                <a:cxn ang="0">
                  <a:pos x="T0" y="T1"/>
                </a:cxn>
                <a:cxn ang="0">
                  <a:pos x="T2" y="T3"/>
                </a:cxn>
                <a:cxn ang="0">
                  <a:pos x="T4" y="T5"/>
                </a:cxn>
              </a:cxnLst>
              <a:rect l="0" t="0" r="r" b="b"/>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7" name="Freeform 41">
              <a:extLst>
                <a:ext uri="{FF2B5EF4-FFF2-40B4-BE49-F238E27FC236}">
                  <a16:creationId xmlns:a16="http://schemas.microsoft.com/office/drawing/2014/main" id="{1205784A-08BF-BEA0-7186-9B5A89931B97}"/>
                </a:ext>
              </a:extLst>
            </p:cNvPr>
            <p:cNvSpPr>
              <a:spLocks/>
            </p:cNvSpPr>
            <p:nvPr/>
          </p:nvSpPr>
          <p:spPr bwMode="auto">
            <a:xfrm rot="5967739">
              <a:off x="4614" y="3786"/>
              <a:ext cx="23" cy="35"/>
            </a:xfrm>
            <a:custGeom>
              <a:avLst/>
              <a:gdLst>
                <a:gd name="T0" fmla="*/ 0 w 23"/>
                <a:gd name="T1" fmla="*/ 0 h 35"/>
                <a:gd name="T2" fmla="*/ 23 w 23"/>
                <a:gd name="T3" fmla="*/ 35 h 35"/>
                <a:gd name="T4" fmla="*/ 0 w 23"/>
                <a:gd name="T5" fmla="*/ 0 h 35"/>
              </a:gdLst>
              <a:ahLst/>
              <a:cxnLst>
                <a:cxn ang="0">
                  <a:pos x="T0" y="T1"/>
                </a:cxn>
                <a:cxn ang="0">
                  <a:pos x="T2" y="T3"/>
                </a:cxn>
                <a:cxn ang="0">
                  <a:pos x="T4" y="T5"/>
                </a:cxn>
              </a:cxnLst>
              <a:rect l="0" t="0" r="r" b="b"/>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8" name="Freeform 42">
              <a:extLst>
                <a:ext uri="{FF2B5EF4-FFF2-40B4-BE49-F238E27FC236}">
                  <a16:creationId xmlns:a16="http://schemas.microsoft.com/office/drawing/2014/main" id="{C6D9E6C7-18EA-4A40-678E-5B8784FE7A59}"/>
                </a:ext>
              </a:extLst>
            </p:cNvPr>
            <p:cNvSpPr>
              <a:spLocks/>
            </p:cNvSpPr>
            <p:nvPr/>
          </p:nvSpPr>
          <p:spPr bwMode="auto">
            <a:xfrm>
              <a:off x="4368" y="1440"/>
              <a:ext cx="23" cy="35"/>
            </a:xfrm>
            <a:custGeom>
              <a:avLst/>
              <a:gdLst>
                <a:gd name="T0" fmla="*/ 0 w 23"/>
                <a:gd name="T1" fmla="*/ 0 h 35"/>
                <a:gd name="T2" fmla="*/ 23 w 23"/>
                <a:gd name="T3" fmla="*/ 35 h 35"/>
                <a:gd name="T4" fmla="*/ 0 w 23"/>
                <a:gd name="T5" fmla="*/ 0 h 35"/>
              </a:gdLst>
              <a:ahLst/>
              <a:cxnLst>
                <a:cxn ang="0">
                  <a:pos x="T0" y="T1"/>
                </a:cxn>
                <a:cxn ang="0">
                  <a:pos x="T2" y="T3"/>
                </a:cxn>
                <a:cxn ang="0">
                  <a:pos x="T4" y="T5"/>
                </a:cxn>
              </a:cxnLst>
              <a:rect l="0" t="0" r="r" b="b"/>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9" name="Freeform 43">
              <a:extLst>
                <a:ext uri="{FF2B5EF4-FFF2-40B4-BE49-F238E27FC236}">
                  <a16:creationId xmlns:a16="http://schemas.microsoft.com/office/drawing/2014/main" id="{482A6DEB-368D-546A-932C-D424CA7C0B33}"/>
                </a:ext>
              </a:extLst>
            </p:cNvPr>
            <p:cNvSpPr>
              <a:spLocks/>
            </p:cNvSpPr>
            <p:nvPr/>
          </p:nvSpPr>
          <p:spPr bwMode="auto">
            <a:xfrm>
              <a:off x="4512" y="3360"/>
              <a:ext cx="23" cy="35"/>
            </a:xfrm>
            <a:custGeom>
              <a:avLst/>
              <a:gdLst>
                <a:gd name="T0" fmla="*/ 0 w 23"/>
                <a:gd name="T1" fmla="*/ 0 h 35"/>
                <a:gd name="T2" fmla="*/ 23 w 23"/>
                <a:gd name="T3" fmla="*/ 35 h 35"/>
                <a:gd name="T4" fmla="*/ 0 w 23"/>
                <a:gd name="T5" fmla="*/ 0 h 35"/>
              </a:gdLst>
              <a:ahLst/>
              <a:cxnLst>
                <a:cxn ang="0">
                  <a:pos x="T0" y="T1"/>
                </a:cxn>
                <a:cxn ang="0">
                  <a:pos x="T2" y="T3"/>
                </a:cxn>
                <a:cxn ang="0">
                  <a:pos x="T4" y="T5"/>
                </a:cxn>
              </a:cxnLst>
              <a:rect l="0" t="0" r="r" b="b"/>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0" name="Freeform 44">
              <a:extLst>
                <a:ext uri="{FF2B5EF4-FFF2-40B4-BE49-F238E27FC236}">
                  <a16:creationId xmlns:a16="http://schemas.microsoft.com/office/drawing/2014/main" id="{29D32000-CC9E-94D3-96F0-79F36EEE16E4}"/>
                </a:ext>
              </a:extLst>
            </p:cNvPr>
            <p:cNvSpPr>
              <a:spLocks/>
            </p:cNvSpPr>
            <p:nvPr/>
          </p:nvSpPr>
          <p:spPr bwMode="auto">
            <a:xfrm rot="5967739">
              <a:off x="3990" y="3786"/>
              <a:ext cx="23" cy="35"/>
            </a:xfrm>
            <a:custGeom>
              <a:avLst/>
              <a:gdLst>
                <a:gd name="T0" fmla="*/ 0 w 23"/>
                <a:gd name="T1" fmla="*/ 0 h 35"/>
                <a:gd name="T2" fmla="*/ 23 w 23"/>
                <a:gd name="T3" fmla="*/ 35 h 35"/>
                <a:gd name="T4" fmla="*/ 0 w 23"/>
                <a:gd name="T5" fmla="*/ 0 h 35"/>
              </a:gdLst>
              <a:ahLst/>
              <a:cxnLst>
                <a:cxn ang="0">
                  <a:pos x="T0" y="T1"/>
                </a:cxn>
                <a:cxn ang="0">
                  <a:pos x="T2" y="T3"/>
                </a:cxn>
                <a:cxn ang="0">
                  <a:pos x="T4" y="T5"/>
                </a:cxn>
              </a:cxnLst>
              <a:rect l="0" t="0" r="r" b="b"/>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additive="base">
                                        <p:cTn id="12"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 calcmode="lin" valueType="num">
                                      <p:cBhvr additive="base">
                                        <p:cTn id="17"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4141"/>
                                        </p:tgtEl>
                                        <p:attrNameLst>
                                          <p:attrName>style.visibility</p:attrName>
                                        </p:attrNameLst>
                                      </p:cBhvr>
                                      <p:to>
                                        <p:strVal val="visible"/>
                                      </p:to>
                                    </p:set>
                                    <p:animEffect transition="in" filter="dissolve">
                                      <p:cBhvr>
                                        <p:cTn id="22" dur="500"/>
                                        <p:tgtEl>
                                          <p:spTgt spid="4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55E1714-0CD2-AE33-65BF-B038F6F73F41}"/>
              </a:ext>
            </a:extLst>
          </p:cNvPr>
          <p:cNvSpPr>
            <a:spLocks noGrp="1" noChangeArrowheads="1"/>
          </p:cNvSpPr>
          <p:nvPr>
            <p:ph type="title"/>
          </p:nvPr>
        </p:nvSpPr>
        <p:spPr>
          <a:xfrm>
            <a:off x="914400" y="381000"/>
            <a:ext cx="7772400" cy="1143000"/>
          </a:xfrm>
        </p:spPr>
        <p:txBody>
          <a:bodyPr/>
          <a:lstStyle/>
          <a:p>
            <a:r>
              <a:rPr lang="en-US" altLang="en-US" b="1">
                <a:effectLst>
                  <a:outerShdw blurRad="38100" dist="38100" dir="2700000" algn="tl">
                    <a:srgbClr val="000000"/>
                  </a:outerShdw>
                </a:effectLst>
              </a:rPr>
              <a:t>The Shape of the Molecule</a:t>
            </a:r>
            <a:endParaRPr lang="en-US" altLang="en-US"/>
          </a:p>
        </p:txBody>
      </p:sp>
      <p:sp>
        <p:nvSpPr>
          <p:cNvPr id="5123" name="Rectangle 3">
            <a:extLst>
              <a:ext uri="{FF2B5EF4-FFF2-40B4-BE49-F238E27FC236}">
                <a16:creationId xmlns:a16="http://schemas.microsoft.com/office/drawing/2014/main" id="{344B4975-EFC3-0723-5136-6BA7F9200BE7}"/>
              </a:ext>
            </a:extLst>
          </p:cNvPr>
          <p:cNvSpPr>
            <a:spLocks noGrp="1" noChangeArrowheads="1"/>
          </p:cNvSpPr>
          <p:nvPr>
            <p:ph type="body" sz="half" idx="1"/>
          </p:nvPr>
        </p:nvSpPr>
        <p:spPr>
          <a:xfrm>
            <a:off x="1295400" y="1981200"/>
            <a:ext cx="3810000" cy="4114800"/>
          </a:xfrm>
        </p:spPr>
        <p:txBody>
          <a:bodyPr/>
          <a:lstStyle/>
          <a:p>
            <a:r>
              <a:rPr lang="en-US" altLang="en-US" sz="3600"/>
              <a:t>DNA is a very long polymer.</a:t>
            </a:r>
          </a:p>
          <a:p>
            <a:r>
              <a:rPr lang="en-US" altLang="en-US" sz="3600"/>
              <a:t>The basic shape is like a twisted ladder or zipper.</a:t>
            </a:r>
          </a:p>
          <a:p>
            <a:r>
              <a:rPr lang="en-US" altLang="en-US" sz="3600"/>
              <a:t>This is called a </a:t>
            </a:r>
            <a:r>
              <a:rPr lang="en-US" altLang="en-US" sz="3600" b="1" i="1"/>
              <a:t>double helix.</a:t>
            </a:r>
            <a:endParaRPr lang="en-US" altLang="en-US" sz="3600"/>
          </a:p>
        </p:txBody>
      </p:sp>
      <p:graphicFrame>
        <p:nvGraphicFramePr>
          <p:cNvPr id="5127" name="Object 7">
            <a:extLst>
              <a:ext uri="{FF2B5EF4-FFF2-40B4-BE49-F238E27FC236}">
                <a16:creationId xmlns:a16="http://schemas.microsoft.com/office/drawing/2014/main" id="{4639C94E-12F8-0DB2-6F2D-1A7FA47B49C7}"/>
              </a:ext>
            </a:extLst>
          </p:cNvPr>
          <p:cNvGraphicFramePr>
            <a:graphicFrameLocks noChangeAspect="1"/>
          </p:cNvGraphicFramePr>
          <p:nvPr>
            <p:ph type="clipArt" sz="half" idx="2"/>
          </p:nvPr>
        </p:nvGraphicFramePr>
        <p:xfrm>
          <a:off x="5867400" y="1371600"/>
          <a:ext cx="1828800" cy="5486400"/>
        </p:xfrm>
        <a:graphic>
          <a:graphicData uri="http://schemas.openxmlformats.org/presentationml/2006/ole">
            <mc:AlternateContent xmlns:mc="http://schemas.openxmlformats.org/markup-compatibility/2006">
              <mc:Choice xmlns:v="urn:schemas-microsoft-com:vml" Requires="v">
                <p:oleObj name="Clip" r:id="rId4" imgW="2857143" imgH="4761905" progId="MS_ClipArt_Gallery.2">
                  <p:embed/>
                </p:oleObj>
              </mc:Choice>
              <mc:Fallback>
                <p:oleObj name="Clip" r:id="rId4" imgW="2857143" imgH="4761905" progId="MS_ClipArt_Gallery.2">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l="-1424" t="-1408" r="64154"/>
                      <a:stretch>
                        <a:fillRect/>
                      </a:stretch>
                    </p:blipFill>
                    <p:spPr bwMode="auto">
                      <a:xfrm>
                        <a:off x="5867400" y="1371600"/>
                        <a:ext cx="1828800" cy="548640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additive="base">
                                        <p:cTn id="12"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 calcmode="lin" valueType="num">
                                      <p:cBhvr additive="base">
                                        <p:cTn id="17"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 calcmode="lin" valueType="num">
                                      <p:cBhvr additive="base">
                                        <p:cTn id="22"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nodeType="afterEffect">
                                  <p:stCondLst>
                                    <p:cond delay="0"/>
                                  </p:stCondLst>
                                  <p:childTnLst>
                                    <p:set>
                                      <p:cBhvr>
                                        <p:cTn id="26" dur="1" fill="hold">
                                          <p:stCondLst>
                                            <p:cond delay="0"/>
                                          </p:stCondLst>
                                        </p:cTn>
                                        <p:tgtEl>
                                          <p:spTgt spid="5127"/>
                                        </p:tgtEl>
                                        <p:attrNameLst>
                                          <p:attrName>style.visibility</p:attrName>
                                        </p:attrNameLst>
                                      </p:cBhvr>
                                      <p:to>
                                        <p:strVal val="visible"/>
                                      </p:to>
                                    </p:set>
                                    <p:anim calcmode="lin" valueType="num">
                                      <p:cBhvr additive="base">
                                        <p:cTn id="27" dur="500" fill="hold"/>
                                        <p:tgtEl>
                                          <p:spTgt spid="5127"/>
                                        </p:tgtEl>
                                        <p:attrNameLst>
                                          <p:attrName>ppt_x</p:attrName>
                                        </p:attrNameLst>
                                      </p:cBhvr>
                                      <p:tavLst>
                                        <p:tav tm="0">
                                          <p:val>
                                            <p:strVal val="0-#ppt_w/2"/>
                                          </p:val>
                                        </p:tav>
                                        <p:tav tm="100000">
                                          <p:val>
                                            <p:strVal val="#ppt_x"/>
                                          </p:val>
                                        </p:tav>
                                      </p:tavLst>
                                    </p:anim>
                                    <p:anim calcmode="lin" valueType="num">
                                      <p:cBhvr additive="base">
                                        <p:cTn id="28" dur="500" fill="hold"/>
                                        <p:tgtEl>
                                          <p:spTgt spid="51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B63703F-B4E6-E95A-4862-5DEEAD8D8AF6}"/>
              </a:ext>
            </a:extLst>
          </p:cNvPr>
          <p:cNvSpPr>
            <a:spLocks noGrp="1" noChangeArrowheads="1"/>
          </p:cNvSpPr>
          <p:nvPr>
            <p:ph type="title"/>
          </p:nvPr>
        </p:nvSpPr>
        <p:spPr/>
        <p:txBody>
          <a:bodyPr/>
          <a:lstStyle/>
          <a:p>
            <a:r>
              <a:rPr lang="en-US" altLang="en-US" b="1">
                <a:effectLst>
                  <a:outerShdw blurRad="38100" dist="38100" dir="2700000" algn="tl">
                    <a:srgbClr val="000000"/>
                  </a:outerShdw>
                </a:effectLst>
              </a:rPr>
              <a:t>The Double Helix Molecule</a:t>
            </a:r>
          </a:p>
        </p:txBody>
      </p:sp>
      <p:sp>
        <p:nvSpPr>
          <p:cNvPr id="6147" name="Rectangle 3">
            <a:extLst>
              <a:ext uri="{FF2B5EF4-FFF2-40B4-BE49-F238E27FC236}">
                <a16:creationId xmlns:a16="http://schemas.microsoft.com/office/drawing/2014/main" id="{49B7CF04-CA2D-BE94-13B1-9B9DE2AF9AA8}"/>
              </a:ext>
            </a:extLst>
          </p:cNvPr>
          <p:cNvSpPr>
            <a:spLocks noGrp="1" noChangeArrowheads="1"/>
          </p:cNvSpPr>
          <p:nvPr>
            <p:ph type="body" sz="half" idx="1"/>
          </p:nvPr>
        </p:nvSpPr>
        <p:spPr>
          <a:xfrm>
            <a:off x="703263" y="1787525"/>
            <a:ext cx="3810000" cy="4114800"/>
          </a:xfrm>
        </p:spPr>
        <p:txBody>
          <a:bodyPr/>
          <a:lstStyle/>
          <a:p>
            <a:r>
              <a:rPr lang="en-US" altLang="en-US" sz="3600"/>
              <a:t>The DNA double helix has two strands twisted together.</a:t>
            </a:r>
          </a:p>
          <a:p>
            <a:r>
              <a:rPr lang="en-US" altLang="en-US" sz="3600" i="1"/>
              <a:t>(In the rest of this unit we will look at the structure of one strand.)</a:t>
            </a:r>
            <a:endParaRPr lang="en-US" altLang="en-US" sz="3600"/>
          </a:p>
          <a:p>
            <a:endParaRPr lang="en-US" altLang="en-US" sz="3600"/>
          </a:p>
        </p:txBody>
      </p:sp>
      <p:sp>
        <p:nvSpPr>
          <p:cNvPr id="6149" name="Freeform 5">
            <a:extLst>
              <a:ext uri="{FF2B5EF4-FFF2-40B4-BE49-F238E27FC236}">
                <a16:creationId xmlns:a16="http://schemas.microsoft.com/office/drawing/2014/main" id="{7EF458E4-9C54-DC7A-A1EE-B61C5F55B666}"/>
              </a:ext>
            </a:extLst>
          </p:cNvPr>
          <p:cNvSpPr>
            <a:spLocks/>
          </p:cNvSpPr>
          <p:nvPr/>
        </p:nvSpPr>
        <p:spPr bwMode="auto">
          <a:xfrm>
            <a:off x="5513388" y="2444750"/>
            <a:ext cx="968375" cy="3379788"/>
          </a:xfrm>
          <a:custGeom>
            <a:avLst/>
            <a:gdLst>
              <a:gd name="T0" fmla="*/ 8 w 776"/>
              <a:gd name="T1" fmla="*/ 0 h 2640"/>
              <a:gd name="T2" fmla="*/ 632 w 776"/>
              <a:gd name="T3" fmla="*/ 528 h 2640"/>
              <a:gd name="T4" fmla="*/ 8 w 776"/>
              <a:gd name="T5" fmla="*/ 1104 h 2640"/>
              <a:gd name="T6" fmla="*/ 584 w 776"/>
              <a:gd name="T7" fmla="*/ 1536 h 2640"/>
              <a:gd name="T8" fmla="*/ 104 w 776"/>
              <a:gd name="T9" fmla="*/ 1968 h 2640"/>
              <a:gd name="T10" fmla="*/ 632 w 776"/>
              <a:gd name="T11" fmla="*/ 2256 h 2640"/>
              <a:gd name="T12" fmla="*/ 104 w 776"/>
              <a:gd name="T13" fmla="*/ 2640 h 2640"/>
            </a:gdLst>
            <a:ahLst/>
            <a:cxnLst>
              <a:cxn ang="0">
                <a:pos x="T0" y="T1"/>
              </a:cxn>
              <a:cxn ang="0">
                <a:pos x="T2" y="T3"/>
              </a:cxn>
              <a:cxn ang="0">
                <a:pos x="T4" y="T5"/>
              </a:cxn>
              <a:cxn ang="0">
                <a:pos x="T6" y="T7"/>
              </a:cxn>
              <a:cxn ang="0">
                <a:pos x="T8" y="T9"/>
              </a:cxn>
              <a:cxn ang="0">
                <a:pos x="T10" y="T11"/>
              </a:cxn>
              <a:cxn ang="0">
                <a:pos x="T12" y="T13"/>
              </a:cxn>
            </a:cxnLst>
            <a:rect l="0" t="0" r="r" b="b"/>
            <a:pathLst>
              <a:path w="776" h="2640">
                <a:moveTo>
                  <a:pt x="8" y="0"/>
                </a:moveTo>
                <a:cubicBezTo>
                  <a:pt x="320" y="172"/>
                  <a:pt x="632" y="344"/>
                  <a:pt x="632" y="528"/>
                </a:cubicBezTo>
                <a:cubicBezTo>
                  <a:pt x="632" y="712"/>
                  <a:pt x="16" y="936"/>
                  <a:pt x="8" y="1104"/>
                </a:cubicBezTo>
                <a:cubicBezTo>
                  <a:pt x="0" y="1272"/>
                  <a:pt x="568" y="1392"/>
                  <a:pt x="584" y="1536"/>
                </a:cubicBezTo>
                <a:cubicBezTo>
                  <a:pt x="600" y="1680"/>
                  <a:pt x="96" y="1848"/>
                  <a:pt x="104" y="1968"/>
                </a:cubicBezTo>
                <a:cubicBezTo>
                  <a:pt x="112" y="2088"/>
                  <a:pt x="632" y="2144"/>
                  <a:pt x="632" y="2256"/>
                </a:cubicBezTo>
                <a:cubicBezTo>
                  <a:pt x="632" y="2368"/>
                  <a:pt x="776" y="2440"/>
                  <a:pt x="104" y="2640"/>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0" name="Freeform 6">
            <a:extLst>
              <a:ext uri="{FF2B5EF4-FFF2-40B4-BE49-F238E27FC236}">
                <a16:creationId xmlns:a16="http://schemas.microsoft.com/office/drawing/2014/main" id="{2F1C0ED5-BC55-7429-FF45-C18661AFCBC7}"/>
              </a:ext>
            </a:extLst>
          </p:cNvPr>
          <p:cNvSpPr>
            <a:spLocks/>
          </p:cNvSpPr>
          <p:nvPr/>
        </p:nvSpPr>
        <p:spPr bwMode="auto">
          <a:xfrm>
            <a:off x="5146675" y="1811338"/>
            <a:ext cx="3333750" cy="4017962"/>
          </a:xfrm>
          <a:custGeom>
            <a:avLst/>
            <a:gdLst>
              <a:gd name="T0" fmla="*/ 864 w 2400"/>
              <a:gd name="T1" fmla="*/ 2832 h 2832"/>
              <a:gd name="T2" fmla="*/ 240 w 2400"/>
              <a:gd name="T3" fmla="*/ 2496 h 2832"/>
              <a:gd name="T4" fmla="*/ 864 w 2400"/>
              <a:gd name="T5" fmla="*/ 2112 h 2832"/>
              <a:gd name="T6" fmla="*/ 240 w 2400"/>
              <a:gd name="T7" fmla="*/ 1776 h 2832"/>
              <a:gd name="T8" fmla="*/ 960 w 2400"/>
              <a:gd name="T9" fmla="*/ 1248 h 2832"/>
              <a:gd name="T10" fmla="*/ 240 w 2400"/>
              <a:gd name="T11" fmla="*/ 864 h 2832"/>
              <a:gd name="T12" fmla="*/ 2400 w 2400"/>
              <a:gd name="T13" fmla="*/ 48 h 2832"/>
            </a:gdLst>
            <a:ahLst/>
            <a:cxnLst>
              <a:cxn ang="0">
                <a:pos x="T0" y="T1"/>
              </a:cxn>
              <a:cxn ang="0">
                <a:pos x="T2" y="T3"/>
              </a:cxn>
              <a:cxn ang="0">
                <a:pos x="T4" y="T5"/>
              </a:cxn>
              <a:cxn ang="0">
                <a:pos x="T6" y="T7"/>
              </a:cxn>
              <a:cxn ang="0">
                <a:pos x="T8" y="T9"/>
              </a:cxn>
              <a:cxn ang="0">
                <a:pos x="T10" y="T11"/>
              </a:cxn>
              <a:cxn ang="0">
                <a:pos x="T12" y="T13"/>
              </a:cxn>
            </a:cxnLst>
            <a:rect l="0" t="0" r="r" b="b"/>
            <a:pathLst>
              <a:path w="2400" h="2832">
                <a:moveTo>
                  <a:pt x="864" y="2832"/>
                </a:moveTo>
                <a:cubicBezTo>
                  <a:pt x="552" y="2724"/>
                  <a:pt x="240" y="2616"/>
                  <a:pt x="240" y="2496"/>
                </a:cubicBezTo>
                <a:cubicBezTo>
                  <a:pt x="240" y="2376"/>
                  <a:pt x="864" y="2232"/>
                  <a:pt x="864" y="2112"/>
                </a:cubicBezTo>
                <a:cubicBezTo>
                  <a:pt x="864" y="1992"/>
                  <a:pt x="224" y="1920"/>
                  <a:pt x="240" y="1776"/>
                </a:cubicBezTo>
                <a:cubicBezTo>
                  <a:pt x="256" y="1632"/>
                  <a:pt x="960" y="1400"/>
                  <a:pt x="960" y="1248"/>
                </a:cubicBezTo>
                <a:cubicBezTo>
                  <a:pt x="960" y="1096"/>
                  <a:pt x="0" y="1064"/>
                  <a:pt x="240" y="864"/>
                </a:cubicBezTo>
                <a:cubicBezTo>
                  <a:pt x="480" y="664"/>
                  <a:pt x="1880" y="0"/>
                  <a:pt x="2400" y="48"/>
                </a:cubicBezTo>
              </a:path>
            </a:pathLst>
          </a:custGeom>
          <a:noFill/>
          <a:ln w="38100" cmpd="sng">
            <a:solidFill>
              <a:srgbClr val="00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6151" name="Picture 7">
            <a:extLst>
              <a:ext uri="{FF2B5EF4-FFF2-40B4-BE49-F238E27FC236}">
                <a16:creationId xmlns:a16="http://schemas.microsoft.com/office/drawing/2014/main" id="{A4F11F65-6862-7B17-DF7D-866D03CB6A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5013" y="1693863"/>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 calcmode="lin" valueType="num">
                                      <p:cBhvr additive="base">
                                        <p:cTn id="17"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12" fill="hold" nodeType="afterEffect">
                                  <p:stCondLst>
                                    <p:cond delay="1000"/>
                                  </p:stCondLst>
                                  <p:childTnLst>
                                    <p:set>
                                      <p:cBhvr>
                                        <p:cTn id="21" dur="1" fill="hold">
                                          <p:stCondLst>
                                            <p:cond delay="0"/>
                                          </p:stCondLst>
                                        </p:cTn>
                                        <p:tgtEl>
                                          <p:spTgt spid="6151"/>
                                        </p:tgtEl>
                                        <p:attrNameLst>
                                          <p:attrName>style.visibility</p:attrName>
                                        </p:attrNameLst>
                                      </p:cBhvr>
                                      <p:to>
                                        <p:strVal val="visible"/>
                                      </p:to>
                                    </p:set>
                                    <p:anim calcmode="lin" valueType="num">
                                      <p:cBhvr additive="base">
                                        <p:cTn id="22" dur="500" fill="hold"/>
                                        <p:tgtEl>
                                          <p:spTgt spid="6151"/>
                                        </p:tgtEl>
                                        <p:attrNameLst>
                                          <p:attrName>ppt_x</p:attrName>
                                        </p:attrNameLst>
                                      </p:cBhvr>
                                      <p:tavLst>
                                        <p:tav tm="0">
                                          <p:val>
                                            <p:strVal val="0-#ppt_w/2"/>
                                          </p:val>
                                        </p:tav>
                                        <p:tav tm="100000">
                                          <p:val>
                                            <p:strVal val="#ppt_x"/>
                                          </p:val>
                                        </p:tav>
                                      </p:tavLst>
                                    </p:anim>
                                    <p:anim calcmode="lin" valueType="num">
                                      <p:cBhvr additive="base">
                                        <p:cTn id="23"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9EE1A3D-0908-F86C-E024-51CF436F09B2}"/>
              </a:ext>
            </a:extLst>
          </p:cNvPr>
          <p:cNvSpPr>
            <a:spLocks noGrp="1" noChangeArrowheads="1"/>
          </p:cNvSpPr>
          <p:nvPr>
            <p:ph type="title"/>
          </p:nvPr>
        </p:nvSpPr>
        <p:spPr>
          <a:xfrm>
            <a:off x="685800" y="381000"/>
            <a:ext cx="7772400" cy="1143000"/>
          </a:xfrm>
        </p:spPr>
        <p:txBody>
          <a:bodyPr/>
          <a:lstStyle/>
          <a:p>
            <a:r>
              <a:rPr lang="en-US" altLang="en-US" b="1">
                <a:effectLst>
                  <a:outerShdw blurRad="38100" dist="38100" dir="2700000" algn="tl">
                    <a:srgbClr val="000000"/>
                  </a:outerShdw>
                </a:effectLst>
              </a:rPr>
              <a:t>One Strand of DNA</a:t>
            </a:r>
          </a:p>
        </p:txBody>
      </p:sp>
      <p:sp>
        <p:nvSpPr>
          <p:cNvPr id="7171" name="Rectangle 3">
            <a:extLst>
              <a:ext uri="{FF2B5EF4-FFF2-40B4-BE49-F238E27FC236}">
                <a16:creationId xmlns:a16="http://schemas.microsoft.com/office/drawing/2014/main" id="{359CC110-13F4-BC68-D22C-38CBFBECDAE3}"/>
              </a:ext>
            </a:extLst>
          </p:cNvPr>
          <p:cNvSpPr>
            <a:spLocks noGrp="1" noChangeArrowheads="1"/>
          </p:cNvSpPr>
          <p:nvPr>
            <p:ph type="body" sz="half" idx="1"/>
          </p:nvPr>
        </p:nvSpPr>
        <p:spPr>
          <a:xfrm>
            <a:off x="762000" y="1295400"/>
            <a:ext cx="3886200" cy="4724400"/>
          </a:xfrm>
        </p:spPr>
        <p:txBody>
          <a:bodyPr/>
          <a:lstStyle/>
          <a:p>
            <a:r>
              <a:rPr lang="en-US" altLang="en-US" sz="3600"/>
              <a:t>The backbone of the molecule is alternating </a:t>
            </a:r>
            <a:r>
              <a:rPr lang="en-US" altLang="en-US" sz="3600" b="1">
                <a:solidFill>
                  <a:srgbClr val="FFFF00"/>
                </a:solidFill>
              </a:rPr>
              <a:t>phosphate</a:t>
            </a:r>
            <a:r>
              <a:rPr lang="en-US" altLang="en-US" sz="3600"/>
              <a:t> and </a:t>
            </a:r>
            <a:r>
              <a:rPr lang="en-US" altLang="en-US" sz="3600" b="1">
                <a:solidFill>
                  <a:srgbClr val="009999"/>
                </a:solidFill>
              </a:rPr>
              <a:t>deoxyribose</a:t>
            </a:r>
            <a:r>
              <a:rPr lang="en-US" altLang="en-US" sz="3600"/>
              <a:t>, a sugar, parts.</a:t>
            </a:r>
          </a:p>
          <a:p>
            <a:r>
              <a:rPr lang="en-US" altLang="en-US" sz="3600"/>
              <a:t>The teeth are nitrogenous</a:t>
            </a:r>
            <a:r>
              <a:rPr lang="en-US" altLang="en-US" sz="3600">
                <a:solidFill>
                  <a:srgbClr val="FFCC99"/>
                </a:solidFill>
              </a:rPr>
              <a:t> </a:t>
            </a:r>
            <a:r>
              <a:rPr lang="en-US" altLang="en-US" sz="3600" b="1">
                <a:solidFill>
                  <a:srgbClr val="FFCC99"/>
                </a:solidFill>
              </a:rPr>
              <a:t>bases</a:t>
            </a:r>
            <a:r>
              <a:rPr lang="en-US" altLang="en-US" sz="3600"/>
              <a:t>.</a:t>
            </a:r>
          </a:p>
        </p:txBody>
      </p:sp>
      <p:sp>
        <p:nvSpPr>
          <p:cNvPr id="7184" name="AutoShape 16">
            <a:extLst>
              <a:ext uri="{FF2B5EF4-FFF2-40B4-BE49-F238E27FC236}">
                <a16:creationId xmlns:a16="http://schemas.microsoft.com/office/drawing/2014/main" id="{2D0FC801-CB46-7FDF-88B9-9AFBBB626933}"/>
              </a:ext>
            </a:extLst>
          </p:cNvPr>
          <p:cNvSpPr>
            <a:spLocks noChangeArrowheads="1"/>
          </p:cNvSpPr>
          <p:nvPr/>
        </p:nvSpPr>
        <p:spPr bwMode="auto">
          <a:xfrm rot="2236122">
            <a:off x="5410200" y="1676400"/>
            <a:ext cx="685800" cy="6858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5" name="AutoShape 17">
            <a:extLst>
              <a:ext uri="{FF2B5EF4-FFF2-40B4-BE49-F238E27FC236}">
                <a16:creationId xmlns:a16="http://schemas.microsoft.com/office/drawing/2014/main" id="{19C5EABE-6EB3-4218-9363-1C45F84E8099}"/>
              </a:ext>
            </a:extLst>
          </p:cNvPr>
          <p:cNvSpPr>
            <a:spLocks noChangeArrowheads="1"/>
          </p:cNvSpPr>
          <p:nvPr/>
        </p:nvSpPr>
        <p:spPr bwMode="auto">
          <a:xfrm rot="2236122">
            <a:off x="5638800" y="2743200"/>
            <a:ext cx="685800" cy="6858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6" name="AutoShape 18">
            <a:extLst>
              <a:ext uri="{FF2B5EF4-FFF2-40B4-BE49-F238E27FC236}">
                <a16:creationId xmlns:a16="http://schemas.microsoft.com/office/drawing/2014/main" id="{FDA0584E-85FC-3504-31AC-58A7392D69E2}"/>
              </a:ext>
            </a:extLst>
          </p:cNvPr>
          <p:cNvSpPr>
            <a:spLocks noChangeArrowheads="1"/>
          </p:cNvSpPr>
          <p:nvPr/>
        </p:nvSpPr>
        <p:spPr bwMode="auto">
          <a:xfrm rot="2236122">
            <a:off x="5867400" y="3810000"/>
            <a:ext cx="685800" cy="6858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7" name="AutoShape 19">
            <a:extLst>
              <a:ext uri="{FF2B5EF4-FFF2-40B4-BE49-F238E27FC236}">
                <a16:creationId xmlns:a16="http://schemas.microsoft.com/office/drawing/2014/main" id="{492468A7-886D-EC8A-EADF-01B78D6EAD1B}"/>
              </a:ext>
            </a:extLst>
          </p:cNvPr>
          <p:cNvSpPr>
            <a:spLocks noChangeArrowheads="1"/>
          </p:cNvSpPr>
          <p:nvPr/>
        </p:nvSpPr>
        <p:spPr bwMode="auto">
          <a:xfrm rot="2236122">
            <a:off x="6172200" y="4876800"/>
            <a:ext cx="685800" cy="6858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8" name="AutoShape 20">
            <a:extLst>
              <a:ext uri="{FF2B5EF4-FFF2-40B4-BE49-F238E27FC236}">
                <a16:creationId xmlns:a16="http://schemas.microsoft.com/office/drawing/2014/main" id="{A451829E-228B-FD1A-58D4-16F2255BBF14}"/>
              </a:ext>
            </a:extLst>
          </p:cNvPr>
          <p:cNvSpPr>
            <a:spLocks noChangeArrowheads="1"/>
          </p:cNvSpPr>
          <p:nvPr/>
        </p:nvSpPr>
        <p:spPr bwMode="auto">
          <a:xfrm rot="2236122">
            <a:off x="6477000" y="5943600"/>
            <a:ext cx="685800" cy="6858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3" name="Oval 25">
            <a:extLst>
              <a:ext uri="{FF2B5EF4-FFF2-40B4-BE49-F238E27FC236}">
                <a16:creationId xmlns:a16="http://schemas.microsoft.com/office/drawing/2014/main" id="{7D97A9FD-EDBA-19CE-9707-F687DA4EB5AE}"/>
              </a:ext>
            </a:extLst>
          </p:cNvPr>
          <p:cNvSpPr>
            <a:spLocks noChangeArrowheads="1"/>
          </p:cNvSpPr>
          <p:nvPr/>
        </p:nvSpPr>
        <p:spPr bwMode="auto">
          <a:xfrm>
            <a:off x="5257800" y="1371600"/>
            <a:ext cx="381000" cy="381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4" name="Oval 26">
            <a:extLst>
              <a:ext uri="{FF2B5EF4-FFF2-40B4-BE49-F238E27FC236}">
                <a16:creationId xmlns:a16="http://schemas.microsoft.com/office/drawing/2014/main" id="{1A6BABF8-8F2B-C7DC-AE79-CA63E4DE22F5}"/>
              </a:ext>
            </a:extLst>
          </p:cNvPr>
          <p:cNvSpPr>
            <a:spLocks noChangeArrowheads="1"/>
          </p:cNvSpPr>
          <p:nvPr/>
        </p:nvSpPr>
        <p:spPr bwMode="auto">
          <a:xfrm>
            <a:off x="5562600" y="2438400"/>
            <a:ext cx="381000" cy="381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5" name="Oval 27">
            <a:extLst>
              <a:ext uri="{FF2B5EF4-FFF2-40B4-BE49-F238E27FC236}">
                <a16:creationId xmlns:a16="http://schemas.microsoft.com/office/drawing/2014/main" id="{08F06345-D8C1-4ACA-6C20-87BDBCD60D0E}"/>
              </a:ext>
            </a:extLst>
          </p:cNvPr>
          <p:cNvSpPr>
            <a:spLocks noChangeArrowheads="1"/>
          </p:cNvSpPr>
          <p:nvPr/>
        </p:nvSpPr>
        <p:spPr bwMode="auto">
          <a:xfrm>
            <a:off x="5791200" y="3505200"/>
            <a:ext cx="381000" cy="381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6" name="Oval 28">
            <a:extLst>
              <a:ext uri="{FF2B5EF4-FFF2-40B4-BE49-F238E27FC236}">
                <a16:creationId xmlns:a16="http://schemas.microsoft.com/office/drawing/2014/main" id="{26C9337B-21E6-7C08-D60F-A71B77518904}"/>
              </a:ext>
            </a:extLst>
          </p:cNvPr>
          <p:cNvSpPr>
            <a:spLocks noChangeArrowheads="1"/>
          </p:cNvSpPr>
          <p:nvPr/>
        </p:nvSpPr>
        <p:spPr bwMode="auto">
          <a:xfrm>
            <a:off x="6019800" y="4572000"/>
            <a:ext cx="381000" cy="381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7" name="Oval 29">
            <a:extLst>
              <a:ext uri="{FF2B5EF4-FFF2-40B4-BE49-F238E27FC236}">
                <a16:creationId xmlns:a16="http://schemas.microsoft.com/office/drawing/2014/main" id="{75F739C7-3423-6C4E-9D32-CC4033867DCC}"/>
              </a:ext>
            </a:extLst>
          </p:cNvPr>
          <p:cNvSpPr>
            <a:spLocks noChangeArrowheads="1"/>
          </p:cNvSpPr>
          <p:nvPr/>
        </p:nvSpPr>
        <p:spPr bwMode="auto">
          <a:xfrm>
            <a:off x="6324600" y="5638800"/>
            <a:ext cx="381000" cy="381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8" name="AutoShape 30">
            <a:extLst>
              <a:ext uri="{FF2B5EF4-FFF2-40B4-BE49-F238E27FC236}">
                <a16:creationId xmlns:a16="http://schemas.microsoft.com/office/drawing/2014/main" id="{D0DDC2EE-33E8-AFD8-0514-ED3B7DB9D80D}"/>
              </a:ext>
            </a:extLst>
          </p:cNvPr>
          <p:cNvSpPr>
            <a:spLocks noChangeArrowheads="1"/>
          </p:cNvSpPr>
          <p:nvPr/>
        </p:nvSpPr>
        <p:spPr bwMode="auto">
          <a:xfrm>
            <a:off x="6096000" y="2133600"/>
            <a:ext cx="533400" cy="304800"/>
          </a:xfrm>
          <a:prstGeom prst="chevron">
            <a:avLst>
              <a:gd name="adj" fmla="val 4375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9" name="AutoShape 31">
            <a:extLst>
              <a:ext uri="{FF2B5EF4-FFF2-40B4-BE49-F238E27FC236}">
                <a16:creationId xmlns:a16="http://schemas.microsoft.com/office/drawing/2014/main" id="{2529ABB5-52A3-61CE-83D1-F7C208AF92CA}"/>
              </a:ext>
            </a:extLst>
          </p:cNvPr>
          <p:cNvSpPr>
            <a:spLocks noChangeArrowheads="1"/>
          </p:cNvSpPr>
          <p:nvPr/>
        </p:nvSpPr>
        <p:spPr bwMode="auto">
          <a:xfrm rot="10800000">
            <a:off x="6553200" y="4114800"/>
            <a:ext cx="533400" cy="304800"/>
          </a:xfrm>
          <a:prstGeom prst="chevron">
            <a:avLst>
              <a:gd name="adj" fmla="val 4375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0" name="AutoShape 32">
            <a:extLst>
              <a:ext uri="{FF2B5EF4-FFF2-40B4-BE49-F238E27FC236}">
                <a16:creationId xmlns:a16="http://schemas.microsoft.com/office/drawing/2014/main" id="{DD0DC3B2-056F-41D1-401F-000F6E7DBD57}"/>
              </a:ext>
            </a:extLst>
          </p:cNvPr>
          <p:cNvSpPr>
            <a:spLocks noChangeArrowheads="1"/>
          </p:cNvSpPr>
          <p:nvPr/>
        </p:nvSpPr>
        <p:spPr bwMode="auto">
          <a:xfrm rot="10800000">
            <a:off x="6858000" y="5181600"/>
            <a:ext cx="533400" cy="304800"/>
          </a:xfrm>
          <a:prstGeom prst="chevron">
            <a:avLst>
              <a:gd name="adj" fmla="val 4375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n-GB" altLang="en-US" b="0">
              <a:solidFill>
                <a:srgbClr val="FFCC99"/>
              </a:solidFill>
            </a:endParaRPr>
          </a:p>
        </p:txBody>
      </p:sp>
      <p:sp>
        <p:nvSpPr>
          <p:cNvPr id="7201" name="AutoShape 33">
            <a:extLst>
              <a:ext uri="{FF2B5EF4-FFF2-40B4-BE49-F238E27FC236}">
                <a16:creationId xmlns:a16="http://schemas.microsoft.com/office/drawing/2014/main" id="{BD88A89D-DA13-990A-F199-6D367A4FB9F2}"/>
              </a:ext>
            </a:extLst>
          </p:cNvPr>
          <p:cNvSpPr>
            <a:spLocks noChangeArrowheads="1"/>
          </p:cNvSpPr>
          <p:nvPr/>
        </p:nvSpPr>
        <p:spPr bwMode="auto">
          <a:xfrm>
            <a:off x="6324600" y="3124200"/>
            <a:ext cx="533400" cy="228600"/>
          </a:xfrm>
          <a:prstGeom prst="homePlate">
            <a:avLst>
              <a:gd name="adj" fmla="val 58333"/>
            </a:avLst>
          </a:prstGeom>
          <a:solidFill>
            <a:srgbClr val="CC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2" name="AutoShape 34">
            <a:extLst>
              <a:ext uri="{FF2B5EF4-FFF2-40B4-BE49-F238E27FC236}">
                <a16:creationId xmlns:a16="http://schemas.microsoft.com/office/drawing/2014/main" id="{C09C246C-C96D-8E42-A890-D57C9B6730E7}"/>
              </a:ext>
            </a:extLst>
          </p:cNvPr>
          <p:cNvSpPr>
            <a:spLocks noChangeArrowheads="1"/>
          </p:cNvSpPr>
          <p:nvPr/>
        </p:nvSpPr>
        <p:spPr bwMode="auto">
          <a:xfrm>
            <a:off x="7162800" y="6172200"/>
            <a:ext cx="609600" cy="228600"/>
          </a:xfrm>
          <a:prstGeom prst="parallelogram">
            <a:avLst>
              <a:gd name="adj" fmla="val 66667"/>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3" name="Line 35">
            <a:extLst>
              <a:ext uri="{FF2B5EF4-FFF2-40B4-BE49-F238E27FC236}">
                <a16:creationId xmlns:a16="http://schemas.microsoft.com/office/drawing/2014/main" id="{CD3FDA1B-22F8-AC99-DFE8-A1FA0AC2353D}"/>
              </a:ext>
            </a:extLst>
          </p:cNvPr>
          <p:cNvSpPr>
            <a:spLocks noChangeShapeType="1"/>
          </p:cNvSpPr>
          <p:nvPr/>
        </p:nvSpPr>
        <p:spPr bwMode="auto">
          <a:xfrm>
            <a:off x="5562600" y="1524000"/>
            <a:ext cx="18288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4" name="Text Box 36">
            <a:extLst>
              <a:ext uri="{FF2B5EF4-FFF2-40B4-BE49-F238E27FC236}">
                <a16:creationId xmlns:a16="http://schemas.microsoft.com/office/drawing/2014/main" id="{05565C29-5310-440D-C6A1-DBAB8A5126C4}"/>
              </a:ext>
            </a:extLst>
          </p:cNvPr>
          <p:cNvSpPr txBox="1">
            <a:spLocks noChangeArrowheads="1"/>
          </p:cNvSpPr>
          <p:nvPr/>
        </p:nvSpPr>
        <p:spPr bwMode="auto">
          <a:xfrm>
            <a:off x="7391400" y="1371600"/>
            <a:ext cx="1419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a:t>phosphate</a:t>
            </a:r>
          </a:p>
        </p:txBody>
      </p:sp>
      <p:sp>
        <p:nvSpPr>
          <p:cNvPr id="7205" name="Line 37">
            <a:extLst>
              <a:ext uri="{FF2B5EF4-FFF2-40B4-BE49-F238E27FC236}">
                <a16:creationId xmlns:a16="http://schemas.microsoft.com/office/drawing/2014/main" id="{AF53387F-8F3F-540E-1B36-7E8540512927}"/>
              </a:ext>
            </a:extLst>
          </p:cNvPr>
          <p:cNvSpPr>
            <a:spLocks noChangeShapeType="1"/>
          </p:cNvSpPr>
          <p:nvPr/>
        </p:nvSpPr>
        <p:spPr bwMode="auto">
          <a:xfrm flipV="1">
            <a:off x="6477000" y="3429000"/>
            <a:ext cx="9906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6" name="Text Box 38">
            <a:extLst>
              <a:ext uri="{FF2B5EF4-FFF2-40B4-BE49-F238E27FC236}">
                <a16:creationId xmlns:a16="http://schemas.microsoft.com/office/drawing/2014/main" id="{BB3D03E8-4CEA-4126-E799-707E3B07A62D}"/>
              </a:ext>
            </a:extLst>
          </p:cNvPr>
          <p:cNvSpPr txBox="1">
            <a:spLocks noChangeArrowheads="1"/>
          </p:cNvSpPr>
          <p:nvPr/>
        </p:nvSpPr>
        <p:spPr bwMode="auto">
          <a:xfrm>
            <a:off x="7315200" y="3048000"/>
            <a:ext cx="167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t>deoxyribose</a:t>
            </a:r>
          </a:p>
        </p:txBody>
      </p:sp>
      <p:sp>
        <p:nvSpPr>
          <p:cNvPr id="7207" name="Line 39">
            <a:extLst>
              <a:ext uri="{FF2B5EF4-FFF2-40B4-BE49-F238E27FC236}">
                <a16:creationId xmlns:a16="http://schemas.microsoft.com/office/drawing/2014/main" id="{C90BE7D8-C980-699E-FCA4-31B36A31BD48}"/>
              </a:ext>
            </a:extLst>
          </p:cNvPr>
          <p:cNvSpPr>
            <a:spLocks noChangeShapeType="1"/>
          </p:cNvSpPr>
          <p:nvPr/>
        </p:nvSpPr>
        <p:spPr bwMode="auto">
          <a:xfrm flipV="1">
            <a:off x="7772400" y="5486400"/>
            <a:ext cx="5334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9" name="Line 41">
            <a:extLst>
              <a:ext uri="{FF2B5EF4-FFF2-40B4-BE49-F238E27FC236}">
                <a16:creationId xmlns:a16="http://schemas.microsoft.com/office/drawing/2014/main" id="{4EC8B667-D5CD-B1C0-4543-D97538E7D650}"/>
              </a:ext>
            </a:extLst>
          </p:cNvPr>
          <p:cNvSpPr>
            <a:spLocks noChangeShapeType="1"/>
          </p:cNvSpPr>
          <p:nvPr/>
        </p:nvSpPr>
        <p:spPr bwMode="auto">
          <a:xfrm flipV="1">
            <a:off x="7315200" y="5334000"/>
            <a:ext cx="838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0" name="Text Box 42">
            <a:extLst>
              <a:ext uri="{FF2B5EF4-FFF2-40B4-BE49-F238E27FC236}">
                <a16:creationId xmlns:a16="http://schemas.microsoft.com/office/drawing/2014/main" id="{E6A7CF0E-1A0A-6223-88A1-A05630B5EF08}"/>
              </a:ext>
            </a:extLst>
          </p:cNvPr>
          <p:cNvSpPr txBox="1">
            <a:spLocks noChangeArrowheads="1"/>
          </p:cNvSpPr>
          <p:nvPr/>
        </p:nvSpPr>
        <p:spPr bwMode="auto">
          <a:xfrm>
            <a:off x="8077200" y="5105400"/>
            <a:ext cx="84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t>bases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 calcmode="lin" valueType="num">
                                      <p:cBhvr additive="base">
                                        <p:cTn id="16"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A870BEC-5419-48DF-B768-48570601E81D}"/>
              </a:ext>
            </a:extLst>
          </p:cNvPr>
          <p:cNvSpPr>
            <a:spLocks noGrp="1" noChangeArrowheads="1"/>
          </p:cNvSpPr>
          <p:nvPr>
            <p:ph type="ctrTitle"/>
          </p:nvPr>
        </p:nvSpPr>
        <p:spPr>
          <a:xfrm>
            <a:off x="685800" y="457200"/>
            <a:ext cx="7772400" cy="1143000"/>
          </a:xfrm>
        </p:spPr>
        <p:txBody>
          <a:bodyPr anchor="ctr"/>
          <a:lstStyle/>
          <a:p>
            <a:r>
              <a:rPr lang="en-US" altLang="en-US" sz="4400" b="1">
                <a:effectLst>
                  <a:outerShdw blurRad="38100" dist="38100" dir="2700000" algn="tl">
                    <a:srgbClr val="000000"/>
                  </a:outerShdw>
                </a:effectLst>
              </a:rPr>
              <a:t>Nucleotides</a:t>
            </a:r>
          </a:p>
        </p:txBody>
      </p:sp>
      <p:sp>
        <p:nvSpPr>
          <p:cNvPr id="8197" name="AutoShape 5">
            <a:extLst>
              <a:ext uri="{FF2B5EF4-FFF2-40B4-BE49-F238E27FC236}">
                <a16:creationId xmlns:a16="http://schemas.microsoft.com/office/drawing/2014/main" id="{553854DC-0A85-C1BA-4439-52057245A967}"/>
              </a:ext>
            </a:extLst>
          </p:cNvPr>
          <p:cNvSpPr>
            <a:spLocks noChangeArrowheads="1"/>
          </p:cNvSpPr>
          <p:nvPr/>
        </p:nvSpPr>
        <p:spPr bwMode="auto">
          <a:xfrm>
            <a:off x="2743200" y="4343400"/>
            <a:ext cx="2743200" cy="1295400"/>
          </a:xfrm>
          <a:prstGeom prst="pentag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8" name="AutoShape 6">
            <a:extLst>
              <a:ext uri="{FF2B5EF4-FFF2-40B4-BE49-F238E27FC236}">
                <a16:creationId xmlns:a16="http://schemas.microsoft.com/office/drawing/2014/main" id="{BABCC9E8-9D05-8E98-DD20-F001E6AC727B}"/>
              </a:ext>
            </a:extLst>
          </p:cNvPr>
          <p:cNvSpPr>
            <a:spLocks noChangeArrowheads="1"/>
          </p:cNvSpPr>
          <p:nvPr/>
        </p:nvSpPr>
        <p:spPr bwMode="auto">
          <a:xfrm>
            <a:off x="2743200" y="4343400"/>
            <a:ext cx="2743200" cy="1143000"/>
          </a:xfrm>
          <a:prstGeom prst="pentagon">
            <a:avLst/>
          </a:prstGeom>
          <a:solidFill>
            <a:srgbClr val="00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02" name="Line 10">
            <a:extLst>
              <a:ext uri="{FF2B5EF4-FFF2-40B4-BE49-F238E27FC236}">
                <a16:creationId xmlns:a16="http://schemas.microsoft.com/office/drawing/2014/main" id="{651EA79B-D9F3-404E-971A-7E965CD3D2BC}"/>
              </a:ext>
            </a:extLst>
          </p:cNvPr>
          <p:cNvSpPr>
            <a:spLocks noChangeShapeType="1"/>
          </p:cNvSpPr>
          <p:nvPr/>
        </p:nvSpPr>
        <p:spPr bwMode="auto">
          <a:xfrm flipV="1">
            <a:off x="5486400" y="3429000"/>
            <a:ext cx="0" cy="1447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03" name="Oval 11">
            <a:extLst>
              <a:ext uri="{FF2B5EF4-FFF2-40B4-BE49-F238E27FC236}">
                <a16:creationId xmlns:a16="http://schemas.microsoft.com/office/drawing/2014/main" id="{A88A4511-E076-4966-9446-925E1F69F08D}"/>
              </a:ext>
            </a:extLst>
          </p:cNvPr>
          <p:cNvSpPr>
            <a:spLocks noChangeArrowheads="1"/>
          </p:cNvSpPr>
          <p:nvPr/>
        </p:nvSpPr>
        <p:spPr bwMode="auto">
          <a:xfrm>
            <a:off x="3124200" y="5410200"/>
            <a:ext cx="381000" cy="381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8204" name="Oval 12">
            <a:extLst>
              <a:ext uri="{FF2B5EF4-FFF2-40B4-BE49-F238E27FC236}">
                <a16:creationId xmlns:a16="http://schemas.microsoft.com/office/drawing/2014/main" id="{F3CF74A5-73FF-793C-1A09-4E148B94F6F9}"/>
              </a:ext>
            </a:extLst>
          </p:cNvPr>
          <p:cNvSpPr>
            <a:spLocks noChangeArrowheads="1"/>
          </p:cNvSpPr>
          <p:nvPr/>
        </p:nvSpPr>
        <p:spPr bwMode="auto">
          <a:xfrm>
            <a:off x="4724400" y="5410200"/>
            <a:ext cx="381000" cy="381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8206" name="Oval 14">
            <a:extLst>
              <a:ext uri="{FF2B5EF4-FFF2-40B4-BE49-F238E27FC236}">
                <a16:creationId xmlns:a16="http://schemas.microsoft.com/office/drawing/2014/main" id="{5EDD94EF-B603-44B4-8B6B-1D413DE42234}"/>
              </a:ext>
            </a:extLst>
          </p:cNvPr>
          <p:cNvSpPr>
            <a:spLocks noChangeArrowheads="1"/>
          </p:cNvSpPr>
          <p:nvPr/>
        </p:nvSpPr>
        <p:spPr bwMode="auto">
          <a:xfrm>
            <a:off x="5334000" y="4648200"/>
            <a:ext cx="381000" cy="3810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8207" name="Oval 15">
            <a:extLst>
              <a:ext uri="{FF2B5EF4-FFF2-40B4-BE49-F238E27FC236}">
                <a16:creationId xmlns:a16="http://schemas.microsoft.com/office/drawing/2014/main" id="{075117B2-123B-E034-28B5-93C433301799}"/>
              </a:ext>
            </a:extLst>
          </p:cNvPr>
          <p:cNvSpPr>
            <a:spLocks noChangeArrowheads="1"/>
          </p:cNvSpPr>
          <p:nvPr/>
        </p:nvSpPr>
        <p:spPr bwMode="auto">
          <a:xfrm>
            <a:off x="4038600" y="4191000"/>
            <a:ext cx="381000" cy="381000"/>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O</a:t>
            </a:r>
          </a:p>
        </p:txBody>
      </p:sp>
      <p:sp>
        <p:nvSpPr>
          <p:cNvPr id="8222" name="Text Box 30">
            <a:extLst>
              <a:ext uri="{FF2B5EF4-FFF2-40B4-BE49-F238E27FC236}">
                <a16:creationId xmlns:a16="http://schemas.microsoft.com/office/drawing/2014/main" id="{6EEFB897-CECD-DFE6-5924-64A6BE0485AF}"/>
              </a:ext>
            </a:extLst>
          </p:cNvPr>
          <p:cNvSpPr txBox="1">
            <a:spLocks noChangeArrowheads="1"/>
          </p:cNvSpPr>
          <p:nvPr/>
        </p:nvSpPr>
        <p:spPr bwMode="auto">
          <a:xfrm>
            <a:off x="381000" y="4343400"/>
            <a:ext cx="153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Phosphate</a:t>
            </a:r>
          </a:p>
        </p:txBody>
      </p:sp>
      <p:sp>
        <p:nvSpPr>
          <p:cNvPr id="8224" name="Oval 32">
            <a:extLst>
              <a:ext uri="{FF2B5EF4-FFF2-40B4-BE49-F238E27FC236}">
                <a16:creationId xmlns:a16="http://schemas.microsoft.com/office/drawing/2014/main" id="{D6B8FA75-7E47-2CEE-E081-F5DDB6FB7A5C}"/>
              </a:ext>
            </a:extLst>
          </p:cNvPr>
          <p:cNvSpPr>
            <a:spLocks noChangeArrowheads="1"/>
          </p:cNvSpPr>
          <p:nvPr/>
        </p:nvSpPr>
        <p:spPr bwMode="auto">
          <a:xfrm>
            <a:off x="3048000" y="6019800"/>
            <a:ext cx="381000" cy="381000"/>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O</a:t>
            </a:r>
          </a:p>
        </p:txBody>
      </p:sp>
      <p:sp>
        <p:nvSpPr>
          <p:cNvPr id="8225" name="Line 33">
            <a:extLst>
              <a:ext uri="{FF2B5EF4-FFF2-40B4-BE49-F238E27FC236}">
                <a16:creationId xmlns:a16="http://schemas.microsoft.com/office/drawing/2014/main" id="{1716538E-A921-3638-C466-783C7F8DF203}"/>
              </a:ext>
            </a:extLst>
          </p:cNvPr>
          <p:cNvSpPr>
            <a:spLocks noChangeShapeType="1"/>
          </p:cNvSpPr>
          <p:nvPr/>
        </p:nvSpPr>
        <p:spPr bwMode="auto">
          <a:xfrm flipH="1">
            <a:off x="3200400" y="5791200"/>
            <a:ext cx="76200" cy="2286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8233" name="Group 41">
            <a:extLst>
              <a:ext uri="{FF2B5EF4-FFF2-40B4-BE49-F238E27FC236}">
                <a16:creationId xmlns:a16="http://schemas.microsoft.com/office/drawing/2014/main" id="{C581EFD9-1BDF-5EEC-7A20-402B0A7D401E}"/>
              </a:ext>
            </a:extLst>
          </p:cNvPr>
          <p:cNvGrpSpPr>
            <a:grpSpLocks/>
          </p:cNvGrpSpPr>
          <p:nvPr/>
        </p:nvGrpSpPr>
        <p:grpSpPr bwMode="auto">
          <a:xfrm rot="-2967336">
            <a:off x="2209800" y="3962400"/>
            <a:ext cx="381000" cy="1143000"/>
            <a:chOff x="1584" y="2448"/>
            <a:chExt cx="240" cy="720"/>
          </a:xfrm>
        </p:grpSpPr>
        <p:sp>
          <p:nvSpPr>
            <p:cNvPr id="8201" name="Line 9">
              <a:extLst>
                <a:ext uri="{FF2B5EF4-FFF2-40B4-BE49-F238E27FC236}">
                  <a16:creationId xmlns:a16="http://schemas.microsoft.com/office/drawing/2014/main" id="{1B049D42-CAB3-8B0A-FB1D-26F818AE2DCE}"/>
                </a:ext>
              </a:extLst>
            </p:cNvPr>
            <p:cNvSpPr>
              <a:spLocks noChangeShapeType="1"/>
            </p:cNvSpPr>
            <p:nvPr/>
          </p:nvSpPr>
          <p:spPr bwMode="auto">
            <a:xfrm flipV="1">
              <a:off x="1728" y="2736"/>
              <a:ext cx="0" cy="24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05" name="Oval 13">
              <a:extLst>
                <a:ext uri="{FF2B5EF4-FFF2-40B4-BE49-F238E27FC236}">
                  <a16:creationId xmlns:a16="http://schemas.microsoft.com/office/drawing/2014/main" id="{B36A3ED3-9CCB-1581-671F-0364B47AACAF}"/>
                </a:ext>
              </a:extLst>
            </p:cNvPr>
            <p:cNvSpPr>
              <a:spLocks noChangeArrowheads="1"/>
            </p:cNvSpPr>
            <p:nvPr/>
          </p:nvSpPr>
          <p:spPr bwMode="auto">
            <a:xfrm>
              <a:off x="1584" y="2928"/>
              <a:ext cx="240" cy="24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8226" name="Oval 34">
              <a:extLst>
                <a:ext uri="{FF2B5EF4-FFF2-40B4-BE49-F238E27FC236}">
                  <a16:creationId xmlns:a16="http://schemas.microsoft.com/office/drawing/2014/main" id="{0477EA5D-DBA5-5B3E-FFE8-46DE446D68B0}"/>
                </a:ext>
              </a:extLst>
            </p:cNvPr>
            <p:cNvSpPr>
              <a:spLocks noChangeArrowheads="1"/>
            </p:cNvSpPr>
            <p:nvPr/>
          </p:nvSpPr>
          <p:spPr bwMode="auto">
            <a:xfrm>
              <a:off x="1584" y="2592"/>
              <a:ext cx="240" cy="24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solidFill>
                    <a:srgbClr val="FFFFFF"/>
                  </a:solidFill>
                </a:rPr>
                <a:t>C</a:t>
              </a:r>
              <a:endParaRPr lang="en-US" altLang="en-US" b="0"/>
            </a:p>
          </p:txBody>
        </p:sp>
        <p:sp>
          <p:nvSpPr>
            <p:cNvPr id="8227" name="Line 35">
              <a:extLst>
                <a:ext uri="{FF2B5EF4-FFF2-40B4-BE49-F238E27FC236}">
                  <a16:creationId xmlns:a16="http://schemas.microsoft.com/office/drawing/2014/main" id="{E759388E-5E73-D6C1-633E-A0EE102DF48A}"/>
                </a:ext>
              </a:extLst>
            </p:cNvPr>
            <p:cNvSpPr>
              <a:spLocks noChangeShapeType="1"/>
            </p:cNvSpPr>
            <p:nvPr/>
          </p:nvSpPr>
          <p:spPr bwMode="auto">
            <a:xfrm flipV="1">
              <a:off x="1728" y="2448"/>
              <a:ext cx="0" cy="14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8232" name="Group 40">
            <a:extLst>
              <a:ext uri="{FF2B5EF4-FFF2-40B4-BE49-F238E27FC236}">
                <a16:creationId xmlns:a16="http://schemas.microsoft.com/office/drawing/2014/main" id="{F21A5462-7F68-EEB3-0224-71DCADFF02BB}"/>
              </a:ext>
            </a:extLst>
          </p:cNvPr>
          <p:cNvGrpSpPr>
            <a:grpSpLocks/>
          </p:cNvGrpSpPr>
          <p:nvPr/>
        </p:nvGrpSpPr>
        <p:grpSpPr bwMode="auto">
          <a:xfrm>
            <a:off x="1219200" y="2971800"/>
            <a:ext cx="1219200" cy="1371600"/>
            <a:chOff x="1296" y="1632"/>
            <a:chExt cx="768" cy="864"/>
          </a:xfrm>
        </p:grpSpPr>
        <p:sp>
          <p:nvSpPr>
            <p:cNvPr id="8199" name="Oval 7">
              <a:extLst>
                <a:ext uri="{FF2B5EF4-FFF2-40B4-BE49-F238E27FC236}">
                  <a16:creationId xmlns:a16="http://schemas.microsoft.com/office/drawing/2014/main" id="{9A4E0508-1ACC-9601-04C6-38E5111F34A9}"/>
                </a:ext>
              </a:extLst>
            </p:cNvPr>
            <p:cNvSpPr>
              <a:spLocks noChangeArrowheads="1"/>
            </p:cNvSpPr>
            <p:nvPr/>
          </p:nvSpPr>
          <p:spPr bwMode="auto">
            <a:xfrm>
              <a:off x="1296" y="1632"/>
              <a:ext cx="768" cy="816"/>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O -P  O</a:t>
              </a:r>
            </a:p>
          </p:txBody>
        </p:sp>
        <p:sp>
          <p:nvSpPr>
            <p:cNvPr id="8215" name="Text Box 23">
              <a:extLst>
                <a:ext uri="{FF2B5EF4-FFF2-40B4-BE49-F238E27FC236}">
                  <a16:creationId xmlns:a16="http://schemas.microsoft.com/office/drawing/2014/main" id="{1E7D7034-BECF-DD09-6FB9-0BF7B84318E8}"/>
                </a:ext>
              </a:extLst>
            </p:cNvPr>
            <p:cNvSpPr txBox="1">
              <a:spLocks noChangeArrowheads="1"/>
            </p:cNvSpPr>
            <p:nvPr/>
          </p:nvSpPr>
          <p:spPr bwMode="auto">
            <a:xfrm>
              <a:off x="1536" y="163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t>O</a:t>
              </a:r>
            </a:p>
          </p:txBody>
        </p:sp>
        <p:sp>
          <p:nvSpPr>
            <p:cNvPr id="8216" name="Text Box 24">
              <a:extLst>
                <a:ext uri="{FF2B5EF4-FFF2-40B4-BE49-F238E27FC236}">
                  <a16:creationId xmlns:a16="http://schemas.microsoft.com/office/drawing/2014/main" id="{31920008-BF20-7572-F30B-328B28E02C22}"/>
                </a:ext>
              </a:extLst>
            </p:cNvPr>
            <p:cNvSpPr txBox="1">
              <a:spLocks noChangeArrowheads="1"/>
            </p:cNvSpPr>
            <p:nvPr/>
          </p:nvSpPr>
          <p:spPr bwMode="auto">
            <a:xfrm>
              <a:off x="1584" y="220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t>O</a:t>
              </a:r>
            </a:p>
          </p:txBody>
        </p:sp>
        <p:sp>
          <p:nvSpPr>
            <p:cNvPr id="8217" name="Line 25">
              <a:extLst>
                <a:ext uri="{FF2B5EF4-FFF2-40B4-BE49-F238E27FC236}">
                  <a16:creationId xmlns:a16="http://schemas.microsoft.com/office/drawing/2014/main" id="{A75C642B-6AAC-083C-FCE8-B116E018C98B}"/>
                </a:ext>
              </a:extLst>
            </p:cNvPr>
            <p:cNvSpPr>
              <a:spLocks noChangeShapeType="1"/>
            </p:cNvSpPr>
            <p:nvPr/>
          </p:nvSpPr>
          <p:spPr bwMode="auto">
            <a:xfrm flipV="1">
              <a:off x="1680" y="182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8" name="Line 26">
              <a:extLst>
                <a:ext uri="{FF2B5EF4-FFF2-40B4-BE49-F238E27FC236}">
                  <a16:creationId xmlns:a16="http://schemas.microsoft.com/office/drawing/2014/main" id="{48E42979-9A2E-0E1B-A3C7-B6A5FC5DF949}"/>
                </a:ext>
              </a:extLst>
            </p:cNvPr>
            <p:cNvSpPr>
              <a:spLocks noChangeShapeType="1"/>
            </p:cNvSpPr>
            <p:nvPr/>
          </p:nvSpPr>
          <p:spPr bwMode="auto">
            <a:xfrm>
              <a:off x="1680" y="2112"/>
              <a:ext cx="48"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9" name="Line 27">
              <a:extLst>
                <a:ext uri="{FF2B5EF4-FFF2-40B4-BE49-F238E27FC236}">
                  <a16:creationId xmlns:a16="http://schemas.microsoft.com/office/drawing/2014/main" id="{885ECDCC-0817-2B64-0948-AD42D4AECEB5}"/>
                </a:ext>
              </a:extLst>
            </p:cNvPr>
            <p:cNvSpPr>
              <a:spLocks noChangeShapeType="1"/>
            </p:cNvSpPr>
            <p:nvPr/>
          </p:nvSpPr>
          <p:spPr bwMode="auto">
            <a:xfrm>
              <a:off x="1728" y="201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0" name="Line 28">
              <a:extLst>
                <a:ext uri="{FF2B5EF4-FFF2-40B4-BE49-F238E27FC236}">
                  <a16:creationId xmlns:a16="http://schemas.microsoft.com/office/drawing/2014/main" id="{0A8DAF74-F539-22AB-5471-E12BD54A7E1E}"/>
                </a:ext>
              </a:extLst>
            </p:cNvPr>
            <p:cNvSpPr>
              <a:spLocks noChangeShapeType="1"/>
            </p:cNvSpPr>
            <p:nvPr/>
          </p:nvSpPr>
          <p:spPr bwMode="auto">
            <a:xfrm>
              <a:off x="1728" y="206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8252" name="Group 60">
            <a:extLst>
              <a:ext uri="{FF2B5EF4-FFF2-40B4-BE49-F238E27FC236}">
                <a16:creationId xmlns:a16="http://schemas.microsoft.com/office/drawing/2014/main" id="{C3F0F748-F620-74B8-802F-4FA7B43B540F}"/>
              </a:ext>
            </a:extLst>
          </p:cNvPr>
          <p:cNvGrpSpPr>
            <a:grpSpLocks/>
          </p:cNvGrpSpPr>
          <p:nvPr/>
        </p:nvGrpSpPr>
        <p:grpSpPr bwMode="auto">
          <a:xfrm>
            <a:off x="76200" y="762000"/>
            <a:ext cx="1447800" cy="2667000"/>
            <a:chOff x="48" y="480"/>
            <a:chExt cx="912" cy="1680"/>
          </a:xfrm>
        </p:grpSpPr>
        <p:grpSp>
          <p:nvGrpSpPr>
            <p:cNvPr id="8234" name="Group 42">
              <a:extLst>
                <a:ext uri="{FF2B5EF4-FFF2-40B4-BE49-F238E27FC236}">
                  <a16:creationId xmlns:a16="http://schemas.microsoft.com/office/drawing/2014/main" id="{6A25EEAD-4F77-E60F-4BE3-40C9EF053E40}"/>
                </a:ext>
              </a:extLst>
            </p:cNvPr>
            <p:cNvGrpSpPr>
              <a:grpSpLocks/>
            </p:cNvGrpSpPr>
            <p:nvPr/>
          </p:nvGrpSpPr>
          <p:grpSpPr bwMode="auto">
            <a:xfrm>
              <a:off x="192" y="1296"/>
              <a:ext cx="768" cy="864"/>
              <a:chOff x="1296" y="1632"/>
              <a:chExt cx="768" cy="864"/>
            </a:xfrm>
          </p:grpSpPr>
          <p:sp>
            <p:nvSpPr>
              <p:cNvPr id="8235" name="Oval 43">
                <a:extLst>
                  <a:ext uri="{FF2B5EF4-FFF2-40B4-BE49-F238E27FC236}">
                    <a16:creationId xmlns:a16="http://schemas.microsoft.com/office/drawing/2014/main" id="{E989B3B3-9658-820F-50BC-13F35CF4D5E4}"/>
                  </a:ext>
                </a:extLst>
              </p:cNvPr>
              <p:cNvSpPr>
                <a:spLocks noChangeArrowheads="1"/>
              </p:cNvSpPr>
              <p:nvPr/>
            </p:nvSpPr>
            <p:spPr bwMode="auto">
              <a:xfrm>
                <a:off x="1296" y="1632"/>
                <a:ext cx="768" cy="816"/>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O -P  O</a:t>
                </a:r>
              </a:p>
            </p:txBody>
          </p:sp>
          <p:sp>
            <p:nvSpPr>
              <p:cNvPr id="8236" name="Text Box 44">
                <a:extLst>
                  <a:ext uri="{FF2B5EF4-FFF2-40B4-BE49-F238E27FC236}">
                    <a16:creationId xmlns:a16="http://schemas.microsoft.com/office/drawing/2014/main" id="{C8616692-3CB3-162F-D9B4-A97BDDDF7369}"/>
                  </a:ext>
                </a:extLst>
              </p:cNvPr>
              <p:cNvSpPr txBox="1">
                <a:spLocks noChangeArrowheads="1"/>
              </p:cNvSpPr>
              <p:nvPr/>
            </p:nvSpPr>
            <p:spPr bwMode="auto">
              <a:xfrm>
                <a:off x="1536" y="163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t>O</a:t>
                </a:r>
              </a:p>
            </p:txBody>
          </p:sp>
          <p:sp>
            <p:nvSpPr>
              <p:cNvPr id="8237" name="Text Box 45">
                <a:extLst>
                  <a:ext uri="{FF2B5EF4-FFF2-40B4-BE49-F238E27FC236}">
                    <a16:creationId xmlns:a16="http://schemas.microsoft.com/office/drawing/2014/main" id="{C1BE5C45-58F5-D13B-CF70-E0AAE0D342C4}"/>
                  </a:ext>
                </a:extLst>
              </p:cNvPr>
              <p:cNvSpPr txBox="1">
                <a:spLocks noChangeArrowheads="1"/>
              </p:cNvSpPr>
              <p:nvPr/>
            </p:nvSpPr>
            <p:spPr bwMode="auto">
              <a:xfrm>
                <a:off x="1584" y="220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t>O</a:t>
                </a:r>
              </a:p>
            </p:txBody>
          </p:sp>
          <p:sp>
            <p:nvSpPr>
              <p:cNvPr id="8238" name="Line 46">
                <a:extLst>
                  <a:ext uri="{FF2B5EF4-FFF2-40B4-BE49-F238E27FC236}">
                    <a16:creationId xmlns:a16="http://schemas.microsoft.com/office/drawing/2014/main" id="{AB293CF5-6F1D-0045-E748-26F3195AB2DC}"/>
                  </a:ext>
                </a:extLst>
              </p:cNvPr>
              <p:cNvSpPr>
                <a:spLocks noChangeShapeType="1"/>
              </p:cNvSpPr>
              <p:nvPr/>
            </p:nvSpPr>
            <p:spPr bwMode="auto">
              <a:xfrm flipV="1">
                <a:off x="1680" y="182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9" name="Line 47">
                <a:extLst>
                  <a:ext uri="{FF2B5EF4-FFF2-40B4-BE49-F238E27FC236}">
                    <a16:creationId xmlns:a16="http://schemas.microsoft.com/office/drawing/2014/main" id="{04EAE984-AF3B-88EF-DD5A-1B4DAFEB8B05}"/>
                  </a:ext>
                </a:extLst>
              </p:cNvPr>
              <p:cNvSpPr>
                <a:spLocks noChangeShapeType="1"/>
              </p:cNvSpPr>
              <p:nvPr/>
            </p:nvSpPr>
            <p:spPr bwMode="auto">
              <a:xfrm>
                <a:off x="1680" y="2112"/>
                <a:ext cx="48"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0" name="Line 48">
                <a:extLst>
                  <a:ext uri="{FF2B5EF4-FFF2-40B4-BE49-F238E27FC236}">
                    <a16:creationId xmlns:a16="http://schemas.microsoft.com/office/drawing/2014/main" id="{245D126B-2240-4EB6-4C4C-421925ED5E11}"/>
                  </a:ext>
                </a:extLst>
              </p:cNvPr>
              <p:cNvSpPr>
                <a:spLocks noChangeShapeType="1"/>
              </p:cNvSpPr>
              <p:nvPr/>
            </p:nvSpPr>
            <p:spPr bwMode="auto">
              <a:xfrm>
                <a:off x="1728" y="201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1" name="Line 49">
                <a:extLst>
                  <a:ext uri="{FF2B5EF4-FFF2-40B4-BE49-F238E27FC236}">
                    <a16:creationId xmlns:a16="http://schemas.microsoft.com/office/drawing/2014/main" id="{7CE8A311-56BF-1234-DA96-D0A233CC39C3}"/>
                  </a:ext>
                </a:extLst>
              </p:cNvPr>
              <p:cNvSpPr>
                <a:spLocks noChangeShapeType="1"/>
              </p:cNvSpPr>
              <p:nvPr/>
            </p:nvSpPr>
            <p:spPr bwMode="auto">
              <a:xfrm>
                <a:off x="1728" y="206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8242" name="Group 50">
              <a:extLst>
                <a:ext uri="{FF2B5EF4-FFF2-40B4-BE49-F238E27FC236}">
                  <a16:creationId xmlns:a16="http://schemas.microsoft.com/office/drawing/2014/main" id="{627CFC5B-9B76-6A2C-027A-067420A9B38F}"/>
                </a:ext>
              </a:extLst>
            </p:cNvPr>
            <p:cNvGrpSpPr>
              <a:grpSpLocks/>
            </p:cNvGrpSpPr>
            <p:nvPr/>
          </p:nvGrpSpPr>
          <p:grpSpPr bwMode="auto">
            <a:xfrm>
              <a:off x="48" y="480"/>
              <a:ext cx="768" cy="864"/>
              <a:chOff x="1296" y="1632"/>
              <a:chExt cx="768" cy="864"/>
            </a:xfrm>
          </p:grpSpPr>
          <p:sp>
            <p:nvSpPr>
              <p:cNvPr id="8243" name="Oval 51">
                <a:extLst>
                  <a:ext uri="{FF2B5EF4-FFF2-40B4-BE49-F238E27FC236}">
                    <a16:creationId xmlns:a16="http://schemas.microsoft.com/office/drawing/2014/main" id="{E136F353-8225-05B7-7594-6400AAD3B641}"/>
                  </a:ext>
                </a:extLst>
              </p:cNvPr>
              <p:cNvSpPr>
                <a:spLocks noChangeArrowheads="1"/>
              </p:cNvSpPr>
              <p:nvPr/>
            </p:nvSpPr>
            <p:spPr bwMode="auto">
              <a:xfrm>
                <a:off x="1296" y="1632"/>
                <a:ext cx="768" cy="816"/>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0"/>
                  <a:t>O -P  O</a:t>
                </a:r>
              </a:p>
            </p:txBody>
          </p:sp>
          <p:sp>
            <p:nvSpPr>
              <p:cNvPr id="8244" name="Text Box 52">
                <a:extLst>
                  <a:ext uri="{FF2B5EF4-FFF2-40B4-BE49-F238E27FC236}">
                    <a16:creationId xmlns:a16="http://schemas.microsoft.com/office/drawing/2014/main" id="{37A1C73E-C9AA-641C-E719-A73D25267FB6}"/>
                  </a:ext>
                </a:extLst>
              </p:cNvPr>
              <p:cNvSpPr txBox="1">
                <a:spLocks noChangeArrowheads="1"/>
              </p:cNvSpPr>
              <p:nvPr/>
            </p:nvSpPr>
            <p:spPr bwMode="auto">
              <a:xfrm>
                <a:off x="1536" y="1632"/>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t>O</a:t>
                </a:r>
              </a:p>
            </p:txBody>
          </p:sp>
          <p:sp>
            <p:nvSpPr>
              <p:cNvPr id="8245" name="Text Box 53">
                <a:extLst>
                  <a:ext uri="{FF2B5EF4-FFF2-40B4-BE49-F238E27FC236}">
                    <a16:creationId xmlns:a16="http://schemas.microsoft.com/office/drawing/2014/main" id="{DF27C1BB-19DE-5CE1-7B5B-D738F1259F6B}"/>
                  </a:ext>
                </a:extLst>
              </p:cNvPr>
              <p:cNvSpPr txBox="1">
                <a:spLocks noChangeArrowheads="1"/>
              </p:cNvSpPr>
              <p:nvPr/>
            </p:nvSpPr>
            <p:spPr bwMode="auto">
              <a:xfrm>
                <a:off x="1584" y="220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t>O</a:t>
                </a:r>
              </a:p>
            </p:txBody>
          </p:sp>
          <p:sp>
            <p:nvSpPr>
              <p:cNvPr id="8246" name="Line 54">
                <a:extLst>
                  <a:ext uri="{FF2B5EF4-FFF2-40B4-BE49-F238E27FC236}">
                    <a16:creationId xmlns:a16="http://schemas.microsoft.com/office/drawing/2014/main" id="{9D0A77A3-F297-09CF-286A-79134C9C1D4A}"/>
                  </a:ext>
                </a:extLst>
              </p:cNvPr>
              <p:cNvSpPr>
                <a:spLocks noChangeShapeType="1"/>
              </p:cNvSpPr>
              <p:nvPr/>
            </p:nvSpPr>
            <p:spPr bwMode="auto">
              <a:xfrm flipV="1">
                <a:off x="1680" y="182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7" name="Line 55">
                <a:extLst>
                  <a:ext uri="{FF2B5EF4-FFF2-40B4-BE49-F238E27FC236}">
                    <a16:creationId xmlns:a16="http://schemas.microsoft.com/office/drawing/2014/main" id="{2DE09518-541D-5FC1-B7F2-054EB531F07F}"/>
                  </a:ext>
                </a:extLst>
              </p:cNvPr>
              <p:cNvSpPr>
                <a:spLocks noChangeShapeType="1"/>
              </p:cNvSpPr>
              <p:nvPr/>
            </p:nvSpPr>
            <p:spPr bwMode="auto">
              <a:xfrm>
                <a:off x="1680" y="2112"/>
                <a:ext cx="48"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8" name="Line 56">
                <a:extLst>
                  <a:ext uri="{FF2B5EF4-FFF2-40B4-BE49-F238E27FC236}">
                    <a16:creationId xmlns:a16="http://schemas.microsoft.com/office/drawing/2014/main" id="{ED63F6C6-0D03-24F8-1560-F3042ABC296D}"/>
                  </a:ext>
                </a:extLst>
              </p:cNvPr>
              <p:cNvSpPr>
                <a:spLocks noChangeShapeType="1"/>
              </p:cNvSpPr>
              <p:nvPr/>
            </p:nvSpPr>
            <p:spPr bwMode="auto">
              <a:xfrm>
                <a:off x="1728" y="201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49" name="Line 57">
                <a:extLst>
                  <a:ext uri="{FF2B5EF4-FFF2-40B4-BE49-F238E27FC236}">
                    <a16:creationId xmlns:a16="http://schemas.microsoft.com/office/drawing/2014/main" id="{A24CDE9B-AECF-1279-5D89-8803F7BD891A}"/>
                  </a:ext>
                </a:extLst>
              </p:cNvPr>
              <p:cNvSpPr>
                <a:spLocks noChangeShapeType="1"/>
              </p:cNvSpPr>
              <p:nvPr/>
            </p:nvSpPr>
            <p:spPr bwMode="auto">
              <a:xfrm>
                <a:off x="1728" y="206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8251" name="Group 59">
            <a:extLst>
              <a:ext uri="{FF2B5EF4-FFF2-40B4-BE49-F238E27FC236}">
                <a16:creationId xmlns:a16="http://schemas.microsoft.com/office/drawing/2014/main" id="{684DC3BE-6EE5-CE3B-D023-62D6C5CC50C3}"/>
              </a:ext>
            </a:extLst>
          </p:cNvPr>
          <p:cNvGrpSpPr>
            <a:grpSpLocks/>
          </p:cNvGrpSpPr>
          <p:nvPr/>
        </p:nvGrpSpPr>
        <p:grpSpPr bwMode="auto">
          <a:xfrm rot="20128937" flipH="1">
            <a:off x="5570538" y="2901950"/>
            <a:ext cx="1846262" cy="2028825"/>
            <a:chOff x="3375" y="1410"/>
            <a:chExt cx="1163" cy="1278"/>
          </a:xfrm>
        </p:grpSpPr>
        <p:sp>
          <p:nvSpPr>
            <p:cNvPr id="8200" name="AutoShape 8">
              <a:extLst>
                <a:ext uri="{FF2B5EF4-FFF2-40B4-BE49-F238E27FC236}">
                  <a16:creationId xmlns:a16="http://schemas.microsoft.com/office/drawing/2014/main" id="{1CF3E833-B803-5103-06B2-3AE361B5F8FD}"/>
                </a:ext>
              </a:extLst>
            </p:cNvPr>
            <p:cNvSpPr>
              <a:spLocks noChangeArrowheads="1"/>
            </p:cNvSpPr>
            <p:nvPr/>
          </p:nvSpPr>
          <p:spPr bwMode="auto">
            <a:xfrm rot="2052600">
              <a:off x="3375" y="2012"/>
              <a:ext cx="995" cy="676"/>
            </a:xfrm>
            <a:prstGeom prst="hexagon">
              <a:avLst>
                <a:gd name="adj" fmla="val 36797"/>
                <a:gd name="vf" fmla="val 11547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0" name="AutoShape 58">
              <a:extLst>
                <a:ext uri="{FF2B5EF4-FFF2-40B4-BE49-F238E27FC236}">
                  <a16:creationId xmlns:a16="http://schemas.microsoft.com/office/drawing/2014/main" id="{4D0386A5-3456-244D-923F-D0DD58D8E1AC}"/>
                </a:ext>
              </a:extLst>
            </p:cNvPr>
            <p:cNvSpPr>
              <a:spLocks noChangeArrowheads="1"/>
            </p:cNvSpPr>
            <p:nvPr/>
          </p:nvSpPr>
          <p:spPr bwMode="auto">
            <a:xfrm rot="-2259237">
              <a:off x="3860" y="1410"/>
              <a:ext cx="678" cy="772"/>
            </a:xfrm>
            <a:prstGeom prst="pentagon">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8195" name="Rectangle 3">
            <a:extLst>
              <a:ext uri="{FF2B5EF4-FFF2-40B4-BE49-F238E27FC236}">
                <a16:creationId xmlns:a16="http://schemas.microsoft.com/office/drawing/2014/main" id="{B49BC8CE-59E2-6CAC-FB03-3D86434CFD2E}"/>
              </a:ext>
            </a:extLst>
          </p:cNvPr>
          <p:cNvSpPr>
            <a:spLocks noGrp="1" noChangeArrowheads="1"/>
          </p:cNvSpPr>
          <p:nvPr>
            <p:ph type="subTitle" idx="1"/>
          </p:nvPr>
        </p:nvSpPr>
        <p:spPr>
          <a:xfrm>
            <a:off x="1371600" y="1371600"/>
            <a:ext cx="6400800" cy="1752600"/>
          </a:xfrm>
        </p:spPr>
        <p:txBody>
          <a:bodyPr/>
          <a:lstStyle/>
          <a:p>
            <a:r>
              <a:rPr lang="en-US" altLang="en-US" sz="3600"/>
              <a:t>One deoxyribose together with its phosphate and base make a </a:t>
            </a:r>
            <a:r>
              <a:rPr lang="en-US" altLang="en-US" sz="3600" b="1" i="1"/>
              <a:t>nucleotide</a:t>
            </a:r>
            <a:r>
              <a:rPr lang="en-US" altLang="en-US" sz="3600" i="1"/>
              <a:t>.</a:t>
            </a:r>
            <a:endParaRPr lang="en-US" altLang="en-US" sz="3600"/>
          </a:p>
        </p:txBody>
      </p:sp>
      <p:sp>
        <p:nvSpPr>
          <p:cNvPr id="8221" name="Text Box 29">
            <a:extLst>
              <a:ext uri="{FF2B5EF4-FFF2-40B4-BE49-F238E27FC236}">
                <a16:creationId xmlns:a16="http://schemas.microsoft.com/office/drawing/2014/main" id="{A47B113B-075D-55AE-FC3B-2E2CA8588A41}"/>
              </a:ext>
            </a:extLst>
          </p:cNvPr>
          <p:cNvSpPr txBox="1">
            <a:spLocks noChangeArrowheads="1"/>
          </p:cNvSpPr>
          <p:nvPr/>
        </p:nvSpPr>
        <p:spPr bwMode="auto">
          <a:xfrm>
            <a:off x="6858000" y="3810000"/>
            <a:ext cx="1776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Nitrogenous</a:t>
            </a:r>
            <a:endParaRPr lang="en-US" altLang="en-US" b="0"/>
          </a:p>
          <a:p>
            <a:pPr algn="ctr"/>
            <a:r>
              <a:rPr lang="en-US" altLang="en-US" b="0"/>
              <a:t> </a:t>
            </a:r>
            <a:r>
              <a:rPr lang="en-US" altLang="en-US"/>
              <a:t>base</a:t>
            </a:r>
            <a:endParaRPr lang="en-US" altLang="en-US" b="0"/>
          </a:p>
        </p:txBody>
      </p:sp>
      <p:sp>
        <p:nvSpPr>
          <p:cNvPr id="8223" name="Text Box 31">
            <a:extLst>
              <a:ext uri="{FF2B5EF4-FFF2-40B4-BE49-F238E27FC236}">
                <a16:creationId xmlns:a16="http://schemas.microsoft.com/office/drawing/2014/main" id="{BE756B47-5EF7-24AD-0BE5-F98EC780DDB3}"/>
              </a:ext>
            </a:extLst>
          </p:cNvPr>
          <p:cNvSpPr txBox="1">
            <a:spLocks noChangeArrowheads="1"/>
          </p:cNvSpPr>
          <p:nvPr/>
        </p:nvSpPr>
        <p:spPr bwMode="auto">
          <a:xfrm>
            <a:off x="3451225" y="5832475"/>
            <a:ext cx="1792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Deoxyribose</a:t>
            </a:r>
            <a:endParaRPr lang="en-US" altLang="en-US" b="0"/>
          </a:p>
        </p:txBody>
      </p:sp>
      <p:grpSp>
        <p:nvGrpSpPr>
          <p:cNvPr id="8257" name="Group 65">
            <a:extLst>
              <a:ext uri="{FF2B5EF4-FFF2-40B4-BE49-F238E27FC236}">
                <a16:creationId xmlns:a16="http://schemas.microsoft.com/office/drawing/2014/main" id="{95DEDD00-4403-A116-3558-1D76D6B9F94B}"/>
              </a:ext>
            </a:extLst>
          </p:cNvPr>
          <p:cNvGrpSpPr>
            <a:grpSpLocks/>
          </p:cNvGrpSpPr>
          <p:nvPr/>
        </p:nvGrpSpPr>
        <p:grpSpPr bwMode="auto">
          <a:xfrm>
            <a:off x="3492500" y="5837238"/>
            <a:ext cx="1887538" cy="422275"/>
            <a:chOff x="3967" y="3589"/>
            <a:chExt cx="1189" cy="266"/>
          </a:xfrm>
        </p:grpSpPr>
        <p:sp>
          <p:nvSpPr>
            <p:cNvPr id="8254" name="Rectangle 62">
              <a:extLst>
                <a:ext uri="{FF2B5EF4-FFF2-40B4-BE49-F238E27FC236}">
                  <a16:creationId xmlns:a16="http://schemas.microsoft.com/office/drawing/2014/main" id="{A8968C64-E32B-B43C-0972-22C00856F399}"/>
                </a:ext>
              </a:extLst>
            </p:cNvPr>
            <p:cNvSpPr>
              <a:spLocks noChangeArrowheads="1"/>
            </p:cNvSpPr>
            <p:nvPr/>
          </p:nvSpPr>
          <p:spPr bwMode="auto">
            <a:xfrm>
              <a:off x="3967" y="3589"/>
              <a:ext cx="1189" cy="26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5" name="WordArt 63">
              <a:extLst>
                <a:ext uri="{FF2B5EF4-FFF2-40B4-BE49-F238E27FC236}">
                  <a16:creationId xmlns:a16="http://schemas.microsoft.com/office/drawing/2014/main" id="{54C88C47-BD1F-B8A9-180F-9F9AB44B7BF0}"/>
                </a:ext>
              </a:extLst>
            </p:cNvPr>
            <p:cNvSpPr>
              <a:spLocks noChangeArrowheads="1" noChangeShapeType="1" noTextEdit="1"/>
            </p:cNvSpPr>
            <p:nvPr/>
          </p:nvSpPr>
          <p:spPr bwMode="auto">
            <a:xfrm>
              <a:off x="4135" y="3660"/>
              <a:ext cx="858" cy="1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GB" sz="1400" kern="10">
                  <a:ln w="9525">
                    <a:solidFill>
                      <a:srgbClr val="000000"/>
                    </a:solidFill>
                    <a:round/>
                    <a:headEnd/>
                    <a:tailEnd/>
                  </a:ln>
                  <a:cs typeface="Times New Roman" panose="02020603050405020304" pitchFamily="18" charset="0"/>
                </a:rPr>
                <a:t>ribose</a:t>
              </a:r>
            </a:p>
          </p:txBody>
        </p:sp>
      </p:grpSp>
      <p:sp>
        <p:nvSpPr>
          <p:cNvPr id="8258" name="Oval 66">
            <a:extLst>
              <a:ext uri="{FF2B5EF4-FFF2-40B4-BE49-F238E27FC236}">
                <a16:creationId xmlns:a16="http://schemas.microsoft.com/office/drawing/2014/main" id="{5CA80590-B11C-C2A8-BD16-69A8B000EB29}"/>
              </a:ext>
            </a:extLst>
          </p:cNvPr>
          <p:cNvSpPr>
            <a:spLocks noChangeArrowheads="1"/>
          </p:cNvSpPr>
          <p:nvPr/>
        </p:nvSpPr>
        <p:spPr bwMode="auto">
          <a:xfrm>
            <a:off x="1306513" y="265113"/>
            <a:ext cx="7232650" cy="2909887"/>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59" name="WordArt 67">
            <a:extLst>
              <a:ext uri="{FF2B5EF4-FFF2-40B4-BE49-F238E27FC236}">
                <a16:creationId xmlns:a16="http://schemas.microsoft.com/office/drawing/2014/main" id="{CBDEEB6C-B72C-15B4-A512-267DDAC3DED4}"/>
              </a:ext>
            </a:extLst>
          </p:cNvPr>
          <p:cNvSpPr>
            <a:spLocks noChangeArrowheads="1" noChangeShapeType="1" noTextEdit="1"/>
          </p:cNvSpPr>
          <p:nvPr/>
        </p:nvSpPr>
        <p:spPr bwMode="auto">
          <a:xfrm>
            <a:off x="3835400" y="1130300"/>
            <a:ext cx="1724025" cy="10382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GB" sz="7200" kern="10">
                <a:ln w="9525">
                  <a:solidFill>
                    <a:srgbClr val="000000"/>
                  </a:solidFill>
                  <a:round/>
                  <a:headEnd/>
                  <a:tailEnd/>
                </a:ln>
                <a:solidFill>
                  <a:srgbClr val="FFFFFF"/>
                </a:solidFill>
                <a:cs typeface="Times New Roman" panose="02020603050405020304" pitchFamily="18" charset="0"/>
              </a:rPr>
              <a:t>ATP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 calcmode="lin" valueType="num">
                                      <p:cBhvr additive="base">
                                        <p:cTn id="11"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8222"/>
                                        </p:tgtEl>
                                        <p:attrNameLst>
                                          <p:attrName>style.visibility</p:attrName>
                                        </p:attrNameLst>
                                      </p:cBhvr>
                                      <p:to>
                                        <p:strVal val="visible"/>
                                      </p:to>
                                    </p:set>
                                    <p:anim calcmode="lin" valueType="num">
                                      <p:cBhvr additive="base">
                                        <p:cTn id="16" dur="500" fill="hold"/>
                                        <p:tgtEl>
                                          <p:spTgt spid="8222"/>
                                        </p:tgtEl>
                                        <p:attrNameLst>
                                          <p:attrName>ppt_x</p:attrName>
                                        </p:attrNameLst>
                                      </p:cBhvr>
                                      <p:tavLst>
                                        <p:tav tm="0">
                                          <p:val>
                                            <p:strVal val="0-#ppt_w/2"/>
                                          </p:val>
                                        </p:tav>
                                        <p:tav tm="100000">
                                          <p:val>
                                            <p:strVal val="#ppt_x"/>
                                          </p:val>
                                        </p:tav>
                                      </p:tavLst>
                                    </p:anim>
                                    <p:anim calcmode="lin" valueType="num">
                                      <p:cBhvr additive="base">
                                        <p:cTn id="17" dur="500" fill="hold"/>
                                        <p:tgtEl>
                                          <p:spTgt spid="8222"/>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6" fill="hold" nodeType="afterEffect">
                                  <p:stCondLst>
                                    <p:cond delay="0"/>
                                  </p:stCondLst>
                                  <p:childTnLst>
                                    <p:set>
                                      <p:cBhvr>
                                        <p:cTn id="20" dur="1" fill="hold">
                                          <p:stCondLst>
                                            <p:cond delay="0"/>
                                          </p:stCondLst>
                                        </p:cTn>
                                        <p:tgtEl>
                                          <p:spTgt spid="8223"/>
                                        </p:tgtEl>
                                        <p:attrNameLst>
                                          <p:attrName>style.visibility</p:attrName>
                                        </p:attrNameLst>
                                      </p:cBhvr>
                                      <p:to>
                                        <p:strVal val="visible"/>
                                      </p:to>
                                    </p:set>
                                    <p:anim calcmode="lin" valueType="num">
                                      <p:cBhvr additive="base">
                                        <p:cTn id="21" dur="500" fill="hold"/>
                                        <p:tgtEl>
                                          <p:spTgt spid="8223"/>
                                        </p:tgtEl>
                                        <p:attrNameLst>
                                          <p:attrName>ppt_x</p:attrName>
                                        </p:attrNameLst>
                                      </p:cBhvr>
                                      <p:tavLst>
                                        <p:tav tm="0">
                                          <p:val>
                                            <p:strVal val="1+#ppt_w/2"/>
                                          </p:val>
                                        </p:tav>
                                        <p:tav tm="100000">
                                          <p:val>
                                            <p:strVal val="#ppt_x"/>
                                          </p:val>
                                        </p:tav>
                                      </p:tavLst>
                                    </p:anim>
                                    <p:anim calcmode="lin" valueType="num">
                                      <p:cBhvr additive="base">
                                        <p:cTn id="22" dur="500" fill="hold"/>
                                        <p:tgtEl>
                                          <p:spTgt spid="8223"/>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000"/>
                            </p:stCondLst>
                            <p:childTnLst>
                              <p:par>
                                <p:cTn id="24" presetID="2" presetClass="entr" presetSubtype="6" fill="hold" nodeType="afterEffect">
                                  <p:stCondLst>
                                    <p:cond delay="0"/>
                                  </p:stCondLst>
                                  <p:childTnLst>
                                    <p:set>
                                      <p:cBhvr>
                                        <p:cTn id="25" dur="1" fill="hold">
                                          <p:stCondLst>
                                            <p:cond delay="0"/>
                                          </p:stCondLst>
                                        </p:cTn>
                                        <p:tgtEl>
                                          <p:spTgt spid="8221"/>
                                        </p:tgtEl>
                                        <p:attrNameLst>
                                          <p:attrName>style.visibility</p:attrName>
                                        </p:attrNameLst>
                                      </p:cBhvr>
                                      <p:to>
                                        <p:strVal val="visible"/>
                                      </p:to>
                                    </p:set>
                                    <p:anim calcmode="lin" valueType="num">
                                      <p:cBhvr additive="base">
                                        <p:cTn id="26" dur="500" fill="hold"/>
                                        <p:tgtEl>
                                          <p:spTgt spid="8221"/>
                                        </p:tgtEl>
                                        <p:attrNameLst>
                                          <p:attrName>ppt_x</p:attrName>
                                        </p:attrNameLst>
                                      </p:cBhvr>
                                      <p:tavLst>
                                        <p:tav tm="0">
                                          <p:val>
                                            <p:strVal val="1+#ppt_w/2"/>
                                          </p:val>
                                        </p:tav>
                                        <p:tav tm="100000">
                                          <p:val>
                                            <p:strVal val="#ppt_x"/>
                                          </p:val>
                                        </p:tav>
                                      </p:tavLst>
                                    </p:anim>
                                    <p:anim calcmode="lin" valueType="num">
                                      <p:cBhvr additive="base">
                                        <p:cTn id="27" dur="500" fill="hold"/>
                                        <p:tgtEl>
                                          <p:spTgt spid="8221"/>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nodeType="clickEffect">
                                  <p:stCondLst>
                                    <p:cond delay="0"/>
                                  </p:stCondLst>
                                  <p:childTnLst>
                                    <p:set>
                                      <p:cBhvr>
                                        <p:cTn id="31" dur="1" fill="hold">
                                          <p:stCondLst>
                                            <p:cond delay="0"/>
                                          </p:stCondLst>
                                        </p:cTn>
                                        <p:tgtEl>
                                          <p:spTgt spid="8258"/>
                                        </p:tgtEl>
                                        <p:attrNameLst>
                                          <p:attrName>style.visibility</p:attrName>
                                        </p:attrNameLst>
                                      </p:cBhvr>
                                      <p:to>
                                        <p:strVal val="visible"/>
                                      </p:to>
                                    </p:set>
                                    <p:anim calcmode="lin" valueType="num">
                                      <p:cBhvr additive="base">
                                        <p:cTn id="32" dur="500" fill="hold"/>
                                        <p:tgtEl>
                                          <p:spTgt spid="8258"/>
                                        </p:tgtEl>
                                        <p:attrNameLst>
                                          <p:attrName>ppt_x</p:attrName>
                                        </p:attrNameLst>
                                      </p:cBhvr>
                                      <p:tavLst>
                                        <p:tav tm="0">
                                          <p:val>
                                            <p:strVal val="0-#ppt_w/2"/>
                                          </p:val>
                                        </p:tav>
                                        <p:tav tm="100000">
                                          <p:val>
                                            <p:strVal val="#ppt_x"/>
                                          </p:val>
                                        </p:tav>
                                      </p:tavLst>
                                    </p:anim>
                                    <p:anim calcmode="lin" valueType="num">
                                      <p:cBhvr additive="base">
                                        <p:cTn id="33" dur="500" fill="hold"/>
                                        <p:tgtEl>
                                          <p:spTgt spid="8258"/>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nodeType="clickEffect">
                                  <p:stCondLst>
                                    <p:cond delay="0"/>
                                  </p:stCondLst>
                                  <p:childTnLst>
                                    <p:set>
                                      <p:cBhvr>
                                        <p:cTn id="37" dur="1" fill="hold">
                                          <p:stCondLst>
                                            <p:cond delay="0"/>
                                          </p:stCondLst>
                                        </p:cTn>
                                        <p:tgtEl>
                                          <p:spTgt spid="8257"/>
                                        </p:tgtEl>
                                        <p:attrNameLst>
                                          <p:attrName>style.visibility</p:attrName>
                                        </p:attrNameLst>
                                      </p:cBhvr>
                                      <p:to>
                                        <p:strVal val="visible"/>
                                      </p:to>
                                    </p:set>
                                    <p:anim calcmode="lin" valueType="num">
                                      <p:cBhvr additive="base">
                                        <p:cTn id="38" dur="500" fill="hold"/>
                                        <p:tgtEl>
                                          <p:spTgt spid="8257"/>
                                        </p:tgtEl>
                                        <p:attrNameLst>
                                          <p:attrName>ppt_x</p:attrName>
                                        </p:attrNameLst>
                                      </p:cBhvr>
                                      <p:tavLst>
                                        <p:tav tm="0">
                                          <p:val>
                                            <p:strVal val="0-#ppt_w/2"/>
                                          </p:val>
                                        </p:tav>
                                        <p:tav tm="100000">
                                          <p:val>
                                            <p:strVal val="#ppt_x"/>
                                          </p:val>
                                        </p:tav>
                                      </p:tavLst>
                                    </p:anim>
                                    <p:anim calcmode="lin" valueType="num">
                                      <p:cBhvr additive="base">
                                        <p:cTn id="39" dur="500" fill="hold"/>
                                        <p:tgtEl>
                                          <p:spTgt spid="8257"/>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nodeType="clickEffect">
                                  <p:stCondLst>
                                    <p:cond delay="0"/>
                                  </p:stCondLst>
                                  <p:childTnLst>
                                    <p:set>
                                      <p:cBhvr>
                                        <p:cTn id="43" dur="1" fill="hold">
                                          <p:stCondLst>
                                            <p:cond delay="0"/>
                                          </p:stCondLst>
                                        </p:cTn>
                                        <p:tgtEl>
                                          <p:spTgt spid="8252"/>
                                        </p:tgtEl>
                                        <p:attrNameLst>
                                          <p:attrName>style.visibility</p:attrName>
                                        </p:attrNameLst>
                                      </p:cBhvr>
                                      <p:to>
                                        <p:strVal val="visible"/>
                                      </p:to>
                                    </p:set>
                                    <p:anim calcmode="lin" valueType="num">
                                      <p:cBhvr additive="base">
                                        <p:cTn id="44" dur="500" fill="hold"/>
                                        <p:tgtEl>
                                          <p:spTgt spid="8252"/>
                                        </p:tgtEl>
                                        <p:attrNameLst>
                                          <p:attrName>ppt_x</p:attrName>
                                        </p:attrNameLst>
                                      </p:cBhvr>
                                      <p:tavLst>
                                        <p:tav tm="0">
                                          <p:val>
                                            <p:strVal val="0-#ppt_w/2"/>
                                          </p:val>
                                        </p:tav>
                                        <p:tav tm="100000">
                                          <p:val>
                                            <p:strVal val="#ppt_x"/>
                                          </p:val>
                                        </p:tav>
                                      </p:tavLst>
                                    </p:anim>
                                    <p:anim calcmode="lin" valueType="num">
                                      <p:cBhvr additive="base">
                                        <p:cTn id="45" dur="500" fill="hold"/>
                                        <p:tgtEl>
                                          <p:spTgt spid="8252"/>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8" fill="hold" nodeType="clickEffect">
                                  <p:stCondLst>
                                    <p:cond delay="0"/>
                                  </p:stCondLst>
                                  <p:childTnLst>
                                    <p:set>
                                      <p:cBhvr>
                                        <p:cTn id="49" dur="1" fill="hold">
                                          <p:stCondLst>
                                            <p:cond delay="0"/>
                                          </p:stCondLst>
                                        </p:cTn>
                                        <p:tgtEl>
                                          <p:spTgt spid="8259"/>
                                        </p:tgtEl>
                                        <p:attrNameLst>
                                          <p:attrName>style.visibility</p:attrName>
                                        </p:attrNameLst>
                                      </p:cBhvr>
                                      <p:to>
                                        <p:strVal val="visible"/>
                                      </p:to>
                                    </p:set>
                                    <p:anim calcmode="lin" valueType="num">
                                      <p:cBhvr additive="base">
                                        <p:cTn id="50" dur="500" fill="hold"/>
                                        <p:tgtEl>
                                          <p:spTgt spid="8259"/>
                                        </p:tgtEl>
                                        <p:attrNameLst>
                                          <p:attrName>ppt_x</p:attrName>
                                        </p:attrNameLst>
                                      </p:cBhvr>
                                      <p:tavLst>
                                        <p:tav tm="0">
                                          <p:val>
                                            <p:strVal val="0-#ppt_w/2"/>
                                          </p:val>
                                        </p:tav>
                                        <p:tav tm="100000">
                                          <p:val>
                                            <p:strVal val="#ppt_x"/>
                                          </p:val>
                                        </p:tav>
                                      </p:tavLst>
                                    </p:anim>
                                    <p:anim calcmode="lin" valueType="num">
                                      <p:cBhvr additive="base">
                                        <p:cTn id="51" dur="500" fill="hold"/>
                                        <p:tgtEl>
                                          <p:spTgt spid="82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222" grpId="0" autoUpdateAnimBg="0"/>
      <p:bldP spid="8195" grpId="0" build="p" autoUpdateAnimBg="0" advAuto="0"/>
      <p:bldP spid="8221" grpId="0" autoUpdateAnimBg="0"/>
      <p:bldP spid="8223" grpId="0" autoUpdateAnimBg="0"/>
    </p:bldLst>
  </p:timing>
</p:sld>
</file>

<file path=ppt/theme/theme1.xml><?xml version="1.0" encoding="utf-8"?>
<a:theme xmlns:a="http://schemas.openxmlformats.org/drawingml/2006/main" name="Default Design">
  <a:themeElements>
    <a:clrScheme name="">
      <a:dk1>
        <a:srgbClr val="000000"/>
      </a:dk1>
      <a:lt1>
        <a:srgbClr val="CCECFF"/>
      </a:lt1>
      <a:dk2>
        <a:srgbClr val="0000CC"/>
      </a:dk2>
      <a:lt2>
        <a:srgbClr val="B2B2B2"/>
      </a:lt2>
      <a:accent1>
        <a:srgbClr val="00CC99"/>
      </a:accent1>
      <a:accent2>
        <a:srgbClr val="3333CC"/>
      </a:accent2>
      <a:accent3>
        <a:srgbClr val="E2F4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1112</Words>
  <Application>Microsoft Office PowerPoint</Application>
  <PresentationFormat>On-screen Show (4:3)</PresentationFormat>
  <Paragraphs>243</Paragraphs>
  <Slides>21</Slides>
  <Notes>21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Times New Roman</vt:lpstr>
      <vt:lpstr>Courier New</vt:lpstr>
      <vt:lpstr>Arial</vt:lpstr>
      <vt:lpstr>Default Design</vt:lpstr>
      <vt:lpstr>Microsoft Clip Gallery</vt:lpstr>
      <vt:lpstr>Welcome</vt:lpstr>
      <vt:lpstr>PowerPoint Presentation</vt:lpstr>
      <vt:lpstr>DNA</vt:lpstr>
      <vt:lpstr>Why do we study DNA?</vt:lpstr>
      <vt:lpstr>Chromosomes and DNA</vt:lpstr>
      <vt:lpstr>The Shape of the Molecule</vt:lpstr>
      <vt:lpstr>The Double Helix Molecule</vt:lpstr>
      <vt:lpstr>One Strand of DNA</vt:lpstr>
      <vt:lpstr>Nucleotides</vt:lpstr>
      <vt:lpstr>One Strand of DNA</vt:lpstr>
      <vt:lpstr>Four nitrogenous bases</vt:lpstr>
      <vt:lpstr>Two Kinds of Bases in DNA</vt:lpstr>
      <vt:lpstr>Thymine and Cytosine are pyrimidines</vt:lpstr>
      <vt:lpstr>Adenine and Guanine are purines</vt:lpstr>
      <vt:lpstr>Two Stranded DNA</vt:lpstr>
      <vt:lpstr>Hydrogen Bonds</vt:lpstr>
      <vt:lpstr>Hydrogen Bonds, cont.</vt:lpstr>
      <vt:lpstr>Important:</vt:lpstr>
      <vt:lpstr>DNA by the numbers</vt:lpstr>
      <vt:lpstr>Thank You</vt:lpstr>
      <vt:lpstr>PowerPoint Presentation</vt:lpstr>
    </vt:vector>
  </TitlesOfParts>
  <Company>PBCSD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PBCSD</dc:creator>
  <cp:lastModifiedBy>Nayan GRIFFITHS</cp:lastModifiedBy>
  <cp:revision>63</cp:revision>
  <cp:lastPrinted>2001-03-02T17:14:08Z</cp:lastPrinted>
  <dcterms:created xsi:type="dcterms:W3CDTF">2000-10-24T14:26:58Z</dcterms:created>
  <dcterms:modified xsi:type="dcterms:W3CDTF">2023-03-14T11:17:28Z</dcterms:modified>
</cp:coreProperties>
</file>