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2"/>
  </p:handoutMasterIdLst>
  <p:sldIdLst>
    <p:sldId id="256" r:id="rId2"/>
    <p:sldId id="258" r:id="rId3"/>
    <p:sldId id="260" r:id="rId4"/>
    <p:sldId id="262" r:id="rId5"/>
    <p:sldId id="263" r:id="rId6"/>
    <p:sldId id="265" r:id="rId7"/>
    <p:sldId id="270" r:id="rId8"/>
    <p:sldId id="266" r:id="rId9"/>
    <p:sldId id="268" r:id="rId10"/>
    <p:sldId id="273" r:id="rId11"/>
    <p:sldId id="276" r:id="rId12"/>
    <p:sldId id="278" r:id="rId13"/>
    <p:sldId id="280" r:id="rId14"/>
    <p:sldId id="281" r:id="rId15"/>
    <p:sldId id="283" r:id="rId16"/>
    <p:sldId id="287" r:id="rId17"/>
    <p:sldId id="285" r:id="rId18"/>
    <p:sldId id="288" r:id="rId19"/>
    <p:sldId id="291" r:id="rId20"/>
    <p:sldId id="294" r:id="rId21"/>
    <p:sldId id="296" r:id="rId22"/>
    <p:sldId id="297" r:id="rId23"/>
    <p:sldId id="300" r:id="rId24"/>
    <p:sldId id="302" r:id="rId25"/>
    <p:sldId id="304" r:id="rId26"/>
    <p:sldId id="307" r:id="rId27"/>
    <p:sldId id="306" r:id="rId28"/>
    <p:sldId id="308" r:id="rId29"/>
    <p:sldId id="310" r:id="rId30"/>
    <p:sldId id="312" r:id="rId31"/>
    <p:sldId id="314" r:id="rId32"/>
    <p:sldId id="316" r:id="rId33"/>
    <p:sldId id="317" r:id="rId34"/>
    <p:sldId id="321" r:id="rId35"/>
    <p:sldId id="319" r:id="rId36"/>
    <p:sldId id="323" r:id="rId37"/>
    <p:sldId id="325" r:id="rId38"/>
    <p:sldId id="327" r:id="rId39"/>
    <p:sldId id="329" r:id="rId40"/>
    <p:sldId id="292" r:id="rId41"/>
    <p:sldId id="269" r:id="rId42"/>
    <p:sldId id="257" r:id="rId43"/>
    <p:sldId id="259" r:id="rId44"/>
    <p:sldId id="261" r:id="rId45"/>
    <p:sldId id="271" r:id="rId46"/>
    <p:sldId id="267" r:id="rId47"/>
    <p:sldId id="272" r:id="rId48"/>
    <p:sldId id="274" r:id="rId49"/>
    <p:sldId id="275" r:id="rId50"/>
    <p:sldId id="277" r:id="rId51"/>
    <p:sldId id="279" r:id="rId52"/>
    <p:sldId id="282" r:id="rId53"/>
    <p:sldId id="284" r:id="rId54"/>
    <p:sldId id="286" r:id="rId55"/>
    <p:sldId id="289" r:id="rId56"/>
    <p:sldId id="290" r:id="rId57"/>
    <p:sldId id="293" r:id="rId58"/>
    <p:sldId id="295" r:id="rId59"/>
    <p:sldId id="298" r:id="rId60"/>
    <p:sldId id="299" r:id="rId61"/>
    <p:sldId id="301" r:id="rId62"/>
    <p:sldId id="303" r:id="rId63"/>
    <p:sldId id="305" r:id="rId64"/>
    <p:sldId id="309" r:id="rId65"/>
    <p:sldId id="311" r:id="rId66"/>
    <p:sldId id="313" r:id="rId67"/>
    <p:sldId id="315" r:id="rId68"/>
    <p:sldId id="320" r:id="rId69"/>
    <p:sldId id="322" r:id="rId70"/>
    <p:sldId id="324" r:id="rId71"/>
    <p:sldId id="326" r:id="rId72"/>
    <p:sldId id="328" r:id="rId73"/>
    <p:sldId id="330" r:id="rId74"/>
    <p:sldId id="332" r:id="rId75"/>
    <p:sldId id="333" r:id="rId76"/>
    <p:sldId id="334" r:id="rId77"/>
    <p:sldId id="335" r:id="rId78"/>
    <p:sldId id="336" r:id="rId79"/>
    <p:sldId id="337" r:id="rId80"/>
    <p:sldId id="338" r:id="rId81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0000"/>
    <a:srgbClr val="00FF00"/>
    <a:srgbClr val="FFFF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4" autoAdjust="0"/>
    <p:restoredTop sz="90929"/>
  </p:normalViewPr>
  <p:slideViewPr>
    <p:cSldViewPr>
      <p:cViewPr varScale="1">
        <p:scale>
          <a:sx n="100" d="100"/>
          <a:sy n="100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6418AD6A-1BC5-1B76-CC0F-4581EB872A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4CB5CF79-589C-49DB-840A-D0C42DEE1C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20A1BF15-0810-C688-EBA0-DC579E17819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22885" name="Rectangle 5">
            <a:extLst>
              <a:ext uri="{FF2B5EF4-FFF2-40B4-BE49-F238E27FC236}">
                <a16:creationId xmlns:a16="http://schemas.microsoft.com/office/drawing/2014/main" id="{92E09411-124A-002B-17EA-66D5D9400E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89945D-E585-4DE8-8D51-507293D935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A8E11-FCEC-177F-0926-9B5B1B7E06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64A5CE-A620-4AF0-7852-33CF7462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040E3-EFFB-C47E-FFDF-5CA332DE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85D72-E6FC-2B44-A89A-2E2A7B91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98980-D0F4-FD92-48A5-3220633A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9B279-922E-4926-8678-3E5B2BDFC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906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9FDF-29CE-35E4-5AF8-DD99C863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EF0BDC-4D0C-2130-2BBD-6348F4646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294D3-5B79-7831-1CFC-D22F6E794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366D5-F6A8-9E77-7771-2932FFEC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4F63D-87D5-F366-CE45-00140F171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CA0BF-56E9-4193-AF5C-243ADF4FF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363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A03074-6EC5-AF0D-3AC3-0F8CA6501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E9415-DD65-937E-1740-F29C3F745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9DAD2-6C2A-632B-7F6C-18E528E4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D8DC9-4EAA-5CAC-F0B1-7CA0C513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6BEAF-8A2B-388B-2485-25BBAE53C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D16A-4364-47A8-8813-59F244D1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33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F5943-F0F2-A7C0-268E-3050D453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D870F-A24D-D302-75B3-D06B1EAF2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5318-87D4-B35C-DB47-E4EFF2CCF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D2E2D-7B57-E3F8-AD54-7785FB29E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F363-0FA8-4892-334F-256080ABC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FD3D9-7784-4734-8EE0-880F9282F4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6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6F45-0EDF-48F3-CF3C-21105D76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94D10-233C-1CB7-ACAF-D96A740E9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A4B56-FD25-38C8-0422-BBCFEE85A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619F-9FA2-2ABA-DA38-231B76D4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006F-05B9-A9E2-907F-18FE5CF9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24A40-CB46-4A53-8D74-DADBFA0362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28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2CD85-98BD-5B48-7B36-BD09B9A90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49DE6-C12A-BE44-A035-5B9C27453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CE829-C98E-134D-2B0B-A345DF3EF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A7207C-BC6D-49F0-1400-63D657D9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B65E28-FCD2-B6F1-E710-1072D1F2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C75BB-F215-3FD4-7E96-39C963CA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4494-5345-400C-B300-E08CAE3A06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4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182D-EFA6-0FCD-7137-1499A4DBD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C18FA-9DC6-B5D5-CE65-FBE1DC38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9740D-D273-2B36-0730-A5A700820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DE7C2-2555-A0A2-5D6C-24C39CD20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24A1F-7947-B5BB-07E1-DDA214F5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7DE31-6ADE-8FA0-1CB0-DD1F66AB4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1D8A2-B472-27CD-1D8B-055AD9DA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2ED20-C454-227B-A5E5-0D5CDB76C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304CF-0D3C-4C89-90FD-F702077FA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40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F3508-E8D6-1FC0-906F-A557CAE2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AC1BB0-E60A-8DC9-B819-850AD996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B6FE5-13C3-B0E2-F746-993F67F2D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3A78FE-96D6-9804-0E88-7FD05764C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11A91-8D25-4308-A8E7-0E02B7E981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6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643FE-D7DB-2CAA-77F7-66630446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7E410-857F-6D13-926A-905AF313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E5C992-FFF6-2DF9-3955-D585FE10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C512-7762-45AF-8341-E86CE83EDC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21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34D0-E782-867F-1D53-898374415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B9C9C-CB92-0509-D6E0-9A64790D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5E635-E2BB-EFF8-3BDC-92917D217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487B4-5520-FF14-F387-C1F1D2DB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F8220-91D7-81BD-E668-6FE1BA16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4752D-2304-43B6-0E95-0736723B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144A-80FE-401B-BDA9-DC6F6DE0D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943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806DC-C3CE-11A8-4228-DAF4204BA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267625-BE7B-5882-B941-9906ECB67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E0FF1C-10DB-E22E-65ED-B87420C1D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67B084-ADFD-4197-8B03-6FD8B5AE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9F32E0-FF04-7DD4-07DB-8D09B0177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7B599-503D-23BA-97C1-0357A911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69F6A-56B2-4320-9DF6-1EA73D82A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851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6DD138-6D0F-B347-3D6F-5490F0ED44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C9A2DE0-4A39-2655-B6BC-8344ED573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C87A024-0B02-B9E7-EA1F-EA53C18EE87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DB31C5-9436-8870-6D2A-5A6577E9EC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50F99A-D21F-CF8A-00D2-CE1A76D754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993E4F-05E0-4FE7-A68E-29497ADF093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>
            <a:extLst>
              <a:ext uri="{FF2B5EF4-FFF2-40B4-BE49-F238E27FC236}">
                <a16:creationId xmlns:a16="http://schemas.microsoft.com/office/drawing/2014/main" id="{1A87A1F1-ECD4-F03C-3817-774A4DA67E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36E3B7A4-5651-30E5-1164-FB48D5597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77240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By the end of this unit you should :-</a:t>
            </a:r>
          </a:p>
          <a:p>
            <a:endParaRPr lang="en-US" altLang="en-US"/>
          </a:p>
          <a:p>
            <a:pPr>
              <a:buFontTx/>
              <a:buAutoNum type="arabicPeriod"/>
            </a:pPr>
            <a:r>
              <a:rPr lang="en-US" altLang="en-US"/>
              <a:t>Know that energy is required for heating, lighting and operating appliances.</a:t>
            </a:r>
          </a:p>
          <a:p>
            <a:endParaRPr lang="en-US" altLang="en-US"/>
          </a:p>
          <a:p>
            <a:pPr>
              <a:buFontTx/>
              <a:buAutoNum type="arabicPeriod" startAt="2"/>
            </a:pPr>
            <a:r>
              <a:rPr lang="en-US" altLang="en-US"/>
              <a:t>Know that energy can be supplied from electricity,gas oil, or solid fuel.</a:t>
            </a:r>
          </a:p>
          <a:p>
            <a:pPr>
              <a:buFontTx/>
              <a:buAutoNum type="arabicPeriod" startAt="2"/>
            </a:pPr>
            <a:endParaRPr lang="en-US" altLang="en-US"/>
          </a:p>
          <a:p>
            <a:pPr>
              <a:buFontTx/>
              <a:buAutoNum type="arabicPeriod" startAt="3"/>
            </a:pPr>
            <a:r>
              <a:rPr lang="en-US" altLang="en-US"/>
              <a:t>Know that the cost of home heating depends on the fuel and installation costs.</a:t>
            </a:r>
          </a:p>
          <a:p>
            <a:pPr>
              <a:buFontTx/>
              <a:buAutoNum type="arabicPeriod" startAt="3"/>
            </a:pPr>
            <a:endParaRPr lang="en-US" altLang="en-US"/>
          </a:p>
          <a:p>
            <a:pPr>
              <a:buFontTx/>
              <a:buAutoNum type="arabicPeriod" startAt="3"/>
            </a:pPr>
            <a:r>
              <a:rPr lang="en-US" altLang="en-US"/>
              <a:t>Know that the cost of running an appliance depends on the power.			</a:t>
            </a:r>
          </a:p>
        </p:txBody>
      </p:sp>
      <p:sp>
        <p:nvSpPr>
          <p:cNvPr id="2052" name="WordArt 4">
            <a:extLst>
              <a:ext uri="{FF2B5EF4-FFF2-40B4-BE49-F238E27FC236}">
                <a16:creationId xmlns:a16="http://schemas.microsoft.com/office/drawing/2014/main" id="{EAFD0FC5-416D-9387-0F0D-7AF0E3B34A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066800"/>
            <a:ext cx="35528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in the home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FA119843-A3BC-7840-67E5-6FE3F628303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>
            <a:extLst>
              <a:ext uri="{FF2B5EF4-FFF2-40B4-BE49-F238E27FC236}">
                <a16:creationId xmlns:a16="http://schemas.microsoft.com/office/drawing/2014/main" id="{CA29FD0E-E736-D2BE-4E9C-5D674DBB43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810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23557" name="WordArt 5">
            <a:extLst>
              <a:ext uri="{FF2B5EF4-FFF2-40B4-BE49-F238E27FC236}">
                <a16:creationId xmlns:a16="http://schemas.microsoft.com/office/drawing/2014/main" id="{8DCB9DB0-3A6F-D9DA-5761-9F90CFC1C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05200" y="1371600"/>
            <a:ext cx="21717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which fuel?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CD776AB8-658B-2C64-10EF-B8E75602A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10529888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/>
              <a:t>We see from the pie chart and previous slides that :-</a:t>
            </a:r>
          </a:p>
          <a:p>
            <a:endParaRPr lang="en-GB" altLang="en-US" sz="3200"/>
          </a:p>
          <a:p>
            <a:pPr>
              <a:buFontTx/>
              <a:buAutoNum type="arabicPeriod"/>
            </a:pPr>
            <a:r>
              <a:rPr lang="en-GB" altLang="en-US" sz="3200"/>
              <a:t>More than two thirds of energy is used for heating</a:t>
            </a:r>
          </a:p>
          <a:p>
            <a:r>
              <a:rPr lang="en-GB" altLang="en-US" sz="3200"/>
              <a:t>	and lighting.</a:t>
            </a:r>
          </a:p>
          <a:p>
            <a:endParaRPr lang="en-GB" altLang="en-US" sz="3200"/>
          </a:p>
          <a:p>
            <a:pPr>
              <a:buFontTx/>
              <a:buAutoNum type="arabicPeriod" startAt="2"/>
            </a:pPr>
            <a:r>
              <a:rPr lang="en-GB" altLang="en-US" sz="3200"/>
              <a:t>This energy can come from coal , gas, or electricity.</a:t>
            </a:r>
          </a:p>
          <a:p>
            <a:endParaRPr lang="en-GB" altLang="en-US" sz="3200"/>
          </a:p>
          <a:p>
            <a:r>
              <a:rPr lang="en-GB" altLang="en-US" sz="3200"/>
              <a:t>	The following table compares the cost of installing</a:t>
            </a:r>
          </a:p>
          <a:p>
            <a:r>
              <a:rPr lang="en-GB" altLang="en-US" sz="3200"/>
              <a:t>	 and running the three different types of fuel.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WordArt 4">
            <a:extLst>
              <a:ext uri="{FF2B5EF4-FFF2-40B4-BE49-F238E27FC236}">
                <a16:creationId xmlns:a16="http://schemas.microsoft.com/office/drawing/2014/main" id="{B6ABBF04-5BF9-70B1-CCD1-6FED202330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26630" name="WordArt 6">
            <a:extLst>
              <a:ext uri="{FF2B5EF4-FFF2-40B4-BE49-F238E27FC236}">
                <a16:creationId xmlns:a16="http://schemas.microsoft.com/office/drawing/2014/main" id="{B6E40EB6-7250-051D-26E5-40778421A0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3486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which fuel cont`d?</a:t>
            </a:r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C24CC8F2-EEE9-00E9-72CE-2FE27BC68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667000"/>
            <a:ext cx="8001000" cy="381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A15DA778-EB77-1336-3042-0F910B4C11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41910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5" name="Line 11">
            <a:extLst>
              <a:ext uri="{FF2B5EF4-FFF2-40B4-BE49-F238E27FC236}">
                <a16:creationId xmlns:a16="http://schemas.microsoft.com/office/drawing/2014/main" id="{5FE3759D-BFFD-62D8-82F0-5A0E3417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5105400"/>
            <a:ext cx="800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6" name="Line 12">
            <a:extLst>
              <a:ext uri="{FF2B5EF4-FFF2-40B4-BE49-F238E27FC236}">
                <a16:creationId xmlns:a16="http://schemas.microsoft.com/office/drawing/2014/main" id="{4F00255E-0D8C-A6BE-BA9B-1EC760726E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276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B24CFBE3-A4D5-D5AC-20FB-49A9879071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3276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8B801928-4A1D-B7D3-C670-F95EFF35D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276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648" name="Text Box 24">
            <a:extLst>
              <a:ext uri="{FF2B5EF4-FFF2-40B4-BE49-F238E27FC236}">
                <a16:creationId xmlns:a16="http://schemas.microsoft.com/office/drawing/2014/main" id="{CE48B362-D507-CFFA-5009-EE1431648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784475"/>
            <a:ext cx="5805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2  Bedroom flat without cavity wall insulation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15084D40-A920-83BF-19CC-B942AD85F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3394075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Solid fuel</a:t>
            </a:r>
          </a:p>
        </p:txBody>
      </p:sp>
      <p:sp>
        <p:nvSpPr>
          <p:cNvPr id="26651" name="Text Box 27">
            <a:extLst>
              <a:ext uri="{FF2B5EF4-FFF2-40B4-BE49-F238E27FC236}">
                <a16:creationId xmlns:a16="http://schemas.microsoft.com/office/drawing/2014/main" id="{4EA8F965-5187-F909-7245-764C5E17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25" y="3394075"/>
            <a:ext cx="150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Mains gas </a:t>
            </a:r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9E32ECE6-C0C8-90ED-A207-05D46F87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4525" y="3394075"/>
            <a:ext cx="139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electricity</a:t>
            </a: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9FCD1F8F-AEB4-5AF3-5EB2-E98BEB64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4384675"/>
            <a:ext cx="1316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installing</a:t>
            </a: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4251181F-9331-BE09-42FE-361B1380C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5222875"/>
            <a:ext cx="13096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Running </a:t>
            </a:r>
          </a:p>
          <a:p>
            <a:r>
              <a:rPr lang="en-GB" altLang="en-US"/>
              <a:t>Cost per</a:t>
            </a:r>
          </a:p>
          <a:p>
            <a:r>
              <a:rPr lang="en-GB" altLang="en-US"/>
              <a:t>year</a:t>
            </a: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45881B4C-1A6B-079B-5124-2371A4AA0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25" y="43846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£1400</a:t>
            </a:r>
          </a:p>
        </p:txBody>
      </p:sp>
      <p:sp>
        <p:nvSpPr>
          <p:cNvPr id="26656" name="Text Box 32">
            <a:extLst>
              <a:ext uri="{FF2B5EF4-FFF2-40B4-BE49-F238E27FC236}">
                <a16:creationId xmlns:a16="http://schemas.microsoft.com/office/drawing/2014/main" id="{9582A465-F098-9199-DF4A-75380C256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4308475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£1200</a:t>
            </a:r>
          </a:p>
        </p:txBody>
      </p:sp>
      <p:sp>
        <p:nvSpPr>
          <p:cNvPr id="26657" name="Text Box 33">
            <a:extLst>
              <a:ext uri="{FF2B5EF4-FFF2-40B4-BE49-F238E27FC236}">
                <a16:creationId xmlns:a16="http://schemas.microsoft.com/office/drawing/2014/main" id="{38B67C09-57F5-FC9D-4655-5C80A3C14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43084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£800</a:t>
            </a:r>
          </a:p>
        </p:txBody>
      </p:sp>
      <p:sp>
        <p:nvSpPr>
          <p:cNvPr id="26658" name="Text Box 34">
            <a:extLst>
              <a:ext uri="{FF2B5EF4-FFF2-40B4-BE49-F238E27FC236}">
                <a16:creationId xmlns:a16="http://schemas.microsoft.com/office/drawing/2014/main" id="{7AA8ED58-C751-A8F8-5B26-93B0718B1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56038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£300</a:t>
            </a:r>
          </a:p>
        </p:txBody>
      </p:sp>
      <p:sp>
        <p:nvSpPr>
          <p:cNvPr id="26659" name="Text Box 35">
            <a:extLst>
              <a:ext uri="{FF2B5EF4-FFF2-40B4-BE49-F238E27FC236}">
                <a16:creationId xmlns:a16="http://schemas.microsoft.com/office/drawing/2014/main" id="{8B9EBE63-BABB-8630-C2E6-C4599158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54514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£240</a:t>
            </a:r>
          </a:p>
        </p:txBody>
      </p:sp>
      <p:sp>
        <p:nvSpPr>
          <p:cNvPr id="26660" name="Text Box 36">
            <a:extLst>
              <a:ext uri="{FF2B5EF4-FFF2-40B4-BE49-F238E27FC236}">
                <a16:creationId xmlns:a16="http://schemas.microsoft.com/office/drawing/2014/main" id="{02D14D6C-7F74-7786-B018-0078BAE1F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0725" y="55276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£210</a:t>
            </a:r>
          </a:p>
        </p:txBody>
      </p:sp>
      <p:sp>
        <p:nvSpPr>
          <p:cNvPr id="26663" name="Line 39">
            <a:extLst>
              <a:ext uri="{FF2B5EF4-FFF2-40B4-BE49-F238E27FC236}">
                <a16:creationId xmlns:a16="http://schemas.microsoft.com/office/drawing/2014/main" id="{53778848-CD02-CF14-5667-F028FB6F70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38200" y="3276600"/>
            <a:ext cx="792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WordArt 4">
            <a:extLst>
              <a:ext uri="{FF2B5EF4-FFF2-40B4-BE49-F238E27FC236}">
                <a16:creationId xmlns:a16="http://schemas.microsoft.com/office/drawing/2014/main" id="{5D18736C-66E3-6FC1-2708-29A65679E2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810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33797" name="WordArt 5">
            <a:extLst>
              <a:ext uri="{FF2B5EF4-FFF2-40B4-BE49-F238E27FC236}">
                <a16:creationId xmlns:a16="http://schemas.microsoft.com/office/drawing/2014/main" id="{0B271FF6-FAFD-0370-2E92-DB9C520323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295400"/>
            <a:ext cx="3486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which fuel cont`d?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BB046893-B8A3-9AD0-DFE8-9031EB70B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03475"/>
            <a:ext cx="7847013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Once you have copied the previous slide, copy and answer the </a:t>
            </a:r>
          </a:p>
          <a:p>
            <a:r>
              <a:rPr lang="en-GB" altLang="en-US"/>
              <a:t>Following questions.</a:t>
            </a:r>
          </a:p>
          <a:p>
            <a:endParaRPr lang="en-GB" altLang="en-US"/>
          </a:p>
          <a:p>
            <a:pPr>
              <a:buFontTx/>
              <a:buAutoNum type="arabicPeriod"/>
            </a:pPr>
            <a:r>
              <a:rPr lang="en-GB" altLang="en-US"/>
              <a:t>Which fuel is the cheapest to install?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Which fuel is the cheapest to use?</a:t>
            </a:r>
          </a:p>
          <a:p>
            <a:pPr>
              <a:buFontTx/>
              <a:buAutoNum type="arabicPeriod" startAt="2"/>
            </a:pPr>
            <a:endParaRPr lang="en-GB" altLang="en-US"/>
          </a:p>
          <a:p>
            <a:r>
              <a:rPr lang="en-GB" altLang="en-US"/>
              <a:t>3.	Which fuel would be least popular in flats?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>
            <a:extLst>
              <a:ext uri="{FF2B5EF4-FFF2-40B4-BE49-F238E27FC236}">
                <a16:creationId xmlns:a16="http://schemas.microsoft.com/office/drawing/2014/main" id="{3C6B05C0-EFC8-6AD8-1596-F2C16703FC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35845" name="WordArt 5">
            <a:extLst>
              <a:ext uri="{FF2B5EF4-FFF2-40B4-BE49-F238E27FC236}">
                <a16:creationId xmlns:a16="http://schemas.microsoft.com/office/drawing/2014/main" id="{BA1C8716-8C15-3C5A-080A-4C384EED7E7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0" y="1371600"/>
            <a:ext cx="3486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which fuel cont`d?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10C73E5C-5C0D-56E8-35E3-956421242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327275"/>
            <a:ext cx="8021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Here are some things that people have said about different fuels.</a:t>
            </a:r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35850" name="Oval 10">
            <a:extLst>
              <a:ext uri="{FF2B5EF4-FFF2-40B4-BE49-F238E27FC236}">
                <a16:creationId xmlns:a16="http://schemas.microsoft.com/office/drawing/2014/main" id="{6CD9F981-F41A-C392-E091-A5FB463ED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429000"/>
            <a:ext cx="24384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51" name="Oval 11">
            <a:extLst>
              <a:ext uri="{FF2B5EF4-FFF2-40B4-BE49-F238E27FC236}">
                <a16:creationId xmlns:a16="http://schemas.microsoft.com/office/drawing/2014/main" id="{1106520B-DBCE-C160-3739-2A646E713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05400"/>
            <a:ext cx="1600200" cy="1524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52" name="Oval 12">
            <a:extLst>
              <a:ext uri="{FF2B5EF4-FFF2-40B4-BE49-F238E27FC236}">
                <a16:creationId xmlns:a16="http://schemas.microsoft.com/office/drawing/2014/main" id="{9D167804-0109-32D2-53DA-629C7C007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0"/>
            <a:ext cx="2057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55" name="Text Box 15">
            <a:extLst>
              <a:ext uri="{FF2B5EF4-FFF2-40B4-BE49-F238E27FC236}">
                <a16:creationId xmlns:a16="http://schemas.microsoft.com/office/drawing/2014/main" id="{E2D8C563-7D48-B3E5-9DC9-B19184B74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00400"/>
            <a:ext cx="18684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35857" name="Oval 17">
            <a:extLst>
              <a:ext uri="{FF2B5EF4-FFF2-40B4-BE49-F238E27FC236}">
                <a16:creationId xmlns:a16="http://schemas.microsoft.com/office/drawing/2014/main" id="{370970E6-CE1E-5940-1C9B-D585FA8F0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0"/>
            <a:ext cx="2438400" cy="2057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59" name="Text Box 19">
            <a:extLst>
              <a:ext uri="{FF2B5EF4-FFF2-40B4-BE49-F238E27FC236}">
                <a16:creationId xmlns:a16="http://schemas.microsoft.com/office/drawing/2014/main" id="{136D2EA7-C889-21B3-3DA3-3E034FEE2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317875"/>
            <a:ext cx="20542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 can switch</a:t>
            </a:r>
          </a:p>
          <a:p>
            <a:r>
              <a:rPr lang="en-US" altLang="en-US"/>
              <a:t>On the heat as</a:t>
            </a:r>
          </a:p>
          <a:p>
            <a:r>
              <a:rPr lang="en-US" altLang="en-US"/>
              <a:t>Soon as I come</a:t>
            </a:r>
          </a:p>
          <a:p>
            <a:r>
              <a:rPr lang="en-US" altLang="en-US"/>
              <a:t>In.</a:t>
            </a:r>
          </a:p>
        </p:txBody>
      </p:sp>
      <p:sp>
        <p:nvSpPr>
          <p:cNvPr id="35861" name="Text Box 21">
            <a:extLst>
              <a:ext uri="{FF2B5EF4-FFF2-40B4-BE49-F238E27FC236}">
                <a16:creationId xmlns:a16="http://schemas.microsoft.com/office/drawing/2014/main" id="{EA14CC95-E198-8D1A-533A-DC5A51DA0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5" y="3470275"/>
            <a:ext cx="197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Its easy to use.</a:t>
            </a:r>
          </a:p>
        </p:txBody>
      </p:sp>
      <p:sp>
        <p:nvSpPr>
          <p:cNvPr id="35862" name="Oval 22">
            <a:extLst>
              <a:ext uri="{FF2B5EF4-FFF2-40B4-BE49-F238E27FC236}">
                <a16:creationId xmlns:a16="http://schemas.microsoft.com/office/drawing/2014/main" id="{888885EF-7938-3883-AD57-CEDCFB0921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81000"/>
            <a:ext cx="1905000" cy="1752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67" name="Oval 27">
            <a:extLst>
              <a:ext uri="{FF2B5EF4-FFF2-40B4-BE49-F238E27FC236}">
                <a16:creationId xmlns:a16="http://schemas.microsoft.com/office/drawing/2014/main" id="{B6708AEC-4AE4-01A2-63B8-BB9EBCFD3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10200"/>
            <a:ext cx="21336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69" name="Text Box 29">
            <a:extLst>
              <a:ext uri="{FF2B5EF4-FFF2-40B4-BE49-F238E27FC236}">
                <a16:creationId xmlns:a16="http://schemas.microsoft.com/office/drawing/2014/main" id="{52FF89F1-FFD6-95FA-DFBC-AF350B8D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5527675"/>
            <a:ext cx="1595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about</a:t>
            </a:r>
          </a:p>
          <a:p>
            <a:r>
              <a:rPr lang="en-US" altLang="en-US"/>
              <a:t>Power?</a:t>
            </a:r>
          </a:p>
        </p:txBody>
      </p:sp>
      <p:sp>
        <p:nvSpPr>
          <p:cNvPr id="35870" name="Oval 30">
            <a:extLst>
              <a:ext uri="{FF2B5EF4-FFF2-40B4-BE49-F238E27FC236}">
                <a16:creationId xmlns:a16="http://schemas.microsoft.com/office/drawing/2014/main" id="{2630C60B-254B-5FF7-531E-82B23B36E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3429000"/>
            <a:ext cx="16002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72" name="Text Box 32">
            <a:extLst>
              <a:ext uri="{FF2B5EF4-FFF2-40B4-BE49-F238E27FC236}">
                <a16:creationId xmlns:a16="http://schemas.microsoft.com/office/drawing/2014/main" id="{E6890086-A4E6-A229-6E43-664270E4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3546475"/>
            <a:ext cx="113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Its dirty</a:t>
            </a:r>
          </a:p>
        </p:txBody>
      </p:sp>
      <p:sp>
        <p:nvSpPr>
          <p:cNvPr id="35874" name="Text Box 34">
            <a:extLst>
              <a:ext uri="{FF2B5EF4-FFF2-40B4-BE49-F238E27FC236}">
                <a16:creationId xmlns:a16="http://schemas.microsoft.com/office/drawing/2014/main" id="{9D331F3A-537D-5D3B-7338-3DBB4F932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6925" y="41275"/>
            <a:ext cx="1698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What do I </a:t>
            </a:r>
          </a:p>
          <a:p>
            <a:r>
              <a:rPr lang="en-US" altLang="en-US"/>
              <a:t>Do with the </a:t>
            </a:r>
          </a:p>
          <a:p>
            <a:r>
              <a:rPr lang="en-US" altLang="en-US"/>
              <a:t>Ashes?</a:t>
            </a:r>
          </a:p>
        </p:txBody>
      </p:sp>
      <p:sp>
        <p:nvSpPr>
          <p:cNvPr id="35875" name="Text Box 35">
            <a:extLst>
              <a:ext uri="{FF2B5EF4-FFF2-40B4-BE49-F238E27FC236}">
                <a16:creationId xmlns:a16="http://schemas.microsoft.com/office/drawing/2014/main" id="{5194D9B2-BF93-0700-7576-C9D807796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25" y="5554663"/>
            <a:ext cx="1841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We`re not</a:t>
            </a:r>
          </a:p>
        </p:txBody>
      </p:sp>
      <p:sp>
        <p:nvSpPr>
          <p:cNvPr id="35879" name="Text Box 39">
            <a:extLst>
              <a:ext uri="{FF2B5EF4-FFF2-40B4-BE49-F238E27FC236}">
                <a16:creationId xmlns:a16="http://schemas.microsoft.com/office/drawing/2014/main" id="{49A0927F-1E56-F7AC-54A9-0AD1C64EA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98475"/>
            <a:ext cx="13525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It’s a </a:t>
            </a:r>
          </a:p>
          <a:p>
            <a:r>
              <a:rPr lang="en-US" altLang="en-US"/>
              <a:t>Very dry </a:t>
            </a:r>
          </a:p>
          <a:p>
            <a:r>
              <a:rPr lang="en-US" altLang="en-US"/>
              <a:t>Heat.</a:t>
            </a:r>
          </a:p>
        </p:txBody>
      </p:sp>
      <p:sp>
        <p:nvSpPr>
          <p:cNvPr id="35881" name="Text Box 41">
            <a:extLst>
              <a:ext uri="{FF2B5EF4-FFF2-40B4-BE49-F238E27FC236}">
                <a16:creationId xmlns:a16="http://schemas.microsoft.com/office/drawing/2014/main" id="{1B35C38A-0668-35C3-97E8-1E8BD0948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5222875"/>
            <a:ext cx="1300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Its heavy</a:t>
            </a:r>
          </a:p>
          <a:p>
            <a:r>
              <a:rPr lang="en-US" altLang="en-US"/>
              <a:t>To carry.</a:t>
            </a:r>
          </a:p>
        </p:txBody>
      </p:sp>
      <p:sp>
        <p:nvSpPr>
          <p:cNvPr id="35882" name="Oval 42">
            <a:extLst>
              <a:ext uri="{FF2B5EF4-FFF2-40B4-BE49-F238E27FC236}">
                <a16:creationId xmlns:a16="http://schemas.microsoft.com/office/drawing/2014/main" id="{86BC56BD-883C-BD9C-DFC0-170DE468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876800"/>
            <a:ext cx="11430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84" name="Text Box 44">
            <a:extLst>
              <a:ext uri="{FF2B5EF4-FFF2-40B4-BE49-F238E27FC236}">
                <a16:creationId xmlns:a16="http://schemas.microsoft.com/office/drawing/2014/main" id="{DE1695FB-0D63-9B58-3FF9-A651D846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4918075"/>
            <a:ext cx="962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It</a:t>
            </a:r>
          </a:p>
          <a:p>
            <a:r>
              <a:rPr lang="en-US" altLang="en-US"/>
              <a:t>smells</a:t>
            </a:r>
          </a:p>
        </p:txBody>
      </p:sp>
      <p:sp>
        <p:nvSpPr>
          <p:cNvPr id="35886" name="Text Box 46">
            <a:extLst>
              <a:ext uri="{FF2B5EF4-FFF2-40B4-BE49-F238E27FC236}">
                <a16:creationId xmlns:a16="http://schemas.microsoft.com/office/drawing/2014/main" id="{C4B82476-469C-1DB3-C869-EA2BD0FA4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5222875"/>
            <a:ext cx="260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.</a:t>
            </a:r>
          </a:p>
        </p:txBody>
      </p:sp>
      <p:sp>
        <p:nvSpPr>
          <p:cNvPr id="35888" name="Oval 48">
            <a:extLst>
              <a:ext uri="{FF2B5EF4-FFF2-40B4-BE49-F238E27FC236}">
                <a16:creationId xmlns:a16="http://schemas.microsoft.com/office/drawing/2014/main" id="{A6EC019B-91AE-C7E9-24B9-AA34B9C0D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953000"/>
            <a:ext cx="18288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5890" name="Text Box 50">
            <a:extLst>
              <a:ext uri="{FF2B5EF4-FFF2-40B4-BE49-F238E27FC236}">
                <a16:creationId xmlns:a16="http://schemas.microsoft.com/office/drawing/2014/main" id="{868E1B08-0ED9-0978-8483-3CD9CD1D5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5146675"/>
            <a:ext cx="1409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We`re not</a:t>
            </a:r>
          </a:p>
          <a:p>
            <a:r>
              <a:rPr lang="en-US" altLang="en-US"/>
              <a:t>On the</a:t>
            </a:r>
          </a:p>
          <a:p>
            <a:r>
              <a:rPr lang="en-US" altLang="en-US"/>
              <a:t>Mains.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 build="p" autoUpdateAnimBg="0"/>
      <p:bldP spid="35850" grpId="0" animBg="1" autoUpdateAnimBg="0"/>
      <p:bldP spid="35851" grpId="0" animBg="1" autoUpdateAnimBg="0"/>
      <p:bldP spid="35852" grpId="0" animBg="1" autoUpdateAnimBg="0"/>
      <p:bldP spid="35855" grpId="0" autoUpdateAnimBg="0"/>
      <p:bldP spid="35857" grpId="0" animBg="1" autoUpdateAnimBg="0"/>
      <p:bldP spid="35859" grpId="0" autoUpdateAnimBg="0"/>
      <p:bldP spid="35861" grpId="0" autoUpdateAnimBg="0"/>
      <p:bldP spid="35862" grpId="0" animBg="1" autoUpdateAnimBg="0"/>
      <p:bldP spid="35867" grpId="0" animBg="1" autoUpdateAnimBg="0"/>
      <p:bldP spid="35869" grpId="0" autoUpdateAnimBg="0"/>
      <p:bldP spid="35870" grpId="0" animBg="1" autoUpdateAnimBg="0"/>
      <p:bldP spid="35872" grpId="0" autoUpdateAnimBg="0"/>
      <p:bldP spid="35874" grpId="0" autoUpdateAnimBg="0"/>
      <p:bldP spid="35875" grpId="0" autoUpdateAnimBg="0"/>
      <p:bldP spid="35879" grpId="0" autoUpdateAnimBg="0"/>
      <p:bldP spid="35881" grpId="0" autoUpdateAnimBg="0"/>
      <p:bldP spid="35882" grpId="0" animBg="1" autoUpdateAnimBg="0"/>
      <p:bldP spid="3588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1028">
            <a:extLst>
              <a:ext uri="{FF2B5EF4-FFF2-40B4-BE49-F238E27FC236}">
                <a16:creationId xmlns:a16="http://schemas.microsoft.com/office/drawing/2014/main" id="{552E96CE-AAD1-CCD4-0F59-634A7B78D0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36870" name="WordArt 1030">
            <a:extLst>
              <a:ext uri="{FF2B5EF4-FFF2-40B4-BE49-F238E27FC236}">
                <a16:creationId xmlns:a16="http://schemas.microsoft.com/office/drawing/2014/main" id="{CDE56852-6B5A-5456-F11F-D3DC673674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34861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which fuel cont`d?</a:t>
            </a:r>
          </a:p>
        </p:txBody>
      </p:sp>
      <p:sp>
        <p:nvSpPr>
          <p:cNvPr id="36871" name="Text Box 1031">
            <a:extLst>
              <a:ext uri="{FF2B5EF4-FFF2-40B4-BE49-F238E27FC236}">
                <a16:creationId xmlns:a16="http://schemas.microsoft.com/office/drawing/2014/main" id="{033A54DB-EBF9-B4E9-B690-2958403A2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410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Fill in the table below to say which fuel each comment is about.</a:t>
            </a:r>
          </a:p>
        </p:txBody>
      </p:sp>
      <p:sp>
        <p:nvSpPr>
          <p:cNvPr id="36872" name="Rectangle 1032">
            <a:extLst>
              <a:ext uri="{FF2B5EF4-FFF2-40B4-BE49-F238E27FC236}">
                <a16:creationId xmlns:a16="http://schemas.microsoft.com/office/drawing/2014/main" id="{A62A7190-A12E-222B-D3AF-D98700DDE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048000"/>
            <a:ext cx="7239000" cy="2667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36873" name="Line 1033">
            <a:extLst>
              <a:ext uri="{FF2B5EF4-FFF2-40B4-BE49-F238E27FC236}">
                <a16:creationId xmlns:a16="http://schemas.microsoft.com/office/drawing/2014/main" id="{7CA43CAA-31F0-D96F-DFE6-7BDE1A994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3810000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4" name="Line 1034">
            <a:extLst>
              <a:ext uri="{FF2B5EF4-FFF2-40B4-BE49-F238E27FC236}">
                <a16:creationId xmlns:a16="http://schemas.microsoft.com/office/drawing/2014/main" id="{E2C5B13A-9736-5ABF-6407-11F9D2BE1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048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5" name="Line 1035">
            <a:extLst>
              <a:ext uri="{FF2B5EF4-FFF2-40B4-BE49-F238E27FC236}">
                <a16:creationId xmlns:a16="http://schemas.microsoft.com/office/drawing/2014/main" id="{D36693F6-BB9C-61AE-C02D-936577DE28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0480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7" name="Text Box 1037">
            <a:extLst>
              <a:ext uri="{FF2B5EF4-FFF2-40B4-BE49-F238E27FC236}">
                <a16:creationId xmlns:a16="http://schemas.microsoft.com/office/drawing/2014/main" id="{98797E97-4C4C-4F45-BA7A-D4B380D65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165475"/>
            <a:ext cx="137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Solid fuel</a:t>
            </a:r>
          </a:p>
        </p:txBody>
      </p:sp>
      <p:sp>
        <p:nvSpPr>
          <p:cNvPr id="36878" name="Text Box 1038">
            <a:extLst>
              <a:ext uri="{FF2B5EF4-FFF2-40B4-BE49-F238E27FC236}">
                <a16:creationId xmlns:a16="http://schemas.microsoft.com/office/drawing/2014/main" id="{7D0FA702-3B08-C337-93A2-F2F374B97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241675"/>
            <a:ext cx="1428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Mains gas</a:t>
            </a:r>
          </a:p>
        </p:txBody>
      </p:sp>
      <p:sp>
        <p:nvSpPr>
          <p:cNvPr id="36879" name="Text Box 1039">
            <a:extLst>
              <a:ext uri="{FF2B5EF4-FFF2-40B4-BE49-F238E27FC236}">
                <a16:creationId xmlns:a16="http://schemas.microsoft.com/office/drawing/2014/main" id="{775FDB47-3E60-F694-5689-B65CF5491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0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electricity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build="p" autoUpdateAnimBg="0"/>
      <p:bldP spid="36872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WordArt 1028">
            <a:extLst>
              <a:ext uri="{FF2B5EF4-FFF2-40B4-BE49-F238E27FC236}">
                <a16:creationId xmlns:a16="http://schemas.microsoft.com/office/drawing/2014/main" id="{FB7F3D08-EB47-2E86-F587-712F9D62F76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33800" y="4572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38917" name="WordArt 1029">
            <a:extLst>
              <a:ext uri="{FF2B5EF4-FFF2-40B4-BE49-F238E27FC236}">
                <a16:creationId xmlns:a16="http://schemas.microsoft.com/office/drawing/2014/main" id="{EAFA2F19-7F7E-D982-9360-FF3061470F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43719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using electrical energy</a:t>
            </a:r>
          </a:p>
        </p:txBody>
      </p:sp>
      <p:sp>
        <p:nvSpPr>
          <p:cNvPr id="38918" name="Text Box 1030">
            <a:extLst>
              <a:ext uri="{FF2B5EF4-FFF2-40B4-BE49-F238E27FC236}">
                <a16:creationId xmlns:a16="http://schemas.microsoft.com/office/drawing/2014/main" id="{C7A07BB2-3131-4809-FA6F-3955089E7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68513"/>
            <a:ext cx="68103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/>
              <a:t>The table below shows how a family of four used their electricity</a:t>
            </a:r>
          </a:p>
          <a:p>
            <a:r>
              <a:rPr lang="en-GB" altLang="en-US" sz="2000"/>
              <a:t>during one week.</a:t>
            </a:r>
          </a:p>
          <a:p>
            <a:r>
              <a:rPr lang="en-GB" altLang="en-US" sz="2000"/>
              <a:t>	Appliance				Units</a:t>
            </a:r>
          </a:p>
          <a:p>
            <a:r>
              <a:rPr lang="en-GB" altLang="en-US" sz="2000"/>
              <a:t>        ______________________________________</a:t>
            </a:r>
          </a:p>
          <a:p>
            <a:r>
              <a:rPr lang="en-GB" altLang="en-US" sz="2000"/>
              <a:t>	hair tongs				 0.2</a:t>
            </a:r>
          </a:p>
          <a:p>
            <a:r>
              <a:rPr lang="en-GB" altLang="en-US" sz="2000"/>
              <a:t>	vacuum cleaner				1</a:t>
            </a:r>
          </a:p>
          <a:p>
            <a:r>
              <a:rPr lang="en-GB" altLang="en-US" sz="2000"/>
              <a:t>	toaster					 1.5</a:t>
            </a:r>
          </a:p>
          <a:p>
            <a:r>
              <a:rPr lang="en-GB" altLang="en-US" sz="2000"/>
              <a:t>	fryer					 2</a:t>
            </a:r>
          </a:p>
          <a:p>
            <a:r>
              <a:rPr lang="en-GB" altLang="en-US" sz="2000"/>
              <a:t>	kettle					 3.5</a:t>
            </a:r>
          </a:p>
          <a:p>
            <a:r>
              <a:rPr lang="en-GB" altLang="en-US" sz="2000"/>
              <a:t>	freezer					 7</a:t>
            </a:r>
          </a:p>
          <a:p>
            <a:r>
              <a:rPr lang="en-GB" altLang="en-US" sz="2000"/>
              <a:t>	T.V.					 8</a:t>
            </a:r>
          </a:p>
          <a:p>
            <a:r>
              <a:rPr lang="en-GB" altLang="en-US" sz="2000"/>
              <a:t>	washing machine				 9</a:t>
            </a:r>
          </a:p>
          <a:p>
            <a:r>
              <a:rPr lang="en-GB" altLang="en-US" sz="2000"/>
              <a:t>	cooker					 20</a:t>
            </a:r>
          </a:p>
          <a:p>
            <a:r>
              <a:rPr lang="en-GB" altLang="en-US" sz="2000"/>
              <a:t>	oil filled radiator				 50</a:t>
            </a:r>
          </a:p>
          <a:p>
            <a:r>
              <a:rPr lang="en-GB" altLang="en-US" sz="2000"/>
              <a:t>	water heater				 65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9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9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9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9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9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9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9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9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9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89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89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>
            <a:extLst>
              <a:ext uri="{FF2B5EF4-FFF2-40B4-BE49-F238E27FC236}">
                <a16:creationId xmlns:a16="http://schemas.microsoft.com/office/drawing/2014/main" id="{479222BB-3711-3B21-A010-1FD6A62A64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810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43013" name="WordArt 5">
            <a:extLst>
              <a:ext uri="{FF2B5EF4-FFF2-40B4-BE49-F238E27FC236}">
                <a16:creationId xmlns:a16="http://schemas.microsoft.com/office/drawing/2014/main" id="{C8BE1C81-2F50-4E3B-F805-FB09B4B0DC7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9243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paying for electricity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39BE5957-D0FA-E6F8-CF3F-7B0F1687E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2327275"/>
            <a:ext cx="80994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Use the information from the previous table to work out the cost </a:t>
            </a:r>
          </a:p>
          <a:p>
            <a:r>
              <a:rPr lang="en-GB" altLang="en-US"/>
              <a:t>of your electricity bill for  the week.The cost of one unit of </a:t>
            </a:r>
          </a:p>
          <a:p>
            <a:r>
              <a:rPr lang="en-GB" altLang="en-US"/>
              <a:t>Electricity is about 7p.</a:t>
            </a:r>
          </a:p>
          <a:p>
            <a:r>
              <a:rPr lang="en-GB" altLang="en-US"/>
              <a:t>How much does this work out for twelve weeks?</a:t>
            </a:r>
          </a:p>
          <a:p>
            <a:r>
              <a:rPr lang="en-GB" altLang="en-US"/>
              <a:t>How much did they pay for the heat producing appliances?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WordArt 1028">
            <a:extLst>
              <a:ext uri="{FF2B5EF4-FFF2-40B4-BE49-F238E27FC236}">
                <a16:creationId xmlns:a16="http://schemas.microsoft.com/office/drawing/2014/main" id="{BAAD7721-D14B-F93D-8F45-53915C35A7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810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40965" name="WordArt 1029">
            <a:extLst>
              <a:ext uri="{FF2B5EF4-FFF2-40B4-BE49-F238E27FC236}">
                <a16:creationId xmlns:a16="http://schemas.microsoft.com/office/drawing/2014/main" id="{3E40D5FD-ED30-4008-DD06-01A0C1FB8D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43719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using electrical energy</a:t>
            </a:r>
          </a:p>
        </p:txBody>
      </p:sp>
      <p:sp>
        <p:nvSpPr>
          <p:cNvPr id="40966" name="Text Box 1030">
            <a:extLst>
              <a:ext uri="{FF2B5EF4-FFF2-40B4-BE49-F238E27FC236}">
                <a16:creationId xmlns:a16="http://schemas.microsoft.com/office/drawing/2014/main" id="{324D810F-653F-AB3B-4114-2211DD8E6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79675"/>
            <a:ext cx="74628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Collect a sheet of graph paper and put the information on to</a:t>
            </a:r>
          </a:p>
          <a:p>
            <a:r>
              <a:rPr lang="en-GB" altLang="en-US"/>
              <a:t>A bar chart.</a:t>
            </a:r>
          </a:p>
          <a:p>
            <a:endParaRPr lang="en-GB" altLang="en-US"/>
          </a:p>
          <a:p>
            <a:r>
              <a:rPr lang="en-GB" altLang="en-US"/>
              <a:t>			Questions.</a:t>
            </a:r>
          </a:p>
          <a:p>
            <a:r>
              <a:rPr lang="en-GB" altLang="en-US"/>
              <a:t>		_______________________</a:t>
            </a:r>
          </a:p>
          <a:p>
            <a:endParaRPr lang="en-GB" altLang="en-US"/>
          </a:p>
          <a:p>
            <a:pPr>
              <a:buFontTx/>
              <a:buAutoNum type="arabicPeriod"/>
            </a:pPr>
            <a:r>
              <a:rPr lang="en-GB" altLang="en-US"/>
              <a:t>Which thre appliances use the most energy?</a:t>
            </a:r>
          </a:p>
          <a:p>
            <a:pPr>
              <a:buFontTx/>
              <a:buAutoNum type="arabicPeriod"/>
            </a:pPr>
            <a:r>
              <a:rPr lang="en-GB" altLang="en-US"/>
              <a:t>What do these appliances produce? 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WordArt 5">
            <a:extLst>
              <a:ext uri="{FF2B5EF4-FFF2-40B4-BE49-F238E27FC236}">
                <a16:creationId xmlns:a16="http://schemas.microsoft.com/office/drawing/2014/main" id="{8C4BBD48-F6D0-A15A-0E95-998EC89440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44038" name="WordArt 6">
            <a:extLst>
              <a:ext uri="{FF2B5EF4-FFF2-40B4-BE49-F238E27FC236}">
                <a16:creationId xmlns:a16="http://schemas.microsoft.com/office/drawing/2014/main" id="{37972AA6-75BE-77E9-9150-2AF1676525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27908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paying for bills</a:t>
            </a:r>
          </a:p>
        </p:txBody>
      </p:sp>
      <p:sp>
        <p:nvSpPr>
          <p:cNvPr id="44040" name="Text Box 8">
            <a:extLst>
              <a:ext uri="{FF2B5EF4-FFF2-40B4-BE49-F238E27FC236}">
                <a16:creationId xmlns:a16="http://schemas.microsoft.com/office/drawing/2014/main" id="{4F081468-E3DC-3230-3B97-9346DD10B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174875"/>
            <a:ext cx="8470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To calculate the following bills,you must take the previous reading</a:t>
            </a:r>
          </a:p>
          <a:p>
            <a:r>
              <a:rPr lang="en-GB" altLang="en-US"/>
              <a:t>away from the present reading.Then you must multiply the units by </a:t>
            </a:r>
          </a:p>
          <a:p>
            <a:r>
              <a:rPr lang="en-GB" altLang="en-US"/>
              <a:t>the cost of one unit which is 7p.Then  you add on the fixed charge </a:t>
            </a:r>
          </a:p>
          <a:p>
            <a:r>
              <a:rPr lang="en-GB" altLang="en-US"/>
              <a:t>to get your total bill.</a:t>
            </a:r>
          </a:p>
          <a:p>
            <a:r>
              <a:rPr lang="en-GB" altLang="en-US"/>
              <a:t>Bill A</a:t>
            </a:r>
          </a:p>
          <a:p>
            <a:endParaRPr lang="en-GB" altLang="en-US"/>
          </a:p>
        </p:txBody>
      </p:sp>
      <p:sp>
        <p:nvSpPr>
          <p:cNvPr id="44041" name="Rectangle 9">
            <a:extLst>
              <a:ext uri="{FF2B5EF4-FFF2-40B4-BE49-F238E27FC236}">
                <a16:creationId xmlns:a16="http://schemas.microsoft.com/office/drawing/2014/main" id="{D5BA72CC-B02A-7D6C-43AF-12FFD4622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114800"/>
            <a:ext cx="7924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44043" name="Text Box 11">
            <a:extLst>
              <a:ext uri="{FF2B5EF4-FFF2-40B4-BE49-F238E27FC236}">
                <a16:creationId xmlns:a16="http://schemas.microsoft.com/office/drawing/2014/main" id="{7E893DAF-9911-26D4-FC7B-8F80FBAD1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079875"/>
            <a:ext cx="7662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Present         previous       units         fixed charge        amount</a:t>
            </a:r>
          </a:p>
          <a:p>
            <a:endParaRPr lang="en-GB" altLang="en-US"/>
          </a:p>
        </p:txBody>
      </p:sp>
      <p:sp>
        <p:nvSpPr>
          <p:cNvPr id="44044" name="Text Box 12">
            <a:extLst>
              <a:ext uri="{FF2B5EF4-FFF2-40B4-BE49-F238E27FC236}">
                <a16:creationId xmlns:a16="http://schemas.microsoft.com/office/drawing/2014/main" id="{334988E8-5284-060F-B046-06C9F11CA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460875"/>
            <a:ext cx="775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15600            15300            7p               £10                     -------</a:t>
            </a:r>
          </a:p>
        </p:txBody>
      </p:sp>
      <p:sp>
        <p:nvSpPr>
          <p:cNvPr id="44045" name="Text Box 13">
            <a:extLst>
              <a:ext uri="{FF2B5EF4-FFF2-40B4-BE49-F238E27FC236}">
                <a16:creationId xmlns:a16="http://schemas.microsoft.com/office/drawing/2014/main" id="{54881DAF-7069-D192-50AB-8DC98B1E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94275"/>
            <a:ext cx="919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Bill B</a:t>
            </a:r>
          </a:p>
        </p:txBody>
      </p:sp>
      <p:sp>
        <p:nvSpPr>
          <p:cNvPr id="44046" name="Rectangle 14">
            <a:extLst>
              <a:ext uri="{FF2B5EF4-FFF2-40B4-BE49-F238E27FC236}">
                <a16:creationId xmlns:a16="http://schemas.microsoft.com/office/drawing/2014/main" id="{31F335C2-87BE-1989-CADA-30EA21066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62600"/>
            <a:ext cx="80772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44049" name="Text Box 17">
            <a:extLst>
              <a:ext uri="{FF2B5EF4-FFF2-40B4-BE49-F238E27FC236}">
                <a16:creationId xmlns:a16="http://schemas.microsoft.com/office/drawing/2014/main" id="{00F566B2-DDBC-9E54-709D-9C6F5EB2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5527675"/>
            <a:ext cx="7561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Present         previous       cubic metres     kWh          charges</a:t>
            </a:r>
          </a:p>
          <a:p>
            <a:endParaRPr lang="en-GB" altLang="en-US"/>
          </a:p>
        </p:txBody>
      </p:sp>
      <p:sp>
        <p:nvSpPr>
          <p:cNvPr id="44050" name="Text Box 18">
            <a:extLst>
              <a:ext uri="{FF2B5EF4-FFF2-40B4-BE49-F238E27FC236}">
                <a16:creationId xmlns:a16="http://schemas.microsoft.com/office/drawing/2014/main" id="{D3D90A91-8874-444C-1511-238C00AB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6518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sp>
        <p:nvSpPr>
          <p:cNvPr id="44051" name="Text Box 19">
            <a:extLst>
              <a:ext uri="{FF2B5EF4-FFF2-40B4-BE49-F238E27FC236}">
                <a16:creationId xmlns:a16="http://schemas.microsoft.com/office/drawing/2014/main" id="{EC2DA435-6659-289C-D29F-8BB780D77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5908675"/>
            <a:ext cx="58229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lain" startAt="5600"/>
            </a:pPr>
            <a:r>
              <a:rPr lang="en-GB" altLang="en-US"/>
              <a:t>              5500            100                  3082</a:t>
            </a:r>
          </a:p>
          <a:p>
            <a:pPr>
              <a:buFontTx/>
              <a:buAutoNum type="arabicPlain" startAt="5600"/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 build="p" autoUpdateAnimBg="0"/>
      <p:bldP spid="44041" grpId="0" animBg="1" autoUpdateAnimBg="0"/>
      <p:bldP spid="44043" grpId="0" build="p" autoUpdateAnimBg="0"/>
      <p:bldP spid="44044" grpId="0" autoUpdateAnimBg="0"/>
      <p:bldP spid="44045" grpId="0" build="p" autoUpdateAnimBg="0"/>
      <p:bldP spid="44046" grpId="0" animBg="1" autoUpdateAnimBg="0"/>
      <p:bldP spid="44049" grpId="0" autoUpdateAnimBg="0"/>
      <p:bldP spid="44050" grpId="0" autoUpdateAnimBg="0"/>
      <p:bldP spid="44051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WordArt 4">
            <a:extLst>
              <a:ext uri="{FF2B5EF4-FFF2-40B4-BE49-F238E27FC236}">
                <a16:creationId xmlns:a16="http://schemas.microsoft.com/office/drawing/2014/main" id="{EAEB6A4A-E407-5FA9-63F7-A7B00AAE0D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55301" name="WordArt 5">
            <a:extLst>
              <a:ext uri="{FF2B5EF4-FFF2-40B4-BE49-F238E27FC236}">
                <a16:creationId xmlns:a16="http://schemas.microsoft.com/office/drawing/2014/main" id="{77AF162A-8E4E-7974-AC2F-0AC55C562F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1295400"/>
            <a:ext cx="41052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paying for bills cont`d</a:t>
            </a:r>
          </a:p>
        </p:txBody>
      </p:sp>
      <p:sp>
        <p:nvSpPr>
          <p:cNvPr id="55302" name="Text Box 6">
            <a:extLst>
              <a:ext uri="{FF2B5EF4-FFF2-40B4-BE49-F238E27FC236}">
                <a16:creationId xmlns:a16="http://schemas.microsoft.com/office/drawing/2014/main" id="{29BAB5C4-DB69-B4B6-3C68-7B2A10A18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022475"/>
            <a:ext cx="177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Bill B cont`d</a:t>
            </a:r>
          </a:p>
        </p:txBody>
      </p:sp>
      <p:sp>
        <p:nvSpPr>
          <p:cNvPr id="55303" name="Rectangle 7">
            <a:extLst>
              <a:ext uri="{FF2B5EF4-FFF2-40B4-BE49-F238E27FC236}">
                <a16:creationId xmlns:a16="http://schemas.microsoft.com/office/drawing/2014/main" id="{B5FAB492-4431-47CB-1DDB-C1613154B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43200"/>
            <a:ext cx="73152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Standing charge  £8.37</a:t>
            </a:r>
          </a:p>
          <a:p>
            <a:pPr algn="ctr"/>
            <a:endParaRPr lang="en-GB" altLang="en-US"/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E38A952B-CC36-7E90-9573-982A6EAF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3241675"/>
            <a:ext cx="5086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Charge per kWh  = 1.6p            Total   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build="p" autoUpdateAnimBg="0"/>
      <p:bldP spid="55303" grpId="0" build="p" animBg="1" autoUpdateAnimBg="0"/>
      <p:bldP spid="5530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>
            <a:extLst>
              <a:ext uri="{FF2B5EF4-FFF2-40B4-BE49-F238E27FC236}">
                <a16:creationId xmlns:a16="http://schemas.microsoft.com/office/drawing/2014/main" id="{D3A23D2A-BDC9-B830-23A4-59E57580E4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4101" name="WordArt 5">
            <a:extLst>
              <a:ext uri="{FF2B5EF4-FFF2-40B4-BE49-F238E27FC236}">
                <a16:creationId xmlns:a16="http://schemas.microsoft.com/office/drawing/2014/main" id="{E698D0C4-0DF7-20FF-6524-834520C08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066800"/>
            <a:ext cx="36004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in the home</a:t>
            </a:r>
          </a:p>
        </p:txBody>
      </p:sp>
      <p:sp>
        <p:nvSpPr>
          <p:cNvPr id="4104" name="Text Box 8">
            <a:extLst>
              <a:ext uri="{FF2B5EF4-FFF2-40B4-BE49-F238E27FC236}">
                <a16:creationId xmlns:a16="http://schemas.microsoft.com/office/drawing/2014/main" id="{19CF18E7-90AB-996E-BA84-A8E88EAF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828800"/>
            <a:ext cx="84709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 startAt="5"/>
            </a:pPr>
            <a:r>
              <a:rPr lang="en-US" altLang="en-US"/>
              <a:t>Know that energy costs can be calculated from the difference</a:t>
            </a:r>
          </a:p>
          <a:p>
            <a:r>
              <a:rPr lang="en-US" altLang="en-US"/>
              <a:t>	between two meter readings.</a:t>
            </a:r>
          </a:p>
          <a:p>
            <a:endParaRPr lang="en-US" altLang="en-US"/>
          </a:p>
          <a:p>
            <a:pPr>
              <a:buFontTx/>
              <a:buAutoNum type="arabicPeriod" startAt="6"/>
            </a:pPr>
            <a:r>
              <a:rPr lang="en-US" altLang="en-US"/>
              <a:t>Know that energy losses cost money.</a:t>
            </a:r>
          </a:p>
          <a:p>
            <a:pPr>
              <a:buFontTx/>
              <a:buAutoNum type="arabicPeriod" startAt="6"/>
            </a:pPr>
            <a:endParaRPr lang="en-US" altLang="en-US"/>
          </a:p>
          <a:p>
            <a:pPr>
              <a:buFontTx/>
              <a:buAutoNum type="arabicPeriod" startAt="6"/>
            </a:pPr>
            <a:r>
              <a:rPr lang="en-US" altLang="en-US"/>
              <a:t>Know that energy can be lost by convection ,conduction and radiation.</a:t>
            </a:r>
          </a:p>
          <a:p>
            <a:pPr>
              <a:buFontTx/>
              <a:buAutoNum type="arabicPeriod" startAt="6"/>
            </a:pPr>
            <a:endParaRPr lang="en-US" altLang="en-US"/>
          </a:p>
          <a:p>
            <a:pPr>
              <a:buFontTx/>
              <a:buAutoNum type="arabicPeriod" startAt="6"/>
            </a:pPr>
            <a:r>
              <a:rPr lang="en-US" altLang="en-US"/>
              <a:t>Know that heat loss can be cut down by insulation, double glazing, and draught excluders.</a:t>
            </a:r>
          </a:p>
          <a:p>
            <a:pPr>
              <a:buFontTx/>
              <a:buAutoNum type="arabicPeriod" startAt="6"/>
            </a:pPr>
            <a:endParaRPr lang="en-US" altLang="en-US"/>
          </a:p>
          <a:p>
            <a:pPr>
              <a:buFontTx/>
              <a:buAutoNum type="arabicPeriod" startAt="6"/>
            </a:pPr>
            <a:r>
              <a:rPr lang="en-US" altLang="en-US"/>
              <a:t>Know that heat waste can be cut down by for example using showers instead of baths.	</a:t>
            </a:r>
          </a:p>
          <a:p>
            <a:r>
              <a:rPr lang="en-US" altLang="en-U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>
            <a:extLst>
              <a:ext uri="{FF2B5EF4-FFF2-40B4-BE49-F238E27FC236}">
                <a16:creationId xmlns:a16="http://schemas.microsoft.com/office/drawing/2014/main" id="{D6B30604-121E-5740-A9DE-6C043CAFD6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58373" name="WordArt 5">
            <a:extLst>
              <a:ext uri="{FF2B5EF4-FFF2-40B4-BE49-F238E27FC236}">
                <a16:creationId xmlns:a16="http://schemas.microsoft.com/office/drawing/2014/main" id="{BA41B0AA-EF2E-F17F-64A0-029F84786E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219200"/>
            <a:ext cx="2657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2CCA5B00-581F-D6D8-7737-C11C34752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981200"/>
            <a:ext cx="83216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Energy can be lost from our homes in a variety of ways -: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58377" name="Rectangle 9">
            <a:extLst>
              <a:ext uri="{FF2B5EF4-FFF2-40B4-BE49-F238E27FC236}">
                <a16:creationId xmlns:a16="http://schemas.microsoft.com/office/drawing/2014/main" id="{13CA9970-F931-FCCC-96D1-2CD8B047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4191000" cy="213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79" name="Line 11">
            <a:extLst>
              <a:ext uri="{FF2B5EF4-FFF2-40B4-BE49-F238E27FC236}">
                <a16:creationId xmlns:a16="http://schemas.microsoft.com/office/drawing/2014/main" id="{AA468DC9-2CB3-40CB-27CD-32EA0773D4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1242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1" name="Line 13">
            <a:extLst>
              <a:ext uri="{FF2B5EF4-FFF2-40B4-BE49-F238E27FC236}">
                <a16:creationId xmlns:a16="http://schemas.microsoft.com/office/drawing/2014/main" id="{71AE1EAF-A0A5-1DF2-DF83-CBB1EF8F68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31242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2" name="Line 14">
            <a:extLst>
              <a:ext uri="{FF2B5EF4-FFF2-40B4-BE49-F238E27FC236}">
                <a16:creationId xmlns:a16="http://schemas.microsoft.com/office/drawing/2014/main" id="{BF2DE9CC-10C2-4E97-D47B-7E7EAF5E84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124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3" name="Line 15">
            <a:extLst>
              <a:ext uri="{FF2B5EF4-FFF2-40B4-BE49-F238E27FC236}">
                <a16:creationId xmlns:a16="http://schemas.microsoft.com/office/drawing/2014/main" id="{BDC742A2-52B0-EB30-4042-0DB4BF480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15000" y="3124200"/>
            <a:ext cx="914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4" name="Line 16">
            <a:extLst>
              <a:ext uri="{FF2B5EF4-FFF2-40B4-BE49-F238E27FC236}">
                <a16:creationId xmlns:a16="http://schemas.microsoft.com/office/drawing/2014/main" id="{1B512ECD-BE5B-D109-BC5F-2CDC7C77CE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5" name="Line 17">
            <a:extLst>
              <a:ext uri="{FF2B5EF4-FFF2-40B4-BE49-F238E27FC236}">
                <a16:creationId xmlns:a16="http://schemas.microsoft.com/office/drawing/2014/main" id="{24D6D618-B276-0CEC-C0EF-01DEA4338E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334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7" name="Line 19">
            <a:extLst>
              <a:ext uri="{FF2B5EF4-FFF2-40B4-BE49-F238E27FC236}">
                <a16:creationId xmlns:a16="http://schemas.microsoft.com/office/drawing/2014/main" id="{4201C3AB-76B5-6F1B-B1B2-D63AF2241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3340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88" name="Rectangle 20">
            <a:extLst>
              <a:ext uri="{FF2B5EF4-FFF2-40B4-BE49-F238E27FC236}">
                <a16:creationId xmlns:a16="http://schemas.microsoft.com/office/drawing/2014/main" id="{9651FD3F-4B51-83B9-7E84-EB2BC1F52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89" name="Rectangle 21">
            <a:extLst>
              <a:ext uri="{FF2B5EF4-FFF2-40B4-BE49-F238E27FC236}">
                <a16:creationId xmlns:a16="http://schemas.microsoft.com/office/drawing/2014/main" id="{F0E771E8-9F3E-6B73-E753-557B2DBC5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95800"/>
            <a:ext cx="762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8390" name="Line 22">
            <a:extLst>
              <a:ext uri="{FF2B5EF4-FFF2-40B4-BE49-F238E27FC236}">
                <a16:creationId xmlns:a16="http://schemas.microsoft.com/office/drawing/2014/main" id="{FD50B52D-A411-6286-8F1B-677D0279B7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4876800"/>
            <a:ext cx="914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91" name="Text Box 23">
            <a:extLst>
              <a:ext uri="{FF2B5EF4-FFF2-40B4-BE49-F238E27FC236}">
                <a16:creationId xmlns:a16="http://schemas.microsoft.com/office/drawing/2014/main" id="{053953EE-C23F-4873-5956-822E300EE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0325" y="4689475"/>
            <a:ext cx="893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Walls</a:t>
            </a:r>
          </a:p>
          <a:p>
            <a:r>
              <a:rPr lang="en-GB" altLang="en-US"/>
              <a:t>£50</a:t>
            </a:r>
          </a:p>
        </p:txBody>
      </p:sp>
      <p:sp>
        <p:nvSpPr>
          <p:cNvPr id="58392" name="Line 24">
            <a:extLst>
              <a:ext uri="{FF2B5EF4-FFF2-40B4-BE49-F238E27FC236}">
                <a16:creationId xmlns:a16="http://schemas.microsoft.com/office/drawing/2014/main" id="{A6B0FC6C-E1D1-4E32-72B3-9B2BAA401E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28956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93" name="Text Box 25">
            <a:extLst>
              <a:ext uri="{FF2B5EF4-FFF2-40B4-BE49-F238E27FC236}">
                <a16:creationId xmlns:a16="http://schemas.microsoft.com/office/drawing/2014/main" id="{6E1DBA70-775B-C400-8AC2-2514792E8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9325" y="2708275"/>
            <a:ext cx="7937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Roof</a:t>
            </a:r>
          </a:p>
          <a:p>
            <a:r>
              <a:rPr lang="en-GB" altLang="en-US"/>
              <a:t>£75</a:t>
            </a:r>
          </a:p>
        </p:txBody>
      </p:sp>
      <p:sp>
        <p:nvSpPr>
          <p:cNvPr id="58394" name="Line 26">
            <a:extLst>
              <a:ext uri="{FF2B5EF4-FFF2-40B4-BE49-F238E27FC236}">
                <a16:creationId xmlns:a16="http://schemas.microsoft.com/office/drawing/2014/main" id="{603B3741-3260-0D06-7A5A-EBF62F9B59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6096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95" name="Text Box 27">
            <a:extLst>
              <a:ext uri="{FF2B5EF4-FFF2-40B4-BE49-F238E27FC236}">
                <a16:creationId xmlns:a16="http://schemas.microsoft.com/office/drawing/2014/main" id="{F8F78EE1-4749-1D68-FBE9-F1528F99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6061075"/>
            <a:ext cx="8112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Door</a:t>
            </a:r>
          </a:p>
          <a:p>
            <a:r>
              <a:rPr lang="en-GB" altLang="en-US"/>
              <a:t>£25</a:t>
            </a:r>
          </a:p>
        </p:txBody>
      </p:sp>
      <p:sp>
        <p:nvSpPr>
          <p:cNvPr id="58396" name="Line 28">
            <a:extLst>
              <a:ext uri="{FF2B5EF4-FFF2-40B4-BE49-F238E27FC236}">
                <a16:creationId xmlns:a16="http://schemas.microsoft.com/office/drawing/2014/main" id="{93763FE7-5EB8-613E-93E2-B73143DAD0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47800" y="4724400"/>
            <a:ext cx="1371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397" name="Text Box 29">
            <a:extLst>
              <a:ext uri="{FF2B5EF4-FFF2-40B4-BE49-F238E27FC236}">
                <a16:creationId xmlns:a16="http://schemas.microsoft.com/office/drawing/2014/main" id="{DBFE4DBF-1577-81EB-402E-B633F79E0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" y="4384675"/>
            <a:ext cx="1352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Windows</a:t>
            </a:r>
          </a:p>
          <a:p>
            <a:r>
              <a:rPr lang="en-GB" altLang="en-US"/>
              <a:t>£50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8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8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6" grpId="0" build="p" autoUpdateAnimBg="0"/>
      <p:bldP spid="58391" grpId="0" autoUpdateAnimBg="0"/>
      <p:bldP spid="58393" grpId="0" autoUpdateAnimBg="0"/>
      <p:bldP spid="58395" grpId="0" autoUpdateAnimBg="0"/>
      <p:bldP spid="5839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>
            <a:extLst>
              <a:ext uri="{FF2B5EF4-FFF2-40B4-BE49-F238E27FC236}">
                <a16:creationId xmlns:a16="http://schemas.microsoft.com/office/drawing/2014/main" id="{43742412-3F6C-D1E6-7792-2C31EFE71E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60421" name="WordArt 5">
            <a:extLst>
              <a:ext uri="{FF2B5EF4-FFF2-40B4-BE49-F238E27FC236}">
                <a16:creationId xmlns:a16="http://schemas.microsoft.com/office/drawing/2014/main" id="{4D264B6D-CE99-1754-6407-7C6B092D18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219200"/>
            <a:ext cx="2657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0D360239-9984-3298-B6A2-F071BFF2A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327275"/>
            <a:ext cx="8253413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As can be seen from the previous slide,energy can be lost from </a:t>
            </a:r>
          </a:p>
          <a:p>
            <a:r>
              <a:rPr lang="en-GB" altLang="en-US"/>
              <a:t>walls, roofs, doors and windows.</a:t>
            </a:r>
          </a:p>
          <a:p>
            <a:endParaRPr lang="en-GB" altLang="en-US"/>
          </a:p>
          <a:p>
            <a:r>
              <a:rPr lang="en-GB" altLang="en-US"/>
              <a:t>To reduce these losses and in doing so ,save money,there are a</a:t>
            </a:r>
          </a:p>
          <a:p>
            <a:r>
              <a:rPr lang="en-GB" altLang="en-US"/>
              <a:t>number of ways this can be done.We have to make use of various </a:t>
            </a:r>
          </a:p>
          <a:p>
            <a:r>
              <a:rPr lang="en-GB" altLang="en-US"/>
              <a:t>ways of insulating our homes.</a:t>
            </a:r>
          </a:p>
          <a:p>
            <a:endParaRPr lang="en-GB" altLang="en-US"/>
          </a:p>
          <a:p>
            <a:pPr>
              <a:buFontTx/>
              <a:buAutoNum type="arabicPeriod"/>
            </a:pPr>
            <a:r>
              <a:rPr lang="en-GB" altLang="en-US"/>
              <a:t>Draught proofing		2.	Lagging pipes</a:t>
            </a:r>
          </a:p>
          <a:p>
            <a:pPr>
              <a:buFontTx/>
              <a:buAutoNum type="arabicPeriod"/>
            </a:pPr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Laying carpets		4.	Loft insulation</a:t>
            </a:r>
          </a:p>
          <a:p>
            <a:pPr>
              <a:buFontTx/>
              <a:buAutoNum type="arabicPeriod" startAt="3"/>
            </a:pPr>
            <a:endParaRPr lang="en-GB" altLang="en-US"/>
          </a:p>
          <a:p>
            <a:r>
              <a:rPr lang="en-GB" altLang="en-US"/>
              <a:t>5.	Double glazing		6.	Wall insulation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4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WordArt 4">
            <a:extLst>
              <a:ext uri="{FF2B5EF4-FFF2-40B4-BE49-F238E27FC236}">
                <a16:creationId xmlns:a16="http://schemas.microsoft.com/office/drawing/2014/main" id="{15E241B4-01BF-F08E-E1E2-EAF6D71DD01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61445" name="WordArt 5">
            <a:extLst>
              <a:ext uri="{FF2B5EF4-FFF2-40B4-BE49-F238E27FC236}">
                <a16:creationId xmlns:a16="http://schemas.microsoft.com/office/drawing/2014/main" id="{40D50A87-8E59-FB79-5E49-92520D5225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219200"/>
            <a:ext cx="2657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4C44DB59-F42F-7047-2D4F-45326964B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098675"/>
            <a:ext cx="85709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DRAUGHT PROOFING</a:t>
            </a:r>
          </a:p>
          <a:p>
            <a:endParaRPr lang="en-GB" altLang="en-US"/>
          </a:p>
          <a:p>
            <a:r>
              <a:rPr lang="en-GB" altLang="en-US"/>
              <a:t>If a door or window does not shut tightly,cold air can blow in.By </a:t>
            </a:r>
          </a:p>
          <a:p>
            <a:r>
              <a:rPr lang="en-GB" altLang="en-US"/>
              <a:t>using plastic materials which mould into the shape of the gap,we can</a:t>
            </a:r>
          </a:p>
          <a:p>
            <a:r>
              <a:rPr lang="en-GB" altLang="en-US"/>
              <a:t>reduce the losses.</a:t>
            </a:r>
          </a:p>
          <a:p>
            <a:endParaRPr lang="en-GB" altLang="en-US"/>
          </a:p>
          <a:p>
            <a:r>
              <a:rPr lang="en-GB" altLang="en-US"/>
              <a:t>LAGGING PIPES</a:t>
            </a:r>
          </a:p>
          <a:p>
            <a:endParaRPr lang="en-GB" altLang="en-US"/>
          </a:p>
          <a:p>
            <a:r>
              <a:rPr lang="en-GB" altLang="en-US"/>
              <a:t>When hot water is going through pipes below the floor or in the loft,</a:t>
            </a:r>
          </a:p>
          <a:p>
            <a:r>
              <a:rPr lang="en-GB" altLang="en-US"/>
              <a:t>it can cool quickly.Lagging is a covering of fabric or foam which</a:t>
            </a:r>
          </a:p>
          <a:p>
            <a:r>
              <a:rPr lang="en-GB" altLang="en-US"/>
              <a:t>can cut this type of loss.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WordArt 2052">
            <a:extLst>
              <a:ext uri="{FF2B5EF4-FFF2-40B4-BE49-F238E27FC236}">
                <a16:creationId xmlns:a16="http://schemas.microsoft.com/office/drawing/2014/main" id="{C00F702C-D3B2-E48B-FC0B-4C9A810F7C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14001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 </a:t>
            </a:r>
          </a:p>
        </p:txBody>
      </p:sp>
      <p:sp>
        <p:nvSpPr>
          <p:cNvPr id="64517" name="WordArt 2053">
            <a:extLst>
              <a:ext uri="{FF2B5EF4-FFF2-40B4-BE49-F238E27FC236}">
                <a16:creationId xmlns:a16="http://schemas.microsoft.com/office/drawing/2014/main" id="{149C696D-36D2-2DCB-1B38-A6FC0BA17A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52800" y="1219200"/>
            <a:ext cx="2657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64518" name="Text Box 2054">
            <a:extLst>
              <a:ext uri="{FF2B5EF4-FFF2-40B4-BE49-F238E27FC236}">
                <a16:creationId xmlns:a16="http://schemas.microsoft.com/office/drawing/2014/main" id="{B04619AA-5494-9D71-92C8-69145A6BB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098675"/>
            <a:ext cx="276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LAYING CARPETS</a:t>
            </a:r>
          </a:p>
        </p:txBody>
      </p:sp>
      <p:sp>
        <p:nvSpPr>
          <p:cNvPr id="64520" name="Text Box 2056">
            <a:extLst>
              <a:ext uri="{FF2B5EF4-FFF2-40B4-BE49-F238E27FC236}">
                <a16:creationId xmlns:a16="http://schemas.microsoft.com/office/drawing/2014/main" id="{4171832A-9072-D995-AD16-1FB107C8B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2860675"/>
            <a:ext cx="837088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Carpets look nice on the eye but they also provide good insulation</a:t>
            </a:r>
          </a:p>
          <a:p>
            <a:r>
              <a:rPr lang="en-GB" altLang="en-US"/>
              <a:t>for a room by keeping heat from escaping through the floorboards.</a:t>
            </a:r>
          </a:p>
          <a:p>
            <a:endParaRPr lang="en-GB" altLang="en-US"/>
          </a:p>
          <a:p>
            <a:r>
              <a:rPr lang="en-GB" altLang="en-US"/>
              <a:t>    LOFT INSULATION</a:t>
            </a:r>
          </a:p>
          <a:p>
            <a:endParaRPr lang="en-GB" altLang="en-US"/>
          </a:p>
          <a:p>
            <a:r>
              <a:rPr lang="en-GB" altLang="en-US"/>
              <a:t>A thick glass wool layer up in the loft will stop heat going through </a:t>
            </a:r>
          </a:p>
          <a:p>
            <a:r>
              <a:rPr lang="en-GB" altLang="en-US"/>
              <a:t>the roof. </a:t>
            </a:r>
          </a:p>
          <a:p>
            <a:endParaRPr lang="en-GB" altLang="en-US"/>
          </a:p>
          <a:p>
            <a:r>
              <a:rPr lang="en-GB" altLang="en-US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uild="p" autoUpdateAnimBg="0"/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1028">
            <a:extLst>
              <a:ext uri="{FF2B5EF4-FFF2-40B4-BE49-F238E27FC236}">
                <a16:creationId xmlns:a16="http://schemas.microsoft.com/office/drawing/2014/main" id="{A720063C-3547-DD2A-472D-A0A306FA0B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134302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72709" name="WordArt 1029">
            <a:extLst>
              <a:ext uri="{FF2B5EF4-FFF2-40B4-BE49-F238E27FC236}">
                <a16:creationId xmlns:a16="http://schemas.microsoft.com/office/drawing/2014/main" id="{BE1DDB86-5B0C-9D8E-CB6D-C1F98C920B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371600"/>
            <a:ext cx="2743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72710" name="Text Box 1030">
            <a:extLst>
              <a:ext uri="{FF2B5EF4-FFF2-40B4-BE49-F238E27FC236}">
                <a16:creationId xmlns:a16="http://schemas.microsoft.com/office/drawing/2014/main" id="{9C95A033-A403-CDD0-544D-757FEF067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479675"/>
            <a:ext cx="80248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DOUBLE GLAZING</a:t>
            </a:r>
          </a:p>
          <a:p>
            <a:endParaRPr lang="en-GB" altLang="en-US"/>
          </a:p>
          <a:p>
            <a:r>
              <a:rPr lang="en-GB" altLang="en-US"/>
              <a:t>This method of insulation sees two glass panels separated by an </a:t>
            </a:r>
          </a:p>
          <a:p>
            <a:r>
              <a:rPr lang="en-GB" altLang="en-US"/>
              <a:t>air free  space.A side view is shown below.</a:t>
            </a:r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  <a:p>
            <a:endParaRPr lang="en-GB" altLang="en-US"/>
          </a:p>
        </p:txBody>
      </p:sp>
      <p:sp>
        <p:nvSpPr>
          <p:cNvPr id="72711" name="Rectangle 1031">
            <a:extLst>
              <a:ext uri="{FF2B5EF4-FFF2-40B4-BE49-F238E27FC236}">
                <a16:creationId xmlns:a16="http://schemas.microsoft.com/office/drawing/2014/main" id="{44C092A5-A64C-685E-9BF4-C14CEAB61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191000"/>
            <a:ext cx="4572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2712" name="Line 1032">
            <a:extLst>
              <a:ext uri="{FF2B5EF4-FFF2-40B4-BE49-F238E27FC236}">
                <a16:creationId xmlns:a16="http://schemas.microsoft.com/office/drawing/2014/main" id="{EC2BE610-7237-2FDD-7B54-E7A42D547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51816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3" name="Line 1033">
            <a:extLst>
              <a:ext uri="{FF2B5EF4-FFF2-40B4-BE49-F238E27FC236}">
                <a16:creationId xmlns:a16="http://schemas.microsoft.com/office/drawing/2014/main" id="{44FD1B6E-39BC-B053-4C51-4A02FACDAF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81200" y="5181600"/>
            <a:ext cx="1295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4" name="Text Box 1034">
            <a:extLst>
              <a:ext uri="{FF2B5EF4-FFF2-40B4-BE49-F238E27FC236}">
                <a16:creationId xmlns:a16="http://schemas.microsoft.com/office/drawing/2014/main" id="{1F1E7E76-56DD-518B-7E31-810B5856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49942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glass</a:t>
            </a:r>
          </a:p>
        </p:txBody>
      </p:sp>
      <p:sp>
        <p:nvSpPr>
          <p:cNvPr id="72716" name="Text Box 1036">
            <a:extLst>
              <a:ext uri="{FF2B5EF4-FFF2-40B4-BE49-F238E27FC236}">
                <a16:creationId xmlns:a16="http://schemas.microsoft.com/office/drawing/2014/main" id="{E2FAFB05-0951-F61B-F5F0-0E2AB4A85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49942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glass</a:t>
            </a:r>
          </a:p>
        </p:txBody>
      </p:sp>
      <p:sp>
        <p:nvSpPr>
          <p:cNvPr id="72717" name="Line 1037">
            <a:extLst>
              <a:ext uri="{FF2B5EF4-FFF2-40B4-BE49-F238E27FC236}">
                <a16:creationId xmlns:a16="http://schemas.microsoft.com/office/drawing/2014/main" id="{0F7B9B77-96CF-C8B0-E1F0-CD78CED661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44958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718" name="Text Box 1038">
            <a:extLst>
              <a:ext uri="{FF2B5EF4-FFF2-40B4-BE49-F238E27FC236}">
                <a16:creationId xmlns:a16="http://schemas.microsoft.com/office/drawing/2014/main" id="{E27FB9FA-474C-9A2A-F7FE-BE2E318E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25" y="4232275"/>
            <a:ext cx="1806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air free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utoUpdateAnimBg="0"/>
      <p:bldP spid="72714" grpId="0" autoUpdateAnimBg="0"/>
      <p:bldP spid="7271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WordArt 4">
            <a:extLst>
              <a:ext uri="{FF2B5EF4-FFF2-40B4-BE49-F238E27FC236}">
                <a16:creationId xmlns:a16="http://schemas.microsoft.com/office/drawing/2014/main" id="{1D7C3311-1ADF-E1FE-0B42-E244BB99EF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74757" name="WordArt 5">
            <a:extLst>
              <a:ext uri="{FF2B5EF4-FFF2-40B4-BE49-F238E27FC236}">
                <a16:creationId xmlns:a16="http://schemas.microsoft.com/office/drawing/2014/main" id="{04181142-8A47-3AC5-FC55-B0149C5141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1295400"/>
            <a:ext cx="26574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losses</a:t>
            </a:r>
          </a:p>
        </p:txBody>
      </p:sp>
      <p:sp>
        <p:nvSpPr>
          <p:cNvPr id="74758" name="Text Box 6">
            <a:extLst>
              <a:ext uri="{FF2B5EF4-FFF2-40B4-BE49-F238E27FC236}">
                <a16:creationId xmlns:a16="http://schemas.microsoft.com/office/drawing/2014/main" id="{803542CF-4A1F-1F2B-B68B-165E6B52D3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251075"/>
            <a:ext cx="833913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CAVITY WALL INSULATION</a:t>
            </a:r>
          </a:p>
          <a:p>
            <a:endParaRPr lang="en-GB" altLang="en-US"/>
          </a:p>
          <a:p>
            <a:r>
              <a:rPr lang="en-GB" altLang="en-US"/>
              <a:t>The cavity or space between outer walls can be filled with material</a:t>
            </a:r>
          </a:p>
          <a:p>
            <a:r>
              <a:rPr lang="en-GB" altLang="en-US"/>
              <a:t>such as polystyrene foam to stop heat loss.</a:t>
            </a:r>
          </a:p>
          <a:p>
            <a:endParaRPr lang="en-GB" altLang="en-US"/>
          </a:p>
          <a:p>
            <a:r>
              <a:rPr lang="en-GB" altLang="en-US"/>
              <a:t>Reducing energy waste.</a:t>
            </a:r>
          </a:p>
          <a:p>
            <a:endParaRPr lang="en-GB" altLang="en-US"/>
          </a:p>
          <a:p>
            <a:r>
              <a:rPr lang="en-GB" altLang="en-US"/>
              <a:t>Have showers instead of baths.</a:t>
            </a:r>
          </a:p>
          <a:p>
            <a:r>
              <a:rPr lang="en-GB" altLang="en-US"/>
              <a:t>Close doors when you leave a room.</a:t>
            </a:r>
          </a:p>
          <a:p>
            <a:r>
              <a:rPr lang="en-GB" altLang="en-US"/>
              <a:t>Switch off heaters in rooms you are not using.</a:t>
            </a:r>
          </a:p>
          <a:p>
            <a:r>
              <a:rPr lang="en-GB" altLang="en-US"/>
              <a:t>Don`t boil a full kettle if you are only making one cup of tea.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7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WordArt 4">
            <a:extLst>
              <a:ext uri="{FF2B5EF4-FFF2-40B4-BE49-F238E27FC236}">
                <a16:creationId xmlns:a16="http://schemas.microsoft.com/office/drawing/2014/main" id="{54199492-7714-45B4-B155-20034F132F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77829" name="WordArt 5">
            <a:extLst>
              <a:ext uri="{FF2B5EF4-FFF2-40B4-BE49-F238E27FC236}">
                <a16:creationId xmlns:a16="http://schemas.microsoft.com/office/drawing/2014/main" id="{B36D67B7-3AC9-EA7E-13E3-961FA2EA0D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403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simple energy savers</a:t>
            </a:r>
          </a:p>
        </p:txBody>
      </p:sp>
      <p:sp>
        <p:nvSpPr>
          <p:cNvPr id="77830" name="Text Box 6">
            <a:extLst>
              <a:ext uri="{FF2B5EF4-FFF2-40B4-BE49-F238E27FC236}">
                <a16:creationId xmlns:a16="http://schemas.microsoft.com/office/drawing/2014/main" id="{DF9B1682-F90B-4BD4-23AD-E2B9E8CE6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870075"/>
            <a:ext cx="74961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Thermostats -: used in most homes in several situations.</a:t>
            </a:r>
          </a:p>
          <a:p>
            <a:endParaRPr lang="en-US" altLang="en-US"/>
          </a:p>
          <a:p>
            <a:r>
              <a:rPr lang="en-US" altLang="en-US"/>
              <a:t>They turn the heating on or off in a room automatically.</a:t>
            </a:r>
          </a:p>
          <a:p>
            <a:endParaRPr lang="en-US" altLang="en-US"/>
          </a:p>
          <a:p>
            <a:r>
              <a:rPr lang="en-US" altLang="en-US"/>
              <a:t>They can be placed on the walls in a room or on individual</a:t>
            </a:r>
          </a:p>
          <a:p>
            <a:r>
              <a:rPr lang="en-US" altLang="en-US"/>
              <a:t>radiators.</a:t>
            </a:r>
          </a:p>
          <a:p>
            <a:endParaRPr lang="en-US" altLang="en-US"/>
          </a:p>
          <a:p>
            <a:r>
              <a:rPr lang="en-US" altLang="en-US"/>
              <a:t>An oven thermostat allows you to set the oven at a certain</a:t>
            </a:r>
          </a:p>
          <a:p>
            <a:r>
              <a:rPr lang="en-US" altLang="en-US"/>
              <a:t>temperature.</a:t>
            </a:r>
          </a:p>
          <a:p>
            <a:endParaRPr lang="en-US" altLang="en-US"/>
          </a:p>
          <a:p>
            <a:r>
              <a:rPr lang="en-US" altLang="en-US"/>
              <a:t>An iron thermostat allows the iron to be set at a temperature</a:t>
            </a:r>
          </a:p>
          <a:p>
            <a:r>
              <a:rPr lang="en-US" altLang="en-US"/>
              <a:t>which will not burn your clothes.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8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78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78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8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8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78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8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0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WordArt 4">
            <a:extLst>
              <a:ext uri="{FF2B5EF4-FFF2-40B4-BE49-F238E27FC236}">
                <a16:creationId xmlns:a16="http://schemas.microsoft.com/office/drawing/2014/main" id="{BC6FC2B8-0D4F-AB2B-1C5C-EDDC215E67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76805" name="WordArt 5">
            <a:extLst>
              <a:ext uri="{FF2B5EF4-FFF2-40B4-BE49-F238E27FC236}">
                <a16:creationId xmlns:a16="http://schemas.microsoft.com/office/drawing/2014/main" id="{7DF61F32-3465-6E1D-F22E-09AD28074F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03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simple energy savers</a:t>
            </a:r>
          </a:p>
        </p:txBody>
      </p:sp>
      <p:sp>
        <p:nvSpPr>
          <p:cNvPr id="76806" name="Text Box 6">
            <a:extLst>
              <a:ext uri="{FF2B5EF4-FFF2-40B4-BE49-F238E27FC236}">
                <a16:creationId xmlns:a16="http://schemas.microsoft.com/office/drawing/2014/main" id="{1383AEC7-9D15-9F41-8FE6-0B50EE0B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022475"/>
            <a:ext cx="82899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Your immersion heater has a thermostat to control the temperature</a:t>
            </a:r>
          </a:p>
          <a:p>
            <a:r>
              <a:rPr lang="en-US" altLang="en-US"/>
              <a:t>of the water.</a:t>
            </a:r>
          </a:p>
          <a:p>
            <a:endParaRPr lang="en-US" altLang="en-US"/>
          </a:p>
          <a:p>
            <a:r>
              <a:rPr lang="en-US" altLang="en-US"/>
              <a:t>Your kettle has a thermostat which does the same job.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WordArt 4">
            <a:extLst>
              <a:ext uri="{FF2B5EF4-FFF2-40B4-BE49-F238E27FC236}">
                <a16:creationId xmlns:a16="http://schemas.microsoft.com/office/drawing/2014/main" id="{9B037416-F577-B903-A5E1-E38F3C7B21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78853" name="WordArt 5">
            <a:extLst>
              <a:ext uri="{FF2B5EF4-FFF2-40B4-BE49-F238E27FC236}">
                <a16:creationId xmlns:a16="http://schemas.microsoft.com/office/drawing/2014/main" id="{FAF273F6-E529-916D-A872-99C39DDF19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219200"/>
            <a:ext cx="403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simple energy savers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3801E9AF-FEEE-2145-1A29-803BFFA79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74875"/>
            <a:ext cx="693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THE THERMOSTAT           HOW IT WORKS</a:t>
            </a:r>
          </a:p>
          <a:p>
            <a:endParaRPr lang="en-US" altLang="en-US"/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77B85EDD-B753-8B8F-4C89-A3D05A6A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2784475"/>
            <a:ext cx="8275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thermostat consists of two metals stuck together back to back.</a:t>
            </a:r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78857" name="Rectangle 9">
            <a:extLst>
              <a:ext uri="{FF2B5EF4-FFF2-40B4-BE49-F238E27FC236}">
                <a16:creationId xmlns:a16="http://schemas.microsoft.com/office/drawing/2014/main" id="{446E8BFD-AF5C-0489-2911-3F2024D46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429000"/>
            <a:ext cx="2743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59" name="Rectangle 11">
            <a:extLst>
              <a:ext uri="{FF2B5EF4-FFF2-40B4-BE49-F238E27FC236}">
                <a16:creationId xmlns:a16="http://schemas.microsoft.com/office/drawing/2014/main" id="{EFAF82C1-781D-6A28-AAFA-67362F05D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505200"/>
            <a:ext cx="27432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60" name="Text Box 12">
            <a:extLst>
              <a:ext uri="{FF2B5EF4-FFF2-40B4-BE49-F238E27FC236}">
                <a16:creationId xmlns:a16="http://schemas.microsoft.com/office/drawing/2014/main" id="{D707290D-F7DF-7B38-A3AA-331C2F82C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0130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brass</a:t>
            </a:r>
          </a:p>
        </p:txBody>
      </p:sp>
      <p:sp>
        <p:nvSpPr>
          <p:cNvPr id="78861" name="Text Box 13">
            <a:extLst>
              <a:ext uri="{FF2B5EF4-FFF2-40B4-BE49-F238E27FC236}">
                <a16:creationId xmlns:a16="http://schemas.microsoft.com/office/drawing/2014/main" id="{9FDD15C9-68E4-A3BD-4742-37EAE2FF9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505200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/>
              <a:t>iron</a:t>
            </a:r>
          </a:p>
        </p:txBody>
      </p:sp>
      <p:sp>
        <p:nvSpPr>
          <p:cNvPr id="78862" name="Text Box 14">
            <a:extLst>
              <a:ext uri="{FF2B5EF4-FFF2-40B4-BE49-F238E27FC236}">
                <a16:creationId xmlns:a16="http://schemas.microsoft.com/office/drawing/2014/main" id="{8B3A526F-8C17-4D0F-4F99-ACCC36161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725" y="3317875"/>
            <a:ext cx="2457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Room temperature</a:t>
            </a:r>
          </a:p>
        </p:txBody>
      </p:sp>
      <p:sp>
        <p:nvSpPr>
          <p:cNvPr id="78868" name="Text Box 20">
            <a:extLst>
              <a:ext uri="{FF2B5EF4-FFF2-40B4-BE49-F238E27FC236}">
                <a16:creationId xmlns:a16="http://schemas.microsoft.com/office/drawing/2014/main" id="{EAFA7764-3979-E4B4-0772-3BB785FEA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4156075"/>
            <a:ext cx="815181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When it gets cold or hot ,one metal expands more than the other</a:t>
            </a:r>
          </a:p>
          <a:p>
            <a:r>
              <a:rPr lang="en-US" altLang="en-US"/>
              <a:t>and the metal bar bends up or down.This arrangement is called a </a:t>
            </a:r>
          </a:p>
          <a:p>
            <a:r>
              <a:rPr lang="en-US" altLang="en-US"/>
              <a:t>Bimetallic strip.</a:t>
            </a:r>
          </a:p>
          <a:p>
            <a:endParaRPr lang="en-US" altLang="en-US"/>
          </a:p>
          <a:p>
            <a:r>
              <a:rPr lang="en-US" altLang="en-US"/>
              <a:t>Experiment -: place the bimetallic strip in a bunsen flame and see</a:t>
            </a:r>
          </a:p>
          <a:p>
            <a:r>
              <a:rPr lang="en-US" altLang="en-US"/>
              <a:t>what happens.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utoUpdateAnimBg="0"/>
      <p:bldP spid="78855" grpId="0" autoUpdateAnimBg="0"/>
      <p:bldP spid="78860" grpId="0" autoUpdateAnimBg="0"/>
      <p:bldP spid="78861" grpId="0" autoUpdateAnimBg="0"/>
      <p:bldP spid="78862" grpId="0" autoUpdateAnimBg="0"/>
      <p:bldP spid="7886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rc 4">
            <a:extLst>
              <a:ext uri="{FF2B5EF4-FFF2-40B4-BE49-F238E27FC236}">
                <a16:creationId xmlns:a16="http://schemas.microsoft.com/office/drawing/2014/main" id="{B9BE7E76-A479-1068-1DEC-957D6EEB7B7F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5715000" y="2514600"/>
            <a:ext cx="1979613" cy="1519238"/>
          </a:xfrm>
          <a:custGeom>
            <a:avLst/>
            <a:gdLst>
              <a:gd name="G0" fmla="+- 7182 0 0"/>
              <a:gd name="G1" fmla="+- 21600 0 0"/>
              <a:gd name="G2" fmla="+- 21600 0 0"/>
              <a:gd name="T0" fmla="*/ 0 w 27374"/>
              <a:gd name="T1" fmla="*/ 1229 h 21600"/>
              <a:gd name="T2" fmla="*/ 27374 w 27374"/>
              <a:gd name="T3" fmla="*/ 13928 h 21600"/>
              <a:gd name="T4" fmla="*/ 7182 w 273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4" h="21600" fill="none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</a:path>
              <a:path w="27374" h="21600" stroke="0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  <a:lnTo>
                  <a:pt x="7182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901" name="Arc 5">
            <a:extLst>
              <a:ext uri="{FF2B5EF4-FFF2-40B4-BE49-F238E27FC236}">
                <a16:creationId xmlns:a16="http://schemas.microsoft.com/office/drawing/2014/main" id="{7A92BBEC-210F-6027-3B5F-65FC3690DFF6}"/>
              </a:ext>
            </a:extLst>
          </p:cNvPr>
          <p:cNvSpPr>
            <a:spLocks/>
          </p:cNvSpPr>
          <p:nvPr/>
        </p:nvSpPr>
        <p:spPr bwMode="auto">
          <a:xfrm>
            <a:off x="914400" y="2514600"/>
            <a:ext cx="1979613" cy="1519238"/>
          </a:xfrm>
          <a:custGeom>
            <a:avLst/>
            <a:gdLst>
              <a:gd name="G0" fmla="+- 7182 0 0"/>
              <a:gd name="G1" fmla="+- 21600 0 0"/>
              <a:gd name="G2" fmla="+- 21600 0 0"/>
              <a:gd name="T0" fmla="*/ 0 w 27374"/>
              <a:gd name="T1" fmla="*/ 1229 h 21600"/>
              <a:gd name="T2" fmla="*/ 27374 w 27374"/>
              <a:gd name="T3" fmla="*/ 13928 h 21600"/>
              <a:gd name="T4" fmla="*/ 7182 w 273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4" h="21600" fill="none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</a:path>
              <a:path w="27374" h="21600" stroke="0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  <a:lnTo>
                  <a:pt x="7182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903" name="Arc 7">
            <a:extLst>
              <a:ext uri="{FF2B5EF4-FFF2-40B4-BE49-F238E27FC236}">
                <a16:creationId xmlns:a16="http://schemas.microsoft.com/office/drawing/2014/main" id="{B6B5D2F6-A07E-0888-9A37-A28783A8CBA0}"/>
              </a:ext>
            </a:extLst>
          </p:cNvPr>
          <p:cNvSpPr>
            <a:spLocks/>
          </p:cNvSpPr>
          <p:nvPr/>
        </p:nvSpPr>
        <p:spPr bwMode="auto">
          <a:xfrm>
            <a:off x="914400" y="2590800"/>
            <a:ext cx="1979613" cy="1519238"/>
          </a:xfrm>
          <a:custGeom>
            <a:avLst/>
            <a:gdLst>
              <a:gd name="G0" fmla="+- 7182 0 0"/>
              <a:gd name="G1" fmla="+- 21600 0 0"/>
              <a:gd name="G2" fmla="+- 21600 0 0"/>
              <a:gd name="T0" fmla="*/ 0 w 27374"/>
              <a:gd name="T1" fmla="*/ 1229 h 21600"/>
              <a:gd name="T2" fmla="*/ 27374 w 27374"/>
              <a:gd name="T3" fmla="*/ 13928 h 21600"/>
              <a:gd name="T4" fmla="*/ 7182 w 273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4" h="21600" fill="none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</a:path>
              <a:path w="27374" h="21600" stroke="0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  <a:lnTo>
                  <a:pt x="7182" y="2160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904" name="Arc 8">
            <a:extLst>
              <a:ext uri="{FF2B5EF4-FFF2-40B4-BE49-F238E27FC236}">
                <a16:creationId xmlns:a16="http://schemas.microsoft.com/office/drawing/2014/main" id="{F5184E33-6F03-E687-8F4B-B2A723317E61}"/>
              </a:ext>
            </a:extLst>
          </p:cNvPr>
          <p:cNvSpPr>
            <a:spLocks/>
          </p:cNvSpPr>
          <p:nvPr/>
        </p:nvSpPr>
        <p:spPr bwMode="auto">
          <a:xfrm flipV="1">
            <a:off x="5715000" y="2667000"/>
            <a:ext cx="1979613" cy="1447800"/>
          </a:xfrm>
          <a:custGeom>
            <a:avLst/>
            <a:gdLst>
              <a:gd name="G0" fmla="+- 7182 0 0"/>
              <a:gd name="G1" fmla="+- 21600 0 0"/>
              <a:gd name="G2" fmla="+- 21600 0 0"/>
              <a:gd name="T0" fmla="*/ 0 w 27374"/>
              <a:gd name="T1" fmla="*/ 1229 h 21600"/>
              <a:gd name="T2" fmla="*/ 27374 w 27374"/>
              <a:gd name="T3" fmla="*/ 13928 h 21600"/>
              <a:gd name="T4" fmla="*/ 7182 w 27374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4" h="21600" fill="none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</a:path>
              <a:path w="27374" h="21600" stroke="0" extrusionOk="0">
                <a:moveTo>
                  <a:pt x="-1" y="1228"/>
                </a:moveTo>
                <a:cubicBezTo>
                  <a:pt x="2307" y="415"/>
                  <a:pt x="4735" y="0"/>
                  <a:pt x="7182" y="0"/>
                </a:cubicBezTo>
                <a:cubicBezTo>
                  <a:pt x="16151" y="0"/>
                  <a:pt x="24187" y="5543"/>
                  <a:pt x="27373" y="13928"/>
                </a:cubicBezTo>
                <a:lnTo>
                  <a:pt x="7182" y="21600"/>
                </a:lnTo>
                <a:close/>
              </a:path>
            </a:pathLst>
          </a:custGeom>
          <a:noFill/>
          <a:ln w="762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905" name="WordArt 9">
            <a:extLst>
              <a:ext uri="{FF2B5EF4-FFF2-40B4-BE49-F238E27FC236}">
                <a16:creationId xmlns:a16="http://schemas.microsoft.com/office/drawing/2014/main" id="{1C3976AE-ABAE-457C-3B3F-DFDC158D1D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80906" name="WordArt 10">
            <a:extLst>
              <a:ext uri="{FF2B5EF4-FFF2-40B4-BE49-F238E27FC236}">
                <a16:creationId xmlns:a16="http://schemas.microsoft.com/office/drawing/2014/main" id="{88ABA42D-1B32-D162-B99F-4BBAE3574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219200"/>
            <a:ext cx="4038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simple energy savers</a:t>
            </a:r>
          </a:p>
        </p:txBody>
      </p:sp>
      <p:sp>
        <p:nvSpPr>
          <p:cNvPr id="80907" name="Line 11">
            <a:extLst>
              <a:ext uri="{FF2B5EF4-FFF2-40B4-BE49-F238E27FC236}">
                <a16:creationId xmlns:a16="http://schemas.microsoft.com/office/drawing/2014/main" id="{1B8997E7-FD26-11B0-1E8D-D8601C5E65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2895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908" name="Text Box 12">
            <a:extLst>
              <a:ext uri="{FF2B5EF4-FFF2-40B4-BE49-F238E27FC236}">
                <a16:creationId xmlns:a16="http://schemas.microsoft.com/office/drawing/2014/main" id="{EEC7A493-8B32-BD37-EF88-69450DD4C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33178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brass</a:t>
            </a:r>
          </a:p>
        </p:txBody>
      </p:sp>
      <p:sp>
        <p:nvSpPr>
          <p:cNvPr id="80909" name="Line 13">
            <a:extLst>
              <a:ext uri="{FF2B5EF4-FFF2-40B4-BE49-F238E27FC236}">
                <a16:creationId xmlns:a16="http://schemas.microsoft.com/office/drawing/2014/main" id="{75D85FFB-CCCD-BC51-44DA-58B5A6D82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25146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910" name="Text Box 14">
            <a:extLst>
              <a:ext uri="{FF2B5EF4-FFF2-40B4-BE49-F238E27FC236}">
                <a16:creationId xmlns:a16="http://schemas.microsoft.com/office/drawing/2014/main" id="{CAEF0E66-BF77-1D0E-CD7D-8EB3F29D5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23272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iron</a:t>
            </a:r>
          </a:p>
        </p:txBody>
      </p:sp>
      <p:sp>
        <p:nvSpPr>
          <p:cNvPr id="80911" name="Line 15">
            <a:extLst>
              <a:ext uri="{FF2B5EF4-FFF2-40B4-BE49-F238E27FC236}">
                <a16:creationId xmlns:a16="http://schemas.microsoft.com/office/drawing/2014/main" id="{E1989D5B-969B-836B-C26D-3F03D87D24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4038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912" name="Text Box 16">
            <a:extLst>
              <a:ext uri="{FF2B5EF4-FFF2-40B4-BE49-F238E27FC236}">
                <a16:creationId xmlns:a16="http://schemas.microsoft.com/office/drawing/2014/main" id="{FB6491AB-0BEA-F5A0-8A00-E5988A9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423227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brass</a:t>
            </a:r>
          </a:p>
        </p:txBody>
      </p:sp>
      <p:sp>
        <p:nvSpPr>
          <p:cNvPr id="80913" name="Line 17">
            <a:extLst>
              <a:ext uri="{FF2B5EF4-FFF2-40B4-BE49-F238E27FC236}">
                <a16:creationId xmlns:a16="http://schemas.microsoft.com/office/drawing/2014/main" id="{1C7B179B-A7F4-2BA4-0110-F8C68C4A19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29400" y="3352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914" name="Text Box 18">
            <a:extLst>
              <a:ext uri="{FF2B5EF4-FFF2-40B4-BE49-F238E27FC236}">
                <a16:creationId xmlns:a16="http://schemas.microsoft.com/office/drawing/2014/main" id="{536BD516-4CCC-759F-2368-D8CBD0452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8725" y="2860675"/>
            <a:ext cx="674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iron</a:t>
            </a:r>
          </a:p>
        </p:txBody>
      </p:sp>
      <p:sp>
        <p:nvSpPr>
          <p:cNvPr id="80915" name="Text Box 19">
            <a:extLst>
              <a:ext uri="{FF2B5EF4-FFF2-40B4-BE49-F238E27FC236}">
                <a16:creationId xmlns:a16="http://schemas.microsoft.com/office/drawing/2014/main" id="{E1DA83FA-E9F1-4650-7E0F-F78258AF9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851275"/>
            <a:ext cx="708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cold</a:t>
            </a:r>
          </a:p>
        </p:txBody>
      </p:sp>
      <p:sp>
        <p:nvSpPr>
          <p:cNvPr id="80916" name="Text Box 20">
            <a:extLst>
              <a:ext uri="{FF2B5EF4-FFF2-40B4-BE49-F238E27FC236}">
                <a16:creationId xmlns:a16="http://schemas.microsoft.com/office/drawing/2014/main" id="{637BF7FF-45B7-45F6-CD44-5C69F424E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4308475"/>
            <a:ext cx="573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hot</a:t>
            </a:r>
          </a:p>
        </p:txBody>
      </p:sp>
      <p:sp>
        <p:nvSpPr>
          <p:cNvPr id="80917" name="Text Box 21">
            <a:extLst>
              <a:ext uri="{FF2B5EF4-FFF2-40B4-BE49-F238E27FC236}">
                <a16:creationId xmlns:a16="http://schemas.microsoft.com/office/drawing/2014/main" id="{0C1A155C-B260-0216-597E-E1B954186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4765675"/>
            <a:ext cx="615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bimetallic strip should look as shown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0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8" grpId="0" autoUpdateAnimBg="0"/>
      <p:bldP spid="80910" grpId="0" autoUpdateAnimBg="0"/>
      <p:bldP spid="80912" grpId="0" autoUpdateAnimBg="0"/>
      <p:bldP spid="80914" grpId="0" autoUpdateAnimBg="0"/>
      <p:bldP spid="80915" grpId="0" autoUpdateAnimBg="0"/>
      <p:bldP spid="80916" grpId="0" autoUpdateAnimBg="0"/>
      <p:bldP spid="809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1028">
            <a:extLst>
              <a:ext uri="{FF2B5EF4-FFF2-40B4-BE49-F238E27FC236}">
                <a16:creationId xmlns:a16="http://schemas.microsoft.com/office/drawing/2014/main" id="{B8D8D8F8-C402-F740-09CB-D3443E8202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6149" name="WordArt 1029">
            <a:extLst>
              <a:ext uri="{FF2B5EF4-FFF2-40B4-BE49-F238E27FC236}">
                <a16:creationId xmlns:a16="http://schemas.microsoft.com/office/drawing/2014/main" id="{9E89968F-E7B8-BC04-3E09-CEF44BA077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295400"/>
            <a:ext cx="36004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in the home</a:t>
            </a:r>
          </a:p>
        </p:txBody>
      </p:sp>
      <p:sp>
        <p:nvSpPr>
          <p:cNvPr id="6150" name="Text Box 1030">
            <a:extLst>
              <a:ext uri="{FF2B5EF4-FFF2-40B4-BE49-F238E27FC236}">
                <a16:creationId xmlns:a16="http://schemas.microsoft.com/office/drawing/2014/main" id="{EAED1B89-B6BA-3393-4417-1CF24433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0"/>
            <a:ext cx="82962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10.		Know that many appliances use thermostats to keep a 	steady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>
            <a:extLst>
              <a:ext uri="{FF2B5EF4-FFF2-40B4-BE49-F238E27FC236}">
                <a16:creationId xmlns:a16="http://schemas.microsoft.com/office/drawing/2014/main" id="{A805A74E-9A84-5446-B8B9-20997DE921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89093" name="WordArt 5">
            <a:extLst>
              <a:ext uri="{FF2B5EF4-FFF2-40B4-BE49-F238E27FC236}">
                <a16:creationId xmlns:a16="http://schemas.microsoft.com/office/drawing/2014/main" id="{F68ED013-C848-CB5E-25B5-DD5594A043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1295400"/>
            <a:ext cx="53625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electrical safety in the home</a:t>
            </a:r>
          </a:p>
        </p:txBody>
      </p:sp>
      <p:sp>
        <p:nvSpPr>
          <p:cNvPr id="89094" name="Text Box 6">
            <a:extLst>
              <a:ext uri="{FF2B5EF4-FFF2-40B4-BE49-F238E27FC236}">
                <a16:creationId xmlns:a16="http://schemas.microsoft.com/office/drawing/2014/main" id="{2B66A54A-3BCA-208D-C822-E45DCC509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2174875"/>
            <a:ext cx="819308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/>
              <a:t>Electricity can be sent over large distances.</a:t>
            </a:r>
          </a:p>
          <a:p>
            <a:pPr>
              <a:buFontTx/>
              <a:buAutoNum type="arabicPeriod"/>
            </a:pPr>
            <a:endParaRPr lang="en-US" altLang="en-US"/>
          </a:p>
          <a:p>
            <a:pPr>
              <a:buFontTx/>
              <a:buAutoNum type="arabicPeriod" startAt="2"/>
            </a:pPr>
            <a:r>
              <a:rPr lang="en-US" altLang="en-US"/>
              <a:t>Electrical cables allow you to send electricity to different</a:t>
            </a:r>
          </a:p>
          <a:p>
            <a:r>
              <a:rPr lang="en-US" altLang="en-US"/>
              <a:t>	parts of a room.</a:t>
            </a:r>
          </a:p>
          <a:p>
            <a:endParaRPr lang="en-US" altLang="en-US"/>
          </a:p>
          <a:p>
            <a:pPr>
              <a:buFontTx/>
              <a:buAutoNum type="arabicPeriod" startAt="3"/>
            </a:pPr>
            <a:r>
              <a:rPr lang="en-US" altLang="en-US"/>
              <a:t>Electricity can also be very dangerous if not treated properly.</a:t>
            </a:r>
          </a:p>
          <a:p>
            <a:pPr>
              <a:buFontTx/>
              <a:buAutoNum type="arabicPeriod" startAt="3"/>
            </a:pPr>
            <a:endParaRPr lang="en-US" altLang="en-US"/>
          </a:p>
          <a:p>
            <a:pPr>
              <a:buFontTx/>
              <a:buAutoNum type="arabicPeriod" startAt="4"/>
            </a:pPr>
            <a:r>
              <a:rPr lang="en-US" altLang="en-US"/>
              <a:t>An electric shock can paralyse us and cause our heart to stop</a:t>
            </a:r>
          </a:p>
          <a:p>
            <a:r>
              <a:rPr lang="en-US" altLang="en-US"/>
              <a:t>	beating.</a:t>
            </a:r>
          </a:p>
          <a:p>
            <a:endParaRPr lang="en-US" altLang="en-US"/>
          </a:p>
          <a:p>
            <a:pPr>
              <a:buFontTx/>
              <a:buAutoNum type="arabicPeriod" startAt="5"/>
            </a:pPr>
            <a:r>
              <a:rPr lang="en-US" altLang="en-US"/>
              <a:t>Deaths from electric shocks is more common in young people</a:t>
            </a:r>
          </a:p>
          <a:p>
            <a:r>
              <a:rPr lang="en-US" altLang="en-US"/>
              <a:t>	and the elderly.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0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0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4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>
            <a:extLst>
              <a:ext uri="{FF2B5EF4-FFF2-40B4-BE49-F238E27FC236}">
                <a16:creationId xmlns:a16="http://schemas.microsoft.com/office/drawing/2014/main" id="{DBDD2567-C8A2-25D1-17DC-E2B1C6CFFC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91141" name="WordArt 5">
            <a:extLst>
              <a:ext uri="{FF2B5EF4-FFF2-40B4-BE49-F238E27FC236}">
                <a16:creationId xmlns:a16="http://schemas.microsoft.com/office/drawing/2014/main" id="{BBE1DD34-249E-2EB6-3E9A-B6EB00739B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143000"/>
            <a:ext cx="536257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electrical safety in the home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84736EF2-B313-8E7D-9BA6-3E8442441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174875"/>
            <a:ext cx="6865938" cy="265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wires in a three pin plug are coloured as follows :-</a:t>
            </a:r>
          </a:p>
          <a:p>
            <a:endParaRPr lang="en-US" altLang="en-US"/>
          </a:p>
          <a:p>
            <a:r>
              <a:rPr lang="en-US" altLang="en-US"/>
              <a:t>1	 LIVE</a:t>
            </a:r>
            <a:r>
              <a:rPr lang="en-US" altLang="en-US">
                <a:solidFill>
                  <a:srgbClr val="CC6600"/>
                </a:solidFill>
              </a:rPr>
              <a:t> BROWN</a:t>
            </a:r>
          </a:p>
          <a:p>
            <a:endParaRPr lang="en-US" altLang="en-US"/>
          </a:p>
          <a:p>
            <a:pPr>
              <a:buFontTx/>
              <a:buAutoNum type="arabicPlain" startAt="2"/>
            </a:pPr>
            <a:r>
              <a:rPr lang="en-US" altLang="en-US"/>
              <a:t>NEUTRAL</a:t>
            </a:r>
            <a:r>
              <a:rPr lang="en-US" altLang="en-US">
                <a:solidFill>
                  <a:schemeClr val="accent1"/>
                </a:solidFill>
              </a:rPr>
              <a:t> BLUE</a:t>
            </a:r>
            <a:r>
              <a:rPr lang="en-US" altLang="en-US"/>
              <a:t> </a:t>
            </a:r>
          </a:p>
          <a:p>
            <a:pPr>
              <a:buFontTx/>
              <a:buAutoNum type="arabicPlain" startAt="2"/>
            </a:pPr>
            <a:endParaRPr lang="en-US" altLang="en-US"/>
          </a:p>
          <a:p>
            <a:r>
              <a:rPr lang="en-US" altLang="en-US"/>
              <a:t>3.	EARTH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rgbClr val="00FF00"/>
                </a:solidFill>
              </a:rPr>
              <a:t>GREEN</a:t>
            </a:r>
            <a:r>
              <a:rPr lang="en-US" altLang="en-US"/>
              <a:t>/</a:t>
            </a:r>
            <a:r>
              <a:rPr lang="en-US" altLang="en-US">
                <a:solidFill>
                  <a:srgbClr val="FFFF00"/>
                </a:solidFill>
              </a:rPr>
              <a:t>YELLOW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WordArt 4">
            <a:extLst>
              <a:ext uri="{FF2B5EF4-FFF2-40B4-BE49-F238E27FC236}">
                <a16:creationId xmlns:a16="http://schemas.microsoft.com/office/drawing/2014/main" id="{B9A0049D-89D9-6E13-C893-95C2DEC2F4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93189" name="WordArt 5">
            <a:extLst>
              <a:ext uri="{FF2B5EF4-FFF2-40B4-BE49-F238E27FC236}">
                <a16:creationId xmlns:a16="http://schemas.microsoft.com/office/drawing/2014/main" id="{53B7E49B-1B4E-D082-8679-F18390BD76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81200" y="1295400"/>
            <a:ext cx="54673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electrical safety in the house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12529378-9F4D-C965-04F2-AEC2C8E37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2174875"/>
            <a:ext cx="327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THE THREE PIN PLUG</a:t>
            </a:r>
          </a:p>
        </p:txBody>
      </p:sp>
      <p:sp>
        <p:nvSpPr>
          <p:cNvPr id="93203" name="Text Box 19">
            <a:extLst>
              <a:ext uri="{FF2B5EF4-FFF2-40B4-BE49-F238E27FC236}">
                <a16:creationId xmlns:a16="http://schemas.microsoft.com/office/drawing/2014/main" id="{9D8432C7-A9E5-FD5F-AEA8-376A7170E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3013075"/>
            <a:ext cx="751681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1.Collect a diagram of the three pin plug which has been </a:t>
            </a:r>
          </a:p>
          <a:p>
            <a:r>
              <a:rPr lang="en-GB" altLang="en-US"/>
              <a:t>   provided.</a:t>
            </a:r>
          </a:p>
          <a:p>
            <a:r>
              <a:rPr lang="en-GB" altLang="en-US"/>
              <a:t>2.Stick it into your notebook.</a:t>
            </a:r>
          </a:p>
          <a:p>
            <a:endParaRPr lang="en-GB" altLang="en-US"/>
          </a:p>
          <a:p>
            <a:r>
              <a:rPr lang="en-GB" altLang="en-US"/>
              <a:t>Information :- the earth is for safety .The fuse is for safety,</a:t>
            </a:r>
          </a:p>
          <a:p>
            <a:r>
              <a:rPr lang="en-GB" altLang="en-US"/>
              <a:t>and the switch is for safety.The electricity flows FROM the </a:t>
            </a:r>
          </a:p>
          <a:p>
            <a:r>
              <a:rPr lang="en-GB" altLang="en-US"/>
              <a:t>LIVE wire and BACK via the NEUTRAL</a:t>
            </a:r>
          </a:p>
          <a:p>
            <a:r>
              <a:rPr lang="en-GB" altLang="en-US"/>
              <a:t>3.You will be shown how to wire the plug by your teacher.</a:t>
            </a:r>
          </a:p>
          <a:p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3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3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3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0" grpId="0" build="p" autoUpdateAnimBg="0"/>
      <p:bldP spid="9320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WordArt 4">
            <a:extLst>
              <a:ext uri="{FF2B5EF4-FFF2-40B4-BE49-F238E27FC236}">
                <a16:creationId xmlns:a16="http://schemas.microsoft.com/office/drawing/2014/main" id="{07EE5C33-F13A-B48D-D018-C7990F2226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94213" name="WordArt 5">
            <a:extLst>
              <a:ext uri="{FF2B5EF4-FFF2-40B4-BE49-F238E27FC236}">
                <a16:creationId xmlns:a16="http://schemas.microsoft.com/office/drawing/2014/main" id="{4A616668-2ACB-F2C0-F7EA-CA899787FD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54673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electrical safety in the house</a:t>
            </a:r>
          </a:p>
        </p:txBody>
      </p:sp>
      <p:sp>
        <p:nvSpPr>
          <p:cNvPr id="94214" name="Text Box 6">
            <a:extLst>
              <a:ext uri="{FF2B5EF4-FFF2-40B4-BE49-F238E27FC236}">
                <a16:creationId xmlns:a16="http://schemas.microsoft.com/office/drawing/2014/main" id="{5F43FB9C-5ED5-A673-FF96-7E1F24123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925" y="2133600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THE THREE PIN PLUG CONT`D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A4EA4F1E-845C-6CEB-35C8-D11987A1E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133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THE FUSE</a:t>
            </a:r>
          </a:p>
        </p:txBody>
      </p:sp>
      <p:sp>
        <p:nvSpPr>
          <p:cNvPr id="94216" name="Text Box 8">
            <a:extLst>
              <a:ext uri="{FF2B5EF4-FFF2-40B4-BE49-F238E27FC236}">
                <a16:creationId xmlns:a16="http://schemas.microsoft.com/office/drawing/2014/main" id="{4ED79B17-9C6D-87DF-26D7-BD26F5D9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2784475"/>
            <a:ext cx="79549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 fuse is a thin piece of wire which will melt if too much </a:t>
            </a:r>
          </a:p>
          <a:p>
            <a:r>
              <a:rPr lang="en-GB" altLang="en-US"/>
              <a:t>current flows through it.If more than 3 amperes flows through</a:t>
            </a:r>
          </a:p>
          <a:p>
            <a:r>
              <a:rPr lang="en-GB" altLang="en-US"/>
              <a:t>a 3 ampere fuse it will melt and will cause all the electricity to </a:t>
            </a:r>
          </a:p>
          <a:p>
            <a:r>
              <a:rPr lang="en-GB" altLang="en-US"/>
              <a:t>be switched off.This means that the plug wires cannot overheat</a:t>
            </a:r>
          </a:p>
          <a:p>
            <a:r>
              <a:rPr lang="en-GB" altLang="en-US"/>
              <a:t>and cause a fire.Fuses are of two types in a three pin plug.</a:t>
            </a:r>
          </a:p>
          <a:p>
            <a:r>
              <a:rPr lang="en-GB" altLang="en-US"/>
              <a:t>If an appliance uses more than 3 amperes(3A) then a 13 ampere</a:t>
            </a:r>
          </a:p>
          <a:p>
            <a:r>
              <a:rPr lang="en-GB" altLang="en-US"/>
              <a:t>fuse must be used.If it uses less than 3A then a 3A fuse is used.</a:t>
            </a: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1CD72C7C-4851-E2EA-51A1-73989CFE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1717675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	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4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4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4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 build="p" autoUpdateAnimBg="0"/>
      <p:bldP spid="94215" grpId="0" autoUpdateAnimBg="0"/>
      <p:bldP spid="94216" grpId="0" build="p" autoUpdateAnimBg="0"/>
      <p:bldP spid="9421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93740810-1769-A93A-0F2D-AFDCB8278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ELECTRICAL </a:t>
            </a:r>
            <a:r>
              <a:rPr lang="en-GB" altLang="en-US">
                <a:solidFill>
                  <a:srgbClr val="030000"/>
                </a:solidFill>
              </a:rPr>
              <a:t>ENERGY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0558E7BD-2357-5360-D14B-7CBD02C660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2800"/>
              <a:t>Fuses.</a:t>
            </a:r>
          </a:p>
          <a:p>
            <a:r>
              <a:rPr lang="en-GB" altLang="en-US" sz="2800"/>
              <a:t>We generally have two types of fuse , the 3Amp and the 13 Amp.</a:t>
            </a:r>
          </a:p>
          <a:p>
            <a:r>
              <a:rPr lang="en-GB" altLang="en-US" sz="2800"/>
              <a:t>The fuse is a safety device in the three pin plug.</a:t>
            </a:r>
          </a:p>
          <a:p>
            <a:r>
              <a:rPr lang="en-GB" altLang="en-US" sz="2800"/>
              <a:t>If the power of an appliance is greater than 700Watts , e.g. a kettle , we use a 13Amp fuse.If it is less than 700 Watts , e.g. a lamp , we fit a 3Amp fuse.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 build="p" animBg="1" autoUpdateAnimBg="0"/>
      <p:bldP spid="102403" grpId="0" build="p" bldLvl="5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WordArt 4">
            <a:extLst>
              <a:ext uri="{FF2B5EF4-FFF2-40B4-BE49-F238E27FC236}">
                <a16:creationId xmlns:a16="http://schemas.microsoft.com/office/drawing/2014/main" id="{E98065D1-776A-E3A9-115F-86B9D40BE1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100357" name="WordArt 5">
            <a:extLst>
              <a:ext uri="{FF2B5EF4-FFF2-40B4-BE49-F238E27FC236}">
                <a16:creationId xmlns:a16="http://schemas.microsoft.com/office/drawing/2014/main" id="{2DCD66D8-CBC7-BFF4-46BE-5738FB5FCED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1295400"/>
            <a:ext cx="54673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electrical safety in the house</a:t>
            </a:r>
          </a:p>
        </p:txBody>
      </p:sp>
      <p:sp>
        <p:nvSpPr>
          <p:cNvPr id="100358" name="Text Box 6">
            <a:extLst>
              <a:ext uri="{FF2B5EF4-FFF2-40B4-BE49-F238E27FC236}">
                <a16:creationId xmlns:a16="http://schemas.microsoft.com/office/drawing/2014/main" id="{1C8B937A-46DD-1E0F-F9C3-17D4F61B6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133600"/>
            <a:ext cx="525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/>
              <a:t>INFORMATION THE EARTH WIRE</a:t>
            </a:r>
          </a:p>
        </p:txBody>
      </p:sp>
      <p:sp>
        <p:nvSpPr>
          <p:cNvPr id="100359" name="Text Box 7">
            <a:extLst>
              <a:ext uri="{FF2B5EF4-FFF2-40B4-BE49-F238E27FC236}">
                <a16:creationId xmlns:a16="http://schemas.microsoft.com/office/drawing/2014/main" id="{BE4F75D1-6C44-C2F5-2C89-21EF70260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2936875"/>
            <a:ext cx="8277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Normally the earth does nothing in a circuit, but if the live wire</a:t>
            </a:r>
          </a:p>
          <a:p>
            <a:r>
              <a:rPr lang="en-GB" altLang="en-US"/>
              <a:t>somehow touches the casing of an appliance  such as a toaster,</a:t>
            </a:r>
          </a:p>
          <a:p>
            <a:r>
              <a:rPr lang="en-GB" altLang="en-US"/>
              <a:t>You would get an electric shock and be badly injured.To stop this </a:t>
            </a:r>
          </a:p>
          <a:p>
            <a:r>
              <a:rPr lang="en-GB" altLang="en-US"/>
              <a:t>happening,the earth wire causes a large current to flow.This</a:t>
            </a:r>
          </a:p>
          <a:p>
            <a:r>
              <a:rPr lang="en-GB" altLang="en-US"/>
              <a:t>blows the fuse and the appliance becomes dead.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utoUpdateAnimBg="0"/>
      <p:bldP spid="1003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B5E7F65F-A28D-9929-AFFB-EA59DC0236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95400"/>
          </a:xfrm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NON RENEWABLE SOURCES OF ENERGY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77077763-CE78-5308-C029-F45CB26E3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en-US" sz="2800"/>
              <a:t>The Fossil Fuels.</a:t>
            </a:r>
          </a:p>
          <a:p>
            <a:pPr algn="ctr"/>
            <a:r>
              <a:rPr lang="en-GB" altLang="en-US" sz="2800"/>
              <a:t>These are coal , oil and gas.</a:t>
            </a:r>
          </a:p>
          <a:p>
            <a:pPr algn="ctr"/>
            <a:r>
              <a:rPr lang="en-GB" altLang="en-US" sz="2800"/>
              <a:t>Coal is made from dead plant material milloins of years old.</a:t>
            </a:r>
          </a:p>
          <a:p>
            <a:pPr algn="ctr"/>
            <a:r>
              <a:rPr lang="en-GB" altLang="en-US" sz="2800"/>
              <a:t>Oil and Gas are made from dead sea creatures millons of years old.</a:t>
            </a:r>
          </a:p>
          <a:p>
            <a:pPr algn="ctr"/>
            <a:r>
              <a:rPr lang="en-GB" altLang="en-US" sz="2800"/>
              <a:t>Once they have been used they can no longer be used and are therefore running out.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nimBg="1" autoUpdateAnimBg="0"/>
      <p:bldP spid="106499" grpId="0" build="p" bldLvl="5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FDC08822-105A-A148-7D6B-EEA993152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CRUDE OIL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F3C5C659-5005-F8A6-F8F2-DFD865F7DD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 sz="2800"/>
              <a:t>Crude oil is a mixture of hundreds of different compounds and is difficult to burn.</a:t>
            </a:r>
          </a:p>
          <a:p>
            <a:r>
              <a:rPr lang="en-GB" altLang="en-US" sz="2800"/>
              <a:t>It is taken from the worlds oil fields to refineries where it is cleaned.</a:t>
            </a:r>
          </a:p>
          <a:p>
            <a:r>
              <a:rPr lang="en-GB" altLang="en-US" sz="2800"/>
              <a:t>It is separated into different chemicals we can use.</a:t>
            </a:r>
          </a:p>
          <a:p>
            <a:r>
              <a:rPr lang="en-GB" altLang="en-US" sz="2800"/>
              <a:t>Each different chemical is separated out at a different temperature.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nimBg="1" autoUpdateAnimBg="0"/>
      <p:bldP spid="108547" grpId="0" build="p" bldLvl="5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34B4B495-020D-5C0E-9D2F-097B1B7C1C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CRUDE OIL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8F79348C-9061-3FFC-CCBB-7900F0FB74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/>
              <a:t>Crude oil products include the following , </a:t>
            </a:r>
          </a:p>
          <a:p>
            <a:pPr>
              <a:lnSpc>
                <a:spcPct val="90000"/>
              </a:lnSpc>
            </a:pPr>
            <a:r>
              <a:rPr lang="en-GB" altLang="en-US"/>
              <a:t>Bottled gas at 20</a:t>
            </a:r>
            <a:r>
              <a:rPr lang="en-GB" altLang="en-US" baseline="24000"/>
              <a:t>0</a:t>
            </a:r>
            <a:r>
              <a:rPr lang="en-GB" altLang="en-US"/>
              <a:t>C.</a:t>
            </a:r>
          </a:p>
          <a:p>
            <a:pPr>
              <a:lnSpc>
                <a:spcPct val="90000"/>
              </a:lnSpc>
            </a:pPr>
            <a:r>
              <a:rPr lang="en-GB" altLang="en-US"/>
              <a:t>Petrol at 70</a:t>
            </a:r>
            <a:r>
              <a:rPr lang="en-GB" altLang="en-US" baseline="26000"/>
              <a:t>0</a:t>
            </a:r>
            <a:r>
              <a:rPr lang="en-GB" altLang="en-US"/>
              <a:t>C for vehicles.</a:t>
            </a:r>
          </a:p>
          <a:p>
            <a:pPr>
              <a:lnSpc>
                <a:spcPct val="90000"/>
              </a:lnSpc>
            </a:pPr>
            <a:r>
              <a:rPr lang="en-GB" altLang="en-US"/>
              <a:t>Paraffin oil at 170</a:t>
            </a:r>
            <a:r>
              <a:rPr lang="en-GB" altLang="en-US" baseline="26000"/>
              <a:t>0</a:t>
            </a:r>
            <a:r>
              <a:rPr lang="en-GB" altLang="en-US"/>
              <a:t>C for jets and lighting.</a:t>
            </a:r>
          </a:p>
          <a:p>
            <a:pPr>
              <a:lnSpc>
                <a:spcPct val="90000"/>
              </a:lnSpc>
            </a:pPr>
            <a:r>
              <a:rPr lang="en-GB" altLang="en-US"/>
              <a:t>Diesel at 270</a:t>
            </a:r>
            <a:r>
              <a:rPr lang="en-GB" altLang="en-US" baseline="26000"/>
              <a:t>0</a:t>
            </a:r>
            <a:r>
              <a:rPr lang="en-GB" altLang="en-US"/>
              <a:t>C  for trains.</a:t>
            </a:r>
          </a:p>
          <a:p>
            <a:pPr>
              <a:lnSpc>
                <a:spcPct val="90000"/>
              </a:lnSpc>
            </a:pPr>
            <a:r>
              <a:rPr lang="en-GB" altLang="en-US"/>
              <a:t>Lubricating oils for oil , polishes.</a:t>
            </a:r>
          </a:p>
          <a:p>
            <a:pPr>
              <a:lnSpc>
                <a:spcPct val="90000"/>
              </a:lnSpc>
            </a:pPr>
            <a:r>
              <a:rPr lang="en-GB" altLang="en-US"/>
              <a:t>Bitumen at 350</a:t>
            </a:r>
            <a:r>
              <a:rPr lang="en-GB" altLang="en-US" baseline="26000"/>
              <a:t>0</a:t>
            </a:r>
            <a:r>
              <a:rPr lang="en-GB" altLang="en-US"/>
              <a:t>C for roads.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/>
          </a:p>
          <a:p>
            <a:pPr>
              <a:lnSpc>
                <a:spcPct val="90000"/>
              </a:lnSpc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 autoUpdateAnimBg="0"/>
      <p:bldP spid="110595" grpId="0" build="p" bldLvl="5" animBg="1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73B539EA-9513-EA65-E21F-4FD0063F1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altLang="en-US"/>
              <a:t>POLLUTION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7FB1CCAA-DBDA-9AF0-06D6-FF96CB3B7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GB" altLang="en-US"/>
              <a:t>Burning Fuels.</a:t>
            </a:r>
          </a:p>
          <a:p>
            <a:pPr>
              <a:lnSpc>
                <a:spcPct val="90000"/>
              </a:lnSpc>
            </a:pPr>
            <a:r>
              <a:rPr lang="en-GB" altLang="en-US"/>
              <a:t>When fuels are burned in oxygen , heat is produced but carbon dioxide and water vapour are also produced.</a:t>
            </a:r>
          </a:p>
          <a:p>
            <a:pPr>
              <a:lnSpc>
                <a:spcPct val="90000"/>
              </a:lnSpc>
            </a:pPr>
            <a:r>
              <a:rPr lang="en-GB" altLang="en-US"/>
              <a:t>Sulphur dioxide and nitrogen are also produced.</a:t>
            </a:r>
          </a:p>
          <a:p>
            <a:pPr>
              <a:lnSpc>
                <a:spcPct val="90000"/>
              </a:lnSpc>
            </a:pPr>
            <a:r>
              <a:rPr lang="en-GB" altLang="en-US"/>
              <a:t>These gases cause global warming and acid rain.</a:t>
            </a:r>
          </a:p>
          <a:p>
            <a:pPr>
              <a:lnSpc>
                <a:spcPct val="90000"/>
              </a:lnSpc>
            </a:pP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 animBg="1" autoUpdateAnimBg="0"/>
      <p:bldP spid="112643" grpId="0" build="p" bldLvl="5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>
            <a:extLst>
              <a:ext uri="{FF2B5EF4-FFF2-40B4-BE49-F238E27FC236}">
                <a16:creationId xmlns:a16="http://schemas.microsoft.com/office/drawing/2014/main" id="{42354372-5477-0503-748F-CD13EE1EE3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533400"/>
            <a:ext cx="1876425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heating</a:t>
            </a:r>
          </a:p>
        </p:txBody>
      </p:sp>
      <p:sp>
        <p:nvSpPr>
          <p:cNvPr id="8197" name="WordArt 5">
            <a:extLst>
              <a:ext uri="{FF2B5EF4-FFF2-40B4-BE49-F238E27FC236}">
                <a16:creationId xmlns:a16="http://schemas.microsoft.com/office/drawing/2014/main" id="{8BCB422D-6AFD-0351-B1D2-B17A1D3700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0" y="457200"/>
            <a:ext cx="1466850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lighting</a:t>
            </a:r>
          </a:p>
        </p:txBody>
      </p:sp>
      <p:sp>
        <p:nvSpPr>
          <p:cNvPr id="8198" name="WordArt 6">
            <a:extLst>
              <a:ext uri="{FF2B5EF4-FFF2-40B4-BE49-F238E27FC236}">
                <a16:creationId xmlns:a16="http://schemas.microsoft.com/office/drawing/2014/main" id="{630F6740-2979-5E91-1326-C10C0D3CE5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5715000"/>
            <a:ext cx="15240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cooking</a:t>
            </a:r>
          </a:p>
        </p:txBody>
      </p:sp>
      <p:sp>
        <p:nvSpPr>
          <p:cNvPr id="8199" name="WordArt 7">
            <a:extLst>
              <a:ext uri="{FF2B5EF4-FFF2-40B4-BE49-F238E27FC236}">
                <a16:creationId xmlns:a16="http://schemas.microsoft.com/office/drawing/2014/main" id="{395E25CB-9476-3F7A-E2F8-491607880F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77200" y="5715000"/>
            <a:ext cx="609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fun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7C0E8A6A-3A4D-10DD-A6C9-55CBCC047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9096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200"/>
              <a:t>	These are the four main activities that people use 	energy for in a house.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3782B8B5-764D-3DEC-ACAA-57EBF5B09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094E7226-5688-E832-3EEB-2FAD9B97A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GB" altLang="en-US"/>
              <a:t>POLLUTION</a:t>
            </a:r>
          </a:p>
          <a:p>
            <a:pPr lvl="2"/>
            <a:r>
              <a:rPr lang="en-GB" altLang="en-US"/>
              <a:t>Another gas is produced when fuel does not burn completely.This is called Carbon Monoxide.</a:t>
            </a:r>
          </a:p>
          <a:p>
            <a:pPr lvl="2"/>
            <a:r>
              <a:rPr lang="en-GB" altLang="en-US"/>
              <a:t>This gas has no smell and can cause death.</a:t>
            </a:r>
          </a:p>
          <a:p>
            <a:pPr lvl="2"/>
            <a:r>
              <a:rPr lang="en-GB" altLang="en-US"/>
              <a:t>Cars are now fitted with catalytic converters which convert this gas into a harmless gas.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B438547-7B53-0AEF-6CE4-F11EED0B1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0166E63-74F5-91A9-F437-730DD296B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AC5FBE0-0429-07E7-12DC-2CC42FAB6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3DAA524-AC5E-E38C-ED0F-C75CD346D5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1EB2AA5-4DD5-8870-4335-A2F3C97E2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227C69D-9023-7EBA-57BD-79DA5D3C3B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AB65A24-0284-1D54-5259-35C4A19A8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2CE8C81-771A-1794-EFD1-5B8C73B76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C80F3CD-BD59-31BC-92F4-4ED924CDB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6ED6152-08C6-E3A8-278C-BB21EEAB03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17D6ACB-38E7-67BC-9076-F708A62F07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92C16325-A9C9-2576-AF48-D63F3EBC0F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5CDB2FD-BBFA-AB85-75F4-E75E1DA48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38BC6616-6D5C-8B02-4E62-D3AD921FB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8D6ADF2-BC68-36D0-DB48-C98D5E7E7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22500CE5-C374-0215-AEED-7C0409612D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>
            <a:extLst>
              <a:ext uri="{FF2B5EF4-FFF2-40B4-BE49-F238E27FC236}">
                <a16:creationId xmlns:a16="http://schemas.microsoft.com/office/drawing/2014/main" id="{30310DB6-634D-0D8E-259C-EEFEEF7A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81000"/>
            <a:ext cx="419735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WordArt 6">
            <a:extLst>
              <a:ext uri="{FF2B5EF4-FFF2-40B4-BE49-F238E27FC236}">
                <a16:creationId xmlns:a16="http://schemas.microsoft.com/office/drawing/2014/main" id="{EC8DD406-A9DB-2B7A-DE1D-16F2B5538E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53C295DC-75D4-368D-58EB-0721B05B58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93875"/>
            <a:ext cx="4124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1.	By looking at the picture</a:t>
            </a:r>
          </a:p>
          <a:p>
            <a:r>
              <a:rPr lang="en-GB" altLang="en-US"/>
              <a:t>	shown, list the number </a:t>
            </a:r>
          </a:p>
          <a:p>
            <a:r>
              <a:rPr lang="en-GB" altLang="en-US"/>
              <a:t>	of ways in which energy</a:t>
            </a:r>
          </a:p>
          <a:p>
            <a:r>
              <a:rPr lang="en-GB" altLang="en-US"/>
              <a:t>	is used. 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56B32D09-7705-D0C9-48B1-0B764BC9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470275"/>
            <a:ext cx="3676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AutoNum type="arabicPeriod" startAt="2"/>
            </a:pPr>
            <a:r>
              <a:rPr lang="en-GB" altLang="en-US"/>
              <a:t>    Which appliances use </a:t>
            </a:r>
          </a:p>
          <a:p>
            <a:r>
              <a:rPr lang="en-GB" altLang="en-US"/>
              <a:t>	    the most energy?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  <p:bldP spid="9224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8DF2B5A-7216-5074-7EA2-13F649051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6E2222-5A79-40E3-2944-BFE680B3E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3A0982C-D973-985A-DDCC-B6513F9C5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AA465D1B-9448-9A37-23B3-E1BE5F910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DCCF461C-56B4-F2D8-1318-653B63FBB4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B9A706F8-8B18-5DF1-76BB-66C497605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E34B7D0-5D19-F108-A94B-F560717051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DDF7E68-8930-DA63-F4FA-930D3E445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7B9B5B2-DE0B-DC68-9CFA-BEA9D56B65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7282B56-18A3-A3FB-6315-CCC56FB20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A1C94E7-1315-C66A-80F7-43D15D66D2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A1B1658F-22D6-E8DF-F434-BB02F36DB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6FABD78-61B3-E1B5-0076-1BA9ACE2C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AD0C937-B800-43C9-5E2D-8CBCE654C1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FE4A1810-2290-CBDE-174D-64205CE14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925B20B-0A6A-0290-F8D3-FD9FF48BF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E0C3840-8B45-550C-3EC9-07DCA5CE05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7DB47E0D-B17C-D20C-64CF-7491A475C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8F5AD8F-65CA-C863-9ADF-B570090A55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E6A502D-E40A-F029-9422-2D1ABD44E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>
            <a:extLst>
              <a:ext uri="{FF2B5EF4-FFF2-40B4-BE49-F238E27FC236}">
                <a16:creationId xmlns:a16="http://schemas.microsoft.com/office/drawing/2014/main" id="{DC832558-13EB-22AB-F057-5809E88144B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2286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11269" name="WordArt 5">
            <a:extLst>
              <a:ext uri="{FF2B5EF4-FFF2-40B4-BE49-F238E27FC236}">
                <a16:creationId xmlns:a16="http://schemas.microsoft.com/office/drawing/2014/main" id="{C6E1810F-1133-3F4C-AE2F-536758155B6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1143000"/>
            <a:ext cx="36004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energy in the home</a:t>
            </a:r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990D2048-EE8F-114A-9D69-BE3037662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022475"/>
            <a:ext cx="7821613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/>
              <a:t>Energy can be supplied to the home in three ways.</a:t>
            </a:r>
          </a:p>
          <a:p>
            <a:endParaRPr lang="en-GB" altLang="en-US"/>
          </a:p>
          <a:p>
            <a:pPr>
              <a:buFontTx/>
              <a:buAutoNum type="arabicPeriod"/>
            </a:pPr>
            <a:r>
              <a:rPr lang="en-GB" altLang="en-US"/>
              <a:t>Electricity :- this is brought to us from power stations.It </a:t>
            </a:r>
          </a:p>
          <a:p>
            <a:r>
              <a:rPr lang="en-GB" altLang="en-US"/>
              <a:t>	comes via pylons and underground cables.</a:t>
            </a:r>
          </a:p>
          <a:p>
            <a:endParaRPr lang="en-GB" altLang="en-US"/>
          </a:p>
          <a:p>
            <a:pPr>
              <a:buFontTx/>
              <a:buAutoNum type="arabicPeriod" startAt="2"/>
            </a:pPr>
            <a:r>
              <a:rPr lang="en-GB" altLang="en-US"/>
              <a:t>Gas :- this comes from the north sea.It is pumped along</a:t>
            </a:r>
          </a:p>
          <a:p>
            <a:r>
              <a:rPr lang="en-GB" altLang="en-US"/>
              <a:t>	pipelines to gas stations.</a:t>
            </a:r>
          </a:p>
          <a:p>
            <a:endParaRPr lang="en-GB" altLang="en-US"/>
          </a:p>
          <a:p>
            <a:pPr>
              <a:buFontTx/>
              <a:buAutoNum type="arabicPeriod" startAt="3"/>
            </a:pPr>
            <a:r>
              <a:rPr lang="en-GB" altLang="en-US"/>
              <a:t>Solid fuel :- this is the form of coal, wood or peat.Coal is   </a:t>
            </a:r>
          </a:p>
          <a:p>
            <a:r>
              <a:rPr lang="en-GB" altLang="en-US"/>
              <a:t>	mined and peat is cut from the ground.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362572-BAED-780A-221E-2424BB7AE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B683F78-A952-56B9-D076-E3DE6EE38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586FA72-47F5-8D39-4B2C-461A306D9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7F57BCE-49C8-1F86-55C9-B16DE8779A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60F435A-4D12-D7CE-2A6A-F694712FA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1B15585-A8BE-AEAD-E3EE-6D12D43DC4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7A9E7D5-C3E0-1930-C5A7-65D41DE8C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35A62175-3B29-F103-C913-D88EF300E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8324C956-B159-388B-1EA8-67EA2B953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24EA3CFE-C5FD-7F5B-52A4-6AA4AD39E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6B348F9F-F7B1-423A-7C8A-A91042EF6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7EC8BB1-426F-1E79-E9D3-9F3ACF38D1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C6361CD0-F2F2-A989-5C0D-AF988E0FE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FF6EC94A-AFE0-2EA5-8B74-E9A0ACCB5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FDDFEE18-0768-D7F0-4FB2-1C384161E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19AA9FE-5938-899C-208C-A8BBD60CEF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A95E7BBB-A70F-7562-4B20-352FB9EB0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96FC81EB-6F3A-8314-4CDF-9AC6807D4E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6EB543EE-C17D-EFE0-1D01-2EA200B66D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772FCEA-A02F-3194-DC1C-6CE6E6090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WordArt 1028">
            <a:extLst>
              <a:ext uri="{FF2B5EF4-FFF2-40B4-BE49-F238E27FC236}">
                <a16:creationId xmlns:a16="http://schemas.microsoft.com/office/drawing/2014/main" id="{560B9182-20F5-EC84-6C80-E34DC7A9E5B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30194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types of heating</a:t>
            </a:r>
          </a:p>
        </p:txBody>
      </p:sp>
      <p:sp>
        <p:nvSpPr>
          <p:cNvPr id="20486" name="Text Box 1030">
            <a:extLst>
              <a:ext uri="{FF2B5EF4-FFF2-40B4-BE49-F238E27FC236}">
                <a16:creationId xmlns:a16="http://schemas.microsoft.com/office/drawing/2014/main" id="{DB55FAC7-3C70-123E-E53B-546FD0FBC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1695450"/>
            <a:ext cx="4513263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3200"/>
              <a:t>Most houses use either </a:t>
            </a:r>
          </a:p>
          <a:p>
            <a:pPr>
              <a:buFontTx/>
              <a:buAutoNum type="arabicPeriod"/>
            </a:pPr>
            <a:r>
              <a:rPr lang="en-GB" altLang="en-US" sz="3200"/>
              <a:t>Gas central heating.</a:t>
            </a:r>
          </a:p>
          <a:p>
            <a:pPr>
              <a:buFontTx/>
              <a:buAutoNum type="arabicPeriod" startAt="2"/>
            </a:pPr>
            <a:r>
              <a:rPr lang="en-GB" altLang="en-US" sz="3200"/>
              <a:t>Electric central heating.</a:t>
            </a:r>
          </a:p>
          <a:p>
            <a:pPr>
              <a:buFontTx/>
              <a:buAutoNum type="arabicPeriod" startAt="3"/>
            </a:pPr>
            <a:r>
              <a:rPr lang="en-GB" altLang="en-US" sz="3200"/>
              <a:t>Gas fires.</a:t>
            </a:r>
          </a:p>
          <a:p>
            <a:r>
              <a:rPr lang="en-GB" altLang="en-US" sz="3200"/>
              <a:t>4.	Electric fires.</a:t>
            </a:r>
          </a:p>
          <a:p>
            <a:endParaRPr lang="en-GB" altLang="en-US" sz="3200"/>
          </a:p>
          <a:p>
            <a:endParaRPr lang="en-GB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2F5E6047-5FDC-5487-9935-6C5A07499B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811EA766-8358-11B2-266D-20CE2C7FE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B0CF741E-69C7-745F-077E-51F86FCF4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3E54A96-1674-A85E-5189-2B4B667D1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6FE5B613-86D6-4FC4-8C45-506BBC0EE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132A420-C987-5CE4-B3C1-04040E851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6287ED9E-24C2-2860-968B-9CB75E1C1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2F46184A-A35D-195C-2A1B-7231DB81F1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B68C73EE-974C-BF08-9923-C9059464A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D1C70B27-F4D6-941C-F42B-03EC72956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AB7FF6A0-C45B-146A-89AB-4BAD7FC6F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125DCBD5-BDFC-54B5-EEDD-2D98B87BF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8115A9D5-C3E6-1EB0-2B45-51D5A95FBC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693FE8F-FC69-27C6-D424-7EBC338A9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A7F93265-3186-94FC-3B3C-14A44FA8B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EE5D8BBD-97F4-9947-B7A0-545E9F496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ABCEF8AD-99D7-75A8-F985-6EA58648B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527053D9-5771-7B8C-8241-1462DD686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006D009A-7F34-D793-D307-1541DCD119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FE511F5-26D3-80CB-279F-33FF44656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>
            <a:extLst>
              <a:ext uri="{FF2B5EF4-FFF2-40B4-BE49-F238E27FC236}">
                <a16:creationId xmlns:a16="http://schemas.microsoft.com/office/drawing/2014/main" id="{A4B6D30F-EE54-DD93-2A72-B1CA205625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16389" name="WordArt 5">
            <a:extLst>
              <a:ext uri="{FF2B5EF4-FFF2-40B4-BE49-F238E27FC236}">
                <a16:creationId xmlns:a16="http://schemas.microsoft.com/office/drawing/2014/main" id="{A8F19A98-B20C-5E08-B4C4-342E538D1A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50387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uses of energy in the home</a:t>
            </a:r>
          </a:p>
        </p:txBody>
      </p:sp>
      <p:sp>
        <p:nvSpPr>
          <p:cNvPr id="16390" name="Oval 6">
            <a:extLst>
              <a:ext uri="{FF2B5EF4-FFF2-40B4-BE49-F238E27FC236}">
                <a16:creationId xmlns:a16="http://schemas.microsoft.com/office/drawing/2014/main" id="{39FD80AC-365B-F883-1948-A3D35FB2F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743200"/>
            <a:ext cx="4343400" cy="3657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en-US"/>
          </a:p>
        </p:txBody>
      </p:sp>
      <p:sp>
        <p:nvSpPr>
          <p:cNvPr id="16391" name="Line 7">
            <a:extLst>
              <a:ext uri="{FF2B5EF4-FFF2-40B4-BE49-F238E27FC236}">
                <a16:creationId xmlns:a16="http://schemas.microsoft.com/office/drawing/2014/main" id="{3000FFC6-563A-4FD8-F117-08AA2DB060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819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DED8427E-945A-635A-63AC-851A78E1C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8E36E912-0F81-03B9-B9BF-70FA0F4808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4191000"/>
            <a:ext cx="2133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1D4C4F13-B708-C6E2-3C46-F588457B52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67000" y="48768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7" name="Line 23">
            <a:extLst>
              <a:ext uri="{FF2B5EF4-FFF2-40B4-BE49-F238E27FC236}">
                <a16:creationId xmlns:a16="http://schemas.microsoft.com/office/drawing/2014/main" id="{424B5580-2D09-7B1A-CE5F-07C6196893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4876800"/>
            <a:ext cx="1143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09" name="Text Box 25">
            <a:extLst>
              <a:ext uri="{FF2B5EF4-FFF2-40B4-BE49-F238E27FC236}">
                <a16:creationId xmlns:a16="http://schemas.microsoft.com/office/drawing/2014/main" id="{72C80C26-E6DE-0E63-4352-37238457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394075"/>
            <a:ext cx="1393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Hot water</a:t>
            </a:r>
          </a:p>
        </p:txBody>
      </p:sp>
      <p:sp>
        <p:nvSpPr>
          <p:cNvPr id="16410" name="Text Box 26">
            <a:extLst>
              <a:ext uri="{FF2B5EF4-FFF2-40B4-BE49-F238E27FC236}">
                <a16:creationId xmlns:a16="http://schemas.microsoft.com/office/drawing/2014/main" id="{B0148F94-297E-F03B-0C87-F095697A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512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20%</a:t>
            </a:r>
          </a:p>
        </p:txBody>
      </p:sp>
      <p:sp>
        <p:nvSpPr>
          <p:cNvPr id="16411" name="Text Box 27">
            <a:extLst>
              <a:ext uri="{FF2B5EF4-FFF2-40B4-BE49-F238E27FC236}">
                <a16:creationId xmlns:a16="http://schemas.microsoft.com/office/drawing/2014/main" id="{0A6D8BF8-6279-564A-4ED3-CF34A1C8D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4384675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TV</a:t>
            </a:r>
          </a:p>
        </p:txBody>
      </p:sp>
      <p:sp>
        <p:nvSpPr>
          <p:cNvPr id="16412" name="Text Box 28">
            <a:extLst>
              <a:ext uri="{FF2B5EF4-FFF2-40B4-BE49-F238E27FC236}">
                <a16:creationId xmlns:a16="http://schemas.microsoft.com/office/drawing/2014/main" id="{6CA20593-49B0-5DE2-2385-0EC03E336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6925" y="43846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10%</a:t>
            </a:r>
          </a:p>
        </p:txBody>
      </p:sp>
      <p:sp>
        <p:nvSpPr>
          <p:cNvPr id="16416" name="Text Box 32">
            <a:extLst>
              <a:ext uri="{FF2B5EF4-FFF2-40B4-BE49-F238E27FC236}">
                <a16:creationId xmlns:a16="http://schemas.microsoft.com/office/drawing/2014/main" id="{7B481E40-0243-A3DD-D7E4-EE52C5C01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841875"/>
            <a:ext cx="1165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cooking</a:t>
            </a: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6CEDD8AA-503E-24D1-EDB4-F6A57436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522287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10%</a:t>
            </a:r>
          </a:p>
        </p:txBody>
      </p:sp>
      <p:sp>
        <p:nvSpPr>
          <p:cNvPr id="16418" name="Text Box 34">
            <a:extLst>
              <a:ext uri="{FF2B5EF4-FFF2-40B4-BE49-F238E27FC236}">
                <a16:creationId xmlns:a16="http://schemas.microsoft.com/office/drawing/2014/main" id="{1B72722C-6A33-83CB-4924-A1E6F5DE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1925" y="3698875"/>
            <a:ext cx="11477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Room</a:t>
            </a:r>
          </a:p>
          <a:p>
            <a:r>
              <a:rPr lang="en-GB" altLang="en-US"/>
              <a:t>Heating</a:t>
            </a:r>
          </a:p>
          <a:p>
            <a:r>
              <a:rPr lang="en-GB" altLang="en-US"/>
              <a:t>65%</a:t>
            </a:r>
          </a:p>
        </p:txBody>
      </p:sp>
      <p:sp>
        <p:nvSpPr>
          <p:cNvPr id="16420" name="Line 36">
            <a:extLst>
              <a:ext uri="{FF2B5EF4-FFF2-40B4-BE49-F238E27FC236}">
                <a16:creationId xmlns:a16="http://schemas.microsoft.com/office/drawing/2014/main" id="{FF20B733-1EE9-2757-81F7-AB4BB397A3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19800" y="2743200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21" name="Line 37">
            <a:extLst>
              <a:ext uri="{FF2B5EF4-FFF2-40B4-BE49-F238E27FC236}">
                <a16:creationId xmlns:a16="http://schemas.microsoft.com/office/drawing/2014/main" id="{FEE896AD-E22B-75B5-964C-AF25C6562A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7244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22" name="Line 38">
            <a:extLst>
              <a:ext uri="{FF2B5EF4-FFF2-40B4-BE49-F238E27FC236}">
                <a16:creationId xmlns:a16="http://schemas.microsoft.com/office/drawing/2014/main" id="{395C17EB-F40F-BDD5-970D-96816BF04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8674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23" name="Line 39">
            <a:extLst>
              <a:ext uri="{FF2B5EF4-FFF2-40B4-BE49-F238E27FC236}">
                <a16:creationId xmlns:a16="http://schemas.microsoft.com/office/drawing/2014/main" id="{0CDED240-441D-3905-E36E-6D8E1590AC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43200" y="28194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24" name="Line 40">
            <a:extLst>
              <a:ext uri="{FF2B5EF4-FFF2-40B4-BE49-F238E27FC236}">
                <a16:creationId xmlns:a16="http://schemas.microsoft.com/office/drawing/2014/main" id="{697AAEA1-D4C7-3B1D-213A-47327E4AB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4572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25" name="Line 41">
            <a:extLst>
              <a:ext uri="{FF2B5EF4-FFF2-40B4-BE49-F238E27FC236}">
                <a16:creationId xmlns:a16="http://schemas.microsoft.com/office/drawing/2014/main" id="{DAC2C7E9-47B3-23AD-1693-CD84BC4E16A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7400" y="56388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31" name="Oval 47">
            <a:extLst>
              <a:ext uri="{FF2B5EF4-FFF2-40B4-BE49-F238E27FC236}">
                <a16:creationId xmlns:a16="http://schemas.microsoft.com/office/drawing/2014/main" id="{CFAE5929-A0FE-41C2-962B-8FD290D87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867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258C9DD8-DB44-CB03-CAAE-98FD9598C2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93EBE13A-805A-76B0-6EEF-79E3DFB01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WordArt 5">
            <a:extLst>
              <a:ext uri="{FF2B5EF4-FFF2-40B4-BE49-F238E27FC236}">
                <a16:creationId xmlns:a16="http://schemas.microsoft.com/office/drawing/2014/main" id="{DAF9FA15-A90B-8CF2-B137-468F0860D33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304800"/>
            <a:ext cx="1323975" cy="8747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energy</a:t>
            </a:r>
          </a:p>
        </p:txBody>
      </p:sp>
      <p:sp>
        <p:nvSpPr>
          <p:cNvPr id="18440" name="WordArt 8">
            <a:extLst>
              <a:ext uri="{FF2B5EF4-FFF2-40B4-BE49-F238E27FC236}">
                <a16:creationId xmlns:a16="http://schemas.microsoft.com/office/drawing/2014/main" id="{C9903B0E-71C9-0026-E279-F1B26BFC2B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50387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 panose="020B0806030902050204" pitchFamily="34" charset="0"/>
              </a:rPr>
              <a:t>uses of energy in the home</a:t>
            </a:r>
          </a:p>
        </p:txBody>
      </p:sp>
      <p:sp>
        <p:nvSpPr>
          <p:cNvPr id="18441" name="Text Box 9">
            <a:extLst>
              <a:ext uri="{FF2B5EF4-FFF2-40B4-BE49-F238E27FC236}">
                <a16:creationId xmlns:a16="http://schemas.microsoft.com/office/drawing/2014/main" id="{865CD24C-1B3A-9D01-6EEE-41FBAA153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94996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3200"/>
              <a:t>The next slide shows the uses of energy in the home.</a:t>
            </a:r>
          </a:p>
          <a:p>
            <a:endParaRPr lang="en-GB" altLang="en-US" sz="3200"/>
          </a:p>
          <a:p>
            <a:r>
              <a:rPr lang="en-GB" altLang="en-US" sz="3200"/>
              <a:t>The uses are :- 1.	Hot water   20%.</a:t>
            </a:r>
          </a:p>
          <a:p>
            <a:r>
              <a:rPr lang="en-GB" altLang="en-US" sz="3200"/>
              <a:t>		      2.	T.V. ,lights etc. :-5%.</a:t>
            </a:r>
          </a:p>
          <a:p>
            <a:r>
              <a:rPr lang="en-GB" altLang="en-US" sz="3200"/>
              <a:t>		      3.	Cooking :- 10%.</a:t>
            </a:r>
          </a:p>
          <a:p>
            <a:r>
              <a:rPr lang="en-GB" altLang="en-US" sz="3200"/>
              <a:t>		      4.	Room heating  :- 65%.</a:t>
            </a:r>
          </a:p>
          <a:p>
            <a:endParaRPr lang="en-GB" altLang="en-US" sz="3200"/>
          </a:p>
          <a:p>
            <a:r>
              <a:rPr lang="en-GB" altLang="en-US" sz="3200"/>
              <a:t>	Think of other appliances and add them to the 	diagram.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4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build="p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6699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B8CA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2260</Words>
  <Application>Microsoft Office PowerPoint</Application>
  <PresentationFormat>On-screen Show (4:3)</PresentationFormat>
  <Paragraphs>414</Paragraphs>
  <Slides>80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2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ELECTRICAL ENERGY</vt:lpstr>
      <vt:lpstr>PowerPoint Presentation</vt:lpstr>
      <vt:lpstr>NON RENEWABLE SOURCES OF ENERGY</vt:lpstr>
      <vt:lpstr>CRUDE OIL</vt:lpstr>
      <vt:lpstr>CRUDE OIL</vt:lpstr>
      <vt:lpstr>POLLUTION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St. Columba's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Physics Department</dc:creator>
  <cp:lastModifiedBy>Nayan GRIFFITHS</cp:lastModifiedBy>
  <cp:revision>46</cp:revision>
  <dcterms:created xsi:type="dcterms:W3CDTF">2002-08-23T15:09:58Z</dcterms:created>
  <dcterms:modified xsi:type="dcterms:W3CDTF">2023-03-13T10:55:23Z</dcterms:modified>
</cp:coreProperties>
</file>