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63" r:id="rId2"/>
    <p:sldId id="256" r:id="rId3"/>
    <p:sldId id="257" r:id="rId4"/>
    <p:sldId id="259" r:id="rId5"/>
    <p:sldId id="258" r:id="rId6"/>
    <p:sldId id="326" r:id="rId7"/>
    <p:sldId id="262" r:id="rId8"/>
    <p:sldId id="260" r:id="rId9"/>
    <p:sldId id="261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92" r:id="rId37"/>
    <p:sldId id="291" r:id="rId38"/>
    <p:sldId id="290" r:id="rId39"/>
    <p:sldId id="294" r:id="rId40"/>
    <p:sldId id="293" r:id="rId41"/>
    <p:sldId id="296" r:id="rId42"/>
    <p:sldId id="295" r:id="rId43"/>
    <p:sldId id="297" r:id="rId44"/>
    <p:sldId id="298" r:id="rId45"/>
    <p:sldId id="299" r:id="rId46"/>
    <p:sldId id="301" r:id="rId47"/>
    <p:sldId id="300" r:id="rId48"/>
    <p:sldId id="303" r:id="rId49"/>
    <p:sldId id="302" r:id="rId50"/>
    <p:sldId id="305" r:id="rId51"/>
    <p:sldId id="304" r:id="rId52"/>
    <p:sldId id="306" r:id="rId53"/>
    <p:sldId id="307" r:id="rId54"/>
    <p:sldId id="308" r:id="rId55"/>
    <p:sldId id="315" r:id="rId56"/>
    <p:sldId id="314" r:id="rId57"/>
    <p:sldId id="313" r:id="rId58"/>
    <p:sldId id="312" r:id="rId59"/>
    <p:sldId id="311" r:id="rId60"/>
    <p:sldId id="310" r:id="rId61"/>
    <p:sldId id="309" r:id="rId62"/>
    <p:sldId id="318" r:id="rId63"/>
    <p:sldId id="317" r:id="rId64"/>
    <p:sldId id="316" r:id="rId65"/>
    <p:sldId id="320" r:id="rId66"/>
    <p:sldId id="319" r:id="rId67"/>
    <p:sldId id="321" r:id="rId68"/>
    <p:sldId id="322" r:id="rId69"/>
    <p:sldId id="323" r:id="rId70"/>
    <p:sldId id="324" r:id="rId71"/>
    <p:sldId id="325" r:id="rId72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3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1A56C814-7A8C-212C-1A38-5F4FA4B227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5F8C5B1-079F-8EE9-017B-B79160C65C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9E2674D0-CBEA-9197-06EE-37659027DA3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C6D7A4A5-5BF7-4D70-89F8-A864DC79DA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2E5D551A-494F-6251-3098-E487D25CF0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48487" name="Rectangle 7">
            <a:extLst>
              <a:ext uri="{FF2B5EF4-FFF2-40B4-BE49-F238E27FC236}">
                <a16:creationId xmlns:a16="http://schemas.microsoft.com/office/drawing/2014/main" id="{D3F03459-1976-DD2F-1E86-8AAED3769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B4FCB7-9B83-4628-84A1-EF68E1FF5D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DDA66F-45B0-3CFB-C9EB-A4580BF71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CCB8E-8828-4092-A57B-1D734E024999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EF7CAE0F-6F61-DC8C-92E2-BA52CEAA11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3FD7D33B-6DB5-8623-C290-EE0A10FB1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A9D0CB-CE7B-086D-5DAB-76BB11916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06DDE-E8ED-46D6-A06D-51866DA9879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B99007C3-CA96-C1C2-1341-CACF7A44A8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925C5B06-2F4D-46DB-79DB-E64188BCA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EE55DF-8AC1-3688-17FB-0A22359A2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C1B64-E9B0-4CDB-8B93-0D1A91F3022F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1BFBF605-A190-1A9C-04EF-8099EC21AE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C8715BC-ED9E-05E2-9A5B-4B33C507B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18DC0E-98F4-B0B7-A803-3182BBC28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00913-9B7D-47EE-B5E6-DE93B071E52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D9B7134B-A68A-BF6D-86D3-E55B05331E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651A5A9-E769-8D60-0F81-56C0B5F4F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F09D20-CF63-1077-07C8-2A52DDBA6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0E4B6-93FA-4380-AC47-AEE42D533D7C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87227E80-C66A-78F7-824B-2B87FDA892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F9523966-5282-400D-1155-3FBB3761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D1025F-C25D-59E6-6DEE-BB3EEE6ACD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D333F-6A4E-42B4-A0A3-2BD41781E93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57172083-AD7B-9014-28AC-6FA62605FF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783824A-CA40-6069-DE59-1AC7E97B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289024-80B1-E21E-7AB5-0011A889B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18409-C16E-4683-96F3-6A33E33C652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7D17B3A0-128C-6F75-9F0E-B8B9F9005A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ED58BA2-30C5-A41F-BF0E-9C15E8FDC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7F80A0-23E6-8EAB-D2D9-22F1F9C02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6925C-6817-4EB2-AB69-ABE50934682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EB1D4A11-148A-9254-891A-C5A2A18153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577CEB06-07A2-30FD-4EC5-6CDC45DE2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728E72-AA28-F68D-838A-F2FF60DDD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B0B98-BE98-450C-A65B-5ED0489A60A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7B663DDD-F73E-7733-A93E-C943BF5EEC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8B726319-973A-687A-27E4-E0FF2E1D5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77B45C-B9C6-2CD4-3E60-C254FCFB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6C602-0EB1-49E7-BBB2-F077EF47D9E6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4FAB86F1-8848-8AA6-E531-2CD016B090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EA6510ED-315F-8993-757E-F4DDDC6E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992E96-3863-5155-F42B-AB657F575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9762A-D7CD-432C-A79F-650A19580FE5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0B16469B-47DA-B900-6ED1-4EA0F6EBEB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C96F94F2-CF11-AFB0-A144-7E0D80CAD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CD6CDC-58C3-2880-D82F-4EF46A882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EEAA8-D983-4582-855D-DEFF3ADFEED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37C22806-4EAB-0B34-D63A-8EECE3BD6B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3911C2C-AB43-856D-C839-E259A4A0B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F34769-D943-A4F6-3B80-437212BD4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152D2-2C9C-4476-AE0E-181C3E960734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C0D5A1E7-E5C8-1CC8-F1B5-4FF833E7E3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2C97B38-3FE0-0928-F0B0-427E6FA6D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1D9409-DC17-063A-85E9-FA39C565C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C650E-19EA-42EF-AA74-88FC87C506BC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860CDBD2-56C9-EEAE-5E23-BB93837653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43B95DF0-C45B-F971-B43E-4FD0694A0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24A446-9A90-DBE0-B36E-9A23F56B2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E8575-338D-48AC-96D9-6B8EA0AC2B61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6F1E9CE9-DBAF-2265-943C-C0B8F91198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23C92476-C8B2-C066-C3DC-D3AA29384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979969-7D80-A209-821D-016A2BC1C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31A59-29D9-4313-AAB4-0C3A0EEFDA62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08BDF3B9-DF76-30E7-EF94-05206AE25F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60039AAC-00E7-A3EB-1FDE-15984376F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385B5B-22A4-80D8-46B4-94683A87C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65C0E-7A88-466A-AA86-BE2A996BA4B5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823C9C8-90F3-A765-18FD-3B107BB40D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C2A15C85-3D65-CF8D-206F-229A26FBE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B44D98-79A8-BCD3-B3C9-ABD9AA6DF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A3301-1DCE-49C5-BE39-FF0C1B79984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B424EF81-B614-DD4D-2D30-BEAF39E650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B1906010-5A4C-E201-47E3-F3D331AEB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02992C-DD1E-3941-06AE-78CBB2EB1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99171-D521-4930-A7C6-4587E6AFBB65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05D01C69-DB95-0E80-FF7E-90FF7BC4C0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53C3F59-EEE7-7B12-BF36-49293079F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F57BDB-8EC4-1D9F-D4EE-A60B74573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36D31-3087-4574-9B50-148E32C913BC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0B752623-8CB3-0682-D231-D99C58C926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57DA8920-3F81-B4F4-0B03-5AC13B198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D84D55-4F13-2BE6-F47A-34FFBDEF0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F2371-5B7A-4D0A-9BCA-AAFBF07EA2D8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9EE45032-998D-FE8C-ED8B-AD8A4F19A9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4E19CE43-34B2-B4BD-32CE-A9CC18DD0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D9A4B8-FF49-95C4-2678-9F28B208D0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F92AB-0514-4D7E-A11D-E0702F309A0D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F1377481-D4CA-FA4B-9A17-4F5B8745A8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6789111D-504F-576E-C17B-13A672B61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0037D7-632E-61FC-9779-F185482DD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6D568-1496-4584-B4FA-FB70F426678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254C41CB-E14B-85F9-23B6-9BD875F134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F52697B-BFDF-C85E-E4E9-A8999E633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7A2E15-9595-A049-736C-B8FE543AC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C9162-A722-4A74-B50C-E9ADF44760EE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A2C17CC4-4FE1-2D44-EA7A-48189FF1B2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07EF3F55-6385-94C6-D6D7-3F21E296C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0A644E-252C-DCF1-F6D1-8AB4FD9B3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90C94-2CD4-41E0-B08B-7A99DB66B6AF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4E7D8AC8-45F0-4D83-0F51-B993D39C3A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361C9239-E999-83EF-63DC-CB05DB2F7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998E70-6F1B-6F03-F88C-833EDD937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BA7C0-0E52-4F1D-93E0-D723AD939AE8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FE096C81-DC8B-3706-5A60-1123D6FC03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7BED84A-9691-A090-5AAB-1D3CE28E6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F59F78-F094-713D-1EFE-444D9D17A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526CC-E7FB-440B-B249-59FC5729D247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6C5EDE59-0CC7-1025-C8F2-1DAE67973F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6EDE8561-7471-E52F-E250-1585EC0C9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567F83-1DDC-6272-4C86-602B464DB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6AFFF-F3D6-4C4C-9E9A-73F76D055C91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2A3B58B2-631C-6B78-3D1F-1A3F340E4E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7335554-964B-03D4-6B7C-3CFFD2299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73221A-74A6-F7E7-C977-19E952AA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F1968-839E-4C4A-82A0-BAA553EDD948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F07EFEE3-ED5A-22E5-EEA2-AE5A80FA9A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27E897F-7282-F197-826D-FE69C9BCC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4A6526-CC69-2324-CD4D-1807D32D0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F821-232C-4213-AD8E-37967EECA074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C7A31BDB-2EF4-5D78-EC68-9A657C1746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9E4B5C1C-ADFA-ABEA-0D95-E7CD84967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BAB759-26C6-F8D8-DC2F-2ACF8C54B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3305E-0357-4F26-8326-783CAA57B262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09F57252-EED2-22FB-D802-092EDEC674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21E403AA-DF97-B7F8-E091-7761B456D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DFE2C2-55BD-62BB-0788-81D1CC5D7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86BDB-0B8A-43FB-B2DE-B6387D70539E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1170142E-1135-996B-A872-352B2F48F2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F7B294D1-4FCB-A73C-473E-75225C6B5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031626-0EE0-82B0-1D84-B68AE97DE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FE5F1-FF62-45ED-A1DF-E91786D01B85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04E4FFF4-A467-1F26-7D21-0EF4E51AC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FEAD0418-3BC2-A99B-F0E8-19B80F52A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1A2FF2-5257-3898-AE50-52D120877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D266-9D6D-4AB3-A4C0-72A44A2D3C5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318FF580-D6FB-B07F-E54F-82E75D25A9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4505F9D-2DF5-488A-D39C-D98E5937F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F6A333-A4F2-47BB-7282-EC9387569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8746E-340E-4B18-9C20-B1C32B0A9544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504C9D36-E0AA-3EBE-103D-7DC7C34788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48AD73FE-3F12-C1B2-C542-3D5E213B5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7CF5BA-648D-6CB9-A840-FEFC9786A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D8E85-E1E2-4B97-B2C7-2F44069CE95F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901D64EA-94C7-0214-55AE-E0251A40B6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0FEBD049-CCAC-E5DA-CEE4-510B545B9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C225AA-A394-D4EC-A7DE-0F5CAD735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F0933-6FB0-4629-B22A-75A64A2F76F9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9F7D47BC-FF86-557E-09FA-A745F3706F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F084BEAC-047F-AD74-818F-4EDC1D60C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132768-8FCC-50BC-C818-AA4D4976D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7A881-2A33-4B51-B5B0-954DF0D58EBA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D379BBE8-61D8-DFEC-B3D5-C91C884229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1C9285D-850E-5607-60B1-69D270FC5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209749-224A-E4F0-0DDD-9BEEEDB6C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C9D84-068E-46A7-ACA4-56D902EB3E43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31E3E294-FC3F-0190-5C40-1E67FA3D3C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BFBC298B-45C4-F72E-DB73-32600854E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721C2C-E251-2846-5F11-85C72A9C3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F3A12-FEFD-4EF4-99F7-E753A5ED2F96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7C2A66AA-2F22-9C0A-A7EB-9F28A712FD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E9F9DFC7-ADF9-C104-6AD0-7A3B5EF02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2812C7-DB07-1F8D-5EA3-E489D5B71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2DED-795C-44EB-B051-ACC83B01108E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2CE58CC-1973-FD27-CD29-4F90AD9AF5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4150C58-E4D3-A8FC-0F28-75812435E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B661E5-2D40-60FC-26FE-D99424EB4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9807E-5ADB-4FF0-BA65-CCD5C5AE3865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938C17E9-F5F8-8FD8-D3F4-87C6C53B62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4D67AD9-21EE-E094-984A-DCB3193DC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905AFC-D7EB-C371-4FF0-EEA1F6CBF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A09EB-2FF7-44D9-9EF2-39413FDC8B68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AB2087AC-2313-11BF-35B4-B8CF6D5447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3FA0DC86-0144-5C5B-85EF-A4FBB0BE0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A5C57E-0BC0-CBEE-EBDB-E95C6BE35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EFC38-C4DF-4918-AE63-062800DCB7F9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23BB2968-85AB-E3BE-25C9-AF943C7833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35F5261-456E-7799-C23C-D4FACFA91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8EE312-4C4C-D27A-E33B-E466FF44F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3C20D-C5A4-4677-9109-648D4900269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1F5E71E-BE6E-E878-8792-43CCF53B33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EDDBEB28-5A0C-3529-8F15-23970A4D2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F849C2-D12D-3A83-3D85-7D47A7A6B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CBC69-2E12-4CB5-948A-E0ADD8A26741}" type="slidenum">
              <a:rPr lang="en-GB" altLang="en-US"/>
              <a:pPr/>
              <a:t>50</a:t>
            </a:fld>
            <a:endParaRPr lang="en-GB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3C26F527-814C-B66F-315F-628CF06547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2605E1F0-B0D0-EF8A-3EEC-4FD7F0FFF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CE4BA2-B778-B108-A513-3CED13E9F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655D2-FEA7-4209-B956-6B4033A584AF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E70B0173-A759-A069-76C2-63B48DC501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A92EFE60-1646-CD76-F7F3-C78FAC692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D79094-6806-C9FA-1DDE-6B5EA52EB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3F033-B19E-4CEC-B2A4-40F1046069DA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5E9D3D89-5E7A-8AE6-B6CB-3C9F55A20A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AF026536-E0F4-903E-483C-7463C62D6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6E8781-9083-3B77-3F5F-E06670E6A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8B1DE-0D37-484D-81D3-68345EB46755}" type="slidenum">
              <a:rPr lang="en-GB" altLang="en-US"/>
              <a:pPr/>
              <a:t>53</a:t>
            </a:fld>
            <a:endParaRPr lang="en-GB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F405AC97-6933-6770-B9EA-61C224C52C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31C7159E-D9BB-09A6-47FA-0815E53A0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3759EF-2883-9FAC-06F5-B62E03074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74911-EEB7-4AE4-B198-4E3B67652689}" type="slidenum">
              <a:rPr lang="en-GB" altLang="en-US"/>
              <a:pPr/>
              <a:t>54</a:t>
            </a:fld>
            <a:endParaRPr lang="en-GB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2494799D-8222-C313-1313-6B8F67EC59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656A842E-9B78-C7EC-5F8E-EF5BC321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B304C7-2602-6638-FDD2-E4D488DD2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DE239-A452-4B54-AF26-AD10B7345634}" type="slidenum">
              <a:rPr lang="en-GB" altLang="en-US"/>
              <a:pPr/>
              <a:t>55</a:t>
            </a:fld>
            <a:endParaRPr lang="en-GB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30261E4F-A2B9-5596-D7AC-1F20509391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5308548-C79F-229E-D417-37B75AE61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2D6073-334F-FE68-0DC6-88F989FB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B20F0-069A-4443-85B5-64A7EAAD1D43}" type="slidenum">
              <a:rPr lang="en-GB" altLang="en-US"/>
              <a:pPr/>
              <a:t>56</a:t>
            </a:fld>
            <a:endParaRPr lang="en-GB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205EC0FB-8486-CD9A-2776-C8A98FB3A6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9B0DB0A5-594D-24B1-E667-5E28DF466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6144B0-C9FB-E292-9130-95871A889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BB02C-C86F-445E-A2E9-DB9E92D34E02}" type="slidenum">
              <a:rPr lang="en-GB" altLang="en-US"/>
              <a:pPr/>
              <a:t>57</a:t>
            </a:fld>
            <a:endParaRPr lang="en-GB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FFCA7961-7408-FC28-B4D2-05C6866B3F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CF08BDA-1FA1-2116-5AB1-3BDDA00F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C66461-F720-BA05-72A5-F9359A7B2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55757-7725-40A7-AA46-4881D2DD5182}" type="slidenum">
              <a:rPr lang="en-GB" altLang="en-US"/>
              <a:pPr/>
              <a:t>58</a:t>
            </a:fld>
            <a:endParaRPr lang="en-GB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67386C27-DDBE-0F62-4F9C-E0EE3B2FAB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37DC6FDF-6E3F-999E-5ADD-CB2B5266C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CBD1A1-DF64-37F1-D2A9-C706C9E7B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00D01-20EE-4148-9D5A-5715EAA4A3E5}" type="slidenum">
              <a:rPr lang="en-GB" altLang="en-US"/>
              <a:pPr/>
              <a:t>59</a:t>
            </a:fld>
            <a:endParaRPr lang="en-GB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A14124A6-3D8A-7986-EC3E-11DA76A8E1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35FEF8F7-B507-6E4C-18C1-DEAD8110F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6E68B5-9CDA-5468-2594-AF0F8F5ED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8DD43-F4D5-4416-B0E2-5F57A0BBFFF7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F11FF51F-2BBC-B102-8A0E-606CD09FC9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304925" y="674688"/>
            <a:ext cx="4495800" cy="3371850"/>
          </a:xfrm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E4153D32-A0E6-A07D-0DF6-BCC44F0BE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270375"/>
            <a:ext cx="5207000" cy="4046538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164136-2668-B2CA-7376-3E831EF4D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C8036-00F6-4378-A6DA-C500978C1AB6}" type="slidenum">
              <a:rPr lang="en-GB" altLang="en-US"/>
              <a:pPr/>
              <a:t>60</a:t>
            </a:fld>
            <a:endParaRPr lang="en-GB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3A5875E3-94DE-649C-C92A-EF29DE764F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B32D127F-830D-742E-E047-93F320EEF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4A3454-52D6-554B-1EB9-404502A01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742E3-2398-463B-9A86-2A8CF91C3764}" type="slidenum">
              <a:rPr lang="en-GB" altLang="en-US"/>
              <a:pPr/>
              <a:t>61</a:t>
            </a:fld>
            <a:endParaRPr lang="en-GB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A3F06E2C-C15C-F9A0-F73B-88B475A8DC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D065F42-A240-2696-9517-3CA897B43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E9E6E4-90E7-AA12-DF93-3B604F94B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7934E-951D-4D54-9793-EB505504AC63}" type="slidenum">
              <a:rPr lang="en-GB" altLang="en-US"/>
              <a:pPr/>
              <a:t>62</a:t>
            </a:fld>
            <a:endParaRPr lang="en-GB" altLang="en-U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1B812070-DFAA-D585-FACC-24700AC2CB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E2DAB5B5-C86F-DA7E-639F-FAD3A232C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DF86BD-0B6D-7A23-E7DD-3B459CD08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EF093-E604-4457-84BD-F85E25DA76B1}" type="slidenum">
              <a:rPr lang="en-GB" altLang="en-US"/>
              <a:pPr/>
              <a:t>63</a:t>
            </a:fld>
            <a:endParaRPr lang="en-GB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1B9CBE9E-B357-DC9A-9D38-146DFB19D4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FD78129E-3168-EC0D-CD3A-C861BE3F2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F4A841-04E7-745B-217F-CC6E1635D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432D4-3D37-4AF9-95FD-4EC883AA3CB2}" type="slidenum">
              <a:rPr lang="en-GB" altLang="en-US"/>
              <a:pPr/>
              <a:t>64</a:t>
            </a:fld>
            <a:endParaRPr lang="en-GB" altLang="en-US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A29DED7F-A6B2-7F70-3FA9-930808C2CA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F60930B9-E368-0CCC-8A6D-91D037810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FC13AD-7032-FD5B-E48E-4FFCA86DE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A7B2-AA36-4CA5-B077-A1D38A28B4C1}" type="slidenum">
              <a:rPr lang="en-GB" altLang="en-US"/>
              <a:pPr/>
              <a:t>65</a:t>
            </a:fld>
            <a:endParaRPr lang="en-GB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603D8016-9890-2930-69B8-A9BD45381C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5610525E-F06E-AB29-8A50-FC35BD027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2F39A0-ED16-AEFC-51B7-9383C4740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FE296-7B3A-4DAF-86B5-175156932847}" type="slidenum">
              <a:rPr lang="en-GB" altLang="en-US"/>
              <a:pPr/>
              <a:t>66</a:t>
            </a:fld>
            <a:endParaRPr lang="en-GB" altLang="en-US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09B1DDA4-9DB7-258C-8A37-7F488E55E4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A2C49FB8-3494-2F7D-F5DD-47D641B18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035064-F55C-FDFD-1006-9947F05DA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49586-8941-411F-B33B-DC7113061E0B}" type="slidenum">
              <a:rPr lang="en-GB" altLang="en-US"/>
              <a:pPr/>
              <a:t>67</a:t>
            </a:fld>
            <a:endParaRPr lang="en-GB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15CADC18-7C8C-F865-911D-15321598E0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18FD92CD-D6AC-D3D7-D875-C853A1C77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4A6641-310D-2A7C-AD78-D4F67F0A4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C848C-11E0-430D-9B07-B926DF5D92A1}" type="slidenum">
              <a:rPr lang="en-GB" altLang="en-US"/>
              <a:pPr/>
              <a:t>68</a:t>
            </a:fld>
            <a:endParaRPr lang="en-GB" altLang="en-US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C2CFF210-6231-0599-8F16-963DD2F705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12E4BC35-D5E1-E7FA-6F04-4FC5F5609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F17303-5FB0-3E4F-0ED0-BF211DF6B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A7FF6-A67D-42FF-B972-032415474072}" type="slidenum">
              <a:rPr lang="en-GB" altLang="en-US"/>
              <a:pPr/>
              <a:t>69</a:t>
            </a:fld>
            <a:endParaRPr lang="en-GB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120CCE6F-AE26-8A14-3A53-7658D38803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DEF8E3D-9B48-525D-AC5C-2E7DE2A8C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AC5396-158D-F93E-11AE-484C591A9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0B5B4-1D34-4838-834C-CAE3CF6A7BE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B78F2745-30AC-5F66-AF84-5D614E4871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FD2DA608-5FB0-5D7D-1430-F7D8B0B46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71C34D-BA60-7625-D4B0-744FC2F28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F3754-CABB-4F33-A8E7-B53BB96D9388}" type="slidenum">
              <a:rPr lang="en-GB" altLang="en-US"/>
              <a:pPr/>
              <a:t>70</a:t>
            </a:fld>
            <a:endParaRPr lang="en-GB" altLang="en-US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C33F56F2-253A-1836-AFF0-07136CD381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EE8347AE-7B08-AAA2-D03C-25A9A391B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8B17BE-DE42-F0AF-55F5-9478029A8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137F-EEC3-4802-A302-6353FADCB40C}" type="slidenum">
              <a:rPr lang="en-GB" altLang="en-US"/>
              <a:pPr/>
              <a:t>71</a:t>
            </a:fld>
            <a:endParaRPr lang="en-GB" altLang="en-US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4021B5A5-8143-B286-57EB-473731406A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B70D1A8C-5C0C-FCB6-2789-B96E90171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FE1CFD-C5D1-888C-AEB9-C7EBFBEDF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FC3F9-B429-4A2C-8B76-10EAC4F4676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2BD87DCB-2B4E-9249-C276-4B6757BADB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C860645-D946-14AC-1C34-D0065E02D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A24D33-A4F1-E9A4-4E3C-F06DEB105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7119C-3040-4E3D-966C-00DDA454F6F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3905D91F-A065-EA37-3783-939C610C4E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8EA6EDCE-F1C0-837E-83E6-8C2F21217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0874-9086-8632-7973-CD33E6661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9BFC9-2C32-A292-8282-56C143487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C01DC-1B85-4AC6-C5BA-B5DB125E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A535-8A34-7459-8066-B43F0165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FE38E-764F-288F-6004-7A045439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19E9-1D72-40E4-8A77-923BFF5AD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1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DC99-690E-0B37-0A4F-7572AC11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E52BB-DC51-27F8-35D7-657D86D8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4E272-53E4-9F6B-04D2-02ABE171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FBA0-15BE-91DF-0EE8-5A1EBC45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8190-0922-FC53-9989-AFDB4639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502-88C5-4A1F-8304-0D9A85EC0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D363F-B517-D358-9CE7-F6F1D2F94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2B9E5-C531-2B5E-61CA-8B8C84654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C1EA-84D8-3A9D-6F15-E2D0B350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4647-0B7C-4968-175B-E21A5394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018E6-769F-B48E-782C-DEAE6B6A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A510-6B61-4E98-9D29-F620358C0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27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1586-9B9B-2436-A56E-96F6BC19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E8507-4272-4D2C-8EC0-61B338672A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C0682-84F1-F502-3FD9-B180AE29259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263EAF-1493-D2DB-86C4-BA39FE7A40B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3C05D7-1D46-33F0-8D57-89C34C80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AD8D8E-9F44-5C23-4F79-9382D78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730A42-4AB4-9040-6146-9A612F8B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D9834F-9F0F-4AF9-93CA-0A6F404DF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0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188D-57D3-32F3-584F-E2AF78A8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45947-84EE-EFA1-E3C1-F1D2C90E64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6BA25-E481-4886-94F3-7E99BC84B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D6708-E5FF-B705-3EA6-F7764019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C47D0-1243-48AF-1DB9-7727A37E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F9464-9922-19BE-BC54-CC6B0FAE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782A23-3A0C-45BB-AC81-AF165EE8A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34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32C-6DCD-0F94-5C18-16E755D2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4EAD-C63E-94CD-4CCB-C768E8B64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8968B-23A7-C6B6-5411-4968844E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8088-D599-2E9B-B0D8-AE1500AC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5006-82B3-132B-5343-B4A03EF8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9B40C-39FA-453B-8612-46C16232C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6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A369-888B-32B4-AA7B-8C4C4116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EB8A1-C1F5-5877-A33C-73A88C45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2C36-1113-ED1B-0D1A-FFB74489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58101-51AB-6491-25FF-3242EA97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2289-07BB-D064-CB1F-AA29F69A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078F0-EFF4-48BB-A939-43F4FF6DE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1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213D-B5C4-928F-30E5-E7EDAA7B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CB5E6-FA92-4CCB-9301-3090D8FB3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05986-C488-D55F-5093-ED712545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F7C96-20F3-A1C9-4F63-CED4BDE5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76ED4-2B89-CB4F-82EC-5A16202B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E9C6F-BEDD-70D3-1E41-D99CE505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2807D-3D58-4F1B-BDD3-72215D3A8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3823-7ED2-8E61-7136-0B7FAA23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FF84-D2EA-55FE-B3CD-AF13E425E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1E44D-EE84-6C0F-1064-BAE497AFB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22848-12BF-A0B2-3EA3-87A187E93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ACE39-8DF2-51E9-0506-CE8DB92EA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D974C-C3F0-7A11-F6D9-062E6C33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23524-0836-EDF2-94E9-2A6C91BE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DAAD1-22B2-371E-95EE-91CBFFE0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DA4C6-D3A0-4B1B-981F-A027207BB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28B8-0BF2-7AC4-54C4-DB1487CA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A5A91-579F-818A-CD28-BD3BB408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4AD10-2F00-19F9-8EB4-0429A5D8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65FF-4E8D-55A8-2597-5C3D5448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2FBBE-71AE-4C4A-B4D1-D2C02C205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8D39-E34C-63D5-2BAE-749AB015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7BB64-ADE7-58D4-672B-83E4AB84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7ABE9-8FAC-27B2-2726-821D5740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10EED-B2FD-495E-95AD-9944D90FC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59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CD11-C0BB-717D-5A54-6A081420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B169-18AA-5FDD-99CB-75691AFE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3DE41-F5D9-22EE-9344-C4C7305B2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8D056-B433-9692-B8BC-05247471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057A7-C693-C171-AF52-EDDE28AB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F96CD-79D3-7650-DBFD-6E4DADCB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72B75-73B9-4BDB-8073-EE2E06999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1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8899-1B81-F1A9-E5B0-7A3A7AD7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22C8F-453D-8036-28FE-2ACB88CA7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19718-FC1E-B3DF-54DD-C749153E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B863E-11FC-832D-21CE-624E1D43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9EFE0-FBFB-61AE-FD90-28E1B25F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6D67E-AF36-20A6-73E5-1987A610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6708A-0C5D-4495-9075-90E9D2465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9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600EC8-543C-3BD3-D4F5-AD1B5803B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3F43F5-1946-E91F-7CA9-51BAA63E6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1F75C1-F006-2C84-8E93-95A1E5F9F4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BF22EA-0F1A-7676-D29C-DE0D04580D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919D33-28B9-6A03-B2A6-0A9527F1CA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CEE313-28E4-4CE9-92B8-8EEC275AF3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friendsofblackwater.org/large_wall.jpg&amp;imgrefurl=http://www.friendsofblackwater.org/osprey_cam_blog/archives/2004/06/index.html&amp;h=768&amp;w=1024&amp;sz=188&amp;hl=en&amp;start=1&amp;tbnid=YItlN5aWyZVZvM:&amp;tbnh=113&amp;tbnw=150&amp;prev=/images%3Fq%3Dospreys%26svnum%3D10%26hl%3Den%26lr%3D%26ie%3DUTF-8%26sa%3D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lectricinca.com/images/7-spot_large.jpg&amp;imgrefurl=http://www.electricinca.com/archive/2005_03_01_index.html&amp;h=253&amp;w=357&amp;sz=14&amp;hl=en&amp;start=4&amp;tbnid=dhduo4RN44t8cM:&amp;tbnh=86&amp;tbnw=121&amp;prev=/images%3Fq%3Dladybirds%26svnum%3D10%26hl%3Den%26lr%3D%26ie%3DUTF-8%26sa%3D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http://radium.weblisher.no/institute/images/news/GreenFly.gif&amp;imgrefurl=http://radium.no/institute/index.php%3Fk%3Dinstitute%252FNews_articles%26aid%3D4358&amp;h=698&amp;w=943&amp;sz=302&amp;hl=en&amp;start=7&amp;tbnid=pVx4DdFwb3pgWM:&amp;tbnh=110&amp;tbnw=148&amp;prev=/images%3Fq%3Dgreenfly%26svnum%3D10%26hl%3Den%26lr%3D%26ie%3DUTF-8%26sa%3DG" TargetMode="Externa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lectricinca.com/images/7-spot_large.jpg&amp;imgrefurl=http://www.electricinca.com/archive/2005_03_01_index.html&amp;h=253&amp;w=357&amp;sz=14&amp;hl=en&amp;start=4&amp;tbnid=dhduo4RN44t8cM:&amp;tbnh=86&amp;tbnw=121&amp;prev=/images%3Fq%3Dladybirds%26svnum%3D10%26hl%3Den%26lr%3D%26ie%3DUTF-8%26sa%3D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>
            <a:extLst>
              <a:ext uri="{FF2B5EF4-FFF2-40B4-BE49-F238E27FC236}">
                <a16:creationId xmlns:a16="http://schemas.microsoft.com/office/drawing/2014/main" id="{2AB6ADCA-E3C1-F4EB-7B00-BEF848E1CA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2628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9223" name="WordArt 7">
            <a:extLst>
              <a:ext uri="{FF2B5EF4-FFF2-40B4-BE49-F238E27FC236}">
                <a16:creationId xmlns:a16="http://schemas.microsoft.com/office/drawing/2014/main" id="{478FB811-4E82-963E-1543-EA65FD217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6400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food helps all living things to grow</a:t>
            </a:r>
          </a:p>
        </p:txBody>
      </p:sp>
      <p:sp>
        <p:nvSpPr>
          <p:cNvPr id="9224" name="WordArt 8">
            <a:extLst>
              <a:ext uri="{FF2B5EF4-FFF2-40B4-BE49-F238E27FC236}">
                <a16:creationId xmlns:a16="http://schemas.microsoft.com/office/drawing/2014/main" id="{9C37894B-D042-2A3D-AFF4-1BD59F98EE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505200"/>
            <a:ext cx="7543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all energy comes originally from the sun</a:t>
            </a:r>
          </a:p>
        </p:txBody>
      </p:sp>
      <p:sp>
        <p:nvSpPr>
          <p:cNvPr id="9227" name="WordArt 11">
            <a:extLst>
              <a:ext uri="{FF2B5EF4-FFF2-40B4-BE49-F238E27FC236}">
                <a16:creationId xmlns:a16="http://schemas.microsoft.com/office/drawing/2014/main" id="{E2339ACF-365A-38FC-6C98-50C7CAA631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4648200"/>
            <a:ext cx="3886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habitat is the </a:t>
            </a:r>
          </a:p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normal home of</a:t>
            </a:r>
          </a:p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living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>
            <a:extLst>
              <a:ext uri="{FF2B5EF4-FFF2-40B4-BE49-F238E27FC236}">
                <a16:creationId xmlns:a16="http://schemas.microsoft.com/office/drawing/2014/main" id="{0412945D-EAA8-AB3F-D58C-DF5095BEBE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275272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15365" name="WordArt 5">
            <a:extLst>
              <a:ext uri="{FF2B5EF4-FFF2-40B4-BE49-F238E27FC236}">
                <a16:creationId xmlns:a16="http://schemas.microsoft.com/office/drawing/2014/main" id="{D6929C0D-2967-8F64-1F3D-751DAE231A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295400"/>
            <a:ext cx="43053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FOOD CHAINS AND WEBS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419863F6-7037-4EF0-F636-A19C9F3E6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09800"/>
            <a:ext cx="642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ENERGY LOSS IN FOOD CHAINS AND WEBS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E12DF02B-2ED0-1198-1562-5FD71E178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936875"/>
            <a:ext cx="80057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The more steps we have in a food chain ,the the less  energy</a:t>
            </a:r>
          </a:p>
          <a:p>
            <a:r>
              <a:rPr lang="en-GB" altLang="en-US"/>
              <a:t>	is used for growth.Most of the energy is used for movement</a:t>
            </a:r>
          </a:p>
          <a:p>
            <a:r>
              <a:rPr lang="en-GB" altLang="en-US"/>
              <a:t>	and to keep things warm.</a:t>
            </a:r>
          </a:p>
          <a:p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The further up a food chain we go,the less animals there are.</a:t>
            </a:r>
          </a:p>
          <a:p>
            <a:pPr>
              <a:buFontTx/>
              <a:buAutoNum type="arabicPeriod" startAt="2"/>
            </a:pPr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Food webs are all the chains in a habitat put together.</a:t>
            </a:r>
          </a:p>
          <a:p>
            <a:pPr>
              <a:buFontTx/>
              <a:buAutoNum type="arabicPeriod" startAt="3"/>
            </a:pPr>
            <a:endParaRPr lang="en-GB" altLang="en-US"/>
          </a:p>
          <a:p>
            <a:r>
              <a:rPr lang="en-GB" altLang="en-US"/>
              <a:t>4.	Food webs allow us to study environmental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C4D82D4-AC88-E07A-A690-41A1054A3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038DAD-6DEF-3DFC-6F61-5C349DEC2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>
            <a:extLst>
              <a:ext uri="{FF2B5EF4-FFF2-40B4-BE49-F238E27FC236}">
                <a16:creationId xmlns:a16="http://schemas.microsoft.com/office/drawing/2014/main" id="{C01B8C19-E87C-B403-3CF4-EF91A8B396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16389" name="WordArt 5">
            <a:extLst>
              <a:ext uri="{FF2B5EF4-FFF2-40B4-BE49-F238E27FC236}">
                <a16:creationId xmlns:a16="http://schemas.microsoft.com/office/drawing/2014/main" id="{AAE0E61B-A004-4E50-24AE-1CE2C688E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371600"/>
            <a:ext cx="37623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changing food webs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AB604CE-1E3B-EB8F-908F-19AD4EA1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403475"/>
            <a:ext cx="84883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Some food webs can change for short periods e.g. when there</a:t>
            </a:r>
          </a:p>
          <a:p>
            <a:r>
              <a:rPr lang="en-GB" altLang="en-US"/>
              <a:t>	is a shortage of rain ,a river bed may dry up but the plant and </a:t>
            </a:r>
          </a:p>
          <a:p>
            <a:r>
              <a:rPr lang="en-GB" altLang="en-US"/>
              <a:t>	animal life will survive.</a:t>
            </a:r>
          </a:p>
          <a:p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When conditions are changed permanently, some animals</a:t>
            </a:r>
          </a:p>
          <a:p>
            <a:r>
              <a:rPr lang="en-GB" altLang="en-US"/>
              <a:t>	can be lost forever.They are said to be extinct.</a:t>
            </a:r>
          </a:p>
          <a:p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Animals adapt to their environments, e.g. worms like dark damp</a:t>
            </a:r>
          </a:p>
          <a:p>
            <a:r>
              <a:rPr lang="en-GB" altLang="en-US"/>
              <a:t>	conditions.Try to think of other examples.</a:t>
            </a:r>
          </a:p>
          <a:p>
            <a:endParaRPr lang="en-GB" altLang="en-US"/>
          </a:p>
          <a:p>
            <a:r>
              <a:rPr lang="en-GB" altLang="en-US"/>
              <a:t>4.	Food webs can be changed in several 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E0F7183-31BB-26F6-858A-58931E227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36D3C1-821B-2C53-2930-B746AF53F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>
            <a:extLst>
              <a:ext uri="{FF2B5EF4-FFF2-40B4-BE49-F238E27FC236}">
                <a16:creationId xmlns:a16="http://schemas.microsoft.com/office/drawing/2014/main" id="{460FC22E-E421-BF34-3C72-03AE77B4A3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18437" name="WordArt 5">
            <a:extLst>
              <a:ext uri="{FF2B5EF4-FFF2-40B4-BE49-F238E27FC236}">
                <a16:creationId xmlns:a16="http://schemas.microsoft.com/office/drawing/2014/main" id="{F7FA3AEF-4A6A-AE1C-8EA9-20F07DD2C1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371600"/>
            <a:ext cx="3733800" cy="809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changing food webs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E847972-CEB2-093B-CE61-8ACF0F95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38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REASONS FOR CHANGE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D515953-ADF8-9DC3-E34F-E4161B31F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85296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PREDATION 	   Predators that eat smaller animals mean that</a:t>
            </a:r>
          </a:p>
          <a:p>
            <a:r>
              <a:rPr lang="en-GB" altLang="en-US"/>
              <a:t>	these smaller animals breed more quickly.</a:t>
            </a:r>
          </a:p>
          <a:p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DISEASE                Disease in an area can mean that the lack of </a:t>
            </a:r>
          </a:p>
          <a:p>
            <a:r>
              <a:rPr lang="en-GB" altLang="en-US"/>
              <a:t>	one type of animal can affect other types.</a:t>
            </a:r>
          </a:p>
          <a:p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COMPETITION      The introduction of one type of animal can </a:t>
            </a:r>
          </a:p>
          <a:p>
            <a:r>
              <a:rPr lang="en-GB" altLang="en-US"/>
              <a:t>	the population of another type.The red squirrel population in</a:t>
            </a:r>
          </a:p>
          <a:p>
            <a:r>
              <a:rPr lang="en-GB" altLang="en-US"/>
              <a:t>	Britain has went down due to the introduction of the grey</a:t>
            </a:r>
          </a:p>
          <a:p>
            <a:r>
              <a:rPr lang="en-GB" altLang="en-US"/>
              <a:t>	squirrel.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9424A95-F9E7-4B1F-6A8F-FE5FE725D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0FE6449-2232-3E0E-1DE5-75E9C0B23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>
            <a:extLst>
              <a:ext uri="{FF2B5EF4-FFF2-40B4-BE49-F238E27FC236}">
                <a16:creationId xmlns:a16="http://schemas.microsoft.com/office/drawing/2014/main" id="{561E5049-3443-9A48-AAAA-984E1E99EB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28600"/>
            <a:ext cx="23907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enviroments</a:t>
            </a:r>
          </a:p>
        </p:txBody>
      </p:sp>
      <p:sp>
        <p:nvSpPr>
          <p:cNvPr id="20485" name="WordArt 5">
            <a:extLst>
              <a:ext uri="{FF2B5EF4-FFF2-40B4-BE49-F238E27FC236}">
                <a16:creationId xmlns:a16="http://schemas.microsoft.com/office/drawing/2014/main" id="{692211A5-7B8A-F4CC-74F2-17AE0CDE0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37623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changing food webs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B98864D6-7299-8A01-F331-C4A0BC30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479675"/>
            <a:ext cx="8315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 startAt="4"/>
            </a:pPr>
            <a:r>
              <a:rPr lang="en-GB" altLang="en-US"/>
              <a:t>MAN`S ACTIONS     The activities  of human beings affects</a:t>
            </a:r>
          </a:p>
          <a:p>
            <a:r>
              <a:rPr lang="en-GB" altLang="en-US"/>
              <a:t>	food webs, e.g. cutting down forests can affect the animal</a:t>
            </a:r>
          </a:p>
          <a:p>
            <a:r>
              <a:rPr lang="en-GB" altLang="en-US"/>
              <a:t>	population in these forests.</a:t>
            </a:r>
          </a:p>
          <a:p>
            <a:endParaRPr lang="en-GB" altLang="en-US"/>
          </a:p>
          <a:p>
            <a:pPr>
              <a:buFontTx/>
              <a:buAutoNum type="arabicPeriod" startAt="5"/>
            </a:pPr>
            <a:r>
              <a:rPr lang="en-GB" altLang="en-US"/>
              <a:t>MAN`S ACTIONS     The activities of humans can also affect </a:t>
            </a:r>
          </a:p>
          <a:p>
            <a:r>
              <a:rPr lang="en-GB" altLang="en-US"/>
              <a:t>	marine life, e.g. fish farming in Scotland has affected the</a:t>
            </a:r>
          </a:p>
          <a:p>
            <a:r>
              <a:rPr lang="en-GB" altLang="en-US"/>
              <a:t>	populations of sea animals.Try and find out about this.</a:t>
            </a:r>
          </a:p>
          <a:p>
            <a:endParaRPr lang="en-GB" altLang="en-US"/>
          </a:p>
          <a:p>
            <a:pPr>
              <a:buFontTx/>
              <a:buAutoNum type="arabicPeriod" startAt="6"/>
            </a:pPr>
            <a:r>
              <a:rPr lang="en-GB" altLang="en-US"/>
              <a:t>DISASTERS      Disasters like oil pollution,radiation,</a:t>
            </a:r>
          </a:p>
          <a:p>
            <a:r>
              <a:rPr lang="en-GB" altLang="en-US"/>
              <a:t>	industrial waste can affect food webs,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35F15D55-DD3E-A1D3-773F-9357F76816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21509" name="WordArt 5">
            <a:extLst>
              <a:ext uri="{FF2B5EF4-FFF2-40B4-BE49-F238E27FC236}">
                <a16:creationId xmlns:a16="http://schemas.microsoft.com/office/drawing/2014/main" id="{846DC1D7-05F3-CC1E-4E0D-27E6A98EE3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313372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making compost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122B0CCE-2044-2D36-B976-C63A88971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5947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Compost heaps are used by gardeners to fertilize the soil.</a:t>
            </a:r>
          </a:p>
          <a:p>
            <a:pPr>
              <a:buFontTx/>
              <a:buAutoNum type="arabicPeriod"/>
            </a:pPr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They use waste products from both home and garden to do this.</a:t>
            </a:r>
          </a:p>
          <a:p>
            <a:pPr>
              <a:buFontTx/>
              <a:buAutoNum type="arabicPeriod" startAt="2"/>
            </a:pPr>
            <a:endParaRPr lang="en-GB" altLang="en-US"/>
          </a:p>
          <a:p>
            <a:r>
              <a:rPr lang="en-GB" altLang="en-US"/>
              <a:t>3,	The organic waste contains HUMUS which helps to hold water.</a:t>
            </a:r>
          </a:p>
          <a:p>
            <a:endParaRPr lang="en-GB" altLang="en-US"/>
          </a:p>
          <a:p>
            <a:pPr>
              <a:buFontTx/>
              <a:buAutoNum type="arabicPeriod" startAt="4"/>
            </a:pPr>
            <a:r>
              <a:rPr lang="en-GB" altLang="en-US"/>
              <a:t>A food web exists inside the compost consisting of decomposers,</a:t>
            </a:r>
          </a:p>
          <a:p>
            <a:r>
              <a:rPr lang="en-GB" altLang="en-US"/>
              <a:t>	producers and consumers.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2576F1-8953-B231-4B20-FC78AA8B1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FDA6214-60ED-8197-4D3E-03E193BBC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1028">
            <a:extLst>
              <a:ext uri="{FF2B5EF4-FFF2-40B4-BE49-F238E27FC236}">
                <a16:creationId xmlns:a16="http://schemas.microsoft.com/office/drawing/2014/main" id="{562C0755-7A7D-4515-6E83-4244143040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24581" name="WordArt 1029">
            <a:extLst>
              <a:ext uri="{FF2B5EF4-FFF2-40B4-BE49-F238E27FC236}">
                <a16:creationId xmlns:a16="http://schemas.microsoft.com/office/drawing/2014/main" id="{4179B7DF-5E75-EAB2-BE11-C719E14AE0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066800"/>
            <a:ext cx="3133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making compost</a:t>
            </a:r>
          </a:p>
        </p:txBody>
      </p:sp>
      <p:sp>
        <p:nvSpPr>
          <p:cNvPr id="24582" name="Text Box 1030">
            <a:extLst>
              <a:ext uri="{FF2B5EF4-FFF2-40B4-BE49-F238E27FC236}">
                <a16:creationId xmlns:a16="http://schemas.microsoft.com/office/drawing/2014/main" id="{7984D399-E27F-1AF6-7CBC-B45B362E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555875"/>
            <a:ext cx="703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DECOMPOSERS, PRODUCERS AND CONSUMERS</a:t>
            </a:r>
          </a:p>
        </p:txBody>
      </p:sp>
      <p:sp>
        <p:nvSpPr>
          <p:cNvPr id="24583" name="Text Box 1031">
            <a:extLst>
              <a:ext uri="{FF2B5EF4-FFF2-40B4-BE49-F238E27FC236}">
                <a16:creationId xmlns:a16="http://schemas.microsoft.com/office/drawing/2014/main" id="{DE00E728-D2F6-0298-570C-F7A1AB91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317875"/>
            <a:ext cx="7070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Decomposers break down recyclable materials.</a:t>
            </a:r>
          </a:p>
          <a:p>
            <a:pPr>
              <a:buFontTx/>
              <a:buAutoNum type="arabicPeriod" startAt="2"/>
            </a:pPr>
            <a:r>
              <a:rPr lang="en-GB" altLang="en-US"/>
              <a:t>Producers trap the sun`s energy and turn it into food.</a:t>
            </a:r>
          </a:p>
          <a:p>
            <a:r>
              <a:rPr lang="en-GB" altLang="en-US"/>
              <a:t>3.	Consumers feed on producers or other consumers.</a:t>
            </a:r>
          </a:p>
        </p:txBody>
      </p:sp>
      <p:sp>
        <p:nvSpPr>
          <p:cNvPr id="24584" name="Text Box 1032">
            <a:extLst>
              <a:ext uri="{FF2B5EF4-FFF2-40B4-BE49-F238E27FC236}">
                <a16:creationId xmlns:a16="http://schemas.microsoft.com/office/drawing/2014/main" id="{AAD7292D-5B03-A844-4F0D-98DEC6B0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61327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producers</a:t>
            </a:r>
          </a:p>
        </p:txBody>
      </p:sp>
      <p:sp>
        <p:nvSpPr>
          <p:cNvPr id="24585" name="Text Box 1033">
            <a:extLst>
              <a:ext uri="{FF2B5EF4-FFF2-40B4-BE49-F238E27FC236}">
                <a16:creationId xmlns:a16="http://schemas.microsoft.com/office/drawing/2014/main" id="{0C147232-1800-61F6-F0FC-6E75AF19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375275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consumers</a:t>
            </a:r>
          </a:p>
        </p:txBody>
      </p:sp>
      <p:sp>
        <p:nvSpPr>
          <p:cNvPr id="24586" name="Text Box 1034">
            <a:extLst>
              <a:ext uri="{FF2B5EF4-FFF2-40B4-BE49-F238E27FC236}">
                <a16:creationId xmlns:a16="http://schemas.microsoft.com/office/drawing/2014/main" id="{F89E5DF9-6D6D-C940-262C-FB8935AA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6137275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consumers</a:t>
            </a:r>
          </a:p>
        </p:txBody>
      </p:sp>
      <p:sp>
        <p:nvSpPr>
          <p:cNvPr id="24587" name="Text Box 1035">
            <a:extLst>
              <a:ext uri="{FF2B5EF4-FFF2-40B4-BE49-F238E27FC236}">
                <a16:creationId xmlns:a16="http://schemas.microsoft.com/office/drawing/2014/main" id="{B3299DC5-C134-0710-0766-C7366A9A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375275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decomposers</a:t>
            </a:r>
          </a:p>
        </p:txBody>
      </p:sp>
      <p:sp>
        <p:nvSpPr>
          <p:cNvPr id="24589" name="AutoShape 1037">
            <a:extLst>
              <a:ext uri="{FF2B5EF4-FFF2-40B4-BE49-F238E27FC236}">
                <a16:creationId xmlns:a16="http://schemas.microsoft.com/office/drawing/2014/main" id="{8AC58C54-DFE4-190E-3862-E4FCE3B78EBB}"/>
              </a:ext>
            </a:extLst>
          </p:cNvPr>
          <p:cNvSpPr>
            <a:spLocks noChangeArrowheads="1"/>
          </p:cNvSpPr>
          <p:nvPr/>
        </p:nvSpPr>
        <p:spPr bwMode="auto">
          <a:xfrm rot="-3639837">
            <a:off x="4647406" y="4572795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AutoShape 1038">
            <a:extLst>
              <a:ext uri="{FF2B5EF4-FFF2-40B4-BE49-F238E27FC236}">
                <a16:creationId xmlns:a16="http://schemas.microsoft.com/office/drawing/2014/main" id="{0B06E2E2-1B45-99BD-66DE-F667BD78F327}"/>
              </a:ext>
            </a:extLst>
          </p:cNvPr>
          <p:cNvSpPr>
            <a:spLocks noChangeArrowheads="1"/>
          </p:cNvSpPr>
          <p:nvPr/>
        </p:nvSpPr>
        <p:spPr bwMode="auto">
          <a:xfrm rot="3780512">
            <a:off x="4588669" y="562213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AutoShape 1039">
            <a:extLst>
              <a:ext uri="{FF2B5EF4-FFF2-40B4-BE49-F238E27FC236}">
                <a16:creationId xmlns:a16="http://schemas.microsoft.com/office/drawing/2014/main" id="{F4042E27-0C51-4C71-E9AF-8861F8F9FE88}"/>
              </a:ext>
            </a:extLst>
          </p:cNvPr>
          <p:cNvSpPr>
            <a:spLocks noChangeArrowheads="1"/>
          </p:cNvSpPr>
          <p:nvPr/>
        </p:nvSpPr>
        <p:spPr bwMode="auto">
          <a:xfrm rot="-3293308">
            <a:off x="1751806" y="5639595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AutoShape 1040">
            <a:extLst>
              <a:ext uri="{FF2B5EF4-FFF2-40B4-BE49-F238E27FC236}">
                <a16:creationId xmlns:a16="http://schemas.microsoft.com/office/drawing/2014/main" id="{42FA15D8-35F8-5357-D143-14F76C52887F}"/>
              </a:ext>
            </a:extLst>
          </p:cNvPr>
          <p:cNvSpPr>
            <a:spLocks noChangeArrowheads="1"/>
          </p:cNvSpPr>
          <p:nvPr/>
        </p:nvSpPr>
        <p:spPr bwMode="auto">
          <a:xfrm rot="4369882">
            <a:off x="1464469" y="46315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AutoShape 1041">
            <a:extLst>
              <a:ext uri="{FF2B5EF4-FFF2-40B4-BE49-F238E27FC236}">
                <a16:creationId xmlns:a16="http://schemas.microsoft.com/office/drawing/2014/main" id="{3003CF84-E607-F01C-5D0C-6947725C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 build="p" autoUpdateAnimBg="0"/>
      <p:bldP spid="24584" grpId="0" autoUpdateAnimBg="0"/>
      <p:bldP spid="24585" grpId="0" autoUpdateAnimBg="0"/>
      <p:bldP spid="24586" grpId="0" autoUpdateAnimBg="0"/>
      <p:bldP spid="245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6E1D00-16B6-37A9-E1BC-F4EF1005B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>
            <a:extLst>
              <a:ext uri="{FF2B5EF4-FFF2-40B4-BE49-F238E27FC236}">
                <a16:creationId xmlns:a16="http://schemas.microsoft.com/office/drawing/2014/main" id="{D37E8C53-CCD0-2637-C731-E64F497B61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22534" name="WordArt 6">
            <a:extLst>
              <a:ext uri="{FF2B5EF4-FFF2-40B4-BE49-F238E27FC236}">
                <a16:creationId xmlns:a16="http://schemas.microsoft.com/office/drawing/2014/main" id="{279054D0-AFB4-B28A-62DD-CB4CBCBAB6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447800"/>
            <a:ext cx="313372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making compost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4A54B014-4902-DBA6-4AEE-76D06ADD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013075"/>
            <a:ext cx="709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The next slide shows the procedure for making compost.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632D3435-8C46-DDF8-8C2B-AEE4BE51F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>
            <a:extLst>
              <a:ext uri="{FF2B5EF4-FFF2-40B4-BE49-F238E27FC236}">
                <a16:creationId xmlns:a16="http://schemas.microsoft.com/office/drawing/2014/main" id="{87DDA28A-4BB3-290D-996E-C484373FD1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34821" name="WordArt 5">
            <a:extLst>
              <a:ext uri="{FF2B5EF4-FFF2-40B4-BE49-F238E27FC236}">
                <a16:creationId xmlns:a16="http://schemas.microsoft.com/office/drawing/2014/main" id="{DF5ADF13-DCE9-87E9-347C-214ABAA45A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952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enviromental factors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4AF839F7-E9BA-EA05-02B9-CECA923A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057400"/>
            <a:ext cx="881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The following factors affect where animals and plants will be found.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82C9AB4D-AC46-61BF-EE7B-66A1C222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667000"/>
            <a:ext cx="60356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The temperature of the environment.</a:t>
            </a:r>
          </a:p>
          <a:p>
            <a:pPr>
              <a:buFontTx/>
              <a:buAutoNum type="arabicPeriod"/>
            </a:pPr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The humidity of the air.</a:t>
            </a:r>
          </a:p>
          <a:p>
            <a:pPr>
              <a:buFontTx/>
              <a:buAutoNum type="arabicPeriod" startAt="2"/>
            </a:pPr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The pH of the area.</a:t>
            </a:r>
          </a:p>
          <a:p>
            <a:pPr>
              <a:buFontTx/>
              <a:buAutoNum type="arabicPeriod" startAt="3"/>
            </a:pPr>
            <a:endParaRPr lang="en-GB" altLang="en-US"/>
          </a:p>
          <a:p>
            <a:pPr>
              <a:buFontTx/>
              <a:buAutoNum type="arabicPeriod" startAt="4"/>
            </a:pPr>
            <a:r>
              <a:rPr lang="en-GB" altLang="en-US"/>
              <a:t>The light intensity of the area.</a:t>
            </a:r>
          </a:p>
          <a:p>
            <a:pPr>
              <a:buFontTx/>
              <a:buAutoNum type="arabicPeriod" startAt="4"/>
            </a:pPr>
            <a:endParaRPr lang="en-GB" altLang="en-US"/>
          </a:p>
          <a:p>
            <a:pPr>
              <a:buFontTx/>
              <a:buAutoNum type="arabicPeriod" startAt="5"/>
            </a:pPr>
            <a:r>
              <a:rPr lang="en-GB" altLang="en-US"/>
              <a:t>The flow rate of the water in the area.</a:t>
            </a:r>
          </a:p>
          <a:p>
            <a:pPr>
              <a:buFontTx/>
              <a:buAutoNum type="arabicPeriod" startAt="5"/>
            </a:pPr>
            <a:endParaRPr lang="en-GB" altLang="en-US"/>
          </a:p>
          <a:p>
            <a:r>
              <a:rPr lang="en-GB" altLang="en-US"/>
              <a:t>6.	The flow rate of wind in the area.</a:t>
            </a:r>
          </a:p>
          <a:p>
            <a:pPr>
              <a:buFontTx/>
              <a:buAutoNum type="arabicPeriod" startAt="5"/>
            </a:pPr>
            <a:endParaRPr lang="en-GB" altLang="en-US"/>
          </a:p>
          <a:p>
            <a:pPr>
              <a:buFontTx/>
              <a:buAutoNum type="arabicPeriod" startAt="5"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 autoUpdateAnimBg="0"/>
      <p:bldP spid="348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6721DD5-E97E-9E24-EA9F-FEC92DA2D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F6E920B-FD2C-EDAE-CD56-F796F4F63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>
            <a:extLst>
              <a:ext uri="{FF2B5EF4-FFF2-40B4-BE49-F238E27FC236}">
                <a16:creationId xmlns:a16="http://schemas.microsoft.com/office/drawing/2014/main" id="{2B71B43B-93CD-6379-424E-118BDAB96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F5F9C38A-FE41-0001-F7B9-30C7DA14D8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295400"/>
            <a:ext cx="4191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88E6E9F0-25F3-FC6B-7DB5-12EAB5A44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9663"/>
            <a:ext cx="3124200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61E31AA3-E43C-45D9-669C-F319BA19A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57400"/>
            <a:ext cx="3933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Temperature  :-the spring </a:t>
            </a:r>
          </a:p>
          <a:p>
            <a:r>
              <a:rPr lang="en-GB" altLang="en-US"/>
              <a:t>Gentian is famous for its</a:t>
            </a:r>
          </a:p>
          <a:p>
            <a:r>
              <a:rPr lang="en-GB" altLang="en-US"/>
              <a:t>blue flowers and grows where </a:t>
            </a:r>
          </a:p>
          <a:p>
            <a:r>
              <a:rPr lang="en-GB" altLang="en-US"/>
              <a:t>the temperature is low.</a:t>
            </a:r>
          </a:p>
        </p:txBody>
      </p:sp>
      <p:pic>
        <p:nvPicPr>
          <p:cNvPr id="36872" name="Picture 8">
            <a:extLst>
              <a:ext uri="{FF2B5EF4-FFF2-40B4-BE49-F238E27FC236}">
                <a16:creationId xmlns:a16="http://schemas.microsoft.com/office/drawing/2014/main" id="{76654D4B-E0E7-2F1F-FA6D-3094B5FE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201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3" name="Text Box 9">
            <a:extLst>
              <a:ext uri="{FF2B5EF4-FFF2-40B4-BE49-F238E27FC236}">
                <a16:creationId xmlns:a16="http://schemas.microsoft.com/office/drawing/2014/main" id="{3C988E35-9825-0FD0-59C4-DDAFB994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5299075"/>
            <a:ext cx="5133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Cactus plant found in Arizona .Grows to</a:t>
            </a:r>
          </a:p>
          <a:p>
            <a:r>
              <a:rPr lang="en-GB" altLang="en-US"/>
              <a:t>a height of twelve feet.Stores every </a:t>
            </a:r>
          </a:p>
          <a:p>
            <a:r>
              <a:rPr lang="en-GB" altLang="en-US"/>
              <a:t>available amount 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1F161B4-660E-C483-2130-5D6B281D0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28A87E-8F49-4B59-9516-9DCFE226D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>
            <a:extLst>
              <a:ext uri="{FF2B5EF4-FFF2-40B4-BE49-F238E27FC236}">
                <a16:creationId xmlns:a16="http://schemas.microsoft.com/office/drawing/2014/main" id="{19984D3F-61BC-E249-924F-4AD791BF0E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38917" name="WordArt 5">
            <a:extLst>
              <a:ext uri="{FF2B5EF4-FFF2-40B4-BE49-F238E27FC236}">
                <a16:creationId xmlns:a16="http://schemas.microsoft.com/office/drawing/2014/main" id="{5891AD33-83EF-6A23-5B8A-05F729D809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4191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4482A3AC-39F2-A120-4F90-919D23EE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403475"/>
            <a:ext cx="7737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Humidity  :-  Mosses are simple plants which do not have the </a:t>
            </a:r>
          </a:p>
          <a:p>
            <a:r>
              <a:rPr lang="en-GB" altLang="en-US"/>
              <a:t>ability to absorb water.They are found in damp places.</a:t>
            </a: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C66F66A9-EFFD-6B12-6037-599E6480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410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917F945-8E29-D930-FA73-83F0E655E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24CA5BF-0CE8-FC9F-9B45-5F2BA410D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>
            <a:extLst>
              <a:ext uri="{FF2B5EF4-FFF2-40B4-BE49-F238E27FC236}">
                <a16:creationId xmlns:a16="http://schemas.microsoft.com/office/drawing/2014/main" id="{CD13557F-387B-C530-B824-120D6B76DD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40965" name="WordArt 5">
            <a:extLst>
              <a:ext uri="{FF2B5EF4-FFF2-40B4-BE49-F238E27FC236}">
                <a16:creationId xmlns:a16="http://schemas.microsoft.com/office/drawing/2014/main" id="{63EBF826-91B1-C5D6-A4A9-F4862CFECA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371600"/>
            <a:ext cx="4191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4105885A-5470-9ECA-DDD2-461F43E0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403475"/>
            <a:ext cx="787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Light intensity :- this is the amount of light in the environment.</a:t>
            </a: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523601DA-2039-A807-BDD9-5A66D42E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Text Box 8">
            <a:extLst>
              <a:ext uri="{FF2B5EF4-FFF2-40B4-BE49-F238E27FC236}">
                <a16:creationId xmlns:a16="http://schemas.microsoft.com/office/drawing/2014/main" id="{37CB61AE-98C8-2EC8-278F-3A4BE4288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936875"/>
            <a:ext cx="3275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It is measured with a </a:t>
            </a:r>
          </a:p>
          <a:p>
            <a:r>
              <a:rPr lang="en-GB" altLang="en-US"/>
              <a:t>light meter similar to that</a:t>
            </a:r>
          </a:p>
          <a:p>
            <a:r>
              <a:rPr lang="en-GB" altLang="en-US"/>
              <a:t>used with a camera.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utoUpdateAnimBg="0"/>
      <p:bldP spid="4096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>
            <a:extLst>
              <a:ext uri="{FF2B5EF4-FFF2-40B4-BE49-F238E27FC236}">
                <a16:creationId xmlns:a16="http://schemas.microsoft.com/office/drawing/2014/main" id="{691FE733-FEE0-03D2-9524-D78AE39E04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47109" name="WordArt 5">
            <a:extLst>
              <a:ext uri="{FF2B5EF4-FFF2-40B4-BE49-F238E27FC236}">
                <a16:creationId xmlns:a16="http://schemas.microsoft.com/office/drawing/2014/main" id="{01959E22-557C-4771-9CA0-0EEF5EE2EA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191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368B275E-19EA-143F-D300-5B97FC4E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514600"/>
            <a:ext cx="79232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Ph  :-  This is a measure of the acidity of the soil.It is measured</a:t>
            </a:r>
          </a:p>
          <a:p>
            <a:r>
              <a:rPr lang="en-GB" altLang="en-US"/>
              <a:t>with Ph paper.Acid turns pH paper red .The soil in high rainfall</a:t>
            </a:r>
          </a:p>
          <a:p>
            <a:r>
              <a:rPr lang="en-GB" altLang="en-US"/>
              <a:t>areas tends to be acidic.Plants like rhododendrons and azaleas </a:t>
            </a:r>
          </a:p>
          <a:p>
            <a:r>
              <a:rPr lang="en-GB" altLang="en-US"/>
              <a:t>grow in this type of soil.</a:t>
            </a: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7AC36B3F-0C27-DB9C-7ADA-B0BB2429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6019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>
            <a:extLst>
              <a:ext uri="{FF2B5EF4-FFF2-40B4-BE49-F238E27FC236}">
                <a16:creationId xmlns:a16="http://schemas.microsoft.com/office/drawing/2014/main" id="{168FE6B8-2B27-00ED-6851-83775C4127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25431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environments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545ABC8-ED3F-F0AA-D48A-0242AE32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620838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2AFC82CE-FE15-107A-53D5-F7B10832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1814513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>
            <a:extLst>
              <a:ext uri="{FF2B5EF4-FFF2-40B4-BE49-F238E27FC236}">
                <a16:creationId xmlns:a16="http://schemas.microsoft.com/office/drawing/2014/main" id="{CC18E4D3-4DA4-2DB0-8BEC-05E36254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184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7200"/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F636E6A9-9BBD-C67B-8521-1B0A6109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438400"/>
            <a:ext cx="776288" cy="1265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7200"/>
              <a:t>+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E6627BED-4B22-9448-858B-C4FD1CAC7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362200"/>
            <a:ext cx="685800" cy="1265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7200"/>
              <a:t>+</a:t>
            </a: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00725178-4742-7350-4BA1-6401C1B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1833563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>
            <a:extLst>
              <a:ext uri="{FF2B5EF4-FFF2-40B4-BE49-F238E27FC236}">
                <a16:creationId xmlns:a16="http://schemas.microsoft.com/office/drawing/2014/main" id="{E4D84CC0-65C9-0DB8-10FB-F6B9F370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776288" cy="1265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7200"/>
              <a:t>=</a:t>
            </a:r>
          </a:p>
        </p:txBody>
      </p:sp>
      <p:pic>
        <p:nvPicPr>
          <p:cNvPr id="3089" name="Picture 17">
            <a:extLst>
              <a:ext uri="{FF2B5EF4-FFF2-40B4-BE49-F238E27FC236}">
                <a16:creationId xmlns:a16="http://schemas.microsoft.com/office/drawing/2014/main" id="{0FE36D2B-11E2-ECCE-3F18-03006F27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Text Box 19">
            <a:extLst>
              <a:ext uri="{FF2B5EF4-FFF2-40B4-BE49-F238E27FC236}">
                <a16:creationId xmlns:a16="http://schemas.microsoft.com/office/drawing/2014/main" id="{4EDE45A6-C298-01A3-C682-CB46AE60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---     ---</a:t>
            </a: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514E0794-9F58-6533-588D-0D680F7C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622675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-------</a:t>
            </a: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C1A3FFF8-6E8C-4108-872A-36C64C5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6324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-----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1FA2129D-94FF-AE61-A585-FA377C3A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96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----</a:t>
            </a:r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73E9AD51-2614-C396-6A85-6D04DE8F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717675"/>
            <a:ext cx="440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FILL IN THE MISSING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  <p:bldP spid="3084" grpId="0" animBg="1" autoUpdateAnimBg="0"/>
      <p:bldP spid="3085" grpId="0" animBg="1" autoUpdateAnimBg="0"/>
      <p:bldP spid="3088" grpId="0" animBg="1" autoUpdateAnimBg="0"/>
      <p:bldP spid="3091" grpId="0" autoUpdateAnimBg="0"/>
      <p:bldP spid="3092" grpId="0" autoUpdateAnimBg="0"/>
      <p:bldP spid="3093" grpId="0" autoUpdateAnimBg="0"/>
      <p:bldP spid="3094" grpId="0" autoUpdateAnimBg="0"/>
      <p:bldP spid="30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>
            <a:extLst>
              <a:ext uri="{FF2B5EF4-FFF2-40B4-BE49-F238E27FC236}">
                <a16:creationId xmlns:a16="http://schemas.microsoft.com/office/drawing/2014/main" id="{7C03A871-6A54-3964-EF6A-9E520C1C40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46085" name="WordArt 5">
            <a:extLst>
              <a:ext uri="{FF2B5EF4-FFF2-40B4-BE49-F238E27FC236}">
                <a16:creationId xmlns:a16="http://schemas.microsoft.com/office/drawing/2014/main" id="{C37B9A5E-D9F3-E246-C44D-8E0CBCBF24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447800"/>
            <a:ext cx="4191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189B7A89-1A86-FDFA-CF7E-EFCDCC10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99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Water flow rate :- this tells us the flow rate of moving water.We can </a:t>
            </a:r>
          </a:p>
          <a:p>
            <a:r>
              <a:rPr lang="en-GB" altLang="en-US"/>
              <a:t>measure this by using a cork and seeing how fast it flows in a stream.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923C0D3C-8882-1ABC-E402-6751B735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317875"/>
            <a:ext cx="8234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These animals have streamlined bodies to cope with the </a:t>
            </a:r>
          </a:p>
          <a:p>
            <a:r>
              <a:rPr lang="en-GB" altLang="en-US"/>
              <a:t>fast moving streams.They are shown on the next slide.Take a note</a:t>
            </a:r>
          </a:p>
          <a:p>
            <a:r>
              <a:rPr lang="en-GB" altLang="en-US"/>
              <a:t>of their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 autoUpdateAnimBg="0"/>
      <p:bldP spid="4608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75107A77-A7AD-9BB1-47B4-BD1CF60C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>
            <a:extLst>
              <a:ext uri="{FF2B5EF4-FFF2-40B4-BE49-F238E27FC236}">
                <a16:creationId xmlns:a16="http://schemas.microsoft.com/office/drawing/2014/main" id="{317605C6-823F-10C2-DF64-5790AEFD2E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49157" name="WordArt 5">
            <a:extLst>
              <a:ext uri="{FF2B5EF4-FFF2-40B4-BE49-F238E27FC236}">
                <a16:creationId xmlns:a16="http://schemas.microsoft.com/office/drawing/2014/main" id="{1CABED8A-CBE9-BF8D-B52B-6B2F29B5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371600"/>
            <a:ext cx="4191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CA86401F-521E-D9D4-A58F-705EDE0EF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479675"/>
            <a:ext cx="294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Water flow rate cont`d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31B7A6D6-8949-818A-9794-E43B48CA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26273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The animals shown on the next slide can survive in more still waters.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utoUpdateAnimBg="0"/>
      <p:bldP spid="4916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>
            <a:extLst>
              <a:ext uri="{FF2B5EF4-FFF2-40B4-BE49-F238E27FC236}">
                <a16:creationId xmlns:a16="http://schemas.microsoft.com/office/drawing/2014/main" id="{D167A75A-95AA-B559-7B77-6A21A9E3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>
            <a:extLst>
              <a:ext uri="{FF2B5EF4-FFF2-40B4-BE49-F238E27FC236}">
                <a16:creationId xmlns:a16="http://schemas.microsoft.com/office/drawing/2014/main" id="{D81BDE8B-2B71-FA4A-15D7-F415B47E6C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51205" name="WordArt 5">
            <a:extLst>
              <a:ext uri="{FF2B5EF4-FFF2-40B4-BE49-F238E27FC236}">
                <a16:creationId xmlns:a16="http://schemas.microsoft.com/office/drawing/2014/main" id="{01B76500-FB15-DE78-C808-A43659619F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4191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environmental factors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3D2B2254-FAC4-E49B-6EC7-6D496DCF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55875"/>
            <a:ext cx="8224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Wind flow rate :- this tells about how fast the wind is flowing in a</a:t>
            </a:r>
          </a:p>
          <a:p>
            <a:r>
              <a:rPr lang="en-GB" altLang="en-US"/>
              <a:t>particular area.It is measured with a wind speed gauge.Some trees</a:t>
            </a:r>
          </a:p>
          <a:p>
            <a:r>
              <a:rPr lang="en-GB" altLang="en-US"/>
              <a:t>become windswept and indeed in windy conditions,some trees </a:t>
            </a:r>
          </a:p>
          <a:p>
            <a:r>
              <a:rPr lang="en-GB" altLang="en-US"/>
              <a:t>will not grow at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13D4533-59AC-378B-443A-F734798AC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03D722B-EDA1-4762-0105-8C7383EBF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>
            <a:extLst>
              <a:ext uri="{FF2B5EF4-FFF2-40B4-BE49-F238E27FC236}">
                <a16:creationId xmlns:a16="http://schemas.microsoft.com/office/drawing/2014/main" id="{EEA870E3-4ADC-E062-4089-A4747AEB2C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solidFill>
                  <a:srgbClr val="0000CC"/>
                </a:soli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58373" name="WordArt 5">
            <a:extLst>
              <a:ext uri="{FF2B5EF4-FFF2-40B4-BE49-F238E27FC236}">
                <a16:creationId xmlns:a16="http://schemas.microsoft.com/office/drawing/2014/main" id="{A45CD088-1C2B-1432-2BB7-F3F9EC6753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1557338"/>
            <a:ext cx="4619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population change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66F8C380-B024-5122-40E5-3557C61A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70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9553DEF6-FD6F-145F-DEA0-9D7D6116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5130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358106AF-88F3-68FA-6B0C-404D5193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84450"/>
            <a:ext cx="84248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Within each habitat , we find populations of different living things.</a:t>
            </a:r>
          </a:p>
          <a:p>
            <a:r>
              <a:rPr lang="en-GB" altLang="en-US"/>
              <a:t>A population is the number of a particular species in a certain area.</a:t>
            </a:r>
          </a:p>
          <a:p>
            <a:r>
              <a:rPr lang="en-GB" altLang="en-US"/>
              <a:t>For example we may have a local magpie population.</a:t>
            </a:r>
          </a:p>
          <a:p>
            <a:r>
              <a:rPr lang="en-GB" altLang="en-US"/>
              <a:t>Climate affects populations , for example the Osprey shown below</a:t>
            </a:r>
          </a:p>
          <a:p>
            <a:r>
              <a:rPr lang="en-GB" altLang="en-US"/>
              <a:t>migrate to Africa in the winter to return to breed in the spring.</a:t>
            </a:r>
          </a:p>
          <a:p>
            <a:r>
              <a:rPr lang="en-GB" altLang="en-US"/>
              <a:t>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GB" altLang="en-US"/>
          </a:p>
        </p:txBody>
      </p:sp>
      <p:pic>
        <p:nvPicPr>
          <p:cNvPr id="58378" name="Picture 10">
            <a:hlinkClick r:id="rId3"/>
            <a:extLst>
              <a:ext uri="{FF2B5EF4-FFF2-40B4-BE49-F238E27FC236}">
                <a16:creationId xmlns:a16="http://schemas.microsoft.com/office/drawing/2014/main" id="{23A34C9F-9BAB-F39F-1E29-5367CC40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229393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CD4E11B-776A-B4B4-2250-D79D0980A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FCCB936-1E30-F637-6323-1C4D786D6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>
            <a:extLst>
              <a:ext uri="{FF2B5EF4-FFF2-40B4-BE49-F238E27FC236}">
                <a16:creationId xmlns:a16="http://schemas.microsoft.com/office/drawing/2014/main" id="{67619B57-1488-21A7-1AE4-F547FF32A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POPULATION CHANGE</a:t>
            </a:r>
            <a:br>
              <a:rPr lang="en-GB" altLang="en-US" sz="4000"/>
            </a:br>
            <a:r>
              <a:rPr lang="en-GB" altLang="en-US" sz="4000"/>
              <a:t>FACTORS AFFECTING CHANGE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352A53E5-53D5-0029-1EDB-EC071EE527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000"/>
              <a:t>1. Predators	during the 1970`s huge numbers of ladybirds appeared.</a:t>
            </a:r>
          </a:p>
          <a:p>
            <a:r>
              <a:rPr lang="en-GB" altLang="en-US" sz="2000"/>
              <a:t>2. This was because of a large greenfly population increase.</a:t>
            </a:r>
          </a:p>
          <a:p>
            <a:r>
              <a:rPr lang="en-GB" altLang="en-US" sz="2000"/>
              <a:t>3. This made more food available for the ladybirds which grew in number.</a:t>
            </a:r>
          </a:p>
          <a:p>
            <a:endParaRPr lang="en-GB" altLang="en-US" sz="2000"/>
          </a:p>
          <a:p>
            <a:endParaRPr lang="en-GB" altLang="en-US" sz="2000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9DD71E58-C8B9-46AF-225E-F5106614FE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56329" name="Picture 9">
            <a:hlinkClick r:id="rId3"/>
            <a:extLst>
              <a:ext uri="{FF2B5EF4-FFF2-40B4-BE49-F238E27FC236}">
                <a16:creationId xmlns:a16="http://schemas.microsoft.com/office/drawing/2014/main" id="{D9B5CFE0-956D-83F1-12CD-BB1EA182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28797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>
            <a:hlinkClick r:id="rId5"/>
            <a:extLst>
              <a:ext uri="{FF2B5EF4-FFF2-40B4-BE49-F238E27FC236}">
                <a16:creationId xmlns:a16="http://schemas.microsoft.com/office/drawing/2014/main" id="{1D74E448-1642-82E1-844E-D83222FE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2159000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DD821E2-83B3-583E-18AD-4C0AEA186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FACTORS AFFECTING CHANGE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62653C7E-F678-8FA6-635B-46863B8F95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Competition for space</a:t>
            </a:r>
          </a:p>
          <a:p>
            <a:r>
              <a:rPr lang="en-GB" altLang="en-US" sz="2800"/>
              <a:t>1. Ladybird overcrowding was so bad that in some places they covered the ground</a:t>
            </a:r>
          </a:p>
        </p:txBody>
      </p:sp>
      <p:pic>
        <p:nvPicPr>
          <p:cNvPr id="113670" name="Picture 6">
            <a:hlinkClick r:id="rId3"/>
            <a:extLst>
              <a:ext uri="{FF2B5EF4-FFF2-40B4-BE49-F238E27FC236}">
                <a16:creationId xmlns:a16="http://schemas.microsoft.com/office/drawing/2014/main" id="{59280F2B-46DC-DD79-E5FA-CE2D5D4C99C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349500"/>
            <a:ext cx="1152525" cy="819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69" name="Picture 5">
            <a:hlinkClick r:id="rId3"/>
            <a:extLst>
              <a:ext uri="{FF2B5EF4-FFF2-40B4-BE49-F238E27FC236}">
                <a16:creationId xmlns:a16="http://schemas.microsoft.com/office/drawing/2014/main" id="{621F8DA7-09D6-5773-1DC8-3C1E49C5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>
            <a:hlinkClick r:id="rId3"/>
            <a:extLst>
              <a:ext uri="{FF2B5EF4-FFF2-40B4-BE49-F238E27FC236}">
                <a16:creationId xmlns:a16="http://schemas.microsoft.com/office/drawing/2014/main" id="{C5A00F62-B787-E52F-F219-C56989F9A09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2349500"/>
            <a:ext cx="1152525" cy="81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74" name="Picture 10">
            <a:hlinkClick r:id="rId3"/>
            <a:extLst>
              <a:ext uri="{FF2B5EF4-FFF2-40B4-BE49-F238E27FC236}">
                <a16:creationId xmlns:a16="http://schemas.microsoft.com/office/drawing/2014/main" id="{2BF45E7D-0936-F420-5215-5E7B8BD9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5" name="Picture 11">
            <a:hlinkClick r:id="rId3"/>
            <a:extLst>
              <a:ext uri="{FF2B5EF4-FFF2-40B4-BE49-F238E27FC236}">
                <a16:creationId xmlns:a16="http://schemas.microsoft.com/office/drawing/2014/main" id="{A3A7352B-27B2-6945-EA37-BF0B7776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41663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>
            <a:hlinkClick r:id="rId3"/>
            <a:extLst>
              <a:ext uri="{FF2B5EF4-FFF2-40B4-BE49-F238E27FC236}">
                <a16:creationId xmlns:a16="http://schemas.microsoft.com/office/drawing/2014/main" id="{F66076F9-AEE3-D7A9-0FF8-28440F6A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7" name="Picture 13">
            <a:hlinkClick r:id="rId3"/>
            <a:extLst>
              <a:ext uri="{FF2B5EF4-FFF2-40B4-BE49-F238E27FC236}">
                <a16:creationId xmlns:a16="http://schemas.microsoft.com/office/drawing/2014/main" id="{1AD6AE72-CC4E-7917-DE67-69994231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8" name="Picture 14">
            <a:hlinkClick r:id="rId3"/>
            <a:extLst>
              <a:ext uri="{FF2B5EF4-FFF2-40B4-BE49-F238E27FC236}">
                <a16:creationId xmlns:a16="http://schemas.microsoft.com/office/drawing/2014/main" id="{D5F97801-39A4-D6C5-72FA-A9B56943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9" name="Picture 15">
            <a:hlinkClick r:id="rId3"/>
            <a:extLst>
              <a:ext uri="{FF2B5EF4-FFF2-40B4-BE49-F238E27FC236}">
                <a16:creationId xmlns:a16="http://schemas.microsoft.com/office/drawing/2014/main" id="{34495B51-AFFD-64CD-A13C-59AB0F63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3825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0" name="Picture 16">
            <a:hlinkClick r:id="rId3"/>
            <a:extLst>
              <a:ext uri="{FF2B5EF4-FFF2-40B4-BE49-F238E27FC236}">
                <a16:creationId xmlns:a16="http://schemas.microsoft.com/office/drawing/2014/main" id="{C05D58E0-878D-62F7-B8C1-10BF3477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33825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1" name="Picture 17">
            <a:hlinkClick r:id="rId3"/>
            <a:extLst>
              <a:ext uri="{FF2B5EF4-FFF2-40B4-BE49-F238E27FC236}">
                <a16:creationId xmlns:a16="http://schemas.microsoft.com/office/drawing/2014/main" id="{7DCA5CA4-C6A6-B11B-78DF-9520F988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2" name="Picture 18">
            <a:hlinkClick r:id="rId3"/>
            <a:extLst>
              <a:ext uri="{FF2B5EF4-FFF2-40B4-BE49-F238E27FC236}">
                <a16:creationId xmlns:a16="http://schemas.microsoft.com/office/drawing/2014/main" id="{995D13BC-3A2C-7302-AD5B-34ED958C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24400"/>
            <a:ext cx="11525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1136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1028">
            <a:extLst>
              <a:ext uri="{FF2B5EF4-FFF2-40B4-BE49-F238E27FC236}">
                <a16:creationId xmlns:a16="http://schemas.microsoft.com/office/drawing/2014/main" id="{ED324FA2-E5C6-144E-7F40-EECB69649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5125" name="WordArt 1029">
            <a:extLst>
              <a:ext uri="{FF2B5EF4-FFF2-40B4-BE49-F238E27FC236}">
                <a16:creationId xmlns:a16="http://schemas.microsoft.com/office/drawing/2014/main" id="{E0800460-DA90-77FC-9A95-AA6AB204DD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953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producers and consumers</a:t>
            </a:r>
          </a:p>
        </p:txBody>
      </p:sp>
      <p:sp>
        <p:nvSpPr>
          <p:cNvPr id="5126" name="Text Box 1030">
            <a:extLst>
              <a:ext uri="{FF2B5EF4-FFF2-40B4-BE49-F238E27FC236}">
                <a16:creationId xmlns:a16="http://schemas.microsoft.com/office/drawing/2014/main" id="{FD8A4454-3E8A-0A0E-0E76-F0AE67C6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327275"/>
            <a:ext cx="85725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/>
              <a:t>Green plants are called PRODUCERS because they can make </a:t>
            </a:r>
          </a:p>
          <a:p>
            <a:r>
              <a:rPr lang="en-GB" altLang="en-US"/>
              <a:t>	their own food.</a:t>
            </a:r>
          </a:p>
          <a:p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Animals eat food because they cannot make their own food.They</a:t>
            </a:r>
          </a:p>
          <a:p>
            <a:r>
              <a:rPr lang="en-GB" altLang="en-US"/>
              <a:t>	are called CONSUMERS.</a:t>
            </a:r>
          </a:p>
          <a:p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CONSUMERS that eat plants are called HERBIVORES.</a:t>
            </a:r>
          </a:p>
          <a:p>
            <a:pPr>
              <a:buFontTx/>
              <a:buAutoNum type="arabicPeriod" startAt="3"/>
            </a:pPr>
            <a:endParaRPr lang="en-GB" altLang="en-US"/>
          </a:p>
          <a:p>
            <a:pPr>
              <a:buFontTx/>
              <a:buAutoNum type="arabicPeriod" startAt="4"/>
            </a:pPr>
            <a:r>
              <a:rPr lang="en-GB" altLang="en-US"/>
              <a:t>Animals that eat other animals are called CARNIVORES.They </a:t>
            </a:r>
          </a:p>
          <a:p>
            <a:r>
              <a:rPr lang="en-GB" altLang="en-US"/>
              <a:t>	prey on other animals.</a:t>
            </a:r>
          </a:p>
          <a:p>
            <a:endParaRPr lang="en-GB" altLang="en-US"/>
          </a:p>
          <a:p>
            <a:r>
              <a:rPr lang="en-GB" altLang="en-US"/>
              <a:t>5.	Consumers that eat plants or animals are called OMNIVORES.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130B550-8ACA-66DC-CE3B-61844518C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FACTORS AFFECTING POPULATION CHANGE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3B695C3-63A9-CB56-611B-1628EA73D8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GB" altLang="en-US" sz="2800"/>
              <a:t>Disease</a:t>
            </a:r>
          </a:p>
          <a:p>
            <a:pPr algn="ctr"/>
            <a:r>
              <a:rPr lang="en-GB" altLang="en-US" sz="2800"/>
              <a:t>This can spread quickly through a large dense population but not through a small one.</a:t>
            </a:r>
          </a:p>
        </p:txBody>
      </p:sp>
      <p:pic>
        <p:nvPicPr>
          <p:cNvPr id="62471" name="Picture 7">
            <a:extLst>
              <a:ext uri="{FF2B5EF4-FFF2-40B4-BE49-F238E27FC236}">
                <a16:creationId xmlns:a16="http://schemas.microsoft.com/office/drawing/2014/main" id="{F041897B-EF66-8A58-71BB-704EF13A86F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2349500"/>
            <a:ext cx="2455863" cy="353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AA1370C-0220-4B72-4693-038E4CDC5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FACTORS AFFECTING POPULATION CHANGE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C0FE4288-667E-112E-D860-D1C029D3EA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GB" altLang="en-US" sz="2800"/>
              <a:t>Migration</a:t>
            </a:r>
          </a:p>
          <a:p>
            <a:pPr algn="ctr"/>
            <a:r>
              <a:rPr lang="en-GB" altLang="en-US" sz="2800"/>
              <a:t>Birds flying south Africa can cause a seasonal change in population.</a:t>
            </a:r>
          </a:p>
        </p:txBody>
      </p:sp>
      <p:pic>
        <p:nvPicPr>
          <p:cNvPr id="63495" name="Picture 7">
            <a:extLst>
              <a:ext uri="{FF2B5EF4-FFF2-40B4-BE49-F238E27FC236}">
                <a16:creationId xmlns:a16="http://schemas.microsoft.com/office/drawing/2014/main" id="{1E022DCF-02FF-0BF0-E073-831ABD89B10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20938"/>
            <a:ext cx="4537075" cy="2652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84356FF-7534-BACB-A193-410DEDCA0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FACTORS AFFECTING POPULATION CHANGE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48F7537-D361-AC1C-ED69-CB9B739336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GB" altLang="en-US" sz="2800"/>
              <a:t>Climate change.</a:t>
            </a:r>
          </a:p>
          <a:p>
            <a:pPr algn="ctr"/>
            <a:r>
              <a:rPr lang="en-GB" altLang="en-US" sz="2800"/>
              <a:t>Changes in weather can cause change in population.</a:t>
            </a:r>
          </a:p>
          <a:p>
            <a:pPr algn="ctr"/>
            <a:r>
              <a:rPr lang="en-GB" altLang="en-US" sz="2800"/>
              <a:t>Dinosaurs may have disappeared due to this type of change.</a:t>
            </a:r>
          </a:p>
        </p:txBody>
      </p:sp>
      <p:pic>
        <p:nvPicPr>
          <p:cNvPr id="65543" name="Picture 7">
            <a:extLst>
              <a:ext uri="{FF2B5EF4-FFF2-40B4-BE49-F238E27FC236}">
                <a16:creationId xmlns:a16="http://schemas.microsoft.com/office/drawing/2014/main" id="{251613F1-81FC-67FD-870D-EA3B97DD0AC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050" y="1981200"/>
            <a:ext cx="3313113" cy="4687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E3796A6-CA2A-3929-826A-E9AA4F7FA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FACTORS AFFECTING CHANGE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BF9E7CA9-ED54-7BED-2CBB-2A44691FBE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GB" altLang="en-US" sz="2800"/>
              <a:t>Floods and Famine.</a:t>
            </a:r>
          </a:p>
          <a:p>
            <a:pPr algn="ctr"/>
            <a:r>
              <a:rPr lang="en-GB" altLang="en-US" sz="2800"/>
              <a:t>Both of these can change where people and animals will change their places of life. 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FBC034C4-591D-EA8C-9E73-E6441925C3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altLang="en-US" sz="2800"/>
              <a:t>Katrina</a:t>
            </a:r>
          </a:p>
        </p:txBody>
      </p:sp>
      <p:pic>
        <p:nvPicPr>
          <p:cNvPr id="75783" name="Picture 7">
            <a:extLst>
              <a:ext uri="{FF2B5EF4-FFF2-40B4-BE49-F238E27FC236}">
                <a16:creationId xmlns:a16="http://schemas.microsoft.com/office/drawing/2014/main" id="{AEAF94F6-3B75-7625-DA13-6E0C71B4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37211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836F50A-0859-DE46-3868-3155BAC08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FACTORS AFFECTING CHANGE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E265D5BC-D8D6-5E02-BAC9-D53F252F20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3BB29BD9-EA79-F19D-1975-80B813228E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altLang="en-US" sz="2800"/>
              <a:t>FAMINE</a:t>
            </a:r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C7E68059-7570-F1C8-E567-8F589DA9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249237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>
            <a:extLst>
              <a:ext uri="{FF2B5EF4-FFF2-40B4-BE49-F238E27FC236}">
                <a16:creationId xmlns:a16="http://schemas.microsoft.com/office/drawing/2014/main" id="{5B893E32-B061-3EAE-9842-188FF13A07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048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468A5A64-BA62-2DB3-62AC-EAD5CDACD6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4972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food chains and food webs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81A5A9D8-7072-F287-A88D-E2FCF7AB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2A388CEB-F2EE-F027-A8B1-C2DAECCF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97A1FCDF-AC21-CF98-AA5A-D37F9483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F1756DB3-CE1C-BAAE-E5FE-63E12E12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AutoShape 12">
            <a:extLst>
              <a:ext uri="{FF2B5EF4-FFF2-40B4-BE49-F238E27FC236}">
                <a16:creationId xmlns:a16="http://schemas.microsoft.com/office/drawing/2014/main" id="{7628C189-AD88-5BF6-A41B-7D025833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10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7A83AD21-D96F-49F2-B279-C7F6736E3898}"/>
              </a:ext>
            </a:extLst>
          </p:cNvPr>
          <p:cNvSpPr>
            <a:spLocks noChangeArrowheads="1"/>
          </p:cNvSpPr>
          <p:nvPr/>
        </p:nvSpPr>
        <p:spPr bwMode="auto">
          <a:xfrm rot="2783678">
            <a:off x="3885406" y="4191795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6180D3CD-2810-8594-8CF8-E754D569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52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AD169CB2-CB98-50C2-BC3C-6FBC68AAB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5299075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leaf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F1073468-9A56-9661-5B76-6BD9742E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984875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earthworm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77459E8F-2054-BF81-0414-B107384C0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3317875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shrew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0ED6EE2-1D01-FAC1-F774-5A81E536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7844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utoUpdateAnimBg="0"/>
      <p:bldP spid="4112" grpId="0" autoUpdateAnimBg="0"/>
      <p:bldP spid="4113" grpId="0" autoUpdateAnimBg="0"/>
      <p:bldP spid="411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4643880-D47F-984F-6075-743E16377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RECYCLING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363D18B-A22A-E129-91C6-A62B5D8B1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n-GB" altLang="en-US" sz="2800"/>
              <a:t>Types of Waste.</a:t>
            </a:r>
          </a:p>
          <a:p>
            <a:pPr algn="ctr">
              <a:lnSpc>
                <a:spcPct val="80000"/>
              </a:lnSpc>
            </a:pPr>
            <a:r>
              <a:rPr lang="en-GB" altLang="en-US" sz="2800"/>
              <a:t>The waste in our homes includes the following.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1. Plastic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2. Metal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3. Glass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4. Paper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5. Ashes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6. Rags</a:t>
            </a:r>
          </a:p>
          <a:p>
            <a:pPr>
              <a:lnSpc>
                <a:spcPct val="80000"/>
              </a:lnSpc>
            </a:pPr>
            <a:r>
              <a:rPr lang="en-GB" altLang="en-US" sz="2800"/>
              <a:t>7. Animal and Vegetable material.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6899447-9A7E-8815-7D9B-7E0206DA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RECYCLING</a:t>
            </a:r>
          </a:p>
        </p:txBody>
      </p:sp>
      <p:sp>
        <p:nvSpPr>
          <p:cNvPr id="82954" name="Rectangle 10">
            <a:extLst>
              <a:ext uri="{FF2B5EF4-FFF2-40B4-BE49-F238E27FC236}">
                <a16:creationId xmlns:a16="http://schemas.microsoft.com/office/drawing/2014/main" id="{9D279404-775C-B8FA-399C-AB7EA8FCFC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810000" cy="41148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altLang="en-US" sz="2800"/>
              <a:t>Recycle bin</a:t>
            </a:r>
          </a:p>
        </p:txBody>
      </p:sp>
      <p:sp>
        <p:nvSpPr>
          <p:cNvPr id="82955" name="Rectangle 11">
            <a:extLst>
              <a:ext uri="{FF2B5EF4-FFF2-40B4-BE49-F238E27FC236}">
                <a16:creationId xmlns:a16="http://schemas.microsoft.com/office/drawing/2014/main" id="{52C89D99-0078-60E0-FD70-52A578906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/>
              <a:t>Miscellanious  19%</a:t>
            </a:r>
          </a:p>
          <a:p>
            <a:r>
              <a:rPr lang="en-GB" altLang="en-US" sz="2800"/>
              <a:t>Paper and cardboard 30%</a:t>
            </a:r>
          </a:p>
          <a:p>
            <a:r>
              <a:rPr lang="en-GB" altLang="en-US" sz="2800"/>
              <a:t>Plastics  9%</a:t>
            </a:r>
          </a:p>
          <a:p>
            <a:r>
              <a:rPr lang="en-GB" altLang="en-US" sz="2800"/>
              <a:t>Glass  9%</a:t>
            </a:r>
          </a:p>
          <a:p>
            <a:r>
              <a:rPr lang="en-GB" altLang="en-US" sz="2800"/>
              <a:t>Kitchen waste  22%</a:t>
            </a:r>
          </a:p>
          <a:p>
            <a:r>
              <a:rPr lang="en-GB" altLang="en-US" sz="2800"/>
              <a:t>Metals   8%</a:t>
            </a:r>
          </a:p>
          <a:p>
            <a:r>
              <a:rPr lang="en-GB" altLang="en-US" sz="2800"/>
              <a:t>Textiles   3%</a:t>
            </a:r>
          </a:p>
          <a:p>
            <a:endParaRPr lang="en-GB" altLang="en-US" sz="2800"/>
          </a:p>
          <a:p>
            <a:endParaRPr lang="en-GB" altLang="en-US" sz="2800"/>
          </a:p>
        </p:txBody>
      </p:sp>
      <p:sp>
        <p:nvSpPr>
          <p:cNvPr id="82948" name="Line 4">
            <a:extLst>
              <a:ext uri="{FF2B5EF4-FFF2-40B4-BE49-F238E27FC236}">
                <a16:creationId xmlns:a16="http://schemas.microsoft.com/office/drawing/2014/main" id="{6D517CD5-784D-AC88-3BB9-864911331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213100"/>
            <a:ext cx="215900" cy="23034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D8B4398E-C2E1-5B93-B8DC-C30A88D78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5516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0" name="Line 6">
            <a:extLst>
              <a:ext uri="{FF2B5EF4-FFF2-40B4-BE49-F238E27FC236}">
                <a16:creationId xmlns:a16="http://schemas.microsoft.com/office/drawing/2014/main" id="{E859AFB0-559A-861D-8382-3C03FD435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5516563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1" name="Line 7">
            <a:extLst>
              <a:ext uri="{FF2B5EF4-FFF2-40B4-BE49-F238E27FC236}">
                <a16:creationId xmlns:a16="http://schemas.microsoft.com/office/drawing/2014/main" id="{2BC5FCCB-1AD4-0A9A-3D73-26437C1D2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3213100"/>
            <a:ext cx="287338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2" name="Line 8">
            <a:extLst>
              <a:ext uri="{FF2B5EF4-FFF2-40B4-BE49-F238E27FC236}">
                <a16:creationId xmlns:a16="http://schemas.microsoft.com/office/drawing/2014/main" id="{69F0CCCD-1318-12B4-8D75-8781D7BC35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852738"/>
            <a:ext cx="14398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3" name="Line 9">
            <a:extLst>
              <a:ext uri="{FF2B5EF4-FFF2-40B4-BE49-F238E27FC236}">
                <a16:creationId xmlns:a16="http://schemas.microsoft.com/office/drawing/2014/main" id="{387C0CDE-45E1-271C-0BCB-34A4773F7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2852738"/>
            <a:ext cx="14398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6" name="Line 12">
            <a:extLst>
              <a:ext uri="{FF2B5EF4-FFF2-40B4-BE49-F238E27FC236}">
                <a16:creationId xmlns:a16="http://schemas.microsoft.com/office/drawing/2014/main" id="{EEAB9E63-C9F5-09FB-3B93-5953CF25A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213100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7" name="Line 13">
            <a:extLst>
              <a:ext uri="{FF2B5EF4-FFF2-40B4-BE49-F238E27FC236}">
                <a16:creationId xmlns:a16="http://schemas.microsoft.com/office/drawing/2014/main" id="{DA72A968-5EDB-32BF-76B4-CC69FFAA1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500438"/>
            <a:ext cx="230505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8" name="Line 14">
            <a:extLst>
              <a:ext uri="{FF2B5EF4-FFF2-40B4-BE49-F238E27FC236}">
                <a16:creationId xmlns:a16="http://schemas.microsoft.com/office/drawing/2014/main" id="{7DA44BCB-5F61-1AB1-1C6A-AFFF8FAAA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1497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9" name="Line 15">
            <a:extLst>
              <a:ext uri="{FF2B5EF4-FFF2-40B4-BE49-F238E27FC236}">
                <a16:creationId xmlns:a16="http://schemas.microsoft.com/office/drawing/2014/main" id="{FC0437C5-6C10-56E6-3763-271C97714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2926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0" name="Line 16">
            <a:extLst>
              <a:ext uri="{FF2B5EF4-FFF2-40B4-BE49-F238E27FC236}">
                <a16:creationId xmlns:a16="http://schemas.microsoft.com/office/drawing/2014/main" id="{2B3CB662-CEF8-9905-660B-22C088189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443706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1" name="Line 17">
            <a:extLst>
              <a:ext uri="{FF2B5EF4-FFF2-40B4-BE49-F238E27FC236}">
                <a16:creationId xmlns:a16="http://schemas.microsoft.com/office/drawing/2014/main" id="{4E37F071-119C-58DE-887B-9E904337A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15778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3" name="Line 19">
            <a:extLst>
              <a:ext uri="{FF2B5EF4-FFF2-40B4-BE49-F238E27FC236}">
                <a16:creationId xmlns:a16="http://schemas.microsoft.com/office/drawing/2014/main" id="{C11E7050-8398-7E40-CE17-2DAC791B7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53006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4" name="Line 20">
            <a:extLst>
              <a:ext uri="{FF2B5EF4-FFF2-40B4-BE49-F238E27FC236}">
                <a16:creationId xmlns:a16="http://schemas.microsoft.com/office/drawing/2014/main" id="{237B3366-C779-97E4-26DA-B9416B928D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2276475"/>
            <a:ext cx="15128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5" name="Line 21">
            <a:extLst>
              <a:ext uri="{FF2B5EF4-FFF2-40B4-BE49-F238E27FC236}">
                <a16:creationId xmlns:a16="http://schemas.microsoft.com/office/drawing/2014/main" id="{7DAA204B-8C32-6FD5-ED9D-07ACCBE6A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852738"/>
            <a:ext cx="17272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6" name="Line 22">
            <a:extLst>
              <a:ext uri="{FF2B5EF4-FFF2-40B4-BE49-F238E27FC236}">
                <a16:creationId xmlns:a16="http://schemas.microsoft.com/office/drawing/2014/main" id="{8E2C02F8-49EF-EC80-DE59-F997F70B9D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3789363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7" name="Line 23">
            <a:extLst>
              <a:ext uri="{FF2B5EF4-FFF2-40B4-BE49-F238E27FC236}">
                <a16:creationId xmlns:a16="http://schemas.microsoft.com/office/drawing/2014/main" id="{254D1F6E-BB19-1B5A-57C4-0E3C130A58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4221163"/>
            <a:ext cx="12239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8" name="Line 24">
            <a:extLst>
              <a:ext uri="{FF2B5EF4-FFF2-40B4-BE49-F238E27FC236}">
                <a16:creationId xmlns:a16="http://schemas.microsoft.com/office/drawing/2014/main" id="{3A3E406A-EC3E-3692-EDE8-8FCCC7ED0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4724400"/>
            <a:ext cx="15128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9" name="Line 25">
            <a:extLst>
              <a:ext uri="{FF2B5EF4-FFF2-40B4-BE49-F238E27FC236}">
                <a16:creationId xmlns:a16="http://schemas.microsoft.com/office/drawing/2014/main" id="{E76FEFAA-F82F-9ED9-8483-83B0C317F1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522922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70" name="Line 26">
            <a:extLst>
              <a:ext uri="{FF2B5EF4-FFF2-40B4-BE49-F238E27FC236}">
                <a16:creationId xmlns:a16="http://schemas.microsoft.com/office/drawing/2014/main" id="{A3A355D9-2F31-6840-79B8-AD3A2CE772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8038" y="5445125"/>
            <a:ext cx="13684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2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54" grpId="0" build="p" animBg="1"/>
      <p:bldP spid="829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7446C5AA-7C88-33D4-CE13-BF80D39A6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Recycling Types of Waste</a:t>
            </a:r>
          </a:p>
        </p:txBody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32F4F932-DDFC-FFCA-64B9-CF8237C2A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n-GB" altLang="en-US" sz="2400"/>
              <a:t>Plastic   comes mainly from packaging as it is strong and lightweight.Also some comes from broken toys etc.</a:t>
            </a:r>
          </a:p>
          <a:p>
            <a:pPr algn="ctr">
              <a:lnSpc>
                <a:spcPct val="80000"/>
              </a:lnSpc>
            </a:pPr>
            <a:r>
              <a:rPr lang="en-GB" altLang="en-US" sz="2400"/>
              <a:t>Metal waste mainly from food and drinks cans.Also from old pots and pans.</a:t>
            </a:r>
          </a:p>
          <a:p>
            <a:pPr algn="ctr">
              <a:lnSpc>
                <a:spcPct val="80000"/>
              </a:lnSpc>
            </a:pPr>
            <a:r>
              <a:rPr lang="en-GB" altLang="en-US" sz="2400"/>
              <a:t>Glass waste from bottles and other containers.Costs a lot to make from sand .</a:t>
            </a:r>
          </a:p>
          <a:p>
            <a:pPr algn="ctr">
              <a:lnSpc>
                <a:spcPct val="80000"/>
              </a:lnSpc>
            </a:pPr>
            <a:r>
              <a:rPr lang="en-GB" altLang="en-US" sz="2400"/>
              <a:t>Paper comes mainly from newspapers and packaging.</a:t>
            </a:r>
          </a:p>
          <a:p>
            <a:pPr algn="ctr">
              <a:lnSpc>
                <a:spcPct val="80000"/>
              </a:lnSpc>
            </a:pPr>
            <a:r>
              <a:rPr lang="en-GB" altLang="en-US" sz="2400"/>
              <a:t>Ashes from coal fires but no longer a great amount of waste because most people now have central heating.</a:t>
            </a:r>
          </a:p>
          <a:p>
            <a:pPr algn="ctr">
              <a:lnSpc>
                <a:spcPct val="80000"/>
              </a:lnSpc>
            </a:pPr>
            <a:r>
              <a:rPr lang="en-GB" altLang="en-US" sz="2400"/>
              <a:t>Rags small amount of waste from old clothes.</a:t>
            </a:r>
          </a:p>
          <a:p>
            <a:pPr algn="ctr">
              <a:lnSpc>
                <a:spcPct val="80000"/>
              </a:lnSpc>
            </a:pPr>
            <a:r>
              <a:rPr lang="en-GB" altLang="en-US" sz="2400"/>
              <a:t>Animal and vegetable waste from food mainly.</a:t>
            </a:r>
          </a:p>
          <a:p>
            <a:pPr algn="ctr">
              <a:lnSpc>
                <a:spcPct val="80000"/>
              </a:lnSpc>
            </a:pPr>
            <a:endParaRPr lang="en-GB" altLang="en-US" sz="2400"/>
          </a:p>
          <a:p>
            <a:pPr algn="ctr">
              <a:lnSpc>
                <a:spcPct val="80000"/>
              </a:lnSpc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4" grpId="1"/>
      <p:bldP spid="95235" grpId="0" build="p"/>
      <p:bldP spid="95235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B71CB964-A3E3-78ED-9FDD-F4A1640F3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13F1C9CF-17BC-0057-FB90-58DC21D29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>
            <a:extLst>
              <a:ext uri="{FF2B5EF4-FFF2-40B4-BE49-F238E27FC236}">
                <a16:creationId xmlns:a16="http://schemas.microsoft.com/office/drawing/2014/main" id="{F289FC60-34D3-7B25-3B14-26C183009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1139" name="Rectangle 1027">
            <a:extLst>
              <a:ext uri="{FF2B5EF4-FFF2-40B4-BE49-F238E27FC236}">
                <a16:creationId xmlns:a16="http://schemas.microsoft.com/office/drawing/2014/main" id="{4CAB8999-6C6C-1F4A-50D1-BE1349C15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>
            <a:extLst>
              <a:ext uri="{FF2B5EF4-FFF2-40B4-BE49-F238E27FC236}">
                <a16:creationId xmlns:a16="http://schemas.microsoft.com/office/drawing/2014/main" id="{C968774E-CD24-3625-FEA7-DF8A2F58F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>
            <a:extLst>
              <a:ext uri="{FF2B5EF4-FFF2-40B4-BE49-F238E27FC236}">
                <a16:creationId xmlns:a16="http://schemas.microsoft.com/office/drawing/2014/main" id="{262C174B-25CD-0B65-6962-CC567EA1F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0115" name="Rectangle 1027">
            <a:extLst>
              <a:ext uri="{FF2B5EF4-FFF2-40B4-BE49-F238E27FC236}">
                <a16:creationId xmlns:a16="http://schemas.microsoft.com/office/drawing/2014/main" id="{9D57CF0C-3E17-9717-9B6D-49C367024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DEADF8D-8D28-2967-B390-307341F2A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5E459F2-EFB9-9471-9E02-D4F057D03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>
            <a:extLst>
              <a:ext uri="{FF2B5EF4-FFF2-40B4-BE49-F238E27FC236}">
                <a16:creationId xmlns:a16="http://schemas.microsoft.com/office/drawing/2014/main" id="{AFF57E97-4628-703E-6D8B-A04C9CF2B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8307" name="Rectangle 1027">
            <a:extLst>
              <a:ext uri="{FF2B5EF4-FFF2-40B4-BE49-F238E27FC236}">
                <a16:creationId xmlns:a16="http://schemas.microsoft.com/office/drawing/2014/main" id="{02584A95-FB17-3D42-6D14-38F0CC9E0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BF29F6B0-81B9-9D7D-885F-39E3979B4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7283" name="Rectangle 1027">
            <a:extLst>
              <a:ext uri="{FF2B5EF4-FFF2-40B4-BE49-F238E27FC236}">
                <a16:creationId xmlns:a16="http://schemas.microsoft.com/office/drawing/2014/main" id="{BD51B546-567F-F3BE-1F55-8FCFA7D98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89AD45A-ADEB-0360-61DD-CBB834A43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8334D08-07D0-776C-522B-0492887A4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>
            <a:extLst>
              <a:ext uri="{FF2B5EF4-FFF2-40B4-BE49-F238E27FC236}">
                <a16:creationId xmlns:a16="http://schemas.microsoft.com/office/drawing/2014/main" id="{0D15A204-96CB-B14A-F4B9-F35DC2DFC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0355" name="Rectangle 1027">
            <a:extLst>
              <a:ext uri="{FF2B5EF4-FFF2-40B4-BE49-F238E27FC236}">
                <a16:creationId xmlns:a16="http://schemas.microsoft.com/office/drawing/2014/main" id="{C3ACBD53-10C8-3F92-AEE3-8BA24FA20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CCD3F54-3A0B-C4A1-EA41-27ECA065F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856A7B6-5336-EFED-6772-9ABB45946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019FA52-FC7C-030D-A8CB-9A81B24B2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D6EF2AA-3907-06A0-C987-89B0C02D0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BCC3F23-D62C-F46C-94F3-E71A78976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2A3F7E1-0621-9622-3609-B1D7F9FEC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2010629-06C8-E740-C378-F064DBDB9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0493A03-276A-343F-CB54-2D24A5C04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9C1337E-35BE-D322-0096-D5063057D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D6329BD-287B-6084-9E69-96A1BB201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3DF955E-239D-9ECC-4C56-A7A3C1D7A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F7C8AE5-EADE-A618-AD6F-C13FF7978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074C31A-E2A5-44B9-A0A8-C8E4A7629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80B5656-8157-479F-365C-6652BE319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>
            <a:extLst>
              <a:ext uri="{FF2B5EF4-FFF2-40B4-BE49-F238E27FC236}">
                <a16:creationId xmlns:a16="http://schemas.microsoft.com/office/drawing/2014/main" id="{6867D4EC-13E6-A3E7-56A2-D4F6231C8A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228600"/>
            <a:ext cx="26289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environments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08A3FAC7-FF38-C9F9-C703-539D4DB0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174875"/>
            <a:ext cx="705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An example of a food web can be seen on the next slide.</a:t>
            </a:r>
          </a:p>
        </p:txBody>
      </p:sp>
      <p:sp>
        <p:nvSpPr>
          <p:cNvPr id="6155" name="WordArt 11">
            <a:extLst>
              <a:ext uri="{FF2B5EF4-FFF2-40B4-BE49-F238E27FC236}">
                <a16:creationId xmlns:a16="http://schemas.microsoft.com/office/drawing/2014/main" id="{06559C44-4346-9805-9E38-B850F5D30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524000"/>
            <a:ext cx="1914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food webs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0EFCFF10-5049-C32C-CFA3-615940E0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1468</Words>
  <Application>Microsoft Office PowerPoint</Application>
  <PresentationFormat>On-screen Show (4:3)</PresentationFormat>
  <Paragraphs>302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CHANGE FACTORS AFFECTING CHANGE</vt:lpstr>
      <vt:lpstr>FACTORS AFFECTING CHANGE</vt:lpstr>
      <vt:lpstr>PowerPoint Presentation</vt:lpstr>
      <vt:lpstr>FACTORS AFFECTING POPULATION CHANGE</vt:lpstr>
      <vt:lpstr>PowerPoint Presentation</vt:lpstr>
      <vt:lpstr>FACTORS AFFECTING POPULATION CHANGE</vt:lpstr>
      <vt:lpstr>PowerPoint Presentation</vt:lpstr>
      <vt:lpstr>FACTORS AFFECTING POPULATION CHANGE</vt:lpstr>
      <vt:lpstr>PowerPoint Presentation</vt:lpstr>
      <vt:lpstr>FACTORS AFFECTING CHANGE</vt:lpstr>
      <vt:lpstr>PowerPoint Presentation</vt:lpstr>
      <vt:lpstr>FACTORS AFFECTING CHANGE</vt:lpstr>
      <vt:lpstr>PowerPoint Presentation</vt:lpstr>
      <vt:lpstr>RECYCLING</vt:lpstr>
      <vt:lpstr>PowerPoint Presentation</vt:lpstr>
      <vt:lpstr>RECYCLING</vt:lpstr>
      <vt:lpstr>PowerPoint Presentation</vt:lpstr>
      <vt:lpstr>Recycling Types of Waste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Columba's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environments food living things energy</dc:title>
  <dc:subject>environments food living things energy</dc:subject>
  <dc:creator>Physics Department</dc:creator>
  <cp:keywords>environments food living things energy</cp:keywords>
  <dc:description>environments food living things energy</dc:description>
  <cp:lastModifiedBy>Nayan GRIFFITHS</cp:lastModifiedBy>
  <cp:revision>45</cp:revision>
  <dcterms:created xsi:type="dcterms:W3CDTF">2002-10-04T15:05:33Z</dcterms:created>
  <dcterms:modified xsi:type="dcterms:W3CDTF">2023-03-14T11:19:33Z</dcterms:modified>
  <cp:category>environments food living things energy</cp:category>
</cp:coreProperties>
</file>