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3" r:id="rId4"/>
    <p:sldId id="257" r:id="rId5"/>
    <p:sldId id="261" r:id="rId6"/>
    <p:sldId id="267" r:id="rId7"/>
    <p:sldId id="265" r:id="rId8"/>
    <p:sldId id="266" r:id="rId9"/>
    <p:sldId id="268" r:id="rId1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2" autoAdjust="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5DCE77C-AFDC-482A-12D6-50DA855E50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3F604F8-5E12-F0EA-5BD4-BD2C5262DB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D92BFAF-7953-0243-5860-801316ADDDA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3CBCCE3-FD83-937F-C143-A6CD631B78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DFE22EC-A2A6-CE44-C9D5-0F9169D26E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5DAC4111-DD67-6BF7-C6D4-A3B55C3FD0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8B0024-CFEB-48B7-9C84-A4F00A7922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906145-120E-80B9-0D94-5B30DD94A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DE4C7-91D9-4EE2-8BA9-E190079C500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6B57533-17B0-2F50-A8BF-FF54E480C7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EE6BF82-623E-0157-99CD-15526A7B4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882A70-3557-BE52-A5D2-37CC91B68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D7180-F535-4959-BDAB-211F9561D890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CD4862F-DEBA-8FF4-DC0E-1B586A2C9D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4061E4B-07DE-7C7C-4817-FCAF2ED99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77C3215-ED1A-99C6-39D8-1B49E56AC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1A504-459B-49D7-A670-1D1585BD3F7E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C88C833-AA15-67D6-EAF8-C645F7CB8B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F4FC9B9-0690-C557-D831-AA94B9747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3C68E29-C67B-029D-AA3F-D4DF3AAAD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82601-A341-4562-9BBE-00680C39AEAE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2E82F010-5AE8-6B1D-D808-431DADFB5B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AC0D2E1-EBBB-6BB8-ED00-E04B44FCE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5BC602-79F8-45B6-C9F1-D3AAB66EF2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FADDF-D23D-4812-98FD-45D2790D4462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964BE7D-BF92-8B7C-25B3-F8F86D5ADB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60C8DB3-3D39-3C3E-CFB2-52090C904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008E95-DF66-517B-0A94-99C113A6E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88B5B-2754-4806-8CB0-46648FE9DDF5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6B126875-7821-4705-54DE-A418D9D3A5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9B4F1AF-0C0B-581C-E711-2647072BA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8C7FFB-56A9-5689-3B0B-D870D1367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31167-4E07-4940-957B-BE3BDA6F171F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041707F-5111-BDA9-A708-66D8AFBB1B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5C34B67-DCDB-C198-FB43-8B9391D8B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9685CD0-039D-DD39-4745-EBA309F76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CCF44-5823-43D2-B1A7-97F6B7523921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F108A5C-2161-78D7-08A0-5DE1A5FABA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CC501AC-5E3A-38FE-488D-2A6EDB479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9C1C27-5FC0-58FD-ED1F-986FD3177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A8E17-3752-4F10-BAE7-BBFC0797207B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4936271-E2C2-140D-6D3A-B230150F8C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2D47909-FE84-0046-A3EE-878BD78B3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4AC67338-15EB-777F-0006-645DC520A8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35E1574D-0AF2-2FF5-22EE-B39CE5175F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6172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3844773-8560-96B8-FA8F-E229DB9400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81400"/>
            <a:ext cx="6172200" cy="1447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C655650-72B6-B1E5-BC41-B318F70B8C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EE92FDB-468B-0BC1-6C06-F71A5BF78C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C80CB58-E334-2C0C-775F-CB2E62548D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E93E93-563F-4B51-90C0-B57CFC89F3E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B463-FD6C-D350-ED06-5B30AFB4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852E7-7176-E402-AA28-4027A4FAD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1AA2D-319C-5980-AA91-951FB32B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EB47-CB62-CAFF-B3C6-8CBE5947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BC26C-46E4-7914-C382-F9E6DA0C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31297-EA63-4347-84A3-9B8387E11D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576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5F3DD-8992-6AD7-BEE9-74BD747F9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6573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4142E-C636-8132-4D4E-0A290A0B5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8800" y="609600"/>
            <a:ext cx="48196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949FC-D834-3DB7-5CA1-69C844FD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59BAD-3935-8FA1-17AC-61DADAB5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94FEF-A18A-7267-9D30-9E668723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3D0F6-F4DB-4AA6-9DD8-9441033A1C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366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1FF4-8DC8-F07C-0E2B-2617AA40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957B9-6266-5F70-E32D-0BFDDFD03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152BD-C59C-C58C-18B7-F9879D34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4455E-9BF3-891A-49B7-EBBC4D47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3824C-723A-F419-BE6D-B0BC35D4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6413E-AA7C-46CF-A2B8-C8C3E90A69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01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1688-6E76-2E49-D548-481515D4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6D8CD-F709-4D6D-7FAB-739963CD9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0188F-A400-0324-63AD-FD1B5348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AA362-08D6-5E6F-57D6-9271A289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B5901-D0F8-4A6F-7F3B-A158CD39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130C9-E354-4B2B-98CD-DB8DE15DF4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35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4A5D-1478-4380-323D-8450E2CB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1E2D1-B275-D1EB-E947-524EAEAE0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3238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D776B-BCB2-55F8-BB5B-BC84B118F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238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D6129-5A00-3F4B-DE81-22C206F8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664A9-AC16-BE08-C6FF-4CEAE573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4B5B2-57A0-1DB1-36C6-83BFEEA7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EBF9F-69AE-43E9-9080-CB3AC15132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054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0A50-8169-E71C-24FF-E808AC81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AF940-49DD-2296-56FF-3A8A0C228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3E5AA-65E8-C66F-37CF-0D42630B3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DFD26-EF04-2BC3-7542-52AC0E9B4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01F95-561B-B607-053E-4ADCCE5CA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A0579-BE28-F7F4-EC30-1950BC82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6E7FAE-2D8D-0F4B-4778-EC36903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7396D-06B3-E2C8-5EA2-FE962CE0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4F8-0554-42ED-B7ED-9CC1AF2DC5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3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C633-7D22-08FE-9BC4-EEB447EB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7CD04-6F49-B41D-B4A1-76FBF76F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F308C-C3FF-4685-21F1-D571DDC3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4A550-707C-3A9A-ED32-EBC1776F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C946D-EECE-467B-9B6F-9919CE5C0F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689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2096F-D4DF-F829-79CA-02291B61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79ADA-8CDE-D0AF-DB2A-9D4F5A59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5195B-6D81-0205-24F8-FFCE6A85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1D358-9F62-4A26-8223-8E7AF049CD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690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0202-FB81-7DA9-03C6-20850FC4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2D2DB-77BB-325E-B5FE-DAFFF0398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B94BE-1694-530C-92C9-ABD02CEE8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21EEF-A73C-2933-A7E8-41EB4320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F179D-96CA-61AF-6520-8A96E995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521FB-6458-3413-29F2-9B3DFAE2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64B26-36A1-4E14-84E1-19B8C40815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393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39E9-B86D-8990-3F7C-5F4B784B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548D5-7F9B-6F57-3FED-7C1F87763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D5D9C-D004-8934-6FF4-DBA8B0F4C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08294-5C5F-CB23-6ECE-60F82B6A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F93D1-273F-6F7A-2520-5BFD0A66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D5C10-0D10-4D33-95E1-5668A9FB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67E5-054B-4309-92A8-B764BE5993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8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C27AF6-50FC-0C47-5276-BDA1F1033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CFA704-60E1-932C-3B39-7570F85E9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81200"/>
            <a:ext cx="6629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776609-A4C5-78B9-64AE-02383A9F5E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E2A81B-170F-42CD-8BAC-257EA029BD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32DACE-6E18-66E1-4A90-A54D134AD7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8B847ECE-6A6C-4437-83EB-83799AFB8BA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F7C077-3946-5F97-224E-1F508D8FB9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71775" y="1628775"/>
            <a:ext cx="6172200" cy="1143000"/>
          </a:xfrm>
        </p:spPr>
        <p:txBody>
          <a:bodyPr/>
          <a:lstStyle/>
          <a:p>
            <a:r>
              <a:rPr lang="en-GB" altLang="en-US" u="sng">
                <a:latin typeface="Gill Sans MT Schoolbook" pitchFamily="34" charset="0"/>
              </a:rPr>
              <a:t>Making a microscope slide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E5B5298F-94F7-A3AF-B56A-8E8BA46FB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-26988"/>
            <a:ext cx="1152525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Peter Loader @ TLT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6288E117-5EDB-952C-F9D6-AFD4667FC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6988"/>
            <a:ext cx="5048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1 of 8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FD94CC31-AE88-41FA-50EE-9F3BA786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836613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  <a:latin typeface="Gill Sans MT Schoolbook" pitchFamily="34" charset="0"/>
              </a:rPr>
              <a:t>The date today is…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FAF56A1-1C09-360A-59AF-8DC23C8D3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3" y="765175"/>
            <a:ext cx="6629400" cy="1143000"/>
          </a:xfrm>
        </p:spPr>
        <p:txBody>
          <a:bodyPr/>
          <a:lstStyle/>
          <a:p>
            <a:r>
              <a:rPr lang="en-GB" altLang="en-US" u="sng">
                <a:latin typeface="Gill Sans MT Schoolbook" pitchFamily="34" charset="0"/>
              </a:rPr>
              <a:t>Aim of the experiment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099E7D6-0EC4-019C-0114-72D36B373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2205038"/>
            <a:ext cx="6121400" cy="4114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GB" altLang="en-US"/>
              <a:t>    </a:t>
            </a:r>
            <a:r>
              <a:rPr lang="en-GB" altLang="en-US">
                <a:latin typeface="Gill Sans MT Schoolbook" pitchFamily="34" charset="0"/>
              </a:rPr>
              <a:t>The aim of the experiment was to make a microscope slide of an onion skin, look at it at different magnifications and draw what we saw.  We needed to identify the cell walls, nucleus and the cytoplasm.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2A87E897-7457-6961-F646-40EB654E7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-26988"/>
            <a:ext cx="1152525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Peter Loader @ TLT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3BED3187-E916-99DF-1FFD-26F921B7D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6988"/>
            <a:ext cx="5048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2 of 8</a:t>
            </a: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D76A0B89-250D-BDCB-985B-344189E032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260350"/>
            <a:ext cx="842962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02FD0BB-2EEE-DFB6-20F6-C65A641D1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Gill Sans MT Schoolbook" pitchFamily="34" charset="0"/>
              </a:rPr>
              <a:t>Safety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DC4492A-40F0-7CEA-1017-40B4A3389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0338" y="2133600"/>
            <a:ext cx="5551487" cy="4114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GB" altLang="en-US"/>
              <a:t>    </a:t>
            </a:r>
            <a:r>
              <a:rPr lang="en-GB" altLang="en-US">
                <a:latin typeface="Gill Sans MT Schoolbook" pitchFamily="34" charset="0"/>
              </a:rPr>
              <a:t>To be safe we wore goggles and were very careful how we used the scalpel.  Because the glass could have broken we were very careful how we held it.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74BCDF31-C907-343A-0F16-F4F062C86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-26988"/>
            <a:ext cx="1152525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Peter Loader @ TLT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9F97A47D-E179-6242-2A30-9C9B9909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6988"/>
            <a:ext cx="5048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3 of 8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C83194C0-DCAD-65D3-3F37-FA261CF56C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927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23B9A7CD-0C27-8FD4-3A68-CAD6E28E58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08050"/>
            <a:ext cx="1146175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F60A704-C2E2-F602-583E-3216AB05A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Gill Sans MT Schoolbook" pitchFamily="34" charset="0"/>
              </a:rPr>
              <a:t>Apparatus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AD79171-7B43-59C8-4256-6D09739B8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87675" y="2492375"/>
            <a:ext cx="5616575" cy="4114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GB" altLang="en-US"/>
              <a:t>     </a:t>
            </a:r>
            <a:r>
              <a:rPr lang="en-GB" altLang="en-US">
                <a:latin typeface="Gill Sans MT Schoolbook" pitchFamily="34" charset="0"/>
              </a:rPr>
              <a:t>In this experiment we used a microscope, a glass slide, a cover slip, a pair of forceps and a piece of onion skin. 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0016022F-802F-54C6-C75D-94883D6C9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-26988"/>
            <a:ext cx="1152525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Peter Loader @ TLT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D99E4C26-A649-4D93-1E4B-4B135B49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6988"/>
            <a:ext cx="5048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4 of 8</a:t>
            </a:r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5C0E7CB0-6F9E-894F-935B-B415F3FB77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1438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9F9CFB5-9B45-0147-E642-8E38C1526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Gill Sans MT Schoolbook" pitchFamily="34" charset="0"/>
              </a:rPr>
              <a:t>Method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9F74416-A161-DF19-0F55-8469EF69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84438" y="1700213"/>
            <a:ext cx="6234112" cy="4608512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GB" altLang="en-US" sz="2000"/>
              <a:t>     </a:t>
            </a:r>
            <a:r>
              <a:rPr lang="en-GB" altLang="en-US" sz="2000">
                <a:latin typeface="Gill Sans MT Schoolbook" pitchFamily="34" charset="0"/>
              </a:rPr>
              <a:t>We cut open an onion and took a piece of very thin skin.  We placed this onto the middle of a microscope slide.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altLang="en-US" sz="2000">
                <a:latin typeface="Gill Sans MT Schoolbook" pitchFamily="34" charset="0"/>
              </a:rPr>
              <a:t>     Then we put a thin piece of glass called a cover slip on top of the onion skin and gently pressed it flat.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altLang="en-US" sz="2000">
                <a:latin typeface="Gill Sans MT Schoolbook" pitchFamily="34" charset="0"/>
              </a:rPr>
              <a:t>     After that we put the slide under a microscope with the lens set at low magnification.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32A5F846-0DB4-1F29-3E63-E8AE43CE4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-26988"/>
            <a:ext cx="1152525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Peter Loader @ TLT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46F867D3-8D98-B8EB-D29B-A5A8E1DAC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6988"/>
            <a:ext cx="5048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5 of 8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19B12513-81E2-5302-A658-6E281A05AA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1084263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A60CF47-3187-F231-8AF4-D45FDAF67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Gill Sans MT Schoolbook" pitchFamily="34" charset="0"/>
              </a:rPr>
              <a:t>Method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917F954-4753-CDD1-9FA5-4DB32C7D8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84438" y="1700213"/>
            <a:ext cx="6234112" cy="4608512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GB" altLang="en-US"/>
              <a:t>     </a:t>
            </a:r>
            <a:r>
              <a:rPr lang="en-GB" altLang="en-US">
                <a:latin typeface="Gill Sans MT Schoolbook" pitchFamily="34" charset="0"/>
              </a:rPr>
              <a:t>We turned the focus dial until we could clearly see the skin.  We used a pencil to draw what we saw and labelled it with the magnification.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altLang="en-US">
                <a:latin typeface="Gill Sans MT Schoolbook" pitchFamily="34" charset="0"/>
              </a:rPr>
              <a:t>     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819536DD-ED5A-1C5C-E3C7-7235509C6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-26988"/>
            <a:ext cx="1152525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Peter Loader @ TLT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7EDB6D85-3569-F168-FAB1-9D599B20B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6988"/>
            <a:ext cx="5048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6 of 8</a:t>
            </a: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8904C97C-2FB3-FFB2-BFEA-DB142AFE19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1084263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BA34CA7-2DD6-A362-EBD2-93CB51D8B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9475" y="692150"/>
            <a:ext cx="3384550" cy="1143000"/>
          </a:xfrm>
        </p:spPr>
        <p:txBody>
          <a:bodyPr/>
          <a:lstStyle/>
          <a:p>
            <a:r>
              <a:rPr lang="en-GB" altLang="en-US" u="sng">
                <a:latin typeface="Gill Sans MT Schoolbook" pitchFamily="34" charset="0"/>
              </a:rPr>
              <a:t>Results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20AC7C0-DC62-DE05-A1B2-15D7F3712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0338" y="1762125"/>
            <a:ext cx="6629400" cy="41148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en-GB" altLang="en-US">
                <a:latin typeface="Gill Sans MT Schoolbook" pitchFamily="34" charset="0"/>
              </a:rPr>
              <a:t>    </a:t>
            </a:r>
            <a:r>
              <a:rPr lang="en-GB" altLang="en-US" sz="2000">
                <a:latin typeface="Gill Sans MT Schoolbook" pitchFamily="34" charset="0"/>
              </a:rPr>
              <a:t>This is what we saw.   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GB" altLang="en-US" sz="2000">
                <a:latin typeface="Gill Sans MT Schoolbook" pitchFamily="34" charset="0"/>
              </a:rPr>
              <a:t>     The higher the magnification we used </a:t>
            </a:r>
            <a:br>
              <a:rPr lang="en-GB" altLang="en-US" sz="2000">
                <a:latin typeface="Gill Sans MT Schoolbook" pitchFamily="34" charset="0"/>
              </a:rPr>
            </a:br>
            <a:r>
              <a:rPr lang="en-GB" altLang="en-US" sz="2000">
                <a:latin typeface="Gill Sans MT Schoolbook" pitchFamily="34" charset="0"/>
              </a:rPr>
              <a:t>the bigger the cells became.</a:t>
            </a:r>
            <a:r>
              <a:rPr lang="en-GB" altLang="en-US"/>
              <a:t> 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18AD17F-D1DB-6CDF-FD18-A2357F4A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-26988"/>
            <a:ext cx="1152525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Peter Loader @ TLT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0C95C5A3-8BAF-F721-3E77-7411FA496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6988"/>
            <a:ext cx="5048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7 of 8</a:t>
            </a: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1417CB56-34B1-F586-CE75-9FAF5C0D2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256088"/>
            <a:ext cx="12477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9D90C878-D4C4-81A8-5D17-89ECAA8BD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4265613"/>
            <a:ext cx="12255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B98CE966-0128-CF84-0836-AC1E4274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67200"/>
            <a:ext cx="122555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Text Box 9">
            <a:extLst>
              <a:ext uri="{FF2B5EF4-FFF2-40B4-BE49-F238E27FC236}">
                <a16:creationId xmlns:a16="http://schemas.microsoft.com/office/drawing/2014/main" id="{CC1E56D6-BB3D-1790-250A-CE0B58BCB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568700"/>
            <a:ext cx="2089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solidFill>
                  <a:schemeClr val="bg1"/>
                </a:solidFill>
                <a:latin typeface="Gill Sans MT Schoolbook" pitchFamily="34" charset="0"/>
              </a:rPr>
              <a:t>At 20 x </a:t>
            </a:r>
            <a:br>
              <a:rPr lang="en-GB" altLang="en-US" sz="1600">
                <a:solidFill>
                  <a:schemeClr val="bg1"/>
                </a:solidFill>
                <a:latin typeface="Gill Sans MT Schoolbook" pitchFamily="34" charset="0"/>
              </a:rPr>
            </a:br>
            <a:r>
              <a:rPr lang="en-GB" altLang="en-US" sz="1600">
                <a:solidFill>
                  <a:schemeClr val="bg1"/>
                </a:solidFill>
                <a:latin typeface="Gill Sans MT Schoolbook" pitchFamily="34" charset="0"/>
              </a:rPr>
              <a:t>magnification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F639B66B-B873-E6C7-39FE-1CF8E0CD6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3568700"/>
            <a:ext cx="172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solidFill>
                  <a:schemeClr val="bg1"/>
                </a:solidFill>
                <a:latin typeface="Gill Sans MT Schoolbook" pitchFamily="34" charset="0"/>
              </a:rPr>
              <a:t>At 50 x magnification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BF03CE17-9EB6-0C74-41B9-95FFAE09F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3573463"/>
            <a:ext cx="2089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solidFill>
                  <a:schemeClr val="bg1"/>
                </a:solidFill>
                <a:latin typeface="Gill Sans MT Schoolbook" pitchFamily="34" charset="0"/>
              </a:rPr>
              <a:t>At 100 x magnification</a:t>
            </a:r>
          </a:p>
        </p:txBody>
      </p:sp>
      <p:pic>
        <p:nvPicPr>
          <p:cNvPr id="22541" name="Picture 13">
            <a:extLst>
              <a:ext uri="{FF2B5EF4-FFF2-40B4-BE49-F238E27FC236}">
                <a16:creationId xmlns:a16="http://schemas.microsoft.com/office/drawing/2014/main" id="{9E85A071-8722-59CF-9C5C-842E2E4EE7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9275"/>
            <a:ext cx="14763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3" name="Text Box 15">
            <a:extLst>
              <a:ext uri="{FF2B5EF4-FFF2-40B4-BE49-F238E27FC236}">
                <a16:creationId xmlns:a16="http://schemas.microsoft.com/office/drawing/2014/main" id="{FDBD3414-817F-8D2A-CCC2-3CA63CD7F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229225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solidFill>
                  <a:schemeClr val="bg1"/>
                </a:solidFill>
                <a:latin typeface="Gill Sans MT Schoolbook" pitchFamily="34" charset="0"/>
              </a:rPr>
              <a:t>Cell wall</a:t>
            </a:r>
          </a:p>
        </p:txBody>
      </p:sp>
      <p:sp>
        <p:nvSpPr>
          <p:cNvPr id="22544" name="Line 16">
            <a:extLst>
              <a:ext uri="{FF2B5EF4-FFF2-40B4-BE49-F238E27FC236}">
                <a16:creationId xmlns:a16="http://schemas.microsoft.com/office/drawing/2014/main" id="{AE4BAEFF-B6D2-816A-2321-137EBD7D8C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0288" y="4437063"/>
            <a:ext cx="287337" cy="863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40D4F635-30FC-00A9-258D-5FE4F662A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253038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solidFill>
                  <a:schemeClr val="bg1"/>
                </a:solidFill>
                <a:latin typeface="Gill Sans MT Schoolbook" pitchFamily="34" charset="0"/>
              </a:rPr>
              <a:t>Nucleus</a:t>
            </a:r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85B47E45-1FBF-1E59-31BF-EADB424BC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5153025"/>
            <a:ext cx="15827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solidFill>
                  <a:schemeClr val="bg1"/>
                </a:solidFill>
                <a:latin typeface="Gill Sans MT Schoolbook" pitchFamily="34" charset="0"/>
              </a:rPr>
              <a:t>Close up of </a:t>
            </a:r>
            <a:br>
              <a:rPr lang="en-GB" altLang="en-US" sz="1600">
                <a:solidFill>
                  <a:schemeClr val="bg1"/>
                </a:solidFill>
                <a:latin typeface="Gill Sans MT Schoolbook" pitchFamily="34" charset="0"/>
              </a:rPr>
            </a:br>
            <a:r>
              <a:rPr lang="en-GB" altLang="en-US" sz="1600">
                <a:solidFill>
                  <a:schemeClr val="bg1"/>
                </a:solidFill>
                <a:latin typeface="Gill Sans MT Schoolbook" pitchFamily="34" charset="0"/>
              </a:rPr>
              <a:t>onion skin</a:t>
            </a:r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id="{426A96F2-3E2A-242A-AA70-E2C521B5B4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4508500"/>
            <a:ext cx="0" cy="7921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8" name="Text Box 20">
            <a:extLst>
              <a:ext uri="{FF2B5EF4-FFF2-40B4-BE49-F238E27FC236}">
                <a16:creationId xmlns:a16="http://schemas.microsoft.com/office/drawing/2014/main" id="{CACF2103-E837-7004-4F8C-29717E215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805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id="{5C45575E-58A3-D87A-D82E-531B40B9C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5229225"/>
            <a:ext cx="1441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solidFill>
                  <a:schemeClr val="bg1"/>
                </a:solidFill>
                <a:latin typeface="Gill Sans MT Schoolbook" pitchFamily="34" charset="0"/>
              </a:rPr>
              <a:t>Cytoplasm</a:t>
            </a:r>
          </a:p>
        </p:txBody>
      </p:sp>
      <p:sp>
        <p:nvSpPr>
          <p:cNvPr id="22550" name="Line 22">
            <a:extLst>
              <a:ext uri="{FF2B5EF4-FFF2-40B4-BE49-F238E27FC236}">
                <a16:creationId xmlns:a16="http://schemas.microsoft.com/office/drawing/2014/main" id="{26EA90CE-3D80-DF9D-C4CB-F16B6B617B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27988" y="4868863"/>
            <a:ext cx="288925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64343CD-7DE6-EF86-A03D-07317D0E3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Gill Sans MT Schoolbook" pitchFamily="34" charset="0"/>
              </a:rPr>
              <a:t>Our conclusions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42F96C5-A2D6-D02F-28B2-253ABC061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1775" y="1700213"/>
            <a:ext cx="5838825" cy="4608512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GB" altLang="en-US"/>
              <a:t>    </a:t>
            </a:r>
            <a:r>
              <a:rPr lang="en-GB" altLang="en-US" sz="2000">
                <a:latin typeface="Gill Sans MT Schoolbook" pitchFamily="34" charset="0"/>
              </a:rPr>
              <a:t>The microscope let us see the onion skin at different magnifications.  </a:t>
            </a:r>
          </a:p>
          <a:p>
            <a:pPr>
              <a:buFontTx/>
              <a:buNone/>
            </a:pPr>
            <a:endParaRPr lang="en-GB" altLang="en-US" sz="2000">
              <a:latin typeface="Gill Sans MT Schoolbook" pitchFamily="34" charset="0"/>
            </a:endParaRPr>
          </a:p>
          <a:p>
            <a:pPr>
              <a:lnSpc>
                <a:spcPct val="140000"/>
              </a:lnSpc>
              <a:buFontTx/>
              <a:buNone/>
            </a:pPr>
            <a:r>
              <a:rPr lang="en-GB" altLang="en-US" sz="2000">
                <a:latin typeface="Gill Sans MT Schoolbook" pitchFamily="34" charset="0"/>
              </a:rPr>
              <a:t>     At  x 20 magnification it still looked quite far away but we could see some cells.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altLang="en-US" sz="2000">
                <a:latin typeface="Gill Sans MT Schoolbook" pitchFamily="34" charset="0"/>
              </a:rPr>
              <a:t>     At x 50 magnification we could see the cells clearly.  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altLang="en-US" sz="2000">
                <a:latin typeface="Gill Sans MT Schoolbook" pitchFamily="34" charset="0"/>
              </a:rPr>
              <a:t>     At x 100 magnification we could see individual cells, and the cell</a:t>
            </a:r>
            <a:r>
              <a:rPr lang="en-GB" altLang="en-US" sz="2000"/>
              <a:t> </a:t>
            </a:r>
            <a:r>
              <a:rPr lang="en-GB" altLang="en-US" sz="2000">
                <a:latin typeface="Gill Sans MT Schoolbook" pitchFamily="34" charset="0"/>
              </a:rPr>
              <a:t>walls containing the cytoplasm.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CCC3D002-F24E-7B57-0485-AB9E4B1914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250"/>
            <a:ext cx="1093787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DB2EF056-7E3A-23EC-9E92-4449FC824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6988"/>
            <a:ext cx="5048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8 of 8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4143B10B-AD36-62EC-3419-038E4A5E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-26988"/>
            <a:ext cx="1152525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</a:rPr>
              <a:t>Peter Loader @ TLT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F16FED53-D9CD-C718-AC34-9F906578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1989138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icroscope">
  <a:themeElements>
    <a:clrScheme name="microscop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croscope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icroscop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cop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microscope</Template>
  <TotalTime>119</TotalTime>
  <Words>445</Words>
  <Application>Microsoft Office PowerPoint</Application>
  <PresentationFormat>On-screen Show (4:3)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Arial Rounded MT Bold</vt:lpstr>
      <vt:lpstr>Gill Sans MT Schoolbook</vt:lpstr>
      <vt:lpstr>Arial</vt:lpstr>
      <vt:lpstr>microscope</vt:lpstr>
      <vt:lpstr>Making a microscope slide</vt:lpstr>
      <vt:lpstr>Aim of the experiment</vt:lpstr>
      <vt:lpstr>Safety</vt:lpstr>
      <vt:lpstr>Apparatus</vt:lpstr>
      <vt:lpstr>Method</vt:lpstr>
      <vt:lpstr>Method</vt:lpstr>
      <vt:lpstr>Results</vt:lpstr>
      <vt:lpstr>Our conclusions</vt:lpstr>
      <vt:lpstr>PowerPoint Presentation</vt:lpstr>
    </vt:vector>
  </TitlesOfParts>
  <Company>The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microscope slide</dc:title>
  <dc:creator>The Learning Trust</dc:creator>
  <cp:lastModifiedBy>Nayan GRIFFITHS</cp:lastModifiedBy>
  <cp:revision>45</cp:revision>
  <dcterms:created xsi:type="dcterms:W3CDTF">2005-09-09T11:59:39Z</dcterms:created>
  <dcterms:modified xsi:type="dcterms:W3CDTF">2023-03-14T11:20:09Z</dcterms:modified>
</cp:coreProperties>
</file>