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7" r:id="rId4"/>
    <p:sldId id="259" r:id="rId5"/>
    <p:sldId id="261" r:id="rId6"/>
    <p:sldId id="260" r:id="rId7"/>
    <p:sldId id="263" r:id="rId8"/>
    <p:sldId id="270" r:id="rId9"/>
    <p:sldId id="271" r:id="rId10"/>
    <p:sldId id="264" r:id="rId11"/>
    <p:sldId id="265" r:id="rId12"/>
    <p:sldId id="262" r:id="rId13"/>
    <p:sldId id="266" r:id="rId14"/>
    <p:sldId id="269" r:id="rId15"/>
    <p:sldId id="272" r:id="rId16"/>
  </p:sldIdLst>
  <p:sldSz cx="9144000" cy="6858000" type="screen4x3"/>
  <p:notesSz cx="6858000" cy="97139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797" autoAdjust="0"/>
  </p:normalViewPr>
  <p:slideViewPr>
    <p:cSldViewPr>
      <p:cViewPr varScale="1">
        <p:scale>
          <a:sx n="65" d="100"/>
          <a:sy n="65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52905E6-88E5-AC59-2E96-D2AF75FB7F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C525C30-1BD7-65AC-2DDA-11ED825453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17AB67E9-3036-43BE-39ED-2C3186AE091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734AD56-F9C5-6F8A-B1E4-FE1F7FA87E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D634F6E6-AF37-0352-9F7F-90B96C9D373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655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C85CE8B4-8056-6A34-F01A-6A91BAC4BA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655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A00F75-359A-45DE-A757-DC4E0C87893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8143D09-E111-8E7C-20E6-DE8ECF0EEC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9983A-9DAE-45EF-ADCA-1DF6CC43E998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34DBEF2A-4C47-606E-5A54-B3B58192F9F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95A966B-824F-CF22-3026-24E4BCA4A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17B8EFC-BFB7-4ECA-E187-23E3BF9D17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EFDF3-239B-4527-A1D9-0E8641907436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48D94B71-8391-C868-E15B-A7F253C800A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56C8BF4-957A-94F6-C7E8-8F89CE9C2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Makes the sample visible when it is put into the agarose wells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3CD9A8A-0BD4-DD08-96F0-FB7E7C8143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264B1C-101E-4C26-983C-32371704F4F3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43E58C46-9F52-2CEB-AD59-ACC153EF94D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DC8FCBF-7462-17B0-2D4F-8B18FF6E9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This ensures that the electric current goes through the whole tank and that maintains that ions can move in the solution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8923A41-14CD-7CAA-415B-B331AEC885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F2EE04-2FDE-4076-A90A-FDD546D95F80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388B8934-83FF-C797-A7C4-489D5BE4A3C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68FFA3C-7451-79C9-C111-F45478955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Glycerol also in the loading dye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46492E7-DD95-1F05-2437-96D9130E59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BD6EB6-1A4B-43C1-AC30-D01EC8C59B1F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ADB60259-C05D-4448-F210-EC3C3863D2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E4C73F1-01E7-163C-6C67-C7786B3CB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Safety cover is put over the top and the current is switched on</a:t>
            </a:r>
          </a:p>
          <a:p>
            <a:r>
              <a:rPr lang="en-GB" altLang="en-US"/>
              <a:t>The dye will migrate through the gel toward the positive electrode, as will the DNA</a:t>
            </a:r>
          </a:p>
          <a:p>
            <a:r>
              <a:rPr lang="en-GB" altLang="en-US"/>
              <a:t>Depending on how much voltage is applied and how warm the gel is and size and shape of molecules will depend on how fast the mols move through the gel</a:t>
            </a:r>
          </a:p>
          <a:p>
            <a:r>
              <a:rPr lang="en-GB" altLang="en-US"/>
              <a:t>Smaller fragments will move easier so they will be closer to the positive electrode</a:t>
            </a:r>
          </a:p>
          <a:p>
            <a:endParaRPr lang="en-GB" altLang="en-US"/>
          </a:p>
          <a:p>
            <a:r>
              <a:rPr lang="en-GB" altLang="en-US"/>
              <a:t>Once the dye has moved through the gel to the buffer, the electrical current is switched off and gel is removed from the tray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AAAE7A4-0FB0-5635-AE73-A40656B235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5069C-B2AC-449D-A677-C1F8240EE724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D7B221C1-F06F-9B83-76BD-0F5E886BE9D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916F196-28A2-F9EE-93CF-4A01D1769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Gel is stained using ethidium bromide which binds to DNA it shows up as bands in UV light</a:t>
            </a:r>
          </a:p>
          <a:p>
            <a:r>
              <a:rPr lang="en-GB" altLang="en-US"/>
              <a:t>Draw attention to the fact that small mols are at the bottom of the gel and large ones stay nearest to the wells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A78020F-2706-5C16-01C7-3FF1CEA403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C7080-2B53-4AB9-894C-DFFD155E7FE3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BD788EF0-C945-7423-DFA1-72BA8CFED9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001713" y="728663"/>
            <a:ext cx="4857750" cy="3643312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41FB6DE-C705-E709-6226-F5D5405F9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14863"/>
            <a:ext cx="5029200" cy="4370387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D9BC380-4756-BBE5-C19C-32126B9A18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195E5-E040-4F1A-B120-F7118AC15F91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21ABFBBF-918C-8A84-A1B7-A3D899BB242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DFC3805-4A5C-89F1-C8E4-B6E38D852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3C6998C-2438-307E-8F88-A82F46E35E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9A8D26-F28B-4E70-91A2-7791DC2510A7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9188E3D9-82A1-6174-D5B0-2CB68907D2E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5BF8487-EA94-9F1F-4384-334B88449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Organic molecules such as DNA are charged. DNA is negatively charged because the phosphates (red circles) that form the sugar-phosphate backbone of a DNA molecule have a negative charge</a:t>
            </a:r>
            <a:r>
              <a:rPr lang="en-GB" altLang="en-US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E6B03A1-0323-4C54-4144-366D30C46F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48EE1-683C-4255-A913-1A4CE35F31BA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4675630F-F772-B55F-BAE1-D0785D73FCB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0C39265-9D1D-574F-444E-938CA35DE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Demonstrate on the board using diagrams</a:t>
            </a:r>
          </a:p>
          <a:p>
            <a:r>
              <a:rPr lang="en-GB" altLang="en-US"/>
              <a:t>Students to complete exercise of cutting up a plasmid using restriction enzymes</a:t>
            </a:r>
          </a:p>
          <a:p>
            <a:r>
              <a:rPr lang="en-GB" altLang="en-US"/>
              <a:t>Give them W/S and instruct to cut the plasmid using different enzymes and then look at the restriction fragments</a:t>
            </a:r>
          </a:p>
          <a:p>
            <a:r>
              <a:rPr lang="en-GB" altLang="en-US"/>
              <a:t>Ask – Why do they cut in different places?</a:t>
            </a:r>
          </a:p>
          <a:p>
            <a:r>
              <a:rPr lang="en-GB" altLang="en-US"/>
              <a:t>Reinforce that this can be applied to any DNA – example human DNA</a:t>
            </a:r>
          </a:p>
          <a:p>
            <a:r>
              <a:rPr lang="en-GB" altLang="en-US"/>
              <a:t>Called restriction digestion</a:t>
            </a:r>
          </a:p>
          <a:p>
            <a:r>
              <a:rPr lang="en-GB" altLang="en-US"/>
              <a:t>Different DNA will produce different fragment sizes </a:t>
            </a:r>
          </a:p>
          <a:p>
            <a:r>
              <a:rPr lang="en-GB" altLang="en-US"/>
              <a:t>Can be PCR’d DNA or DNA produced by clones or ‘natural state’ DNA</a:t>
            </a:r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B798B06-84AE-7DD8-BCDA-CE6A0481B8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05E667-6727-498D-841F-113B2714BD2E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CFC63B57-8A81-7909-35E6-9A577B29DF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E6CC7CD-9EDB-7812-AB19-E50860D08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A bit like electronic chromatography</a:t>
            </a:r>
          </a:p>
          <a:p>
            <a:r>
              <a:rPr lang="en-GB" altLang="en-US"/>
              <a:t>The fragments are seperated according to size in process called gel electrophoresis</a:t>
            </a:r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75D9EFA-DEE0-7D16-6E60-3927BF64D3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31DC7-B92F-42E5-AA98-2ABBF9F891E6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7533BFE7-6BF7-F57C-3586-74F60F6F57F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1F72585-707E-CC2C-B9F7-0BA988342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Square tray </a:t>
            </a:r>
          </a:p>
          <a:p>
            <a:r>
              <a:rPr lang="en-GB" altLang="en-US"/>
              <a:t>2-3 cm of agarose gel which is left to set, can also be made of starch or polyacrylamide, special comb put in so that there are small wells left in the gel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DD19FB6-5E59-1D51-B36B-46552E60F0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8E603-A711-4207-A9DF-54A017B03B50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80769718-EEBC-9DDF-5595-76AE3702B8E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9F00D09-4048-9876-08AF-6DEECAA95D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EF9F6A5-C208-8487-7C66-DDB4FD7F1E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3A114-770B-455B-BA5A-1BA4BB9EC157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5457FE58-8FB3-0C1D-240A-71D8D3B50B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D9E2F82-3533-56F9-CAD9-B2BA3C7CE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A comb is put in the gel to create holes which we call wells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4D87933-6A46-704D-EB8D-954BC5A237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03264-2C6C-4E23-9AC2-7358AF3C26B6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D718DC71-EBEA-58B7-6A89-B4DF6E6837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F843E98-1B5E-F060-BDC0-E76E9D629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0388B-8062-3E43-2F94-6AA6AAF69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84DD7-E5EF-E4D7-A112-95D2AE5AA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989AE-89B5-E02E-6601-9AFED435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6ACA0-ABA8-E076-B65F-6D8621D74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04D60-6059-C4F3-2F87-6FA265A3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AF2C5-AEC8-48AA-9536-ED904FA213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7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9D77-F9C0-A18F-4ECF-941DD91B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49A422-7A9C-2776-612C-4F5176C4F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3F2DB-8378-5018-69CC-A87C3B865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CE6E3-C9E5-423F-F3A3-2F0311AFF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C06A2-BD14-0C60-C6E0-B7752FA11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1DFE2-06A2-4A0F-A355-5AB0CBA55B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20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DC357-7078-5214-305A-E96954A078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9D368-ED53-E961-78DD-732C280D5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883A5-3F57-3458-9AD3-4CBFAF63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3AE0A-6642-951B-7B57-D2F2B599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342D5-2C98-F23B-BF06-DA7116F3F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FFBA4-FB3B-4A37-9907-16A31B7EB4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457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FA5E6-D04B-1908-DF87-207C0459A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F7C82-968D-1DE4-2B71-0B52396CD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42F9B-EC45-96AB-D6FD-61E2D3E1E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B5FBC-AA65-C48B-6084-72B40D3B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2C3E0-C682-A43A-8E7F-DDE04ADB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F05BF-733B-43F2-85C2-EF3AF5A6D7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111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1FA0-4E5F-7DD5-4683-654D129FC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B21B9-20D9-D344-EFE1-1D2DFA14B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2260C-8FCA-C9BA-DCB0-CC2DF21B6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D69C-FE09-7EB5-9559-A823B49A8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8CA0E-289D-2044-18E9-A0240C72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7753F-D40E-4881-8F4F-DFAE642F09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274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82D5-2D31-EA1C-7F5A-0C94FCF44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474FF-E667-7CEB-F0FB-FA72C348C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1D0DA-0E30-8020-E156-2C4D020B1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27B2F-5AF3-A0BA-208E-7C2B000F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E576C-1FA7-624C-616C-4A30A10D5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9C39A-8044-29C6-ABAB-51E0CC698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AAEED-4180-4DDA-B78C-04AEC0B151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853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ADE52-3EAC-EEAC-D6F3-E7C3E36AE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7A98D-CDE7-6AF1-D047-A0F098795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D4476-57A8-21A3-8E40-98A5C7DE6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DC7BAE-12D0-5611-C066-22E9EEEC4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C9B76D-1C66-8AFA-8F05-B3476371B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A8784D-26AF-F6E9-19E9-EE52C778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1580C4-7930-1652-AAC7-C6C92C68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0C4013-33D6-FCEF-95AC-7166B7064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71F5B-6354-466A-B702-4840C81BEE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069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C4F43-AD31-FAB5-7DFD-CCF80C9B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3B6BFE-FDA6-EF66-0E70-65D816391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46A4A-F428-8970-5C54-B338945D5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0D79A-77C4-B3EC-A551-8F9CFAB7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002E9-58F5-4FBD-8A5D-E575E34086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821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241D7-4362-A1BC-B9BA-248557F7C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E6C48C-790A-4499-1C6B-8E6B3C86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8F793-6C27-D5E7-7446-97D192B9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6C7EE-BE62-4B99-BA7B-36CF8D3DC1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55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80D9-7792-BA9A-8795-218C8F7F5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78CB0-7873-264D-FC2E-7CC7F8358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14BAE-3B8B-FA52-1147-158F72F49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5C0EE-6F70-B8E0-EF02-0372CCFB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44F39-49C9-66FD-408E-6C4D3683C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BA41A-E354-0B96-010B-3383B9FE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97DB0-56C6-4446-B45E-6927B53E90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080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F1CC8-F5E7-0E4A-2EA8-136A720B2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7B201F-07F1-8D36-8EF4-A40656F44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36A8E-8643-D505-D295-B6EA2FBE3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25274-A127-85E7-DE5F-AD4DFC42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22C56-4703-A2C8-3FF7-52643D3D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11D6D-1EF4-610E-0E6E-692CAC26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EC770-49A1-4A68-B01A-F87A370A90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152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21602EA-5809-5AE3-3454-B2EB7345C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24491D6-A6DC-20B6-1520-363A6C3762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7B23A90-465A-DEE6-F514-F3B3F850DF5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8B74953-F8B7-7509-7783-BBCE94842B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E67C0A-7E52-563C-96D6-D3BC121AF9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2E2DF0-9CF1-4251-89B8-9A2BE8CD414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2B73633-C777-0F9F-D03A-EF2FD68808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GB" altLang="en-US" sz="4400"/>
              <a:t>Gel electrophoresis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BE17797-2359-69A4-ED7F-86A6300C9F8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GB" altLang="en-US" sz="3200"/>
              <a:t>L Mathias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>
            <a:extLst>
              <a:ext uri="{FF2B5EF4-FFF2-40B4-BE49-F238E27FC236}">
                <a16:creationId xmlns:a16="http://schemas.microsoft.com/office/drawing/2014/main" id="{EE8A4ACB-9E72-8F1F-817A-34AC1187C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Dye added to the DNA</a:t>
            </a:r>
          </a:p>
        </p:txBody>
      </p:sp>
      <p:graphicFrame>
        <p:nvGraphicFramePr>
          <p:cNvPr id="15364" name="Object 4">
            <a:extLst>
              <a:ext uri="{FF2B5EF4-FFF2-40B4-BE49-F238E27FC236}">
                <a16:creationId xmlns:a16="http://schemas.microsoft.com/office/drawing/2014/main" id="{3B6AD8B7-94D5-BA23-BCEF-6BFEA344A6B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476375" y="1700213"/>
          <a:ext cx="619125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2172962" imgH="1982351" progId="Photoshop.Image.5">
                  <p:embed/>
                </p:oleObj>
              </mc:Choice>
              <mc:Fallback>
                <p:oleObj name="Image" r:id="rId3" imgW="2172962" imgH="1982351" progId="Photoshop.Image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700213"/>
                        <a:ext cx="619125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D9C4B3B-0497-FBF0-0661-9F2112997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Buffer solution added to the tank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8F3A43E-8878-8C5F-8600-C7ED3F4B6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63" name="Picture 7">
            <a:extLst>
              <a:ext uri="{FF2B5EF4-FFF2-40B4-BE49-F238E27FC236}">
                <a16:creationId xmlns:a16="http://schemas.microsoft.com/office/drawing/2014/main" id="{5AC13593-59C0-2602-AC35-14A7E44C8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813752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6AE5B9B-2F7C-52DD-6A22-4CFCE888E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DNA samples loaded into wells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80C59FD-1FA7-4518-C8B7-5D9F77CE6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32DE81F0-0CE4-B2DE-201D-F53FA3B76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314450"/>
            <a:ext cx="4162425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>
            <a:extLst>
              <a:ext uri="{FF2B5EF4-FFF2-40B4-BE49-F238E27FC236}">
                <a16:creationId xmlns:a16="http://schemas.microsoft.com/office/drawing/2014/main" id="{3A62E39A-A7A0-3AA9-9397-C235F374F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Electrical current applied to the chamber</a:t>
            </a:r>
          </a:p>
        </p:txBody>
      </p:sp>
      <p:graphicFrame>
        <p:nvGraphicFramePr>
          <p:cNvPr id="21508" name="Object 4">
            <a:extLst>
              <a:ext uri="{FF2B5EF4-FFF2-40B4-BE49-F238E27FC236}">
                <a16:creationId xmlns:a16="http://schemas.microsoft.com/office/drawing/2014/main" id="{74ACA69B-4ACE-A5CF-BA25-5164D9137BE0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187450" y="1700213"/>
          <a:ext cx="6840538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2579598" imgH="1982351" progId="Photoshop.Image.5">
                  <p:embed/>
                </p:oleObj>
              </mc:Choice>
              <mc:Fallback>
                <p:oleObj name="Image" r:id="rId3" imgW="2579598" imgH="1982351" progId="Photoshop.Image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700213"/>
                        <a:ext cx="6840538" cy="475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EB3F2E7F-2222-68EC-E0F2-1A91C1367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DNA is stained using ethidium bromide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A85A38B-DA66-0E0B-E43A-13B80DFAF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6FD7EF27-A97D-FF95-52FA-9CF97D087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12875"/>
            <a:ext cx="5329238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953F2F90-9FE2-CE0F-6642-29F280CE2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r>
              <a:rPr lang="en-GB" altLang="en-US" sz="2400"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A8FB54D-3DD7-1EE1-B84D-9D2604F7E7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Definition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4D842B7-2D2A-AB16-4C8A-5FAC6389D7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r>
              <a:rPr lang="en-GB" altLang="en-US"/>
              <a:t>Separation of DNA fragments according to size, based on movement through a gel medium when an electric field is applied.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393542B-C04A-FB13-09F7-4B0A6C192B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DNA negatively charged</a:t>
            </a:r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78DA51B8-5C14-638E-34C3-88BA0701A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6913563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2716F2A7-753F-7317-E41A-171FD0D9C9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6425DF2-FD90-8E0C-760D-73A62FB00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DNA cut up using restriction endonucleases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7A801714-DAAB-43B1-3CF0-7FF80191D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89138"/>
            <a:ext cx="66008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B9A7F21-1A1F-FE7E-4E84-55FEF677B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12CAE1C-129D-DA55-A37C-24B1007A3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C9512025-7A19-928F-23E9-18813CBDD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5616575" cy="645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2CAB064-2F61-E069-8BEC-93364E854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Make up the gel which the DNA will be put into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422D107C-9368-C1AA-827F-EF0A1A3E0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7775575" cy="4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267693A-76BE-4D8C-93CC-D6AA4A183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4C6AD1C-C456-B3C2-8F21-43F9C82A2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45" name="Picture 9">
            <a:extLst>
              <a:ext uri="{FF2B5EF4-FFF2-40B4-BE49-F238E27FC236}">
                <a16:creationId xmlns:a16="http://schemas.microsoft.com/office/drawing/2014/main" id="{0FB701C0-576B-2269-86EB-79ABE376C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36613"/>
            <a:ext cx="6897688" cy="517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665AACD-71CA-7213-33DF-E84DC9563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DF218BC-063F-A1DA-D0D9-D57FA9A5E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D13295A4-B216-CB90-CC31-ED2DC7807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266112" cy="619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E3DDA41-2742-218C-9146-0DD8D4E16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726CC46-F84A-01D8-5736-62E6463FC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98B708F7-08C8-4CEA-917C-E3D508626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7920037" cy="619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506</Words>
  <Application>Microsoft Office PowerPoint</Application>
  <PresentationFormat>On-screen Show (4:3)</PresentationFormat>
  <Paragraphs>58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Comic Sans MS</vt:lpstr>
      <vt:lpstr>Default Design</vt:lpstr>
      <vt:lpstr>Adobe Photoshop Image</vt:lpstr>
      <vt:lpstr>Gel electrophoresis</vt:lpstr>
      <vt:lpstr>Definition</vt:lpstr>
      <vt:lpstr>DNA negatively charged</vt:lpstr>
      <vt:lpstr>DNA cut up using restriction endonucleases</vt:lpstr>
      <vt:lpstr>PowerPoint Presentation</vt:lpstr>
      <vt:lpstr>Make up the gel which the DNA will be put into</vt:lpstr>
      <vt:lpstr>PowerPoint Presentation</vt:lpstr>
      <vt:lpstr>PowerPoint Presentation</vt:lpstr>
      <vt:lpstr>PowerPoint Presentation</vt:lpstr>
      <vt:lpstr>Dye added to the DNA</vt:lpstr>
      <vt:lpstr>Buffer solution added to the tank</vt:lpstr>
      <vt:lpstr>DNA samples loaded into wells </vt:lpstr>
      <vt:lpstr>Electrical current applied to the chamber</vt:lpstr>
      <vt:lpstr>DNA is stained using ethidium bromide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 electrophoresis and DNA sequencing</dc:title>
  <dc:creator>Matis</dc:creator>
  <cp:lastModifiedBy>Nayan GRIFFITHS</cp:lastModifiedBy>
  <cp:revision>8</cp:revision>
  <dcterms:created xsi:type="dcterms:W3CDTF">2005-04-10T21:12:08Z</dcterms:created>
  <dcterms:modified xsi:type="dcterms:W3CDTF">2023-03-14T11:26:09Z</dcterms:modified>
</cp:coreProperties>
</file>