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BB7C"/>
    <a:srgbClr val="BA6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321DB2-8B6C-136D-0796-14D52F0C10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B1E434B-F636-DF6D-D703-3EF2156BC9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3872E09-95FF-2942-02F7-B9E2C254B7F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55143B3-B648-86C8-8CED-CAF908E3A6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DFCD1B7-D6E4-A336-269A-19FE663AA61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A7D9011-14E6-766E-5DDD-C21B5212DB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7996BC-B0B8-4324-A50F-D665EEFDDB1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4D572F6-2AD5-14FC-4DC7-4290EA29D6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FE6AD-4703-425E-B604-54D5E28B9313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90BD4A5-DB78-B860-719A-642C41786E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A45A00D-3DAC-A9CC-64BB-D8DF491FC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BFAD826-9C65-2CB9-FE97-2B3B4A964B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A04FF-45B6-46DB-9AA4-8D441C47BC93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1C7C317C-D262-6BD9-683A-2E8ACD14C9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3BC7014-EB54-3BE8-073F-E08774726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CCB9-03C5-1D8C-751E-6BE662BDD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3C23A-01C1-B973-8B56-44BDA9372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B22B2-86F4-3EE1-496F-3C1056B9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9F63B-EFFB-5AF0-173C-810D2C97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CAD8-CDC7-875D-FD01-F41604A8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41199-E0F1-4D93-9756-F35A375DF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84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E3216-DC38-9DA4-C028-7E518F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769A2-F7EA-1090-0F8B-A771DC444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ECB56-74A9-B2FE-05E8-780E4975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0A5BE-223A-6D3E-1AB6-504107B9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5699B-A75D-891E-279B-639C24EA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BA1E1-2CB5-44B2-9D04-7D9656CDF6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24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989DB-EBE8-CC29-12F7-EA31EC0B7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667E10-21E5-1014-6EB5-73A1DC566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A8D0-55FD-6B1E-980B-5103F124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4D5EA-DA93-BB5B-3F64-F97F6B99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9EF19-ECE5-B07E-5931-49177CD9C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77DE5-7E16-495B-B349-78DBC04B8C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00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B983-0BF4-940F-AC8B-3B50CC12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7242A-E159-C4BF-B8B5-6EF959EF2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314CA-E4E6-2705-0A68-4CF299F6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1E338-1730-05D6-BBB3-B8C9181F8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63193-4088-736B-62CE-D882ED68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8D03F-381D-4764-8970-C459E544B6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17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EEC6-CBE8-ECD7-A286-B72812613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72D20-B58F-7862-DFBC-FEEE5F957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84FE5-100E-E75D-B0DB-07B414E1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35BB7-AB92-A3FE-5B2E-11686541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3E928-0E50-5E67-209C-6B155828F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D1876-3183-4ADF-B8B4-8A36239ED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17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5551D-5207-969A-4441-DE01FF24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0E1A4-108A-7F2A-F9B7-FC3C9C77D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67F933-83BB-3BBB-373B-96E7E8B09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02118-C31A-7DE3-92F6-6CC9EE6E3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7B1FF-C025-40AA-F7E6-2EC853342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C0A12-86FB-3F6F-2C2C-481D61C2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9C10B-778B-4C70-9A9C-A45AB7175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99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084FD-16CD-D656-F582-75DC3D188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76562-217D-9DFC-E125-3B1813AEB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063FC-50C8-82B2-ABDC-34CE08B64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DEEE76-41EC-98C1-77BA-5141F812D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01E8D5-A5BD-5DCE-92B6-39EA3D717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21EFB-B4AA-CB11-8651-19873A2ED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14C28D-7156-8005-1454-63A3426E9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33DE45-76F9-2D13-B823-14B325BD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86646-E8F3-4F5C-BF45-6A45A436BE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22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AFA0C-CDD1-7A05-7C11-5BE5F76C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489B0-12B6-6529-6FB1-A9664750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3B5E9-F3BC-D3CB-ACAF-7439AE11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60880-9F88-C13C-FBB9-A4E08C79F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D2230-8761-49C8-8FAB-0498A0D3BF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19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EE4F5-2280-2364-4AAA-588FC47A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C122F2-070E-ADA7-DF70-F962DAEC3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7699C-61A2-0EFC-75B0-4903CAA1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23492-DCF8-418A-8EE8-85518718C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65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6CAE0-D863-56A5-8F7E-C973B785C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5167-A38D-E719-34E6-D66D75488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0929AE-59F4-1F94-F99E-EE14B7DEF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3A306-C728-F08F-8089-099F8CCA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C145C-925B-686E-E693-08D19EEC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A1A93-11B5-2162-424C-41290ADE5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D7CC6-A4B3-47CA-B94D-61D81D0784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19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2F4A-E8F9-6E0D-1AEF-E4D07990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8166E-DEE9-D48F-9078-F1AB2202E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F604C-6591-674C-AC11-3DBEE82D2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A066-B7F0-D8FB-1C6A-3E5C7664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EC005-C52F-F37B-E6CD-DE800520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7EAEB-9A9B-0FE9-2B72-7292CF03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3B45E-9732-487F-A6C9-E114FDDD7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23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99381BA-43BD-E717-3FDE-15B23EB0AF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637F0BD-7016-6318-8BE2-6EB19689E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DDE5DD7-C6D7-B3BB-6558-91B3445CDB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26470A-CE0B-D7F2-A1C7-6CEA26009C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2C32CB-2F99-F9DD-E7E7-E5810D9344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6A15A3-93F8-48E5-9A45-FBCF0430E8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Freeform 8">
            <a:extLst>
              <a:ext uri="{FF2B5EF4-FFF2-40B4-BE49-F238E27FC236}">
                <a16:creationId xmlns:a16="http://schemas.microsoft.com/office/drawing/2014/main" id="{C3D24FEA-8257-2461-2F03-8B7017027D05}"/>
              </a:ext>
            </a:extLst>
          </p:cNvPr>
          <p:cNvSpPr>
            <a:spLocks/>
          </p:cNvSpPr>
          <p:nvPr/>
        </p:nvSpPr>
        <p:spPr bwMode="auto">
          <a:xfrm>
            <a:off x="3886200" y="2743200"/>
            <a:ext cx="914400" cy="1778000"/>
          </a:xfrm>
          <a:custGeom>
            <a:avLst/>
            <a:gdLst>
              <a:gd name="T0" fmla="*/ 0 w 654"/>
              <a:gd name="T1" fmla="*/ 73 h 1120"/>
              <a:gd name="T2" fmla="*/ 0 w 654"/>
              <a:gd name="T3" fmla="*/ 1120 h 1120"/>
              <a:gd name="T4" fmla="*/ 654 w 654"/>
              <a:gd name="T5" fmla="*/ 1104 h 1120"/>
              <a:gd name="T6" fmla="*/ 654 w 654"/>
              <a:gd name="T7" fmla="*/ 0 h 1120"/>
              <a:gd name="T8" fmla="*/ 462 w 654"/>
              <a:gd name="T9" fmla="*/ 432 h 1120"/>
              <a:gd name="T10" fmla="*/ 174 w 654"/>
              <a:gd name="T11" fmla="*/ 432 h 1120"/>
              <a:gd name="T12" fmla="*/ 0 w 654"/>
              <a:gd name="T13" fmla="*/ 73 h 1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54" h="1120">
                <a:moveTo>
                  <a:pt x="0" y="73"/>
                </a:moveTo>
                <a:cubicBezTo>
                  <a:pt x="0" y="422"/>
                  <a:pt x="0" y="771"/>
                  <a:pt x="0" y="1120"/>
                </a:cubicBezTo>
                <a:lnTo>
                  <a:pt x="654" y="1104"/>
                </a:lnTo>
                <a:lnTo>
                  <a:pt x="654" y="0"/>
                </a:lnTo>
                <a:lnTo>
                  <a:pt x="462" y="432"/>
                </a:lnTo>
                <a:lnTo>
                  <a:pt x="174" y="432"/>
                </a:lnTo>
                <a:lnTo>
                  <a:pt x="0" y="73"/>
                </a:ln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en-GB"/>
          </a:p>
        </p:txBody>
      </p:sp>
      <p:sp>
        <p:nvSpPr>
          <p:cNvPr id="2053" name="Freeform 5">
            <a:extLst>
              <a:ext uri="{FF2B5EF4-FFF2-40B4-BE49-F238E27FC236}">
                <a16:creationId xmlns:a16="http://schemas.microsoft.com/office/drawing/2014/main" id="{6051CB03-F672-B1B0-5FFD-5BE9A94762E8}"/>
              </a:ext>
            </a:extLst>
          </p:cNvPr>
          <p:cNvSpPr>
            <a:spLocks/>
          </p:cNvSpPr>
          <p:nvPr/>
        </p:nvSpPr>
        <p:spPr bwMode="auto">
          <a:xfrm>
            <a:off x="1524000" y="2667000"/>
            <a:ext cx="914400" cy="1981200"/>
          </a:xfrm>
          <a:custGeom>
            <a:avLst/>
            <a:gdLst>
              <a:gd name="T0" fmla="*/ 19 w 576"/>
              <a:gd name="T1" fmla="*/ 64 h 1248"/>
              <a:gd name="T2" fmla="*/ 7 w 576"/>
              <a:gd name="T3" fmla="*/ 1248 h 1248"/>
              <a:gd name="T4" fmla="*/ 576 w 576"/>
              <a:gd name="T5" fmla="*/ 1189 h 1248"/>
              <a:gd name="T6" fmla="*/ 576 w 576"/>
              <a:gd name="T7" fmla="*/ 0 h 1248"/>
              <a:gd name="T8" fmla="*/ 273 w 576"/>
              <a:gd name="T9" fmla="*/ 486 h 1248"/>
              <a:gd name="T10" fmla="*/ 19 w 576"/>
              <a:gd name="T11" fmla="*/ 64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" h="1248">
                <a:moveTo>
                  <a:pt x="19" y="64"/>
                </a:moveTo>
                <a:cubicBezTo>
                  <a:pt x="0" y="218"/>
                  <a:pt x="7" y="870"/>
                  <a:pt x="7" y="1248"/>
                </a:cubicBezTo>
                <a:lnTo>
                  <a:pt x="576" y="1189"/>
                </a:lnTo>
                <a:lnTo>
                  <a:pt x="576" y="0"/>
                </a:lnTo>
                <a:lnTo>
                  <a:pt x="273" y="486"/>
                </a:lnTo>
                <a:lnTo>
                  <a:pt x="19" y="64"/>
                </a:ln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en-GB"/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C1D835EC-212F-F821-314C-90526F3DC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600200"/>
            <a:ext cx="833438" cy="533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A65C3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BA65C3"/>
            </a:extrusionClr>
            <a:contourClr>
              <a:srgbClr val="BA65C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sy="50000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b="1"/>
              <a:t>S</a:t>
            </a:r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D7AE22DD-E40A-B38A-DCEC-D45CDD933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667000"/>
            <a:ext cx="1062038" cy="7620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A65C3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BA65C3"/>
            </a:extrusionClr>
            <a:contourClr>
              <a:srgbClr val="BA65C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b="1"/>
              <a:t>S</a:t>
            </a:r>
          </a:p>
        </p:txBody>
      </p:sp>
      <p:sp>
        <p:nvSpPr>
          <p:cNvPr id="2058" name="Freeform 10">
            <a:extLst>
              <a:ext uri="{FF2B5EF4-FFF2-40B4-BE49-F238E27FC236}">
                <a16:creationId xmlns:a16="http://schemas.microsoft.com/office/drawing/2014/main" id="{38D009BB-6E2B-74C7-42FE-EDA338DDFC3E}"/>
              </a:ext>
            </a:extLst>
          </p:cNvPr>
          <p:cNvSpPr>
            <a:spLocks/>
          </p:cNvSpPr>
          <p:nvPr/>
        </p:nvSpPr>
        <p:spPr bwMode="auto">
          <a:xfrm>
            <a:off x="6410325" y="2667000"/>
            <a:ext cx="904875" cy="1905000"/>
          </a:xfrm>
          <a:custGeom>
            <a:avLst/>
            <a:gdLst>
              <a:gd name="T0" fmla="*/ 19 w 570"/>
              <a:gd name="T1" fmla="*/ 18 h 1200"/>
              <a:gd name="T2" fmla="*/ 0 w 570"/>
              <a:gd name="T3" fmla="*/ 1171 h 1200"/>
              <a:gd name="T4" fmla="*/ 570 w 570"/>
              <a:gd name="T5" fmla="*/ 1200 h 1200"/>
              <a:gd name="T6" fmla="*/ 570 w 570"/>
              <a:gd name="T7" fmla="*/ 0 h 1200"/>
              <a:gd name="T8" fmla="*/ 289 w 570"/>
              <a:gd name="T9" fmla="*/ 436 h 1200"/>
              <a:gd name="T10" fmla="*/ 76 w 570"/>
              <a:gd name="T11" fmla="*/ 75 h 1200"/>
              <a:gd name="T12" fmla="*/ 19 w 570"/>
              <a:gd name="T13" fmla="*/ 18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0" h="1200">
                <a:moveTo>
                  <a:pt x="19" y="18"/>
                </a:moveTo>
                <a:cubicBezTo>
                  <a:pt x="18" y="396"/>
                  <a:pt x="0" y="786"/>
                  <a:pt x="0" y="1171"/>
                </a:cubicBezTo>
                <a:lnTo>
                  <a:pt x="570" y="1200"/>
                </a:lnTo>
                <a:lnTo>
                  <a:pt x="570" y="0"/>
                </a:lnTo>
                <a:lnTo>
                  <a:pt x="289" y="436"/>
                </a:lnTo>
                <a:lnTo>
                  <a:pt x="76" y="75"/>
                </a:lnTo>
                <a:cubicBezTo>
                  <a:pt x="76" y="75"/>
                  <a:pt x="19" y="18"/>
                  <a:pt x="19" y="18"/>
                </a:cubicBez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en-GB"/>
          </a:p>
        </p:txBody>
      </p:sp>
      <p:sp>
        <p:nvSpPr>
          <p:cNvPr id="2059" name="AutoShape 11">
            <a:extLst>
              <a:ext uri="{FF2B5EF4-FFF2-40B4-BE49-F238E27FC236}">
                <a16:creationId xmlns:a16="http://schemas.microsoft.com/office/drawing/2014/main" id="{7D8E74D7-7FBC-5C66-EA5C-1068E66B8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524000"/>
            <a:ext cx="762000" cy="533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b="1"/>
              <a:t>P</a:t>
            </a:r>
          </a:p>
        </p:txBody>
      </p:sp>
      <p:sp>
        <p:nvSpPr>
          <p:cNvPr id="2060" name="AutoShape 12">
            <a:extLst>
              <a:ext uri="{FF2B5EF4-FFF2-40B4-BE49-F238E27FC236}">
                <a16:creationId xmlns:a16="http://schemas.microsoft.com/office/drawing/2014/main" id="{4AEF9EF8-A233-3D22-0DEA-F74778920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0"/>
            <a:ext cx="528638" cy="757238"/>
          </a:xfrm>
          <a:prstGeom prst="diamond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b="1"/>
              <a:t>P</a:t>
            </a:r>
          </a:p>
        </p:txBody>
      </p:sp>
      <p:sp>
        <p:nvSpPr>
          <p:cNvPr id="2064" name="Line 16">
            <a:extLst>
              <a:ext uri="{FF2B5EF4-FFF2-40B4-BE49-F238E27FC236}">
                <a16:creationId xmlns:a16="http://schemas.microsoft.com/office/drawing/2014/main" id="{807844BF-16AE-1642-95B6-8DA6565EA0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733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5" name="Line 17">
            <a:extLst>
              <a:ext uri="{FF2B5EF4-FFF2-40B4-BE49-F238E27FC236}">
                <a16:creationId xmlns:a16="http://schemas.microsoft.com/office/drawing/2014/main" id="{6B578137-D7D1-19F5-679A-3846FD53E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657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9" name="AutoShape 21">
            <a:extLst>
              <a:ext uri="{FF2B5EF4-FFF2-40B4-BE49-F238E27FC236}">
                <a16:creationId xmlns:a16="http://schemas.microsoft.com/office/drawing/2014/main" id="{AAF0A2AF-1B45-A2BC-ACD8-D1ADC7015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914400"/>
            <a:ext cx="1828800" cy="1447800"/>
          </a:xfrm>
          <a:prstGeom prst="wedgeEllipseCallout">
            <a:avLst>
              <a:gd name="adj1" fmla="val -2519"/>
              <a:gd name="adj2" fmla="val 1216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/>
              <a:t>Shape of the active site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7" grpId="0" animBg="1"/>
      <p:bldP spid="2059" grpId="1" animBg="1"/>
      <p:bldP spid="2060" grpId="1" animBg="1"/>
      <p:bldP spid="2069" grpId="0" animBg="1"/>
      <p:bldP spid="206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CDA8C039-0243-174C-EADC-45D4882B8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cs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r>
              <a:rPr lang="en-GB" altLang="en-US" sz="2400"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RIOUSMAGIC_BLACKSTONE_UUID" val="76c13209-34d0-4152-8fdb-6393cf15c79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64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nhpc</dc:creator>
  <cp:lastModifiedBy>Nayan GRIFFITHS</cp:lastModifiedBy>
  <cp:revision>9</cp:revision>
  <dcterms:created xsi:type="dcterms:W3CDTF">2007-05-05T22:27:59Z</dcterms:created>
  <dcterms:modified xsi:type="dcterms:W3CDTF">2023-03-14T11:32:15Z</dcterms:modified>
</cp:coreProperties>
</file>