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9"/>
  </p:notesMasterIdLst>
  <p:handoutMasterIdLst>
    <p:handoutMasterId r:id="rId10"/>
  </p:handoutMasterIdLst>
  <p:sldIdLst>
    <p:sldId id="284" r:id="rId2"/>
    <p:sldId id="256" r:id="rId3"/>
    <p:sldId id="289" r:id="rId4"/>
    <p:sldId id="285" r:id="rId5"/>
    <p:sldId id="286" r:id="rId6"/>
    <p:sldId id="287" r:id="rId7"/>
    <p:sldId id="288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8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8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8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8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8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8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8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8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8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0F515"/>
    <a:srgbClr val="66FF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560" autoAdjust="0"/>
    <p:restoredTop sz="79967" autoAdjust="0"/>
  </p:normalViewPr>
  <p:slideViewPr>
    <p:cSldViewPr>
      <p:cViewPr varScale="1">
        <p:scale>
          <a:sx n="87" d="100"/>
          <a:sy n="87" d="100"/>
        </p:scale>
        <p:origin x="49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2E912CD2-EE33-19CF-EA92-362A5281D3B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F36C7168-F3D7-802A-A395-E45A94D6395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35844" name="Rectangle 4">
            <a:extLst>
              <a:ext uri="{FF2B5EF4-FFF2-40B4-BE49-F238E27FC236}">
                <a16:creationId xmlns:a16="http://schemas.microsoft.com/office/drawing/2014/main" id="{656C7D1A-01D0-7C26-7771-93AF83465DB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35845" name="Rectangle 5">
            <a:extLst>
              <a:ext uri="{FF2B5EF4-FFF2-40B4-BE49-F238E27FC236}">
                <a16:creationId xmlns:a16="http://schemas.microsoft.com/office/drawing/2014/main" id="{C6C828CF-B848-4BFE-BEFF-B7B3F07A7D0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fld id="{5C6A1E8E-7080-4370-B4B2-147C9A0BC5B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E97D6458-9034-1306-0C2E-679589B71D2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endParaRPr lang="en-GB" altLang="en-US"/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7CF8140E-9C63-896B-AF6E-01A412E4EDF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endParaRPr lang="en-GB" altLang="en-US"/>
          </a:p>
        </p:txBody>
      </p:sp>
      <p:sp>
        <p:nvSpPr>
          <p:cNvPr id="33796" name="Rectangle 4">
            <a:extLst>
              <a:ext uri="{FF2B5EF4-FFF2-40B4-BE49-F238E27FC236}">
                <a16:creationId xmlns:a16="http://schemas.microsoft.com/office/drawing/2014/main" id="{D7ECF7EE-E460-1410-436F-B1E84666C84F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797" name="Rectangle 5">
            <a:extLst>
              <a:ext uri="{FF2B5EF4-FFF2-40B4-BE49-F238E27FC236}">
                <a16:creationId xmlns:a16="http://schemas.microsoft.com/office/drawing/2014/main" id="{E0113A6F-710F-732E-5CFC-DD3E534978C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33798" name="Rectangle 6">
            <a:extLst>
              <a:ext uri="{FF2B5EF4-FFF2-40B4-BE49-F238E27FC236}">
                <a16:creationId xmlns:a16="http://schemas.microsoft.com/office/drawing/2014/main" id="{E59082E1-5311-AA74-8890-6C8A2B0D738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endParaRPr lang="en-GB" altLang="en-US"/>
          </a:p>
        </p:txBody>
      </p:sp>
      <p:sp>
        <p:nvSpPr>
          <p:cNvPr id="33799" name="Rectangle 7">
            <a:extLst>
              <a:ext uri="{FF2B5EF4-FFF2-40B4-BE49-F238E27FC236}">
                <a16:creationId xmlns:a16="http://schemas.microsoft.com/office/drawing/2014/main" id="{EDB7FF9D-6DEB-8811-55C7-E52A53CF9D9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fld id="{A028BA16-7523-46B7-9E77-FACBC4CE3991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2">
            <a:extLst>
              <a:ext uri="{FF2B5EF4-FFF2-40B4-BE49-F238E27FC236}">
                <a16:creationId xmlns:a16="http://schemas.microsoft.com/office/drawing/2014/main" id="{4E891CB2-27E3-B800-97FE-900C64E1696F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8458200" cy="5943600"/>
            <a:chOff x="0" y="0"/>
            <a:chExt cx="5328" cy="3744"/>
          </a:xfrm>
        </p:grpSpPr>
        <p:sp>
          <p:nvSpPr>
            <p:cNvPr id="17411" name="Freeform 3">
              <a:extLst>
                <a:ext uri="{FF2B5EF4-FFF2-40B4-BE49-F238E27FC236}">
                  <a16:creationId xmlns:a16="http://schemas.microsoft.com/office/drawing/2014/main" id="{44BC22F6-28C5-406F-88E9-7F6F50FA901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440"/>
              <a:ext cx="5155" cy="2304"/>
            </a:xfrm>
            <a:custGeom>
              <a:avLst/>
              <a:gdLst>
                <a:gd name="T0" fmla="*/ 5154 w 5155"/>
                <a:gd name="T1" fmla="*/ 1769 h 2304"/>
                <a:gd name="T2" fmla="*/ 0 w 5155"/>
                <a:gd name="T3" fmla="*/ 2304 h 2304"/>
                <a:gd name="T4" fmla="*/ 0 w 5155"/>
                <a:gd name="T5" fmla="*/ 1252 h 2304"/>
                <a:gd name="T6" fmla="*/ 5155 w 5155"/>
                <a:gd name="T7" fmla="*/ 0 h 2304"/>
                <a:gd name="T8" fmla="*/ 5155 w 5155"/>
                <a:gd name="T9" fmla="*/ 1416 h 2304"/>
                <a:gd name="T10" fmla="*/ 5154 w 5155"/>
                <a:gd name="T11" fmla="*/ 1769 h 2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155" h="2304">
                  <a:moveTo>
                    <a:pt x="5154" y="1769"/>
                  </a:moveTo>
                  <a:lnTo>
                    <a:pt x="0" y="2304"/>
                  </a:lnTo>
                  <a:lnTo>
                    <a:pt x="0" y="1252"/>
                  </a:lnTo>
                  <a:lnTo>
                    <a:pt x="5155" y="0"/>
                  </a:lnTo>
                  <a:lnTo>
                    <a:pt x="5155" y="1416"/>
                  </a:lnTo>
                  <a:lnTo>
                    <a:pt x="5154" y="176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12" name="Freeform 4">
              <a:extLst>
                <a:ext uri="{FF2B5EF4-FFF2-40B4-BE49-F238E27FC236}">
                  <a16:creationId xmlns:a16="http://schemas.microsoft.com/office/drawing/2014/main" id="{F440B4BA-AD4D-2EA0-DF6A-4DAED163B5C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328" cy="3689"/>
            </a:xfrm>
            <a:custGeom>
              <a:avLst/>
              <a:gdLst>
                <a:gd name="T0" fmla="*/ 5311 w 5328"/>
                <a:gd name="T1" fmla="*/ 3209 h 3689"/>
                <a:gd name="T2" fmla="*/ 0 w 5328"/>
                <a:gd name="T3" fmla="*/ 3689 h 3689"/>
                <a:gd name="T4" fmla="*/ 0 w 5328"/>
                <a:gd name="T5" fmla="*/ 9 h 3689"/>
                <a:gd name="T6" fmla="*/ 5328 w 5328"/>
                <a:gd name="T7" fmla="*/ 0 h 3689"/>
                <a:gd name="T8" fmla="*/ 5311 w 5328"/>
                <a:gd name="T9" fmla="*/ 3209 h 3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28" h="3689">
                  <a:moveTo>
                    <a:pt x="5311" y="3209"/>
                  </a:moveTo>
                  <a:lnTo>
                    <a:pt x="0" y="3689"/>
                  </a:lnTo>
                  <a:lnTo>
                    <a:pt x="0" y="9"/>
                  </a:lnTo>
                  <a:lnTo>
                    <a:pt x="5328" y="0"/>
                  </a:lnTo>
                  <a:lnTo>
                    <a:pt x="5311" y="320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7413" name="Rectangle 5">
            <a:extLst>
              <a:ext uri="{FF2B5EF4-FFF2-40B4-BE49-F238E27FC236}">
                <a16:creationId xmlns:a16="http://schemas.microsoft.com/office/drawing/2014/main" id="{B3E24601-7D3B-10A2-ADDA-1B72EE5785DD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17414" name="Rectangle 6">
            <a:extLst>
              <a:ext uri="{FF2B5EF4-FFF2-40B4-BE49-F238E27FC236}">
                <a16:creationId xmlns:a16="http://schemas.microsoft.com/office/drawing/2014/main" id="{DF2DA107-CD08-0E2F-2481-EDDB7665D7FA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17415" name="Rectangle 7">
            <a:extLst>
              <a:ext uri="{FF2B5EF4-FFF2-40B4-BE49-F238E27FC236}">
                <a16:creationId xmlns:a16="http://schemas.microsoft.com/office/drawing/2014/main" id="{5FAA6C0F-B3C2-2DA4-623D-18A5D0E25DB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17416" name="Rectangle 8">
            <a:extLst>
              <a:ext uri="{FF2B5EF4-FFF2-40B4-BE49-F238E27FC236}">
                <a16:creationId xmlns:a16="http://schemas.microsoft.com/office/drawing/2014/main" id="{1F7058CD-A62B-0CE1-1FC5-014558BA298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0205BB7-9D26-4F37-B5B6-BF5DBBA0A50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7417" name="Rectangle 9">
            <a:extLst>
              <a:ext uri="{FF2B5EF4-FFF2-40B4-BE49-F238E27FC236}">
                <a16:creationId xmlns:a16="http://schemas.microsoft.com/office/drawing/2014/main" id="{71ECF785-CC61-F94C-AC34-64B1217EE9C3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F1F7D-C2FD-1DA4-BFB4-E744B49F4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75A86D-239E-895D-8649-3D40067D5B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090008-4E24-A3B7-4AB2-740418D44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56DEAC-2972-E43E-2879-9855C9E1C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3AA0A3-B4DB-9574-1800-14A4E1028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62D9D7-523F-4778-B283-9E39883C55B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7459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6CE1A1-D1EA-C86E-F2DC-4B5F10E307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10A5CB-52E3-92DA-58C5-1FB49F1180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6286F3-F22C-1CEC-094C-246731B57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27E16C-BE48-3E1F-310B-B29D2B34D7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44B8AB-2038-1A4A-49E4-B858B798D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A2EAFD-E167-4908-A814-94DE0F30B3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8984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78A0F-55F0-7157-9760-363958966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830922-ADE4-0755-877E-2FFD15FFC1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1EEDAE-748C-10F6-0E5E-DA01CFA14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D9ADC8-51A7-31A6-F01A-81569176D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A40FA1-71E5-A427-C95A-F568EBA00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68F095-871F-4550-87EC-745A26DB49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160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AD7B9-E5E2-75DB-EC0F-DFD24925C6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527CFA-131B-8CCB-360E-E9761018AE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288703-2462-69AE-6E0F-303C9B05D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FB30D9-4201-5090-C43D-B2080D5C7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A8B787-067A-9F10-315E-026CFD373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1A2C63-A3B8-455A-BAF3-678D6587C06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8431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F9E615-08CD-6BE7-2651-8C7139DC6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0CFCED-8960-CB14-4B6C-2C0E1AF91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15CA95-FB6F-E2C0-0978-60283161D6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907037-EFB7-311E-0A6D-6B5F8E145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0D022D-8E2E-93DA-AF03-EAB861B24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B03080-26B2-B216-19BB-C7902E247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C44D14-5B26-4B07-8E00-9977AC4A788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7828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DA6417-50BD-F22F-0617-0B95E55EA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F94BA1-4FC7-A52E-ED0D-61F5B67B87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EDA99D-DC61-1803-EB4B-167260D38F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D66C6F-EC02-835F-5EDE-4CED230EA7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1F0D6A-92BC-47FC-FECD-15FD97A387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7908D54-1B1D-7410-2635-D1CD7CB6D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AA6D09A-500E-8D78-E59A-33C089059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3DE9617-3DA2-3907-46D1-F4122A277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D83609-F0D9-437F-A27D-30D6F0EF1B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6721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A58BD3-9C3A-305C-6757-A7E0B5B4F4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4B225A2-2E87-0142-8257-C0CFE6647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CBF474-8464-73C5-2A87-72ACFB8F6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678146-1D99-193A-808B-5CE129AA4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1EEAEC-5932-4123-B9BC-01215DDF55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4230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077295-58A0-C82F-B043-71DFE9666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67352E-6D3D-DD65-94AF-05BCEB7FC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D6F92B-12DF-6426-34A8-241D3AC4B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347A9D-510B-4EBD-AF1F-C9953A97BCB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7660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9EA893-4085-8383-A324-18BDF14CC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8D1394-1067-C208-DFAA-3B1715519A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96EACB-D677-6FBD-7C81-B5478235A2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71B536-42B3-DC08-F49B-825F0BF85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67F790-1DA4-2370-67AB-8762CFB67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7F93EA-DF7F-9D27-5908-CE3EAEEBF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79E6A7-EB93-49AA-9611-0A1B4D6296D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726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A2F26B-6553-1855-60F5-779C2F2110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CEA581-ED1D-FE1F-526A-1064CE270F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AB7022-B807-AA25-D923-A1E741C036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AE242F-7A36-6098-2EC0-697E3C563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88D3F8-2B33-FFF6-5336-2E8C45B76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955168-0FF3-81DE-DD99-F7E53EAE8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9B7607-6531-4290-9534-6D7DFA28C8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9449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2">
            <a:extLst>
              <a:ext uri="{FF2B5EF4-FFF2-40B4-BE49-F238E27FC236}">
                <a16:creationId xmlns:a16="http://schemas.microsoft.com/office/drawing/2014/main" id="{446B1B3A-15B1-8543-EBCF-5646D80A8F26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7242175" cy="1981200"/>
            <a:chOff x="0" y="0"/>
            <a:chExt cx="4562" cy="1248"/>
          </a:xfrm>
        </p:grpSpPr>
        <p:sp>
          <p:nvSpPr>
            <p:cNvPr id="16387" name="Freeform 3">
              <a:extLst>
                <a:ext uri="{FF2B5EF4-FFF2-40B4-BE49-F238E27FC236}">
                  <a16:creationId xmlns:a16="http://schemas.microsoft.com/office/drawing/2014/main" id="{7F54F330-17F5-1133-2846-7CCC23B452E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583"/>
              <a:ext cx="4487" cy="665"/>
            </a:xfrm>
            <a:custGeom>
              <a:avLst/>
              <a:gdLst>
                <a:gd name="T0" fmla="*/ 4800 w 4806"/>
                <a:gd name="T1" fmla="*/ 299 h 665"/>
                <a:gd name="T2" fmla="*/ 0 w 4806"/>
                <a:gd name="T3" fmla="*/ 665 h 665"/>
                <a:gd name="T4" fmla="*/ 0 w 4806"/>
                <a:gd name="T5" fmla="*/ 0 h 665"/>
                <a:gd name="T6" fmla="*/ 4806 w 4806"/>
                <a:gd name="T7" fmla="*/ 1 h 665"/>
                <a:gd name="T8" fmla="*/ 4800 w 4806"/>
                <a:gd name="T9" fmla="*/ 153 h 665"/>
                <a:gd name="T10" fmla="*/ 4800 w 4806"/>
                <a:gd name="T11" fmla="*/ 299 h 6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06" h="665">
                  <a:moveTo>
                    <a:pt x="4800" y="299"/>
                  </a:moveTo>
                  <a:lnTo>
                    <a:pt x="0" y="665"/>
                  </a:lnTo>
                  <a:lnTo>
                    <a:pt x="0" y="0"/>
                  </a:lnTo>
                  <a:lnTo>
                    <a:pt x="4806" y="1"/>
                  </a:lnTo>
                  <a:lnTo>
                    <a:pt x="4800" y="153"/>
                  </a:lnTo>
                  <a:lnTo>
                    <a:pt x="4800" y="29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6388" name="Freeform 4">
              <a:extLst>
                <a:ext uri="{FF2B5EF4-FFF2-40B4-BE49-F238E27FC236}">
                  <a16:creationId xmlns:a16="http://schemas.microsoft.com/office/drawing/2014/main" id="{1C35FB7B-6C88-55FC-5665-CB709F5695E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4562" cy="1199"/>
            </a:xfrm>
            <a:custGeom>
              <a:avLst/>
              <a:gdLst>
                <a:gd name="T0" fmla="*/ 4560 w 4562"/>
                <a:gd name="T1" fmla="*/ 932 h 1199"/>
                <a:gd name="T2" fmla="*/ 0 w 4562"/>
                <a:gd name="T3" fmla="*/ 1199 h 1199"/>
                <a:gd name="T4" fmla="*/ 0 w 4562"/>
                <a:gd name="T5" fmla="*/ 0 h 1199"/>
                <a:gd name="T6" fmla="*/ 4562 w 4562"/>
                <a:gd name="T7" fmla="*/ 0 h 1199"/>
                <a:gd name="T8" fmla="*/ 4560 w 4562"/>
                <a:gd name="T9" fmla="*/ 932 h 1199"/>
                <a:gd name="T10" fmla="*/ 4560 w 4562"/>
                <a:gd name="T11" fmla="*/ 93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562" h="1199">
                  <a:moveTo>
                    <a:pt x="4560" y="932"/>
                  </a:moveTo>
                  <a:lnTo>
                    <a:pt x="0" y="1199"/>
                  </a:lnTo>
                  <a:lnTo>
                    <a:pt x="0" y="0"/>
                  </a:lnTo>
                  <a:lnTo>
                    <a:pt x="4562" y="0"/>
                  </a:lnTo>
                  <a:lnTo>
                    <a:pt x="4560" y="932"/>
                  </a:lnTo>
                  <a:lnTo>
                    <a:pt x="4560" y="93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6389" name="Rectangle 5">
            <a:extLst>
              <a:ext uri="{FF2B5EF4-FFF2-40B4-BE49-F238E27FC236}">
                <a16:creationId xmlns:a16="http://schemas.microsoft.com/office/drawing/2014/main" id="{98621B7D-1B2F-2DE0-725F-8E7BA18B6A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id="{46C7590B-52A4-AEE7-EE8C-BB741A3A7F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F7C2AFFA-853D-FE1B-621D-AD01FB1F0D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en-US"/>
          </a:p>
        </p:txBody>
      </p:sp>
      <p:sp>
        <p:nvSpPr>
          <p:cNvPr id="16392" name="Rectangle 8">
            <a:extLst>
              <a:ext uri="{FF2B5EF4-FFF2-40B4-BE49-F238E27FC236}">
                <a16:creationId xmlns:a16="http://schemas.microsoft.com/office/drawing/2014/main" id="{BBD8A4EC-BF24-329C-42E7-870B8BEF3DD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en-US"/>
          </a:p>
        </p:txBody>
      </p:sp>
      <p:sp>
        <p:nvSpPr>
          <p:cNvPr id="16393" name="Rectangle 9">
            <a:extLst>
              <a:ext uri="{FF2B5EF4-FFF2-40B4-BE49-F238E27FC236}">
                <a16:creationId xmlns:a16="http://schemas.microsoft.com/office/drawing/2014/main" id="{BBE2DF01-5F64-F000-06E3-67FAC6329FC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EEB46027-7E26-4513-9350-54A7B4F8C70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E9C02AF9-3B26-91FA-F923-16D9B96125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solidFill>
                  <a:srgbClr val="F0F515"/>
                </a:solidFill>
              </a:rPr>
              <a:t>HEALTH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F81620DD-41B7-A454-1508-23A6E9614B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4000">
                <a:solidFill>
                  <a:srgbClr val="0066FF"/>
                </a:solidFill>
              </a:rPr>
              <a:t>Convex lenses bring rays to a focus.The more curved the lens , the quicker the rays are focussed.</a:t>
            </a:r>
          </a:p>
          <a:p>
            <a:r>
              <a:rPr lang="en-GB" altLang="en-US" sz="4000">
                <a:solidFill>
                  <a:srgbClr val="0066FF"/>
                </a:solidFill>
              </a:rPr>
              <a:t>Concave lenses make rays spread out.The more curved the lens ,the more the rays spread out.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7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6" grpId="0"/>
      <p:bldP spid="4710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5">
            <a:extLst>
              <a:ext uri="{FF2B5EF4-FFF2-40B4-BE49-F238E27FC236}">
                <a16:creationId xmlns:a16="http://schemas.microsoft.com/office/drawing/2014/main" id="{D1BC041E-8F13-D2EE-31B0-E3EAC6573440}"/>
              </a:ext>
            </a:extLst>
          </p:cNvPr>
          <p:cNvSpPr txBox="1">
            <a:spLocks noChangeArrowheads="1"/>
          </p:cNvSpPr>
          <p:nvPr/>
        </p:nvSpPr>
        <p:spPr bwMode="auto">
          <a:xfrm flipV="1">
            <a:off x="1066800" y="641350"/>
            <a:ext cx="6629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GB" altLang="en-US" sz="3600">
              <a:latin typeface="Arial" panose="020B0604020202020204" pitchFamily="34" charset="0"/>
            </a:endParaRP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DEEC1FC1-3E9E-0DF2-91EA-FFB0022B9F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solidFill>
                  <a:srgbClr val="F0F515"/>
                </a:solidFill>
              </a:rPr>
              <a:t>HEALTH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0FF2B135-930E-AB29-5300-B72402B88A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en-GB" altLang="en-US" sz="4400">
                <a:solidFill>
                  <a:srgbClr val="0066FF"/>
                </a:solidFill>
              </a:rPr>
              <a:t>Long sighted people can only focus on far away objects.The eye behaves normally.When viewing nearby objects ,the lens brings the rays of light to a focus beyond the retina.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0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0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0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4" dur="2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9" dur="2000"/>
                                        <p:tgtEl>
                                          <p:spTgt spid="20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20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4" grpId="1"/>
      <p:bldP spid="2054" grpId="2"/>
      <p:bldP spid="2054" grpId="3"/>
      <p:bldP spid="2055" grpId="0" build="p"/>
      <p:bldP spid="2055" grpId="1" build="p"/>
      <p:bldP spid="2055" grpId="2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7303BD96-008A-F8AD-C665-99A2AF1F46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solidFill>
                  <a:srgbClr val="F0F515"/>
                </a:solidFill>
              </a:rPr>
              <a:t>HEALTH</a:t>
            </a:r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2CA9F06A-08F2-BD55-3FC6-EB07D37DD0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en-GB" altLang="en-US" sz="4800">
                <a:solidFill>
                  <a:srgbClr val="0066FF"/>
                </a:solidFill>
              </a:rPr>
              <a:t>This is rectified by putting a convex lens in front of the eye.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2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A2DA430E-C518-0F8A-0EE6-84320AE45F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solidFill>
                  <a:srgbClr val="F0F515"/>
                </a:solidFill>
              </a:rPr>
              <a:t>HEALTH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75D3663C-3F1F-DA04-CD0C-E180863646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3600">
                <a:solidFill>
                  <a:srgbClr val="0066FF"/>
                </a:solidFill>
              </a:rPr>
              <a:t>Short sighted people can only focus on nearby objects.The eye works normally.</a:t>
            </a:r>
          </a:p>
          <a:p>
            <a:r>
              <a:rPr lang="en-GB" altLang="en-US" sz="3600">
                <a:solidFill>
                  <a:srgbClr val="0066FF"/>
                </a:solidFill>
              </a:rPr>
              <a:t>With nearby objects, the lens brings the rays to a focus before the retina.This is corrected by putting a concave lens in front of the eye.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8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/>
      <p:bldP spid="4813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E91F69FF-858C-4F9E-5D4E-A82AA5252D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solidFill>
                  <a:srgbClr val="F0F515"/>
                </a:solidFill>
              </a:rPr>
              <a:t>HEALTH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B7B6F871-8C9C-35FD-1F07-51768F5FFE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4000">
                <a:solidFill>
                  <a:srgbClr val="0066FF"/>
                </a:solidFill>
              </a:rPr>
              <a:t>The focal length of a lens is the length from the middle of the lens where the rays come to a focus.</a:t>
            </a:r>
          </a:p>
          <a:p>
            <a:r>
              <a:rPr lang="en-GB" altLang="en-US" sz="4000">
                <a:solidFill>
                  <a:srgbClr val="0066FF"/>
                </a:solidFill>
              </a:rPr>
              <a:t>Fibre optical cables are cold light sources because no heat energy is produced in them.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9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4" grpId="0"/>
      <p:bldP spid="4915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978ACF8F-8E3A-BA34-35DB-88F83D2F6C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solidFill>
                  <a:srgbClr val="F0F515"/>
                </a:solidFill>
              </a:rPr>
              <a:t>HEALTH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89C99AE9-FDD6-F8D4-F6C1-802F60FE19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4000">
                <a:solidFill>
                  <a:srgbClr val="0066FF"/>
                </a:solidFill>
              </a:rPr>
              <a:t>An endoscope consists of two bundles of optical fibres.The first takes light down inside a patients body to illuminate a source of concern.The second takes light to the surgeon`s eye via a lens and camera.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/>
      <p:bldP spid="5017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65B4A35F-7E96-A554-DBF3-492560DD0A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9F8B8DEB-63FF-7E71-4CEE-6B91FB767E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lit">
  <a:themeElements>
    <a:clrScheme name="Slit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Sli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8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8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lnDef>
  </a:objectDefaults>
  <a:extraClrSchemeLst>
    <a:extraClrScheme>
      <a:clrScheme name="Slit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t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Slit</Template>
  <TotalTime>564</TotalTime>
  <Words>222</Words>
  <Application>Microsoft Office PowerPoint</Application>
  <PresentationFormat>On-screen Show (4:3)</PresentationFormat>
  <Paragraphs>15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Tahoma</vt:lpstr>
      <vt:lpstr>Times New Roman</vt:lpstr>
      <vt:lpstr>Wingdings</vt:lpstr>
      <vt:lpstr>Slit</vt:lpstr>
      <vt:lpstr>HEALTH</vt:lpstr>
      <vt:lpstr>HEALTH</vt:lpstr>
      <vt:lpstr>HEALTH</vt:lpstr>
      <vt:lpstr>HEALTH</vt:lpstr>
      <vt:lpstr>HEALTH</vt:lpstr>
      <vt:lpstr>HEALTH</vt:lpstr>
      <vt:lpstr>PowerPoint Presentation</vt:lpstr>
    </vt:vector>
  </TitlesOfParts>
  <Company> 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lenses</dc:title>
  <dc:creator>wallan</dc:creator>
  <cp:lastModifiedBy>Nayan GRIFFITHS</cp:lastModifiedBy>
  <cp:revision>28</cp:revision>
  <dcterms:created xsi:type="dcterms:W3CDTF">2005-03-30T17:42:04Z</dcterms:created>
  <dcterms:modified xsi:type="dcterms:W3CDTF">2023-03-13T11:02:48Z</dcterms:modified>
</cp:coreProperties>
</file>