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59" r:id="rId3"/>
    <p:sldId id="257" r:id="rId4"/>
    <p:sldId id="258" r:id="rId5"/>
    <p:sldId id="264" r:id="rId6"/>
    <p:sldId id="265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D39FD44-93BA-7270-3EE4-413B98B7061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D120C15-8908-283F-AB2B-60521A23B5C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F7C08B9E-BA02-B609-C3C1-F90D106B249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4BB0F7F4-55A7-AAF2-4475-0E926BFBA2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B4536E80-2CAF-FB8E-004E-F3A422AD87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8DBB3FC9-321F-42EA-23EF-3FA66B8B38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526CB0AB-D451-4E36-A299-4F70D35BF0A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47E31C8-BBE1-2D80-933A-A44A10E046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19DAC5-23A2-46AD-9F28-B4BA6DFAE3DB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42D6EE09-BB9F-C712-163E-C8467F0FA5F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C218631-4F7B-3CC7-626A-A10235E41D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EB9E545-AD01-513A-0BDA-A66A526E2F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DAB01-2875-4F4C-BFC0-DDDEB9AF2354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A85B2092-3105-C225-8815-7340C5E1D75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F1AC429-6045-77B1-FB47-6559A57F9E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56D2ABF-963A-BD9F-559F-05EE7118F0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8CD517-A233-43DF-9DDD-2B0FE8B3F487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F283C1E3-1234-C1FA-1C8D-D376E5AD9DC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8CA3D38-CA7A-405B-FA3D-5808234E4D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F50FFD-8AA7-BA3A-91AF-BED07867BA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188262-C9FB-4653-B8E0-BB23533244D2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58993013-B424-F421-C048-4BCC22C8E2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5F156F7-DC8A-3744-1135-C69E44BF76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5B139EC-4C08-B21D-9B62-525EACA223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32C3E-15C4-4B98-9FFA-BF232462375E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2F465964-0F98-8087-8A4C-86CDFAA928C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D23FC3E-A411-488F-418B-EDDC86FEA1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65F2775-DCAF-4C55-DF3F-1719C27652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DDA6A8-0C25-4CEC-9056-D0BBEDECFDDF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5378F376-83DE-290D-2C34-6E532FF7E04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32960C6-F049-E81E-CA55-A22CE1379A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D667F2-2C73-1A80-B62D-48E0EA84E6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2AE16C-3F22-47C3-843D-127D8E87AD44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332A4A69-952C-E710-54D8-6DEB5D054ED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5429458-F500-B507-F581-FCB068AAB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C07FC34-75EA-68A6-5BC2-062921E032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21BE9-4AF5-4475-94F1-C1AC1295D1A3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4ADF7927-6C96-4C73-0283-6AC8B212F4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6E0EEE3-38BB-BB78-A92B-5F2B264639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53A8FE4-4EA7-2258-246C-1B81558E46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6CE565-EBC0-47CF-A77A-11B361553307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0F9B3569-1274-BDE7-6C3C-C983CEEA93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42C625E-A18F-13A8-3F0E-D91BD60211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5A9B4C0-160D-28C8-74E3-5A43B83134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C71D5AF-F7AA-2598-F38A-80A4BDF0488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3DBA7BD-B935-5550-519F-5CE7CF6A729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18C0A19A-3BAB-4841-EB27-9E6641AE3EA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93418A32-5F5A-223C-A03D-A5112B68A8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D54E4F2-D545-4499-87DB-293731ABFFF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9" name="AutoShape 7">
            <a:extLst>
              <a:ext uri="{FF2B5EF4-FFF2-40B4-BE49-F238E27FC236}">
                <a16:creationId xmlns:a16="http://schemas.microsoft.com/office/drawing/2014/main" id="{53029FDE-C0CA-4918-58B6-1E3C87993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GB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4E983-A8BA-AB0E-3077-EE73A5AF3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ADEB6E-8B7D-D1A2-D3B0-7D725C0A8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AFAD6-21E1-4A9D-FC1F-F5555A06E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5655C-55B5-7AF5-EB82-7CC1128BE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A5021-D4B5-D063-DF47-C15EF3165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BBA3A-F454-4B01-8151-546E974A4B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232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FC4336-6514-E69C-CC71-7118585F9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CFBB3-323D-5519-B601-FA1966341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EC345-2E9C-A137-BFA5-1CF53AC88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8C67A-AED3-3B27-D15A-E434CB048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5F687-FD56-BB2A-9CFD-B7B6EEF9A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2FB02-BE99-403E-873C-D66981087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0206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47369-7BC1-4933-DED8-E75D6F4B2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BBB68-CDD7-EBB5-F7A5-A69EF4C79E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64408F-BC40-E7D6-7F13-BE6218ADA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B3103-2241-F849-626F-4B3AB762E8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6A9C4-9E30-CB4C-41CE-D4978ADE3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7DF42-7031-F2CE-B1C0-06CB064D5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44B10B3F-C6BC-4F70-80D0-27FAE18F85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871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F0EEC-7E3F-27B6-E5D9-6EE1F67DB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CFAF1-465C-694F-21B7-D755B5134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2A283-15A1-83F8-FC58-2799C1540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8741A-7254-7A88-8A73-3ECC135FA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FF6F3-4FB4-7532-6B65-717AB2E8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C4EEF-1FE1-4B89-BC7F-DFAEE50A4E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13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B43F6-6C6F-28B6-F671-BB1ECAA8C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1F9DA3-672D-8DB9-0359-6775ED21E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5508D-0C26-F7FE-0062-5A89AA8C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BA170-3CC2-AF90-65F5-048875157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490D7-B9F4-63B4-DB1E-E68295DC3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33751B-80E4-4112-BA5E-C7822FCFC6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79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F9F2C-148F-A677-7CD2-76E228E4B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6CF03-C160-61B6-1D2E-36E0F83532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0358A0-04C5-286F-9032-EA1BB4AA4F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22239-6FC0-DD16-E4FB-9B8AF8C0A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CAFC8-103B-3643-1DB7-B762020C0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24F70-A97C-2445-F2D5-B4959A15E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61D39-04FD-4D4A-8F81-817D29BE6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92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40A4-0D59-BC94-3C42-75EDD538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E93757-99C3-8E9A-E2B9-543C7EB38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1ADB7-382F-0FBF-09BC-8B2C7AC98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134E3-CA84-0D8B-1D09-E32585815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FF721C-7786-8BAA-FE57-CF544DC313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897A32-CC06-A0F4-941A-2B798A16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BF8062-9642-0757-6B9F-9D00DD996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C20835-FE8B-3D52-55CB-AAC3E1AF7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F24D2-F641-49A5-88CE-92F837574C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623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B3C48-CF78-9CF3-4F54-8E165BBD3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602E5B-EB87-6341-EA0F-908FF08C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1DB587-F546-94B4-1B79-0DF312147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771022-9440-F1B2-3F33-EC9B09546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61FE3-A04B-4699-8462-D1C1B2C8B5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479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563DB6-D05B-F7E1-7999-2D1D85319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95BB1A-BA0B-653B-32C9-2A57D9ECC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238F5-5C17-83EC-8162-1551C56E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D312B-2B4F-4B99-A41F-E5125F8E9F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1555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9FE67-A35E-62D6-AE56-2209F05D5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A997B-E9F1-8DC6-E484-073AF9F4A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07C38-60CC-291D-C0A9-AD2FF80D6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05AF65-54F8-30B0-ABA1-3CD81919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0F3EE-3AD5-F5D0-5916-CEDCF735D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F8FF1-EA91-C945-E50D-550EC724D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BAD6E-CF3D-4E64-8A1E-D9B329D149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52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F0199-FC11-9400-96F4-D3C3828D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7A911E-52B6-40DF-631E-571A1BDB34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EF7F11-EF37-35AA-843A-D29DBDCAE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19334-466E-5846-2EC3-93FF03D12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86EE9C-E444-F839-A3B0-BAA098852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AFECE0-F31D-A7D7-4557-5109DDFE6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0E38C-A162-4B7A-95FB-3512F09FA6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3709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F325010-5DEC-43B3-3FC5-9681CA8734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45FDF80-E46A-6491-139A-06901DC291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2" name="AutoShape 4">
            <a:extLst>
              <a:ext uri="{FF2B5EF4-FFF2-40B4-BE49-F238E27FC236}">
                <a16:creationId xmlns:a16="http://schemas.microsoft.com/office/drawing/2014/main" id="{7BEF3121-3E1D-AE80-8DF8-E41F579C3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GB" altLang="en-US" sz="2400">
              <a:latin typeface="Times New Roman" panose="02020603050405020304" pitchFamily="18" charset="0"/>
            </a:endParaRPr>
          </a:p>
        </p:txBody>
      </p:sp>
      <p:sp>
        <p:nvSpPr>
          <p:cNvPr id="7173" name="Line 5">
            <a:extLst>
              <a:ext uri="{FF2B5EF4-FFF2-40B4-BE49-F238E27FC236}">
                <a16:creationId xmlns:a16="http://schemas.microsoft.com/office/drawing/2014/main" id="{D75E777E-D5C6-6755-9005-82765E6EC0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0D927DFA-F9B0-C8A0-BBE5-8CCE129B15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14C6ECD0-904E-72E5-24B9-2EE5813F122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7176" name="Rectangle 8">
            <a:extLst>
              <a:ext uri="{FF2B5EF4-FFF2-40B4-BE49-F238E27FC236}">
                <a16:creationId xmlns:a16="http://schemas.microsoft.com/office/drawing/2014/main" id="{200D6DB1-34E5-2D11-4BC2-1FCBD0737F5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D5B6198-DB56-4064-B1F6-AEB1C83ED2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tprints-science.co.uk/Breathing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umm.edu/careguides/asthma/lungs_video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tprints-science.co.uk/Breathing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gfl.skoool.co.uk/viewdetails_ks3.aspx?id=44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gfl.skoool.co.uk/keystage3.aspx?id=63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>
            <a:extLst>
              <a:ext uri="{FF2B5EF4-FFF2-40B4-BE49-F238E27FC236}">
                <a16:creationId xmlns:a16="http://schemas.microsoft.com/office/drawing/2014/main" id="{43D598A7-25B1-D119-9436-B3F97874A6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Lungs</a:t>
            </a:r>
            <a:endParaRPr lang="en-US" altLang="en-US" sz="4000" b="1">
              <a:effectLst>
                <a:outerShdw blurRad="38100" dist="38100" dir="2700000" algn="tl">
                  <a:srgbClr val="C0C0C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C1E20583-3A95-5219-077E-D6C11BAE6C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>
                <a:latin typeface="Comic Sans MS" panose="030F0702030302020204" pitchFamily="66" charset="0"/>
              </a:rPr>
              <a:t>By the end of the lesson you should be able to:</a:t>
            </a:r>
          </a:p>
          <a:p>
            <a:r>
              <a:rPr lang="en-GB" altLang="en-US" sz="2800">
                <a:latin typeface="Comic Sans MS" panose="030F0702030302020204" pitchFamily="66" charset="0"/>
              </a:rPr>
              <a:t>Label the internal structures of the lungs</a:t>
            </a:r>
          </a:p>
          <a:p>
            <a:r>
              <a:rPr lang="en-GB" altLang="en-US" sz="2800">
                <a:latin typeface="Comic Sans MS" panose="030F0702030302020204" pitchFamily="66" charset="0"/>
              </a:rPr>
              <a:t>State the features of the alveoli which allow efficient gas exchange</a:t>
            </a:r>
          </a:p>
          <a:p>
            <a:r>
              <a:rPr lang="en-GB" altLang="en-US" sz="2800">
                <a:latin typeface="Comic Sans MS" panose="030F0702030302020204" pitchFamily="66" charset="0"/>
              </a:rPr>
              <a:t>Explain the role of diffusion in gas exchange</a:t>
            </a:r>
          </a:p>
          <a:p>
            <a:r>
              <a:rPr lang="en-GB" altLang="en-US" sz="2800">
                <a:latin typeface="Comic Sans MS" panose="030F0702030302020204" pitchFamily="66" charset="0"/>
              </a:rPr>
              <a:t>State the features of the capillary network that allow efficient gas exchange</a:t>
            </a:r>
            <a:endParaRPr lang="en-US" altLang="en-US" sz="2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35838D3-FE28-F0C5-D360-AECC285D38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750888"/>
          </a:xfrm>
        </p:spPr>
        <p:txBody>
          <a:bodyPr/>
          <a:lstStyle/>
          <a:p>
            <a:r>
              <a:rPr lang="en-GB" altLang="en-US" sz="3400">
                <a:latin typeface="Comic Sans MS" panose="030F0702030302020204" pitchFamily="66" charset="0"/>
              </a:rPr>
              <a:t>Breathing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4027DA5-D33F-492E-3D16-C05C2E0AC1F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GB" altLang="en-US">
              <a:latin typeface="Comic Sans MS" panose="030F0702030302020204" pitchFamily="66" charset="0"/>
            </a:endParaRPr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0DC20F47-A612-B774-F441-0710404F09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268413"/>
            <a:ext cx="7848600" cy="4398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0" name="Rectangle 6">
            <a:extLst>
              <a:ext uri="{FF2B5EF4-FFF2-40B4-BE49-F238E27FC236}">
                <a16:creationId xmlns:a16="http://schemas.microsoft.com/office/drawing/2014/main" id="{727448D4-3D7C-CD49-AE71-1E59B0EB9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6029325"/>
            <a:ext cx="2381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latin typeface="Comic Sans MS" panose="030F0702030302020204" pitchFamily="66" charset="0"/>
                <a:hlinkClick r:id="rId4"/>
              </a:rPr>
              <a:t>footprints breathing</a:t>
            </a:r>
            <a:endParaRPr lang="en-GB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4CA4146-6C51-4B42-5C92-5617C869EA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750888"/>
          </a:xfrm>
        </p:spPr>
        <p:txBody>
          <a:bodyPr/>
          <a:lstStyle/>
          <a:p>
            <a:pPr algn="ctr"/>
            <a:r>
              <a:rPr lang="en-GB" altLang="en-US" sz="3400">
                <a:latin typeface="Comic Sans MS" panose="030F0702030302020204" pitchFamily="66" charset="0"/>
              </a:rPr>
              <a:t>The lungs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9C1677F-7339-3778-228F-C674D89BEDF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784725"/>
          </a:xfrm>
        </p:spPr>
        <p:txBody>
          <a:bodyPr/>
          <a:lstStyle/>
          <a:p>
            <a:r>
              <a:rPr lang="en-GB" altLang="en-US" sz="2600">
                <a:latin typeface="Comic Sans MS" panose="030F0702030302020204" pitchFamily="66" charset="0"/>
              </a:rPr>
              <a:t>organs that allow </a:t>
            </a:r>
            <a:r>
              <a:rPr lang="en-GB" altLang="en-US" sz="2600" b="1" u="sng">
                <a:latin typeface="Comic Sans MS" panose="030F0702030302020204" pitchFamily="66" charset="0"/>
              </a:rPr>
              <a:t>gas exchange</a:t>
            </a:r>
          </a:p>
          <a:p>
            <a:r>
              <a:rPr lang="en-GB" altLang="en-US" sz="2600">
                <a:latin typeface="Comic Sans MS" panose="030F0702030302020204" pitchFamily="66" charset="0"/>
              </a:rPr>
              <a:t>oxygen in / CO</a:t>
            </a:r>
            <a:r>
              <a:rPr lang="en-GB" altLang="en-US" sz="2600" baseline="-25000">
                <a:latin typeface="Comic Sans MS" panose="030F0702030302020204" pitchFamily="66" charset="0"/>
              </a:rPr>
              <a:t>2</a:t>
            </a:r>
            <a:r>
              <a:rPr lang="en-GB" altLang="en-US" sz="2600">
                <a:latin typeface="Comic Sans MS" panose="030F0702030302020204" pitchFamily="66" charset="0"/>
              </a:rPr>
              <a:t> out 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100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200">
                <a:latin typeface="Comic Sans MS" panose="030F0702030302020204" pitchFamily="66" charset="0"/>
              </a:rPr>
              <a:t>trachea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200">
                <a:latin typeface="Comic Sans MS" panose="030F0702030302020204" pitchFamily="66" charset="0"/>
              </a:rPr>
              <a:t>- has rings of cartilage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200">
                <a:latin typeface="Comic Sans MS" panose="030F0702030302020204" pitchFamily="66" charset="0"/>
              </a:rPr>
              <a:t>bronchi (bronchus)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200">
                <a:latin typeface="Comic Sans MS" panose="030F0702030302020204" pitchFamily="66" charset="0"/>
              </a:rPr>
              <a:t>bronchioles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200">
                <a:latin typeface="Comic Sans MS" panose="030F0702030302020204" pitchFamily="66" charset="0"/>
              </a:rPr>
              <a:t>alveoli (alveolus)</a:t>
            </a:r>
          </a:p>
        </p:txBody>
      </p:sp>
      <p:pic>
        <p:nvPicPr>
          <p:cNvPr id="9226" name="Picture 10">
            <a:extLst>
              <a:ext uri="{FF2B5EF4-FFF2-40B4-BE49-F238E27FC236}">
                <a16:creationId xmlns:a16="http://schemas.microsoft.com/office/drawing/2014/main" id="{DD9539C9-43FB-3EC8-ED88-83A7468EC2AE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828800"/>
            <a:ext cx="3903663" cy="5029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9" name="Line 13">
            <a:extLst>
              <a:ext uri="{FF2B5EF4-FFF2-40B4-BE49-F238E27FC236}">
                <a16:creationId xmlns:a16="http://schemas.microsoft.com/office/drawing/2014/main" id="{F38A25FD-DF16-FF7B-E6BA-8488EEF439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667000"/>
            <a:ext cx="20574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0" name="Line 14">
            <a:extLst>
              <a:ext uri="{FF2B5EF4-FFF2-40B4-BE49-F238E27FC236}">
                <a16:creationId xmlns:a16="http://schemas.microsoft.com/office/drawing/2014/main" id="{93217890-F0E8-D650-59E8-81C5BA090F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4114800"/>
            <a:ext cx="213360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1" name="Line 15">
            <a:extLst>
              <a:ext uri="{FF2B5EF4-FFF2-40B4-BE49-F238E27FC236}">
                <a16:creationId xmlns:a16="http://schemas.microsoft.com/office/drawing/2014/main" id="{A7F7D5A5-1E91-1F75-01AA-3F068E7454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4572000"/>
            <a:ext cx="175260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2" name="Line 16">
            <a:extLst>
              <a:ext uri="{FF2B5EF4-FFF2-40B4-BE49-F238E27FC236}">
                <a16:creationId xmlns:a16="http://schemas.microsoft.com/office/drawing/2014/main" id="{1AEA3837-3275-86FC-2B13-84495D246D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4953000"/>
            <a:ext cx="8382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3" name="Rectangle 17">
            <a:extLst>
              <a:ext uri="{FF2B5EF4-FFF2-40B4-BE49-F238E27FC236}">
                <a16:creationId xmlns:a16="http://schemas.microsoft.com/office/drawing/2014/main" id="{33219380-B62D-DF05-1AB1-657804404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5486400"/>
            <a:ext cx="2495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hlinkClick r:id="rId4"/>
              </a:rPr>
              <a:t>computer animation</a:t>
            </a:r>
            <a:endParaRPr lang="en-GB" altLang="en-US"/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3EA5206-C4E0-5AE7-B849-C6D17E8E2C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750888"/>
          </a:xfrm>
        </p:spPr>
        <p:txBody>
          <a:bodyPr/>
          <a:lstStyle/>
          <a:p>
            <a:r>
              <a:rPr lang="en-GB" altLang="en-US" sz="3400">
                <a:latin typeface="Comic Sans MS" panose="030F0702030302020204" pitchFamily="66" charset="0"/>
              </a:rPr>
              <a:t>Alveoli (air sacs)</a:t>
            </a:r>
          </a:p>
        </p:txBody>
      </p:sp>
      <p:pic>
        <p:nvPicPr>
          <p:cNvPr id="10243" name="Picture 3">
            <a:extLst>
              <a:ext uri="{FF2B5EF4-FFF2-40B4-BE49-F238E27FC236}">
                <a16:creationId xmlns:a16="http://schemas.microsoft.com/office/drawing/2014/main" id="{5CC702AD-19B8-2E40-AF25-BB143E44FD31}"/>
              </a:ext>
            </a:extLst>
          </p:cNvPr>
          <p:cNvPicPr>
            <a:picLocks noChangeAspect="1" noChangeArrowheads="1"/>
          </p:cNvPicPr>
          <p:nvPr>
            <p:ph type="body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94" b="1160"/>
          <a:stretch>
            <a:fillRect/>
          </a:stretch>
        </p:blipFill>
        <p:spPr>
          <a:xfrm>
            <a:off x="533400" y="1295400"/>
            <a:ext cx="3952875" cy="45370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4" name="Rectangle 4">
            <a:extLst>
              <a:ext uri="{FF2B5EF4-FFF2-40B4-BE49-F238E27FC236}">
                <a16:creationId xmlns:a16="http://schemas.microsoft.com/office/drawing/2014/main" id="{BCDB9F51-2A66-2B3D-2274-A255A579DA12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44975" cy="4525963"/>
          </a:xfrm>
        </p:spPr>
        <p:txBody>
          <a:bodyPr/>
          <a:lstStyle/>
          <a:p>
            <a:r>
              <a:rPr lang="en-GB" altLang="en-US" sz="2600">
                <a:latin typeface="Comic Sans MS" panose="030F0702030302020204" pitchFamily="66" charset="0"/>
              </a:rPr>
              <a:t>provide </a:t>
            </a:r>
            <a:r>
              <a:rPr lang="en-GB" altLang="en-US" sz="2600" b="1" u="sng">
                <a:latin typeface="Comic Sans MS" panose="030F0702030302020204" pitchFamily="66" charset="0"/>
              </a:rPr>
              <a:t>large surface area</a:t>
            </a:r>
            <a:r>
              <a:rPr lang="en-GB" altLang="en-US" sz="2600">
                <a:latin typeface="Comic Sans MS" panose="030F0702030302020204" pitchFamily="66" charset="0"/>
              </a:rPr>
              <a:t> for gas exchange</a:t>
            </a:r>
          </a:p>
          <a:p>
            <a:endParaRPr lang="en-GB" altLang="en-US" sz="2600">
              <a:latin typeface="Comic Sans MS" panose="030F0702030302020204" pitchFamily="66" charset="0"/>
            </a:endParaRPr>
          </a:p>
          <a:p>
            <a:r>
              <a:rPr lang="en-GB" altLang="en-US" sz="2600">
                <a:latin typeface="Comic Sans MS" panose="030F0702030302020204" pitchFamily="66" charset="0"/>
              </a:rPr>
              <a:t>one lung equivalent to a tennis court of surface area using alveoli</a:t>
            </a:r>
          </a:p>
          <a:p>
            <a:endParaRPr lang="en-GB" altLang="en-US" sz="2600">
              <a:latin typeface="Comic Sans MS" panose="030F0702030302020204" pitchFamily="66" charset="0"/>
            </a:endParaRP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280A7C3D-8B35-17B9-7373-292F30FAB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419725"/>
            <a:ext cx="2012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latin typeface="Comic Sans MS" panose="030F0702030302020204" pitchFamily="66" charset="0"/>
                <a:hlinkClick r:id="rId4"/>
              </a:rPr>
              <a:t>footprints alveoli</a:t>
            </a:r>
            <a:endParaRPr lang="en-GB" altLang="en-US">
              <a:latin typeface="Comic Sans MS" panose="030F0702030302020204" pitchFamily="66" charset="0"/>
            </a:endParaRPr>
          </a:p>
          <a:p>
            <a:endParaRPr lang="en-US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4" grpId="0" uiExpand="1" build="p"/>
      <p:bldP spid="102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D5F5EEB-1003-356D-FE7C-9BAD5A031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pic>
        <p:nvPicPr>
          <p:cNvPr id="16387" name="Picture 3">
            <a:extLst>
              <a:ext uri="{FF2B5EF4-FFF2-40B4-BE49-F238E27FC236}">
                <a16:creationId xmlns:a16="http://schemas.microsoft.com/office/drawing/2014/main" id="{ACD35DB9-26A8-B534-9F44-ABA35766D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50"/>
            <a:ext cx="8647113" cy="521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8" name="Text Box 4">
            <a:extLst>
              <a:ext uri="{FF2B5EF4-FFF2-40B4-BE49-F238E27FC236}">
                <a16:creationId xmlns:a16="http://schemas.microsoft.com/office/drawing/2014/main" id="{26BB78DC-C5A5-66C8-2161-16F0C9B7E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013325"/>
            <a:ext cx="14398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Arial" panose="020B0604020202020204" pitchFamily="34" charset="0"/>
              </a:rPr>
              <a:t>air sac in lungs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0A2F5A1A-F0EF-F18A-871D-887C43461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516563"/>
            <a:ext cx="3240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Arial" panose="020B0604020202020204" pitchFamily="34" charset="0"/>
              </a:rPr>
              <a:t>deoxygenated blood</a:t>
            </a: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9F7FA70C-C6A7-E14A-4DFF-7745FF743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333375"/>
            <a:ext cx="3240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Arial" panose="020B0604020202020204" pitchFamily="34" charset="0"/>
              </a:rPr>
              <a:t>oxygenated blood</a:t>
            </a:r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A4E1646F-5DDA-9B5A-0AFC-59B18B8E6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5445125"/>
            <a:ext cx="9366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Arial" panose="020B0604020202020204" pitchFamily="34" charset="0"/>
              </a:rPr>
              <a:t>body cells</a:t>
            </a:r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2B417D27-B473-C082-953D-0EC4C4339D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13" y="4365625"/>
            <a:ext cx="503237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17B2A8E2-71A0-6263-7436-7737540000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740650" y="5157788"/>
            <a:ext cx="144463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C622D302-7CB1-12EF-CB1D-08603E0E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565400"/>
            <a:ext cx="1547813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Arial" panose="020B0604020202020204" pitchFamily="34" charset="0"/>
              </a:rPr>
              <a:t>air in</a:t>
            </a:r>
          </a:p>
          <a:p>
            <a:pPr eaLnBrk="1" hangingPunct="1">
              <a:spcBef>
                <a:spcPct val="50000"/>
              </a:spcBef>
            </a:pPr>
            <a:endParaRPr lang="en-GB" altLang="en-US" sz="80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Arial" panose="020B0604020202020204" pitchFamily="34" charset="0"/>
              </a:rPr>
              <a:t>air out</a:t>
            </a:r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F324796C-DFCE-4CC2-A152-723E5CFF53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6013" y="2708275"/>
            <a:ext cx="792162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F74DA80D-5A76-9DAF-89B2-530C051A4F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58888" y="3500438"/>
            <a:ext cx="865187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7" name="Rectangle 13">
            <a:extLst>
              <a:ext uri="{FF2B5EF4-FFF2-40B4-BE49-F238E27FC236}">
                <a16:creationId xmlns:a16="http://schemas.microsoft.com/office/drawing/2014/main" id="{BFB6384A-AD48-779E-3718-65A61523A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216650"/>
            <a:ext cx="24336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hlinkClick r:id="rId4"/>
              </a:rPr>
              <a:t>skool gas exchange</a:t>
            </a:r>
            <a:endParaRPr lang="en-GB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344A4FC-23E4-1BF0-52A0-CF0945736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750888"/>
          </a:xfrm>
        </p:spPr>
        <p:txBody>
          <a:bodyPr/>
          <a:lstStyle/>
          <a:p>
            <a:pPr algn="ctr"/>
            <a:br>
              <a:rPr lang="en-GB" altLang="en-US" sz="4400">
                <a:latin typeface="Comic Sans MS" panose="030F0702030302020204" pitchFamily="66" charset="0"/>
              </a:rPr>
            </a:br>
            <a:r>
              <a:rPr lang="en-GB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Features of Alveoli for efficient gas exchange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83B4450-903E-CA25-7F44-31DB11BAF33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2438" y="1916113"/>
            <a:ext cx="8310562" cy="4525962"/>
          </a:xfrm>
        </p:spPr>
        <p:txBody>
          <a:bodyPr/>
          <a:lstStyle/>
          <a:p>
            <a:r>
              <a:rPr lang="en-GB" altLang="en-US" sz="3200">
                <a:latin typeface="Comic Sans MS" panose="030F0702030302020204" pitchFamily="66" charset="0"/>
              </a:rPr>
              <a:t>large surface area to absorb oxygen.</a:t>
            </a:r>
          </a:p>
          <a:p>
            <a:r>
              <a:rPr lang="en-GB" altLang="en-US" sz="3200">
                <a:latin typeface="Comic Sans MS" panose="030F0702030302020204" pitchFamily="66" charset="0"/>
              </a:rPr>
              <a:t>moist surface to allow oxygen to dissolve.</a:t>
            </a:r>
          </a:p>
          <a:p>
            <a:r>
              <a:rPr lang="en-GB" altLang="en-US" sz="3200">
                <a:latin typeface="Comic Sans MS" panose="030F0702030302020204" pitchFamily="66" charset="0"/>
              </a:rPr>
              <a:t>thin lining to allow easy diffusion of gases.</a:t>
            </a:r>
          </a:p>
          <a:p>
            <a:r>
              <a:rPr lang="en-GB" altLang="en-US" sz="3200">
                <a:latin typeface="Comic Sans MS" panose="030F0702030302020204" pitchFamily="66" charset="0"/>
              </a:rPr>
              <a:t>dense network of blood capillaries for easy gas exchange.</a:t>
            </a: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EF3DCCF7-FBD6-87DE-2A83-82C73ED4F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16650"/>
            <a:ext cx="31988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>
                <a:hlinkClick r:id="rId3"/>
              </a:rPr>
              <a:t>skool adaptation of alveoli</a:t>
            </a:r>
            <a:endParaRPr lang="en-GB" altLang="en-US"/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A565FE0-6C3E-DF1E-A922-E979C1E6A6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9144000" cy="750888"/>
          </a:xfrm>
        </p:spPr>
        <p:txBody>
          <a:bodyPr/>
          <a:lstStyle/>
          <a:p>
            <a:pPr algn="ctr"/>
            <a:br>
              <a:rPr lang="en-GB" altLang="en-US" sz="4400">
                <a:latin typeface="Comic Sans MS" panose="030F0702030302020204" pitchFamily="66" charset="0"/>
              </a:rPr>
            </a:br>
            <a:r>
              <a:rPr lang="en-GB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Features of capillaries for efficient gas exchange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00B95FD-DA0A-C37E-84AB-BD1664D9CC7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2438" y="1916113"/>
            <a:ext cx="8310562" cy="4525962"/>
          </a:xfrm>
        </p:spPr>
        <p:txBody>
          <a:bodyPr/>
          <a:lstStyle/>
          <a:p>
            <a:r>
              <a:rPr lang="en-GB" altLang="en-US" sz="3200">
                <a:latin typeface="Comic Sans MS" panose="030F0702030302020204" pitchFamily="66" charset="0"/>
              </a:rPr>
              <a:t>dense network to carry CO</a:t>
            </a:r>
            <a:r>
              <a:rPr lang="en-GB" altLang="en-US" sz="3200" baseline="-25000">
                <a:latin typeface="Comic Sans MS" panose="030F0702030302020204" pitchFamily="66" charset="0"/>
              </a:rPr>
              <a:t>2</a:t>
            </a:r>
            <a:r>
              <a:rPr lang="en-GB" altLang="en-US" sz="3200">
                <a:latin typeface="Comic Sans MS" panose="030F0702030302020204" pitchFamily="66" charset="0"/>
              </a:rPr>
              <a:t> and O</a:t>
            </a:r>
            <a:r>
              <a:rPr lang="en-GB" altLang="en-US" sz="3200" baseline="-25000">
                <a:latin typeface="Comic Sans MS" panose="030F0702030302020204" pitchFamily="66" charset="0"/>
              </a:rPr>
              <a:t>2</a:t>
            </a:r>
          </a:p>
          <a:p>
            <a:endParaRPr lang="en-GB" altLang="en-US" sz="3200" baseline="-25000">
              <a:latin typeface="Comic Sans MS" panose="030F0702030302020204" pitchFamily="66" charset="0"/>
            </a:endParaRPr>
          </a:p>
          <a:p>
            <a:r>
              <a:rPr lang="en-GB" altLang="en-US" sz="3200">
                <a:latin typeface="Comic Sans MS" panose="030F0702030302020204" pitchFamily="66" charset="0"/>
              </a:rPr>
              <a:t>Large surface area to transport gases</a:t>
            </a:r>
          </a:p>
          <a:p>
            <a:endParaRPr lang="en-GB" altLang="en-US" sz="3200">
              <a:latin typeface="Comic Sans MS" panose="030F0702030302020204" pitchFamily="66" charset="0"/>
            </a:endParaRPr>
          </a:p>
          <a:p>
            <a:r>
              <a:rPr lang="en-GB" altLang="en-US" sz="3200">
                <a:latin typeface="Comic Sans MS" panose="030F0702030302020204" pitchFamily="66" charset="0"/>
              </a:rPr>
              <a:t>Lining is one cell thick so gases can pass through quickly and easily.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36E56FC-0EAE-1254-EB16-B0D671CCC4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Lungs</a:t>
            </a:r>
            <a:endParaRPr lang="en-US" altLang="en-US" sz="4000" b="1">
              <a:effectLst>
                <a:outerShdw blurRad="38100" dist="38100" dir="2700000" algn="tl">
                  <a:srgbClr val="C0C0C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CB6E6F2-CC50-877D-E55C-38E5750D8F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>
                <a:latin typeface="Comic Sans MS" panose="030F0702030302020204" pitchFamily="66" charset="0"/>
              </a:rPr>
              <a:t>Can you?</a:t>
            </a:r>
          </a:p>
          <a:p>
            <a:r>
              <a:rPr lang="en-GB" altLang="en-US" sz="2800">
                <a:latin typeface="Comic Sans MS" panose="030F0702030302020204" pitchFamily="66" charset="0"/>
              </a:rPr>
              <a:t>Label the internal structures of the lungs</a:t>
            </a:r>
          </a:p>
          <a:p>
            <a:r>
              <a:rPr lang="en-GB" altLang="en-US" sz="2800">
                <a:latin typeface="Comic Sans MS" panose="030F0702030302020204" pitchFamily="66" charset="0"/>
              </a:rPr>
              <a:t>State the features of the alveoli which allow efficient gas exchange</a:t>
            </a:r>
          </a:p>
          <a:p>
            <a:r>
              <a:rPr lang="en-GB" altLang="en-US" sz="2800">
                <a:latin typeface="Comic Sans MS" panose="030F0702030302020204" pitchFamily="66" charset="0"/>
              </a:rPr>
              <a:t>Explain the role of diffusion in gas exchange</a:t>
            </a:r>
          </a:p>
          <a:p>
            <a:r>
              <a:rPr lang="en-GB" altLang="en-US" sz="2800">
                <a:latin typeface="Comic Sans MS" panose="030F0702030302020204" pitchFamily="66" charset="0"/>
              </a:rPr>
              <a:t>State the features of the capillary network that allow efficient gas exchange</a:t>
            </a:r>
            <a:endParaRPr lang="en-US" altLang="en-US" sz="2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>
            <a:extLst>
              <a:ext uri="{FF2B5EF4-FFF2-40B4-BE49-F238E27FC236}">
                <a16:creationId xmlns:a16="http://schemas.microsoft.com/office/drawing/2014/main" id="{8EA85F2D-9737-4956-1203-9F4427C92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676400"/>
            <a:ext cx="7920038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38</TotalTime>
  <Words>310</Words>
  <Application>Microsoft Office PowerPoint</Application>
  <PresentationFormat>On-screen Show (4:3)</PresentationFormat>
  <Paragraphs>64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Verdana</vt:lpstr>
      <vt:lpstr>Times New Roman</vt:lpstr>
      <vt:lpstr>Wingdings</vt:lpstr>
      <vt:lpstr>Comic Sans MS</vt:lpstr>
      <vt:lpstr>Profile</vt:lpstr>
      <vt:lpstr>Lungs</vt:lpstr>
      <vt:lpstr>Breathing</vt:lpstr>
      <vt:lpstr>The lungs</vt:lpstr>
      <vt:lpstr>Alveoli (air sacs)</vt:lpstr>
      <vt:lpstr>PowerPoint Presentation</vt:lpstr>
      <vt:lpstr> Features of Alveoli for efficient gas exchange</vt:lpstr>
      <vt:lpstr> Features of capillaries for efficient gas exchange</vt:lpstr>
      <vt:lpstr>Lungs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lungs structure and funcion</dc:title>
  <dc:subject>lungs structure and funcion</dc:subject>
  <dc:creator/>
  <cp:keywords>lungs structure and funcion</cp:keywords>
  <dc:description>lungs structure and funcion</dc:description>
  <cp:lastModifiedBy>Nayan GRIFFITHS</cp:lastModifiedBy>
  <cp:revision>4</cp:revision>
  <cp:lastPrinted>1601-01-01T00:00:00Z</cp:lastPrinted>
  <dcterms:created xsi:type="dcterms:W3CDTF">1601-01-01T00:00:00Z</dcterms:created>
  <dcterms:modified xsi:type="dcterms:W3CDTF">2023-03-14T11:36:11Z</dcterms:modified>
  <cp:category>lungs structure and funcion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