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69" r:id="rId2"/>
    <p:sldId id="353" r:id="rId3"/>
    <p:sldId id="517" r:id="rId4"/>
    <p:sldId id="438" r:id="rId5"/>
    <p:sldId id="430" r:id="rId6"/>
    <p:sldId id="443" r:id="rId7"/>
    <p:sldId id="349" r:id="rId8"/>
    <p:sldId id="502" r:id="rId9"/>
    <p:sldId id="427" r:id="rId10"/>
    <p:sldId id="444" r:id="rId11"/>
    <p:sldId id="458" r:id="rId12"/>
    <p:sldId id="499" r:id="rId13"/>
    <p:sldId id="437" r:id="rId14"/>
    <p:sldId id="464" r:id="rId15"/>
    <p:sldId id="465" r:id="rId16"/>
    <p:sldId id="439" r:id="rId17"/>
    <p:sldId id="459" r:id="rId18"/>
    <p:sldId id="440" r:id="rId19"/>
    <p:sldId id="466" r:id="rId20"/>
    <p:sldId id="404" r:id="rId21"/>
    <p:sldId id="503" r:id="rId22"/>
    <p:sldId id="504" r:id="rId23"/>
    <p:sldId id="307" r:id="rId24"/>
    <p:sldId id="494" r:id="rId25"/>
    <p:sldId id="497" r:id="rId26"/>
    <p:sldId id="467" r:id="rId27"/>
    <p:sldId id="463" r:id="rId28"/>
    <p:sldId id="518" r:id="rId29"/>
  </p:sldIdLst>
  <p:sldSz cx="9144000" cy="6858000" type="screen4x3"/>
  <p:notesSz cx="6858000" cy="9144000"/>
  <p:defaultTex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mn-ea"/>
        <a:cs typeface="+mn-cs"/>
      </a:defRPr>
    </a:lvl5pPr>
    <a:lvl6pPr marL="2286000" algn="l" defTabSz="914400" rtl="0" eaLnBrk="1" latinLnBrk="0" hangingPunct="1">
      <a:defRPr sz="3600" b="1" kern="1200">
        <a:solidFill>
          <a:schemeClr val="tx1"/>
        </a:solidFill>
        <a:latin typeface="Arial" panose="020B0604020202020204" pitchFamily="34" charset="0"/>
        <a:ea typeface="+mn-ea"/>
        <a:cs typeface="+mn-cs"/>
      </a:defRPr>
    </a:lvl6pPr>
    <a:lvl7pPr marL="2743200" algn="l" defTabSz="914400" rtl="0" eaLnBrk="1" latinLnBrk="0" hangingPunct="1">
      <a:defRPr sz="3600" b="1" kern="1200">
        <a:solidFill>
          <a:schemeClr val="tx1"/>
        </a:solidFill>
        <a:latin typeface="Arial" panose="020B0604020202020204" pitchFamily="34" charset="0"/>
        <a:ea typeface="+mn-ea"/>
        <a:cs typeface="+mn-cs"/>
      </a:defRPr>
    </a:lvl7pPr>
    <a:lvl8pPr marL="3200400" algn="l" defTabSz="914400" rtl="0" eaLnBrk="1" latinLnBrk="0" hangingPunct="1">
      <a:defRPr sz="3600" b="1" kern="1200">
        <a:solidFill>
          <a:schemeClr val="tx1"/>
        </a:solidFill>
        <a:latin typeface="Arial" panose="020B0604020202020204" pitchFamily="34" charset="0"/>
        <a:ea typeface="+mn-ea"/>
        <a:cs typeface="+mn-cs"/>
      </a:defRPr>
    </a:lvl8pPr>
    <a:lvl9pPr marL="3657600" algn="l" defTabSz="914400" rtl="0" eaLnBrk="1" latinLnBrk="0" hangingPunct="1">
      <a:defRPr sz="3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996633"/>
    <a:srgbClr val="006600"/>
    <a:srgbClr val="FFFF00"/>
    <a:srgbClr val="000066"/>
    <a:srgbClr val="3399FF"/>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4" autoAdjust="0"/>
    <p:restoredTop sz="94305" autoAdjust="0"/>
  </p:normalViewPr>
  <p:slideViewPr>
    <p:cSldViewPr>
      <p:cViewPr varScale="1">
        <p:scale>
          <a:sx n="103" d="100"/>
          <a:sy n="103" d="100"/>
        </p:scale>
        <p:origin x="7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1B9C42F-CDEF-4E67-6C82-B7DDFEDC1B8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8899" name="Rectangle 3">
            <a:extLst>
              <a:ext uri="{FF2B5EF4-FFF2-40B4-BE49-F238E27FC236}">
                <a16:creationId xmlns:a16="http://schemas.microsoft.com/office/drawing/2014/main" id="{F6906558-D988-8D09-122A-431875153B60}"/>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8900" name="Rectangle 4">
            <a:extLst>
              <a:ext uri="{FF2B5EF4-FFF2-40B4-BE49-F238E27FC236}">
                <a16:creationId xmlns:a16="http://schemas.microsoft.com/office/drawing/2014/main" id="{0FFBA985-D688-CB09-D241-F1D7D79B5EBD}"/>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08901" name="Rectangle 5">
            <a:extLst>
              <a:ext uri="{FF2B5EF4-FFF2-40B4-BE49-F238E27FC236}">
                <a16:creationId xmlns:a16="http://schemas.microsoft.com/office/drawing/2014/main" id="{D4E7E5BB-39C3-652D-772E-1DC6727C5948}"/>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23D513-1066-4597-B284-E189AA6564F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B09C3B8-4425-00F3-45C1-2501BC0021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39619" name="Rectangle 3">
            <a:extLst>
              <a:ext uri="{FF2B5EF4-FFF2-40B4-BE49-F238E27FC236}">
                <a16:creationId xmlns:a16="http://schemas.microsoft.com/office/drawing/2014/main" id="{734BCCD7-8449-83BE-FEB9-49EE800CF7C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39620" name="Rectangle 4">
            <a:extLst>
              <a:ext uri="{FF2B5EF4-FFF2-40B4-BE49-F238E27FC236}">
                <a16:creationId xmlns:a16="http://schemas.microsoft.com/office/drawing/2014/main" id="{E3954BB8-E3C9-E9A7-7C5F-D6EFC91AC71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9621" name="Rectangle 5">
            <a:extLst>
              <a:ext uri="{FF2B5EF4-FFF2-40B4-BE49-F238E27FC236}">
                <a16:creationId xmlns:a16="http://schemas.microsoft.com/office/drawing/2014/main" id="{EFDCD88E-0B0D-0673-460B-4C5D3C4C007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9622" name="Rectangle 6">
            <a:extLst>
              <a:ext uri="{FF2B5EF4-FFF2-40B4-BE49-F238E27FC236}">
                <a16:creationId xmlns:a16="http://schemas.microsoft.com/office/drawing/2014/main" id="{56F896DE-4672-5E73-E018-3E042F66754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39623" name="Rectangle 7">
            <a:extLst>
              <a:ext uri="{FF2B5EF4-FFF2-40B4-BE49-F238E27FC236}">
                <a16:creationId xmlns:a16="http://schemas.microsoft.com/office/drawing/2014/main" id="{2D88E4CB-67E2-39D2-F53C-DA7D2F54E0A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987905-8EAD-461A-8453-75F7999828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6F1E9-2A16-10C7-F41B-84C7325462F7}"/>
              </a:ext>
            </a:extLst>
          </p:cNvPr>
          <p:cNvSpPr>
            <a:spLocks noGrp="1" noChangeArrowheads="1"/>
          </p:cNvSpPr>
          <p:nvPr>
            <p:ph type="sldNum" sz="quarter" idx="5"/>
          </p:nvPr>
        </p:nvSpPr>
        <p:spPr>
          <a:ln/>
        </p:spPr>
        <p:txBody>
          <a:bodyPr/>
          <a:lstStyle/>
          <a:p>
            <a:fld id="{0AC2546B-1FF4-4EDF-8F7A-2C68714619F0}" type="slidenum">
              <a:rPr lang="en-US" altLang="en-US"/>
              <a:pPr/>
              <a:t>1</a:t>
            </a:fld>
            <a:endParaRPr lang="en-US" altLang="en-US"/>
          </a:p>
        </p:txBody>
      </p:sp>
      <p:sp>
        <p:nvSpPr>
          <p:cNvPr id="305154" name="Rectangle 2">
            <a:extLst>
              <a:ext uri="{FF2B5EF4-FFF2-40B4-BE49-F238E27FC236}">
                <a16:creationId xmlns:a16="http://schemas.microsoft.com/office/drawing/2014/main" id="{F20749CA-EA79-B212-C9D8-5CA6FA3EE6B1}"/>
              </a:ext>
            </a:extLst>
          </p:cNvPr>
          <p:cNvSpPr>
            <a:spLocks noChangeArrowheads="1" noTextEdit="1"/>
          </p:cNvSpPr>
          <p:nvPr>
            <p:ph type="sldImg"/>
          </p:nvPr>
        </p:nvSpPr>
        <p:spPr>
          <a:ln/>
        </p:spPr>
      </p:sp>
      <p:sp>
        <p:nvSpPr>
          <p:cNvPr id="305155" name="Rectangle 3">
            <a:extLst>
              <a:ext uri="{FF2B5EF4-FFF2-40B4-BE49-F238E27FC236}">
                <a16:creationId xmlns:a16="http://schemas.microsoft.com/office/drawing/2014/main" id="{E3CDA5D6-34F7-833C-4764-21C836A64529}"/>
              </a:ext>
            </a:extLst>
          </p:cNvPr>
          <p:cNvSpPr>
            <a:spLocks noGrp="1" noChangeArrowheads="1"/>
          </p:cNvSpPr>
          <p:nvPr>
            <p:ph type="body" idx="1"/>
          </p:nvPr>
        </p:nvSpPr>
        <p:spPr/>
        <p:txBody>
          <a:bodyPr/>
          <a:lstStyle/>
          <a:p>
            <a:pPr>
              <a:lnSpc>
                <a:spcPct val="80000"/>
              </a:lnSpc>
            </a:pPr>
            <a:r>
              <a:rPr lang="en-US" altLang="en-US" sz="1000"/>
              <a:t>Contemporary Issue – The Nervous System and Drug Addiction</a:t>
            </a:r>
          </a:p>
          <a:p>
            <a:pPr>
              <a:lnSpc>
                <a:spcPct val="80000"/>
              </a:lnSpc>
            </a:pPr>
            <a:endParaRPr lang="en-US" altLang="en-US" sz="1000"/>
          </a:p>
          <a:p>
            <a:pPr>
              <a:lnSpc>
                <a:spcPct val="80000"/>
              </a:lnSpc>
            </a:pPr>
            <a:r>
              <a:rPr lang="en-US" altLang="en-US" sz="1000"/>
              <a:t>Lesson Goals</a:t>
            </a:r>
          </a:p>
          <a:p>
            <a:pPr>
              <a:lnSpc>
                <a:spcPct val="80000"/>
              </a:lnSpc>
            </a:pPr>
            <a:endParaRPr lang="en-US" altLang="en-US" sz="1000"/>
          </a:p>
          <a:p>
            <a:pPr>
              <a:lnSpc>
                <a:spcPct val="80000"/>
              </a:lnSpc>
              <a:buFontTx/>
              <a:buChar char="•"/>
            </a:pPr>
            <a:r>
              <a:rPr lang="en-US" altLang="en-US" sz="1000"/>
              <a:t>To understand the major components of the nervous system and to differentiate between the central nervous system and the peripheral nervous system.</a:t>
            </a:r>
          </a:p>
          <a:p>
            <a:pPr>
              <a:lnSpc>
                <a:spcPct val="80000"/>
              </a:lnSpc>
              <a:buFontTx/>
              <a:buChar char="•"/>
            </a:pPr>
            <a:r>
              <a:rPr lang="en-US" altLang="en-US" sz="1000"/>
              <a:t>To differentiate between sensory neurons, motor neurons, and interneurons.</a:t>
            </a:r>
          </a:p>
          <a:p>
            <a:pPr>
              <a:lnSpc>
                <a:spcPct val="80000"/>
              </a:lnSpc>
              <a:buFontTx/>
              <a:buChar char="•"/>
            </a:pPr>
            <a:r>
              <a:rPr lang="en-US" altLang="en-US" sz="1000"/>
              <a:t>To understand how a nerve impulse is conducted down a neuron.</a:t>
            </a:r>
          </a:p>
          <a:p>
            <a:pPr>
              <a:lnSpc>
                <a:spcPct val="80000"/>
              </a:lnSpc>
              <a:buFontTx/>
              <a:buChar char="•"/>
            </a:pPr>
            <a:r>
              <a:rPr lang="en-US" altLang="en-US" sz="1000"/>
              <a:t>To understand the basic pathway of the nervous system from a sensory neuron to the central nervous system and then to a motor neuron.</a:t>
            </a:r>
          </a:p>
          <a:p>
            <a:pPr>
              <a:lnSpc>
                <a:spcPct val="80000"/>
              </a:lnSpc>
              <a:buFontTx/>
              <a:buChar char="•"/>
            </a:pPr>
            <a:r>
              <a:rPr lang="en-US" altLang="en-US" sz="1000"/>
              <a:t>To learn about neurotransmitters (neurotransmitters) and understand their function in transmitting a nerve impulse between neurons.</a:t>
            </a:r>
          </a:p>
          <a:p>
            <a:pPr>
              <a:lnSpc>
                <a:spcPct val="80000"/>
              </a:lnSpc>
              <a:buFontTx/>
              <a:buChar char="•"/>
            </a:pPr>
            <a:r>
              <a:rPr lang="en-US" altLang="en-US" sz="1000"/>
              <a:t>To identify the function of dopamine and understand how the use of various drugs affect the levels of dopamine in the brain.</a:t>
            </a:r>
          </a:p>
          <a:p>
            <a:pPr>
              <a:lnSpc>
                <a:spcPct val="80000"/>
              </a:lnSpc>
              <a:buFontTx/>
              <a:buChar char="•"/>
            </a:pPr>
            <a:r>
              <a:rPr lang="en-US" altLang="en-US" sz="1000"/>
              <a:t>To understand the cost of drug addiction to the U.S. and society in general.</a:t>
            </a:r>
          </a:p>
          <a:p>
            <a:pPr>
              <a:lnSpc>
                <a:spcPct val="80000"/>
              </a:lnSpc>
              <a:buFontTx/>
              <a:buChar char="•"/>
            </a:pPr>
            <a:r>
              <a:rPr lang="en-US" altLang="en-US" sz="1000"/>
              <a:t>To understand how the scientific view of drug addiction has changed, and how this change has influenced treatment of drug addiction.</a:t>
            </a:r>
          </a:p>
          <a:p>
            <a:pPr>
              <a:lnSpc>
                <a:spcPct val="80000"/>
              </a:lnSpc>
              <a:buFontTx/>
              <a:buChar char="•"/>
            </a:pPr>
            <a:endParaRPr lang="en-US" altLang="en-US" sz="1000"/>
          </a:p>
          <a:p>
            <a:pPr>
              <a:lnSpc>
                <a:spcPct val="80000"/>
              </a:lnSpc>
            </a:pPr>
            <a:r>
              <a:rPr lang="en-US" altLang="en-US" sz="1000"/>
              <a:t>Key Terms;</a:t>
            </a:r>
          </a:p>
          <a:p>
            <a:pPr>
              <a:lnSpc>
                <a:spcPct val="80000"/>
              </a:lnSpc>
            </a:pPr>
            <a:r>
              <a:rPr lang="en-US" altLang="en-US" sz="1000"/>
              <a:t>Central nervous system     peripheral nervous system     stimulus     receptor     integrators     interneuron     motor neuron     effector     response     dendrite     cell body     axon     Na+     K+     depolarization     repolarization     sodium/potassium pump     polarity     synapse     acetylcholine     dopamine     serotonin     postsynaptic membrane     enzyme     monoamine oxidase (MAO)     monoamine oxidase inhibitor (MAOI)     cocaine     amphetamine     nicotine            </a:t>
            </a:r>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A7C4FF-1615-3E4C-BE10-BCEF97F21822}"/>
              </a:ext>
            </a:extLst>
          </p:cNvPr>
          <p:cNvSpPr>
            <a:spLocks noGrp="1" noChangeArrowheads="1"/>
          </p:cNvSpPr>
          <p:nvPr>
            <p:ph type="sldNum" sz="quarter" idx="5"/>
          </p:nvPr>
        </p:nvSpPr>
        <p:spPr>
          <a:ln/>
        </p:spPr>
        <p:txBody>
          <a:bodyPr/>
          <a:lstStyle/>
          <a:p>
            <a:fld id="{645DAAD2-F22C-4F5A-ADE1-CE9552B7EFD5}" type="slidenum">
              <a:rPr lang="en-US" altLang="en-US"/>
              <a:pPr/>
              <a:t>10</a:t>
            </a:fld>
            <a:endParaRPr lang="en-US" altLang="en-US"/>
          </a:p>
        </p:txBody>
      </p:sp>
      <p:sp>
        <p:nvSpPr>
          <p:cNvPr id="312322" name="Rectangle 2">
            <a:extLst>
              <a:ext uri="{FF2B5EF4-FFF2-40B4-BE49-F238E27FC236}">
                <a16:creationId xmlns:a16="http://schemas.microsoft.com/office/drawing/2014/main" id="{F716703A-D542-9165-B43D-BB5CA78FF745}"/>
              </a:ext>
            </a:extLst>
          </p:cNvPr>
          <p:cNvSpPr>
            <a:spLocks noChangeArrowheads="1" noTextEdit="1"/>
          </p:cNvSpPr>
          <p:nvPr>
            <p:ph type="sldImg"/>
          </p:nvPr>
        </p:nvSpPr>
        <p:spPr>
          <a:ln/>
        </p:spPr>
      </p:sp>
      <p:sp>
        <p:nvSpPr>
          <p:cNvPr id="312323" name="Rectangle 3">
            <a:extLst>
              <a:ext uri="{FF2B5EF4-FFF2-40B4-BE49-F238E27FC236}">
                <a16:creationId xmlns:a16="http://schemas.microsoft.com/office/drawing/2014/main" id="{5A7DEDC8-53CA-7613-22B6-362B496450B1}"/>
              </a:ext>
            </a:extLst>
          </p:cNvPr>
          <p:cNvSpPr>
            <a:spLocks noGrp="1" noChangeArrowheads="1"/>
          </p:cNvSpPr>
          <p:nvPr>
            <p:ph type="body" idx="1"/>
          </p:nvPr>
        </p:nvSpPr>
        <p:spPr/>
        <p:txBody>
          <a:bodyPr/>
          <a:lstStyle/>
          <a:p>
            <a:r>
              <a:rPr lang="en-US" altLang="en-US"/>
              <a:t>Advance Organizer</a:t>
            </a:r>
          </a:p>
          <a:p>
            <a:endParaRPr lang="en-US" altLang="en-US"/>
          </a:p>
          <a:p>
            <a:r>
              <a:rPr lang="en-US" altLang="en-US"/>
              <a:t>This portion of the lesson will describe the function of neurotransmitters (neurotransmitters) and how they carry electrical signals from one neuron to another across synapses or carry impulses from a neuron to an effector of the body.</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4DD572-16C1-D215-6930-7C5E3AC177BA}"/>
              </a:ext>
            </a:extLst>
          </p:cNvPr>
          <p:cNvSpPr>
            <a:spLocks noGrp="1" noChangeArrowheads="1"/>
          </p:cNvSpPr>
          <p:nvPr>
            <p:ph type="sldNum" sz="quarter" idx="5"/>
          </p:nvPr>
        </p:nvSpPr>
        <p:spPr>
          <a:ln/>
        </p:spPr>
        <p:txBody>
          <a:bodyPr/>
          <a:lstStyle/>
          <a:p>
            <a:fld id="{C5225B92-0508-41AA-985C-EF481223FBF8}" type="slidenum">
              <a:rPr lang="en-US" altLang="en-US"/>
              <a:pPr/>
              <a:t>11</a:t>
            </a:fld>
            <a:endParaRPr lang="en-US" altLang="en-US"/>
          </a:p>
        </p:txBody>
      </p:sp>
      <p:sp>
        <p:nvSpPr>
          <p:cNvPr id="313346" name="Rectangle 2">
            <a:extLst>
              <a:ext uri="{FF2B5EF4-FFF2-40B4-BE49-F238E27FC236}">
                <a16:creationId xmlns:a16="http://schemas.microsoft.com/office/drawing/2014/main" id="{D857FEBF-031F-85F0-ADE5-3F669F955A08}"/>
              </a:ext>
            </a:extLst>
          </p:cNvPr>
          <p:cNvSpPr>
            <a:spLocks noChangeArrowheads="1" noTextEdit="1"/>
          </p:cNvSpPr>
          <p:nvPr>
            <p:ph type="sldImg"/>
          </p:nvPr>
        </p:nvSpPr>
        <p:spPr>
          <a:ln/>
        </p:spPr>
      </p:sp>
      <p:sp>
        <p:nvSpPr>
          <p:cNvPr id="313347" name="Rectangle 3">
            <a:extLst>
              <a:ext uri="{FF2B5EF4-FFF2-40B4-BE49-F238E27FC236}">
                <a16:creationId xmlns:a16="http://schemas.microsoft.com/office/drawing/2014/main" id="{8AB906C6-8F48-7A3F-9663-25DC9AE62A23}"/>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Between two adjacent neurons which must communicate with each other (or between neurons and the effector it must stimulate) there exists a small gap called a synapse.  In order to complete a nervous system pathway, the neurons must be able to pass the electrical signal from one neuron to the other (or from the neuron to the effector) across the synapse.  neurotransmitters are responsible for transmitting the impulse across the synapse.</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25EE63-3CA5-AE3F-9441-55ADDBC2A5AF}"/>
              </a:ext>
            </a:extLst>
          </p:cNvPr>
          <p:cNvSpPr>
            <a:spLocks noGrp="1" noChangeArrowheads="1"/>
          </p:cNvSpPr>
          <p:nvPr>
            <p:ph type="sldNum" sz="quarter" idx="5"/>
          </p:nvPr>
        </p:nvSpPr>
        <p:spPr>
          <a:ln/>
        </p:spPr>
        <p:txBody>
          <a:bodyPr/>
          <a:lstStyle/>
          <a:p>
            <a:fld id="{AD7A12EB-1763-4BC7-84D0-C6C7D5D3A3D3}" type="slidenum">
              <a:rPr lang="en-US" altLang="en-US"/>
              <a:pPr/>
              <a:t>12</a:t>
            </a:fld>
            <a:endParaRPr lang="en-US" altLang="en-US"/>
          </a:p>
        </p:txBody>
      </p:sp>
      <p:sp>
        <p:nvSpPr>
          <p:cNvPr id="314370" name="Rectangle 2">
            <a:extLst>
              <a:ext uri="{FF2B5EF4-FFF2-40B4-BE49-F238E27FC236}">
                <a16:creationId xmlns:a16="http://schemas.microsoft.com/office/drawing/2014/main" id="{A7FCD7BF-A093-0A60-7128-CA02B4280037}"/>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20E0DD5E-41CB-DFAF-C129-5AAC93BDCC72}"/>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This slide depicts the synapses between the axon of one neuron and the dendrite of another.</a:t>
            </a:r>
          </a:p>
          <a:p>
            <a:endParaRPr lang="en-US" altLang="en-US"/>
          </a:p>
          <a:p>
            <a:r>
              <a:rPr lang="en-US" altLang="en-US"/>
              <a:t>Here is a close-up view of the synapse between two adjacent neurons.  The axon of the neuron at the top of the slide terminates in what is called an axon bulb.  Inside the axon bulb are synaptic vesicles that contain neurotransmitters.  The neurotransmitters are responsible for exiting the axon bulb and entering into the synapse.  Once inside the synapse (space between the neurons), the neurohormones bind to the adjacent neurons “postsynaptic membrane” and cause a new depolarization wave to begin.</a:t>
            </a:r>
          </a:p>
          <a:p>
            <a:r>
              <a:rPr lang="en-US" altLang="en-US"/>
              <a:t>This image on the right depicts the neurotransmitter (neurohormone) being released from the synaptic vesicle into the synapse where it can then bind to receptors on the adjacent neuron.</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66D497-9214-FC0F-A7E4-177FC9AC55B5}"/>
              </a:ext>
            </a:extLst>
          </p:cNvPr>
          <p:cNvSpPr>
            <a:spLocks noGrp="1" noChangeArrowheads="1"/>
          </p:cNvSpPr>
          <p:nvPr>
            <p:ph type="sldNum" sz="quarter" idx="5"/>
          </p:nvPr>
        </p:nvSpPr>
        <p:spPr>
          <a:ln/>
        </p:spPr>
        <p:txBody>
          <a:bodyPr/>
          <a:lstStyle/>
          <a:p>
            <a:fld id="{54E2F1DB-7085-4D13-83E1-6B878C0EF801}" type="slidenum">
              <a:rPr lang="en-US" altLang="en-US"/>
              <a:pPr/>
              <a:t>13</a:t>
            </a:fld>
            <a:endParaRPr lang="en-US" altLang="en-US"/>
          </a:p>
        </p:txBody>
      </p:sp>
      <p:sp>
        <p:nvSpPr>
          <p:cNvPr id="316418" name="Rectangle 2">
            <a:extLst>
              <a:ext uri="{FF2B5EF4-FFF2-40B4-BE49-F238E27FC236}">
                <a16:creationId xmlns:a16="http://schemas.microsoft.com/office/drawing/2014/main" id="{64AB3E60-7666-B45A-720A-1571E701D079}"/>
              </a:ext>
            </a:extLst>
          </p:cNvPr>
          <p:cNvSpPr>
            <a:spLocks noChangeArrowheads="1" noTextEdit="1"/>
          </p:cNvSpPr>
          <p:nvPr>
            <p:ph type="sldImg"/>
          </p:nvPr>
        </p:nvSpPr>
        <p:spPr>
          <a:ln/>
        </p:spPr>
      </p:sp>
      <p:sp>
        <p:nvSpPr>
          <p:cNvPr id="316419" name="Rectangle 3">
            <a:extLst>
              <a:ext uri="{FF2B5EF4-FFF2-40B4-BE49-F238E27FC236}">
                <a16:creationId xmlns:a16="http://schemas.microsoft.com/office/drawing/2014/main" id="{FC2060DD-8CCE-E37B-D90B-51886CBE592C}"/>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There are over 50 known neurotransmitters today.  This slide lists three commonly discussed neurotransmitters; acetylcholine, dopamine, and serotonin.  </a:t>
            </a:r>
          </a:p>
          <a:p>
            <a:pPr>
              <a:buFontTx/>
              <a:buChar char="•"/>
            </a:pPr>
            <a:r>
              <a:rPr lang="en-US" altLang="en-US"/>
              <a:t>Acetylcholine is the neurotransmitter that is responsible for carrying a nerve impulse from a motor neuron, across a synapse, to a muscle cell (the effector) and causing the muscle to respond by contracting.  Insufficient levels of acetylcholine or disruption in it’s ability to work can cause neuromuscular problems.</a:t>
            </a:r>
          </a:p>
          <a:p>
            <a:pPr>
              <a:buFontTx/>
              <a:buChar char="•"/>
            </a:pPr>
            <a:r>
              <a:rPr lang="en-US" altLang="en-US"/>
              <a:t>Seratonin is a neurotransmitter that is responsible for “filtering” sensory information coming into the brain.  Some recreational drugs such as ecstasy create imbalances in the levels of serotonin resulting in hallucinations and mood changes.  Other drugs called SSRI’s (selective serotonin re-uptake inhibitors) elevate serotonin levels in the brain resulting in mood elevation and are prescribed as anti-depressants.</a:t>
            </a:r>
          </a:p>
          <a:p>
            <a:pPr>
              <a:buFontTx/>
              <a:buChar char="•"/>
            </a:pPr>
            <a:r>
              <a:rPr lang="en-US" altLang="en-US"/>
              <a:t>Dopamine is considered the “master molecule” of addiction.  It is a neurotransmitter that is released by brain cells that causes a feeling of “well being” in response to pleasurable activities such as sex and eating.  Elevated levels of dopamine cause a euphoric high and are associated with many recreational drugs.</a:t>
            </a:r>
          </a:p>
          <a:p>
            <a:endParaRPr lang="en-US" altLang="en-US"/>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B997F9-0809-B0E5-223C-0A81E9AE4C70}"/>
              </a:ext>
            </a:extLst>
          </p:cNvPr>
          <p:cNvSpPr>
            <a:spLocks noGrp="1" noChangeArrowheads="1"/>
          </p:cNvSpPr>
          <p:nvPr>
            <p:ph type="sldNum" sz="quarter" idx="5"/>
          </p:nvPr>
        </p:nvSpPr>
        <p:spPr>
          <a:ln/>
        </p:spPr>
        <p:txBody>
          <a:bodyPr/>
          <a:lstStyle/>
          <a:p>
            <a:fld id="{E5C6BE6F-79AA-43D5-8518-E76BF52C5322}" type="slidenum">
              <a:rPr lang="en-US" altLang="en-US"/>
              <a:pPr/>
              <a:t>14</a:t>
            </a:fld>
            <a:endParaRPr lang="en-US" altLang="en-US"/>
          </a:p>
        </p:txBody>
      </p:sp>
      <p:sp>
        <p:nvSpPr>
          <p:cNvPr id="327682" name="Rectangle 2">
            <a:extLst>
              <a:ext uri="{FF2B5EF4-FFF2-40B4-BE49-F238E27FC236}">
                <a16:creationId xmlns:a16="http://schemas.microsoft.com/office/drawing/2014/main" id="{5F69902D-6E6B-A7E3-D9DC-419A87D4B57D}"/>
              </a:ext>
            </a:extLst>
          </p:cNvPr>
          <p:cNvSpPr>
            <a:spLocks noChangeArrowheads="1" noTextEdit="1"/>
          </p:cNvSpPr>
          <p:nvPr>
            <p:ph type="sldImg"/>
          </p:nvPr>
        </p:nvSpPr>
        <p:spPr>
          <a:ln/>
        </p:spPr>
      </p:sp>
      <p:sp>
        <p:nvSpPr>
          <p:cNvPr id="327683" name="Rectangle 3">
            <a:extLst>
              <a:ext uri="{FF2B5EF4-FFF2-40B4-BE49-F238E27FC236}">
                <a16:creationId xmlns:a16="http://schemas.microsoft.com/office/drawing/2014/main" id="{93FF0EE4-2B2E-04C0-FC35-C65B8A2C6073}"/>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Here is a good time to generate some discussion with the students.  Ask them to come up with ideas as to why neurotransmitters like dopamine are needed based upon their reading.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E765DD-3B3D-36AB-8891-CA21E63BEBBE}"/>
              </a:ext>
            </a:extLst>
          </p:cNvPr>
          <p:cNvSpPr>
            <a:spLocks noGrp="1" noChangeArrowheads="1"/>
          </p:cNvSpPr>
          <p:nvPr>
            <p:ph type="sldNum" sz="quarter" idx="5"/>
          </p:nvPr>
        </p:nvSpPr>
        <p:spPr>
          <a:ln/>
        </p:spPr>
        <p:txBody>
          <a:bodyPr/>
          <a:lstStyle/>
          <a:p>
            <a:fld id="{E34D3260-C6B2-4F0E-B99F-20232E36023B}" type="slidenum">
              <a:rPr lang="en-US" altLang="en-US"/>
              <a:pPr/>
              <a:t>15</a:t>
            </a:fld>
            <a:endParaRPr lang="en-US" altLang="en-US"/>
          </a:p>
        </p:txBody>
      </p:sp>
      <p:sp>
        <p:nvSpPr>
          <p:cNvPr id="317442" name="Rectangle 2">
            <a:extLst>
              <a:ext uri="{FF2B5EF4-FFF2-40B4-BE49-F238E27FC236}">
                <a16:creationId xmlns:a16="http://schemas.microsoft.com/office/drawing/2014/main" id="{A92DF855-F26F-4C65-8497-5F1713074E78}"/>
              </a:ext>
            </a:extLst>
          </p:cNvPr>
          <p:cNvSpPr>
            <a:spLocks noChangeArrowheads="1" noTextEdit="1"/>
          </p:cNvSpPr>
          <p:nvPr>
            <p:ph type="sldImg"/>
          </p:nvPr>
        </p:nvSpPr>
        <p:spPr>
          <a:ln/>
        </p:spPr>
      </p:sp>
      <p:sp>
        <p:nvSpPr>
          <p:cNvPr id="317443" name="Rectangle 3">
            <a:extLst>
              <a:ext uri="{FF2B5EF4-FFF2-40B4-BE49-F238E27FC236}">
                <a16:creationId xmlns:a16="http://schemas.microsoft.com/office/drawing/2014/main" id="{AF1A1844-87D2-2900-FE49-BB7EB213248E}"/>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Dopamine reinforces behaviors that are essential to human survival such as eating and procreating.  When humans engage in these behaviors, some brain cells release dopamine resulting in “good” feelings.  </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8A89B4-0776-FC8C-42C3-D1C82DD4DDA2}"/>
              </a:ext>
            </a:extLst>
          </p:cNvPr>
          <p:cNvSpPr>
            <a:spLocks noGrp="1" noChangeArrowheads="1"/>
          </p:cNvSpPr>
          <p:nvPr>
            <p:ph type="sldNum" sz="quarter" idx="5"/>
          </p:nvPr>
        </p:nvSpPr>
        <p:spPr>
          <a:ln/>
        </p:spPr>
        <p:txBody>
          <a:bodyPr/>
          <a:lstStyle/>
          <a:p>
            <a:fld id="{BC50510D-F70C-41CB-B37A-91237366E3E4}" type="slidenum">
              <a:rPr lang="en-US" altLang="en-US"/>
              <a:pPr/>
              <a:t>16</a:t>
            </a:fld>
            <a:endParaRPr lang="en-US" altLang="en-US"/>
          </a:p>
        </p:txBody>
      </p:sp>
      <p:sp>
        <p:nvSpPr>
          <p:cNvPr id="318466" name="Rectangle 2">
            <a:extLst>
              <a:ext uri="{FF2B5EF4-FFF2-40B4-BE49-F238E27FC236}">
                <a16:creationId xmlns:a16="http://schemas.microsoft.com/office/drawing/2014/main" id="{DD63E853-1AD9-0BC3-AD20-833C7CFEFCED}"/>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88D2B8AD-716E-B1E0-7122-6EAFF1A349BA}"/>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Neurotransmitters must be cleaned-up from the synapse to ensure that the response to them is short-lived and precise.  Most neurotransmitters have enzymes which either break them down or cause them to be taken back into the neuron that released them.  </a:t>
            </a:r>
          </a:p>
          <a:p>
            <a:r>
              <a:rPr lang="en-US" altLang="en-US"/>
              <a:t>Acetylcholine, for example, the neurotransmitter that causes muscle contraction is broken down by an enzyme called acetylcholinesterase.  The presence of this enzyme ensures that when a neuron stimulates a muscle cell, the stimulus only lasts a second which allows the muscle to then relax immediately after it was stimulated.  This allows precise, coordinated movements.</a:t>
            </a:r>
          </a:p>
          <a:p>
            <a:r>
              <a:rPr lang="en-US" altLang="en-US"/>
              <a:t>Other neurotransmitters have enzymes of their own that regulate their levels in the synaptic spaces.</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4C2733-4CBD-17FC-5EAE-532682B70560}"/>
              </a:ext>
            </a:extLst>
          </p:cNvPr>
          <p:cNvSpPr>
            <a:spLocks noGrp="1" noChangeArrowheads="1"/>
          </p:cNvSpPr>
          <p:nvPr>
            <p:ph type="sldNum" sz="quarter" idx="5"/>
          </p:nvPr>
        </p:nvSpPr>
        <p:spPr>
          <a:ln/>
        </p:spPr>
        <p:txBody>
          <a:bodyPr/>
          <a:lstStyle/>
          <a:p>
            <a:fld id="{01988598-A066-4C0E-82D5-89D2FDDFC532}" type="slidenum">
              <a:rPr lang="en-US" altLang="en-US"/>
              <a:pPr/>
              <a:t>17</a:t>
            </a:fld>
            <a:endParaRPr lang="en-US" altLang="en-US"/>
          </a:p>
        </p:txBody>
      </p:sp>
      <p:sp>
        <p:nvSpPr>
          <p:cNvPr id="319490" name="Rectangle 2">
            <a:extLst>
              <a:ext uri="{FF2B5EF4-FFF2-40B4-BE49-F238E27FC236}">
                <a16:creationId xmlns:a16="http://schemas.microsoft.com/office/drawing/2014/main" id="{1D606218-F33D-4253-DD74-1E50FFAE9031}"/>
              </a:ext>
            </a:extLst>
          </p:cNvPr>
          <p:cNvSpPr>
            <a:spLocks noChangeArrowheads="1" noTextEdit="1"/>
          </p:cNvSpPr>
          <p:nvPr>
            <p:ph type="sldImg"/>
          </p:nvPr>
        </p:nvSpPr>
        <p:spPr>
          <a:ln/>
        </p:spPr>
      </p:sp>
      <p:sp>
        <p:nvSpPr>
          <p:cNvPr id="319491" name="Rectangle 3">
            <a:extLst>
              <a:ext uri="{FF2B5EF4-FFF2-40B4-BE49-F238E27FC236}">
                <a16:creationId xmlns:a16="http://schemas.microsoft.com/office/drawing/2014/main" id="{3C019098-3C79-1C39-52BF-3F1CEB92D8FC}"/>
              </a:ext>
            </a:extLst>
          </p:cNvPr>
          <p:cNvSpPr>
            <a:spLocks noGrp="1" noChangeArrowheads="1"/>
          </p:cNvSpPr>
          <p:nvPr>
            <p:ph type="body" idx="1"/>
          </p:nvPr>
        </p:nvSpPr>
        <p:spPr/>
        <p:txBody>
          <a:bodyPr/>
          <a:lstStyle/>
          <a:p>
            <a:r>
              <a:rPr lang="en-US" altLang="en-US"/>
              <a:t>Advance Organizer </a:t>
            </a:r>
          </a:p>
          <a:p>
            <a:endParaRPr lang="en-US" altLang="en-US"/>
          </a:p>
          <a:p>
            <a:r>
              <a:rPr lang="en-US" altLang="en-US"/>
              <a:t>This portion of the lesson will discuss how dopamine is considered the “master molecule” of addiction and how certain drugs can cause imbalances in dopamine levels resulting in dependency on the drug.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EE1C10-08B4-0618-0181-866DCA66D973}"/>
              </a:ext>
            </a:extLst>
          </p:cNvPr>
          <p:cNvSpPr>
            <a:spLocks noGrp="1" noChangeArrowheads="1"/>
          </p:cNvSpPr>
          <p:nvPr>
            <p:ph type="sldNum" sz="quarter" idx="5"/>
          </p:nvPr>
        </p:nvSpPr>
        <p:spPr>
          <a:ln/>
        </p:spPr>
        <p:txBody>
          <a:bodyPr/>
          <a:lstStyle/>
          <a:p>
            <a:fld id="{3CA98C94-6735-45DF-AD89-F44C0A122D56}" type="slidenum">
              <a:rPr lang="en-US" altLang="en-US"/>
              <a:pPr/>
              <a:t>18</a:t>
            </a:fld>
            <a:endParaRPr lang="en-US" altLang="en-US"/>
          </a:p>
        </p:txBody>
      </p:sp>
      <p:sp>
        <p:nvSpPr>
          <p:cNvPr id="320514" name="Rectangle 2">
            <a:extLst>
              <a:ext uri="{FF2B5EF4-FFF2-40B4-BE49-F238E27FC236}">
                <a16:creationId xmlns:a16="http://schemas.microsoft.com/office/drawing/2014/main" id="{7A6DFC2C-EC12-AA16-783D-56FC47F122A3}"/>
              </a:ext>
            </a:extLst>
          </p:cNvPr>
          <p:cNvSpPr>
            <a:spLocks noChangeArrowheads="1" noTextEdit="1"/>
          </p:cNvSpPr>
          <p:nvPr>
            <p:ph type="sldImg"/>
          </p:nvPr>
        </p:nvSpPr>
        <p:spPr>
          <a:ln/>
        </p:spPr>
      </p:sp>
      <p:sp>
        <p:nvSpPr>
          <p:cNvPr id="320515" name="Rectangle 3">
            <a:extLst>
              <a:ext uri="{FF2B5EF4-FFF2-40B4-BE49-F238E27FC236}">
                <a16:creationId xmlns:a16="http://schemas.microsoft.com/office/drawing/2014/main" id="{66391EFA-9184-E0ED-248F-4E60703A9E00}"/>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Drug addiction has an enormous cost to the U.S. and to society in general.  Dependency on cigarettes, alcohol, and illegal recreational drugs cause a major increase in death rates due to cancer, heart disease, HIV/AIDS, and other diseases and increases health care costs across the country.  It is estimated that drug use is costing the U.S. over $240 billion dollars each year.</a:t>
            </a:r>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52B5A3-9D2C-B6E8-A201-4F2830C1AE03}"/>
              </a:ext>
            </a:extLst>
          </p:cNvPr>
          <p:cNvSpPr>
            <a:spLocks noGrp="1" noChangeArrowheads="1"/>
          </p:cNvSpPr>
          <p:nvPr>
            <p:ph type="sldNum" sz="quarter" idx="5"/>
          </p:nvPr>
        </p:nvSpPr>
        <p:spPr>
          <a:ln/>
        </p:spPr>
        <p:txBody>
          <a:bodyPr/>
          <a:lstStyle/>
          <a:p>
            <a:fld id="{E975FE4B-AA86-4689-8630-6F037D9C9D0D}" type="slidenum">
              <a:rPr lang="en-US" altLang="en-US"/>
              <a:pPr/>
              <a:t>19</a:t>
            </a:fld>
            <a:endParaRPr lang="en-US" altLang="en-US"/>
          </a:p>
        </p:txBody>
      </p:sp>
      <p:sp>
        <p:nvSpPr>
          <p:cNvPr id="328706" name="Rectangle 2">
            <a:extLst>
              <a:ext uri="{FF2B5EF4-FFF2-40B4-BE49-F238E27FC236}">
                <a16:creationId xmlns:a16="http://schemas.microsoft.com/office/drawing/2014/main" id="{ACDAE2AA-1FFE-97B8-959D-BB16C3320B81}"/>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61C8BA92-1FD4-566E-0131-94AF1816017B}"/>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Again, use this opportunity to generate discussion in order to see if students are comprehending the impact that dopamine has on the central nervous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2CA113-D67E-F573-25AB-222208376A6F}"/>
              </a:ext>
            </a:extLst>
          </p:cNvPr>
          <p:cNvSpPr>
            <a:spLocks noGrp="1" noChangeArrowheads="1"/>
          </p:cNvSpPr>
          <p:nvPr>
            <p:ph type="sldNum" sz="quarter" idx="5"/>
          </p:nvPr>
        </p:nvSpPr>
        <p:spPr>
          <a:ln/>
        </p:spPr>
        <p:txBody>
          <a:bodyPr/>
          <a:lstStyle/>
          <a:p>
            <a:fld id="{AB8C6C71-B82A-495D-84FF-992F8CC3752D}" type="slidenum">
              <a:rPr lang="en-US" altLang="en-US"/>
              <a:pPr/>
              <a:t>2</a:t>
            </a:fld>
            <a:endParaRPr lang="en-US" altLang="en-US"/>
          </a:p>
        </p:txBody>
      </p:sp>
      <p:sp>
        <p:nvSpPr>
          <p:cNvPr id="306178" name="Rectangle 2">
            <a:extLst>
              <a:ext uri="{FF2B5EF4-FFF2-40B4-BE49-F238E27FC236}">
                <a16:creationId xmlns:a16="http://schemas.microsoft.com/office/drawing/2014/main" id="{575280D3-A0FA-85EC-21C8-23ACE0842FE0}"/>
              </a:ext>
            </a:extLst>
          </p:cNvPr>
          <p:cNvSpPr>
            <a:spLocks noChangeArrowheads="1" noTextEdit="1"/>
          </p:cNvSpPr>
          <p:nvPr>
            <p:ph type="sldImg"/>
          </p:nvPr>
        </p:nvSpPr>
        <p:spPr>
          <a:ln/>
        </p:spPr>
      </p:sp>
      <p:sp>
        <p:nvSpPr>
          <p:cNvPr id="306179" name="Rectangle 3">
            <a:extLst>
              <a:ext uri="{FF2B5EF4-FFF2-40B4-BE49-F238E27FC236}">
                <a16:creationId xmlns:a16="http://schemas.microsoft.com/office/drawing/2014/main" id="{517ADECD-BDC8-AAFB-7688-CCCA39616F09}"/>
              </a:ext>
            </a:extLst>
          </p:cNvPr>
          <p:cNvSpPr>
            <a:spLocks noGrp="1" noChangeArrowheads="1"/>
          </p:cNvSpPr>
          <p:nvPr>
            <p:ph type="body" idx="1"/>
          </p:nvPr>
        </p:nvSpPr>
        <p:spPr/>
        <p:txBody>
          <a:bodyPr/>
          <a:lstStyle/>
          <a:p>
            <a:r>
              <a:rPr lang="en-US" altLang="en-US"/>
              <a:t>Advance Organizer</a:t>
            </a:r>
          </a:p>
          <a:p>
            <a:endParaRPr lang="en-US" altLang="en-US"/>
          </a:p>
          <a:p>
            <a:r>
              <a:rPr lang="en-US" altLang="en-US"/>
              <a:t>The first portion of the lesson will describe the major components of the nervous system and differentiate between the central nervous system (CNS) and the peripheral nervous system (PNS).  Different types of neurons will be discussed as will their ability to conduct electrical signals from one to another.</a:t>
            </a:r>
          </a:p>
          <a:p>
            <a:endParaRPr lang="en-US" altLang="en-US"/>
          </a:p>
          <a:p>
            <a:r>
              <a:rPr lang="en-US" altLang="en-US"/>
              <a:t>The second portion of the lesson will describe the junction between two adjacent neurons (synapse) and the neurotransmitters (neurotransmitters) that allow the adjacent neurons to communicate with each other.  The role of dopamine as the “master molecule” of addiction will be discussed.</a:t>
            </a:r>
          </a:p>
          <a:p>
            <a:endParaRPr lang="en-US" altLang="en-US"/>
          </a:p>
          <a:p>
            <a:r>
              <a:rPr lang="en-US" altLang="en-US"/>
              <a:t>The third portion of the lesson will describe the physiology of drug addiction in relation to dopamine levels and the cost of drug addiction on the U.S. and society in general.</a:t>
            </a:r>
          </a:p>
          <a:p>
            <a:endParaRPr lang="en-US" altLang="en-US"/>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B60796-0EAF-98DE-1B51-23D4DFBD734D}"/>
              </a:ext>
            </a:extLst>
          </p:cNvPr>
          <p:cNvSpPr>
            <a:spLocks noGrp="1" noChangeArrowheads="1"/>
          </p:cNvSpPr>
          <p:nvPr>
            <p:ph type="sldNum" sz="quarter" idx="5"/>
          </p:nvPr>
        </p:nvSpPr>
        <p:spPr>
          <a:ln/>
        </p:spPr>
        <p:txBody>
          <a:bodyPr/>
          <a:lstStyle/>
          <a:p>
            <a:fld id="{1D126F54-3C1A-4DFF-A185-7378C0B73C63}" type="slidenum">
              <a:rPr lang="en-US" altLang="en-US"/>
              <a:pPr/>
              <a:t>20</a:t>
            </a:fld>
            <a:endParaRPr lang="en-US" altLang="en-US"/>
          </a:p>
        </p:txBody>
      </p:sp>
      <p:sp>
        <p:nvSpPr>
          <p:cNvPr id="321538" name="Rectangle 2">
            <a:extLst>
              <a:ext uri="{FF2B5EF4-FFF2-40B4-BE49-F238E27FC236}">
                <a16:creationId xmlns:a16="http://schemas.microsoft.com/office/drawing/2014/main" id="{3B0125DA-4E44-A00D-EB8A-B4F2F77513FD}"/>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62C2FD8B-CC08-A852-18ED-8DB2869DC1E2}"/>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Dopamine is believed to be the primary neurotransmitter responsible for chemical dependency based upon it’s ability to reward behaviors with pleasurable feelings.</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09DD80-142E-A55A-FCC3-9BFAB9343A21}"/>
              </a:ext>
            </a:extLst>
          </p:cNvPr>
          <p:cNvSpPr>
            <a:spLocks noGrp="1" noChangeArrowheads="1"/>
          </p:cNvSpPr>
          <p:nvPr>
            <p:ph type="sldNum" sz="quarter" idx="5"/>
          </p:nvPr>
        </p:nvSpPr>
        <p:spPr>
          <a:ln/>
        </p:spPr>
        <p:txBody>
          <a:bodyPr/>
          <a:lstStyle/>
          <a:p>
            <a:fld id="{19898CC3-6382-4C0F-8EC2-B42178609527}" type="slidenum">
              <a:rPr lang="en-US" altLang="en-US"/>
              <a:pPr/>
              <a:t>21</a:t>
            </a:fld>
            <a:endParaRPr lang="en-US" altLang="en-US"/>
          </a:p>
        </p:txBody>
      </p:sp>
      <p:sp>
        <p:nvSpPr>
          <p:cNvPr id="322562" name="Rectangle 2">
            <a:extLst>
              <a:ext uri="{FF2B5EF4-FFF2-40B4-BE49-F238E27FC236}">
                <a16:creationId xmlns:a16="http://schemas.microsoft.com/office/drawing/2014/main" id="{A60C8705-D482-BE72-80B2-CD64EA37CFB8}"/>
              </a:ext>
            </a:extLst>
          </p:cNvPr>
          <p:cNvSpPr>
            <a:spLocks noChangeArrowheads="1" noTextEdit="1"/>
          </p:cNvSpPr>
          <p:nvPr>
            <p:ph type="sldImg"/>
          </p:nvPr>
        </p:nvSpPr>
        <p:spPr>
          <a:ln/>
        </p:spPr>
      </p:sp>
      <p:sp>
        <p:nvSpPr>
          <p:cNvPr id="322563" name="Rectangle 3">
            <a:extLst>
              <a:ext uri="{FF2B5EF4-FFF2-40B4-BE49-F238E27FC236}">
                <a16:creationId xmlns:a16="http://schemas.microsoft.com/office/drawing/2014/main" id="{CF38A92F-47FA-97CB-FEDA-67CE76DDEC7B}"/>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 normal activity of dopamine is regulated by an enzyme called monoamine oxidase (MAO).  When dopamine is released (after eating dessert, having sex, or other pleasurable activities), it is quickly reabsorbed back into the neuron that released it and/or broken down by MAO.  This is why the euphoria felt after these pleasurable activities only lasts a short while.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5F3621-F9CD-AF60-0496-8FBE7ACFF8DC}"/>
              </a:ext>
            </a:extLst>
          </p:cNvPr>
          <p:cNvSpPr>
            <a:spLocks noGrp="1" noChangeArrowheads="1"/>
          </p:cNvSpPr>
          <p:nvPr>
            <p:ph type="sldNum" sz="quarter" idx="5"/>
          </p:nvPr>
        </p:nvSpPr>
        <p:spPr>
          <a:ln/>
        </p:spPr>
        <p:txBody>
          <a:bodyPr/>
          <a:lstStyle/>
          <a:p>
            <a:fld id="{4397DE39-8C74-443E-901A-4CA3BC715BEA}" type="slidenum">
              <a:rPr lang="en-US" altLang="en-US"/>
              <a:pPr/>
              <a:t>22</a:t>
            </a:fld>
            <a:endParaRPr lang="en-US" altLang="en-US"/>
          </a:p>
        </p:txBody>
      </p:sp>
      <p:sp>
        <p:nvSpPr>
          <p:cNvPr id="323586" name="Rectangle 2">
            <a:extLst>
              <a:ext uri="{FF2B5EF4-FFF2-40B4-BE49-F238E27FC236}">
                <a16:creationId xmlns:a16="http://schemas.microsoft.com/office/drawing/2014/main" id="{A0E37757-5F91-25D3-9AEC-C38558DE4C3D}"/>
              </a:ext>
            </a:extLst>
          </p:cNvPr>
          <p:cNvSpPr>
            <a:spLocks noChangeArrowheads="1" noTextEdit="1"/>
          </p:cNvSpPr>
          <p:nvPr>
            <p:ph type="sldImg"/>
          </p:nvPr>
        </p:nvSpPr>
        <p:spPr>
          <a:ln/>
        </p:spPr>
      </p:sp>
      <p:sp>
        <p:nvSpPr>
          <p:cNvPr id="323587" name="Rectangle 3">
            <a:extLst>
              <a:ext uri="{FF2B5EF4-FFF2-40B4-BE49-F238E27FC236}">
                <a16:creationId xmlns:a16="http://schemas.microsoft.com/office/drawing/2014/main" id="{8F3C23FD-40E9-93D8-800B-341ABDC92FCC}"/>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Some recreational drugs interfere with the ability of the brain to regulate dopamine levels.</a:t>
            </a:r>
          </a:p>
          <a:p>
            <a:endParaRPr lang="en-US" altLang="en-US"/>
          </a:p>
          <a:p>
            <a:pPr>
              <a:buFontTx/>
              <a:buChar char="•"/>
            </a:pPr>
            <a:r>
              <a:rPr lang="en-US" altLang="en-US"/>
              <a:t>Cocaine blocks the reabsorption of dopamine back into the neuron that released it.  This results in a build-up of dopamine causing a prolonged sense of euphoria.</a:t>
            </a:r>
          </a:p>
          <a:p>
            <a:pPr>
              <a:buFontTx/>
              <a:buChar char="•"/>
            </a:pPr>
            <a:r>
              <a:rPr lang="en-US" altLang="en-US"/>
              <a:t>Amphetamines stimulate excessive release of dopamine which overwhelms the ability of the neurons to reabsorb it quickly or MAO to break it down.  The net result, again, is an elevated level of dopamine and a “high” feeling.</a:t>
            </a:r>
          </a:p>
          <a:p>
            <a:pPr>
              <a:buFontTx/>
              <a:buChar char="•"/>
            </a:pPr>
            <a:r>
              <a:rPr lang="en-US" altLang="en-US"/>
              <a:t>Nicotine stimulates excessive release of dopamine and blocks the ability of MAO to break it down.  This leaves the neurons ability to reabsorb the dopamine as the only way to return levels to normal.  Again, this results in a short term “high”.</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E993FA-8AD3-8DBD-0655-AE055730F33E}"/>
              </a:ext>
            </a:extLst>
          </p:cNvPr>
          <p:cNvSpPr>
            <a:spLocks noGrp="1" noChangeArrowheads="1"/>
          </p:cNvSpPr>
          <p:nvPr>
            <p:ph type="sldNum" sz="quarter" idx="5"/>
          </p:nvPr>
        </p:nvSpPr>
        <p:spPr>
          <a:ln/>
        </p:spPr>
        <p:txBody>
          <a:bodyPr/>
          <a:lstStyle/>
          <a:p>
            <a:fld id="{E5C3F6A6-0FD0-4AD8-B2F0-8C1697DE1F3A}" type="slidenum">
              <a:rPr lang="en-US" altLang="en-US"/>
              <a:pPr/>
              <a:t>23</a:t>
            </a:fld>
            <a:endParaRPr lang="en-US" altLang="en-US"/>
          </a:p>
        </p:txBody>
      </p:sp>
      <p:sp>
        <p:nvSpPr>
          <p:cNvPr id="324610" name="Rectangle 2">
            <a:extLst>
              <a:ext uri="{FF2B5EF4-FFF2-40B4-BE49-F238E27FC236}">
                <a16:creationId xmlns:a16="http://schemas.microsoft.com/office/drawing/2014/main" id="{37A6CC06-229B-085A-9726-BD1071A62F38}"/>
              </a:ext>
            </a:extLst>
          </p:cNvPr>
          <p:cNvSpPr>
            <a:spLocks noChangeArrowheads="1" noTextEdit="1"/>
          </p:cNvSpPr>
          <p:nvPr>
            <p:ph type="sldImg"/>
          </p:nvPr>
        </p:nvSpPr>
        <p:spPr>
          <a:ln/>
        </p:spPr>
      </p:sp>
      <p:sp>
        <p:nvSpPr>
          <p:cNvPr id="324611" name="Rectangle 3">
            <a:extLst>
              <a:ext uri="{FF2B5EF4-FFF2-40B4-BE49-F238E27FC236}">
                <a16:creationId xmlns:a16="http://schemas.microsoft.com/office/drawing/2014/main" id="{19A3E0D8-8A23-97A6-6F6C-E22A0A3A1D67}"/>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Because these drugs elevate the levels of dopamine, they result in increased feelings of pleasure.  This reinforces the behavior of taking the drug.  In response to continued elevated dopamine levels, the brain begins to reduce the number of dopamine receptors on it’s neurons (this is a kind of negative feedback mechanism where the brain is trying to keep things in balance).  As a result of decreased numbers of dopamine receptors, the drug addict must take more and more of the drug and more often in order to maintain the same “high” feeling.  This process continues, with number of receptors decreasing to the point that eventually, the drug addict must take high levels of the drug just to feel “O.K.” (in order to not feel bad).</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AD7D01-B979-35D5-994A-661571E88D01}"/>
              </a:ext>
            </a:extLst>
          </p:cNvPr>
          <p:cNvSpPr>
            <a:spLocks noGrp="1" noChangeArrowheads="1"/>
          </p:cNvSpPr>
          <p:nvPr>
            <p:ph type="sldNum" sz="quarter" idx="5"/>
          </p:nvPr>
        </p:nvSpPr>
        <p:spPr>
          <a:ln/>
        </p:spPr>
        <p:txBody>
          <a:bodyPr/>
          <a:lstStyle/>
          <a:p>
            <a:fld id="{4D3E0FE8-0308-483B-BB6D-3910FEF4FC64}" type="slidenum">
              <a:rPr lang="en-US" altLang="en-US"/>
              <a:pPr/>
              <a:t>24</a:t>
            </a:fld>
            <a:endParaRPr lang="en-US" altLang="en-US"/>
          </a:p>
        </p:txBody>
      </p:sp>
      <p:sp>
        <p:nvSpPr>
          <p:cNvPr id="329730" name="Rectangle 2">
            <a:extLst>
              <a:ext uri="{FF2B5EF4-FFF2-40B4-BE49-F238E27FC236}">
                <a16:creationId xmlns:a16="http://schemas.microsoft.com/office/drawing/2014/main" id="{15643FAF-2065-0B74-AA15-FF56CADFE2F3}"/>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7B8589A1-2A91-F3E7-668C-D67B69D9E4FE}"/>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Many people feel that drug addicts merely lack the willpower to do without their “high”.  This slide points out the physiological withdrawal symptoms facing those who are dependent on drugs.  It is these withdrawal symptoms that makes quitting so difficult for addicts.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7052CB-51E9-633E-8070-214C87094B42}"/>
              </a:ext>
            </a:extLst>
          </p:cNvPr>
          <p:cNvSpPr>
            <a:spLocks noGrp="1" noChangeArrowheads="1"/>
          </p:cNvSpPr>
          <p:nvPr>
            <p:ph type="sldNum" sz="quarter" idx="5"/>
          </p:nvPr>
        </p:nvSpPr>
        <p:spPr>
          <a:ln/>
        </p:spPr>
        <p:txBody>
          <a:bodyPr/>
          <a:lstStyle/>
          <a:p>
            <a:fld id="{E56350EE-00D4-4CAE-8776-A68A2B171A40}" type="slidenum">
              <a:rPr lang="en-US" altLang="en-US"/>
              <a:pPr/>
              <a:t>25</a:t>
            </a:fld>
            <a:endParaRPr lang="en-US" altLang="en-US"/>
          </a:p>
        </p:txBody>
      </p:sp>
      <p:sp>
        <p:nvSpPr>
          <p:cNvPr id="331778" name="Rectangle 2">
            <a:extLst>
              <a:ext uri="{FF2B5EF4-FFF2-40B4-BE49-F238E27FC236}">
                <a16:creationId xmlns:a16="http://schemas.microsoft.com/office/drawing/2014/main" id="{661967F8-8641-42A3-67A6-993C23FFE50E}"/>
              </a:ext>
            </a:extLst>
          </p:cNvPr>
          <p:cNvSpPr>
            <a:spLocks noChangeArrowheads="1" noTextEdit="1"/>
          </p:cNvSpPr>
          <p:nvPr>
            <p:ph type="sldImg"/>
          </p:nvPr>
        </p:nvSpPr>
        <p:spPr>
          <a:ln/>
        </p:spPr>
      </p:sp>
      <p:sp>
        <p:nvSpPr>
          <p:cNvPr id="331779" name="Rectangle 3">
            <a:extLst>
              <a:ext uri="{FF2B5EF4-FFF2-40B4-BE49-F238E27FC236}">
                <a16:creationId xmlns:a16="http://schemas.microsoft.com/office/drawing/2014/main" id="{0BFF3AE8-F004-AEDB-E0F8-C556DB7CE75B}"/>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Many students have heard of methadone or methadone clinics as a form of treatment for heroine addicts.  This slide explains that methadone binds to the same receptors heroine does but does not make the patient feel the high of heroine.  If the patient takes heroine while on methadone, they cannot get high.  This helps prevent them from continuing it’s use and speeds their process of getting off the drug.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631DB0-A670-AECC-4721-25E57A80D5AD}"/>
              </a:ext>
            </a:extLst>
          </p:cNvPr>
          <p:cNvSpPr>
            <a:spLocks noGrp="1" noChangeArrowheads="1"/>
          </p:cNvSpPr>
          <p:nvPr>
            <p:ph type="sldNum" sz="quarter" idx="5"/>
          </p:nvPr>
        </p:nvSpPr>
        <p:spPr>
          <a:ln/>
        </p:spPr>
        <p:txBody>
          <a:bodyPr/>
          <a:lstStyle/>
          <a:p>
            <a:fld id="{A9FD71A2-C992-44C9-9E58-1217B1AA128A}" type="slidenum">
              <a:rPr lang="en-US" altLang="en-US"/>
              <a:pPr/>
              <a:t>26</a:t>
            </a:fld>
            <a:endParaRPr lang="en-US" altLang="en-US"/>
          </a:p>
        </p:txBody>
      </p:sp>
      <p:sp>
        <p:nvSpPr>
          <p:cNvPr id="332802" name="Rectangle 2">
            <a:extLst>
              <a:ext uri="{FF2B5EF4-FFF2-40B4-BE49-F238E27FC236}">
                <a16:creationId xmlns:a16="http://schemas.microsoft.com/office/drawing/2014/main" id="{5671CAFA-FE25-96BD-0803-979FDD27DFB0}"/>
              </a:ext>
            </a:extLst>
          </p:cNvPr>
          <p:cNvSpPr>
            <a:spLocks noChangeArrowheads="1" noTextEdit="1"/>
          </p:cNvSpPr>
          <p:nvPr>
            <p:ph type="sldImg"/>
          </p:nvPr>
        </p:nvSpPr>
        <p:spPr>
          <a:ln/>
        </p:spPr>
      </p:sp>
      <p:sp>
        <p:nvSpPr>
          <p:cNvPr id="332803" name="Rectangle 3">
            <a:extLst>
              <a:ext uri="{FF2B5EF4-FFF2-40B4-BE49-F238E27FC236}">
                <a16:creationId xmlns:a16="http://schemas.microsoft.com/office/drawing/2014/main" id="{40E4A243-52A8-C163-C7D4-68B364F3CA64}"/>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 view of addiction has changed dramatically since the discovery of neurotransmitters role in addiction.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640777-3826-4696-D0CC-9EA43FA314DC}"/>
              </a:ext>
            </a:extLst>
          </p:cNvPr>
          <p:cNvSpPr>
            <a:spLocks noGrp="1" noChangeArrowheads="1"/>
          </p:cNvSpPr>
          <p:nvPr>
            <p:ph type="sldNum" sz="quarter" idx="5"/>
          </p:nvPr>
        </p:nvSpPr>
        <p:spPr>
          <a:ln/>
        </p:spPr>
        <p:txBody>
          <a:bodyPr/>
          <a:lstStyle/>
          <a:p>
            <a:fld id="{6AB6F28C-F431-47EC-A945-E154B4157756}" type="slidenum">
              <a:rPr lang="en-US" altLang="en-US"/>
              <a:pPr/>
              <a:t>27</a:t>
            </a:fld>
            <a:endParaRPr lang="en-US" altLang="en-US"/>
          </a:p>
        </p:txBody>
      </p:sp>
      <p:sp>
        <p:nvSpPr>
          <p:cNvPr id="333826" name="Rectangle 2">
            <a:extLst>
              <a:ext uri="{FF2B5EF4-FFF2-40B4-BE49-F238E27FC236}">
                <a16:creationId xmlns:a16="http://schemas.microsoft.com/office/drawing/2014/main" id="{8EE60382-00C8-98FB-1AEA-CB108CF7FAB6}"/>
              </a:ext>
            </a:extLst>
          </p:cNvPr>
          <p:cNvSpPr>
            <a:spLocks noChangeArrowheads="1" noTextEdit="1"/>
          </p:cNvSpPr>
          <p:nvPr>
            <p:ph type="sldImg"/>
          </p:nvPr>
        </p:nvSpPr>
        <p:spPr>
          <a:ln/>
        </p:spPr>
      </p:sp>
      <p:sp>
        <p:nvSpPr>
          <p:cNvPr id="333827" name="Rectangle 3">
            <a:extLst>
              <a:ext uri="{FF2B5EF4-FFF2-40B4-BE49-F238E27FC236}">
                <a16:creationId xmlns:a16="http://schemas.microsoft.com/office/drawing/2014/main" id="{C0DD201E-E4EE-5CF4-9A66-41C88053E9C8}"/>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With understanding of the physiology of addiction, it is now clear that drug addicts suffer from more than just “failure of character”.  Instead, this new understanding is leading to new ways to deal with drug addiction.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5E517E-9EA0-32CD-002C-605435058988}"/>
              </a:ext>
            </a:extLst>
          </p:cNvPr>
          <p:cNvSpPr>
            <a:spLocks noGrp="1" noChangeArrowheads="1"/>
          </p:cNvSpPr>
          <p:nvPr>
            <p:ph type="sldNum" sz="quarter" idx="5"/>
          </p:nvPr>
        </p:nvSpPr>
        <p:spPr>
          <a:ln/>
        </p:spPr>
        <p:txBody>
          <a:bodyPr/>
          <a:lstStyle/>
          <a:p>
            <a:fld id="{4865487F-CD75-47F1-9DAB-E38F3998179A}" type="slidenum">
              <a:rPr lang="en-US" altLang="en-US"/>
              <a:pPr/>
              <a:t>28</a:t>
            </a:fld>
            <a:endParaRPr lang="en-US" altLang="en-US"/>
          </a:p>
        </p:txBody>
      </p:sp>
      <p:sp>
        <p:nvSpPr>
          <p:cNvPr id="359426" name="Rectangle 2">
            <a:extLst>
              <a:ext uri="{FF2B5EF4-FFF2-40B4-BE49-F238E27FC236}">
                <a16:creationId xmlns:a16="http://schemas.microsoft.com/office/drawing/2014/main" id="{455BF105-A8F8-7421-C87D-A51D9435C371}"/>
              </a:ext>
            </a:extLst>
          </p:cNvPr>
          <p:cNvSpPr>
            <a:spLocks noChangeArrowheads="1" noTextEdit="1"/>
          </p:cNvSpPr>
          <p:nvPr>
            <p:ph type="sldImg"/>
          </p:nvPr>
        </p:nvSpPr>
        <p:spPr>
          <a:xfrm>
            <a:off x="1144588" y="685800"/>
            <a:ext cx="4572000" cy="3429000"/>
          </a:xfrm>
          <a:ln/>
        </p:spPr>
      </p:sp>
      <p:sp>
        <p:nvSpPr>
          <p:cNvPr id="359427" name="Rectangle 3">
            <a:extLst>
              <a:ext uri="{FF2B5EF4-FFF2-40B4-BE49-F238E27FC236}">
                <a16:creationId xmlns:a16="http://schemas.microsoft.com/office/drawing/2014/main" id="{6E25BCF1-C2A6-385C-7007-93C8941488F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79C9E8-C27A-99F2-EF20-85DCE9DCDFE2}"/>
              </a:ext>
            </a:extLst>
          </p:cNvPr>
          <p:cNvSpPr>
            <a:spLocks noGrp="1" noChangeArrowheads="1"/>
          </p:cNvSpPr>
          <p:nvPr>
            <p:ph type="sldNum" sz="quarter" idx="5"/>
          </p:nvPr>
        </p:nvSpPr>
        <p:spPr>
          <a:ln/>
        </p:spPr>
        <p:txBody>
          <a:bodyPr/>
          <a:lstStyle/>
          <a:p>
            <a:fld id="{938B2DDE-194E-4462-8C96-2DD1A88626F0}" type="slidenum">
              <a:rPr lang="en-US" altLang="en-US"/>
              <a:pPr/>
              <a:t>3</a:t>
            </a:fld>
            <a:endParaRPr lang="en-US" altLang="en-US"/>
          </a:p>
        </p:txBody>
      </p:sp>
      <p:sp>
        <p:nvSpPr>
          <p:cNvPr id="352258" name="Rectangle 2">
            <a:extLst>
              <a:ext uri="{FF2B5EF4-FFF2-40B4-BE49-F238E27FC236}">
                <a16:creationId xmlns:a16="http://schemas.microsoft.com/office/drawing/2014/main" id="{93804279-9799-22BD-2587-0CD16C8C746D}"/>
              </a:ext>
            </a:extLst>
          </p:cNvPr>
          <p:cNvSpPr>
            <a:spLocks noChangeArrowheads="1" noTextEdit="1"/>
          </p:cNvSpPr>
          <p:nvPr>
            <p:ph type="sldImg"/>
          </p:nvPr>
        </p:nvSpPr>
        <p:spPr>
          <a:ln/>
        </p:spPr>
      </p:sp>
      <p:sp>
        <p:nvSpPr>
          <p:cNvPr id="352259" name="Rectangle 3">
            <a:extLst>
              <a:ext uri="{FF2B5EF4-FFF2-40B4-BE49-F238E27FC236}">
                <a16:creationId xmlns:a16="http://schemas.microsoft.com/office/drawing/2014/main" id="{5ACF80A8-38E0-F471-3397-342D28168B0E}"/>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This slide depicts a neuron.  Neurons are composed of three primary parts; the dendrites, the cell body, and the axon.</a:t>
            </a:r>
          </a:p>
          <a:p>
            <a:pPr>
              <a:buFontTx/>
              <a:buChar char="•"/>
            </a:pPr>
            <a:r>
              <a:rPr lang="en-US" altLang="en-US"/>
              <a:t>Dendrites receive input from sensory receptors throughout the body or from other neurons.  The impulse is carried up the dendrites of the neuron to the neuron cell body.</a:t>
            </a:r>
          </a:p>
          <a:p>
            <a:pPr>
              <a:buFontTx/>
              <a:buChar char="•"/>
            </a:pPr>
            <a:r>
              <a:rPr lang="en-US" altLang="en-US"/>
              <a:t>The cell body of the neuron is where the nerve impulse is generated in response to the sensory input.  This impulse is then transmitted down the axon portion of the neuron.</a:t>
            </a:r>
          </a:p>
          <a:p>
            <a:pPr>
              <a:buFontTx/>
              <a:buChar char="•"/>
            </a:pPr>
            <a:r>
              <a:rPr lang="en-US" altLang="en-US"/>
              <a:t>The axon carries the nerve impulse down the neuron to the effector (muscle or gland) or to another neuron.</a:t>
            </a:r>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DECBCB-6FC5-7A2B-01B7-2BFB3D292333}"/>
              </a:ext>
            </a:extLst>
          </p:cNvPr>
          <p:cNvSpPr>
            <a:spLocks noGrp="1" noChangeArrowheads="1"/>
          </p:cNvSpPr>
          <p:nvPr>
            <p:ph type="sldNum" sz="quarter" idx="5"/>
          </p:nvPr>
        </p:nvSpPr>
        <p:spPr>
          <a:ln/>
        </p:spPr>
        <p:txBody>
          <a:bodyPr/>
          <a:lstStyle/>
          <a:p>
            <a:fld id="{53C13A84-95F7-4887-BB40-200A1BA3B8CC}" type="slidenum">
              <a:rPr lang="en-US" altLang="en-US"/>
              <a:pPr/>
              <a:t>4</a:t>
            </a:fld>
            <a:endParaRPr lang="en-US" altLang="en-US"/>
          </a:p>
        </p:txBody>
      </p:sp>
      <p:sp>
        <p:nvSpPr>
          <p:cNvPr id="307202" name="Rectangle 2">
            <a:extLst>
              <a:ext uri="{FF2B5EF4-FFF2-40B4-BE49-F238E27FC236}">
                <a16:creationId xmlns:a16="http://schemas.microsoft.com/office/drawing/2014/main" id="{E7DE0DFC-C5E8-2A13-886C-5E6C570D2A4F}"/>
              </a:ext>
            </a:extLst>
          </p:cNvPr>
          <p:cNvSpPr>
            <a:spLocks noChangeArrowheads="1" noTextEdit="1"/>
          </p:cNvSpPr>
          <p:nvPr>
            <p:ph type="sldImg"/>
          </p:nvPr>
        </p:nvSpPr>
        <p:spPr>
          <a:ln/>
        </p:spPr>
      </p:sp>
      <p:sp>
        <p:nvSpPr>
          <p:cNvPr id="307203" name="Rectangle 3">
            <a:extLst>
              <a:ext uri="{FF2B5EF4-FFF2-40B4-BE49-F238E27FC236}">
                <a16:creationId xmlns:a16="http://schemas.microsoft.com/office/drawing/2014/main" id="{AA6438BC-5689-D435-9B9F-4A912E568349}"/>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There are three primary types of neurons in the nervous system.  </a:t>
            </a:r>
          </a:p>
          <a:p>
            <a:pPr>
              <a:buFontTx/>
              <a:buChar char="•"/>
            </a:pPr>
            <a:r>
              <a:rPr lang="en-US" altLang="en-US"/>
              <a:t>Sensory neurons carry impulses to the brain and spinal cord (CNS).</a:t>
            </a:r>
          </a:p>
          <a:p>
            <a:pPr>
              <a:buFontTx/>
              <a:buChar char="•"/>
            </a:pPr>
            <a:r>
              <a:rPr lang="en-US" altLang="en-US"/>
              <a:t>Interneurons (in the brain and spinal cord) “process” and “interpret” the incoming information.</a:t>
            </a:r>
          </a:p>
          <a:p>
            <a:pPr>
              <a:buFontTx/>
              <a:buChar char="•"/>
            </a:pPr>
            <a:r>
              <a:rPr lang="en-US" altLang="en-US"/>
              <a:t>Motor neurons then carry impulses from the CNS to the effectors throughout the body.</a:t>
            </a:r>
          </a:p>
          <a:p>
            <a:pPr>
              <a:buFontTx/>
              <a:buChar char="•"/>
            </a:pPr>
            <a:endParaRPr lang="en-US" altLang="en-US"/>
          </a:p>
          <a:p>
            <a:r>
              <a:rPr lang="en-US" altLang="en-US"/>
              <a:t>Note – a “nerve” is a bundle of many sensory or motor neurons wrapped together in a sheath of connective tissue.</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0CFF20-87A9-84A6-CC4B-E3018B623412}"/>
              </a:ext>
            </a:extLst>
          </p:cNvPr>
          <p:cNvSpPr>
            <a:spLocks noGrp="1" noChangeArrowheads="1"/>
          </p:cNvSpPr>
          <p:nvPr>
            <p:ph type="sldNum" sz="quarter" idx="5"/>
          </p:nvPr>
        </p:nvSpPr>
        <p:spPr>
          <a:ln/>
        </p:spPr>
        <p:txBody>
          <a:bodyPr/>
          <a:lstStyle/>
          <a:p>
            <a:fld id="{D322E0F7-907F-4777-80FE-B21EEFD00FD9}" type="slidenum">
              <a:rPr lang="en-US" altLang="en-US"/>
              <a:pPr/>
              <a:t>5</a:t>
            </a:fld>
            <a:endParaRPr lang="en-US" altLang="en-US"/>
          </a:p>
        </p:txBody>
      </p:sp>
      <p:sp>
        <p:nvSpPr>
          <p:cNvPr id="309250" name="Rectangle 2">
            <a:extLst>
              <a:ext uri="{FF2B5EF4-FFF2-40B4-BE49-F238E27FC236}">
                <a16:creationId xmlns:a16="http://schemas.microsoft.com/office/drawing/2014/main" id="{8E0931C9-82BA-6252-758F-751DE788F252}"/>
              </a:ext>
            </a:extLst>
          </p:cNvPr>
          <p:cNvSpPr>
            <a:spLocks noChangeArrowheads="1" noTextEdit="1"/>
          </p:cNvSpPr>
          <p:nvPr>
            <p:ph type="sldImg"/>
          </p:nvPr>
        </p:nvSpPr>
        <p:spPr>
          <a:ln/>
        </p:spPr>
      </p:sp>
      <p:sp>
        <p:nvSpPr>
          <p:cNvPr id="309251" name="Rectangle 3">
            <a:extLst>
              <a:ext uri="{FF2B5EF4-FFF2-40B4-BE49-F238E27FC236}">
                <a16:creationId xmlns:a16="http://schemas.microsoft.com/office/drawing/2014/main" id="{C91F4183-A83D-74D4-EE88-D7C1C67C6AC3}"/>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 nerve impulse is accomplished by what is called a depolarization wave.  To understand how this is accomplished it is important to first realize that all cells throughout the body have a negative electrical charge on the inside of their cell membrane and a positive electrical charge to the outside of their cell membrane.  The negative charge (on the inside) is due to protein molecules just inside the membrane.  There are also many potassium ions (K+) inside the cell which carry a positive charge, but the net charge of the cells interior is negative (due to the excess of negatively charged protein molecules).  Outside of the cells of the body (in the extracellular fluid) are many sodium ions (Na+) which have a positive charge.  Because the inside of the cell membrane is negatively charged (due to the proteins) and the outside of the cell is positively charged (due to the sodium ions), the membrane is considered electrically “polar” (different) in nature.</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258C5F-2F9A-E79C-5DA1-13203D432A31}"/>
              </a:ext>
            </a:extLst>
          </p:cNvPr>
          <p:cNvSpPr>
            <a:spLocks noGrp="1" noChangeArrowheads="1"/>
          </p:cNvSpPr>
          <p:nvPr>
            <p:ph type="sldNum" sz="quarter" idx="5"/>
          </p:nvPr>
        </p:nvSpPr>
        <p:spPr>
          <a:ln/>
        </p:spPr>
        <p:txBody>
          <a:bodyPr/>
          <a:lstStyle/>
          <a:p>
            <a:fld id="{E5FBF0A5-E316-43C3-9ABF-4D9F6109BC23}" type="slidenum">
              <a:rPr lang="en-US" altLang="en-US"/>
              <a:pPr/>
              <a:t>6</a:t>
            </a:fld>
            <a:endParaRPr lang="en-US" altLang="en-US"/>
          </a:p>
        </p:txBody>
      </p:sp>
      <p:sp>
        <p:nvSpPr>
          <p:cNvPr id="325634" name="Rectangle 2">
            <a:extLst>
              <a:ext uri="{FF2B5EF4-FFF2-40B4-BE49-F238E27FC236}">
                <a16:creationId xmlns:a16="http://schemas.microsoft.com/office/drawing/2014/main" id="{6E47AD9B-B094-E703-DA4F-56A9E516AB9C}"/>
              </a:ext>
            </a:extLst>
          </p:cNvPr>
          <p:cNvSpPr>
            <a:spLocks noChangeArrowheads="1" noTextEdit="1"/>
          </p:cNvSpPr>
          <p:nvPr>
            <p:ph type="sldImg"/>
          </p:nvPr>
        </p:nvSpPr>
        <p:spPr>
          <a:ln/>
        </p:spPr>
      </p:sp>
      <p:sp>
        <p:nvSpPr>
          <p:cNvPr id="325635" name="Rectangle 3">
            <a:extLst>
              <a:ext uri="{FF2B5EF4-FFF2-40B4-BE49-F238E27FC236}">
                <a16:creationId xmlns:a16="http://schemas.microsoft.com/office/drawing/2014/main" id="{F0857656-9444-66EA-A7D0-6F2E544CBD0D}"/>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At rest a neuron has a polar nature to it’s membrane.  Because there is an excess of sodium ions (Na+) outside of the cell and an excess of negatively charged proteins just inside the membrane, there is a positive charge outside the cell and a negative charge inside the membrane.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FCFBF3-A071-6BC7-64E1-787EEDC1E127}"/>
              </a:ext>
            </a:extLst>
          </p:cNvPr>
          <p:cNvSpPr>
            <a:spLocks noGrp="1" noChangeArrowheads="1"/>
          </p:cNvSpPr>
          <p:nvPr>
            <p:ph type="sldNum" sz="quarter" idx="5"/>
          </p:nvPr>
        </p:nvSpPr>
        <p:spPr>
          <a:ln/>
        </p:spPr>
        <p:txBody>
          <a:bodyPr/>
          <a:lstStyle/>
          <a:p>
            <a:fld id="{3769D76E-75EA-4235-A26F-5CBAB1C3DE24}" type="slidenum">
              <a:rPr lang="en-US" altLang="en-US"/>
              <a:pPr/>
              <a:t>7</a:t>
            </a:fld>
            <a:endParaRPr lang="en-US" altLang="en-US"/>
          </a:p>
        </p:txBody>
      </p:sp>
      <p:sp>
        <p:nvSpPr>
          <p:cNvPr id="326658" name="Rectangle 2">
            <a:extLst>
              <a:ext uri="{FF2B5EF4-FFF2-40B4-BE49-F238E27FC236}">
                <a16:creationId xmlns:a16="http://schemas.microsoft.com/office/drawing/2014/main" id="{C5BFFE8C-556B-8B0C-16D9-71B060B6E83C}"/>
              </a:ext>
            </a:extLst>
          </p:cNvPr>
          <p:cNvSpPr>
            <a:spLocks noChangeArrowheads="1" noTextEdit="1"/>
          </p:cNvSpPr>
          <p:nvPr>
            <p:ph type="sldImg"/>
          </p:nvPr>
        </p:nvSpPr>
        <p:spPr>
          <a:ln/>
        </p:spPr>
      </p:sp>
      <p:sp>
        <p:nvSpPr>
          <p:cNvPr id="326659" name="Rectangle 3">
            <a:extLst>
              <a:ext uri="{FF2B5EF4-FFF2-40B4-BE49-F238E27FC236}">
                <a16:creationId xmlns:a16="http://schemas.microsoft.com/office/drawing/2014/main" id="{5367828D-C0CC-007E-C53D-F6E5B4289227}"/>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To change the polar nature of the membrane (and begin a nerve impulse), sodium channels open in the cell membrane allowing positively charged sodium ions into the cell.  Once one region of the membrane is “depolarized” in this fashion, adjacent sodium channels open allowing the depolarization to move down the neuron.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9D7927-8269-B18C-2FB7-58648238154E}"/>
              </a:ext>
            </a:extLst>
          </p:cNvPr>
          <p:cNvSpPr>
            <a:spLocks noGrp="1" noChangeArrowheads="1"/>
          </p:cNvSpPr>
          <p:nvPr>
            <p:ph type="sldNum" sz="quarter" idx="5"/>
          </p:nvPr>
        </p:nvSpPr>
        <p:spPr>
          <a:ln/>
        </p:spPr>
        <p:txBody>
          <a:bodyPr/>
          <a:lstStyle/>
          <a:p>
            <a:fld id="{C30E61CB-D476-405A-B630-AEEC6DB1D656}" type="slidenum">
              <a:rPr lang="en-US" altLang="en-US"/>
              <a:pPr/>
              <a:t>8</a:t>
            </a:fld>
            <a:endParaRPr lang="en-US" altLang="en-US"/>
          </a:p>
        </p:txBody>
      </p:sp>
      <p:sp>
        <p:nvSpPr>
          <p:cNvPr id="310274" name="Rectangle 2">
            <a:extLst>
              <a:ext uri="{FF2B5EF4-FFF2-40B4-BE49-F238E27FC236}">
                <a16:creationId xmlns:a16="http://schemas.microsoft.com/office/drawing/2014/main" id="{FB4499F5-1F77-6595-83DC-11F280171519}"/>
              </a:ext>
            </a:extLst>
          </p:cNvPr>
          <p:cNvSpPr>
            <a:spLocks noChangeArrowheads="1" noTextEdit="1"/>
          </p:cNvSpPr>
          <p:nvPr>
            <p:ph type="sldImg"/>
          </p:nvPr>
        </p:nvSpPr>
        <p:spPr>
          <a:ln/>
        </p:spPr>
      </p:sp>
      <p:sp>
        <p:nvSpPr>
          <p:cNvPr id="310275" name="Rectangle 3">
            <a:extLst>
              <a:ext uri="{FF2B5EF4-FFF2-40B4-BE49-F238E27FC236}">
                <a16:creationId xmlns:a16="http://schemas.microsoft.com/office/drawing/2014/main" id="{A7847501-FDD7-EC3A-99A5-E65FAB3B7F42}"/>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A depolarization wave is how the neuron carries a “message” from one part of the body to another.  It is important ,however, to repolarize the membrane immediately after the impulse is sent.  If the membrane is not repolarized, the impulse would not be short-term and precise.  In order to repolarize the membrane, positively charged ions must be shipped back out of the cell.  While it was sodium ions that entered the cell resulting in depolarization, it is potassium ions (K+, also with a positive charge) that are shipped out of the cell causing it to regain it’s polar nature.  The repolarization “wave” follows behind the depolarization wave instantly resulting in extremely short-term stimulation of the effector (or adjacent neuron).  To restore the original condition of the cell (with sodium ions on the outside and potassium ions on the inside), there are protein transporters that “pump” the ions back to their original positions. </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370750-6623-668B-6EDA-E54D48549F18}"/>
              </a:ext>
            </a:extLst>
          </p:cNvPr>
          <p:cNvSpPr>
            <a:spLocks noGrp="1" noChangeArrowheads="1"/>
          </p:cNvSpPr>
          <p:nvPr>
            <p:ph type="sldNum" sz="quarter" idx="5"/>
          </p:nvPr>
        </p:nvSpPr>
        <p:spPr>
          <a:ln/>
        </p:spPr>
        <p:txBody>
          <a:bodyPr/>
          <a:lstStyle/>
          <a:p>
            <a:fld id="{0FF94DFD-F314-4D49-BF43-17F0703EAACB}" type="slidenum">
              <a:rPr lang="en-US" altLang="en-US"/>
              <a:pPr/>
              <a:t>9</a:t>
            </a:fld>
            <a:endParaRPr lang="en-US" altLang="en-US"/>
          </a:p>
        </p:txBody>
      </p:sp>
      <p:sp>
        <p:nvSpPr>
          <p:cNvPr id="311298" name="Rectangle 2">
            <a:extLst>
              <a:ext uri="{FF2B5EF4-FFF2-40B4-BE49-F238E27FC236}">
                <a16:creationId xmlns:a16="http://schemas.microsoft.com/office/drawing/2014/main" id="{E1B56CB5-2D31-1131-D0B6-61D8A1B6E9E0}"/>
              </a:ext>
            </a:extLst>
          </p:cNvPr>
          <p:cNvSpPr>
            <a:spLocks noChangeArrowheads="1" noTextEdit="1"/>
          </p:cNvSpPr>
          <p:nvPr>
            <p:ph type="sldImg"/>
          </p:nvPr>
        </p:nvSpPr>
        <p:spPr>
          <a:ln/>
        </p:spPr>
      </p:sp>
      <p:sp>
        <p:nvSpPr>
          <p:cNvPr id="311299" name="Rectangle 3">
            <a:extLst>
              <a:ext uri="{FF2B5EF4-FFF2-40B4-BE49-F238E27FC236}">
                <a16:creationId xmlns:a16="http://schemas.microsoft.com/office/drawing/2014/main" id="{C12222B5-142A-C7EC-DDFB-F01F043F912A}"/>
              </a:ext>
            </a:extLst>
          </p:cNvPr>
          <p:cNvSpPr>
            <a:spLocks noGrp="1" noChangeArrowheads="1"/>
          </p:cNvSpPr>
          <p:nvPr>
            <p:ph type="body" idx="1"/>
          </p:nvPr>
        </p:nvSpPr>
        <p:spPr/>
        <p:txBody>
          <a:bodyPr/>
          <a:lstStyle/>
          <a:p>
            <a:r>
              <a:rPr lang="en-US" altLang="en-US"/>
              <a:t>Main Idea(s) of This Slide - </a:t>
            </a:r>
          </a:p>
          <a:p>
            <a:endParaRPr lang="en-US" altLang="en-US"/>
          </a:p>
          <a:p>
            <a:r>
              <a:rPr lang="en-US" altLang="en-US"/>
              <a:t>The sodium/potassium pump (or sodium pump) operates when the neuron is at rest (not transmitting an impulse).  The pump is a protein molecule that is imbedded in the plasma membrane of the neuron.  It actively transports the sodium ions back out of the cell and transports the potassium ions back into the cell to reestablish the original polarity of the neuron’s membrane.</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AEA4-BE84-3B36-37C7-972EF68642A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7F77A2-2CAA-A3A7-2B5C-011968634A1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F4706A-81BE-BC6D-6A8D-A58E713347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F53646-0290-D630-00FB-CDC753954E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C5DFF1-506B-7965-7912-206C77F8FDA3}"/>
              </a:ext>
            </a:extLst>
          </p:cNvPr>
          <p:cNvSpPr>
            <a:spLocks noGrp="1"/>
          </p:cNvSpPr>
          <p:nvPr>
            <p:ph type="sldNum" sz="quarter" idx="12"/>
          </p:nvPr>
        </p:nvSpPr>
        <p:spPr/>
        <p:txBody>
          <a:bodyPr/>
          <a:lstStyle>
            <a:lvl1pPr>
              <a:defRPr/>
            </a:lvl1pPr>
          </a:lstStyle>
          <a:p>
            <a:fld id="{037AD898-08E8-41B8-A47E-281D0F03FF5B}" type="slidenum">
              <a:rPr lang="en-US" altLang="en-US"/>
              <a:pPr/>
              <a:t>‹#›</a:t>
            </a:fld>
            <a:endParaRPr lang="en-US" altLang="en-US"/>
          </a:p>
        </p:txBody>
      </p:sp>
    </p:spTree>
    <p:extLst>
      <p:ext uri="{BB962C8B-B14F-4D97-AF65-F5344CB8AC3E}">
        <p14:creationId xmlns:p14="http://schemas.microsoft.com/office/powerpoint/2010/main" val="339680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649C-1972-170D-7B43-BF24773547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6306EF-9D28-5595-AAB4-78C394005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F65E1-228B-B835-8002-18C59B79F4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974B92-F365-98B1-1E56-CDAEE56B8B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C221B9-1D6A-C8C7-300C-5A1B73618E25}"/>
              </a:ext>
            </a:extLst>
          </p:cNvPr>
          <p:cNvSpPr>
            <a:spLocks noGrp="1"/>
          </p:cNvSpPr>
          <p:nvPr>
            <p:ph type="sldNum" sz="quarter" idx="12"/>
          </p:nvPr>
        </p:nvSpPr>
        <p:spPr/>
        <p:txBody>
          <a:bodyPr/>
          <a:lstStyle>
            <a:lvl1pPr>
              <a:defRPr/>
            </a:lvl1pPr>
          </a:lstStyle>
          <a:p>
            <a:fld id="{80B95231-327F-4A2A-8602-229D9B20EA11}" type="slidenum">
              <a:rPr lang="en-US" altLang="en-US"/>
              <a:pPr/>
              <a:t>‹#›</a:t>
            </a:fld>
            <a:endParaRPr lang="en-US" altLang="en-US"/>
          </a:p>
        </p:txBody>
      </p:sp>
    </p:spTree>
    <p:extLst>
      <p:ext uri="{BB962C8B-B14F-4D97-AF65-F5344CB8AC3E}">
        <p14:creationId xmlns:p14="http://schemas.microsoft.com/office/powerpoint/2010/main" val="243445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D50D8-5A79-EE0A-74EE-A3565D3D9FB1}"/>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9C75B7-1C27-FA37-17AE-712B713811AE}"/>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3B68F-6D0C-8D94-8162-B9649A7E72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1B3A43-1C99-5AB1-65AD-AFE3287D29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17498EF-45BD-36A4-0394-F6E5D427D18C}"/>
              </a:ext>
            </a:extLst>
          </p:cNvPr>
          <p:cNvSpPr>
            <a:spLocks noGrp="1"/>
          </p:cNvSpPr>
          <p:nvPr>
            <p:ph type="sldNum" sz="quarter" idx="12"/>
          </p:nvPr>
        </p:nvSpPr>
        <p:spPr/>
        <p:txBody>
          <a:bodyPr/>
          <a:lstStyle>
            <a:lvl1pPr>
              <a:defRPr/>
            </a:lvl1pPr>
          </a:lstStyle>
          <a:p>
            <a:fld id="{3B53ADED-4011-439A-890C-6C4890703901}" type="slidenum">
              <a:rPr lang="en-US" altLang="en-US"/>
              <a:pPr/>
              <a:t>‹#›</a:t>
            </a:fld>
            <a:endParaRPr lang="en-US" altLang="en-US"/>
          </a:p>
        </p:txBody>
      </p:sp>
    </p:spTree>
    <p:extLst>
      <p:ext uri="{BB962C8B-B14F-4D97-AF65-F5344CB8AC3E}">
        <p14:creationId xmlns:p14="http://schemas.microsoft.com/office/powerpoint/2010/main" val="427513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5B02-D7FF-2817-87EB-655A5E14A7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B194F4-255D-E48A-0D16-AB0C9A365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D4F5E3-C5D1-5A2C-F229-443CF57DE7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465B047-741B-A89A-6C2B-F27177EAC3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BB11C2-F219-4C88-70CE-9493314228DC}"/>
              </a:ext>
            </a:extLst>
          </p:cNvPr>
          <p:cNvSpPr>
            <a:spLocks noGrp="1"/>
          </p:cNvSpPr>
          <p:nvPr>
            <p:ph type="sldNum" sz="quarter" idx="12"/>
          </p:nvPr>
        </p:nvSpPr>
        <p:spPr/>
        <p:txBody>
          <a:bodyPr/>
          <a:lstStyle>
            <a:lvl1pPr>
              <a:defRPr/>
            </a:lvl1pPr>
          </a:lstStyle>
          <a:p>
            <a:fld id="{67159321-46C5-4910-A903-5DC9EB42BE47}" type="slidenum">
              <a:rPr lang="en-US" altLang="en-US"/>
              <a:pPr/>
              <a:t>‹#›</a:t>
            </a:fld>
            <a:endParaRPr lang="en-US" altLang="en-US"/>
          </a:p>
        </p:txBody>
      </p:sp>
    </p:spTree>
    <p:extLst>
      <p:ext uri="{BB962C8B-B14F-4D97-AF65-F5344CB8AC3E}">
        <p14:creationId xmlns:p14="http://schemas.microsoft.com/office/powerpoint/2010/main" val="187896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458-EC99-2D62-2867-7263E3CE09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8374A1-D471-7785-B665-207EB3BB69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9A9D9B1-4F38-3CA5-7F1F-9AF04FE207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DF9040-1663-92A9-6B7A-016EA44FC0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02B19C-47F9-7185-1DF2-19CEDE5507CB}"/>
              </a:ext>
            </a:extLst>
          </p:cNvPr>
          <p:cNvSpPr>
            <a:spLocks noGrp="1"/>
          </p:cNvSpPr>
          <p:nvPr>
            <p:ph type="sldNum" sz="quarter" idx="12"/>
          </p:nvPr>
        </p:nvSpPr>
        <p:spPr/>
        <p:txBody>
          <a:bodyPr/>
          <a:lstStyle>
            <a:lvl1pPr>
              <a:defRPr/>
            </a:lvl1pPr>
          </a:lstStyle>
          <a:p>
            <a:fld id="{D1446890-B901-4D1E-9F9E-811C9BEBCE8E}" type="slidenum">
              <a:rPr lang="en-US" altLang="en-US"/>
              <a:pPr/>
              <a:t>‹#›</a:t>
            </a:fld>
            <a:endParaRPr lang="en-US" altLang="en-US"/>
          </a:p>
        </p:txBody>
      </p:sp>
    </p:spTree>
    <p:extLst>
      <p:ext uri="{BB962C8B-B14F-4D97-AF65-F5344CB8AC3E}">
        <p14:creationId xmlns:p14="http://schemas.microsoft.com/office/powerpoint/2010/main" val="39697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5CD3-2242-C2F4-9F52-3397014B7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1DA220-1B45-D449-4948-DEFE754FA11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2D7889-26DE-912B-0E15-9CCDF8094E7F}"/>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AFA6A0-9943-8E37-5B37-1FAA64CEF15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D06FB8-0ACC-8417-7A18-FEEC747815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7A86AA-84D1-9884-0898-DDC76D0EC27B}"/>
              </a:ext>
            </a:extLst>
          </p:cNvPr>
          <p:cNvSpPr>
            <a:spLocks noGrp="1"/>
          </p:cNvSpPr>
          <p:nvPr>
            <p:ph type="sldNum" sz="quarter" idx="12"/>
          </p:nvPr>
        </p:nvSpPr>
        <p:spPr/>
        <p:txBody>
          <a:bodyPr/>
          <a:lstStyle>
            <a:lvl1pPr>
              <a:defRPr/>
            </a:lvl1pPr>
          </a:lstStyle>
          <a:p>
            <a:fld id="{1639DDD2-05CE-46A9-BCE5-2A256ED6C361}" type="slidenum">
              <a:rPr lang="en-US" altLang="en-US"/>
              <a:pPr/>
              <a:t>‹#›</a:t>
            </a:fld>
            <a:endParaRPr lang="en-US" altLang="en-US"/>
          </a:p>
        </p:txBody>
      </p:sp>
    </p:spTree>
    <p:extLst>
      <p:ext uri="{BB962C8B-B14F-4D97-AF65-F5344CB8AC3E}">
        <p14:creationId xmlns:p14="http://schemas.microsoft.com/office/powerpoint/2010/main" val="14902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E195-4AE2-4CA5-9107-B2DC213401E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AB923C-0ABC-32E0-0339-576B4A0C82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03B5FD-A5F4-E2E3-DB90-F6BF40339F8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007A6B-BF14-AE6F-D84A-F98A05FB9E1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5B9119-65CA-E3BE-1CED-D7AD199E70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48E9E5-E9C5-FC15-298C-C534DDBAABC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607CF2E-6FF4-9D2F-22A3-7B10E4A4E4C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2528D44-EC53-71CA-B017-0F9320D73A4E}"/>
              </a:ext>
            </a:extLst>
          </p:cNvPr>
          <p:cNvSpPr>
            <a:spLocks noGrp="1"/>
          </p:cNvSpPr>
          <p:nvPr>
            <p:ph type="sldNum" sz="quarter" idx="12"/>
          </p:nvPr>
        </p:nvSpPr>
        <p:spPr/>
        <p:txBody>
          <a:bodyPr/>
          <a:lstStyle>
            <a:lvl1pPr>
              <a:defRPr/>
            </a:lvl1pPr>
          </a:lstStyle>
          <a:p>
            <a:fld id="{1D46FB26-4155-4916-992D-94288B843B8A}" type="slidenum">
              <a:rPr lang="en-US" altLang="en-US"/>
              <a:pPr/>
              <a:t>‹#›</a:t>
            </a:fld>
            <a:endParaRPr lang="en-US" altLang="en-US"/>
          </a:p>
        </p:txBody>
      </p:sp>
    </p:spTree>
    <p:extLst>
      <p:ext uri="{BB962C8B-B14F-4D97-AF65-F5344CB8AC3E}">
        <p14:creationId xmlns:p14="http://schemas.microsoft.com/office/powerpoint/2010/main" val="245764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B587-7E28-5A5F-7694-8654A17858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A856B4-4273-C0B5-8398-7B3C6D902A2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DA96C9F-6DE1-40B1-F16F-C509CBA1A69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4591C26-CD79-B40D-7C5B-A16EB6806921}"/>
              </a:ext>
            </a:extLst>
          </p:cNvPr>
          <p:cNvSpPr>
            <a:spLocks noGrp="1"/>
          </p:cNvSpPr>
          <p:nvPr>
            <p:ph type="sldNum" sz="quarter" idx="12"/>
          </p:nvPr>
        </p:nvSpPr>
        <p:spPr/>
        <p:txBody>
          <a:bodyPr/>
          <a:lstStyle>
            <a:lvl1pPr>
              <a:defRPr/>
            </a:lvl1pPr>
          </a:lstStyle>
          <a:p>
            <a:fld id="{451DFE26-7C9F-4FF8-816C-DA1C3C5E6AE1}" type="slidenum">
              <a:rPr lang="en-US" altLang="en-US"/>
              <a:pPr/>
              <a:t>‹#›</a:t>
            </a:fld>
            <a:endParaRPr lang="en-US" altLang="en-US"/>
          </a:p>
        </p:txBody>
      </p:sp>
    </p:spTree>
    <p:extLst>
      <p:ext uri="{BB962C8B-B14F-4D97-AF65-F5344CB8AC3E}">
        <p14:creationId xmlns:p14="http://schemas.microsoft.com/office/powerpoint/2010/main" val="375406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2DAB7-A456-7C6A-DD26-7175FF7368E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C6E3D0D-A770-0CAA-7695-2D512503844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4AC448-D59E-E1BF-1A1C-F9E6EF1B5C8D}"/>
              </a:ext>
            </a:extLst>
          </p:cNvPr>
          <p:cNvSpPr>
            <a:spLocks noGrp="1"/>
          </p:cNvSpPr>
          <p:nvPr>
            <p:ph type="sldNum" sz="quarter" idx="12"/>
          </p:nvPr>
        </p:nvSpPr>
        <p:spPr/>
        <p:txBody>
          <a:bodyPr/>
          <a:lstStyle>
            <a:lvl1pPr>
              <a:defRPr/>
            </a:lvl1pPr>
          </a:lstStyle>
          <a:p>
            <a:fld id="{65E5A1BF-2967-4D34-A66F-418A7A0C6A48}" type="slidenum">
              <a:rPr lang="en-US" altLang="en-US"/>
              <a:pPr/>
              <a:t>‹#›</a:t>
            </a:fld>
            <a:endParaRPr lang="en-US" altLang="en-US"/>
          </a:p>
        </p:txBody>
      </p:sp>
    </p:spTree>
    <p:extLst>
      <p:ext uri="{BB962C8B-B14F-4D97-AF65-F5344CB8AC3E}">
        <p14:creationId xmlns:p14="http://schemas.microsoft.com/office/powerpoint/2010/main" val="144975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D85D-3258-1FFE-6977-5FA487D0D5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D3AE68-43F1-8392-489E-677824186E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962545-E928-0BAC-1221-7F61807B09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E0D07-1FA6-496B-A5D0-9C29675DE0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22F1FC-7223-8DF2-A631-B18D95B245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E6EC190-9B46-6E6B-079C-7AF9F9165682}"/>
              </a:ext>
            </a:extLst>
          </p:cNvPr>
          <p:cNvSpPr>
            <a:spLocks noGrp="1"/>
          </p:cNvSpPr>
          <p:nvPr>
            <p:ph type="sldNum" sz="quarter" idx="12"/>
          </p:nvPr>
        </p:nvSpPr>
        <p:spPr/>
        <p:txBody>
          <a:bodyPr/>
          <a:lstStyle>
            <a:lvl1pPr>
              <a:defRPr/>
            </a:lvl1pPr>
          </a:lstStyle>
          <a:p>
            <a:fld id="{15740B59-1566-459A-B737-87E8AA9781C1}" type="slidenum">
              <a:rPr lang="en-US" altLang="en-US"/>
              <a:pPr/>
              <a:t>‹#›</a:t>
            </a:fld>
            <a:endParaRPr lang="en-US" altLang="en-US"/>
          </a:p>
        </p:txBody>
      </p:sp>
    </p:spTree>
    <p:extLst>
      <p:ext uri="{BB962C8B-B14F-4D97-AF65-F5344CB8AC3E}">
        <p14:creationId xmlns:p14="http://schemas.microsoft.com/office/powerpoint/2010/main" val="133642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8FC8-1E1C-96B3-8BF7-DF080BECD6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D82101-808C-BA85-873A-2057218C587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6C2366-97B9-E077-B90F-9EB2E070F3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3E978-6420-A2DA-FA53-12E50FA8DE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28561B-E2F5-648B-F1B5-AF000A78EC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35473B4-DCBB-5319-3E00-CDD1D36A4EE2}"/>
              </a:ext>
            </a:extLst>
          </p:cNvPr>
          <p:cNvSpPr>
            <a:spLocks noGrp="1"/>
          </p:cNvSpPr>
          <p:nvPr>
            <p:ph type="sldNum" sz="quarter" idx="12"/>
          </p:nvPr>
        </p:nvSpPr>
        <p:spPr/>
        <p:txBody>
          <a:bodyPr/>
          <a:lstStyle>
            <a:lvl1pPr>
              <a:defRPr/>
            </a:lvl1pPr>
          </a:lstStyle>
          <a:p>
            <a:fld id="{DD95C3B6-F913-4507-9BB8-BA1A019FC180}" type="slidenum">
              <a:rPr lang="en-US" altLang="en-US"/>
              <a:pPr/>
              <a:t>‹#›</a:t>
            </a:fld>
            <a:endParaRPr lang="en-US" altLang="en-US"/>
          </a:p>
        </p:txBody>
      </p:sp>
    </p:spTree>
    <p:extLst>
      <p:ext uri="{BB962C8B-B14F-4D97-AF65-F5344CB8AC3E}">
        <p14:creationId xmlns:p14="http://schemas.microsoft.com/office/powerpoint/2010/main" val="331055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F87B57-0BB3-4401-5F36-82A4E8428CD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0E06371-0618-68A8-BBF1-12746E1932D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708B65-0345-959A-3167-EA758D079DF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1029" name="Rectangle 5">
            <a:extLst>
              <a:ext uri="{FF2B5EF4-FFF2-40B4-BE49-F238E27FC236}">
                <a16:creationId xmlns:a16="http://schemas.microsoft.com/office/drawing/2014/main" id="{64D9EE88-F9D4-9653-926F-1D0617D2403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en-US"/>
          </a:p>
        </p:txBody>
      </p:sp>
      <p:sp>
        <p:nvSpPr>
          <p:cNvPr id="1030" name="Rectangle 6">
            <a:extLst>
              <a:ext uri="{FF2B5EF4-FFF2-40B4-BE49-F238E27FC236}">
                <a16:creationId xmlns:a16="http://schemas.microsoft.com/office/drawing/2014/main" id="{B75CCD6B-1285-F72B-00E4-5EA5DCBAA6A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E7F030FC-1588-4E95-9156-C458124318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s>
            <a:gs pos="5000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050A94-4B0B-B74D-25F2-622A7FB179A8}"/>
              </a:ext>
            </a:extLst>
          </p:cNvPr>
          <p:cNvSpPr>
            <a:spLocks noGrp="1" noChangeArrowheads="1"/>
          </p:cNvSpPr>
          <p:nvPr>
            <p:ph type="title"/>
          </p:nvPr>
        </p:nvSpPr>
        <p:spPr>
          <a:xfrm>
            <a:off x="677863" y="2590800"/>
            <a:ext cx="7772400" cy="1143000"/>
          </a:xfrm>
        </p:spPr>
        <p:txBody>
          <a:bodyPr/>
          <a:lstStyle/>
          <a:p>
            <a:r>
              <a:rPr lang="en-US" altLang="en-US" sz="3600" b="1">
                <a:solidFill>
                  <a:schemeClr val="bg1"/>
                </a:solidFill>
                <a:effectLst>
                  <a:outerShdw blurRad="38100" dist="38100" dir="2700000" algn="tl">
                    <a:srgbClr val="000000"/>
                  </a:outerShdw>
                </a:effectLst>
                <a:latin typeface="Arial" panose="020B0604020202020204" pitchFamily="34" charset="0"/>
              </a:rPr>
              <a:t>Today’s Lesson</a:t>
            </a:r>
            <a:br>
              <a:rPr lang="en-US" altLang="en-US" sz="3600" b="1">
                <a:solidFill>
                  <a:schemeClr val="bg1"/>
                </a:solidFill>
                <a:effectLst>
                  <a:outerShdw blurRad="38100" dist="38100" dir="2700000" algn="tl">
                    <a:srgbClr val="000000"/>
                  </a:outerShdw>
                </a:effectLst>
                <a:latin typeface="Arial" panose="020B0604020202020204" pitchFamily="34" charset="0"/>
              </a:rPr>
            </a:br>
            <a:br>
              <a:rPr lang="en-US" altLang="en-US" sz="5400" b="1">
                <a:solidFill>
                  <a:srgbClr val="FFFF00"/>
                </a:solidFill>
                <a:effectLst>
                  <a:outerShdw blurRad="38100" dist="38100" dir="2700000" algn="tl">
                    <a:srgbClr val="000000"/>
                  </a:outerShdw>
                </a:effectLst>
                <a:latin typeface="Arial" panose="020B0604020202020204" pitchFamily="34" charset="0"/>
              </a:rPr>
            </a:br>
            <a:r>
              <a:rPr lang="en-US" altLang="en-US" sz="6000" b="1">
                <a:solidFill>
                  <a:srgbClr val="FFFF00"/>
                </a:solidFill>
                <a:effectLst>
                  <a:outerShdw blurRad="38100" dist="38100" dir="2700000" algn="tl">
                    <a:srgbClr val="000000"/>
                  </a:outerShdw>
                </a:effectLst>
                <a:latin typeface="Arial" panose="020B0604020202020204" pitchFamily="34" charset="0"/>
              </a:rPr>
              <a:t>Nervous System and Drug Addiction</a:t>
            </a:r>
            <a:endParaRPr lang="en-US" altLang="en-US" sz="6000">
              <a:effectLst>
                <a:outerShdw blurRad="38100" dist="38100" dir="2700000" algn="tl">
                  <a:srgbClr val="FFFFFF"/>
                </a:outerShdw>
              </a:effectLst>
              <a:latin typeface="Arial" panose="020B0604020202020204" pitchFamily="34"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432467D-F472-CD68-1C11-A342BCF259A2}"/>
              </a:ext>
            </a:extLst>
          </p:cNvPr>
          <p:cNvSpPr>
            <a:spLocks noGrp="1" noChangeArrowheads="1"/>
          </p:cNvSpPr>
          <p:nvPr>
            <p:ph type="title"/>
          </p:nvPr>
        </p:nvSpPr>
        <p:spPr>
          <a:xfrm>
            <a:off x="627063" y="1092200"/>
            <a:ext cx="8593137" cy="1422400"/>
          </a:xfrm>
        </p:spPr>
        <p:txBody>
          <a:bodyPr/>
          <a:lstStyle/>
          <a:p>
            <a:r>
              <a:rPr lang="en-US" altLang="en-US" sz="4000" b="1" u="sng">
                <a:solidFill>
                  <a:srgbClr val="FFFF00"/>
                </a:solidFill>
                <a:latin typeface="Arial" panose="020B0604020202020204" pitchFamily="34" charset="0"/>
              </a:rPr>
              <a:t>Overview of Lesson</a:t>
            </a:r>
            <a:endParaRPr lang="en-US" altLang="en-US" sz="4000">
              <a:effectLst>
                <a:outerShdw blurRad="38100" dist="38100" dir="2700000" algn="tl">
                  <a:srgbClr val="FFFFFF"/>
                </a:outerShdw>
              </a:effectLst>
              <a:latin typeface="Arial" panose="020B0604020202020204" pitchFamily="34" charset="0"/>
            </a:endParaRPr>
          </a:p>
        </p:txBody>
      </p:sp>
      <p:sp>
        <p:nvSpPr>
          <p:cNvPr id="224259" name="Rectangle 3">
            <a:extLst>
              <a:ext uri="{FF2B5EF4-FFF2-40B4-BE49-F238E27FC236}">
                <a16:creationId xmlns:a16="http://schemas.microsoft.com/office/drawing/2014/main" id="{06176C84-35DA-1EC7-7458-6B474285E972}"/>
              </a:ext>
            </a:extLst>
          </p:cNvPr>
          <p:cNvSpPr>
            <a:spLocks noGrp="1" noChangeArrowheads="1"/>
          </p:cNvSpPr>
          <p:nvPr>
            <p:ph type="body" idx="1"/>
          </p:nvPr>
        </p:nvSpPr>
        <p:spPr>
          <a:xfrm>
            <a:off x="1312863" y="2260600"/>
            <a:ext cx="7543800" cy="2921000"/>
          </a:xfrm>
        </p:spPr>
        <p:txBody>
          <a:bodyPr/>
          <a:lstStyle/>
          <a:p>
            <a:r>
              <a:rPr lang="en-US" altLang="en-US" sz="3600" b="1">
                <a:solidFill>
                  <a:schemeClr val="bg2"/>
                </a:solidFill>
                <a:latin typeface="Arial" panose="020B0604020202020204" pitchFamily="34" charset="0"/>
              </a:rPr>
              <a:t>Nervous system</a:t>
            </a:r>
          </a:p>
          <a:p>
            <a:r>
              <a:rPr lang="en-US" altLang="en-US" sz="3600" b="1">
                <a:solidFill>
                  <a:schemeClr val="bg1"/>
                </a:solidFill>
                <a:latin typeface="Arial" panose="020B0604020202020204" pitchFamily="34" charset="0"/>
              </a:rPr>
              <a:t>Synapses and neurohormones</a:t>
            </a:r>
            <a:endParaRPr lang="en-US" altLang="en-US" sz="3600" b="1">
              <a:solidFill>
                <a:schemeClr val="bg1"/>
              </a:solidFill>
              <a:effectLst>
                <a:outerShdw blurRad="38100" dist="38100" dir="2700000" algn="tl">
                  <a:srgbClr val="808080"/>
                </a:outerShdw>
              </a:effectLst>
              <a:latin typeface="Arial" panose="020B0604020202020204" pitchFamily="34" charset="0"/>
            </a:endParaRPr>
          </a:p>
          <a:p>
            <a:r>
              <a:rPr lang="en-US" altLang="en-US" sz="3600" b="1">
                <a:solidFill>
                  <a:schemeClr val="bg1"/>
                </a:solidFill>
                <a:latin typeface="Arial" panose="020B0604020202020204" pitchFamily="34" charset="0"/>
              </a:rPr>
              <a:t>Drug addiction</a:t>
            </a:r>
          </a:p>
          <a:p>
            <a:pPr>
              <a:buFontTx/>
              <a:buNone/>
            </a:pPr>
            <a:endParaRPr lang="en-US" altLang="en-US" sz="3600" b="1">
              <a:solidFill>
                <a:schemeClr val="bg2"/>
              </a:solidFill>
              <a:latin typeface="Arial" panose="020B0604020202020204" pitchFamily="34" charset="0"/>
            </a:endParaRPr>
          </a:p>
          <a:p>
            <a:pPr lvl="1"/>
            <a:endParaRPr lang="en-US" altLang="en-US" sz="3600" b="1">
              <a:solidFill>
                <a:schemeClr val="bg1"/>
              </a:solidFill>
              <a:effectLst>
                <a:outerShdw blurRad="38100" dist="38100" dir="2700000" algn="tl">
                  <a:srgbClr val="808080"/>
                </a:outerShdw>
              </a:effectLst>
              <a:latin typeface="Arial" panose="020B0604020202020204" pitchFamily="34" charset="0"/>
            </a:endParaRPr>
          </a:p>
        </p:txBody>
      </p:sp>
      <p:sp>
        <p:nvSpPr>
          <p:cNvPr id="224260" name="AutoShape 4">
            <a:extLst>
              <a:ext uri="{FF2B5EF4-FFF2-40B4-BE49-F238E27FC236}">
                <a16:creationId xmlns:a16="http://schemas.microsoft.com/office/drawing/2014/main" id="{C578B3AC-6814-562F-1F31-498F452970F9}"/>
              </a:ext>
            </a:extLst>
          </p:cNvPr>
          <p:cNvSpPr>
            <a:spLocks noChangeArrowheads="1"/>
          </p:cNvSpPr>
          <p:nvPr/>
        </p:nvSpPr>
        <p:spPr bwMode="auto">
          <a:xfrm>
            <a:off x="627063" y="3048000"/>
            <a:ext cx="685800" cy="457200"/>
          </a:xfrm>
          <a:prstGeom prst="rightArrow">
            <a:avLst>
              <a:gd name="adj1" fmla="val 50000"/>
              <a:gd name="adj2"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1666" name="Text Box 2">
            <a:extLst>
              <a:ext uri="{FF2B5EF4-FFF2-40B4-BE49-F238E27FC236}">
                <a16:creationId xmlns:a16="http://schemas.microsoft.com/office/drawing/2014/main" id="{94DE7F2B-F13F-226D-EFFC-E918F79A0C31}"/>
              </a:ext>
            </a:extLst>
          </p:cNvPr>
          <p:cNvSpPr txBox="1">
            <a:spLocks noChangeArrowheads="1"/>
          </p:cNvSpPr>
          <p:nvPr/>
        </p:nvSpPr>
        <p:spPr bwMode="auto">
          <a:xfrm>
            <a:off x="838200" y="2286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effectLst>
                  <a:outerShdw blurRad="38100" dist="38100" dir="2700000" algn="tl">
                    <a:srgbClr val="000000"/>
                  </a:outerShdw>
                </a:effectLst>
              </a:rPr>
              <a:t>There are gaps or junctions between neurons called synapses </a:t>
            </a:r>
          </a:p>
        </p:txBody>
      </p:sp>
      <p:sp>
        <p:nvSpPr>
          <p:cNvPr id="241672" name="Rectangle 8">
            <a:extLst>
              <a:ext uri="{FF2B5EF4-FFF2-40B4-BE49-F238E27FC236}">
                <a16:creationId xmlns:a16="http://schemas.microsoft.com/office/drawing/2014/main" id="{4071A95A-8CDC-9F92-AB04-056446D9A35E}"/>
              </a:ext>
            </a:extLst>
          </p:cNvPr>
          <p:cNvSpPr>
            <a:spLocks noChangeArrowheads="1"/>
          </p:cNvSpPr>
          <p:nvPr/>
        </p:nvSpPr>
        <p:spPr bwMode="auto">
          <a:xfrm>
            <a:off x="762000" y="6435725"/>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1"/>
                </a:solidFill>
              </a:rPr>
              <a:t>Based on: Mader, S., </a:t>
            </a:r>
            <a:r>
              <a:rPr lang="en-US" altLang="en-US" sz="1200" i="1">
                <a:solidFill>
                  <a:schemeClr val="bg1"/>
                </a:solidFill>
              </a:rPr>
              <a:t>Inquiry Into Life</a:t>
            </a:r>
            <a:r>
              <a:rPr lang="en-US" altLang="en-US" sz="1200">
                <a:solidFill>
                  <a:schemeClr val="bg1"/>
                </a:solidFill>
              </a:rPr>
              <a:t>, McGraw-Hill</a:t>
            </a:r>
          </a:p>
        </p:txBody>
      </p:sp>
      <p:pic>
        <p:nvPicPr>
          <p:cNvPr id="241673" name="Picture 9">
            <a:extLst>
              <a:ext uri="{FF2B5EF4-FFF2-40B4-BE49-F238E27FC236}">
                <a16:creationId xmlns:a16="http://schemas.microsoft.com/office/drawing/2014/main" id="{FC171125-6241-8005-493B-64653DE4E03A}"/>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847725" y="1457325"/>
            <a:ext cx="7448550" cy="4943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299014" name="Picture 1030">
            <a:extLst>
              <a:ext uri="{FF2B5EF4-FFF2-40B4-BE49-F238E27FC236}">
                <a16:creationId xmlns:a16="http://schemas.microsoft.com/office/drawing/2014/main" id="{E92A9CFC-E76C-7428-7444-E2965650E7C7}"/>
              </a:ext>
            </a:extLst>
          </p:cNvPr>
          <p:cNvPicPr preferRelativeResize="0">
            <a:picLocks noChangeAspect="1" noChangeArrowheads="1"/>
          </p:cNvPicPr>
          <p:nvPr>
            <p:custDataLst>
              <p:tags r:id="rId1"/>
            </p:custDataLst>
          </p:nvPr>
        </p:nvPicPr>
        <p:blipFill>
          <a:blip r:embed="rId4">
            <a:lum bright="-10000" contrast="10000"/>
            <a:extLst>
              <a:ext uri="{28A0092B-C50C-407E-A947-70E740481C1C}">
                <a14:useLocalDpi xmlns:a14="http://schemas.microsoft.com/office/drawing/2010/main" val="0"/>
              </a:ext>
            </a:extLst>
          </a:blip>
          <a:srcRect/>
          <a:stretch>
            <a:fillRect/>
          </a:stretch>
        </p:blipFill>
        <p:spPr bwMode="auto">
          <a:xfrm>
            <a:off x="381000" y="609600"/>
            <a:ext cx="8458200" cy="552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9015" name="Text Box 1031">
            <a:extLst>
              <a:ext uri="{FF2B5EF4-FFF2-40B4-BE49-F238E27FC236}">
                <a16:creationId xmlns:a16="http://schemas.microsoft.com/office/drawing/2014/main" id="{0A9A2CCB-590C-006E-B03D-EB17A496018C}"/>
              </a:ext>
            </a:extLst>
          </p:cNvPr>
          <p:cNvSpPr txBox="1">
            <a:spLocks noChangeArrowheads="1"/>
          </p:cNvSpPr>
          <p:nvPr/>
        </p:nvSpPr>
        <p:spPr bwMode="auto">
          <a:xfrm>
            <a:off x="2895600" y="228600"/>
            <a:ext cx="2667000" cy="711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Synapses</a:t>
            </a:r>
          </a:p>
        </p:txBody>
      </p:sp>
      <p:sp>
        <p:nvSpPr>
          <p:cNvPr id="299016" name="Text Box 1032">
            <a:extLst>
              <a:ext uri="{FF2B5EF4-FFF2-40B4-BE49-F238E27FC236}">
                <a16:creationId xmlns:a16="http://schemas.microsoft.com/office/drawing/2014/main" id="{23321F73-0626-28A5-0F68-34AFB476E773}"/>
              </a:ext>
            </a:extLst>
          </p:cNvPr>
          <p:cNvSpPr txBox="1">
            <a:spLocks noChangeArrowheads="1"/>
          </p:cNvSpPr>
          <p:nvPr/>
        </p:nvSpPr>
        <p:spPr bwMode="auto">
          <a:xfrm>
            <a:off x="3886200" y="5432425"/>
            <a:ext cx="5029200" cy="11969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Neurotransmitter being released into synapse and attaching to receptors on dendrite</a:t>
            </a:r>
          </a:p>
        </p:txBody>
      </p:sp>
      <p:sp>
        <p:nvSpPr>
          <p:cNvPr id="299017" name="Text Box 1033">
            <a:extLst>
              <a:ext uri="{FF2B5EF4-FFF2-40B4-BE49-F238E27FC236}">
                <a16:creationId xmlns:a16="http://schemas.microsoft.com/office/drawing/2014/main" id="{01C8D6DE-E44C-7748-BBAD-08A21A9D8AA8}"/>
              </a:ext>
            </a:extLst>
          </p:cNvPr>
          <p:cNvSpPr txBox="1">
            <a:spLocks noChangeArrowheads="1"/>
          </p:cNvSpPr>
          <p:nvPr/>
        </p:nvSpPr>
        <p:spPr bwMode="auto">
          <a:xfrm>
            <a:off x="457200" y="6172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Based on </a:t>
            </a:r>
            <a:r>
              <a:rPr lang="en-US" altLang="en-US" sz="1200" i="1">
                <a:solidFill>
                  <a:schemeClr val="bg1"/>
                </a:solidFill>
              </a:rPr>
              <a:t>Harvard Medical School Family Health Guide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8FDE390F-79E5-8A0B-2FB3-F2441E49E4B2}"/>
              </a:ext>
            </a:extLst>
          </p:cNvPr>
          <p:cNvSpPr>
            <a:spLocks noGrp="1" noChangeArrowheads="1"/>
          </p:cNvSpPr>
          <p:nvPr>
            <p:ph type="title"/>
          </p:nvPr>
        </p:nvSpPr>
        <p:spPr>
          <a:xfrm>
            <a:off x="457200" y="1295400"/>
            <a:ext cx="8077200" cy="1143000"/>
          </a:xfrm>
        </p:spPr>
        <p:txBody>
          <a:bodyPr/>
          <a:lstStyle/>
          <a:p>
            <a:r>
              <a:rPr lang="en-US" altLang="en-US" sz="4000" b="1" u="sng">
                <a:solidFill>
                  <a:srgbClr val="FFFF00"/>
                </a:solidFill>
                <a:latin typeface="Arial" panose="020B0604020202020204" pitchFamily="34" charset="0"/>
              </a:rPr>
              <a:t>50 Known Neurotransmitters</a:t>
            </a:r>
            <a:endParaRPr lang="en-US" altLang="en-US" sz="4000" b="1">
              <a:latin typeface="Arial" panose="020B0604020202020204" pitchFamily="34" charset="0"/>
            </a:endParaRPr>
          </a:p>
        </p:txBody>
      </p:sp>
      <p:sp>
        <p:nvSpPr>
          <p:cNvPr id="202755" name="Rectangle 3">
            <a:extLst>
              <a:ext uri="{FF2B5EF4-FFF2-40B4-BE49-F238E27FC236}">
                <a16:creationId xmlns:a16="http://schemas.microsoft.com/office/drawing/2014/main" id="{E0509600-E131-10AD-F818-F52332CFFB5B}"/>
              </a:ext>
            </a:extLst>
          </p:cNvPr>
          <p:cNvSpPr>
            <a:spLocks noGrp="1" noChangeArrowheads="1"/>
          </p:cNvSpPr>
          <p:nvPr>
            <p:ph type="body" idx="1"/>
          </p:nvPr>
        </p:nvSpPr>
        <p:spPr>
          <a:xfrm>
            <a:off x="2286000" y="2438400"/>
            <a:ext cx="4351338" cy="4114800"/>
          </a:xfrm>
        </p:spPr>
        <p:txBody>
          <a:bodyPr/>
          <a:lstStyle/>
          <a:p>
            <a:r>
              <a:rPr lang="en-US" altLang="en-US" b="1">
                <a:solidFill>
                  <a:schemeClr val="bg1"/>
                </a:solidFill>
                <a:latin typeface="Arial" panose="020B0604020202020204" pitchFamily="34" charset="0"/>
              </a:rPr>
              <a:t>Examples include:</a:t>
            </a:r>
          </a:p>
          <a:p>
            <a:pPr lvl="1"/>
            <a:r>
              <a:rPr lang="en-US" altLang="en-US" sz="3200" b="1">
                <a:solidFill>
                  <a:schemeClr val="bg1"/>
                </a:solidFill>
                <a:latin typeface="Arial" panose="020B0604020202020204" pitchFamily="34" charset="0"/>
              </a:rPr>
              <a:t>Acetylcholine</a:t>
            </a:r>
          </a:p>
          <a:p>
            <a:pPr lvl="1"/>
            <a:r>
              <a:rPr lang="en-US" altLang="en-US" sz="3200" b="1">
                <a:solidFill>
                  <a:schemeClr val="bg1"/>
                </a:solidFill>
                <a:latin typeface="Arial" panose="020B0604020202020204" pitchFamily="34" charset="0"/>
              </a:rPr>
              <a:t>Dopamine</a:t>
            </a:r>
          </a:p>
          <a:p>
            <a:pPr lvl="1"/>
            <a:r>
              <a:rPr lang="en-US" altLang="en-US" sz="3200" b="1">
                <a:solidFill>
                  <a:schemeClr val="bg1"/>
                </a:solidFill>
                <a:latin typeface="Arial" panose="020B0604020202020204" pitchFamily="34" charset="0"/>
              </a:rPr>
              <a:t>Serotonin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C4288693-AA93-86AF-4AC6-05288A040B94}"/>
              </a:ext>
            </a:extLst>
          </p:cNvPr>
          <p:cNvSpPr>
            <a:spLocks noGrp="1" noChangeArrowheads="1"/>
          </p:cNvSpPr>
          <p:nvPr>
            <p:ph type="title"/>
          </p:nvPr>
        </p:nvSpPr>
        <p:spPr>
          <a:xfrm>
            <a:off x="1524000" y="2438400"/>
            <a:ext cx="5791200" cy="1143000"/>
          </a:xfrm>
        </p:spPr>
        <p:txBody>
          <a:bodyPr/>
          <a:lstStyle/>
          <a:p>
            <a:pPr algn="l"/>
            <a:r>
              <a:rPr lang="en-US" altLang="en-US" b="1">
                <a:solidFill>
                  <a:srgbClr val="FFFF00"/>
                </a:solidFill>
                <a:latin typeface="Arial" panose="020B0604020202020204" pitchFamily="34" charset="0"/>
              </a:rPr>
              <a:t>Why do we need a neurotransmitter like dopamine?</a:t>
            </a:r>
            <a:endParaRPr lang="en-US" altLang="en-US" b="1">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8834" name="Text Box 2">
            <a:extLst>
              <a:ext uri="{FF2B5EF4-FFF2-40B4-BE49-F238E27FC236}">
                <a16:creationId xmlns:a16="http://schemas.microsoft.com/office/drawing/2014/main" id="{9E1755F2-0ACB-D7A4-5231-3E09248D5A42}"/>
              </a:ext>
            </a:extLst>
          </p:cNvPr>
          <p:cNvSpPr txBox="1">
            <a:spLocks noChangeArrowheads="1"/>
          </p:cNvSpPr>
          <p:nvPr/>
        </p:nvSpPr>
        <p:spPr bwMode="auto">
          <a:xfrm>
            <a:off x="914400" y="990600"/>
            <a:ext cx="8077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bg1"/>
                </a:solidFill>
                <a:effectLst>
                  <a:outerShdw blurRad="38100" dist="38100" dir="2700000" algn="tl">
                    <a:srgbClr val="000000"/>
                  </a:outerShdw>
                </a:effectLst>
              </a:rPr>
              <a:t>Human behavior is controlled by natural chemical reward systems in the body</a:t>
            </a:r>
          </a:p>
          <a:p>
            <a:endParaRPr lang="en-US" altLang="en-US" sz="2800">
              <a:solidFill>
                <a:schemeClr val="bg1"/>
              </a:solidFill>
              <a:effectLst>
                <a:outerShdw blurRad="38100" dist="38100" dir="2700000" algn="tl">
                  <a:srgbClr val="000000"/>
                </a:outerShdw>
              </a:effectLst>
            </a:endParaRPr>
          </a:p>
          <a:p>
            <a:r>
              <a:rPr lang="en-US" altLang="en-US" sz="2800">
                <a:solidFill>
                  <a:schemeClr val="bg1"/>
                </a:solidFill>
                <a:effectLst>
                  <a:outerShdw blurRad="38100" dist="38100" dir="2700000" algn="tl">
                    <a:srgbClr val="000000"/>
                  </a:outerShdw>
                </a:effectLst>
              </a:rPr>
              <a:t>For example, we like to eat fatty foods because it make us feel good</a:t>
            </a:r>
          </a:p>
          <a:p>
            <a:endParaRPr lang="en-US" altLang="en-US" sz="2800">
              <a:solidFill>
                <a:schemeClr val="bg1"/>
              </a:solidFill>
              <a:effectLst>
                <a:outerShdw blurRad="38100" dist="38100" dir="2700000" algn="tl">
                  <a:srgbClr val="000000"/>
                </a:outerShdw>
              </a:effectLst>
            </a:endParaRPr>
          </a:p>
          <a:p>
            <a:r>
              <a:rPr lang="en-US" altLang="en-US" sz="2800">
                <a:solidFill>
                  <a:schemeClr val="bg1"/>
                </a:solidFill>
                <a:effectLst>
                  <a:outerShdw blurRad="38100" dist="38100" dir="2700000" algn="tl">
                    <a:srgbClr val="000000"/>
                  </a:outerShdw>
                </a:effectLst>
              </a:rPr>
              <a:t>It is the release of dopamine that is the chemical reward system responsible for the good feeling</a:t>
            </a:r>
          </a:p>
          <a:p>
            <a:endParaRPr lang="en-US" altLang="en-US" sz="2800">
              <a:solidFill>
                <a:schemeClr val="bg1"/>
              </a:solidFill>
              <a:effectLst>
                <a:outerShdw blurRad="38100" dist="38100" dir="2700000" algn="tl">
                  <a:srgbClr val="000000"/>
                </a:outerShdw>
              </a:effectLst>
            </a:endParaRPr>
          </a:p>
          <a:p>
            <a:r>
              <a:rPr lang="en-US" altLang="en-US" sz="2800">
                <a:solidFill>
                  <a:schemeClr val="bg1"/>
                </a:solidFill>
                <a:effectLst>
                  <a:outerShdw blurRad="38100" dist="38100" dir="2700000" algn="tl">
                    <a:srgbClr val="000000"/>
                  </a:outerShdw>
                </a:effectLst>
              </a:rPr>
              <a:t>Dopamine “reinforces behaviors essential to our survival.”</a:t>
            </a:r>
          </a:p>
        </p:txBody>
      </p:sp>
      <p:sp>
        <p:nvSpPr>
          <p:cNvPr id="248835" name="Text Box 3">
            <a:extLst>
              <a:ext uri="{FF2B5EF4-FFF2-40B4-BE49-F238E27FC236}">
                <a16:creationId xmlns:a16="http://schemas.microsoft.com/office/drawing/2014/main" id="{3D15B156-AB6B-FCCB-E944-05B3D13894B7}"/>
              </a:ext>
            </a:extLst>
          </p:cNvPr>
          <p:cNvSpPr txBox="1">
            <a:spLocks noChangeArrowheads="1"/>
          </p:cNvSpPr>
          <p:nvPr/>
        </p:nvSpPr>
        <p:spPr bwMode="auto">
          <a:xfrm>
            <a:off x="1401763" y="228600"/>
            <a:ext cx="6294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u="sng">
                <a:solidFill>
                  <a:srgbClr val="FFFF00"/>
                </a:solidFill>
                <a:effectLst>
                  <a:outerShdw blurRad="38100" dist="38100" dir="2700000" algn="tl">
                    <a:srgbClr val="000000"/>
                  </a:outerShdw>
                </a:effectLst>
              </a:rPr>
              <a:t>Importance of Dopamine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4803" name="Text Box 3">
            <a:extLst>
              <a:ext uri="{FF2B5EF4-FFF2-40B4-BE49-F238E27FC236}">
                <a16:creationId xmlns:a16="http://schemas.microsoft.com/office/drawing/2014/main" id="{BEA2110E-ABFB-031B-B2B4-AD02F3814355}"/>
              </a:ext>
            </a:extLst>
          </p:cNvPr>
          <p:cNvSpPr txBox="1">
            <a:spLocks noChangeArrowheads="1"/>
          </p:cNvSpPr>
          <p:nvPr/>
        </p:nvSpPr>
        <p:spPr bwMode="auto">
          <a:xfrm>
            <a:off x="838200" y="1982788"/>
            <a:ext cx="7696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bg1"/>
                </a:solidFill>
                <a:effectLst>
                  <a:outerShdw blurRad="38100" dist="38100" dir="2700000" algn="tl">
                    <a:srgbClr val="000000"/>
                  </a:outerShdw>
                </a:effectLst>
              </a:rPr>
              <a:t>After neurotransmitter stimulates the postsynaptic membrane, it is removed by an enzyme or transported out of synapse</a:t>
            </a:r>
          </a:p>
          <a:p>
            <a:endParaRPr lang="en-US" altLang="en-US" sz="3200">
              <a:solidFill>
                <a:schemeClr val="bg1"/>
              </a:solidFill>
              <a:effectLst>
                <a:outerShdw blurRad="38100" dist="38100" dir="2700000" algn="tl">
                  <a:srgbClr val="000000"/>
                </a:outerShdw>
              </a:effectLst>
            </a:endParaRPr>
          </a:p>
          <a:p>
            <a:r>
              <a:rPr lang="en-US" altLang="en-US" sz="3200">
                <a:solidFill>
                  <a:schemeClr val="bg1"/>
                </a:solidFill>
                <a:effectLst>
                  <a:outerShdw blurRad="38100" dist="38100" dir="2700000" algn="tl">
                    <a:srgbClr val="000000"/>
                  </a:outerShdw>
                </a:effectLst>
              </a:rPr>
              <a:t>For example, acetylcholine is removed from synapses by an enzyme called acetylcholinesterase</a:t>
            </a:r>
          </a:p>
        </p:txBody>
      </p:sp>
      <p:sp>
        <p:nvSpPr>
          <p:cNvPr id="204806" name="Text Box 6">
            <a:extLst>
              <a:ext uri="{FF2B5EF4-FFF2-40B4-BE49-F238E27FC236}">
                <a16:creationId xmlns:a16="http://schemas.microsoft.com/office/drawing/2014/main" id="{A80D89F1-9932-6073-87C2-3DCF56952CAF}"/>
              </a:ext>
            </a:extLst>
          </p:cNvPr>
          <p:cNvSpPr txBox="1">
            <a:spLocks noChangeArrowheads="1"/>
          </p:cNvSpPr>
          <p:nvPr/>
        </p:nvSpPr>
        <p:spPr bwMode="auto">
          <a:xfrm>
            <a:off x="1143000" y="1068388"/>
            <a:ext cx="671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u="sng">
                <a:solidFill>
                  <a:srgbClr val="FFFF00"/>
                </a:solidFill>
                <a:effectLst>
                  <a:outerShdw blurRad="38100" dist="38100" dir="2700000" algn="tl">
                    <a:srgbClr val="000000"/>
                  </a:outerShdw>
                </a:effectLst>
              </a:rPr>
              <a:t>Synapses must be cleaned 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3F3BDCAA-480C-E110-F09A-D846036D2DC2}"/>
              </a:ext>
            </a:extLst>
          </p:cNvPr>
          <p:cNvSpPr>
            <a:spLocks noGrp="1" noChangeArrowheads="1"/>
          </p:cNvSpPr>
          <p:nvPr>
            <p:ph type="title"/>
          </p:nvPr>
        </p:nvSpPr>
        <p:spPr>
          <a:xfrm>
            <a:off x="627063" y="1092200"/>
            <a:ext cx="8593137" cy="1422400"/>
          </a:xfrm>
        </p:spPr>
        <p:txBody>
          <a:bodyPr/>
          <a:lstStyle/>
          <a:p>
            <a:r>
              <a:rPr lang="en-US" altLang="en-US" sz="4000" b="1" u="sng">
                <a:solidFill>
                  <a:srgbClr val="FFFF00"/>
                </a:solidFill>
                <a:latin typeface="Arial" panose="020B0604020202020204" pitchFamily="34" charset="0"/>
              </a:rPr>
              <a:t>Overview of Lesson</a:t>
            </a:r>
            <a:endParaRPr lang="en-US" altLang="en-US" sz="4000">
              <a:effectLst>
                <a:outerShdw blurRad="38100" dist="38100" dir="2700000" algn="tl">
                  <a:srgbClr val="FFFFFF"/>
                </a:outerShdw>
              </a:effectLst>
              <a:latin typeface="Arial" panose="020B0604020202020204" pitchFamily="34" charset="0"/>
            </a:endParaRPr>
          </a:p>
        </p:txBody>
      </p:sp>
      <p:sp>
        <p:nvSpPr>
          <p:cNvPr id="242691" name="Rectangle 3">
            <a:extLst>
              <a:ext uri="{FF2B5EF4-FFF2-40B4-BE49-F238E27FC236}">
                <a16:creationId xmlns:a16="http://schemas.microsoft.com/office/drawing/2014/main" id="{8E9C68F7-09DF-6942-38B0-EEEE87718354}"/>
              </a:ext>
            </a:extLst>
          </p:cNvPr>
          <p:cNvSpPr>
            <a:spLocks noGrp="1" noChangeArrowheads="1"/>
          </p:cNvSpPr>
          <p:nvPr>
            <p:ph type="body" idx="1"/>
          </p:nvPr>
        </p:nvSpPr>
        <p:spPr>
          <a:xfrm>
            <a:off x="1312863" y="2260600"/>
            <a:ext cx="7543800" cy="2921000"/>
          </a:xfrm>
        </p:spPr>
        <p:txBody>
          <a:bodyPr/>
          <a:lstStyle/>
          <a:p>
            <a:r>
              <a:rPr lang="en-US" altLang="en-US" sz="3600" b="1">
                <a:solidFill>
                  <a:schemeClr val="bg2"/>
                </a:solidFill>
                <a:latin typeface="Arial" panose="020B0604020202020204" pitchFamily="34" charset="0"/>
              </a:rPr>
              <a:t>Nervous system</a:t>
            </a:r>
          </a:p>
          <a:p>
            <a:r>
              <a:rPr lang="en-US" altLang="en-US" sz="3600" b="1">
                <a:solidFill>
                  <a:schemeClr val="bg2"/>
                </a:solidFill>
                <a:latin typeface="Arial" panose="020B0604020202020204" pitchFamily="34" charset="0"/>
              </a:rPr>
              <a:t>Synapses and neurohormones</a:t>
            </a:r>
            <a:endParaRPr lang="en-US" altLang="en-US" sz="3600" b="1">
              <a:solidFill>
                <a:schemeClr val="bg2"/>
              </a:solidFill>
              <a:effectLst>
                <a:outerShdw blurRad="38100" dist="38100" dir="2700000" algn="tl">
                  <a:srgbClr val="FFFFFF"/>
                </a:outerShdw>
              </a:effectLst>
              <a:latin typeface="Arial" panose="020B0604020202020204" pitchFamily="34" charset="0"/>
            </a:endParaRPr>
          </a:p>
          <a:p>
            <a:r>
              <a:rPr lang="en-US" altLang="en-US" sz="3600" b="1">
                <a:solidFill>
                  <a:schemeClr val="bg1"/>
                </a:solidFill>
                <a:latin typeface="Arial" panose="020B0604020202020204" pitchFamily="34" charset="0"/>
              </a:rPr>
              <a:t>Drug addiction</a:t>
            </a:r>
          </a:p>
          <a:p>
            <a:pPr>
              <a:buFontTx/>
              <a:buNone/>
            </a:pPr>
            <a:endParaRPr lang="en-US" altLang="en-US" sz="3600" b="1">
              <a:solidFill>
                <a:schemeClr val="bg2"/>
              </a:solidFill>
              <a:latin typeface="Arial" panose="020B0604020202020204" pitchFamily="34" charset="0"/>
            </a:endParaRPr>
          </a:p>
          <a:p>
            <a:pPr lvl="1"/>
            <a:endParaRPr lang="en-US" altLang="en-US" sz="3600" b="1">
              <a:solidFill>
                <a:schemeClr val="bg1"/>
              </a:solidFill>
              <a:effectLst>
                <a:outerShdw blurRad="38100" dist="38100" dir="2700000" algn="tl">
                  <a:srgbClr val="808080"/>
                </a:outerShdw>
              </a:effectLst>
              <a:latin typeface="Arial" panose="020B0604020202020204" pitchFamily="34" charset="0"/>
            </a:endParaRPr>
          </a:p>
        </p:txBody>
      </p:sp>
      <p:sp>
        <p:nvSpPr>
          <p:cNvPr id="242692" name="AutoShape 4">
            <a:extLst>
              <a:ext uri="{FF2B5EF4-FFF2-40B4-BE49-F238E27FC236}">
                <a16:creationId xmlns:a16="http://schemas.microsoft.com/office/drawing/2014/main" id="{1F07E5DD-E207-018C-053D-B7318149F2C7}"/>
              </a:ext>
            </a:extLst>
          </p:cNvPr>
          <p:cNvSpPr>
            <a:spLocks noChangeArrowheads="1"/>
          </p:cNvSpPr>
          <p:nvPr/>
        </p:nvSpPr>
        <p:spPr bwMode="auto">
          <a:xfrm>
            <a:off x="627063" y="3657600"/>
            <a:ext cx="685800" cy="457200"/>
          </a:xfrm>
          <a:prstGeom prst="rightArrow">
            <a:avLst>
              <a:gd name="adj1" fmla="val 50000"/>
              <a:gd name="adj2"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id="{FB64FE71-BAC2-726F-2821-A701D5EB2C73}"/>
              </a:ext>
            </a:extLst>
          </p:cNvPr>
          <p:cNvSpPr txBox="1">
            <a:spLocks noChangeArrowheads="1"/>
          </p:cNvSpPr>
          <p:nvPr/>
        </p:nvSpPr>
        <p:spPr bwMode="auto">
          <a:xfrm>
            <a:off x="990600" y="1333500"/>
            <a:ext cx="7543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400">
                <a:solidFill>
                  <a:schemeClr val="bg1"/>
                </a:solidFill>
                <a:effectLst>
                  <a:outerShdw blurRad="38100" dist="38100" dir="2700000" algn="tl">
                    <a:srgbClr val="000000"/>
                  </a:outerShdw>
                </a:effectLst>
              </a:rPr>
              <a:t>Cigarettes contribute to death rates from </a:t>
            </a:r>
          </a:p>
          <a:p>
            <a:r>
              <a:rPr lang="en-US" altLang="en-US" sz="2400">
                <a:solidFill>
                  <a:schemeClr val="bg1"/>
                </a:solidFill>
                <a:effectLst>
                  <a:outerShdw blurRad="38100" dist="38100" dir="2700000" algn="tl">
                    <a:srgbClr val="000000"/>
                  </a:outerShdw>
                </a:effectLst>
              </a:rPr>
              <a:t> cancer and heart disease</a:t>
            </a:r>
          </a:p>
          <a:p>
            <a:endParaRPr lang="en-US" altLang="en-US" sz="2400">
              <a:solidFill>
                <a:schemeClr val="bg1"/>
              </a:solidFill>
              <a:effectLst>
                <a:outerShdw blurRad="38100" dist="38100" dir="2700000" algn="tl">
                  <a:srgbClr val="000000"/>
                </a:outerShdw>
              </a:effectLst>
            </a:endParaRPr>
          </a:p>
          <a:p>
            <a:pPr>
              <a:buFontTx/>
              <a:buChar char="•"/>
            </a:pPr>
            <a:r>
              <a:rPr lang="en-US" altLang="en-US" sz="2400">
                <a:solidFill>
                  <a:schemeClr val="bg1"/>
                </a:solidFill>
                <a:effectLst>
                  <a:outerShdw blurRad="38100" dist="38100" dir="2700000" algn="tl">
                    <a:srgbClr val="000000"/>
                  </a:outerShdw>
                </a:effectLst>
              </a:rPr>
              <a:t>Alcohol is the leading cause of violence</a:t>
            </a:r>
          </a:p>
          <a:p>
            <a:endParaRPr lang="en-US" altLang="en-US" sz="2400">
              <a:solidFill>
                <a:schemeClr val="bg1"/>
              </a:solidFill>
              <a:effectLst>
                <a:outerShdw blurRad="38100" dist="38100" dir="2700000" algn="tl">
                  <a:srgbClr val="000000"/>
                </a:outerShdw>
              </a:effectLst>
            </a:endParaRPr>
          </a:p>
          <a:p>
            <a:pPr>
              <a:buFontTx/>
              <a:buChar char="•"/>
            </a:pPr>
            <a:r>
              <a:rPr lang="en-US" altLang="en-US" sz="2400">
                <a:solidFill>
                  <a:schemeClr val="bg1"/>
                </a:solidFill>
                <a:effectLst>
                  <a:outerShdw blurRad="38100" dist="38100" dir="2700000" algn="tl">
                    <a:srgbClr val="000000"/>
                  </a:outerShdw>
                </a:effectLst>
              </a:rPr>
              <a:t>Needles are spreading AIDS</a:t>
            </a:r>
          </a:p>
          <a:p>
            <a:endParaRPr lang="en-US" altLang="en-US" sz="2400">
              <a:solidFill>
                <a:schemeClr val="bg1"/>
              </a:solidFill>
              <a:effectLst>
                <a:outerShdw blurRad="38100" dist="38100" dir="2700000" algn="tl">
                  <a:srgbClr val="000000"/>
                </a:outerShdw>
              </a:effectLst>
            </a:endParaRPr>
          </a:p>
          <a:p>
            <a:pPr>
              <a:buFontTx/>
              <a:buChar char="•"/>
            </a:pPr>
            <a:r>
              <a:rPr lang="en-US" altLang="en-US" sz="2400">
                <a:solidFill>
                  <a:schemeClr val="bg1"/>
                </a:solidFill>
                <a:effectLst>
                  <a:outerShdw blurRad="38100" dist="38100" dir="2700000" algn="tl">
                    <a:srgbClr val="000000"/>
                  </a:outerShdw>
                </a:effectLst>
              </a:rPr>
              <a:t>Addiction to drugs, cigarettes and alcohol </a:t>
            </a:r>
          </a:p>
          <a:p>
            <a:r>
              <a:rPr lang="en-US" altLang="en-US" sz="2400">
                <a:solidFill>
                  <a:schemeClr val="bg1"/>
                </a:solidFill>
                <a:effectLst>
                  <a:outerShdw blurRad="38100" dist="38100" dir="2700000" algn="tl">
                    <a:srgbClr val="000000"/>
                  </a:outerShdw>
                </a:effectLst>
              </a:rPr>
              <a:t> account for a third of all hospital admissions, </a:t>
            </a:r>
          </a:p>
          <a:p>
            <a:r>
              <a:rPr lang="en-US" altLang="en-US" sz="2400">
                <a:solidFill>
                  <a:schemeClr val="bg1"/>
                </a:solidFill>
                <a:effectLst>
                  <a:outerShdw blurRad="38100" dist="38100" dir="2700000" algn="tl">
                    <a:srgbClr val="000000"/>
                  </a:outerShdw>
                </a:effectLst>
              </a:rPr>
              <a:t> and a majority of all crimes</a:t>
            </a:r>
          </a:p>
          <a:p>
            <a:endParaRPr lang="en-US" altLang="en-US" sz="2400">
              <a:solidFill>
                <a:schemeClr val="bg1"/>
              </a:solidFill>
              <a:effectLst>
                <a:outerShdw blurRad="38100" dist="38100" dir="2700000" algn="tl">
                  <a:srgbClr val="000000"/>
                </a:outerShdw>
              </a:effectLst>
            </a:endParaRPr>
          </a:p>
          <a:p>
            <a:pPr>
              <a:buFontTx/>
              <a:buChar char="•"/>
            </a:pPr>
            <a:r>
              <a:rPr lang="en-US" altLang="en-US" sz="2400">
                <a:solidFill>
                  <a:schemeClr val="bg1"/>
                </a:solidFill>
                <a:effectLst>
                  <a:outerShdw blurRad="38100" dist="38100" dir="2700000" algn="tl">
                    <a:srgbClr val="000000"/>
                  </a:outerShdw>
                </a:effectLst>
              </a:rPr>
              <a:t>Drug use costing us excess of 240 billion </a:t>
            </a:r>
          </a:p>
          <a:p>
            <a:r>
              <a:rPr lang="en-US" altLang="en-US" sz="2400">
                <a:solidFill>
                  <a:schemeClr val="bg1"/>
                </a:solidFill>
                <a:effectLst>
                  <a:outerShdw blurRad="38100" dist="38100" dir="2700000" algn="tl">
                    <a:srgbClr val="000000"/>
                  </a:outerShdw>
                </a:effectLst>
              </a:rPr>
              <a:t> dollars annually</a:t>
            </a:r>
          </a:p>
        </p:txBody>
      </p:sp>
      <p:sp>
        <p:nvSpPr>
          <p:cNvPr id="205827" name="Text Box 3">
            <a:extLst>
              <a:ext uri="{FF2B5EF4-FFF2-40B4-BE49-F238E27FC236}">
                <a16:creationId xmlns:a16="http://schemas.microsoft.com/office/drawing/2014/main" id="{019CB446-7718-998F-288A-E5C0F8D27A62}"/>
              </a:ext>
            </a:extLst>
          </p:cNvPr>
          <p:cNvSpPr txBox="1">
            <a:spLocks noChangeArrowheads="1"/>
          </p:cNvSpPr>
          <p:nvPr/>
        </p:nvSpPr>
        <p:spPr bwMode="auto">
          <a:xfrm>
            <a:off x="815975" y="304800"/>
            <a:ext cx="7575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u="sng">
                <a:solidFill>
                  <a:srgbClr val="FFFF00"/>
                </a:solidFill>
                <a:effectLst>
                  <a:outerShdw blurRad="38100" dist="38100" dir="2700000" algn="tl">
                    <a:srgbClr val="000000"/>
                  </a:outerShdw>
                </a:effectLst>
              </a:rPr>
              <a:t>Price of Drug Addiction in U.S.</a:t>
            </a:r>
            <a:endParaRPr lang="en-US" altLang="en-US" sz="4000">
              <a:effectLst>
                <a:outerShdw blurRad="38100" dist="38100" dir="2700000" algn="tl">
                  <a:srgbClr val="FFFFFF"/>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0FD30C27-A061-27AA-BF9A-E5C351D68EB7}"/>
              </a:ext>
            </a:extLst>
          </p:cNvPr>
          <p:cNvSpPr>
            <a:spLocks noGrp="1" noChangeArrowheads="1"/>
          </p:cNvSpPr>
          <p:nvPr>
            <p:ph type="title"/>
          </p:nvPr>
        </p:nvSpPr>
        <p:spPr>
          <a:xfrm>
            <a:off x="457200" y="2667000"/>
            <a:ext cx="8458200" cy="1143000"/>
          </a:xfrm>
        </p:spPr>
        <p:txBody>
          <a:bodyPr/>
          <a:lstStyle/>
          <a:p>
            <a:pPr algn="l"/>
            <a:r>
              <a:rPr lang="en-US" altLang="en-US" sz="4000" b="1">
                <a:solidFill>
                  <a:srgbClr val="FFFF00"/>
                </a:solidFill>
                <a:effectLst>
                  <a:outerShdw blurRad="38100" dist="38100" dir="2700000" algn="tl">
                    <a:srgbClr val="000000"/>
                  </a:outerShdw>
                </a:effectLst>
                <a:latin typeface="Arial" panose="020B0604020202020204" pitchFamily="34" charset="0"/>
              </a:rPr>
              <a:t>According to scientists, what is the master molecule of addiction and where is it produced?</a:t>
            </a:r>
            <a:endParaRPr lang="en-US" altLang="en-US" sz="4000" b="1">
              <a:effectLst>
                <a:outerShdw blurRad="38100" dist="38100" dir="2700000" algn="tl">
                  <a:srgbClr val="FFFFFF"/>
                </a:outerShdw>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07882DFB-11CF-C8AF-50A9-8E141E1A7D14}"/>
              </a:ext>
            </a:extLst>
          </p:cNvPr>
          <p:cNvSpPr>
            <a:spLocks noGrp="1" noChangeArrowheads="1"/>
          </p:cNvSpPr>
          <p:nvPr>
            <p:ph type="title"/>
          </p:nvPr>
        </p:nvSpPr>
        <p:spPr>
          <a:xfrm>
            <a:off x="627063" y="1092200"/>
            <a:ext cx="8593137" cy="1422400"/>
          </a:xfrm>
        </p:spPr>
        <p:txBody>
          <a:bodyPr/>
          <a:lstStyle/>
          <a:p>
            <a:r>
              <a:rPr lang="en-US" altLang="en-US" sz="4000" b="1" u="sng">
                <a:solidFill>
                  <a:srgbClr val="FFFF00"/>
                </a:solidFill>
                <a:latin typeface="Arial" panose="020B0604020202020204" pitchFamily="34" charset="0"/>
              </a:rPr>
              <a:t>Overview of Lesson</a:t>
            </a:r>
            <a:endParaRPr lang="en-US" altLang="en-US" sz="4000">
              <a:effectLst>
                <a:outerShdw blurRad="38100" dist="38100" dir="2700000" algn="tl">
                  <a:srgbClr val="FFFFFF"/>
                </a:outerShdw>
              </a:effectLst>
              <a:latin typeface="Arial" panose="020B0604020202020204" pitchFamily="34" charset="0"/>
            </a:endParaRPr>
          </a:p>
        </p:txBody>
      </p:sp>
      <p:sp>
        <p:nvSpPr>
          <p:cNvPr id="113667" name="Rectangle 3">
            <a:extLst>
              <a:ext uri="{FF2B5EF4-FFF2-40B4-BE49-F238E27FC236}">
                <a16:creationId xmlns:a16="http://schemas.microsoft.com/office/drawing/2014/main" id="{D2F966D8-6AB5-A14C-BAE7-253BD71788B4}"/>
              </a:ext>
            </a:extLst>
          </p:cNvPr>
          <p:cNvSpPr>
            <a:spLocks noGrp="1" noChangeArrowheads="1"/>
          </p:cNvSpPr>
          <p:nvPr>
            <p:ph type="body" idx="1"/>
          </p:nvPr>
        </p:nvSpPr>
        <p:spPr>
          <a:xfrm>
            <a:off x="1312863" y="2260600"/>
            <a:ext cx="7543800" cy="2921000"/>
          </a:xfrm>
        </p:spPr>
        <p:txBody>
          <a:bodyPr/>
          <a:lstStyle/>
          <a:p>
            <a:r>
              <a:rPr lang="en-US" altLang="en-US" sz="3600" b="1">
                <a:solidFill>
                  <a:schemeClr val="bg1"/>
                </a:solidFill>
                <a:latin typeface="Arial" panose="020B0604020202020204" pitchFamily="34" charset="0"/>
              </a:rPr>
              <a:t>Nervous system</a:t>
            </a:r>
          </a:p>
          <a:p>
            <a:r>
              <a:rPr lang="en-US" altLang="en-US" sz="3600" b="1">
                <a:solidFill>
                  <a:schemeClr val="bg1"/>
                </a:solidFill>
                <a:latin typeface="Arial" panose="020B0604020202020204" pitchFamily="34" charset="0"/>
              </a:rPr>
              <a:t>Synapses and neurohormones</a:t>
            </a:r>
          </a:p>
          <a:p>
            <a:r>
              <a:rPr lang="en-US" altLang="en-US" sz="3600" b="1">
                <a:solidFill>
                  <a:schemeClr val="bg1"/>
                </a:solidFill>
                <a:latin typeface="Arial" panose="020B0604020202020204" pitchFamily="34" charset="0"/>
              </a:rPr>
              <a:t>Drug addiction</a:t>
            </a:r>
          </a:p>
          <a:p>
            <a:pPr>
              <a:buFontTx/>
              <a:buNone/>
            </a:pPr>
            <a:endParaRPr lang="en-US" altLang="en-US" sz="3600" b="1">
              <a:solidFill>
                <a:schemeClr val="bg1"/>
              </a:solidFill>
              <a:latin typeface="Arial" panose="020B0604020202020204" pitchFamily="34" charset="0"/>
            </a:endParaRPr>
          </a:p>
          <a:p>
            <a:pPr lvl="1"/>
            <a:endParaRPr lang="en-US" altLang="en-US" sz="3600" b="1">
              <a:solidFill>
                <a:schemeClr val="bg1"/>
              </a:solidFill>
              <a:effectLst>
                <a:outerShdw blurRad="38100" dist="38100" dir="2700000" algn="tl">
                  <a:srgbClr val="808080"/>
                </a:outerShdw>
              </a:effectLst>
              <a:latin typeface="Arial" panose="020B0604020202020204" pitchFamily="34" charset="0"/>
            </a:endParaRPr>
          </a:p>
        </p:txBody>
      </p:sp>
      <p:sp>
        <p:nvSpPr>
          <p:cNvPr id="113668" name="AutoShape 4">
            <a:extLst>
              <a:ext uri="{FF2B5EF4-FFF2-40B4-BE49-F238E27FC236}">
                <a16:creationId xmlns:a16="http://schemas.microsoft.com/office/drawing/2014/main" id="{C0B30E01-9845-B4BA-3FE5-AF5E9E9A3C3C}"/>
              </a:ext>
            </a:extLst>
          </p:cNvPr>
          <p:cNvSpPr>
            <a:spLocks noChangeArrowheads="1"/>
          </p:cNvSpPr>
          <p:nvPr/>
        </p:nvSpPr>
        <p:spPr bwMode="auto">
          <a:xfrm>
            <a:off x="627063" y="2362200"/>
            <a:ext cx="685800" cy="457200"/>
          </a:xfrm>
          <a:prstGeom prst="rightArrow">
            <a:avLst>
              <a:gd name="adj1" fmla="val 50000"/>
              <a:gd name="adj2"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65891" name="Text Box 3">
            <a:extLst>
              <a:ext uri="{FF2B5EF4-FFF2-40B4-BE49-F238E27FC236}">
                <a16:creationId xmlns:a16="http://schemas.microsoft.com/office/drawing/2014/main" id="{B357A86B-0809-FF7E-F15A-DC591A688562}"/>
              </a:ext>
            </a:extLst>
          </p:cNvPr>
          <p:cNvSpPr txBox="1">
            <a:spLocks noChangeArrowheads="1"/>
          </p:cNvSpPr>
          <p:nvPr/>
        </p:nvSpPr>
        <p:spPr bwMode="auto">
          <a:xfrm>
            <a:off x="5562600" y="1143000"/>
            <a:ext cx="35210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rPr>
              <a:t>Dopamine is thought to be the master molecule of addiction</a:t>
            </a:r>
          </a:p>
          <a:p>
            <a:endParaRPr lang="en-US" altLang="en-US" sz="2800">
              <a:solidFill>
                <a:srgbClr val="FFFF00"/>
              </a:solidFill>
            </a:endParaRPr>
          </a:p>
          <a:p>
            <a:r>
              <a:rPr lang="en-US" altLang="en-US" sz="2800">
                <a:solidFill>
                  <a:srgbClr val="FFFF00"/>
                </a:solidFill>
              </a:rPr>
              <a:t>It is made in the brain and affects  primitive parts of the brain</a:t>
            </a:r>
          </a:p>
        </p:txBody>
      </p:sp>
      <p:pic>
        <p:nvPicPr>
          <p:cNvPr id="165895" name="Picture 7">
            <a:extLst>
              <a:ext uri="{FF2B5EF4-FFF2-40B4-BE49-F238E27FC236}">
                <a16:creationId xmlns:a16="http://schemas.microsoft.com/office/drawing/2014/main" id="{D70B40AC-B258-4AD0-65F2-8681C54B2810}"/>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533400" y="1339850"/>
            <a:ext cx="480060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896" name="Text Box 8">
            <a:extLst>
              <a:ext uri="{FF2B5EF4-FFF2-40B4-BE49-F238E27FC236}">
                <a16:creationId xmlns:a16="http://schemas.microsoft.com/office/drawing/2014/main" id="{59425B02-A229-8840-7FCC-A1795060B000}"/>
              </a:ext>
            </a:extLst>
          </p:cNvPr>
          <p:cNvSpPr txBox="1">
            <a:spLocks noChangeArrowheads="1"/>
          </p:cNvSpPr>
          <p:nvPr/>
        </p:nvSpPr>
        <p:spPr bwMode="auto">
          <a:xfrm>
            <a:off x="533400" y="50292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Based on </a:t>
            </a:r>
            <a:r>
              <a:rPr lang="en-US" altLang="en-US" sz="1200" i="1">
                <a:solidFill>
                  <a:schemeClr val="bg1"/>
                </a:solidFill>
              </a:rPr>
              <a:t>Time</a:t>
            </a:r>
            <a:r>
              <a:rPr lang="en-US" altLang="en-US" sz="1200">
                <a:solidFill>
                  <a:schemeClr val="bg1"/>
                </a:solidFill>
              </a:rPr>
              <a:t>, May 5, 1997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3107" name="Text Box 3">
            <a:extLst>
              <a:ext uri="{FF2B5EF4-FFF2-40B4-BE49-F238E27FC236}">
                <a16:creationId xmlns:a16="http://schemas.microsoft.com/office/drawing/2014/main" id="{4FE4F8A5-B2B5-F99A-1984-0B082CAD7D0A}"/>
              </a:ext>
            </a:extLst>
          </p:cNvPr>
          <p:cNvSpPr txBox="1">
            <a:spLocks noChangeArrowheads="1"/>
          </p:cNvSpPr>
          <p:nvPr/>
        </p:nvSpPr>
        <p:spPr bwMode="auto">
          <a:xfrm>
            <a:off x="685800" y="4422775"/>
            <a:ext cx="8016875" cy="2282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a:solidFill>
                  <a:srgbClr val="FFFF00"/>
                </a:solidFill>
                <a:effectLst>
                  <a:outerShdw blurRad="38100" dist="38100" dir="2700000" algn="tl">
                    <a:srgbClr val="000000"/>
                  </a:outerShdw>
                </a:effectLst>
                <a:latin typeface="Arial" panose="020B0604020202020204" pitchFamily="34" charset="0"/>
              </a:rPr>
              <a:t>After being released into the synapse (the gap between nerve endings and receiver cells), dopamine binds to receptors on the next neuron</a:t>
            </a:r>
          </a:p>
          <a:p>
            <a:pPr>
              <a:buFontTx/>
              <a:buAutoNum type="arabicPeriod"/>
            </a:pPr>
            <a:r>
              <a:rPr lang="en-US" altLang="en-US">
                <a:solidFill>
                  <a:srgbClr val="FFFF00"/>
                </a:solidFill>
                <a:effectLst>
                  <a:outerShdw blurRad="38100" dist="38100" dir="2700000" algn="tl">
                    <a:srgbClr val="000000"/>
                  </a:outerShdw>
                </a:effectLst>
                <a:latin typeface="Arial" panose="020B0604020202020204" pitchFamily="34" charset="0"/>
              </a:rPr>
              <a:t>The dopamine is either quickly reabsorbed or broken down by the enzyme monoamine oxidase (MAO)</a:t>
            </a:r>
          </a:p>
        </p:txBody>
      </p:sp>
      <p:pic>
        <p:nvPicPr>
          <p:cNvPr id="303109" name="Picture 5">
            <a:extLst>
              <a:ext uri="{FF2B5EF4-FFF2-40B4-BE49-F238E27FC236}">
                <a16:creationId xmlns:a16="http://schemas.microsoft.com/office/drawing/2014/main" id="{7A78A12E-28C6-2922-351E-39EEB4C57D09}"/>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1905000" y="457200"/>
            <a:ext cx="5029200" cy="388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3110" name="Text Box 6">
            <a:extLst>
              <a:ext uri="{FF2B5EF4-FFF2-40B4-BE49-F238E27FC236}">
                <a16:creationId xmlns:a16="http://schemas.microsoft.com/office/drawing/2014/main" id="{84AD214C-6F0F-9EDA-306F-8EBAC7467C1E}"/>
              </a:ext>
            </a:extLst>
          </p:cNvPr>
          <p:cNvSpPr txBox="1">
            <a:spLocks noChangeArrowheads="1"/>
          </p:cNvSpPr>
          <p:nvPr/>
        </p:nvSpPr>
        <p:spPr bwMode="auto">
          <a:xfrm>
            <a:off x="1279525" y="152400"/>
            <a:ext cx="60356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Dopamine’s Normal Action</a:t>
            </a:r>
          </a:p>
        </p:txBody>
      </p:sp>
      <p:sp>
        <p:nvSpPr>
          <p:cNvPr id="303111" name="Text Box 7">
            <a:extLst>
              <a:ext uri="{FF2B5EF4-FFF2-40B4-BE49-F238E27FC236}">
                <a16:creationId xmlns:a16="http://schemas.microsoft.com/office/drawing/2014/main" id="{04F1B1D7-0B6F-0A7A-8A6D-9AE0E713C16A}"/>
              </a:ext>
            </a:extLst>
          </p:cNvPr>
          <p:cNvSpPr txBox="1">
            <a:spLocks noChangeArrowheads="1"/>
          </p:cNvSpPr>
          <p:nvPr/>
        </p:nvSpPr>
        <p:spPr bwMode="auto">
          <a:xfrm>
            <a:off x="7070725" y="2057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bg1"/>
                </a:solidFill>
              </a:rPr>
              <a:t>Based on </a:t>
            </a:r>
            <a:r>
              <a:rPr lang="en-US" altLang="en-US" sz="1200" i="1">
                <a:solidFill>
                  <a:schemeClr val="bg1"/>
                </a:solidFill>
              </a:rPr>
              <a:t>Time</a:t>
            </a:r>
            <a:r>
              <a:rPr lang="en-US" altLang="en-US" sz="1200">
                <a:solidFill>
                  <a:schemeClr val="bg1"/>
                </a:solidFill>
              </a:rPr>
              <a:t>, May 5, 1997</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04135" name="Picture 7">
            <a:extLst>
              <a:ext uri="{FF2B5EF4-FFF2-40B4-BE49-F238E27FC236}">
                <a16:creationId xmlns:a16="http://schemas.microsoft.com/office/drawing/2014/main" id="{C5BFAD4C-8863-5CC6-24ED-13803C6149B3}"/>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838200" y="304800"/>
            <a:ext cx="7391400" cy="5711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4131" name="Text Box 3">
            <a:extLst>
              <a:ext uri="{FF2B5EF4-FFF2-40B4-BE49-F238E27FC236}">
                <a16:creationId xmlns:a16="http://schemas.microsoft.com/office/drawing/2014/main" id="{A90EBEC7-2146-6A06-AA6F-E98528D38EA1}"/>
              </a:ext>
            </a:extLst>
          </p:cNvPr>
          <p:cNvSpPr txBox="1">
            <a:spLocks noChangeArrowheads="1"/>
          </p:cNvSpPr>
          <p:nvPr/>
        </p:nvSpPr>
        <p:spPr bwMode="auto">
          <a:xfrm>
            <a:off x="457200" y="4495800"/>
            <a:ext cx="2590800" cy="230187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Cocaine blocks the normal absorption of dopamine.  As a result, dopamine accumulates in the synapse, where is stimulates the receiver cell.</a:t>
            </a:r>
          </a:p>
        </p:txBody>
      </p:sp>
      <p:sp>
        <p:nvSpPr>
          <p:cNvPr id="304132" name="Text Box 4">
            <a:extLst>
              <a:ext uri="{FF2B5EF4-FFF2-40B4-BE49-F238E27FC236}">
                <a16:creationId xmlns:a16="http://schemas.microsoft.com/office/drawing/2014/main" id="{EF43D1A0-7260-C342-0A10-34DE02FBE893}"/>
              </a:ext>
            </a:extLst>
          </p:cNvPr>
          <p:cNvSpPr txBox="1">
            <a:spLocks noChangeArrowheads="1"/>
          </p:cNvSpPr>
          <p:nvPr/>
        </p:nvSpPr>
        <p:spPr bwMode="auto">
          <a:xfrm>
            <a:off x="3276600" y="4602163"/>
            <a:ext cx="2667000" cy="202723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Amphetamines stimulate excess release of dopamine, overwhelming the processes of reuptake and enzyme breakdown.</a:t>
            </a:r>
          </a:p>
        </p:txBody>
      </p:sp>
      <p:sp>
        <p:nvSpPr>
          <p:cNvPr id="304133" name="Text Box 5">
            <a:extLst>
              <a:ext uri="{FF2B5EF4-FFF2-40B4-BE49-F238E27FC236}">
                <a16:creationId xmlns:a16="http://schemas.microsoft.com/office/drawing/2014/main" id="{20D57837-3976-F383-F232-FFD804BFD911}"/>
              </a:ext>
            </a:extLst>
          </p:cNvPr>
          <p:cNvSpPr txBox="1">
            <a:spLocks noChangeArrowheads="1"/>
          </p:cNvSpPr>
          <p:nvPr/>
        </p:nvSpPr>
        <p:spPr bwMode="auto">
          <a:xfrm>
            <a:off x="6172200" y="4602163"/>
            <a:ext cx="2590800" cy="202723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Nicotine stimulates the release of dopamine, while another substance in cigarette smoke blocks the action of MAO.</a:t>
            </a:r>
          </a:p>
        </p:txBody>
      </p:sp>
      <p:sp>
        <p:nvSpPr>
          <p:cNvPr id="304136" name="Text Box 8">
            <a:extLst>
              <a:ext uri="{FF2B5EF4-FFF2-40B4-BE49-F238E27FC236}">
                <a16:creationId xmlns:a16="http://schemas.microsoft.com/office/drawing/2014/main" id="{C9C2E523-07E2-411C-F229-B2404BBB8C27}"/>
              </a:ext>
            </a:extLst>
          </p:cNvPr>
          <p:cNvSpPr txBox="1">
            <a:spLocks noChangeArrowheads="1"/>
          </p:cNvSpPr>
          <p:nvPr/>
        </p:nvSpPr>
        <p:spPr bwMode="auto">
          <a:xfrm>
            <a:off x="685800" y="304800"/>
            <a:ext cx="76612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How Drug Affect Dopamine Levels</a:t>
            </a:r>
          </a:p>
        </p:txBody>
      </p:sp>
      <p:sp>
        <p:nvSpPr>
          <p:cNvPr id="304137" name="Text Box 9">
            <a:extLst>
              <a:ext uri="{FF2B5EF4-FFF2-40B4-BE49-F238E27FC236}">
                <a16:creationId xmlns:a16="http://schemas.microsoft.com/office/drawing/2014/main" id="{10B0E11B-60F0-B398-78E5-58C91BA86B30}"/>
              </a:ext>
            </a:extLst>
          </p:cNvPr>
          <p:cNvSpPr txBox="1">
            <a:spLocks noChangeArrowheads="1"/>
          </p:cNvSpPr>
          <p:nvPr/>
        </p:nvSpPr>
        <p:spPr bwMode="auto">
          <a:xfrm>
            <a:off x="838200" y="990600"/>
            <a:ext cx="251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Based on </a:t>
            </a:r>
            <a:r>
              <a:rPr lang="en-US" altLang="en-US" sz="1200" i="1"/>
              <a:t>Time</a:t>
            </a:r>
            <a:r>
              <a:rPr lang="en-US" altLang="en-US" sz="1200"/>
              <a:t>, May 5, 1997</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613DAA6-D440-0C5A-7198-9BD9EC833DFB}"/>
              </a:ext>
            </a:extLst>
          </p:cNvPr>
          <p:cNvSpPr>
            <a:spLocks noGrp="1" noChangeArrowheads="1"/>
          </p:cNvSpPr>
          <p:nvPr>
            <p:ph type="title"/>
          </p:nvPr>
        </p:nvSpPr>
        <p:spPr>
          <a:xfrm>
            <a:off x="0" y="533400"/>
            <a:ext cx="9144000" cy="1143000"/>
          </a:xfrm>
        </p:spPr>
        <p:txBody>
          <a:bodyPr/>
          <a:lstStyle/>
          <a:p>
            <a:r>
              <a:rPr lang="en-US" altLang="en-US" sz="4000" b="1" u="sng">
                <a:solidFill>
                  <a:srgbClr val="FFFF00"/>
                </a:solidFill>
                <a:effectLst>
                  <a:outerShdw blurRad="38100" dist="38100" dir="2700000" algn="tl">
                    <a:srgbClr val="000000"/>
                  </a:outerShdw>
                </a:effectLst>
                <a:latin typeface="Arial" panose="020B0604020202020204" pitchFamily="34" charset="0"/>
              </a:rPr>
              <a:t>Physiology of Addiction</a:t>
            </a:r>
            <a:endParaRPr lang="en-US" altLang="en-US" b="1">
              <a:effectLst>
                <a:outerShdw blurRad="38100" dist="38100" dir="2700000" algn="tl">
                  <a:srgbClr val="FFFFFF"/>
                </a:outerShdw>
              </a:effectLst>
              <a:latin typeface="Arial" panose="020B0604020202020204" pitchFamily="34" charset="0"/>
            </a:endParaRPr>
          </a:p>
        </p:txBody>
      </p:sp>
      <p:sp>
        <p:nvSpPr>
          <p:cNvPr id="65539" name="Rectangle 3">
            <a:extLst>
              <a:ext uri="{FF2B5EF4-FFF2-40B4-BE49-F238E27FC236}">
                <a16:creationId xmlns:a16="http://schemas.microsoft.com/office/drawing/2014/main" id="{196D251D-685F-7853-41AD-2AFC0E287BA0}"/>
              </a:ext>
            </a:extLst>
          </p:cNvPr>
          <p:cNvSpPr>
            <a:spLocks noGrp="1" noChangeArrowheads="1"/>
          </p:cNvSpPr>
          <p:nvPr>
            <p:ph type="body" idx="1"/>
          </p:nvPr>
        </p:nvSpPr>
        <p:spPr>
          <a:xfrm>
            <a:off x="677863" y="1600200"/>
            <a:ext cx="7780337" cy="4114800"/>
          </a:xfrm>
        </p:spPr>
        <p:txBody>
          <a:bodyPr/>
          <a:lstStyle/>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Drug enhances amount of dopamine in the synapses</a:t>
            </a: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Increased dopamine results in increased feelings of pleasure</a:t>
            </a: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Nervous system responds by reducing the number of dopamine receptor sites</a:t>
            </a: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Addict must take more drug to produce the same “high”</a:t>
            </a: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“So while addicts begin by taking drugs to feel high, they end up taking them in order not to feel low.”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34FAA8C7-F36F-C569-7EF8-E0AA22DB4FA9}"/>
              </a:ext>
            </a:extLst>
          </p:cNvPr>
          <p:cNvSpPr>
            <a:spLocks noGrp="1" noChangeArrowheads="1"/>
          </p:cNvSpPr>
          <p:nvPr>
            <p:ph type="title"/>
          </p:nvPr>
        </p:nvSpPr>
        <p:spPr>
          <a:xfrm>
            <a:off x="0" y="228600"/>
            <a:ext cx="9144000" cy="1143000"/>
          </a:xfrm>
        </p:spPr>
        <p:txBody>
          <a:bodyPr/>
          <a:lstStyle/>
          <a:p>
            <a:r>
              <a:rPr lang="en-US" altLang="en-US" sz="4000" b="1" u="sng">
                <a:solidFill>
                  <a:srgbClr val="FFFF00"/>
                </a:solidFill>
                <a:effectLst>
                  <a:outerShdw blurRad="38100" dist="38100" dir="2700000" algn="tl">
                    <a:srgbClr val="000000"/>
                  </a:outerShdw>
                </a:effectLst>
                <a:latin typeface="Arial" panose="020B0604020202020204" pitchFamily="34" charset="0"/>
              </a:rPr>
              <a:t>Withdrawal</a:t>
            </a:r>
            <a:endParaRPr lang="en-US" altLang="en-US" b="1">
              <a:effectLst>
                <a:outerShdw blurRad="38100" dist="38100" dir="2700000" algn="tl">
                  <a:srgbClr val="FFFFFF"/>
                </a:outerShdw>
              </a:effectLst>
              <a:latin typeface="Arial" panose="020B0604020202020204" pitchFamily="34" charset="0"/>
            </a:endParaRPr>
          </a:p>
        </p:txBody>
      </p:sp>
      <p:sp>
        <p:nvSpPr>
          <p:cNvPr id="288771" name="Rectangle 3">
            <a:extLst>
              <a:ext uri="{FF2B5EF4-FFF2-40B4-BE49-F238E27FC236}">
                <a16:creationId xmlns:a16="http://schemas.microsoft.com/office/drawing/2014/main" id="{C5D4B695-5E68-4BFD-3C51-FF0765AA416D}"/>
              </a:ext>
            </a:extLst>
          </p:cNvPr>
          <p:cNvSpPr>
            <a:spLocks noGrp="1" noChangeArrowheads="1"/>
          </p:cNvSpPr>
          <p:nvPr>
            <p:ph type="body" idx="1"/>
          </p:nvPr>
        </p:nvSpPr>
        <p:spPr>
          <a:xfrm>
            <a:off x="677863" y="1371600"/>
            <a:ext cx="7780337" cy="4114800"/>
          </a:xfrm>
        </p:spPr>
        <p:txBody>
          <a:bodyPr/>
          <a:lstStyle/>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Physiological response to lack of drug effects, especially the drug’s substitution for naturally produced neurotransmitter</a:t>
            </a:r>
          </a:p>
          <a:p>
            <a:pPr>
              <a:lnSpc>
                <a:spcPct val="90000"/>
              </a:lnSpc>
              <a:buFontTx/>
              <a:buNone/>
            </a:pPr>
            <a:endParaRPr lang="en-US" alt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Withdrawal effects can be intense at first, especially if the drug addict quits abruptly</a:t>
            </a:r>
          </a:p>
          <a:p>
            <a:pPr>
              <a:lnSpc>
                <a:spcPct val="90000"/>
              </a:lnSpc>
              <a:buFontTx/>
              <a:buNone/>
            </a:pPr>
            <a:endParaRPr lang="en-US" alt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Eventually the body’s physiology returns to normal, and the person will stop craving the drug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E097E37F-37E8-31AF-CC06-2D36331C9D32}"/>
              </a:ext>
            </a:extLst>
          </p:cNvPr>
          <p:cNvSpPr>
            <a:spLocks noGrp="1" noChangeArrowheads="1"/>
          </p:cNvSpPr>
          <p:nvPr>
            <p:ph type="title"/>
          </p:nvPr>
        </p:nvSpPr>
        <p:spPr>
          <a:xfrm>
            <a:off x="0" y="304800"/>
            <a:ext cx="9144000" cy="1143000"/>
          </a:xfrm>
        </p:spPr>
        <p:txBody>
          <a:bodyPr/>
          <a:lstStyle/>
          <a:p>
            <a:r>
              <a:rPr lang="en-US" altLang="en-US" sz="3600" b="1" u="sng">
                <a:solidFill>
                  <a:srgbClr val="FFFF00"/>
                </a:solidFill>
                <a:effectLst>
                  <a:outerShdw blurRad="38100" dist="38100" dir="2700000" algn="tl">
                    <a:srgbClr val="000000"/>
                  </a:outerShdw>
                </a:effectLst>
                <a:latin typeface="Arial" panose="020B0604020202020204" pitchFamily="34" charset="0"/>
              </a:rPr>
              <a:t>Treatment for Heroin Addicts</a:t>
            </a:r>
            <a:endParaRPr lang="en-US" altLang="en-US" sz="3600" b="1">
              <a:effectLst>
                <a:outerShdw blurRad="38100" dist="38100" dir="2700000" algn="tl">
                  <a:srgbClr val="FFFFFF"/>
                </a:outerShdw>
              </a:effectLst>
              <a:latin typeface="Arial" panose="020B0604020202020204" pitchFamily="34" charset="0"/>
            </a:endParaRPr>
          </a:p>
        </p:txBody>
      </p:sp>
      <p:sp>
        <p:nvSpPr>
          <p:cNvPr id="291843" name="Rectangle 3">
            <a:extLst>
              <a:ext uri="{FF2B5EF4-FFF2-40B4-BE49-F238E27FC236}">
                <a16:creationId xmlns:a16="http://schemas.microsoft.com/office/drawing/2014/main" id="{45835003-4D27-BA36-A176-98B484906CA8}"/>
              </a:ext>
            </a:extLst>
          </p:cNvPr>
          <p:cNvSpPr>
            <a:spLocks noGrp="1" noChangeArrowheads="1"/>
          </p:cNvSpPr>
          <p:nvPr>
            <p:ph type="body" idx="1"/>
          </p:nvPr>
        </p:nvSpPr>
        <p:spPr>
          <a:xfrm>
            <a:off x="304800" y="1447800"/>
            <a:ext cx="8466138" cy="4114800"/>
          </a:xfrm>
        </p:spPr>
        <p:txBody>
          <a:bodyPr/>
          <a:lstStyle/>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Heroin addicts are put on methadone to wean them off of heroin </a:t>
            </a:r>
          </a:p>
          <a:p>
            <a:pPr>
              <a:lnSpc>
                <a:spcPct val="90000"/>
              </a:lnSpc>
              <a:buFontTx/>
              <a:buNone/>
            </a:pPr>
            <a:r>
              <a:rPr lang="en-US" altLang="en-US" sz="2800" b="1">
                <a:solidFill>
                  <a:schemeClr val="bg1"/>
                </a:solidFill>
                <a:effectLst>
                  <a:outerShdw blurRad="38100" dist="38100" dir="2700000" algn="tl">
                    <a:srgbClr val="000000"/>
                  </a:outerShdw>
                </a:effectLst>
                <a:latin typeface="Arial" panose="020B0604020202020204" pitchFamily="34" charset="0"/>
              </a:rPr>
              <a:t> </a:t>
            </a: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Methadone replaces the heroin without giving the “rush”</a:t>
            </a:r>
          </a:p>
          <a:p>
            <a:pPr>
              <a:lnSpc>
                <a:spcPct val="90000"/>
              </a:lnSpc>
              <a:buFontTx/>
              <a:buNone/>
            </a:pPr>
            <a:endParaRPr lang="en-US" alt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If the addict tries to take heroin, the methadone blocks the euphoric effects of it</a:t>
            </a:r>
          </a:p>
          <a:p>
            <a:pPr>
              <a:lnSpc>
                <a:spcPct val="90000"/>
              </a:lnSpc>
              <a:buFontTx/>
              <a:buNone/>
            </a:pPr>
            <a:endParaRPr lang="en-US" alt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Eventually the addict’s neurotransmitter production returns to normal if they can avoid taking heroin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00E38635-6792-34CA-67FE-6BF562E10D46}"/>
              </a:ext>
            </a:extLst>
          </p:cNvPr>
          <p:cNvSpPr>
            <a:spLocks noGrp="1" noChangeArrowheads="1"/>
          </p:cNvSpPr>
          <p:nvPr>
            <p:ph type="title"/>
          </p:nvPr>
        </p:nvSpPr>
        <p:spPr>
          <a:xfrm>
            <a:off x="457200" y="2667000"/>
            <a:ext cx="8458200" cy="1143000"/>
          </a:xfrm>
        </p:spPr>
        <p:txBody>
          <a:bodyPr/>
          <a:lstStyle/>
          <a:p>
            <a:pPr algn="l"/>
            <a:r>
              <a:rPr lang="en-US" altLang="en-US" sz="4000" b="1">
                <a:solidFill>
                  <a:srgbClr val="FFFF00"/>
                </a:solidFill>
                <a:effectLst>
                  <a:outerShdw blurRad="38100" dist="38100" dir="2700000" algn="tl">
                    <a:srgbClr val="000000"/>
                  </a:outerShdw>
                </a:effectLst>
                <a:latin typeface="Arial" panose="020B0604020202020204" pitchFamily="34" charset="0"/>
              </a:rPr>
              <a:t>So how has the scientific view of the cause of drug addiction and treatment changed?</a:t>
            </a:r>
            <a:endParaRPr lang="en-US" altLang="en-US" sz="4000" b="1">
              <a:effectLst>
                <a:outerShdw blurRad="38100" dist="38100" dir="2700000" algn="tl">
                  <a:srgbClr val="FFFFFF"/>
                </a:outerShdw>
              </a:effectLst>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69401F5C-DBE7-4503-D738-B16E241F08D2}"/>
              </a:ext>
            </a:extLst>
          </p:cNvPr>
          <p:cNvSpPr>
            <a:spLocks noGrp="1" noChangeArrowheads="1"/>
          </p:cNvSpPr>
          <p:nvPr>
            <p:ph type="title"/>
          </p:nvPr>
        </p:nvSpPr>
        <p:spPr>
          <a:xfrm>
            <a:off x="0" y="685800"/>
            <a:ext cx="9144000" cy="1143000"/>
          </a:xfrm>
        </p:spPr>
        <p:txBody>
          <a:bodyPr/>
          <a:lstStyle/>
          <a:p>
            <a:r>
              <a:rPr lang="en-US" altLang="en-US" b="1" u="sng">
                <a:solidFill>
                  <a:srgbClr val="FFFF00"/>
                </a:solidFill>
                <a:effectLst>
                  <a:outerShdw blurRad="38100" dist="38100" dir="2700000" algn="tl">
                    <a:srgbClr val="000000"/>
                  </a:outerShdw>
                </a:effectLst>
                <a:latin typeface="Arial" panose="020B0604020202020204" pitchFamily="34" charset="0"/>
              </a:rPr>
              <a:t>Changing View of Drug Addiction</a:t>
            </a:r>
            <a:endParaRPr lang="en-US" altLang="en-US" b="1">
              <a:effectLst>
                <a:outerShdw blurRad="38100" dist="38100" dir="2700000" algn="tl">
                  <a:srgbClr val="FFFFFF"/>
                </a:outerShdw>
              </a:effectLst>
              <a:latin typeface="Arial" panose="020B0604020202020204" pitchFamily="34" charset="0"/>
            </a:endParaRPr>
          </a:p>
        </p:txBody>
      </p:sp>
      <p:sp>
        <p:nvSpPr>
          <p:cNvPr id="246787" name="Rectangle 3">
            <a:extLst>
              <a:ext uri="{FF2B5EF4-FFF2-40B4-BE49-F238E27FC236}">
                <a16:creationId xmlns:a16="http://schemas.microsoft.com/office/drawing/2014/main" id="{1666BB8B-D66E-A2F3-3D0E-43E69B2E291A}"/>
              </a:ext>
            </a:extLst>
          </p:cNvPr>
          <p:cNvSpPr>
            <a:spLocks noGrp="1" noChangeArrowheads="1"/>
          </p:cNvSpPr>
          <p:nvPr>
            <p:ph type="body" idx="1"/>
          </p:nvPr>
        </p:nvSpPr>
        <p:spPr>
          <a:xfrm>
            <a:off x="677863" y="2057400"/>
            <a:ext cx="7780337" cy="3048000"/>
          </a:xfrm>
        </p:spPr>
        <p:txBody>
          <a:bodyPr/>
          <a:lstStyle/>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Drug addiction has been viewed as a failure of character and combated with criminal laws and imprisonment</a:t>
            </a:r>
          </a:p>
          <a:p>
            <a:pPr>
              <a:lnSpc>
                <a:spcPct val="90000"/>
              </a:lnSpc>
              <a:buFontTx/>
              <a:buNone/>
            </a:pPr>
            <a:endParaRPr lang="en-US" altLang="en-US" sz="2800" b="1">
              <a:solidFill>
                <a:schemeClr val="bg1"/>
              </a:solidFill>
              <a:effectLst>
                <a:outerShdw blurRad="38100" dist="38100" dir="2700000" algn="tl">
                  <a:srgbClr val="000000"/>
                </a:outerShdw>
              </a:effectLst>
              <a:latin typeface="Arial" panose="020B0604020202020204" pitchFamily="34" charset="0"/>
            </a:endParaRPr>
          </a:p>
          <a:p>
            <a:pPr>
              <a:lnSpc>
                <a:spcPct val="90000"/>
              </a:lnSpc>
            </a:pPr>
            <a:r>
              <a:rPr lang="en-US" altLang="en-US" sz="2800" b="1">
                <a:solidFill>
                  <a:schemeClr val="bg1"/>
                </a:solidFill>
                <a:effectLst>
                  <a:outerShdw blurRad="38100" dist="38100" dir="2700000" algn="tl">
                    <a:srgbClr val="000000"/>
                  </a:outerShdw>
                </a:effectLst>
                <a:latin typeface="Arial" panose="020B0604020202020204" pitchFamily="34" charset="0"/>
              </a:rPr>
              <a:t>Now some scientists feel drug addiction may be a disorder of the brain no different from other forms of mental illness</a:t>
            </a:r>
          </a:p>
          <a:p>
            <a:pPr lvl="1">
              <a:lnSpc>
                <a:spcPct val="90000"/>
              </a:lnSpc>
            </a:pPr>
            <a:r>
              <a:rPr lang="en-US" altLang="en-US" sz="2400" b="1">
                <a:solidFill>
                  <a:schemeClr val="bg1"/>
                </a:solidFill>
                <a:effectLst>
                  <a:outerShdw blurRad="38100" dist="38100" dir="2700000" algn="tl">
                    <a:srgbClr val="000000"/>
                  </a:outerShdw>
                </a:effectLst>
                <a:latin typeface="Arial" panose="020B0604020202020204" pitchFamily="34" charset="0"/>
              </a:rPr>
              <a:t>May be caused by deficiency in neurotransmitters</a:t>
            </a:r>
          </a:p>
          <a:p>
            <a:pPr lvl="1">
              <a:lnSpc>
                <a:spcPct val="90000"/>
              </a:lnSpc>
            </a:pPr>
            <a:r>
              <a:rPr lang="en-US" altLang="en-US" sz="2400" b="1">
                <a:solidFill>
                  <a:schemeClr val="bg1"/>
                </a:solidFill>
                <a:effectLst>
                  <a:outerShdw blurRad="38100" dist="38100" dir="2700000" algn="tl">
                    <a:srgbClr val="000000"/>
                  </a:outerShdw>
                </a:effectLst>
                <a:latin typeface="Arial" panose="020B0604020202020204" pitchFamily="34" charset="0"/>
              </a:rPr>
              <a:t>May be genetically based</a:t>
            </a:r>
          </a:p>
          <a:p>
            <a:pPr lvl="1">
              <a:lnSpc>
                <a:spcPct val="90000"/>
              </a:lnSpc>
              <a:buFontTx/>
              <a:buNone/>
            </a:pPr>
            <a:endParaRPr lang="en-US" altLang="en-US" sz="2400" b="1">
              <a:solidFill>
                <a:schemeClr val="bg1"/>
              </a:solidFill>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a:extLst>
              <a:ext uri="{FF2B5EF4-FFF2-40B4-BE49-F238E27FC236}">
                <a16:creationId xmlns:a16="http://schemas.microsoft.com/office/drawing/2014/main" id="{A5AE676E-9A72-12F4-17D5-39F24386F4D1}"/>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b="0">
                <a:cs typeface="Arial" panose="020B0604020202020204" pitchFamily="34" charset="0"/>
              </a:rPr>
              <a:t>This powerpoint was kindly donated to </a:t>
            </a:r>
            <a:r>
              <a:rPr lang="en-GB" altLang="en-US" sz="2400" b="0">
                <a:cs typeface="Arial" panose="020B0604020202020204" pitchFamily="34" charset="0"/>
                <a:hlinkClick r:id="rId3"/>
              </a:rPr>
              <a:t>www.worldofteaching.com</a:t>
            </a:r>
            <a:endParaRPr lang="en-GB" altLang="en-US" sz="2400" b="0">
              <a:cs typeface="Arial" panose="020B0604020202020204" pitchFamily="34" charset="0"/>
            </a:endParaRPr>
          </a:p>
          <a:p>
            <a:pPr eaLnBrk="1" hangingPunct="1"/>
            <a:endParaRPr lang="en-GB" altLang="en-US" sz="2400" b="0">
              <a:cs typeface="Arial" panose="020B0604020202020204" pitchFamily="34" charset="0"/>
            </a:endParaRPr>
          </a:p>
          <a:p>
            <a:pPr eaLnBrk="1" hangingPunct="1"/>
            <a:endParaRPr lang="en-GB" altLang="en-US" sz="2400" b="0">
              <a:cs typeface="Arial" panose="020B0604020202020204" pitchFamily="34" charset="0"/>
            </a:endParaRPr>
          </a:p>
          <a:p>
            <a:pPr eaLnBrk="1" hangingPunct="1"/>
            <a:endParaRPr lang="en-GB" altLang="en-US" sz="2400" b="0">
              <a:cs typeface="Arial" panose="020B0604020202020204" pitchFamily="34" charset="0"/>
            </a:endParaRPr>
          </a:p>
          <a:p>
            <a:pPr eaLnBrk="1" hangingPunct="1"/>
            <a:endParaRPr lang="en-GB" altLang="en-US" sz="2400" b="0">
              <a:cs typeface="Arial" panose="020B0604020202020204" pitchFamily="34" charset="0"/>
            </a:endParaRPr>
          </a:p>
          <a:p>
            <a:pPr eaLnBrk="1" hangingPunct="1"/>
            <a:r>
              <a:rPr lang="en-GB" altLang="en-US" sz="2400" b="0">
                <a:cs typeface="Arial" panose="020B0604020202020204" pitchFamily="34" charset="0"/>
                <a:hlinkClick r:id="rId3"/>
              </a:rPr>
              <a:t>http://www.worldofteaching.com</a:t>
            </a:r>
            <a:r>
              <a:rPr lang="en-GB" altLang="en-US" sz="2400" b="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b="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51234" name="Picture 1026">
            <a:extLst>
              <a:ext uri="{FF2B5EF4-FFF2-40B4-BE49-F238E27FC236}">
                <a16:creationId xmlns:a16="http://schemas.microsoft.com/office/drawing/2014/main" id="{5EB96354-9320-8778-6944-0AA8F43DB72D}"/>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990600" y="1524000"/>
            <a:ext cx="7162800" cy="3979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1235" name="Text Box 1027">
            <a:extLst>
              <a:ext uri="{FF2B5EF4-FFF2-40B4-BE49-F238E27FC236}">
                <a16:creationId xmlns:a16="http://schemas.microsoft.com/office/drawing/2014/main" id="{237D9536-7490-428B-033E-777B9881C25E}"/>
              </a:ext>
            </a:extLst>
          </p:cNvPr>
          <p:cNvSpPr txBox="1">
            <a:spLocks noChangeArrowheads="1"/>
          </p:cNvSpPr>
          <p:nvPr/>
        </p:nvSpPr>
        <p:spPr bwMode="auto">
          <a:xfrm>
            <a:off x="5638800" y="1066800"/>
            <a:ext cx="19050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Neuron</a:t>
            </a:r>
          </a:p>
        </p:txBody>
      </p:sp>
      <p:sp>
        <p:nvSpPr>
          <p:cNvPr id="351236" name="Text Box 1028">
            <a:extLst>
              <a:ext uri="{FF2B5EF4-FFF2-40B4-BE49-F238E27FC236}">
                <a16:creationId xmlns:a16="http://schemas.microsoft.com/office/drawing/2014/main" id="{02F5E85E-D780-32DA-8E6F-801CF70F18F3}"/>
              </a:ext>
            </a:extLst>
          </p:cNvPr>
          <p:cNvSpPr txBox="1">
            <a:spLocks noChangeArrowheads="1"/>
          </p:cNvSpPr>
          <p:nvPr/>
        </p:nvSpPr>
        <p:spPr bwMode="auto">
          <a:xfrm>
            <a:off x="990600" y="5668963"/>
            <a:ext cx="34655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1"/>
                </a:solidFill>
              </a:rPr>
              <a:t>Based on:  Raven et al., </a:t>
            </a:r>
            <a:r>
              <a:rPr lang="en-US" altLang="en-US" sz="1200" i="1">
                <a:solidFill>
                  <a:schemeClr val="bg1"/>
                </a:solidFill>
              </a:rPr>
              <a:t>Biology</a:t>
            </a:r>
            <a:r>
              <a:rPr lang="en-US" altLang="en-US" sz="1200">
                <a:solidFill>
                  <a:schemeClr val="bg1"/>
                </a:solidFill>
              </a:rPr>
              <a:t>, McGraw-Hill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3778" name="Text Box 2">
            <a:extLst>
              <a:ext uri="{FF2B5EF4-FFF2-40B4-BE49-F238E27FC236}">
                <a16:creationId xmlns:a16="http://schemas.microsoft.com/office/drawing/2014/main" id="{7C000828-5844-AC2B-E231-0470105B85AC}"/>
              </a:ext>
            </a:extLst>
          </p:cNvPr>
          <p:cNvSpPr txBox="1">
            <a:spLocks noChangeArrowheads="1"/>
          </p:cNvSpPr>
          <p:nvPr/>
        </p:nvSpPr>
        <p:spPr bwMode="auto">
          <a:xfrm>
            <a:off x="685800" y="48006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800">
                <a:solidFill>
                  <a:srgbClr val="FFFF00"/>
                </a:solidFill>
                <a:effectLst>
                  <a:outerShdw blurRad="38100" dist="38100" dir="2700000" algn="tl">
                    <a:srgbClr val="000000"/>
                  </a:outerShdw>
                </a:effectLst>
              </a:rPr>
              <a:t>Sensory neurons</a:t>
            </a:r>
            <a:r>
              <a:rPr lang="en-US" altLang="en-US" sz="2800">
                <a:solidFill>
                  <a:schemeClr val="bg1"/>
                </a:solidFill>
                <a:effectLst>
                  <a:outerShdw blurRad="38100" dist="38100" dir="2700000" algn="tl">
                    <a:srgbClr val="000000"/>
                  </a:outerShdw>
                </a:effectLst>
              </a:rPr>
              <a:t> - carry impulses to the </a:t>
            </a:r>
          </a:p>
          <a:p>
            <a:r>
              <a:rPr lang="en-US" altLang="en-US" sz="2800">
                <a:solidFill>
                  <a:schemeClr val="bg1"/>
                </a:solidFill>
                <a:effectLst>
                  <a:outerShdw blurRad="38100" dist="38100" dir="2700000" algn="tl">
                    <a:srgbClr val="000000"/>
                  </a:outerShdw>
                </a:effectLst>
              </a:rPr>
              <a:t> interneurons of the brain</a:t>
            </a:r>
          </a:p>
          <a:p>
            <a:pPr>
              <a:buFontTx/>
              <a:buChar char="•"/>
            </a:pPr>
            <a:r>
              <a:rPr lang="en-US" altLang="en-US" sz="2800">
                <a:solidFill>
                  <a:srgbClr val="FFFF00"/>
                </a:solidFill>
                <a:effectLst>
                  <a:outerShdw blurRad="38100" dist="38100" dir="2700000" algn="tl">
                    <a:srgbClr val="000000"/>
                  </a:outerShdw>
                </a:effectLst>
              </a:rPr>
              <a:t>Interneurons of the brain</a:t>
            </a:r>
            <a:r>
              <a:rPr lang="en-US" altLang="en-US" sz="2800">
                <a:solidFill>
                  <a:schemeClr val="bg1"/>
                </a:solidFill>
                <a:effectLst>
                  <a:outerShdw blurRad="38100" dist="38100" dir="2700000" algn="tl">
                    <a:srgbClr val="000000"/>
                  </a:outerShdw>
                </a:effectLst>
              </a:rPr>
              <a:t> - interpret impulses</a:t>
            </a:r>
          </a:p>
          <a:p>
            <a:pPr>
              <a:buFontTx/>
              <a:buChar char="•"/>
            </a:pPr>
            <a:r>
              <a:rPr lang="en-US" altLang="en-US" sz="2800">
                <a:solidFill>
                  <a:srgbClr val="FFFF00"/>
                </a:solidFill>
                <a:effectLst>
                  <a:outerShdw blurRad="38100" dist="38100" dir="2700000" algn="tl">
                    <a:srgbClr val="000000"/>
                  </a:outerShdw>
                </a:effectLst>
              </a:rPr>
              <a:t>Motor neurons</a:t>
            </a:r>
            <a:r>
              <a:rPr lang="en-US" altLang="en-US" sz="2800">
                <a:solidFill>
                  <a:schemeClr val="bg1"/>
                </a:solidFill>
                <a:effectLst>
                  <a:outerShdw blurRad="38100" dist="38100" dir="2700000" algn="tl">
                    <a:srgbClr val="000000"/>
                  </a:outerShdw>
                </a:effectLst>
              </a:rPr>
              <a:t> - carry impulses to the muscles</a:t>
            </a:r>
          </a:p>
        </p:txBody>
      </p:sp>
      <p:pic>
        <p:nvPicPr>
          <p:cNvPr id="203782" name="Picture 6">
            <a:extLst>
              <a:ext uri="{FF2B5EF4-FFF2-40B4-BE49-F238E27FC236}">
                <a16:creationId xmlns:a16="http://schemas.microsoft.com/office/drawing/2014/main" id="{C06CC41B-58D9-6E8F-9C4C-41218C41A501}"/>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1524000" y="609600"/>
            <a:ext cx="6172200" cy="40973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783" name="Text Box 7">
            <a:extLst>
              <a:ext uri="{FF2B5EF4-FFF2-40B4-BE49-F238E27FC236}">
                <a16:creationId xmlns:a16="http://schemas.microsoft.com/office/drawing/2014/main" id="{75BD032F-456F-A74F-5400-74B25B2B8FE6}"/>
              </a:ext>
            </a:extLst>
          </p:cNvPr>
          <p:cNvSpPr txBox="1">
            <a:spLocks noChangeArrowheads="1"/>
          </p:cNvSpPr>
          <p:nvPr/>
        </p:nvSpPr>
        <p:spPr bwMode="auto">
          <a:xfrm>
            <a:off x="3505200" y="152400"/>
            <a:ext cx="4114800"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Types of Neurons</a:t>
            </a:r>
          </a:p>
        </p:txBody>
      </p:sp>
      <p:sp>
        <p:nvSpPr>
          <p:cNvPr id="203781" name="Rectangle 5">
            <a:extLst>
              <a:ext uri="{FF2B5EF4-FFF2-40B4-BE49-F238E27FC236}">
                <a16:creationId xmlns:a16="http://schemas.microsoft.com/office/drawing/2014/main" id="{801CFFF6-9630-0FD2-4F9A-B26613698483}"/>
              </a:ext>
            </a:extLst>
          </p:cNvPr>
          <p:cNvSpPr>
            <a:spLocks noChangeArrowheads="1"/>
          </p:cNvSpPr>
          <p:nvPr/>
        </p:nvSpPr>
        <p:spPr bwMode="auto">
          <a:xfrm>
            <a:off x="2316163" y="4470400"/>
            <a:ext cx="3884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Based on: Mader, S.,  </a:t>
            </a:r>
            <a:r>
              <a:rPr lang="en-US" altLang="en-US" sz="1200" i="1"/>
              <a:t>Inquiry Into Life</a:t>
            </a:r>
            <a:r>
              <a:rPr lang="en-US" altLang="en-US" sz="1200"/>
              <a:t>, McGraw-Hill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5587" name="Text Box 3">
            <a:extLst>
              <a:ext uri="{FF2B5EF4-FFF2-40B4-BE49-F238E27FC236}">
                <a16:creationId xmlns:a16="http://schemas.microsoft.com/office/drawing/2014/main" id="{92117633-E687-7921-A2CA-D643A489A511}"/>
              </a:ext>
            </a:extLst>
          </p:cNvPr>
          <p:cNvSpPr txBox="1">
            <a:spLocks noChangeArrowheads="1"/>
          </p:cNvSpPr>
          <p:nvPr/>
        </p:nvSpPr>
        <p:spPr bwMode="auto">
          <a:xfrm>
            <a:off x="2743200" y="228600"/>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u="sng">
                <a:solidFill>
                  <a:srgbClr val="FFFF00"/>
                </a:solidFill>
                <a:effectLst>
                  <a:outerShdw blurRad="38100" dist="38100" dir="2700000" algn="tl">
                    <a:srgbClr val="000000"/>
                  </a:outerShdw>
                </a:effectLst>
              </a:rPr>
              <a:t>Nerve Impulse</a:t>
            </a:r>
          </a:p>
        </p:txBody>
      </p:sp>
      <p:sp>
        <p:nvSpPr>
          <p:cNvPr id="195589" name="Text Box 5">
            <a:extLst>
              <a:ext uri="{FF2B5EF4-FFF2-40B4-BE49-F238E27FC236}">
                <a16:creationId xmlns:a16="http://schemas.microsoft.com/office/drawing/2014/main" id="{2C10480A-8F72-3CBA-0622-ECADFC7AAB7C}"/>
              </a:ext>
            </a:extLst>
          </p:cNvPr>
          <p:cNvSpPr txBox="1">
            <a:spLocks noChangeArrowheads="1"/>
          </p:cNvSpPr>
          <p:nvPr/>
        </p:nvSpPr>
        <p:spPr bwMode="auto">
          <a:xfrm>
            <a:off x="685800" y="990600"/>
            <a:ext cx="7940675"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800">
                <a:solidFill>
                  <a:schemeClr val="bg1"/>
                </a:solidFill>
                <a:effectLst>
                  <a:outerShdw blurRad="38100" dist="38100" dir="2700000" algn="tl">
                    <a:srgbClr val="000000"/>
                  </a:outerShdw>
                </a:effectLst>
              </a:rPr>
              <a:t>Stimulation of neuron, opens channels so</a:t>
            </a:r>
          </a:p>
          <a:p>
            <a:r>
              <a:rPr lang="en-US" altLang="en-US" sz="2800">
                <a:solidFill>
                  <a:schemeClr val="bg1"/>
                </a:solidFill>
                <a:effectLst>
                  <a:outerShdw blurRad="38100" dist="38100" dir="2700000" algn="tl">
                    <a:srgbClr val="000000"/>
                  </a:outerShdw>
                </a:effectLst>
              </a:rPr>
              <a:t> that sodium (Na</a:t>
            </a:r>
            <a:r>
              <a:rPr lang="en-US" altLang="en-US" sz="2800" baseline="30000">
                <a:solidFill>
                  <a:schemeClr val="bg1"/>
                </a:solidFill>
                <a:effectLst>
                  <a:outerShdw blurRad="38100" dist="38100" dir="2700000" algn="tl">
                    <a:srgbClr val="000000"/>
                  </a:outerShdw>
                </a:effectLst>
              </a:rPr>
              <a:t>+</a:t>
            </a:r>
            <a:r>
              <a:rPr lang="en-US" altLang="en-US" sz="2800">
                <a:solidFill>
                  <a:schemeClr val="bg1"/>
                </a:solidFill>
                <a:effectLst>
                  <a:outerShdw blurRad="38100" dist="38100" dir="2700000" algn="tl">
                    <a:srgbClr val="000000"/>
                  </a:outerShdw>
                </a:effectLst>
              </a:rPr>
              <a:t>) goes in, depolarizing the</a:t>
            </a:r>
          </a:p>
          <a:p>
            <a:r>
              <a:rPr lang="en-US" altLang="en-US" sz="2800">
                <a:solidFill>
                  <a:schemeClr val="bg1"/>
                </a:solidFill>
                <a:effectLst>
                  <a:outerShdw blurRad="38100" dist="38100" dir="2700000" algn="tl">
                    <a:srgbClr val="000000"/>
                  </a:outerShdw>
                </a:effectLst>
              </a:rPr>
              <a:t> membrane</a:t>
            </a:r>
          </a:p>
          <a:p>
            <a:pPr>
              <a:buFontTx/>
              <a:buChar char="•"/>
            </a:pPr>
            <a:endParaRPr lang="en-US" altLang="en-US" sz="2800">
              <a:solidFill>
                <a:schemeClr val="bg1"/>
              </a:solidFill>
              <a:effectLst>
                <a:outerShdw blurRad="38100" dist="38100" dir="2700000" algn="tl">
                  <a:srgbClr val="000000"/>
                </a:outerShdw>
              </a:effectLst>
            </a:endParaRPr>
          </a:p>
          <a:p>
            <a:pPr>
              <a:buFontTx/>
              <a:buChar char="•"/>
            </a:pPr>
            <a:endParaRPr lang="en-US" altLang="en-US" sz="2800">
              <a:solidFill>
                <a:schemeClr val="bg1"/>
              </a:solidFill>
              <a:effectLst>
                <a:outerShdw blurRad="38100" dist="38100" dir="2700000" algn="tl">
                  <a:srgbClr val="000000"/>
                </a:outerShdw>
              </a:effectLst>
            </a:endParaRPr>
          </a:p>
          <a:p>
            <a:pPr>
              <a:buFontTx/>
              <a:buChar char="•"/>
            </a:pPr>
            <a:r>
              <a:rPr lang="en-US" altLang="en-US" sz="2800">
                <a:solidFill>
                  <a:schemeClr val="bg1"/>
                </a:solidFill>
                <a:effectLst>
                  <a:outerShdw blurRad="38100" dist="38100" dir="2700000" algn="tl">
                    <a:srgbClr val="000000"/>
                  </a:outerShdw>
                </a:effectLst>
              </a:rPr>
              <a:t>The adjacent section of membrane allows </a:t>
            </a:r>
          </a:p>
          <a:p>
            <a:r>
              <a:rPr lang="en-US" altLang="en-US" sz="2800">
                <a:solidFill>
                  <a:schemeClr val="bg1"/>
                </a:solidFill>
                <a:effectLst>
                  <a:outerShdw blurRad="38100" dist="38100" dir="2700000" algn="tl">
                    <a:srgbClr val="000000"/>
                  </a:outerShdw>
                </a:effectLst>
              </a:rPr>
              <a:t> Na+ to go in, depolarizing it</a:t>
            </a:r>
          </a:p>
          <a:p>
            <a:pPr>
              <a:buFontTx/>
              <a:buChar char="•"/>
            </a:pPr>
            <a:endParaRPr lang="en-US" altLang="en-US" sz="2800">
              <a:solidFill>
                <a:schemeClr val="bg1"/>
              </a:solidFill>
              <a:effectLst>
                <a:outerShdw blurRad="38100" dist="38100" dir="2700000" algn="tl">
                  <a:srgbClr val="000000"/>
                </a:outerShdw>
              </a:effectLst>
            </a:endParaRPr>
          </a:p>
          <a:p>
            <a:pPr>
              <a:buFontTx/>
              <a:buChar char="•"/>
            </a:pPr>
            <a:endParaRPr lang="en-US" altLang="en-US" sz="2800">
              <a:solidFill>
                <a:schemeClr val="bg1"/>
              </a:solidFill>
              <a:effectLst>
                <a:outerShdw blurRad="38100" dist="38100" dir="2700000" algn="tl">
                  <a:srgbClr val="000000"/>
                </a:outerShdw>
              </a:effectLst>
            </a:endParaRPr>
          </a:p>
          <a:p>
            <a:pPr>
              <a:buFontTx/>
              <a:buChar char="•"/>
            </a:pPr>
            <a:r>
              <a:rPr lang="en-US" altLang="en-US" sz="2800">
                <a:solidFill>
                  <a:schemeClr val="bg1"/>
                </a:solidFill>
                <a:effectLst>
                  <a:outerShdw blurRad="38100" dist="38100" dir="2700000" algn="tl">
                    <a:srgbClr val="000000"/>
                  </a:outerShdw>
                </a:effectLst>
              </a:rPr>
              <a:t>This wave of depolarization continues at a</a:t>
            </a:r>
          </a:p>
          <a:p>
            <a:r>
              <a:rPr lang="en-US" altLang="en-US" sz="2800">
                <a:solidFill>
                  <a:schemeClr val="bg1"/>
                </a:solidFill>
                <a:effectLst>
                  <a:outerShdw blurRad="38100" dist="38100" dir="2700000" algn="tl">
                    <a:srgbClr val="000000"/>
                  </a:outerShdw>
                </a:effectLst>
              </a:rPr>
              <a:t> rapid rate down the neuron, resulting in a</a:t>
            </a:r>
          </a:p>
          <a:p>
            <a:r>
              <a:rPr lang="en-US" altLang="en-US" sz="2800">
                <a:solidFill>
                  <a:schemeClr val="bg1"/>
                </a:solidFill>
                <a:effectLst>
                  <a:outerShdw blurRad="38100" dist="38100" dir="2700000" algn="tl">
                    <a:srgbClr val="000000"/>
                  </a:outerShdw>
                </a:effectLst>
              </a:rPr>
              <a:t> nerve impulse traveling to the brain in</a:t>
            </a:r>
          </a:p>
          <a:p>
            <a:r>
              <a:rPr lang="en-US" altLang="en-US" sz="2800">
                <a:solidFill>
                  <a:schemeClr val="bg1"/>
                </a:solidFill>
                <a:effectLst>
                  <a:outerShdw blurRad="38100" dist="38100" dir="2700000" algn="tl">
                    <a:srgbClr val="000000"/>
                  </a:outerShdw>
                </a:effectLst>
              </a:rPr>
              <a:t> milliseconds</a:t>
            </a:r>
          </a:p>
        </p:txBody>
      </p:sp>
      <p:sp>
        <p:nvSpPr>
          <p:cNvPr id="195590" name="AutoShape 6">
            <a:extLst>
              <a:ext uri="{FF2B5EF4-FFF2-40B4-BE49-F238E27FC236}">
                <a16:creationId xmlns:a16="http://schemas.microsoft.com/office/drawing/2014/main" id="{8B0FE646-9A9A-C564-5AA1-D11BA8795B54}"/>
              </a:ext>
            </a:extLst>
          </p:cNvPr>
          <p:cNvSpPr>
            <a:spLocks noChangeArrowheads="1"/>
          </p:cNvSpPr>
          <p:nvPr/>
        </p:nvSpPr>
        <p:spPr bwMode="auto">
          <a:xfrm>
            <a:off x="4191000" y="2438400"/>
            <a:ext cx="762000" cy="685800"/>
          </a:xfrm>
          <a:prstGeom prst="down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591" name="AutoShape 7">
            <a:extLst>
              <a:ext uri="{FF2B5EF4-FFF2-40B4-BE49-F238E27FC236}">
                <a16:creationId xmlns:a16="http://schemas.microsoft.com/office/drawing/2014/main" id="{6E869EE9-0A81-5ED5-6E51-8283A52849FE}"/>
              </a:ext>
            </a:extLst>
          </p:cNvPr>
          <p:cNvSpPr>
            <a:spLocks noChangeArrowheads="1"/>
          </p:cNvSpPr>
          <p:nvPr/>
        </p:nvSpPr>
        <p:spPr bwMode="auto">
          <a:xfrm>
            <a:off x="4191000" y="4114800"/>
            <a:ext cx="762000" cy="685800"/>
          </a:xfrm>
          <a:prstGeom prst="down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23235" name="Text Box 3">
            <a:extLst>
              <a:ext uri="{FF2B5EF4-FFF2-40B4-BE49-F238E27FC236}">
                <a16:creationId xmlns:a16="http://schemas.microsoft.com/office/drawing/2014/main" id="{16C6C8E6-B180-D6EA-BC08-BEF5D9658854}"/>
              </a:ext>
            </a:extLst>
          </p:cNvPr>
          <p:cNvSpPr txBox="1">
            <a:spLocks noChangeArrowheads="1"/>
          </p:cNvSpPr>
          <p:nvPr/>
        </p:nvSpPr>
        <p:spPr bwMode="auto">
          <a:xfrm>
            <a:off x="533400" y="80645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00"/>
                </a:solidFill>
                <a:effectLst>
                  <a:outerShdw blurRad="38100" dist="38100" dir="2700000" algn="tl">
                    <a:srgbClr val="000000"/>
                  </a:outerShdw>
                </a:effectLst>
              </a:rPr>
              <a:t>Neuron at Rest:  Polarized Membrane</a:t>
            </a:r>
          </a:p>
        </p:txBody>
      </p:sp>
      <p:sp>
        <p:nvSpPr>
          <p:cNvPr id="223237" name="Text Box 5">
            <a:extLst>
              <a:ext uri="{FF2B5EF4-FFF2-40B4-BE49-F238E27FC236}">
                <a16:creationId xmlns:a16="http://schemas.microsoft.com/office/drawing/2014/main" id="{4A6094DB-F251-A627-E2E4-23781F8322FF}"/>
              </a:ext>
            </a:extLst>
          </p:cNvPr>
          <p:cNvSpPr txBox="1">
            <a:spLocks noChangeArrowheads="1"/>
          </p:cNvSpPr>
          <p:nvPr/>
        </p:nvSpPr>
        <p:spPr bwMode="auto">
          <a:xfrm>
            <a:off x="5943600" y="1733550"/>
            <a:ext cx="2667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bg1"/>
                </a:solidFill>
                <a:effectLst>
                  <a:outerShdw blurRad="38100" dist="38100" dir="2700000" algn="tl">
                    <a:srgbClr val="000000"/>
                  </a:outerShdw>
                </a:effectLst>
              </a:rPr>
              <a:t>Outside of neuron is positively charged due to positive sodium ions</a:t>
            </a:r>
          </a:p>
          <a:p>
            <a:endParaRPr lang="en-US" altLang="en-US" sz="2400">
              <a:solidFill>
                <a:schemeClr val="bg1"/>
              </a:solidFill>
              <a:effectLst>
                <a:outerShdw blurRad="38100" dist="38100" dir="2700000" algn="tl">
                  <a:srgbClr val="000000"/>
                </a:outerShdw>
              </a:effectLst>
            </a:endParaRPr>
          </a:p>
          <a:p>
            <a:r>
              <a:rPr lang="en-US" altLang="en-US" sz="2400">
                <a:solidFill>
                  <a:schemeClr val="bg1"/>
                </a:solidFill>
                <a:effectLst>
                  <a:outerShdw blurRad="38100" dist="38100" dir="2700000" algn="tl">
                    <a:srgbClr val="000000"/>
                  </a:outerShdw>
                </a:effectLst>
              </a:rPr>
              <a:t>Inside of neuron is negatively charged due to negative ions</a:t>
            </a:r>
          </a:p>
        </p:txBody>
      </p:sp>
      <p:sp>
        <p:nvSpPr>
          <p:cNvPr id="223239" name="Rectangle 7">
            <a:extLst>
              <a:ext uri="{FF2B5EF4-FFF2-40B4-BE49-F238E27FC236}">
                <a16:creationId xmlns:a16="http://schemas.microsoft.com/office/drawing/2014/main" id="{60933D46-3D26-F2CD-B5DA-69C684153A4B}"/>
              </a:ext>
            </a:extLst>
          </p:cNvPr>
          <p:cNvSpPr>
            <a:spLocks noChangeArrowheads="1"/>
          </p:cNvSpPr>
          <p:nvPr/>
        </p:nvSpPr>
        <p:spPr bwMode="auto">
          <a:xfrm>
            <a:off x="609600" y="2800350"/>
            <a:ext cx="4953000" cy="2305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23240" name="Text Box 8">
            <a:extLst>
              <a:ext uri="{FF2B5EF4-FFF2-40B4-BE49-F238E27FC236}">
                <a16:creationId xmlns:a16="http://schemas.microsoft.com/office/drawing/2014/main" id="{5A621FE7-A1B6-F1A7-6D91-2324FA7EC2BB}"/>
              </a:ext>
            </a:extLst>
          </p:cNvPr>
          <p:cNvSpPr txBox="1">
            <a:spLocks noChangeArrowheads="1"/>
          </p:cNvSpPr>
          <p:nvPr/>
        </p:nvSpPr>
        <p:spPr bwMode="auto">
          <a:xfrm>
            <a:off x="882650" y="1906588"/>
            <a:ext cx="4527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bg1"/>
                </a:solidFill>
              </a:rPr>
              <a:t>+ + + + + + + + + </a:t>
            </a:r>
          </a:p>
        </p:txBody>
      </p:sp>
      <p:sp>
        <p:nvSpPr>
          <p:cNvPr id="223241" name="Text Box 9">
            <a:extLst>
              <a:ext uri="{FF2B5EF4-FFF2-40B4-BE49-F238E27FC236}">
                <a16:creationId xmlns:a16="http://schemas.microsoft.com/office/drawing/2014/main" id="{989305E2-BC4C-4978-0C35-305169C7AC56}"/>
              </a:ext>
            </a:extLst>
          </p:cNvPr>
          <p:cNvSpPr txBox="1">
            <a:spLocks noChangeArrowheads="1"/>
          </p:cNvSpPr>
          <p:nvPr/>
        </p:nvSpPr>
        <p:spPr bwMode="auto">
          <a:xfrm>
            <a:off x="1063625" y="2971800"/>
            <a:ext cx="41179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a:t>- - - - - - - - - - -</a:t>
            </a:r>
          </a:p>
        </p:txBody>
      </p:sp>
      <p:sp>
        <p:nvSpPr>
          <p:cNvPr id="223243" name="Text Box 11">
            <a:extLst>
              <a:ext uri="{FF2B5EF4-FFF2-40B4-BE49-F238E27FC236}">
                <a16:creationId xmlns:a16="http://schemas.microsoft.com/office/drawing/2014/main" id="{14DCF8B1-BE32-DCFA-E8E5-1069336C3A5C}"/>
              </a:ext>
            </a:extLst>
          </p:cNvPr>
          <p:cNvSpPr txBox="1">
            <a:spLocks noChangeArrowheads="1"/>
          </p:cNvSpPr>
          <p:nvPr/>
        </p:nvSpPr>
        <p:spPr bwMode="auto">
          <a:xfrm>
            <a:off x="1219200" y="4191000"/>
            <a:ext cx="379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Inside of Neuron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9579" name="Rectangle 1035">
            <a:extLst>
              <a:ext uri="{FF2B5EF4-FFF2-40B4-BE49-F238E27FC236}">
                <a16:creationId xmlns:a16="http://schemas.microsoft.com/office/drawing/2014/main" id="{3FA86A9F-5D8E-89A4-62FB-FCC3D8DE045A}"/>
              </a:ext>
            </a:extLst>
          </p:cNvPr>
          <p:cNvSpPr>
            <a:spLocks noChangeArrowheads="1"/>
          </p:cNvSpPr>
          <p:nvPr/>
        </p:nvSpPr>
        <p:spPr bwMode="auto">
          <a:xfrm>
            <a:off x="838200" y="1247775"/>
            <a:ext cx="3962400" cy="990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0" name="Rectangle 1036">
            <a:extLst>
              <a:ext uri="{FF2B5EF4-FFF2-40B4-BE49-F238E27FC236}">
                <a16:creationId xmlns:a16="http://schemas.microsoft.com/office/drawing/2014/main" id="{034B1277-E195-15DF-C3E8-AE5E70CA6E1F}"/>
              </a:ext>
            </a:extLst>
          </p:cNvPr>
          <p:cNvSpPr>
            <a:spLocks noChangeArrowheads="1"/>
          </p:cNvSpPr>
          <p:nvPr/>
        </p:nvSpPr>
        <p:spPr bwMode="auto">
          <a:xfrm>
            <a:off x="914400" y="3228975"/>
            <a:ext cx="3962400" cy="990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73" name="Text Box 1029">
            <a:extLst>
              <a:ext uri="{FF2B5EF4-FFF2-40B4-BE49-F238E27FC236}">
                <a16:creationId xmlns:a16="http://schemas.microsoft.com/office/drawing/2014/main" id="{7035FF4D-4357-EED2-9607-F1A2DFDBD6C4}"/>
              </a:ext>
            </a:extLst>
          </p:cNvPr>
          <p:cNvSpPr txBox="1">
            <a:spLocks noChangeArrowheads="1"/>
          </p:cNvSpPr>
          <p:nvPr/>
        </p:nvSpPr>
        <p:spPr bwMode="auto">
          <a:xfrm>
            <a:off x="1143000" y="714375"/>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 + + + + + + +</a:t>
            </a:r>
          </a:p>
        </p:txBody>
      </p:sp>
      <p:sp>
        <p:nvSpPr>
          <p:cNvPr id="109574" name="Text Box 1030">
            <a:extLst>
              <a:ext uri="{FF2B5EF4-FFF2-40B4-BE49-F238E27FC236}">
                <a16:creationId xmlns:a16="http://schemas.microsoft.com/office/drawing/2014/main" id="{FCA6B42D-7BC5-05BE-FC98-832F7D670237}"/>
              </a:ext>
            </a:extLst>
          </p:cNvPr>
          <p:cNvSpPr txBox="1">
            <a:spLocks noChangeArrowheads="1"/>
          </p:cNvSpPr>
          <p:nvPr/>
        </p:nvSpPr>
        <p:spPr bwMode="auto">
          <a:xfrm>
            <a:off x="1050925" y="1171575"/>
            <a:ext cx="3441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t>- - - - - - - - - -</a:t>
            </a:r>
          </a:p>
        </p:txBody>
      </p:sp>
      <p:sp>
        <p:nvSpPr>
          <p:cNvPr id="109577" name="Text Box 1033">
            <a:extLst>
              <a:ext uri="{FF2B5EF4-FFF2-40B4-BE49-F238E27FC236}">
                <a16:creationId xmlns:a16="http://schemas.microsoft.com/office/drawing/2014/main" id="{42E8ED31-3C4E-8C2B-E116-9A47075EF28C}"/>
              </a:ext>
            </a:extLst>
          </p:cNvPr>
          <p:cNvSpPr txBox="1">
            <a:spLocks noChangeArrowheads="1"/>
          </p:cNvSpPr>
          <p:nvPr/>
        </p:nvSpPr>
        <p:spPr bwMode="auto">
          <a:xfrm>
            <a:off x="1295400" y="2619375"/>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 + + + + + + +</a:t>
            </a:r>
          </a:p>
        </p:txBody>
      </p:sp>
      <p:sp>
        <p:nvSpPr>
          <p:cNvPr id="109578" name="Text Box 1034">
            <a:extLst>
              <a:ext uri="{FF2B5EF4-FFF2-40B4-BE49-F238E27FC236}">
                <a16:creationId xmlns:a16="http://schemas.microsoft.com/office/drawing/2014/main" id="{4C39B704-C309-D32D-0BE6-A968C55C87FC}"/>
              </a:ext>
            </a:extLst>
          </p:cNvPr>
          <p:cNvSpPr txBox="1">
            <a:spLocks noChangeArrowheads="1"/>
          </p:cNvSpPr>
          <p:nvPr/>
        </p:nvSpPr>
        <p:spPr bwMode="auto">
          <a:xfrm>
            <a:off x="1203325" y="3228975"/>
            <a:ext cx="3441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t>- - - - - - - - - -</a:t>
            </a:r>
          </a:p>
        </p:txBody>
      </p:sp>
      <p:sp>
        <p:nvSpPr>
          <p:cNvPr id="109581" name="Rectangle 1037">
            <a:extLst>
              <a:ext uri="{FF2B5EF4-FFF2-40B4-BE49-F238E27FC236}">
                <a16:creationId xmlns:a16="http://schemas.microsoft.com/office/drawing/2014/main" id="{B6AFF7DE-4F95-F931-324C-4EFE1C935308}"/>
              </a:ext>
            </a:extLst>
          </p:cNvPr>
          <p:cNvSpPr>
            <a:spLocks noChangeArrowheads="1"/>
          </p:cNvSpPr>
          <p:nvPr/>
        </p:nvSpPr>
        <p:spPr bwMode="auto">
          <a:xfrm>
            <a:off x="914400" y="5210175"/>
            <a:ext cx="3962400" cy="990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2" name="Text Box 1038">
            <a:extLst>
              <a:ext uri="{FF2B5EF4-FFF2-40B4-BE49-F238E27FC236}">
                <a16:creationId xmlns:a16="http://schemas.microsoft.com/office/drawing/2014/main" id="{E9F88117-9ED6-EB9E-0B3A-5000AE201D0D}"/>
              </a:ext>
            </a:extLst>
          </p:cNvPr>
          <p:cNvSpPr txBox="1">
            <a:spLocks noChangeArrowheads="1"/>
          </p:cNvSpPr>
          <p:nvPr/>
        </p:nvSpPr>
        <p:spPr bwMode="auto">
          <a:xfrm>
            <a:off x="2546350" y="4600575"/>
            <a:ext cx="202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 + + + +</a:t>
            </a:r>
          </a:p>
        </p:txBody>
      </p:sp>
      <p:sp>
        <p:nvSpPr>
          <p:cNvPr id="109583" name="Text Box 1039">
            <a:extLst>
              <a:ext uri="{FF2B5EF4-FFF2-40B4-BE49-F238E27FC236}">
                <a16:creationId xmlns:a16="http://schemas.microsoft.com/office/drawing/2014/main" id="{48F32CF9-8D10-E0AE-0688-CB68FC8A13A8}"/>
              </a:ext>
            </a:extLst>
          </p:cNvPr>
          <p:cNvSpPr txBox="1">
            <a:spLocks noChangeArrowheads="1"/>
          </p:cNvSpPr>
          <p:nvPr/>
        </p:nvSpPr>
        <p:spPr bwMode="auto">
          <a:xfrm>
            <a:off x="2454275" y="5210175"/>
            <a:ext cx="2076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t>- - - - - -</a:t>
            </a:r>
          </a:p>
        </p:txBody>
      </p:sp>
      <p:sp>
        <p:nvSpPr>
          <p:cNvPr id="109584" name="Text Box 1040">
            <a:extLst>
              <a:ext uri="{FF2B5EF4-FFF2-40B4-BE49-F238E27FC236}">
                <a16:creationId xmlns:a16="http://schemas.microsoft.com/office/drawing/2014/main" id="{C518CDCA-D608-7B22-668E-9BD4B9F948C3}"/>
              </a:ext>
            </a:extLst>
          </p:cNvPr>
          <p:cNvSpPr txBox="1">
            <a:spLocks noChangeArrowheads="1"/>
          </p:cNvSpPr>
          <p:nvPr/>
        </p:nvSpPr>
        <p:spPr bwMode="auto">
          <a:xfrm>
            <a:off x="1143000" y="4905375"/>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0 0 0 0 </a:t>
            </a:r>
          </a:p>
        </p:txBody>
      </p:sp>
      <p:sp>
        <p:nvSpPr>
          <p:cNvPr id="109585" name="AutoShape 1041">
            <a:extLst>
              <a:ext uri="{FF2B5EF4-FFF2-40B4-BE49-F238E27FC236}">
                <a16:creationId xmlns:a16="http://schemas.microsoft.com/office/drawing/2014/main" id="{9940B152-1962-B61C-156E-46B1992D9E8D}"/>
              </a:ext>
            </a:extLst>
          </p:cNvPr>
          <p:cNvSpPr>
            <a:spLocks noChangeArrowheads="1"/>
          </p:cNvSpPr>
          <p:nvPr/>
        </p:nvSpPr>
        <p:spPr bwMode="auto">
          <a:xfrm>
            <a:off x="1219200" y="3152775"/>
            <a:ext cx="457200" cy="304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solidFill>
                <a:srgbClr val="00FF00"/>
              </a:solidFill>
            </a:endParaRPr>
          </a:p>
        </p:txBody>
      </p:sp>
      <p:sp>
        <p:nvSpPr>
          <p:cNvPr id="109586" name="AutoShape 1042">
            <a:extLst>
              <a:ext uri="{FF2B5EF4-FFF2-40B4-BE49-F238E27FC236}">
                <a16:creationId xmlns:a16="http://schemas.microsoft.com/office/drawing/2014/main" id="{CA75A6E1-A623-EA25-8D81-64E93C365533}"/>
              </a:ext>
            </a:extLst>
          </p:cNvPr>
          <p:cNvSpPr>
            <a:spLocks noChangeArrowheads="1"/>
          </p:cNvSpPr>
          <p:nvPr/>
        </p:nvSpPr>
        <p:spPr bwMode="auto">
          <a:xfrm>
            <a:off x="457200" y="5591175"/>
            <a:ext cx="1905000" cy="228600"/>
          </a:xfrm>
          <a:prstGeom prst="rightArrow">
            <a:avLst>
              <a:gd name="adj1" fmla="val 50000"/>
              <a:gd name="adj2" fmla="val 20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7" name="Text Box 1043">
            <a:extLst>
              <a:ext uri="{FF2B5EF4-FFF2-40B4-BE49-F238E27FC236}">
                <a16:creationId xmlns:a16="http://schemas.microsoft.com/office/drawing/2014/main" id="{E4C0DF1C-439E-4589-D5E2-CAE3386A6EE3}"/>
              </a:ext>
            </a:extLst>
          </p:cNvPr>
          <p:cNvSpPr txBox="1">
            <a:spLocks noChangeArrowheads="1"/>
          </p:cNvSpPr>
          <p:nvPr/>
        </p:nvSpPr>
        <p:spPr bwMode="auto">
          <a:xfrm>
            <a:off x="2278063" y="1781175"/>
            <a:ext cx="107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Neuron</a:t>
            </a:r>
          </a:p>
        </p:txBody>
      </p:sp>
      <p:sp>
        <p:nvSpPr>
          <p:cNvPr id="109588" name="Text Box 1044">
            <a:extLst>
              <a:ext uri="{FF2B5EF4-FFF2-40B4-BE49-F238E27FC236}">
                <a16:creationId xmlns:a16="http://schemas.microsoft.com/office/drawing/2014/main" id="{905D65EB-120D-A9AA-3EC7-F7B158A4E630}"/>
              </a:ext>
            </a:extLst>
          </p:cNvPr>
          <p:cNvSpPr txBox="1">
            <a:spLocks noChangeArrowheads="1"/>
          </p:cNvSpPr>
          <p:nvPr/>
        </p:nvSpPr>
        <p:spPr bwMode="auto">
          <a:xfrm>
            <a:off x="2286000" y="3762375"/>
            <a:ext cx="107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Neuron</a:t>
            </a:r>
          </a:p>
        </p:txBody>
      </p:sp>
      <p:sp>
        <p:nvSpPr>
          <p:cNvPr id="109589" name="Text Box 1045">
            <a:extLst>
              <a:ext uri="{FF2B5EF4-FFF2-40B4-BE49-F238E27FC236}">
                <a16:creationId xmlns:a16="http://schemas.microsoft.com/office/drawing/2014/main" id="{E8C2AEC7-289A-9EAA-C847-5EB51A83F3A2}"/>
              </a:ext>
            </a:extLst>
          </p:cNvPr>
          <p:cNvSpPr txBox="1">
            <a:spLocks noChangeArrowheads="1"/>
          </p:cNvSpPr>
          <p:nvPr/>
        </p:nvSpPr>
        <p:spPr bwMode="auto">
          <a:xfrm>
            <a:off x="2362200" y="5743575"/>
            <a:ext cx="107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Neuron</a:t>
            </a:r>
          </a:p>
        </p:txBody>
      </p:sp>
      <p:sp>
        <p:nvSpPr>
          <p:cNvPr id="109590" name="Text Box 1046">
            <a:extLst>
              <a:ext uri="{FF2B5EF4-FFF2-40B4-BE49-F238E27FC236}">
                <a16:creationId xmlns:a16="http://schemas.microsoft.com/office/drawing/2014/main" id="{19192B01-4D3B-9A42-CCB3-2B2065128364}"/>
              </a:ext>
            </a:extLst>
          </p:cNvPr>
          <p:cNvSpPr txBox="1">
            <a:spLocks noChangeArrowheads="1"/>
          </p:cNvSpPr>
          <p:nvPr/>
        </p:nvSpPr>
        <p:spPr bwMode="auto">
          <a:xfrm>
            <a:off x="4953000" y="1219200"/>
            <a:ext cx="373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effectLst>
                  <a:outerShdw blurRad="38100" dist="38100" dir="2700000" algn="tl">
                    <a:srgbClr val="000000"/>
                  </a:outerShdw>
                </a:effectLst>
              </a:rPr>
              <a:t>Polarized membrane of resting neuron</a:t>
            </a:r>
          </a:p>
        </p:txBody>
      </p:sp>
      <p:sp>
        <p:nvSpPr>
          <p:cNvPr id="109591" name="Text Box 1047">
            <a:extLst>
              <a:ext uri="{FF2B5EF4-FFF2-40B4-BE49-F238E27FC236}">
                <a16:creationId xmlns:a16="http://schemas.microsoft.com/office/drawing/2014/main" id="{76A86511-B309-E774-3394-8187F973F811}"/>
              </a:ext>
            </a:extLst>
          </p:cNvPr>
          <p:cNvSpPr txBox="1">
            <a:spLocks noChangeArrowheads="1"/>
          </p:cNvSpPr>
          <p:nvPr/>
        </p:nvSpPr>
        <p:spPr bwMode="auto">
          <a:xfrm>
            <a:off x="5029200" y="3200400"/>
            <a:ext cx="373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effectLst>
                  <a:outerShdw blurRad="38100" dist="38100" dir="2700000" algn="tl">
                    <a:srgbClr val="000000"/>
                  </a:outerShdw>
                </a:effectLst>
              </a:rPr>
              <a:t>Sodium (Na) moves inside to depolarize</a:t>
            </a:r>
          </a:p>
        </p:txBody>
      </p:sp>
      <p:sp>
        <p:nvSpPr>
          <p:cNvPr id="109592" name="Text Box 1048">
            <a:extLst>
              <a:ext uri="{FF2B5EF4-FFF2-40B4-BE49-F238E27FC236}">
                <a16:creationId xmlns:a16="http://schemas.microsoft.com/office/drawing/2014/main" id="{CBCEB282-C22A-BA1E-E1F4-5197C4E0CA6B}"/>
              </a:ext>
            </a:extLst>
          </p:cNvPr>
          <p:cNvSpPr txBox="1">
            <a:spLocks noChangeArrowheads="1"/>
          </p:cNvSpPr>
          <p:nvPr/>
        </p:nvSpPr>
        <p:spPr bwMode="auto">
          <a:xfrm>
            <a:off x="5029200" y="5029200"/>
            <a:ext cx="4343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FF00"/>
                </a:solidFill>
                <a:effectLst>
                  <a:outerShdw blurRad="38100" dist="38100" dir="2700000" algn="tl">
                    <a:srgbClr val="000000"/>
                  </a:outerShdw>
                </a:effectLst>
              </a:rPr>
              <a:t>Nerve impulse is wave of depolarization moving down neuron</a:t>
            </a:r>
          </a:p>
        </p:txBody>
      </p:sp>
      <p:sp>
        <p:nvSpPr>
          <p:cNvPr id="109593" name="Text Box 1049">
            <a:extLst>
              <a:ext uri="{FF2B5EF4-FFF2-40B4-BE49-F238E27FC236}">
                <a16:creationId xmlns:a16="http://schemas.microsoft.com/office/drawing/2014/main" id="{EEDACAB4-8502-F425-A4DC-9F20709E7100}"/>
              </a:ext>
            </a:extLst>
          </p:cNvPr>
          <p:cNvSpPr txBox="1">
            <a:spLocks noChangeArrowheads="1"/>
          </p:cNvSpPr>
          <p:nvPr/>
        </p:nvSpPr>
        <p:spPr bwMode="auto">
          <a:xfrm>
            <a:off x="828675" y="5918200"/>
            <a:ext cx="1152525"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Nerve </a:t>
            </a:r>
          </a:p>
          <a:p>
            <a:r>
              <a:rPr lang="en-US" altLang="en-US" sz="2000"/>
              <a:t>impulse</a:t>
            </a:r>
          </a:p>
        </p:txBody>
      </p:sp>
      <p:sp>
        <p:nvSpPr>
          <p:cNvPr id="109594" name="Text Box 1050">
            <a:extLst>
              <a:ext uri="{FF2B5EF4-FFF2-40B4-BE49-F238E27FC236}">
                <a16:creationId xmlns:a16="http://schemas.microsoft.com/office/drawing/2014/main" id="{C4AC7FDD-9021-731F-14C2-E268D0A60453}"/>
              </a:ext>
            </a:extLst>
          </p:cNvPr>
          <p:cNvSpPr txBox="1">
            <a:spLocks noChangeArrowheads="1"/>
          </p:cNvSpPr>
          <p:nvPr/>
        </p:nvSpPr>
        <p:spPr bwMode="auto">
          <a:xfrm>
            <a:off x="5257800" y="334963"/>
            <a:ext cx="2959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u="sng" baseline="-2000">
                <a:solidFill>
                  <a:srgbClr val="FFFF00"/>
                </a:solidFill>
                <a:effectLst>
                  <a:outerShdw blurRad="38100" dist="38100" dir="2700000" algn="tl">
                    <a:srgbClr val="000000"/>
                  </a:outerShdw>
                </a:effectLst>
              </a:rPr>
              <a:t>Nerve Impulse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02084" name="Picture 4">
            <a:extLst>
              <a:ext uri="{FF2B5EF4-FFF2-40B4-BE49-F238E27FC236}">
                <a16:creationId xmlns:a16="http://schemas.microsoft.com/office/drawing/2014/main" id="{B2D07E96-4AAC-1EEC-2CC0-B41255CBA045}"/>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914400" y="933450"/>
            <a:ext cx="7391400" cy="5235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2085" name="Text Box 5">
            <a:extLst>
              <a:ext uri="{FF2B5EF4-FFF2-40B4-BE49-F238E27FC236}">
                <a16:creationId xmlns:a16="http://schemas.microsoft.com/office/drawing/2014/main" id="{397038F0-2822-AF97-D989-6B7AADAC48EE}"/>
              </a:ext>
            </a:extLst>
          </p:cNvPr>
          <p:cNvSpPr txBox="1">
            <a:spLocks noChangeArrowheads="1"/>
          </p:cNvSpPr>
          <p:nvPr/>
        </p:nvSpPr>
        <p:spPr bwMode="auto">
          <a:xfrm>
            <a:off x="838200" y="476250"/>
            <a:ext cx="75596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Depolarization and Repolarization</a:t>
            </a:r>
          </a:p>
        </p:txBody>
      </p:sp>
      <p:sp>
        <p:nvSpPr>
          <p:cNvPr id="302086" name="Text Box 6">
            <a:extLst>
              <a:ext uri="{FF2B5EF4-FFF2-40B4-BE49-F238E27FC236}">
                <a16:creationId xmlns:a16="http://schemas.microsoft.com/office/drawing/2014/main" id="{1A551FB3-66F9-547F-E2A7-4A5CBEE0F3B5}"/>
              </a:ext>
            </a:extLst>
          </p:cNvPr>
          <p:cNvSpPr txBox="1">
            <a:spLocks noChangeArrowheads="1"/>
          </p:cNvSpPr>
          <p:nvPr/>
        </p:nvSpPr>
        <p:spPr bwMode="auto">
          <a:xfrm>
            <a:off x="898525" y="6278563"/>
            <a:ext cx="538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chemeClr val="bg1"/>
                </a:solidFill>
              </a:rPr>
              <a:t>Based on:  Starr, C.,  </a:t>
            </a:r>
            <a:r>
              <a:rPr lang="en-US" altLang="en-US" sz="1200" i="1">
                <a:solidFill>
                  <a:schemeClr val="bg1"/>
                </a:solidFill>
              </a:rPr>
              <a:t>Biology:  Concepts and Connections</a:t>
            </a:r>
            <a:r>
              <a:rPr lang="en-US" altLang="en-US" sz="1200">
                <a:solidFill>
                  <a:schemeClr val="bg1"/>
                </a:solidFill>
              </a:rPr>
              <a:t>, Brooks/Cole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2514" name="Text Box 2">
            <a:extLst>
              <a:ext uri="{FF2B5EF4-FFF2-40B4-BE49-F238E27FC236}">
                <a16:creationId xmlns:a16="http://schemas.microsoft.com/office/drawing/2014/main" id="{C7F6C12B-F19D-F8AA-EF0B-3EB0621E5086}"/>
              </a:ext>
            </a:extLst>
          </p:cNvPr>
          <p:cNvSpPr txBox="1">
            <a:spLocks noChangeArrowheads="1"/>
          </p:cNvSpPr>
          <p:nvPr/>
        </p:nvSpPr>
        <p:spPr bwMode="auto">
          <a:xfrm>
            <a:off x="990600" y="2133600"/>
            <a:ext cx="7696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200">
                <a:solidFill>
                  <a:schemeClr val="bg1"/>
                </a:solidFill>
                <a:effectLst>
                  <a:outerShdw blurRad="38100" dist="38100" dir="2700000" algn="tl">
                    <a:srgbClr val="000000"/>
                  </a:outerShdw>
                </a:effectLst>
              </a:rPr>
              <a:t>Operates when neuron is at rest or </a:t>
            </a:r>
          </a:p>
          <a:p>
            <a:r>
              <a:rPr lang="en-US" altLang="en-US" sz="3200">
                <a:solidFill>
                  <a:schemeClr val="bg1"/>
                </a:solidFill>
                <a:effectLst>
                  <a:outerShdw blurRad="38100" dist="38100" dir="2700000" algn="tl">
                    <a:srgbClr val="000000"/>
                  </a:outerShdw>
                </a:effectLst>
              </a:rPr>
              <a:t> not transmitting nerve impulse</a:t>
            </a:r>
          </a:p>
          <a:p>
            <a:endParaRPr lang="en-US" altLang="en-US" sz="3200">
              <a:solidFill>
                <a:schemeClr val="bg1"/>
              </a:solidFill>
              <a:effectLst>
                <a:outerShdw blurRad="38100" dist="38100" dir="2700000" algn="tl">
                  <a:srgbClr val="000000"/>
                </a:outerShdw>
              </a:effectLst>
            </a:endParaRPr>
          </a:p>
          <a:p>
            <a:pPr>
              <a:buFontTx/>
              <a:buChar char="•"/>
            </a:pPr>
            <a:r>
              <a:rPr lang="en-US" altLang="en-US" sz="3200">
                <a:solidFill>
                  <a:schemeClr val="bg1"/>
                </a:solidFill>
                <a:effectLst>
                  <a:outerShdw blurRad="38100" dist="38100" dir="2700000" algn="tl">
                    <a:srgbClr val="000000"/>
                  </a:outerShdw>
                </a:effectLst>
              </a:rPr>
              <a:t>Pump is a membrane protein</a:t>
            </a:r>
          </a:p>
          <a:p>
            <a:pPr>
              <a:buFontTx/>
              <a:buChar char="•"/>
            </a:pPr>
            <a:endParaRPr lang="en-US" altLang="en-US" sz="3200">
              <a:solidFill>
                <a:schemeClr val="bg1"/>
              </a:solidFill>
              <a:effectLst>
                <a:outerShdw blurRad="38100" dist="38100" dir="2700000" algn="tl">
                  <a:srgbClr val="000000"/>
                </a:outerShdw>
              </a:effectLst>
            </a:endParaRPr>
          </a:p>
          <a:p>
            <a:pPr>
              <a:buFontTx/>
              <a:buChar char="•"/>
            </a:pPr>
            <a:r>
              <a:rPr lang="en-US" altLang="en-US" sz="3200">
                <a:solidFill>
                  <a:schemeClr val="bg1"/>
                </a:solidFill>
                <a:effectLst>
                  <a:outerShdw blurRad="38100" dist="38100" dir="2700000" algn="tl">
                    <a:srgbClr val="000000"/>
                  </a:outerShdw>
                </a:effectLst>
              </a:rPr>
              <a:t>The protein actively transports Na out </a:t>
            </a:r>
          </a:p>
          <a:p>
            <a:r>
              <a:rPr lang="en-US" altLang="en-US" sz="3200">
                <a:solidFill>
                  <a:schemeClr val="bg1"/>
                </a:solidFill>
                <a:effectLst>
                  <a:outerShdw blurRad="38100" dist="38100" dir="2700000" algn="tl">
                    <a:srgbClr val="000000"/>
                  </a:outerShdw>
                </a:effectLst>
              </a:rPr>
              <a:t> of the axon to re-establish polarity of </a:t>
            </a:r>
          </a:p>
          <a:p>
            <a:r>
              <a:rPr lang="en-US" altLang="en-US" sz="3200">
                <a:solidFill>
                  <a:schemeClr val="bg1"/>
                </a:solidFill>
                <a:effectLst>
                  <a:outerShdw blurRad="38100" dist="38100" dir="2700000" algn="tl">
                    <a:srgbClr val="000000"/>
                  </a:outerShdw>
                </a:effectLst>
              </a:rPr>
              <a:t> membrane</a:t>
            </a:r>
          </a:p>
        </p:txBody>
      </p:sp>
      <p:sp>
        <p:nvSpPr>
          <p:cNvPr id="192515" name="Text Box 3">
            <a:extLst>
              <a:ext uri="{FF2B5EF4-FFF2-40B4-BE49-F238E27FC236}">
                <a16:creationId xmlns:a16="http://schemas.microsoft.com/office/drawing/2014/main" id="{F6A85AE2-70DF-E2F5-683F-AEC4F7F48465}"/>
              </a:ext>
            </a:extLst>
          </p:cNvPr>
          <p:cNvSpPr txBox="1">
            <a:spLocks noChangeArrowheads="1"/>
          </p:cNvSpPr>
          <p:nvPr/>
        </p:nvSpPr>
        <p:spPr bwMode="auto">
          <a:xfrm>
            <a:off x="2611438" y="1295400"/>
            <a:ext cx="3941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u="sng">
                <a:solidFill>
                  <a:srgbClr val="FFFF00"/>
                </a:solidFill>
                <a:effectLst>
                  <a:outerShdw blurRad="38100" dist="38100" dir="2700000" algn="tl">
                    <a:srgbClr val="000000"/>
                  </a:outerShdw>
                </a:effectLst>
              </a:rPr>
              <a:t>Sodium Pump</a:t>
            </a:r>
            <a:endParaRPr lang="en-US" altLang="en-US" sz="4400">
              <a:solidFill>
                <a:srgbClr val="FFFF00"/>
              </a:solidFill>
              <a:effectLst>
                <a:outerShdw blurRad="38100" dist="38100" dir="2700000" algn="tl">
                  <a:srgbClr val="000000"/>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set 11 jpgs\brain_tissueN.jpg"/>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7473</TotalTime>
  <Words>3685</Words>
  <Application>Microsoft Office PowerPoint</Application>
  <PresentationFormat>On-screen Show (4:3)</PresentationFormat>
  <Paragraphs>298</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Times New Roman</vt:lpstr>
      <vt:lpstr>Arial</vt:lpstr>
      <vt:lpstr>Default Design</vt:lpstr>
      <vt:lpstr>Today’s Lesson  Nervous System and Drug Addiction</vt:lpstr>
      <vt:lpstr>Overview of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Lesson</vt:lpstr>
      <vt:lpstr>PowerPoint Presentation</vt:lpstr>
      <vt:lpstr>PowerPoint Presentation</vt:lpstr>
      <vt:lpstr>50 Known Neurotransmitters</vt:lpstr>
      <vt:lpstr>Why do we need a neurotransmitter like dopamine?</vt:lpstr>
      <vt:lpstr>PowerPoint Presentation</vt:lpstr>
      <vt:lpstr>PowerPoint Presentation</vt:lpstr>
      <vt:lpstr>Overview of Lesson</vt:lpstr>
      <vt:lpstr>PowerPoint Presentation</vt:lpstr>
      <vt:lpstr>According to scientists, what is the master molecule of addiction and where is it produced?</vt:lpstr>
      <vt:lpstr>PowerPoint Presentation</vt:lpstr>
      <vt:lpstr>PowerPoint Presentation</vt:lpstr>
      <vt:lpstr>PowerPoint Presentation</vt:lpstr>
      <vt:lpstr>Physiology of Addiction</vt:lpstr>
      <vt:lpstr>Withdrawal</vt:lpstr>
      <vt:lpstr>Treatment for Heroin Addicts</vt:lpstr>
      <vt:lpstr>So how has the scientific view of the cause of drug addiction and treatment changed?</vt:lpstr>
      <vt:lpstr>Changing View of Drug Addiction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Ray Drenner</dc:creator>
  <cp:lastModifiedBy>Nayan GRIFFITHS</cp:lastModifiedBy>
  <cp:revision>190</cp:revision>
  <cp:lastPrinted>2003-10-22T14:15:17Z</cp:lastPrinted>
  <dcterms:created xsi:type="dcterms:W3CDTF">2000-05-19T21:22:26Z</dcterms:created>
  <dcterms:modified xsi:type="dcterms:W3CDTF">2023-03-14T11:39:35Z</dcterms:modified>
</cp:coreProperties>
</file>