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60" r:id="rId5"/>
    <p:sldId id="274" r:id="rId6"/>
    <p:sldId id="265" r:id="rId7"/>
    <p:sldId id="267" r:id="rId8"/>
    <p:sldId id="275" r:id="rId9"/>
    <p:sldId id="276" r:id="rId10"/>
    <p:sldId id="273" r:id="rId11"/>
    <p:sldId id="277" r:id="rId12"/>
    <p:sldId id="278" r:id="rId13"/>
    <p:sldId id="285" r:id="rId14"/>
    <p:sldId id="280" r:id="rId15"/>
    <p:sldId id="284" r:id="rId16"/>
    <p:sldId id="283" r:id="rId17"/>
    <p:sldId id="282" r:id="rId18"/>
    <p:sldId id="279" r:id="rId19"/>
    <p:sldId id="281" r:id="rId20"/>
    <p:sldId id="286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8D79820-60B6-3C0A-E507-4B64CEBC99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E520848-3DF1-4690-9486-D0B552A622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BD70FB8-76EF-4F48-035F-9688B9718A6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BD409FD-7B2B-DC9F-1B57-BC18C6D142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6765B62-3ED3-3931-752B-0E736FF113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31D8930-0DDD-41F3-001F-E5F5A3E8A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63044F-1EDB-4C28-9733-C8F4398404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F221DB-4C16-6FB9-6CD0-479B4FB55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6463-AB9F-4B69-AA06-6E08A4C4D4D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6142BC6-28EB-4F44-648D-E1696CFDAE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BA4FCEC-5BF6-C4D3-27C5-3646DACA3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3A4A53-2782-D61D-07E4-BC8A003AC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8232E-17C7-4DDA-8A5C-781C2563953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0B5C672-1CF8-3E46-2F75-807F65F40E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28D869A-EB8A-0B05-F106-EC08021B3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4F9BAB-92B6-9F9B-21D0-87FB1B24B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C4B28-3F10-4E42-BA45-EA9FE41B5B96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86FB319-FA94-FDEB-5E0F-F74C6847B1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855D221-F4AB-EAD9-5B09-034952C30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5A54D0-2804-23D6-21CD-BD18657A0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46EA5-CFBC-43B1-9E53-32628F77F961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A2DC20F-E8C0-9850-2AA3-40DA068B4A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E9E0C5-9E80-EB99-2C15-2185D16DE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C76655-E8C7-D941-5FF1-46CCF857F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3CE99-E00A-40F6-B28E-9FDC0F7932C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C5AAF2C-FB46-3FD0-B493-7BACCC8C09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618D6BF-9B4C-03C7-4F60-B2C62296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C05362-2D51-55D3-7922-D22213B77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D0C70-AE51-480A-ADE6-00BB028949DB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C05B778-77B7-14A4-B514-70C4FF2FBD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F3B3E33-6528-47F7-E6A6-4559840AB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2ECB16-321D-3CF6-B780-60E372273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18F1D-B0DF-42A4-BF43-60D8DBF917D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17C8176-25A4-E15A-E0AD-8D9D646085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393E640-4538-5A4D-D6ED-94BBDBFE3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D31114-2A00-2B42-5D23-452BE9319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3ECE-7546-40A9-AFCE-D7543DBB3FF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172050C-F602-735E-23CB-50873E06BC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7133F79-C9FD-C3AA-1E20-094D7A494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65C032-E1C3-3B0C-8622-EF9409004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CFDAD-5B2B-4ED9-BBDD-60613B4E1254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9618EAE-9020-1A0C-7C6A-24AAA12A27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61055F7-3E53-8E06-E277-8347EF402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7E3502-4F8A-0A0E-B772-BA7C935BB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B1C0C-49F1-466B-89E5-B96B5FD03ACD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60442C9-FB1B-230F-E7D2-8A862646B9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400BED6-0E49-A44C-AE71-E38BE2CC8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90A12A-A89F-19FA-CB20-0414F1246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C379-5BA1-4B51-9AA4-471F27D5EAE9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F35D43C-2091-0F38-DB53-BE6686A22C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F798740-9491-76EC-95E2-D5DF18212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0A1CDF-7FE4-4D84-5F1F-0E55056C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E86E1-6D4C-4ECC-9D3A-96F746014EA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4EAC789-E038-94D2-877F-1703021B70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A5EE4B0-C927-E67B-1B35-7DF62965A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352AC2-1553-2A1E-003A-011D5F4C2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53B4E-28D7-4B67-9A08-A51C9F6E02FF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FD2AE62B-9395-E444-872C-FBDD7C0179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57D94E3-70F8-59BD-D3CD-B00FF52A3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4E09226-65BF-B008-D6F3-14576A8F8F5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EAFB8A9-415C-4388-B507-683D73516165}" type="slidenum">
              <a:rPr lang="en-GB" altLang="en-US" sz="1200">
                <a:latin typeface="Calibri" panose="020F0502020204030204" pitchFamily="34" charset="0"/>
              </a:rPr>
              <a:pPr algn="r"/>
              <a:t>20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8C44BC-2E89-1BFD-FB2E-5A5800C26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782D3-0EAB-40A5-B328-6BEC6E2F0F5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300444D-C644-3946-4A73-A5E56A5411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EF148C0-2D72-65DF-EBEB-D4D385A40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E6AB7C-C0FF-F732-AE12-992114C1F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4FDAB-4E40-4B00-8572-70E7FF7DC79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F96A602-A5A2-7B07-2DF2-E1D8140AA7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7D75F57-85B2-0CBE-2BBA-86B608B1D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5C5422-D85A-5BD6-7A22-5BC48E128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EF502-7FD0-47D4-9995-8776249E320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ED8DA00-0F4E-D749-0B76-0E5CE1EE80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6C3A1-ADE8-4313-3EA2-59B90069C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D611FE-1742-58D6-A0D7-09F7F03FB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3C1CD-D401-4163-8D89-8099003BB6DB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29F1685-A1C1-9821-E191-CA616EF3E8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5BB3C90-8B27-80B5-4131-4FBACC30F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3DC269-C5DC-A444-A800-3FB5F8B78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CB6DE-872D-47E0-890E-80FA4C0AE69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FC6E3908-36B2-8249-534F-2B2995185E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A613701-82C1-EDA5-94F4-6D4DB2FAF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C8CAE4-5930-CFF8-E7FE-1A3F67854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65782-59E8-4FE6-A9FA-097D7F32C2D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3F7C3BF-7D06-7F49-B9F2-7F79313AAD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9CB4C2B-64A8-C8F8-FE3E-E5F0CBAB3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257484-0D32-91A2-A373-AB9CC2131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4E99E-0E16-4016-BE66-16B7F1EDD7B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4BADFB-0643-9C0A-9B15-068C2C1C8C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11C1ED7-1C7A-8581-C8E3-9D37069B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AC15-9A93-534F-BE6E-DF7E867D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ECC8A-A6B0-9A50-28A7-C63E570DD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289F4-4B68-54E0-E70B-821667FA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EA36B-6584-ED39-31D8-D12CD6A7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A949-47DF-D15A-0B2D-384AE4C2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F78D-9437-4026-9EEC-E87ACA283E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265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C218-9BDC-8C6A-1279-C5954B91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7C970-CCD1-7F98-F891-4269302F9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51272-B18B-C4D7-F323-50B8E9EB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9928-194B-F40E-9BD1-3C83D8AC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82F15-EA7A-74EC-EAA1-93EFE8FA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68CF-6D96-49FB-B4AF-AB066067C1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68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21CFB-DE8A-D792-B68E-0C188D589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AD1B-4D26-E940-4B97-275447CBA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F3894-98BA-5671-E6DC-BD5A75A4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73FE7-051B-AFAC-07B1-A2C7A4A1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C869C-A093-E815-1A75-17864D6D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829B-161B-411B-92C7-7BACEC4F39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62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454E-A0B5-7507-2CE8-6EC6948A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409A3CA-89F5-02FD-1629-6FD7E10E6CA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B87F-09AC-B582-B434-5EE66E7B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9146-5558-66AA-4D65-ECE17DC5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2C7D-4381-568F-DFF6-8FFED9F9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0D79EF-EBA6-4B30-860C-1750AF4867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60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194A-9B90-7529-8378-F7A238A6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9B8C-6085-65EF-5161-EFDF95CDC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9AAA6-E523-0363-0972-42542A56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9135-A62D-DE92-BC6C-EEBE5F8B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613C-AF93-E546-BCE6-337B0744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9730-E0B5-4F72-9122-BD41323306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6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8DF4-D824-5355-EA12-A1CBD1B7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CFE55-0B91-C2E0-C3FF-00E291B1E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0C07-5EEE-3211-B49C-9B9240EB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D0B57-FF25-4D09-61D4-B21B5148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763AD-202C-115A-9B35-787A594C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A71-4C5C-429E-B93B-213C219DFB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82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7604-79CF-CBD0-E741-8AF5CD8B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644E-656A-E4D4-A3BB-12BA4D97D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8240D-8B61-C915-47F0-D4F7165C2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AC864-5AC6-93D7-E424-A3A8CE46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22ED1-4FC1-DFCB-52B4-A8ABE30B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6E637-5DCE-2B59-BEEB-CBB3465D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069F-CE17-42A6-8B88-0BAC7A4139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81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CF7C-D6FA-4559-49BB-0A6E3AAD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5141E-0195-C925-74F4-6AFFA946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A1DA9-1273-F7A3-0596-BDA09EBD1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9CEE4-A755-6142-DFA4-9D140B17F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CA5EA-A7F3-D6B8-D074-DEDAEF358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DE051-DE7D-D94D-C495-FC7D6494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148CD-3218-5BEE-6A68-D6441A28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81282-2906-1390-BB9E-D76909D0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CA702-69C0-4B1D-880F-3FB90F46F7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9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AD67-3AA9-1D23-45F6-19CC4A5A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B2661-F3C9-F307-4AAB-CB719A9A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627FA-FE8B-37DF-C126-F8EDDD94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AB42B-D90E-D1D6-D7D2-06A3F620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7D32E-EBC9-4370-B39D-B0302D1136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4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85EEB-50F6-ACE1-7E6D-8E4D8DD9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C0AE7-1A0F-9286-45BC-FCFCB308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ACA38-40E1-C1AA-9EEB-089A0DD1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E3FC-5186-4B77-BC95-6DE1885E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7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BC2D-A503-4979-67B4-34887818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9C0B-2B56-EDA4-85C7-79187720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DED05-9E61-B799-D05B-63250378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AA6A9-A98C-8C4F-2D29-4B17A0CB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D6D48-4646-BC64-2932-16877CD6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99C7-1D27-BB61-3F7D-85FEEDBE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9B687-4A8F-4C08-9969-E116139E4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444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4BB2-4B93-E148-F76F-DB43AB63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CA076-8ED7-AEFF-4509-33F1E6820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D46FF-52FE-5495-3C8E-595C94D04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9B7B3-AC42-8B4C-7C95-E03C06F9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8708F-2718-8BFB-5B11-27A851A7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3C228-464C-7C30-A64A-39A41E6F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F901D-78D1-401C-AE87-F29CE93BD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606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E9354D-1002-48AE-0815-FC3345C1F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818FB4-CA0B-8239-DBE3-9615D1E90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16BB87-AF56-E278-2FB7-5AC08070F8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186A33-D761-B7AD-1EAE-29E52F05D8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85E565-52FC-E4E6-6AB8-171C387E1B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BA39F4-6F73-4B65-8725-4645D43BB80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D39A70-C7F5-6D88-2593-59FF4448C9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6913562" cy="2016125"/>
          </a:xfrm>
        </p:spPr>
        <p:txBody>
          <a:bodyPr anchor="ctr"/>
          <a:lstStyle/>
          <a:p>
            <a:r>
              <a:rPr lang="en-GB" altLang="en-US" sz="7200">
                <a:solidFill>
                  <a:srgbClr val="FF0000"/>
                </a:solidFill>
              </a:rPr>
              <a:t>Protein Synthesis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FA620F4-FBED-8019-86DF-E9787FCD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With thanks to Jenny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E1C9F53B-C724-0E40-2B85-AA72574E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91440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C78F7E22-4B74-C03F-82AE-83B23599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49725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DNA carries the code for every protein that can be made by a cell.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DA7586EB-2F43-B14A-10AC-822DCD6D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45125"/>
            <a:ext cx="8497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A gene is a length of DNA which codes for a particular protein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E960245D-C85B-AEA0-3479-53E2059C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0"/>
            <a:ext cx="5508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>
                <a:solidFill>
                  <a:srgbClr val="0000CC"/>
                </a:solidFill>
              </a:rPr>
              <a:t>Protein Synthesis takes place in 2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FC673B11-0C2C-4422-2553-90FC26B10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6D3A912F-A1A3-48D8-2974-FD213008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42481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B8CBDDB9-0BE4-09A6-ABED-FB37E757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414972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9982B4EF-E358-7632-311A-B137FF67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24400"/>
            <a:ext cx="8280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Part of the DNA molecule (the gene) unzips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An RNA copy is produced, by matching complementary bases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F6A773F-9413-DE2D-92D0-C23DE049B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570037"/>
          </a:xfrm>
        </p:spPr>
        <p:txBody>
          <a:bodyPr/>
          <a:lstStyle/>
          <a:p>
            <a:r>
              <a:rPr lang="en-GB" altLang="en-US" sz="4000"/>
              <a:t>Transcription 1</a:t>
            </a:r>
            <a:br>
              <a:rPr lang="en-GB" altLang="en-US" sz="4000"/>
            </a:br>
            <a:r>
              <a:rPr lang="en-GB" altLang="en-US" sz="4000"/>
              <a:t>(making a messenger RNA copy of DNA)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7FC438E-BDE6-E381-E920-3E9205494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Transcription 2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C8B939F-B590-6C0E-5AE4-F1B547538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10D6548E-4193-99F5-0A2F-9B0FDC08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537075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271E3B1E-74ED-4365-4A8C-9C8F0628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341438"/>
            <a:ext cx="4537075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044029B3-A5B5-4AD5-8FC6-770B3F84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0"/>
            <a:ext cx="8208962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GB" altLang="en-US" sz="3200" b="1">
                <a:latin typeface="Comic Sans MS" panose="030F0702030302020204" pitchFamily="66" charset="0"/>
                <a:cs typeface="Arial" panose="020B0604020202020204" pitchFamily="34" charset="0"/>
              </a:rPr>
              <a:t>The mRNA copy is made with the help of </a:t>
            </a:r>
            <a:r>
              <a:rPr lang="en-GB" altLang="en-US" sz="32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RNA polymerase.</a:t>
            </a:r>
            <a:r>
              <a:rPr lang="en-GB" altLang="en-US" sz="2800" b="1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sz="28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4F4BE21-0836-59D0-1E8E-D94C9A5CF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CC"/>
                </a:solidFill>
              </a:rPr>
              <a:t>Complementary base pairing</a:t>
            </a:r>
          </a:p>
        </p:txBody>
      </p:sp>
      <p:graphicFrame>
        <p:nvGraphicFramePr>
          <p:cNvPr id="43034" name="Group 26">
            <a:extLst>
              <a:ext uri="{FF2B5EF4-FFF2-40B4-BE49-F238E27FC236}">
                <a16:creationId xmlns:a16="http://schemas.microsoft.com/office/drawing/2014/main" id="{38680219-9CE5-191C-F9E5-CC85821E52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565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88008281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84277238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DNA Base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Complementary RNA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525643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561047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03928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63373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872965"/>
                  </a:ext>
                </a:extLst>
              </a:tr>
            </a:tbl>
          </a:graphicData>
        </a:graphic>
      </p:graphicFrame>
      <p:sp>
        <p:nvSpPr>
          <p:cNvPr id="43035" name="Text Box 27">
            <a:extLst>
              <a:ext uri="{FF2B5EF4-FFF2-40B4-BE49-F238E27FC236}">
                <a16:creationId xmlns:a16="http://schemas.microsoft.com/office/drawing/2014/main" id="{7A9D0C0C-D310-2952-615A-CF6B02F5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70827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/>
              <a:t>C</a:t>
            </a:r>
          </a:p>
        </p:txBody>
      </p:sp>
      <p:sp>
        <p:nvSpPr>
          <p:cNvPr id="43036" name="Text Box 28">
            <a:extLst>
              <a:ext uri="{FF2B5EF4-FFF2-40B4-BE49-F238E27FC236}">
                <a16:creationId xmlns:a16="http://schemas.microsoft.com/office/drawing/2014/main" id="{812EDA83-838D-CA95-FA01-44F07B95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5004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/>
              <a:t>G</a:t>
            </a:r>
          </a:p>
        </p:txBody>
      </p:sp>
      <p:sp>
        <p:nvSpPr>
          <p:cNvPr id="43037" name="Text Box 29">
            <a:extLst>
              <a:ext uri="{FF2B5EF4-FFF2-40B4-BE49-F238E27FC236}">
                <a16:creationId xmlns:a16="http://schemas.microsoft.com/office/drawing/2014/main" id="{A4CCE721-3C28-9E67-86B3-7EAC2399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437063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43038" name="Text Box 30">
            <a:extLst>
              <a:ext uri="{FF2B5EF4-FFF2-40B4-BE49-F238E27FC236}">
                <a16:creationId xmlns:a16="http://schemas.microsoft.com/office/drawing/2014/main" id="{D4E4AFBE-29DF-5CDA-2948-7502C1E3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37368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/>
      <p:bldP spid="43036" grpId="0"/>
      <p:bldP spid="43037" grpId="0"/>
      <p:bldP spid="430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41D99731-0698-B6E8-0C8C-50BDF79D8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The m-RNA leaves the nucleus through a nuclear pore</a:t>
            </a: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3B4E5C4D-AA58-1B9C-78CF-B8443C77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58913"/>
            <a:ext cx="5346700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Line 7">
            <a:extLst>
              <a:ext uri="{FF2B5EF4-FFF2-40B4-BE49-F238E27FC236}">
                <a16:creationId xmlns:a16="http://schemas.microsoft.com/office/drawing/2014/main" id="{531DB9AB-5B7D-E795-0B92-C21F44F86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1916113"/>
            <a:ext cx="12969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01DAD7B0-12C8-D6F8-E241-1A9201B57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005263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9E1707A6-10D4-1489-DBA1-7D643F66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89363"/>
            <a:ext cx="1150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RNA leaving the nucleus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D3E3DCB6-FC6D-F8B4-C5F0-30366D8F9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62877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C9F237B5-FB1B-6615-F6ED-13E12588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700213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Nuclear membrane</a:t>
            </a:r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1DBECFC6-1D0E-923E-B1DD-35E681194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5013325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D93BD2A5-FA71-E1A2-88FF-69DD41797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797425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RNA in the cytoplasm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C6DD560-83AA-6CFB-10E2-C85D5DA89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000" b="1"/>
              <a:t>Translation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5DCE96CD-C940-95CB-5ECA-6E18C33D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192838" cy="55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2DD2DCB0-FEAF-D1C5-3C06-3791730D8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/>
              <a:t>The m-RNA goes to the Ribosomes in the cytoplasm</a:t>
            </a:r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id="{7E3A06B3-DBA7-B7D5-4922-94BE92E44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004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A8487BE7-936C-A55A-93AA-7B2FF2360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2349500"/>
            <a:ext cx="19446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0155721C-51F1-CFBF-B92F-0BCB27B264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5373688"/>
            <a:ext cx="11509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936EAEF4-3942-F1C4-B4E9-FBDE8117F6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8625" y="5084763"/>
            <a:ext cx="12954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id="{1142801D-A73F-0252-2AE5-E1F20D274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4923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7" name="Line 13">
            <a:extLst>
              <a:ext uri="{FF2B5EF4-FFF2-40B4-BE49-F238E27FC236}">
                <a16:creationId xmlns:a16="http://schemas.microsoft.com/office/drawing/2014/main" id="{052D74D3-8BE3-CC68-C7E8-BEF8395DD0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4365625"/>
            <a:ext cx="7207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id="{EC42F0B6-475D-BF85-1D81-17609135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3575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A</a:t>
            </a:r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654BAEC1-C256-E3E5-1F49-EFF7EF13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589588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B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32483C89-759C-8C36-124A-33815951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9282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C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19B2385C-1638-F27E-BD14-72CDD5EF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94995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D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A8DC9038-8CA4-2B58-935C-DE1E1784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21336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E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420AC385-A5CB-E647-EBCA-058AA79F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2050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14300104-FD70-839D-5F54-DDF9EBC6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98645E5-2272-A12E-936E-A68667109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The ribosomes read the code and join the amino acids together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5CBC4987-5199-2488-17F8-A01D6A7E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3816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13ED5E-7AE5-FEB1-8539-8AE29BDE8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en-US" sz="4000"/>
              <a:t>Transfer RNA brings the correct amino acid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CDFD4464-4991-0AAF-A47E-06FC6D74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6732588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7BE715E-FA07-542E-D915-BF59DA6A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4800" cy="720725"/>
          </a:xfrm>
        </p:spPr>
        <p:txBody>
          <a:bodyPr/>
          <a:lstStyle/>
          <a:p>
            <a:r>
              <a:rPr lang="en-GB" altLang="en-US"/>
              <a:t>Translation - animation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ABC78F4-B201-E4A7-DAB8-D421864E2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892639F9-2C4D-FBBE-E178-8F30928BA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1713"/>
            <a:ext cx="8569325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66384CF-25EC-E59F-647B-750611F1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07415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>
            <a:extLst>
              <a:ext uri="{FF2B5EF4-FFF2-40B4-BE49-F238E27FC236}">
                <a16:creationId xmlns:a16="http://schemas.microsoft.com/office/drawing/2014/main" id="{1723367F-492B-D8A9-FDB6-FBD3A359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58D6D4E9-87D1-41CB-4D2B-7120A7FA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8DBFEC41-C229-3D1A-7FD3-C01A17A15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00663"/>
            <a:ext cx="84963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/>
              <a:t>DNA is a very long molecule that looks like a twisted ladder.</a:t>
            </a:r>
            <a:r>
              <a:rPr lang="en-GB" altLang="en-US"/>
              <a:t> </a:t>
            </a:r>
          </a:p>
          <a:p>
            <a:pPr>
              <a:spcBef>
                <a:spcPct val="50000"/>
              </a:spcBef>
            </a:pPr>
            <a:r>
              <a:rPr lang="en-GB" altLang="en-US" sz="2000" b="1"/>
              <a:t>It is made up of 4 different subunits called </a:t>
            </a:r>
            <a:r>
              <a:rPr lang="en-GB" altLang="en-US" sz="2400" b="1">
                <a:solidFill>
                  <a:srgbClr val="FF0000"/>
                </a:solidFill>
              </a:rPr>
              <a:t>nucleotides</a:t>
            </a:r>
            <a:r>
              <a:rPr lang="en-GB" altLang="en-US" sz="2000" b="1"/>
              <a:t> which can be arranged in any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4841E-5431-DD05-3F82-BBC93B1BD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bases are complementary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307229-C7CD-DDCC-224D-8E56BA4E6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DNA has two strands.</a:t>
            </a:r>
          </a:p>
          <a:p>
            <a:endParaRPr lang="en-GB" altLang="en-US"/>
          </a:p>
          <a:p>
            <a:r>
              <a:rPr lang="en-GB" altLang="en-US"/>
              <a:t>The strands are stuck together by the complementary bases.</a:t>
            </a:r>
          </a:p>
          <a:p>
            <a:endParaRPr lang="en-GB" altLang="en-US"/>
          </a:p>
          <a:p>
            <a:r>
              <a:rPr lang="en-GB" altLang="en-US"/>
              <a:t>Adenine to Thymine  </a:t>
            </a:r>
            <a:r>
              <a:rPr lang="en-GB" altLang="en-US" b="1">
                <a:solidFill>
                  <a:srgbClr val="0000CC"/>
                </a:solidFill>
              </a:rPr>
              <a:t>A-T</a:t>
            </a:r>
          </a:p>
          <a:p>
            <a:r>
              <a:rPr lang="en-GB" altLang="en-US"/>
              <a:t>Cytosine to Guanine  </a:t>
            </a:r>
            <a:r>
              <a:rPr lang="en-GB" altLang="en-US" b="1">
                <a:solidFill>
                  <a:srgbClr val="0000CC"/>
                </a:solidFill>
              </a:rPr>
              <a:t>C-G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9B1C107E-FA79-6D53-2498-49825CE0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2550"/>
            <a:ext cx="8964612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CD762270-E106-3A50-98E2-96C79281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It is the </a:t>
            </a:r>
            <a:r>
              <a:rPr lang="en-GB" altLang="en-US" sz="2800" b="1">
                <a:solidFill>
                  <a:srgbClr val="FF0000"/>
                </a:solidFill>
              </a:rPr>
              <a:t>Sequence</a:t>
            </a:r>
            <a:r>
              <a:rPr lang="en-GB" altLang="en-US" sz="2800" b="1"/>
              <a:t> of bases that act like a code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ACB2B6F3-7756-D81E-A1DC-9326056F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The </a:t>
            </a:r>
            <a:r>
              <a:rPr lang="en-GB" altLang="en-US" sz="2800" b="1">
                <a:solidFill>
                  <a:srgbClr val="FF0000"/>
                </a:solidFill>
              </a:rPr>
              <a:t>sequence</a:t>
            </a:r>
            <a:r>
              <a:rPr lang="en-GB" altLang="en-US" sz="2800" b="1"/>
              <a:t> (order) of bases tells the cell what proteins to make.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153A4EF-98AB-34E8-D296-34ACEF16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79930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The </a:t>
            </a:r>
            <a:r>
              <a:rPr lang="en-GB" altLang="en-US" sz="2800" b="1">
                <a:solidFill>
                  <a:srgbClr val="FF0000"/>
                </a:solidFill>
              </a:rPr>
              <a:t>sequence</a:t>
            </a:r>
            <a:r>
              <a:rPr lang="en-GB" altLang="en-US" sz="2800" b="1"/>
              <a:t> of bases dictates the </a:t>
            </a:r>
            <a:r>
              <a:rPr lang="en-GB" altLang="en-US" sz="2800" b="1">
                <a:solidFill>
                  <a:srgbClr val="FF0000"/>
                </a:solidFill>
              </a:rPr>
              <a:t>sequence</a:t>
            </a:r>
            <a:r>
              <a:rPr lang="en-GB" altLang="en-US" sz="2800" b="1"/>
              <a:t> of amino acids, which determines the shape of a protein.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55893C66-C036-2145-A1F7-D6DCC72A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05263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If the protein is the wrong shape it will not work properly (it may work differently)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DEA1C7F8-967C-48F2-206D-3402A6D4C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45125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So if the </a:t>
            </a:r>
            <a:r>
              <a:rPr lang="en-GB" altLang="en-US" sz="2800" b="1">
                <a:solidFill>
                  <a:srgbClr val="FF0000"/>
                </a:solidFill>
              </a:rPr>
              <a:t>sequence</a:t>
            </a:r>
            <a:r>
              <a:rPr lang="en-GB" altLang="en-US" sz="2800" b="1"/>
              <a:t> in the DNA is wrong it may result in a genetic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2E3957F-8223-3F40-15CE-E7EAA623E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Sickle cell anaemia is caused by </a:t>
            </a:r>
            <a:r>
              <a:rPr lang="en-GB" altLang="en-US" sz="4000" i="1"/>
              <a:t>one</a:t>
            </a:r>
            <a:r>
              <a:rPr lang="en-GB" altLang="en-US" sz="4000"/>
              <a:t> change in the DNA base code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16659899-9BC7-A362-C9D7-CA6DEA86436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00200"/>
            <a:ext cx="575945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7A103E70-AADA-4495-F24D-C1C88DA26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D97C25AD-E14C-3E3B-6C00-6D51EE70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92150"/>
            <a:ext cx="3240087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It is a triplet code.</a:t>
            </a:r>
          </a:p>
          <a:p>
            <a:pPr>
              <a:spcBef>
                <a:spcPct val="50000"/>
              </a:spcBef>
            </a:pPr>
            <a:r>
              <a:rPr lang="en-GB" altLang="en-US" sz="2400" b="1"/>
              <a:t>It takes 3 bases to code for one amino acid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E9E06AB1-D5B6-9598-E104-AB5ED664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381000"/>
            <a:ext cx="8893175" cy="6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BD572FD3-E92B-9F48-2B0B-9988021A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995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Each triplet codes for a different amino acid.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401</Words>
  <Application>Microsoft Office PowerPoint</Application>
  <PresentationFormat>On-screen Show (4:3)</PresentationFormat>
  <Paragraphs>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Georgia</vt:lpstr>
      <vt:lpstr>Calibri</vt:lpstr>
      <vt:lpstr>Default Design</vt:lpstr>
      <vt:lpstr>Protein Synthesis</vt:lpstr>
      <vt:lpstr>PowerPoint Presentation</vt:lpstr>
      <vt:lpstr>PowerPoint Presentation</vt:lpstr>
      <vt:lpstr>The bases are complementary</vt:lpstr>
      <vt:lpstr>PowerPoint Presentation</vt:lpstr>
      <vt:lpstr>PowerPoint Presentation</vt:lpstr>
      <vt:lpstr>Sickle cell anaemia is caused by one change in the DNA base code</vt:lpstr>
      <vt:lpstr>PowerPoint Presentation</vt:lpstr>
      <vt:lpstr>PowerPoint Presentation</vt:lpstr>
      <vt:lpstr>PowerPoint Presentation</vt:lpstr>
      <vt:lpstr>Transcription 1 (making a messenger RNA copy of DNA)</vt:lpstr>
      <vt:lpstr>Transcription 2</vt:lpstr>
      <vt:lpstr>Complementary base pairing</vt:lpstr>
      <vt:lpstr>The m-RNA leaves the nucleus through a nuclear pore</vt:lpstr>
      <vt:lpstr>Translation</vt:lpstr>
      <vt:lpstr>PowerPoint Presentation</vt:lpstr>
      <vt:lpstr>The ribosomes read the code and join the amino acids together</vt:lpstr>
      <vt:lpstr>Transfer RNA brings the correct amino acid</vt:lpstr>
      <vt:lpstr>Translation - animation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Genome and Disease</dc:title>
  <dc:creator>Holloway</dc:creator>
  <cp:lastModifiedBy>Nayan GRIFFITHS</cp:lastModifiedBy>
  <cp:revision>19</cp:revision>
  <dcterms:created xsi:type="dcterms:W3CDTF">2006-01-25T20:35:41Z</dcterms:created>
  <dcterms:modified xsi:type="dcterms:W3CDTF">2023-03-14T11:45:35Z</dcterms:modified>
</cp:coreProperties>
</file>