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notesMasterIdLst>
    <p:notesMasterId r:id="rId3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406b6a28-3fb3-333e-c404-66c570de1a48}">
          <p14:sldIdLst>
            <p14:sldId id="256"/>
            <p14:sldId id="257"/>
            <p14:sldId id="258"/>
            <p14:sldId id="259"/>
            <p14:sldId id="260"/>
            <p14:sldId id="261"/>
          </p14:sldIdLst>
        </p14:section>
        <p14:section name="Context" id="{fc203e2b-91d9-11c0-d4ba-824efa65b3d7}">
          <p14:sldIdLst>
            <p14:sldId id="262"/>
            <p14:sldId id="263"/>
          </p14:sldIdLst>
        </p14:section>
        <p14:section name="Stave 1" id="{5051fe8f-61c0-4607-8bbf-388bd93cbeab}">
          <p14:sldIdLst>
            <p14:sldId id="264"/>
            <p14:sldId id="265"/>
            <p14:sldId id="266"/>
            <p14:sldId id="267"/>
            <p14:sldId id="268"/>
          </p14:sldIdLst>
        </p14:section>
        <p14:section name="The three spirits" id="{ed44d99a-dd71-d17d-c252-e48d693b2a91}">
          <p14:sldIdLst>
            <p14:sldId id="269"/>
            <p14:sldId id="270"/>
            <p14:sldId id="271"/>
            <p14:sldId id="272"/>
          </p14:sldIdLst>
        </p14:section>
        <p14:section name="Stave 5" id="{d701abf7-954f-28fc-7767-fc2509bc5e2a}">
          <p14:sldIdLst>
            <p14:sldId id="273"/>
            <p14:sldId id="274"/>
            <p14:sldId id="275"/>
            <p14:sldId id="276"/>
            <p14:sldId id="277"/>
            <p14:sldId id="278"/>
          </p14:sldIdLst>
        </p14:section>
        <p14:section name="Exam practice" id="{7aa8466b-c70a-1442-fa45-62162ee6d919}">
          <p14:sldIdLst>
            <p14:sldId id="279"/>
            <p14:sldId id="280"/>
            <p14:sldId id="281"/>
            <p14:sldId id="282"/>
            <p14:sldId id="283"/>
          </p14:sldIdLst>
        </p14:section>
        <p14:section name="Review" id="{e7c5dfa1-3c46-4c59-fd4d-df5f38c50ffb}">
          <p14:sldIdLst>
            <p14:sldId id="284"/>
            <p14:sldId id="285"/>
            <p14:sldId id="28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notesMaster" Target="notesMasters/notesMaster1.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3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Premium lesson pack, about 60 to 70 minutes. Colour code: coral for the old Scrooge, purple for the ghosts, teal for the Cratchits and the poor, gold for quotations and the changed Scrooge. The exam practice uses an AQA style extract question for the 19th century novel, which also suits Edexcel, OCR and Eduqas.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'Could' objective is the key to top level answers: Scrooge's change carries Dickens's message to his readers.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minutes, from memory. This recaps the main plot of the novella.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any gaps to recap the plot. Point out that the novella is divided into five 'staves', like the verses of a carol.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Calling the chapters 'staves' tells readers this story is meant to be shared and sung, like a carol. Examiners reward this structural 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as the lesson map. The cyclical structure, from Christmas Eve to Christmas Day, mirrors Scrooge's journey from a closed man to an open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Dickens published A Christmas Carol in December 1843. It sold out within days.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Scrooge represents the attitudes Dickens wanted to change. When Scrooge changes, Dickens hopes his readers will change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Stave 1 establishes Scrooge as cold, greedy and isolated, so that his change will be dramatic.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oyster simile is worth unpacking: an oyster is closed and hard, but contains a pearl. Perhaps there is something precious hidden in Scrooge.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Marley is a warning of what Scrooge will become. He also tells Scrooge he has 'a chance and hope' of escaping the same fate, which sets up the redemption plot.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answer from memory, then check against the last two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Push for exact quotations. Question 3 is the line that comes back to haunt Scrooge in Stave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spirit teaches Scrooge something different, and each stage of his change is marked by his own words.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order matters: memory leads to empathy, and empathy plus fear leads to change. Dickens makes the transformation gradual and believable, even though it happens in one night.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echo of 'surplus population' is a brilliant structural device. Ask students to find where the phrase first appears and explain the effect of repeating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Dickens speaking most directly to his readers. It is the clearest link between the novella and its social context.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Scrooge wakes on Christmas morning a changed man.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Compare the list of similes here with the harsh list of verbs in Stave 1. Dickens uses the same technique to show the opposite 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pairs make ready made 'whole text' links. Strong answers move between Stave 1 and Stave 5 within a single paragraph.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Writing about Scrooge as Dickens's 'construct', a character created for a purpose, is what examiners look for at the top levels.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identify the stave and the speaker for each quotation, then say what it shows about Scrooge's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Extension: put the six quotations in order and explain the stage of change each one shows.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practice: an AQA style 19th century novel extract question.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AQA style Paper 1 Section B question. Allow about 50 minutes in exam conditions, or set a timed paragraph. On AQA there are no separate AO4 marks for the 19th century novel.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Simplified from the style of AQA's levels. Key words: 'clear' is Level 4, 'thoughtful' is Level 5 and 'convincing' is Level 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 the structure, then ask students to write a second paragraph on Stave 5 using the same pattern.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mistake is the one that most often separates Level 4 answers from Level 5 and 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Independent, about 3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answers to plan a follow up on Dickens's presentation of poverty or the Cratchit family.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lesson idea: how Dickens presents poverty and the Cratchit family.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_DARK">
    <p:bg>
      <p:bgPr>
        <a:solidFill>
          <a:schemeClr val="tx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1234440"/>
            <a:ext cx="5120640" cy="1554480"/>
          </a:xfrm>
          <a:prstGeom prst="rect">
            <a:avLst/>
          </a:prstGeom>
          <a:noFill/>
          <a:ln/>
        </p:spPr>
        <p:txBody>
          <a:bodyPr wrap="square" rtlCol="0"/>
          <a:lstStyle>
            <a:lvl1pPr algn="l" indent="0" marL="0">
              <a:buNone/>
              <a:defRPr lang="en-US" sz="4000" b="1" dirty="0">
                <a:solidFill>
                  <a:schemeClr val="bg1"/>
                </a:solidFill>
                <a:latin typeface="Cambria" pitchFamily="34" charset="0"/>
                <a:ea typeface="Cambria" pitchFamily="34" charset="-122"/>
                <a:cs typeface="Cambria" pitchFamily="34" charset="-120"/>
              </a:defRPr>
            </a:lvl1pPr>
          </a:lstStyle>
          <a:p>
            <a:pPr algn="l" indent="0" marL="0">
              <a:buNone/>
            </a:pPr>
            <a:endParaRPr lang="en-US" sz="4000" dirty="0"/>
          </a:p>
        </p:txBody>
      </p:sp>
      <p:sp>
        <p:nvSpPr>
          <p:cNvPr id="3" name="Text 0"/>
          <p:cNvSpPr/>
          <p:nvPr>
            <p:ph idx="101" type="body" hasCustomPrompt="1"/>
          </p:nvPr>
        </p:nvSpPr>
        <p:spPr>
          <a:xfrm>
            <a:off x="548640" y="2926080"/>
            <a:ext cx="5120640" cy="1645920"/>
          </a:xfrm>
          <a:prstGeom prst="rect">
            <a:avLst/>
          </a:prstGeom>
          <a:noFill/>
          <a:ln/>
        </p:spPr>
        <p:txBody>
          <a:bodyPr wrap="square" rtlCol="0"/>
          <a:lstStyle>
            <a:lvl1pPr indent="0" marL="0">
              <a:buNone/>
              <a:defRPr lang="en-US" sz="1700" dirty="0">
                <a:solidFill>
                  <a:schemeClr val="bg2"/>
                </a:solidFill>
              </a:defRPr>
            </a:lvl1pPr>
          </a:lstStyle>
          <a:p>
            <a:pPr indent="0" marL="0">
              <a:buNone/>
            </a:pPr>
            <a:endParaRPr lang="en-US" sz="17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_DARK">
    <p:bg>
      <p:bgPr>
        <a:solidFill>
          <a:schemeClr val="tx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1097280"/>
            <a:ext cx="8046720" cy="1600200"/>
          </a:xfrm>
          <a:prstGeom prst="rect">
            <a:avLst/>
          </a:prstGeom>
          <a:noFill/>
          <a:ln/>
        </p:spPr>
        <p:txBody>
          <a:bodyPr wrap="square" rtlCol="0"/>
          <a:lstStyle>
            <a:lvl1pPr algn="l" indent="0" marL="0">
              <a:buNone/>
              <a:defRPr lang="en-US" sz="3600" b="1" dirty="0">
                <a:solidFill>
                  <a:schemeClr val="bg1"/>
                </a:solidFill>
                <a:latin typeface="Cambria" pitchFamily="34" charset="0"/>
                <a:ea typeface="Cambria" pitchFamily="34" charset="-122"/>
                <a:cs typeface="Cambria" pitchFamily="34" charset="-120"/>
              </a:defRPr>
            </a:lvl1pPr>
          </a:lstStyle>
          <a:p>
            <a:pPr algn="l" indent="0" marL="0">
              <a:buNone/>
            </a:pPr>
            <a:endParaRPr lang="en-US" sz="3600" dirty="0"/>
          </a:p>
        </p:txBody>
      </p:sp>
      <p:sp>
        <p:nvSpPr>
          <p:cNvPr id="3" name="Text 0"/>
          <p:cNvSpPr/>
          <p:nvPr>
            <p:ph idx="101" type="body" hasCustomPrompt="1"/>
          </p:nvPr>
        </p:nvSpPr>
        <p:spPr>
          <a:xfrm>
            <a:off x="548640" y="2880360"/>
            <a:ext cx="8046720" cy="640080"/>
          </a:xfrm>
          <a:prstGeom prst="rect">
            <a:avLst/>
          </a:prstGeom>
          <a:noFill/>
          <a:ln/>
        </p:spPr>
        <p:txBody>
          <a:bodyPr wrap="square" rtlCol="0"/>
          <a:lstStyle>
            <a:lvl1pPr indent="0" marL="0">
              <a:buNone/>
              <a:defRPr lang="en-US" sz="1800" dirty="0">
                <a:solidFill>
                  <a:schemeClr val="bg2"/>
                </a:solidFill>
              </a:defRPr>
            </a:lvl1pPr>
          </a:lstStyle>
          <a:p>
            <a:pPr indent="0" marL="0">
              <a:buNone/>
            </a:pP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rtlCol="0"/>
          <a:lstStyle>
            <a:lvl1pPr indent="0" marL="0">
              <a:buNone/>
              <a:defRPr lang="en-US" sz="3000" b="1" dirty="0">
                <a:solidFill>
                  <a:schemeClr val="tx1"/>
                </a:solidFill>
                <a:latin typeface="Cambria" pitchFamily="34" charset="0"/>
                <a:ea typeface="Cambria" pitchFamily="34" charset="-122"/>
                <a:cs typeface="Cambria" pitchFamily="34" charset="-120"/>
              </a:defRPr>
            </a:lvl1pPr>
          </a:lstStyle>
          <a:p>
            <a:pPr indent="0" marL="0">
              <a:buNone/>
            </a:pPr>
            <a:endParaRPr lang="en-US" sz="3000" dirty="0"/>
          </a:p>
        </p:txBody>
      </p:sp>
      <p:sp>
        <p:nvSpPr>
          <p:cNvPr id="3" name="Text 0"/>
          <p:cNvSpPr/>
          <p:nvPr/>
        </p:nvSpPr>
        <p:spPr>
          <a:xfrm>
            <a:off x="457200" y="4800600"/>
            <a:ext cx="5943600" cy="228600"/>
          </a:xfrm>
          <a:prstGeom prst="rect">
            <a:avLst/>
          </a:prstGeom>
          <a:noFill/>
          <a:ln/>
        </p:spPr>
        <p:txBody>
          <a:bodyPr wrap="square" lIns="0" tIns="0" rIns="0" bIns="0" rtlCol="0" anchor="ctr"/>
          <a:lstStyle/>
          <a:p>
            <a:pPr indent="0" marL="0">
              <a:buNone/>
            </a:pPr>
            <a:r>
              <a:rPr lang="en-US" sz="1000" dirty="0">
                <a:solidFill>
                  <a:schemeClr val="tx2"/>
                </a:solidFill>
              </a:rPr>
              <a:t>A Christmas Carol  |  The World of Teaching Premium</a:t>
            </a:r>
            <a:endParaRPr lang="en-US" sz="10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title" hasCustomPrompt="1"/>
          </p:nvPr>
        </p:nvSpPr>
        <p:spPr>
          <a:xfrm>
            <a:off x="548640" y="1234440"/>
            <a:ext cx="5120640" cy="1554480"/>
          </a:xfrm>
          <a:prstGeom prst="rect">
            <a:avLst/>
          </a:prstGeom>
          <a:noFill/>
          <a:ln/>
        </p:spPr>
        <p:txBody>
          <a:bodyPr wrap="square" lIns="0" tIns="0" rIns="0" bIns="0" rtlCol="0" anchor="b"/>
          <a:lstStyle/>
          <a:p>
            <a:pPr algn="l" indent="0" marL="0">
              <a:buNone/>
            </a:pPr>
            <a:r>
              <a:rPr lang="en-US" sz="4000" b="1" dirty="0">
                <a:solidFill>
                  <a:schemeClr val="bg1"/>
                </a:solidFill>
                <a:latin typeface="Cambria" pitchFamily="34" charset="0"/>
                <a:ea typeface="Cambria" pitchFamily="34" charset="-122"/>
                <a:cs typeface="Cambria" pitchFamily="34" charset="-120"/>
              </a:rPr>
              <a:t>A Christmas Carol: Scrooge's Transformation</a:t>
            </a:r>
            <a:endParaRPr lang="en-US" sz="4000" dirty="0"/>
          </a:p>
        </p:txBody>
      </p:sp>
      <p:sp>
        <p:nvSpPr>
          <p:cNvPr id="3" name="Text 0"/>
          <p:cNvSpPr/>
          <p:nvPr>
            <p:ph idx="101" type="body" hasCustomPrompt="1"/>
          </p:nvPr>
        </p:nvSpPr>
        <p:spPr>
          <a:xfrm>
            <a:off x="548640" y="2926080"/>
            <a:ext cx="5120640" cy="1645920"/>
          </a:xfrm>
          <a:prstGeom prst="rect">
            <a:avLst/>
          </a:prstGeom>
          <a:noFill/>
          <a:ln/>
        </p:spPr>
        <p:txBody>
          <a:bodyPr wrap="square" lIns="0" tIns="0" rIns="0" bIns="0" rtlCol="0" anchor="t"/>
          <a:lstStyle/>
          <a:p>
            <a:pPr indent="0" marL="0">
              <a:buNone/>
            </a:pPr>
            <a:r>
              <a:rPr lang="en-US" sz="1700" dirty="0">
                <a:solidFill>
                  <a:schemeClr val="bg2"/>
                </a:solidFill>
              </a:rPr>
              <a:t>How does a "covetous old sinner" become "as good a man" as London knew?</a:t>
            </a:r>
            <a:endParaRPr lang="en-US" sz="1700" dirty="0"/>
          </a:p>
          <a:p>
            <a:pPr indent="0" marL="0">
              <a:buNone/>
            </a:pPr>
            <a:r>
              <a:rPr lang="en-US" sz="1700" dirty="0">
                <a:solidFill>
                  <a:schemeClr val="bg2"/>
                </a:solidFill>
              </a:rPr>
              <a:t>GCSE English Literature  |  Charles Dickens</a:t>
            </a:r>
            <a:endParaRPr lang="en-US" sz="1700" dirty="0"/>
          </a:p>
        </p:txBody>
      </p:sp>
      <p:sp>
        <p:nvSpPr>
          <p:cNvPr id="4" name="tdot_1"/>
          <p:cNvSpPr/>
          <p:nvPr/>
        </p:nvSpPr>
        <p:spPr>
          <a:xfrm>
            <a:off x="6217920" y="1097280"/>
            <a:ext cx="457200" cy="457200"/>
          </a:xfrm>
          <a:prstGeom prst="ellipse">
            <a:avLst/>
          </a:prstGeom>
          <a:solidFill>
            <a:srgbClr val="E4572E"/>
          </a:solidFill>
          <a:ln/>
        </p:spPr>
      </p:sp>
      <p:sp>
        <p:nvSpPr>
          <p:cNvPr id="5" name="line_2"/>
          <p:cNvSpPr/>
          <p:nvPr/>
        </p:nvSpPr>
        <p:spPr>
          <a:xfrm>
            <a:off x="6446520" y="1554480"/>
            <a:ext cx="914" cy="411480"/>
          </a:xfrm>
          <a:prstGeom prst="line">
            <a:avLst/>
          </a:prstGeom>
          <a:noFill/>
          <a:ln w="38100">
            <a:solidFill>
              <a:srgbClr val="5B6C8F"/>
            </a:solidFill>
            <a:prstDash val="solid"/>
          </a:ln>
        </p:spPr>
      </p:sp>
      <p:sp>
        <p:nvSpPr>
          <p:cNvPr id="6" name="txt_3"/>
          <p:cNvSpPr txBox="1"/>
          <p:nvPr/>
        </p:nvSpPr>
        <p:spPr>
          <a:xfrm>
            <a:off x="6858000" y="1097280"/>
            <a:ext cx="2194560" cy="457200"/>
          </a:xfrm>
          <a:prstGeom prst="rect">
            <a:avLst/>
          </a:prstGeom>
          <a:noFill/>
          <a:ln/>
        </p:spPr>
        <p:txBody>
          <a:bodyPr wrap="square" lIns="0" tIns="0" rIns="0" bIns="0" rtlCol="0" anchor="ctr"/>
          <a:lstStyle/>
          <a:p>
            <a:pPr indent="0" marL="0">
              <a:buNone/>
            </a:pPr>
            <a:r>
              <a:rPr lang="en-US" sz="2000" b="1" dirty="0">
                <a:solidFill>
                  <a:schemeClr val="bg1"/>
                </a:solidFill>
                <a:latin typeface="Cambria" pitchFamily="34" charset="0"/>
                <a:ea typeface="Cambria" pitchFamily="34" charset="-122"/>
                <a:cs typeface="Cambria" pitchFamily="34" charset="-120"/>
              </a:rPr>
              <a:t>Stave 1: miser</a:t>
            </a:r>
            <a:endParaRPr lang="en-US" sz="2000" dirty="0"/>
          </a:p>
        </p:txBody>
      </p:sp>
      <p:sp>
        <p:nvSpPr>
          <p:cNvPr id="7" name="tdot_4"/>
          <p:cNvSpPr/>
          <p:nvPr/>
        </p:nvSpPr>
        <p:spPr>
          <a:xfrm>
            <a:off x="6217920" y="1965960"/>
            <a:ext cx="457200" cy="457200"/>
          </a:xfrm>
          <a:prstGeom prst="ellipse">
            <a:avLst/>
          </a:prstGeom>
          <a:solidFill>
            <a:srgbClr val="7B3FA0"/>
          </a:solidFill>
          <a:ln/>
        </p:spPr>
      </p:sp>
      <p:sp>
        <p:nvSpPr>
          <p:cNvPr id="8" name="line_5"/>
          <p:cNvSpPr/>
          <p:nvPr/>
        </p:nvSpPr>
        <p:spPr>
          <a:xfrm>
            <a:off x="6446520" y="2423160"/>
            <a:ext cx="914" cy="411480"/>
          </a:xfrm>
          <a:prstGeom prst="line">
            <a:avLst/>
          </a:prstGeom>
          <a:noFill/>
          <a:ln w="38100">
            <a:solidFill>
              <a:srgbClr val="5B6C8F"/>
            </a:solidFill>
            <a:prstDash val="solid"/>
          </a:ln>
        </p:spPr>
      </p:sp>
      <p:sp>
        <p:nvSpPr>
          <p:cNvPr id="9" name="txt_6"/>
          <p:cNvSpPr txBox="1"/>
          <p:nvPr/>
        </p:nvSpPr>
        <p:spPr>
          <a:xfrm>
            <a:off x="6858000" y="1965960"/>
            <a:ext cx="2194560" cy="457200"/>
          </a:xfrm>
          <a:prstGeom prst="rect">
            <a:avLst/>
          </a:prstGeom>
          <a:noFill/>
          <a:ln/>
        </p:spPr>
        <p:txBody>
          <a:bodyPr wrap="square" lIns="0" tIns="0" rIns="0" bIns="0" rtlCol="0" anchor="ctr"/>
          <a:lstStyle/>
          <a:p>
            <a:pPr indent="0" marL="0">
              <a:buNone/>
            </a:pPr>
            <a:r>
              <a:rPr lang="en-US" sz="2000" b="1" dirty="0">
                <a:solidFill>
                  <a:schemeClr val="bg1"/>
                </a:solidFill>
                <a:latin typeface="Cambria" pitchFamily="34" charset="0"/>
                <a:ea typeface="Cambria" pitchFamily="34" charset="-122"/>
                <a:cs typeface="Cambria" pitchFamily="34" charset="-120"/>
              </a:rPr>
              <a:t>Stave 2: memory</a:t>
            </a:r>
            <a:endParaRPr lang="en-US" sz="2000" dirty="0"/>
          </a:p>
        </p:txBody>
      </p:sp>
      <p:sp>
        <p:nvSpPr>
          <p:cNvPr id="10" name="tdot_7"/>
          <p:cNvSpPr/>
          <p:nvPr/>
        </p:nvSpPr>
        <p:spPr>
          <a:xfrm>
            <a:off x="6217920" y="2834640"/>
            <a:ext cx="457200" cy="457200"/>
          </a:xfrm>
          <a:prstGeom prst="ellipse">
            <a:avLst/>
          </a:prstGeom>
          <a:solidFill>
            <a:srgbClr val="17A398"/>
          </a:solidFill>
          <a:ln/>
        </p:spPr>
      </p:sp>
      <p:sp>
        <p:nvSpPr>
          <p:cNvPr id="11" name="line_8"/>
          <p:cNvSpPr/>
          <p:nvPr/>
        </p:nvSpPr>
        <p:spPr>
          <a:xfrm>
            <a:off x="6446520" y="3291840"/>
            <a:ext cx="914" cy="411480"/>
          </a:xfrm>
          <a:prstGeom prst="line">
            <a:avLst/>
          </a:prstGeom>
          <a:noFill/>
          <a:ln w="38100">
            <a:solidFill>
              <a:srgbClr val="5B6C8F"/>
            </a:solidFill>
            <a:prstDash val="solid"/>
          </a:ln>
        </p:spPr>
      </p:sp>
      <p:sp>
        <p:nvSpPr>
          <p:cNvPr id="12" name="txt_9"/>
          <p:cNvSpPr txBox="1"/>
          <p:nvPr/>
        </p:nvSpPr>
        <p:spPr>
          <a:xfrm>
            <a:off x="6858000" y="2834640"/>
            <a:ext cx="2194560" cy="457200"/>
          </a:xfrm>
          <a:prstGeom prst="rect">
            <a:avLst/>
          </a:prstGeom>
          <a:noFill/>
          <a:ln/>
        </p:spPr>
        <p:txBody>
          <a:bodyPr wrap="square" lIns="0" tIns="0" rIns="0" bIns="0" rtlCol="0" anchor="ctr"/>
          <a:lstStyle/>
          <a:p>
            <a:pPr indent="0" marL="0">
              <a:buNone/>
            </a:pPr>
            <a:r>
              <a:rPr lang="en-US" sz="2000" b="1" dirty="0">
                <a:solidFill>
                  <a:schemeClr val="bg1"/>
                </a:solidFill>
                <a:latin typeface="Cambria" pitchFamily="34" charset="0"/>
                <a:ea typeface="Cambria" pitchFamily="34" charset="-122"/>
                <a:cs typeface="Cambria" pitchFamily="34" charset="-120"/>
              </a:rPr>
              <a:t>Stave 3: empathy</a:t>
            </a:r>
            <a:endParaRPr lang="en-US" sz="2000" dirty="0"/>
          </a:p>
        </p:txBody>
      </p:sp>
      <p:sp>
        <p:nvSpPr>
          <p:cNvPr id="13" name="tdot_10"/>
          <p:cNvSpPr/>
          <p:nvPr/>
        </p:nvSpPr>
        <p:spPr>
          <a:xfrm>
            <a:off x="6217920" y="3703320"/>
            <a:ext cx="457200" cy="457200"/>
          </a:xfrm>
          <a:prstGeom prst="ellipse">
            <a:avLst/>
          </a:prstGeom>
          <a:solidFill>
            <a:srgbClr val="F3B61F"/>
          </a:solidFill>
          <a:ln/>
        </p:spPr>
      </p:sp>
      <p:sp>
        <p:nvSpPr>
          <p:cNvPr id="14" name="txt_11"/>
          <p:cNvSpPr txBox="1"/>
          <p:nvPr/>
        </p:nvSpPr>
        <p:spPr>
          <a:xfrm>
            <a:off x="6858000" y="3703320"/>
            <a:ext cx="2194560" cy="457200"/>
          </a:xfrm>
          <a:prstGeom prst="rect">
            <a:avLst/>
          </a:prstGeom>
          <a:noFill/>
          <a:ln/>
        </p:spPr>
        <p:txBody>
          <a:bodyPr wrap="square" lIns="0" tIns="0" rIns="0" bIns="0" rtlCol="0" anchor="ctr"/>
          <a:lstStyle/>
          <a:p>
            <a:pPr indent="0" marL="0">
              <a:buNone/>
            </a:pPr>
            <a:r>
              <a:rPr lang="en-US" sz="2000" b="1" dirty="0">
                <a:solidFill>
                  <a:schemeClr val="bg1"/>
                </a:solidFill>
                <a:latin typeface="Cambria" pitchFamily="34" charset="0"/>
                <a:ea typeface="Cambria" pitchFamily="34" charset="-122"/>
                <a:cs typeface="Cambria" pitchFamily="34" charset="-120"/>
              </a:rPr>
              <a:t>Stave 5: reborn</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Learning objectives</a:t>
            </a:r>
            <a:endParaRPr lang="en-US" sz="3000" dirty="0"/>
          </a:p>
        </p:txBody>
      </p:sp>
      <p:sp>
        <p:nvSpPr>
          <p:cNvPr id="3" name="card_12"/>
          <p:cNvSpPr/>
          <p:nvPr/>
        </p:nvSpPr>
        <p:spPr>
          <a:xfrm>
            <a:off x="457200" y="1188720"/>
            <a:ext cx="2606040" cy="3200400"/>
          </a:xfrm>
          <a:prstGeom prst="roundRect">
            <a:avLst>
              <a:gd name="adj" fmla="val 4211"/>
            </a:avLst>
          </a:prstGeom>
          <a:solidFill>
            <a:schemeClr val="bg2"/>
          </a:solidFill>
          <a:ln/>
        </p:spPr>
      </p:sp>
      <p:sp>
        <p:nvSpPr>
          <p:cNvPr id="4" name="obj_13"/>
          <p:cNvSpPr/>
          <p:nvPr/>
        </p:nvSpPr>
        <p:spPr>
          <a:xfrm>
            <a:off x="731520" y="1463040"/>
            <a:ext cx="822960" cy="822960"/>
          </a:xfrm>
          <a:prstGeom prst="ellipse">
            <a:avLst/>
          </a:prstGeom>
          <a:solidFill>
            <a:srgbClr val="17A398"/>
          </a:solidFill>
          <a:ln/>
        </p:spPr>
      </p:sp>
      <p:sp>
        <p:nvSpPr>
          <p:cNvPr id="5" name="txt_14"/>
          <p:cNvSpPr txBox="1"/>
          <p:nvPr/>
        </p:nvSpPr>
        <p:spPr>
          <a:xfrm>
            <a:off x="731520" y="1463040"/>
            <a:ext cx="822960" cy="822960"/>
          </a:xfrm>
          <a:prstGeom prst="rect">
            <a:avLst/>
          </a:prstGeom>
          <a:noFill/>
          <a:ln/>
        </p:spPr>
        <p:txBody>
          <a:bodyPr wrap="square" lIns="0" tIns="0" rIns="0" bIns="0" rtlCol="0" anchor="ctr"/>
          <a:lstStyle/>
          <a:p>
            <a:pPr algn="ctr" indent="0" marL="0">
              <a:buNone/>
            </a:pPr>
            <a:r>
              <a:rPr lang="en-US" sz="3000" b="1" dirty="0">
                <a:solidFill>
                  <a:schemeClr val="bg1"/>
                </a:solidFill>
                <a:latin typeface="Cambria" pitchFamily="34" charset="0"/>
                <a:ea typeface="Cambria" pitchFamily="34" charset="-122"/>
                <a:cs typeface="Cambria" pitchFamily="34" charset="-120"/>
              </a:rPr>
              <a:t>M</a:t>
            </a:r>
            <a:endParaRPr lang="en-US" sz="3000" dirty="0"/>
          </a:p>
        </p:txBody>
      </p:sp>
      <p:sp>
        <p:nvSpPr>
          <p:cNvPr id="6" name="txt_15"/>
          <p:cNvSpPr txBox="1"/>
          <p:nvPr/>
        </p:nvSpPr>
        <p:spPr>
          <a:xfrm>
            <a:off x="731520" y="2514600"/>
            <a:ext cx="2103120" cy="411480"/>
          </a:xfrm>
          <a:prstGeom prst="rect">
            <a:avLst/>
          </a:prstGeom>
          <a:noFill/>
          <a:ln/>
        </p:spPr>
        <p:txBody>
          <a:bodyPr wrap="square" lIns="0" tIns="0" rIns="0" bIns="0" rtlCol="0" anchor="t"/>
          <a:lstStyle/>
          <a:p>
            <a:pPr indent="0" marL="0">
              <a:buNone/>
            </a:pPr>
            <a:r>
              <a:rPr lang="en-US" sz="2200" b="1" dirty="0">
                <a:solidFill>
                  <a:schemeClr val="tx1"/>
                </a:solidFill>
                <a:latin typeface="Cambria" pitchFamily="34" charset="0"/>
                <a:ea typeface="Cambria" pitchFamily="34" charset="-122"/>
                <a:cs typeface="Cambria" pitchFamily="34" charset="-120"/>
              </a:rPr>
              <a:t>Must</a:t>
            </a:r>
            <a:endParaRPr lang="en-US" sz="2200" dirty="0"/>
          </a:p>
        </p:txBody>
      </p:sp>
      <p:sp>
        <p:nvSpPr>
          <p:cNvPr id="7" name="txt_16"/>
          <p:cNvSpPr txBox="1"/>
          <p:nvPr/>
        </p:nvSpPr>
        <p:spPr>
          <a:xfrm>
            <a:off x="731520" y="2971800"/>
            <a:ext cx="2103120" cy="1280160"/>
          </a:xfrm>
          <a:prstGeom prst="rect">
            <a:avLst/>
          </a:prstGeom>
          <a:noFill/>
          <a:ln/>
        </p:spPr>
        <p:txBody>
          <a:bodyPr wrap="square" lIns="0" tIns="0" rIns="0" bIns="0" rtlCol="0" anchor="t"/>
          <a:lstStyle/>
          <a:p>
            <a:pPr indent="0" marL="0">
              <a:buNone/>
            </a:pPr>
            <a:r>
              <a:rPr lang="en-US" sz="1500" dirty="0">
                <a:solidFill>
                  <a:schemeClr val="tx2"/>
                </a:solidFill>
              </a:rPr>
              <a:t>Know the key quotations that show how Scrooge changes stave by stave</a:t>
            </a:r>
            <a:endParaRPr lang="en-US" sz="1500" dirty="0"/>
          </a:p>
        </p:txBody>
      </p:sp>
      <p:sp>
        <p:nvSpPr>
          <p:cNvPr id="8" name="card_17"/>
          <p:cNvSpPr/>
          <p:nvPr/>
        </p:nvSpPr>
        <p:spPr>
          <a:xfrm>
            <a:off x="3273552" y="1188720"/>
            <a:ext cx="2606040" cy="3200400"/>
          </a:xfrm>
          <a:prstGeom prst="roundRect">
            <a:avLst>
              <a:gd name="adj" fmla="val 4211"/>
            </a:avLst>
          </a:prstGeom>
          <a:solidFill>
            <a:schemeClr val="bg2"/>
          </a:solidFill>
          <a:ln/>
        </p:spPr>
      </p:sp>
      <p:sp>
        <p:nvSpPr>
          <p:cNvPr id="9" name="obj_18"/>
          <p:cNvSpPr/>
          <p:nvPr/>
        </p:nvSpPr>
        <p:spPr>
          <a:xfrm>
            <a:off x="3547872" y="1463040"/>
            <a:ext cx="822960" cy="822960"/>
          </a:xfrm>
          <a:prstGeom prst="ellipse">
            <a:avLst/>
          </a:prstGeom>
          <a:solidFill>
            <a:srgbClr val="E4572E"/>
          </a:solidFill>
          <a:ln/>
        </p:spPr>
      </p:sp>
      <p:sp>
        <p:nvSpPr>
          <p:cNvPr id="10" name="txt_19"/>
          <p:cNvSpPr txBox="1"/>
          <p:nvPr/>
        </p:nvSpPr>
        <p:spPr>
          <a:xfrm>
            <a:off x="3547872" y="1463040"/>
            <a:ext cx="822960" cy="822960"/>
          </a:xfrm>
          <a:prstGeom prst="rect">
            <a:avLst/>
          </a:prstGeom>
          <a:noFill/>
          <a:ln/>
        </p:spPr>
        <p:txBody>
          <a:bodyPr wrap="square" lIns="0" tIns="0" rIns="0" bIns="0" rtlCol="0" anchor="ctr"/>
          <a:lstStyle/>
          <a:p>
            <a:pPr algn="ctr" indent="0" marL="0">
              <a:buNone/>
            </a:pPr>
            <a:r>
              <a:rPr lang="en-US" sz="3000" b="1" dirty="0">
                <a:solidFill>
                  <a:schemeClr val="bg1"/>
                </a:solidFill>
                <a:latin typeface="Cambria" pitchFamily="34" charset="0"/>
                <a:ea typeface="Cambria" pitchFamily="34" charset="-122"/>
                <a:cs typeface="Cambria" pitchFamily="34" charset="-120"/>
              </a:rPr>
              <a:t>S</a:t>
            </a:r>
            <a:endParaRPr lang="en-US" sz="3000" dirty="0"/>
          </a:p>
        </p:txBody>
      </p:sp>
      <p:sp>
        <p:nvSpPr>
          <p:cNvPr id="11" name="txt_20"/>
          <p:cNvSpPr txBox="1"/>
          <p:nvPr/>
        </p:nvSpPr>
        <p:spPr>
          <a:xfrm>
            <a:off x="3547872" y="2514600"/>
            <a:ext cx="2103120" cy="411480"/>
          </a:xfrm>
          <a:prstGeom prst="rect">
            <a:avLst/>
          </a:prstGeom>
          <a:noFill/>
          <a:ln/>
        </p:spPr>
        <p:txBody>
          <a:bodyPr wrap="square" lIns="0" tIns="0" rIns="0" bIns="0" rtlCol="0" anchor="t"/>
          <a:lstStyle/>
          <a:p>
            <a:pPr indent="0" marL="0">
              <a:buNone/>
            </a:pPr>
            <a:r>
              <a:rPr lang="en-US" sz="2200" b="1" dirty="0">
                <a:solidFill>
                  <a:schemeClr val="tx1"/>
                </a:solidFill>
                <a:latin typeface="Cambria" pitchFamily="34" charset="0"/>
                <a:ea typeface="Cambria" pitchFamily="34" charset="-122"/>
                <a:cs typeface="Cambria" pitchFamily="34" charset="-120"/>
              </a:rPr>
              <a:t>Should</a:t>
            </a:r>
            <a:endParaRPr lang="en-US" sz="2200" dirty="0"/>
          </a:p>
        </p:txBody>
      </p:sp>
      <p:sp>
        <p:nvSpPr>
          <p:cNvPr id="12" name="txt_21"/>
          <p:cNvSpPr txBox="1"/>
          <p:nvPr/>
        </p:nvSpPr>
        <p:spPr>
          <a:xfrm>
            <a:off x="3547872" y="2971800"/>
            <a:ext cx="2103120" cy="1280160"/>
          </a:xfrm>
          <a:prstGeom prst="rect">
            <a:avLst/>
          </a:prstGeom>
          <a:noFill/>
          <a:ln/>
        </p:spPr>
        <p:txBody>
          <a:bodyPr wrap="square" lIns="0" tIns="0" rIns="0" bIns="0" rtlCol="0" anchor="t"/>
          <a:lstStyle/>
          <a:p>
            <a:pPr indent="0" marL="0">
              <a:buNone/>
            </a:pPr>
            <a:r>
              <a:rPr lang="en-US" sz="1500" dirty="0">
                <a:solidFill>
                  <a:schemeClr val="tx2"/>
                </a:solidFill>
              </a:rPr>
              <a:t>Analyse how Dickens uses language and structure to present the change</a:t>
            </a:r>
            <a:endParaRPr lang="en-US" sz="1500" dirty="0"/>
          </a:p>
        </p:txBody>
      </p:sp>
      <p:sp>
        <p:nvSpPr>
          <p:cNvPr id="13" name="card_22"/>
          <p:cNvSpPr/>
          <p:nvPr/>
        </p:nvSpPr>
        <p:spPr>
          <a:xfrm>
            <a:off x="6089904" y="1188720"/>
            <a:ext cx="2606040" cy="3200400"/>
          </a:xfrm>
          <a:prstGeom prst="roundRect">
            <a:avLst>
              <a:gd name="adj" fmla="val 4211"/>
            </a:avLst>
          </a:prstGeom>
          <a:solidFill>
            <a:schemeClr val="bg2"/>
          </a:solidFill>
          <a:ln/>
        </p:spPr>
      </p:sp>
      <p:sp>
        <p:nvSpPr>
          <p:cNvPr id="14" name="obj_23"/>
          <p:cNvSpPr/>
          <p:nvPr/>
        </p:nvSpPr>
        <p:spPr>
          <a:xfrm>
            <a:off x="6364224" y="1463040"/>
            <a:ext cx="822960" cy="822960"/>
          </a:xfrm>
          <a:prstGeom prst="ellipse">
            <a:avLst/>
          </a:prstGeom>
          <a:solidFill>
            <a:srgbClr val="F3B61F"/>
          </a:solidFill>
          <a:ln/>
        </p:spPr>
      </p:sp>
      <p:sp>
        <p:nvSpPr>
          <p:cNvPr id="15" name="txt_24"/>
          <p:cNvSpPr txBox="1"/>
          <p:nvPr/>
        </p:nvSpPr>
        <p:spPr>
          <a:xfrm>
            <a:off x="6364224" y="1463040"/>
            <a:ext cx="822960" cy="822960"/>
          </a:xfrm>
          <a:prstGeom prst="rect">
            <a:avLst/>
          </a:prstGeom>
          <a:noFill/>
          <a:ln/>
        </p:spPr>
        <p:txBody>
          <a:bodyPr wrap="square" lIns="0" tIns="0" rIns="0" bIns="0" rtlCol="0" anchor="ctr"/>
          <a:lstStyle/>
          <a:p>
            <a:pPr algn="ctr" indent="0" marL="0">
              <a:buNone/>
            </a:pPr>
            <a:r>
              <a:rPr lang="en-US" sz="3000" b="1" dirty="0">
                <a:solidFill>
                  <a:schemeClr val="bg1"/>
                </a:solidFill>
                <a:latin typeface="Cambria" pitchFamily="34" charset="0"/>
                <a:ea typeface="Cambria" pitchFamily="34" charset="-122"/>
                <a:cs typeface="Cambria" pitchFamily="34" charset="-120"/>
              </a:rPr>
              <a:t>C</a:t>
            </a:r>
            <a:endParaRPr lang="en-US" sz="3000" dirty="0"/>
          </a:p>
        </p:txBody>
      </p:sp>
      <p:sp>
        <p:nvSpPr>
          <p:cNvPr id="16" name="txt_25"/>
          <p:cNvSpPr txBox="1"/>
          <p:nvPr/>
        </p:nvSpPr>
        <p:spPr>
          <a:xfrm>
            <a:off x="6364224" y="2514600"/>
            <a:ext cx="2103120" cy="411480"/>
          </a:xfrm>
          <a:prstGeom prst="rect">
            <a:avLst/>
          </a:prstGeom>
          <a:noFill/>
          <a:ln/>
        </p:spPr>
        <p:txBody>
          <a:bodyPr wrap="square" lIns="0" tIns="0" rIns="0" bIns="0" rtlCol="0" anchor="t"/>
          <a:lstStyle/>
          <a:p>
            <a:pPr indent="0" marL="0">
              <a:buNone/>
            </a:pPr>
            <a:r>
              <a:rPr lang="en-US" sz="2200" b="1" dirty="0">
                <a:solidFill>
                  <a:schemeClr val="tx1"/>
                </a:solidFill>
                <a:latin typeface="Cambria" pitchFamily="34" charset="0"/>
                <a:ea typeface="Cambria" pitchFamily="34" charset="-122"/>
                <a:cs typeface="Cambria" pitchFamily="34" charset="-120"/>
              </a:rPr>
              <a:t>Could</a:t>
            </a:r>
            <a:endParaRPr lang="en-US" sz="2200" dirty="0"/>
          </a:p>
        </p:txBody>
      </p:sp>
      <p:sp>
        <p:nvSpPr>
          <p:cNvPr id="17" name="txt_26"/>
          <p:cNvSpPr txBox="1"/>
          <p:nvPr/>
        </p:nvSpPr>
        <p:spPr>
          <a:xfrm>
            <a:off x="6364224" y="2971800"/>
            <a:ext cx="2103120" cy="1280160"/>
          </a:xfrm>
          <a:prstGeom prst="rect">
            <a:avLst/>
          </a:prstGeom>
          <a:noFill/>
          <a:ln/>
        </p:spPr>
        <p:txBody>
          <a:bodyPr wrap="square" lIns="0" tIns="0" rIns="0" bIns="0" rtlCol="0" anchor="t"/>
          <a:lstStyle/>
          <a:p>
            <a:pPr indent="0" marL="0">
              <a:buNone/>
            </a:pPr>
            <a:r>
              <a:rPr lang="en-US" sz="1500" dirty="0">
                <a:solidFill>
                  <a:schemeClr val="tx2"/>
                </a:solidFill>
              </a:rPr>
              <a:t>Explain Dickens's message about poverty and social responsibility</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Warm up: what do you remember?</a:t>
            </a:r>
            <a:endParaRPr lang="en-US" sz="3000" dirty="0"/>
          </a:p>
        </p:txBody>
      </p:sp>
      <p:sp>
        <p:nvSpPr>
          <p:cNvPr id="3" name="card_27"/>
          <p:cNvSpPr/>
          <p:nvPr/>
        </p:nvSpPr>
        <p:spPr>
          <a:xfrm>
            <a:off x="457200" y="1143000"/>
            <a:ext cx="2606040" cy="1554480"/>
          </a:xfrm>
          <a:prstGeom prst="roundRect">
            <a:avLst>
              <a:gd name="adj" fmla="val 7059"/>
            </a:avLst>
          </a:prstGeom>
          <a:solidFill>
            <a:schemeClr val="bg2"/>
          </a:solidFill>
          <a:ln/>
        </p:spPr>
      </p:sp>
      <p:sp>
        <p:nvSpPr>
          <p:cNvPr id="4" name="badge_28"/>
          <p:cNvSpPr/>
          <p:nvPr/>
        </p:nvSpPr>
        <p:spPr>
          <a:xfrm>
            <a:off x="640080" y="1325880"/>
            <a:ext cx="384048" cy="384048"/>
          </a:xfrm>
          <a:prstGeom prst="ellipse">
            <a:avLst/>
          </a:prstGeom>
          <a:solidFill>
            <a:schemeClr val="accent4"/>
          </a:solidFill>
          <a:ln/>
        </p:spPr>
      </p:sp>
      <p:sp>
        <p:nvSpPr>
          <p:cNvPr id="5" name="badgeTxt_29"/>
          <p:cNvSpPr txBox="1"/>
          <p:nvPr/>
        </p:nvSpPr>
        <p:spPr>
          <a:xfrm>
            <a:off x="640080" y="1325880"/>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6" name="txt_30"/>
          <p:cNvSpPr txBox="1"/>
          <p:nvPr/>
        </p:nvSpPr>
        <p:spPr>
          <a:xfrm>
            <a:off x="1188720" y="1280160"/>
            <a:ext cx="1737360" cy="731520"/>
          </a:xfrm>
          <a:prstGeom prst="rect">
            <a:avLst/>
          </a:prstGeom>
          <a:noFill/>
          <a:ln/>
        </p:spPr>
        <p:txBody>
          <a:bodyPr wrap="square" lIns="0" tIns="0" rIns="0" bIns="0" rtlCol="0" anchor="ctr"/>
          <a:lstStyle/>
          <a:p>
            <a:pPr indent="0" marL="0">
              <a:buNone/>
            </a:pPr>
            <a:r>
              <a:rPr lang="en-US" sz="1400" dirty="0">
                <a:solidFill>
                  <a:schemeClr val="tx1"/>
                </a:solidFill>
              </a:rPr>
              <a:t>Who visits Scrooge first, on Christmas Eve?</a:t>
            </a:r>
            <a:endParaRPr lang="en-US" sz="1400" dirty="0"/>
          </a:p>
        </p:txBody>
      </p:sp>
      <p:sp>
        <p:nvSpPr>
          <p:cNvPr id="7" name="card_31"/>
          <p:cNvSpPr/>
          <p:nvPr/>
        </p:nvSpPr>
        <p:spPr>
          <a:xfrm>
            <a:off x="3273552" y="1143000"/>
            <a:ext cx="2606040" cy="1554480"/>
          </a:xfrm>
          <a:prstGeom prst="roundRect">
            <a:avLst>
              <a:gd name="adj" fmla="val 7059"/>
            </a:avLst>
          </a:prstGeom>
          <a:solidFill>
            <a:schemeClr val="bg2"/>
          </a:solidFill>
          <a:ln/>
        </p:spPr>
      </p:sp>
      <p:sp>
        <p:nvSpPr>
          <p:cNvPr id="8" name="badge_32"/>
          <p:cNvSpPr/>
          <p:nvPr/>
        </p:nvSpPr>
        <p:spPr>
          <a:xfrm>
            <a:off x="3456432" y="1325880"/>
            <a:ext cx="384048" cy="384048"/>
          </a:xfrm>
          <a:prstGeom prst="ellipse">
            <a:avLst/>
          </a:prstGeom>
          <a:solidFill>
            <a:schemeClr val="accent4"/>
          </a:solidFill>
          <a:ln/>
        </p:spPr>
      </p:sp>
      <p:sp>
        <p:nvSpPr>
          <p:cNvPr id="9" name="badgeTxt_33"/>
          <p:cNvSpPr txBox="1"/>
          <p:nvPr/>
        </p:nvSpPr>
        <p:spPr>
          <a:xfrm>
            <a:off x="3456432" y="1325880"/>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0" name="txt_34"/>
          <p:cNvSpPr txBox="1"/>
          <p:nvPr/>
        </p:nvSpPr>
        <p:spPr>
          <a:xfrm>
            <a:off x="4005072" y="1280160"/>
            <a:ext cx="1737360" cy="731520"/>
          </a:xfrm>
          <a:prstGeom prst="rect">
            <a:avLst/>
          </a:prstGeom>
          <a:noFill/>
          <a:ln/>
        </p:spPr>
        <p:txBody>
          <a:bodyPr wrap="square" lIns="0" tIns="0" rIns="0" bIns="0" rtlCol="0" anchor="ctr"/>
          <a:lstStyle/>
          <a:p>
            <a:pPr indent="0" marL="0">
              <a:buNone/>
            </a:pPr>
            <a:r>
              <a:rPr lang="en-US" sz="1400" dirty="0">
                <a:solidFill>
                  <a:schemeClr val="tx1"/>
                </a:solidFill>
              </a:rPr>
              <a:t>How many spirits are sent to Scrooge?</a:t>
            </a:r>
            <a:endParaRPr lang="en-US" sz="1400" dirty="0"/>
          </a:p>
        </p:txBody>
      </p:sp>
      <p:sp>
        <p:nvSpPr>
          <p:cNvPr id="11" name="card_35"/>
          <p:cNvSpPr/>
          <p:nvPr/>
        </p:nvSpPr>
        <p:spPr>
          <a:xfrm>
            <a:off x="6089904" y="1143000"/>
            <a:ext cx="2606040" cy="1554480"/>
          </a:xfrm>
          <a:prstGeom prst="roundRect">
            <a:avLst>
              <a:gd name="adj" fmla="val 7059"/>
            </a:avLst>
          </a:prstGeom>
          <a:solidFill>
            <a:schemeClr val="bg2"/>
          </a:solidFill>
          <a:ln/>
        </p:spPr>
      </p:sp>
      <p:sp>
        <p:nvSpPr>
          <p:cNvPr id="12" name="badge_36"/>
          <p:cNvSpPr/>
          <p:nvPr/>
        </p:nvSpPr>
        <p:spPr>
          <a:xfrm>
            <a:off x="6272784" y="1325880"/>
            <a:ext cx="384048" cy="384048"/>
          </a:xfrm>
          <a:prstGeom prst="ellipse">
            <a:avLst/>
          </a:prstGeom>
          <a:solidFill>
            <a:schemeClr val="accent4"/>
          </a:solidFill>
          <a:ln/>
        </p:spPr>
      </p:sp>
      <p:sp>
        <p:nvSpPr>
          <p:cNvPr id="13" name="badgeTxt_37"/>
          <p:cNvSpPr txBox="1"/>
          <p:nvPr/>
        </p:nvSpPr>
        <p:spPr>
          <a:xfrm>
            <a:off x="6272784" y="1325880"/>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4" name="txt_38"/>
          <p:cNvSpPr txBox="1"/>
          <p:nvPr/>
        </p:nvSpPr>
        <p:spPr>
          <a:xfrm>
            <a:off x="6821424" y="1280160"/>
            <a:ext cx="1737360" cy="731520"/>
          </a:xfrm>
          <a:prstGeom prst="rect">
            <a:avLst/>
          </a:prstGeom>
          <a:noFill/>
          <a:ln/>
        </p:spPr>
        <p:txBody>
          <a:bodyPr wrap="square" lIns="0" tIns="0" rIns="0" bIns="0" rtlCol="0" anchor="ctr"/>
          <a:lstStyle/>
          <a:p>
            <a:pPr indent="0" marL="0">
              <a:buNone/>
            </a:pPr>
            <a:r>
              <a:rPr lang="en-US" sz="1400" dirty="0">
                <a:solidFill>
                  <a:schemeClr val="tx1"/>
                </a:solidFill>
              </a:rPr>
              <a:t>Who is Scrooge's clerk?</a:t>
            </a:r>
            <a:endParaRPr lang="en-US" sz="1400" dirty="0"/>
          </a:p>
        </p:txBody>
      </p:sp>
      <p:sp>
        <p:nvSpPr>
          <p:cNvPr id="15" name="card_39"/>
          <p:cNvSpPr/>
          <p:nvPr/>
        </p:nvSpPr>
        <p:spPr>
          <a:xfrm>
            <a:off x="457200" y="2880360"/>
            <a:ext cx="2606040" cy="1554480"/>
          </a:xfrm>
          <a:prstGeom prst="roundRect">
            <a:avLst>
              <a:gd name="adj" fmla="val 7059"/>
            </a:avLst>
          </a:prstGeom>
          <a:solidFill>
            <a:schemeClr val="bg2"/>
          </a:solidFill>
          <a:ln/>
        </p:spPr>
      </p:sp>
      <p:sp>
        <p:nvSpPr>
          <p:cNvPr id="16" name="badge_40"/>
          <p:cNvSpPr/>
          <p:nvPr/>
        </p:nvSpPr>
        <p:spPr>
          <a:xfrm>
            <a:off x="640080" y="3063240"/>
            <a:ext cx="384048" cy="384048"/>
          </a:xfrm>
          <a:prstGeom prst="ellipse">
            <a:avLst/>
          </a:prstGeom>
          <a:solidFill>
            <a:schemeClr val="accent4"/>
          </a:solidFill>
          <a:ln/>
        </p:spPr>
      </p:sp>
      <p:sp>
        <p:nvSpPr>
          <p:cNvPr id="17" name="badgeTxt_41"/>
          <p:cNvSpPr txBox="1"/>
          <p:nvPr/>
        </p:nvSpPr>
        <p:spPr>
          <a:xfrm>
            <a:off x="640080" y="3063240"/>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18" name="txt_42"/>
          <p:cNvSpPr txBox="1"/>
          <p:nvPr/>
        </p:nvSpPr>
        <p:spPr>
          <a:xfrm>
            <a:off x="1188720" y="3017520"/>
            <a:ext cx="1737360" cy="731520"/>
          </a:xfrm>
          <a:prstGeom prst="rect">
            <a:avLst/>
          </a:prstGeom>
          <a:noFill/>
          <a:ln/>
        </p:spPr>
        <p:txBody>
          <a:bodyPr wrap="square" lIns="0" tIns="0" rIns="0" bIns="0" rtlCol="0" anchor="ctr"/>
          <a:lstStyle/>
          <a:p>
            <a:pPr indent="0" marL="0">
              <a:buNone/>
            </a:pPr>
            <a:r>
              <a:rPr lang="en-US" sz="1400" dirty="0">
                <a:solidFill>
                  <a:schemeClr val="tx1"/>
                </a:solidFill>
              </a:rPr>
              <a:t>What is the name of Scrooge's old employer?</a:t>
            </a:r>
            <a:endParaRPr lang="en-US" sz="1400" dirty="0"/>
          </a:p>
        </p:txBody>
      </p:sp>
      <p:sp>
        <p:nvSpPr>
          <p:cNvPr id="19" name="card_43"/>
          <p:cNvSpPr/>
          <p:nvPr/>
        </p:nvSpPr>
        <p:spPr>
          <a:xfrm>
            <a:off x="3273552" y="2880360"/>
            <a:ext cx="2606040" cy="1554480"/>
          </a:xfrm>
          <a:prstGeom prst="roundRect">
            <a:avLst>
              <a:gd name="adj" fmla="val 7059"/>
            </a:avLst>
          </a:prstGeom>
          <a:solidFill>
            <a:schemeClr val="bg2"/>
          </a:solidFill>
          <a:ln/>
        </p:spPr>
      </p:sp>
      <p:sp>
        <p:nvSpPr>
          <p:cNvPr id="20" name="badge_44"/>
          <p:cNvSpPr/>
          <p:nvPr/>
        </p:nvSpPr>
        <p:spPr>
          <a:xfrm>
            <a:off x="3456432" y="3063240"/>
            <a:ext cx="384048" cy="384048"/>
          </a:xfrm>
          <a:prstGeom prst="ellipse">
            <a:avLst/>
          </a:prstGeom>
          <a:solidFill>
            <a:schemeClr val="accent4"/>
          </a:solidFill>
          <a:ln/>
        </p:spPr>
      </p:sp>
      <p:sp>
        <p:nvSpPr>
          <p:cNvPr id="21" name="badgeTxt_45"/>
          <p:cNvSpPr txBox="1"/>
          <p:nvPr/>
        </p:nvSpPr>
        <p:spPr>
          <a:xfrm>
            <a:off x="3456432" y="3063240"/>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5</a:t>
            </a:r>
            <a:endParaRPr lang="en-US" sz="1500" dirty="0"/>
          </a:p>
        </p:txBody>
      </p:sp>
      <p:sp>
        <p:nvSpPr>
          <p:cNvPr id="22" name="txt_46"/>
          <p:cNvSpPr txBox="1"/>
          <p:nvPr/>
        </p:nvSpPr>
        <p:spPr>
          <a:xfrm>
            <a:off x="4005072" y="3017520"/>
            <a:ext cx="1737360" cy="731520"/>
          </a:xfrm>
          <a:prstGeom prst="rect">
            <a:avLst/>
          </a:prstGeom>
          <a:noFill/>
          <a:ln/>
        </p:spPr>
        <p:txBody>
          <a:bodyPr wrap="square" lIns="0" tIns="0" rIns="0" bIns="0" rtlCol="0" anchor="ctr"/>
          <a:lstStyle/>
          <a:p>
            <a:pPr indent="0" marL="0">
              <a:buNone/>
            </a:pPr>
            <a:r>
              <a:rPr lang="en-US" sz="1400" dirty="0">
                <a:solidFill>
                  <a:schemeClr val="tx1"/>
                </a:solidFill>
              </a:rPr>
              <a:t>Which child might die if nothing changes?</a:t>
            </a:r>
            <a:endParaRPr lang="en-US" sz="1400" dirty="0"/>
          </a:p>
        </p:txBody>
      </p:sp>
      <p:sp>
        <p:nvSpPr>
          <p:cNvPr id="23" name="card_47"/>
          <p:cNvSpPr/>
          <p:nvPr/>
        </p:nvSpPr>
        <p:spPr>
          <a:xfrm>
            <a:off x="6089904" y="2880360"/>
            <a:ext cx="2606040" cy="1554480"/>
          </a:xfrm>
          <a:prstGeom prst="roundRect">
            <a:avLst>
              <a:gd name="adj" fmla="val 7059"/>
            </a:avLst>
          </a:prstGeom>
          <a:solidFill>
            <a:schemeClr val="bg2"/>
          </a:solidFill>
          <a:ln/>
        </p:spPr>
      </p:sp>
      <p:sp>
        <p:nvSpPr>
          <p:cNvPr id="24" name="badge_48"/>
          <p:cNvSpPr/>
          <p:nvPr/>
        </p:nvSpPr>
        <p:spPr>
          <a:xfrm>
            <a:off x="6272784" y="3063240"/>
            <a:ext cx="384048" cy="384048"/>
          </a:xfrm>
          <a:prstGeom prst="ellipse">
            <a:avLst/>
          </a:prstGeom>
          <a:solidFill>
            <a:schemeClr val="accent4"/>
          </a:solidFill>
          <a:ln/>
        </p:spPr>
      </p:sp>
      <p:sp>
        <p:nvSpPr>
          <p:cNvPr id="25" name="badgeTxt_49"/>
          <p:cNvSpPr txBox="1"/>
          <p:nvPr/>
        </p:nvSpPr>
        <p:spPr>
          <a:xfrm>
            <a:off x="6272784" y="3063240"/>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6</a:t>
            </a:r>
            <a:endParaRPr lang="en-US" sz="1500" dirty="0"/>
          </a:p>
        </p:txBody>
      </p:sp>
      <p:sp>
        <p:nvSpPr>
          <p:cNvPr id="26" name="txt_50"/>
          <p:cNvSpPr txBox="1"/>
          <p:nvPr/>
        </p:nvSpPr>
        <p:spPr>
          <a:xfrm>
            <a:off x="6821424" y="3017520"/>
            <a:ext cx="1737360" cy="731520"/>
          </a:xfrm>
          <a:prstGeom prst="rect">
            <a:avLst/>
          </a:prstGeom>
          <a:noFill/>
          <a:ln/>
        </p:spPr>
        <p:txBody>
          <a:bodyPr wrap="square" lIns="0" tIns="0" rIns="0" bIns="0" rtlCol="0" anchor="ctr"/>
          <a:lstStyle/>
          <a:p>
            <a:pPr indent="0" marL="0">
              <a:buNone/>
            </a:pPr>
            <a:r>
              <a:rPr lang="en-US" sz="1400" dirty="0">
                <a:solidFill>
                  <a:schemeClr val="tx1"/>
                </a:solidFill>
              </a:rPr>
              <a:t>What does Scrooge send the Cratchits on Christmas Day?</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Warm up: answers</a:t>
            </a:r>
            <a:endParaRPr lang="en-US" sz="3000" dirty="0"/>
          </a:p>
        </p:txBody>
      </p:sp>
      <p:sp>
        <p:nvSpPr>
          <p:cNvPr id="3" name="card_51"/>
          <p:cNvSpPr/>
          <p:nvPr/>
        </p:nvSpPr>
        <p:spPr>
          <a:xfrm>
            <a:off x="457200" y="1143000"/>
            <a:ext cx="2606040" cy="1554480"/>
          </a:xfrm>
          <a:prstGeom prst="roundRect">
            <a:avLst>
              <a:gd name="adj" fmla="val 7059"/>
            </a:avLst>
          </a:prstGeom>
          <a:solidFill>
            <a:schemeClr val="bg2"/>
          </a:solidFill>
          <a:ln/>
        </p:spPr>
      </p:sp>
      <p:sp>
        <p:nvSpPr>
          <p:cNvPr id="4" name="badge_52"/>
          <p:cNvSpPr/>
          <p:nvPr/>
        </p:nvSpPr>
        <p:spPr>
          <a:xfrm>
            <a:off x="640080" y="1325880"/>
            <a:ext cx="384048" cy="384048"/>
          </a:xfrm>
          <a:prstGeom prst="ellipse">
            <a:avLst/>
          </a:prstGeom>
          <a:solidFill>
            <a:schemeClr val="accent4"/>
          </a:solidFill>
          <a:ln/>
        </p:spPr>
      </p:sp>
      <p:sp>
        <p:nvSpPr>
          <p:cNvPr id="5" name="badgeTxt_53"/>
          <p:cNvSpPr txBox="1"/>
          <p:nvPr/>
        </p:nvSpPr>
        <p:spPr>
          <a:xfrm>
            <a:off x="640080" y="1325880"/>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6" name="txt_54"/>
          <p:cNvSpPr txBox="1"/>
          <p:nvPr/>
        </p:nvSpPr>
        <p:spPr>
          <a:xfrm>
            <a:off x="1188720" y="1280160"/>
            <a:ext cx="1737360" cy="731520"/>
          </a:xfrm>
          <a:prstGeom prst="rect">
            <a:avLst/>
          </a:prstGeom>
          <a:noFill/>
          <a:ln/>
        </p:spPr>
        <p:txBody>
          <a:bodyPr wrap="square" lIns="0" tIns="0" rIns="0" bIns="0" rtlCol="0" anchor="ctr"/>
          <a:lstStyle/>
          <a:p>
            <a:pPr indent="0" marL="0">
              <a:buNone/>
            </a:pPr>
            <a:r>
              <a:rPr lang="en-US" sz="1400" dirty="0">
                <a:solidFill>
                  <a:schemeClr val="tx1"/>
                </a:solidFill>
              </a:rPr>
              <a:t>Who visits Scrooge first, on Christmas Eve?</a:t>
            </a:r>
            <a:endParaRPr lang="en-US" sz="1400" dirty="0"/>
          </a:p>
        </p:txBody>
      </p:sp>
      <p:sp>
        <p:nvSpPr>
          <p:cNvPr id="7" name="txt_55"/>
          <p:cNvSpPr txBox="1"/>
          <p:nvPr/>
        </p:nvSpPr>
        <p:spPr>
          <a:xfrm>
            <a:off x="640080" y="2039112"/>
            <a:ext cx="2286000" cy="594360"/>
          </a:xfrm>
          <a:prstGeom prst="rect">
            <a:avLst/>
          </a:prstGeom>
          <a:noFill/>
          <a:ln/>
        </p:spPr>
        <p:txBody>
          <a:bodyPr wrap="square" lIns="0" tIns="0" rIns="0" bIns="0" rtlCol="0" anchor="ctr"/>
          <a:lstStyle/>
          <a:p>
            <a:pPr indent="0" marL="0">
              <a:buNone/>
            </a:pPr>
            <a:r>
              <a:rPr lang="en-US" sz="1500" b="1" dirty="0">
                <a:solidFill>
                  <a:schemeClr val="accent1"/>
                </a:solidFill>
              </a:rPr>
              <a:t>Jacob Marley's ghost</a:t>
            </a:r>
            <a:endParaRPr lang="en-US" sz="1500" dirty="0"/>
          </a:p>
        </p:txBody>
      </p:sp>
      <p:sp>
        <p:nvSpPr>
          <p:cNvPr id="8" name="card_56"/>
          <p:cNvSpPr/>
          <p:nvPr/>
        </p:nvSpPr>
        <p:spPr>
          <a:xfrm>
            <a:off x="3273552" y="1143000"/>
            <a:ext cx="2606040" cy="1554480"/>
          </a:xfrm>
          <a:prstGeom prst="roundRect">
            <a:avLst>
              <a:gd name="adj" fmla="val 7059"/>
            </a:avLst>
          </a:prstGeom>
          <a:solidFill>
            <a:schemeClr val="bg2"/>
          </a:solidFill>
          <a:ln/>
        </p:spPr>
      </p:sp>
      <p:sp>
        <p:nvSpPr>
          <p:cNvPr id="9" name="badge_57"/>
          <p:cNvSpPr/>
          <p:nvPr/>
        </p:nvSpPr>
        <p:spPr>
          <a:xfrm>
            <a:off x="3456432" y="1325880"/>
            <a:ext cx="384048" cy="384048"/>
          </a:xfrm>
          <a:prstGeom prst="ellipse">
            <a:avLst/>
          </a:prstGeom>
          <a:solidFill>
            <a:schemeClr val="accent4"/>
          </a:solidFill>
          <a:ln/>
        </p:spPr>
      </p:sp>
      <p:sp>
        <p:nvSpPr>
          <p:cNvPr id="10" name="badgeTxt_58"/>
          <p:cNvSpPr txBox="1"/>
          <p:nvPr/>
        </p:nvSpPr>
        <p:spPr>
          <a:xfrm>
            <a:off x="3456432" y="1325880"/>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1" name="txt_59"/>
          <p:cNvSpPr txBox="1"/>
          <p:nvPr/>
        </p:nvSpPr>
        <p:spPr>
          <a:xfrm>
            <a:off x="4005072" y="1280160"/>
            <a:ext cx="1737360" cy="731520"/>
          </a:xfrm>
          <a:prstGeom prst="rect">
            <a:avLst/>
          </a:prstGeom>
          <a:noFill/>
          <a:ln/>
        </p:spPr>
        <p:txBody>
          <a:bodyPr wrap="square" lIns="0" tIns="0" rIns="0" bIns="0" rtlCol="0" anchor="ctr"/>
          <a:lstStyle/>
          <a:p>
            <a:pPr indent="0" marL="0">
              <a:buNone/>
            </a:pPr>
            <a:r>
              <a:rPr lang="en-US" sz="1400" dirty="0">
                <a:solidFill>
                  <a:schemeClr val="tx1"/>
                </a:solidFill>
              </a:rPr>
              <a:t>How many spirits are sent to Scrooge?</a:t>
            </a:r>
            <a:endParaRPr lang="en-US" sz="1400" dirty="0"/>
          </a:p>
        </p:txBody>
      </p:sp>
      <p:sp>
        <p:nvSpPr>
          <p:cNvPr id="12" name="txt_60"/>
          <p:cNvSpPr txBox="1"/>
          <p:nvPr/>
        </p:nvSpPr>
        <p:spPr>
          <a:xfrm>
            <a:off x="3456432" y="2039112"/>
            <a:ext cx="2286000" cy="594360"/>
          </a:xfrm>
          <a:prstGeom prst="rect">
            <a:avLst/>
          </a:prstGeom>
          <a:noFill/>
          <a:ln/>
        </p:spPr>
        <p:txBody>
          <a:bodyPr wrap="square" lIns="0" tIns="0" rIns="0" bIns="0" rtlCol="0" anchor="ctr"/>
          <a:lstStyle/>
          <a:p>
            <a:pPr indent="0" marL="0">
              <a:buNone/>
            </a:pPr>
            <a:r>
              <a:rPr lang="en-US" sz="1500" b="1" dirty="0">
                <a:solidFill>
                  <a:schemeClr val="accent1"/>
                </a:solidFill>
              </a:rPr>
              <a:t>Three</a:t>
            </a:r>
            <a:endParaRPr lang="en-US" sz="1500" dirty="0"/>
          </a:p>
        </p:txBody>
      </p:sp>
      <p:sp>
        <p:nvSpPr>
          <p:cNvPr id="13" name="card_61"/>
          <p:cNvSpPr/>
          <p:nvPr/>
        </p:nvSpPr>
        <p:spPr>
          <a:xfrm>
            <a:off x="6089904" y="1143000"/>
            <a:ext cx="2606040" cy="1554480"/>
          </a:xfrm>
          <a:prstGeom prst="roundRect">
            <a:avLst>
              <a:gd name="adj" fmla="val 7059"/>
            </a:avLst>
          </a:prstGeom>
          <a:solidFill>
            <a:schemeClr val="bg2"/>
          </a:solidFill>
          <a:ln/>
        </p:spPr>
      </p:sp>
      <p:sp>
        <p:nvSpPr>
          <p:cNvPr id="14" name="badge_62"/>
          <p:cNvSpPr/>
          <p:nvPr/>
        </p:nvSpPr>
        <p:spPr>
          <a:xfrm>
            <a:off x="6272784" y="1325880"/>
            <a:ext cx="384048" cy="384048"/>
          </a:xfrm>
          <a:prstGeom prst="ellipse">
            <a:avLst/>
          </a:prstGeom>
          <a:solidFill>
            <a:schemeClr val="accent4"/>
          </a:solidFill>
          <a:ln/>
        </p:spPr>
      </p:sp>
      <p:sp>
        <p:nvSpPr>
          <p:cNvPr id="15" name="badgeTxt_63"/>
          <p:cNvSpPr txBox="1"/>
          <p:nvPr/>
        </p:nvSpPr>
        <p:spPr>
          <a:xfrm>
            <a:off x="6272784" y="1325880"/>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6" name="txt_64"/>
          <p:cNvSpPr txBox="1"/>
          <p:nvPr/>
        </p:nvSpPr>
        <p:spPr>
          <a:xfrm>
            <a:off x="6821424" y="1280160"/>
            <a:ext cx="1737360" cy="731520"/>
          </a:xfrm>
          <a:prstGeom prst="rect">
            <a:avLst/>
          </a:prstGeom>
          <a:noFill/>
          <a:ln/>
        </p:spPr>
        <p:txBody>
          <a:bodyPr wrap="square" lIns="0" tIns="0" rIns="0" bIns="0" rtlCol="0" anchor="ctr"/>
          <a:lstStyle/>
          <a:p>
            <a:pPr indent="0" marL="0">
              <a:buNone/>
            </a:pPr>
            <a:r>
              <a:rPr lang="en-US" sz="1400" dirty="0">
                <a:solidFill>
                  <a:schemeClr val="tx1"/>
                </a:solidFill>
              </a:rPr>
              <a:t>Who is Scrooge's clerk?</a:t>
            </a:r>
            <a:endParaRPr lang="en-US" sz="1400" dirty="0"/>
          </a:p>
        </p:txBody>
      </p:sp>
      <p:sp>
        <p:nvSpPr>
          <p:cNvPr id="17" name="txt_65"/>
          <p:cNvSpPr txBox="1"/>
          <p:nvPr/>
        </p:nvSpPr>
        <p:spPr>
          <a:xfrm>
            <a:off x="6272784" y="2039112"/>
            <a:ext cx="2286000" cy="594360"/>
          </a:xfrm>
          <a:prstGeom prst="rect">
            <a:avLst/>
          </a:prstGeom>
          <a:noFill/>
          <a:ln/>
        </p:spPr>
        <p:txBody>
          <a:bodyPr wrap="square" lIns="0" tIns="0" rIns="0" bIns="0" rtlCol="0" anchor="ctr"/>
          <a:lstStyle/>
          <a:p>
            <a:pPr indent="0" marL="0">
              <a:buNone/>
            </a:pPr>
            <a:r>
              <a:rPr lang="en-US" sz="1500" b="1" dirty="0">
                <a:solidFill>
                  <a:schemeClr val="accent1"/>
                </a:solidFill>
              </a:rPr>
              <a:t>Bob Cratchit</a:t>
            </a:r>
            <a:endParaRPr lang="en-US" sz="1500" dirty="0"/>
          </a:p>
        </p:txBody>
      </p:sp>
      <p:sp>
        <p:nvSpPr>
          <p:cNvPr id="18" name="card_66"/>
          <p:cNvSpPr/>
          <p:nvPr/>
        </p:nvSpPr>
        <p:spPr>
          <a:xfrm>
            <a:off x="457200" y="2880360"/>
            <a:ext cx="2606040" cy="1554480"/>
          </a:xfrm>
          <a:prstGeom prst="roundRect">
            <a:avLst>
              <a:gd name="adj" fmla="val 7059"/>
            </a:avLst>
          </a:prstGeom>
          <a:solidFill>
            <a:schemeClr val="bg2"/>
          </a:solidFill>
          <a:ln/>
        </p:spPr>
      </p:sp>
      <p:sp>
        <p:nvSpPr>
          <p:cNvPr id="19" name="badge_67"/>
          <p:cNvSpPr/>
          <p:nvPr/>
        </p:nvSpPr>
        <p:spPr>
          <a:xfrm>
            <a:off x="640080" y="3063240"/>
            <a:ext cx="384048" cy="384048"/>
          </a:xfrm>
          <a:prstGeom prst="ellipse">
            <a:avLst/>
          </a:prstGeom>
          <a:solidFill>
            <a:schemeClr val="accent4"/>
          </a:solidFill>
          <a:ln/>
        </p:spPr>
      </p:sp>
      <p:sp>
        <p:nvSpPr>
          <p:cNvPr id="20" name="badgeTxt_68"/>
          <p:cNvSpPr txBox="1"/>
          <p:nvPr/>
        </p:nvSpPr>
        <p:spPr>
          <a:xfrm>
            <a:off x="640080" y="3063240"/>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21" name="txt_69"/>
          <p:cNvSpPr txBox="1"/>
          <p:nvPr/>
        </p:nvSpPr>
        <p:spPr>
          <a:xfrm>
            <a:off x="1188720" y="3017520"/>
            <a:ext cx="1737360" cy="731520"/>
          </a:xfrm>
          <a:prstGeom prst="rect">
            <a:avLst/>
          </a:prstGeom>
          <a:noFill/>
          <a:ln/>
        </p:spPr>
        <p:txBody>
          <a:bodyPr wrap="square" lIns="0" tIns="0" rIns="0" bIns="0" rtlCol="0" anchor="ctr"/>
          <a:lstStyle/>
          <a:p>
            <a:pPr indent="0" marL="0">
              <a:buNone/>
            </a:pPr>
            <a:r>
              <a:rPr lang="en-US" sz="1400" dirty="0">
                <a:solidFill>
                  <a:schemeClr val="tx1"/>
                </a:solidFill>
              </a:rPr>
              <a:t>What is the name of Scrooge's old employer?</a:t>
            </a:r>
            <a:endParaRPr lang="en-US" sz="1400" dirty="0"/>
          </a:p>
        </p:txBody>
      </p:sp>
      <p:sp>
        <p:nvSpPr>
          <p:cNvPr id="22" name="txt_70"/>
          <p:cNvSpPr txBox="1"/>
          <p:nvPr/>
        </p:nvSpPr>
        <p:spPr>
          <a:xfrm>
            <a:off x="640080" y="3776472"/>
            <a:ext cx="2286000" cy="594360"/>
          </a:xfrm>
          <a:prstGeom prst="rect">
            <a:avLst/>
          </a:prstGeom>
          <a:noFill/>
          <a:ln/>
        </p:spPr>
        <p:txBody>
          <a:bodyPr wrap="square" lIns="0" tIns="0" rIns="0" bIns="0" rtlCol="0" anchor="ctr"/>
          <a:lstStyle/>
          <a:p>
            <a:pPr indent="0" marL="0">
              <a:buNone/>
            </a:pPr>
            <a:r>
              <a:rPr lang="en-US" sz="1500" b="1" dirty="0">
                <a:solidFill>
                  <a:schemeClr val="accent1"/>
                </a:solidFill>
              </a:rPr>
              <a:t>Fezziwig</a:t>
            </a:r>
            <a:endParaRPr lang="en-US" sz="1500" dirty="0"/>
          </a:p>
        </p:txBody>
      </p:sp>
      <p:sp>
        <p:nvSpPr>
          <p:cNvPr id="23" name="card_71"/>
          <p:cNvSpPr/>
          <p:nvPr/>
        </p:nvSpPr>
        <p:spPr>
          <a:xfrm>
            <a:off x="3273552" y="2880360"/>
            <a:ext cx="2606040" cy="1554480"/>
          </a:xfrm>
          <a:prstGeom prst="roundRect">
            <a:avLst>
              <a:gd name="adj" fmla="val 7059"/>
            </a:avLst>
          </a:prstGeom>
          <a:solidFill>
            <a:schemeClr val="bg2"/>
          </a:solidFill>
          <a:ln/>
        </p:spPr>
      </p:sp>
      <p:sp>
        <p:nvSpPr>
          <p:cNvPr id="24" name="badge_72"/>
          <p:cNvSpPr/>
          <p:nvPr/>
        </p:nvSpPr>
        <p:spPr>
          <a:xfrm>
            <a:off x="3456432" y="3063240"/>
            <a:ext cx="384048" cy="384048"/>
          </a:xfrm>
          <a:prstGeom prst="ellipse">
            <a:avLst/>
          </a:prstGeom>
          <a:solidFill>
            <a:schemeClr val="accent4"/>
          </a:solidFill>
          <a:ln/>
        </p:spPr>
      </p:sp>
      <p:sp>
        <p:nvSpPr>
          <p:cNvPr id="25" name="badgeTxt_73"/>
          <p:cNvSpPr txBox="1"/>
          <p:nvPr/>
        </p:nvSpPr>
        <p:spPr>
          <a:xfrm>
            <a:off x="3456432" y="3063240"/>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5</a:t>
            </a:r>
            <a:endParaRPr lang="en-US" sz="1500" dirty="0"/>
          </a:p>
        </p:txBody>
      </p:sp>
      <p:sp>
        <p:nvSpPr>
          <p:cNvPr id="26" name="txt_74"/>
          <p:cNvSpPr txBox="1"/>
          <p:nvPr/>
        </p:nvSpPr>
        <p:spPr>
          <a:xfrm>
            <a:off x="4005072" y="3017520"/>
            <a:ext cx="1737360" cy="731520"/>
          </a:xfrm>
          <a:prstGeom prst="rect">
            <a:avLst/>
          </a:prstGeom>
          <a:noFill/>
          <a:ln/>
        </p:spPr>
        <p:txBody>
          <a:bodyPr wrap="square" lIns="0" tIns="0" rIns="0" bIns="0" rtlCol="0" anchor="ctr"/>
          <a:lstStyle/>
          <a:p>
            <a:pPr indent="0" marL="0">
              <a:buNone/>
            </a:pPr>
            <a:r>
              <a:rPr lang="en-US" sz="1400" dirty="0">
                <a:solidFill>
                  <a:schemeClr val="tx1"/>
                </a:solidFill>
              </a:rPr>
              <a:t>Which child might die if nothing changes?</a:t>
            </a:r>
            <a:endParaRPr lang="en-US" sz="1400" dirty="0"/>
          </a:p>
        </p:txBody>
      </p:sp>
      <p:sp>
        <p:nvSpPr>
          <p:cNvPr id="27" name="txt_75"/>
          <p:cNvSpPr txBox="1"/>
          <p:nvPr/>
        </p:nvSpPr>
        <p:spPr>
          <a:xfrm>
            <a:off x="3456432" y="3776472"/>
            <a:ext cx="2286000" cy="594360"/>
          </a:xfrm>
          <a:prstGeom prst="rect">
            <a:avLst/>
          </a:prstGeom>
          <a:noFill/>
          <a:ln/>
        </p:spPr>
        <p:txBody>
          <a:bodyPr wrap="square" lIns="0" tIns="0" rIns="0" bIns="0" rtlCol="0" anchor="ctr"/>
          <a:lstStyle/>
          <a:p>
            <a:pPr indent="0" marL="0">
              <a:buNone/>
            </a:pPr>
            <a:r>
              <a:rPr lang="en-US" sz="1500" b="1" dirty="0">
                <a:solidFill>
                  <a:schemeClr val="accent1"/>
                </a:solidFill>
              </a:rPr>
              <a:t>Tiny Tim</a:t>
            </a:r>
            <a:endParaRPr lang="en-US" sz="1500" dirty="0"/>
          </a:p>
        </p:txBody>
      </p:sp>
      <p:sp>
        <p:nvSpPr>
          <p:cNvPr id="28" name="card_76"/>
          <p:cNvSpPr/>
          <p:nvPr/>
        </p:nvSpPr>
        <p:spPr>
          <a:xfrm>
            <a:off x="6089904" y="2880360"/>
            <a:ext cx="2606040" cy="1554480"/>
          </a:xfrm>
          <a:prstGeom prst="roundRect">
            <a:avLst>
              <a:gd name="adj" fmla="val 7059"/>
            </a:avLst>
          </a:prstGeom>
          <a:solidFill>
            <a:schemeClr val="bg2"/>
          </a:solidFill>
          <a:ln/>
        </p:spPr>
      </p:sp>
      <p:sp>
        <p:nvSpPr>
          <p:cNvPr id="29" name="badge_77"/>
          <p:cNvSpPr/>
          <p:nvPr/>
        </p:nvSpPr>
        <p:spPr>
          <a:xfrm>
            <a:off x="6272784" y="3063240"/>
            <a:ext cx="384048" cy="384048"/>
          </a:xfrm>
          <a:prstGeom prst="ellipse">
            <a:avLst/>
          </a:prstGeom>
          <a:solidFill>
            <a:schemeClr val="accent4"/>
          </a:solidFill>
          <a:ln/>
        </p:spPr>
      </p:sp>
      <p:sp>
        <p:nvSpPr>
          <p:cNvPr id="30" name="badgeTxt_78"/>
          <p:cNvSpPr txBox="1"/>
          <p:nvPr/>
        </p:nvSpPr>
        <p:spPr>
          <a:xfrm>
            <a:off x="6272784" y="3063240"/>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6</a:t>
            </a:r>
            <a:endParaRPr lang="en-US" sz="1500" dirty="0"/>
          </a:p>
        </p:txBody>
      </p:sp>
      <p:sp>
        <p:nvSpPr>
          <p:cNvPr id="31" name="txt_79"/>
          <p:cNvSpPr txBox="1"/>
          <p:nvPr/>
        </p:nvSpPr>
        <p:spPr>
          <a:xfrm>
            <a:off x="6821424" y="3017520"/>
            <a:ext cx="1737360" cy="731520"/>
          </a:xfrm>
          <a:prstGeom prst="rect">
            <a:avLst/>
          </a:prstGeom>
          <a:noFill/>
          <a:ln/>
        </p:spPr>
        <p:txBody>
          <a:bodyPr wrap="square" lIns="0" tIns="0" rIns="0" bIns="0" rtlCol="0" anchor="ctr"/>
          <a:lstStyle/>
          <a:p>
            <a:pPr indent="0" marL="0">
              <a:buNone/>
            </a:pPr>
            <a:r>
              <a:rPr lang="en-US" sz="1400" dirty="0">
                <a:solidFill>
                  <a:schemeClr val="tx1"/>
                </a:solidFill>
              </a:rPr>
              <a:t>What does Scrooge send the Cratchits on Christmas Day?</a:t>
            </a:r>
            <a:endParaRPr lang="en-US" sz="1400" dirty="0"/>
          </a:p>
        </p:txBody>
      </p:sp>
      <p:sp>
        <p:nvSpPr>
          <p:cNvPr id="32" name="txt_80"/>
          <p:cNvSpPr txBox="1"/>
          <p:nvPr/>
        </p:nvSpPr>
        <p:spPr>
          <a:xfrm>
            <a:off x="6272784" y="3776472"/>
            <a:ext cx="2286000" cy="594360"/>
          </a:xfrm>
          <a:prstGeom prst="rect">
            <a:avLst/>
          </a:prstGeom>
          <a:noFill/>
          <a:ln/>
        </p:spPr>
        <p:txBody>
          <a:bodyPr wrap="square" lIns="0" tIns="0" rIns="0" bIns="0" rtlCol="0" anchor="ctr"/>
          <a:lstStyle/>
          <a:p>
            <a:pPr indent="0" marL="0">
              <a:buNone/>
            </a:pPr>
            <a:r>
              <a:rPr lang="en-US" sz="1500" b="1" dirty="0">
                <a:solidFill>
                  <a:schemeClr val="accent1"/>
                </a:solidFill>
              </a:rPr>
              <a:t>A prize turkey</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Key words</a:t>
            </a:r>
            <a:endParaRPr lang="en-US" sz="3000" dirty="0"/>
          </a:p>
        </p:txBody>
      </p:sp>
      <p:sp>
        <p:nvSpPr>
          <p:cNvPr id="3" name="card_81"/>
          <p:cNvSpPr/>
          <p:nvPr/>
        </p:nvSpPr>
        <p:spPr>
          <a:xfrm>
            <a:off x="457200" y="1143000"/>
            <a:ext cx="1965960" cy="1554480"/>
          </a:xfrm>
          <a:prstGeom prst="roundRect">
            <a:avLst>
              <a:gd name="adj" fmla="val 7059"/>
            </a:avLst>
          </a:prstGeom>
          <a:solidFill>
            <a:schemeClr val="bg2"/>
          </a:solidFill>
          <a:ln/>
        </p:spPr>
      </p:sp>
      <p:sp>
        <p:nvSpPr>
          <p:cNvPr id="4" name="txt_82"/>
          <p:cNvSpPr txBox="1"/>
          <p:nvPr/>
        </p:nvSpPr>
        <p:spPr>
          <a:xfrm>
            <a:off x="621792" y="1280160"/>
            <a:ext cx="1645920" cy="411480"/>
          </a:xfrm>
          <a:prstGeom prst="rect">
            <a:avLst/>
          </a:prstGeom>
          <a:noFill/>
          <a:ln/>
        </p:spPr>
        <p:txBody>
          <a:bodyPr wrap="square" lIns="0" tIns="0" rIns="0" bIns="0" rtlCol="0" anchor="ctr"/>
          <a:lstStyle/>
          <a:p>
            <a:pPr indent="0" marL="0">
              <a:buNone/>
            </a:pPr>
            <a:r>
              <a:rPr lang="en-US" sz="1600" b="1" dirty="0">
                <a:solidFill>
                  <a:schemeClr val="accent1"/>
                </a:solidFill>
                <a:latin typeface="Cambria" pitchFamily="34" charset="0"/>
                <a:ea typeface="Cambria" pitchFamily="34" charset="-122"/>
                <a:cs typeface="Cambria" pitchFamily="34" charset="-120"/>
              </a:rPr>
              <a:t>Miser</a:t>
            </a:r>
            <a:endParaRPr lang="en-US" sz="1600" dirty="0"/>
          </a:p>
        </p:txBody>
      </p:sp>
      <p:sp>
        <p:nvSpPr>
          <p:cNvPr id="5" name="txt_83"/>
          <p:cNvSpPr txBox="1"/>
          <p:nvPr/>
        </p:nvSpPr>
        <p:spPr>
          <a:xfrm>
            <a:off x="621792" y="1737360"/>
            <a:ext cx="1645920" cy="914400"/>
          </a:xfrm>
          <a:prstGeom prst="rect">
            <a:avLst/>
          </a:prstGeom>
          <a:noFill/>
          <a:ln/>
        </p:spPr>
        <p:txBody>
          <a:bodyPr wrap="square" lIns="0" tIns="0" rIns="0" bIns="0" rtlCol="0" anchor="t"/>
          <a:lstStyle/>
          <a:p>
            <a:pPr indent="0" marL="0">
              <a:buNone/>
            </a:pPr>
            <a:r>
              <a:rPr lang="en-US" sz="1200" dirty="0">
                <a:solidFill>
                  <a:schemeClr val="tx2"/>
                </a:solidFill>
              </a:rPr>
              <a:t>A person who hoards money and refuses to spend it</a:t>
            </a:r>
            <a:endParaRPr lang="en-US" sz="1200" dirty="0"/>
          </a:p>
        </p:txBody>
      </p:sp>
      <p:sp>
        <p:nvSpPr>
          <p:cNvPr id="6" name="card_84"/>
          <p:cNvSpPr/>
          <p:nvPr/>
        </p:nvSpPr>
        <p:spPr>
          <a:xfrm>
            <a:off x="2560320" y="1143000"/>
            <a:ext cx="1965960" cy="1554480"/>
          </a:xfrm>
          <a:prstGeom prst="roundRect">
            <a:avLst>
              <a:gd name="adj" fmla="val 7059"/>
            </a:avLst>
          </a:prstGeom>
          <a:solidFill>
            <a:schemeClr val="bg2"/>
          </a:solidFill>
          <a:ln/>
        </p:spPr>
      </p:sp>
      <p:sp>
        <p:nvSpPr>
          <p:cNvPr id="7" name="txt_85"/>
          <p:cNvSpPr txBox="1"/>
          <p:nvPr/>
        </p:nvSpPr>
        <p:spPr>
          <a:xfrm>
            <a:off x="2724912" y="1280160"/>
            <a:ext cx="1645920" cy="411480"/>
          </a:xfrm>
          <a:prstGeom prst="rect">
            <a:avLst/>
          </a:prstGeom>
          <a:noFill/>
          <a:ln/>
        </p:spPr>
        <p:txBody>
          <a:bodyPr wrap="square" lIns="0" tIns="0" rIns="0" bIns="0" rtlCol="0" anchor="ctr"/>
          <a:lstStyle/>
          <a:p>
            <a:pPr indent="0" marL="0">
              <a:buNone/>
            </a:pPr>
            <a:r>
              <a:rPr lang="en-US" sz="1600" b="1" dirty="0">
                <a:solidFill>
                  <a:schemeClr val="accent2"/>
                </a:solidFill>
                <a:latin typeface="Cambria" pitchFamily="34" charset="0"/>
                <a:ea typeface="Cambria" pitchFamily="34" charset="-122"/>
                <a:cs typeface="Cambria" pitchFamily="34" charset="-120"/>
              </a:rPr>
              <a:t>Redemption</a:t>
            </a:r>
            <a:endParaRPr lang="en-US" sz="1600" dirty="0"/>
          </a:p>
        </p:txBody>
      </p:sp>
      <p:sp>
        <p:nvSpPr>
          <p:cNvPr id="8" name="txt_86"/>
          <p:cNvSpPr txBox="1"/>
          <p:nvPr/>
        </p:nvSpPr>
        <p:spPr>
          <a:xfrm>
            <a:off x="2724912" y="1737360"/>
            <a:ext cx="1645920" cy="914400"/>
          </a:xfrm>
          <a:prstGeom prst="rect">
            <a:avLst/>
          </a:prstGeom>
          <a:noFill/>
          <a:ln/>
        </p:spPr>
        <p:txBody>
          <a:bodyPr wrap="square" lIns="0" tIns="0" rIns="0" bIns="0" rtlCol="0" anchor="t"/>
          <a:lstStyle/>
          <a:p>
            <a:pPr indent="0" marL="0">
              <a:buNone/>
            </a:pPr>
            <a:r>
              <a:rPr lang="en-US" sz="1200" dirty="0">
                <a:solidFill>
                  <a:schemeClr val="tx2"/>
                </a:solidFill>
              </a:rPr>
              <a:t>Being saved from sin or wrongdoing</a:t>
            </a:r>
            <a:endParaRPr lang="en-US" sz="1200" dirty="0"/>
          </a:p>
        </p:txBody>
      </p:sp>
      <p:sp>
        <p:nvSpPr>
          <p:cNvPr id="9" name="card_87"/>
          <p:cNvSpPr/>
          <p:nvPr/>
        </p:nvSpPr>
        <p:spPr>
          <a:xfrm>
            <a:off x="4663440" y="1143000"/>
            <a:ext cx="1965960" cy="1554480"/>
          </a:xfrm>
          <a:prstGeom prst="roundRect">
            <a:avLst>
              <a:gd name="adj" fmla="val 7059"/>
            </a:avLst>
          </a:prstGeom>
          <a:solidFill>
            <a:schemeClr val="bg2"/>
          </a:solidFill>
          <a:ln/>
        </p:spPr>
      </p:sp>
      <p:sp>
        <p:nvSpPr>
          <p:cNvPr id="10" name="txt_88"/>
          <p:cNvSpPr txBox="1"/>
          <p:nvPr/>
        </p:nvSpPr>
        <p:spPr>
          <a:xfrm>
            <a:off x="4828032" y="1280160"/>
            <a:ext cx="1645920" cy="411480"/>
          </a:xfrm>
          <a:prstGeom prst="rect">
            <a:avLst/>
          </a:prstGeom>
          <a:noFill/>
          <a:ln/>
        </p:spPr>
        <p:txBody>
          <a:bodyPr wrap="square" lIns="0" tIns="0" rIns="0" bIns="0" rtlCol="0" anchor="ctr"/>
          <a:lstStyle/>
          <a:p>
            <a:pPr indent="0" marL="0">
              <a:buNone/>
            </a:pPr>
            <a:r>
              <a:rPr lang="en-US" sz="1600" b="1" dirty="0">
                <a:solidFill>
                  <a:schemeClr val="accent1"/>
                </a:solidFill>
                <a:latin typeface="Cambria" pitchFamily="34" charset="0"/>
                <a:ea typeface="Cambria" pitchFamily="34" charset="-122"/>
                <a:cs typeface="Cambria" pitchFamily="34" charset="-120"/>
              </a:rPr>
              <a:t>Misanthrope</a:t>
            </a:r>
            <a:endParaRPr lang="en-US" sz="1600" dirty="0"/>
          </a:p>
        </p:txBody>
      </p:sp>
      <p:sp>
        <p:nvSpPr>
          <p:cNvPr id="11" name="txt_89"/>
          <p:cNvSpPr txBox="1"/>
          <p:nvPr/>
        </p:nvSpPr>
        <p:spPr>
          <a:xfrm>
            <a:off x="4828032" y="1737360"/>
            <a:ext cx="1645920" cy="914400"/>
          </a:xfrm>
          <a:prstGeom prst="rect">
            <a:avLst/>
          </a:prstGeom>
          <a:noFill/>
          <a:ln/>
        </p:spPr>
        <p:txBody>
          <a:bodyPr wrap="square" lIns="0" tIns="0" rIns="0" bIns="0" rtlCol="0" anchor="t"/>
          <a:lstStyle/>
          <a:p>
            <a:pPr indent="0" marL="0">
              <a:buNone/>
            </a:pPr>
            <a:r>
              <a:rPr lang="en-US" sz="1200" dirty="0">
                <a:solidFill>
                  <a:schemeClr val="tx2"/>
                </a:solidFill>
              </a:rPr>
              <a:t>A person who dislikes other people</a:t>
            </a:r>
            <a:endParaRPr lang="en-US" sz="1200" dirty="0"/>
          </a:p>
        </p:txBody>
      </p:sp>
      <p:sp>
        <p:nvSpPr>
          <p:cNvPr id="12" name="card_90"/>
          <p:cNvSpPr/>
          <p:nvPr/>
        </p:nvSpPr>
        <p:spPr>
          <a:xfrm>
            <a:off x="6766560" y="1143000"/>
            <a:ext cx="1965960" cy="1554480"/>
          </a:xfrm>
          <a:prstGeom prst="roundRect">
            <a:avLst>
              <a:gd name="adj" fmla="val 7059"/>
            </a:avLst>
          </a:prstGeom>
          <a:solidFill>
            <a:schemeClr val="bg2"/>
          </a:solidFill>
          <a:ln/>
        </p:spPr>
      </p:sp>
      <p:sp>
        <p:nvSpPr>
          <p:cNvPr id="13" name="txt_91"/>
          <p:cNvSpPr txBox="1"/>
          <p:nvPr/>
        </p:nvSpPr>
        <p:spPr>
          <a:xfrm>
            <a:off x="6931152" y="1280160"/>
            <a:ext cx="1645920" cy="411480"/>
          </a:xfrm>
          <a:prstGeom prst="rect">
            <a:avLst/>
          </a:prstGeom>
          <a:noFill/>
          <a:ln/>
        </p:spPr>
        <p:txBody>
          <a:bodyPr wrap="square" lIns="0" tIns="0" rIns="0" bIns="0" rtlCol="0" anchor="ctr"/>
          <a:lstStyle/>
          <a:p>
            <a:pPr indent="0" marL="0">
              <a:buNone/>
            </a:pPr>
            <a:r>
              <a:rPr lang="en-US" sz="1600" b="1" dirty="0">
                <a:solidFill>
                  <a:schemeClr val="accent2"/>
                </a:solidFill>
                <a:latin typeface="Cambria" pitchFamily="34" charset="0"/>
                <a:ea typeface="Cambria" pitchFamily="34" charset="-122"/>
                <a:cs typeface="Cambria" pitchFamily="34" charset="-120"/>
              </a:rPr>
              <a:t>Philanthropy</a:t>
            </a:r>
            <a:endParaRPr lang="en-US" sz="1600" dirty="0"/>
          </a:p>
        </p:txBody>
      </p:sp>
      <p:sp>
        <p:nvSpPr>
          <p:cNvPr id="14" name="txt_92"/>
          <p:cNvSpPr txBox="1"/>
          <p:nvPr/>
        </p:nvSpPr>
        <p:spPr>
          <a:xfrm>
            <a:off x="6931152" y="1737360"/>
            <a:ext cx="1645920" cy="914400"/>
          </a:xfrm>
          <a:prstGeom prst="rect">
            <a:avLst/>
          </a:prstGeom>
          <a:noFill/>
          <a:ln/>
        </p:spPr>
        <p:txBody>
          <a:bodyPr wrap="square" lIns="0" tIns="0" rIns="0" bIns="0" rtlCol="0" anchor="t"/>
          <a:lstStyle/>
          <a:p>
            <a:pPr indent="0" marL="0">
              <a:buNone/>
            </a:pPr>
            <a:r>
              <a:rPr lang="en-US" sz="1200" dirty="0">
                <a:solidFill>
                  <a:schemeClr val="tx2"/>
                </a:solidFill>
              </a:rPr>
              <a:t>Generosity to others, especially the poor</a:t>
            </a:r>
            <a:endParaRPr lang="en-US" sz="1200" dirty="0"/>
          </a:p>
        </p:txBody>
      </p:sp>
      <p:sp>
        <p:nvSpPr>
          <p:cNvPr id="15" name="card_93"/>
          <p:cNvSpPr/>
          <p:nvPr/>
        </p:nvSpPr>
        <p:spPr>
          <a:xfrm>
            <a:off x="457200" y="2880360"/>
            <a:ext cx="1965960" cy="1554480"/>
          </a:xfrm>
          <a:prstGeom prst="roundRect">
            <a:avLst>
              <a:gd name="adj" fmla="val 7059"/>
            </a:avLst>
          </a:prstGeom>
          <a:solidFill>
            <a:schemeClr val="bg2"/>
          </a:solidFill>
          <a:ln/>
        </p:spPr>
      </p:sp>
      <p:sp>
        <p:nvSpPr>
          <p:cNvPr id="16" name="txt_94"/>
          <p:cNvSpPr txBox="1"/>
          <p:nvPr/>
        </p:nvSpPr>
        <p:spPr>
          <a:xfrm>
            <a:off x="621792" y="3017520"/>
            <a:ext cx="1645920" cy="411480"/>
          </a:xfrm>
          <a:prstGeom prst="rect">
            <a:avLst/>
          </a:prstGeom>
          <a:noFill/>
          <a:ln/>
        </p:spPr>
        <p:txBody>
          <a:bodyPr wrap="square" lIns="0" tIns="0" rIns="0" bIns="0" rtlCol="0" anchor="ctr"/>
          <a:lstStyle/>
          <a:p>
            <a:pPr indent="0" marL="0">
              <a:buNone/>
            </a:pPr>
            <a:r>
              <a:rPr lang="en-US" sz="1600" b="1" dirty="0">
                <a:solidFill>
                  <a:schemeClr val="accent1"/>
                </a:solidFill>
                <a:latin typeface="Cambria" pitchFamily="34" charset="0"/>
                <a:ea typeface="Cambria" pitchFamily="34" charset="-122"/>
                <a:cs typeface="Cambria" pitchFamily="34" charset="-120"/>
              </a:rPr>
              <a:t>Novella</a:t>
            </a:r>
            <a:endParaRPr lang="en-US" sz="1600" dirty="0"/>
          </a:p>
        </p:txBody>
      </p:sp>
      <p:sp>
        <p:nvSpPr>
          <p:cNvPr id="17" name="txt_95"/>
          <p:cNvSpPr txBox="1"/>
          <p:nvPr/>
        </p:nvSpPr>
        <p:spPr>
          <a:xfrm>
            <a:off x="621792" y="3474720"/>
            <a:ext cx="1645920" cy="914400"/>
          </a:xfrm>
          <a:prstGeom prst="rect">
            <a:avLst/>
          </a:prstGeom>
          <a:noFill/>
          <a:ln/>
        </p:spPr>
        <p:txBody>
          <a:bodyPr wrap="square" lIns="0" tIns="0" rIns="0" bIns="0" rtlCol="0" anchor="t"/>
          <a:lstStyle/>
          <a:p>
            <a:pPr indent="0" marL="0">
              <a:buNone/>
            </a:pPr>
            <a:r>
              <a:rPr lang="en-US" sz="1200" dirty="0">
                <a:solidFill>
                  <a:schemeClr val="tx2"/>
                </a:solidFill>
              </a:rPr>
              <a:t>A short novel</a:t>
            </a:r>
            <a:endParaRPr lang="en-US" sz="1200" dirty="0"/>
          </a:p>
        </p:txBody>
      </p:sp>
      <p:sp>
        <p:nvSpPr>
          <p:cNvPr id="18" name="card_96"/>
          <p:cNvSpPr/>
          <p:nvPr/>
        </p:nvSpPr>
        <p:spPr>
          <a:xfrm>
            <a:off x="2560320" y="2880360"/>
            <a:ext cx="1965960" cy="1554480"/>
          </a:xfrm>
          <a:prstGeom prst="roundRect">
            <a:avLst>
              <a:gd name="adj" fmla="val 7059"/>
            </a:avLst>
          </a:prstGeom>
          <a:solidFill>
            <a:schemeClr val="bg2"/>
          </a:solidFill>
          <a:ln/>
        </p:spPr>
      </p:sp>
      <p:sp>
        <p:nvSpPr>
          <p:cNvPr id="19" name="txt_97"/>
          <p:cNvSpPr txBox="1"/>
          <p:nvPr/>
        </p:nvSpPr>
        <p:spPr>
          <a:xfrm>
            <a:off x="2724912" y="3017520"/>
            <a:ext cx="1645920" cy="411480"/>
          </a:xfrm>
          <a:prstGeom prst="rect">
            <a:avLst/>
          </a:prstGeom>
          <a:noFill/>
          <a:ln/>
        </p:spPr>
        <p:txBody>
          <a:bodyPr wrap="square" lIns="0" tIns="0" rIns="0" bIns="0" rtlCol="0" anchor="ctr"/>
          <a:lstStyle/>
          <a:p>
            <a:pPr indent="0" marL="0">
              <a:buNone/>
            </a:pPr>
            <a:r>
              <a:rPr lang="en-US" sz="1600" b="1" dirty="0">
                <a:solidFill>
                  <a:schemeClr val="accent2"/>
                </a:solidFill>
                <a:latin typeface="Cambria" pitchFamily="34" charset="0"/>
                <a:ea typeface="Cambria" pitchFamily="34" charset="-122"/>
                <a:cs typeface="Cambria" pitchFamily="34" charset="-120"/>
              </a:rPr>
              <a:t>Stave</a:t>
            </a:r>
            <a:endParaRPr lang="en-US" sz="1600" dirty="0"/>
          </a:p>
        </p:txBody>
      </p:sp>
      <p:sp>
        <p:nvSpPr>
          <p:cNvPr id="20" name="txt_98"/>
          <p:cNvSpPr txBox="1"/>
          <p:nvPr/>
        </p:nvSpPr>
        <p:spPr>
          <a:xfrm>
            <a:off x="2724912" y="3474720"/>
            <a:ext cx="1645920" cy="914400"/>
          </a:xfrm>
          <a:prstGeom prst="rect">
            <a:avLst/>
          </a:prstGeom>
          <a:noFill/>
          <a:ln/>
        </p:spPr>
        <p:txBody>
          <a:bodyPr wrap="square" lIns="0" tIns="0" rIns="0" bIns="0" rtlCol="0" anchor="t"/>
          <a:lstStyle/>
          <a:p>
            <a:pPr indent="0" marL="0">
              <a:buNone/>
            </a:pPr>
            <a:r>
              <a:rPr lang="en-US" sz="1200" dirty="0">
                <a:solidFill>
                  <a:schemeClr val="tx2"/>
                </a:solidFill>
              </a:rPr>
              <a:t>A verse of a song: Dickens's name for each chapter</a:t>
            </a:r>
            <a:endParaRPr lang="en-US" sz="1200" dirty="0"/>
          </a:p>
        </p:txBody>
      </p:sp>
      <p:sp>
        <p:nvSpPr>
          <p:cNvPr id="21" name="card_99"/>
          <p:cNvSpPr/>
          <p:nvPr/>
        </p:nvSpPr>
        <p:spPr>
          <a:xfrm>
            <a:off x="4663440" y="2880360"/>
            <a:ext cx="1965960" cy="1554480"/>
          </a:xfrm>
          <a:prstGeom prst="roundRect">
            <a:avLst>
              <a:gd name="adj" fmla="val 7059"/>
            </a:avLst>
          </a:prstGeom>
          <a:solidFill>
            <a:schemeClr val="bg2"/>
          </a:solidFill>
          <a:ln/>
        </p:spPr>
      </p:sp>
      <p:sp>
        <p:nvSpPr>
          <p:cNvPr id="22" name="txt_100"/>
          <p:cNvSpPr txBox="1"/>
          <p:nvPr/>
        </p:nvSpPr>
        <p:spPr>
          <a:xfrm>
            <a:off x="4828032" y="3017520"/>
            <a:ext cx="1645920" cy="411480"/>
          </a:xfrm>
          <a:prstGeom prst="rect">
            <a:avLst/>
          </a:prstGeom>
          <a:noFill/>
          <a:ln/>
        </p:spPr>
        <p:txBody>
          <a:bodyPr wrap="square" lIns="0" tIns="0" rIns="0" bIns="0" rtlCol="0" anchor="ctr"/>
          <a:lstStyle/>
          <a:p>
            <a:pPr indent="0" marL="0">
              <a:buNone/>
            </a:pPr>
            <a:r>
              <a:rPr lang="en-US" sz="1600" b="1" dirty="0">
                <a:solidFill>
                  <a:schemeClr val="accent1"/>
                </a:solidFill>
                <a:latin typeface="Cambria" pitchFamily="34" charset="0"/>
                <a:ea typeface="Cambria" pitchFamily="34" charset="-122"/>
                <a:cs typeface="Cambria" pitchFamily="34" charset="-120"/>
              </a:rPr>
              <a:t>Allegory</a:t>
            </a:r>
            <a:endParaRPr lang="en-US" sz="1600" dirty="0"/>
          </a:p>
        </p:txBody>
      </p:sp>
      <p:sp>
        <p:nvSpPr>
          <p:cNvPr id="23" name="txt_101"/>
          <p:cNvSpPr txBox="1"/>
          <p:nvPr/>
        </p:nvSpPr>
        <p:spPr>
          <a:xfrm>
            <a:off x="4828032" y="3474720"/>
            <a:ext cx="1645920" cy="914400"/>
          </a:xfrm>
          <a:prstGeom prst="rect">
            <a:avLst/>
          </a:prstGeom>
          <a:noFill/>
          <a:ln/>
        </p:spPr>
        <p:txBody>
          <a:bodyPr wrap="square" lIns="0" tIns="0" rIns="0" bIns="0" rtlCol="0" anchor="t"/>
          <a:lstStyle/>
          <a:p>
            <a:pPr indent="0" marL="0">
              <a:buNone/>
            </a:pPr>
            <a:r>
              <a:rPr lang="en-US" sz="1200" dirty="0">
                <a:solidFill>
                  <a:schemeClr val="tx2"/>
                </a:solidFill>
              </a:rPr>
              <a:t>A story with a hidden moral or political meaning</a:t>
            </a:r>
            <a:endParaRPr lang="en-US" sz="1200" dirty="0"/>
          </a:p>
        </p:txBody>
      </p:sp>
      <p:sp>
        <p:nvSpPr>
          <p:cNvPr id="24" name="card_102"/>
          <p:cNvSpPr/>
          <p:nvPr/>
        </p:nvSpPr>
        <p:spPr>
          <a:xfrm>
            <a:off x="6766560" y="2880360"/>
            <a:ext cx="1965960" cy="1554480"/>
          </a:xfrm>
          <a:prstGeom prst="roundRect">
            <a:avLst>
              <a:gd name="adj" fmla="val 7059"/>
            </a:avLst>
          </a:prstGeom>
          <a:solidFill>
            <a:schemeClr val="bg2"/>
          </a:solidFill>
          <a:ln/>
        </p:spPr>
      </p:sp>
      <p:sp>
        <p:nvSpPr>
          <p:cNvPr id="25" name="txt_103"/>
          <p:cNvSpPr txBox="1"/>
          <p:nvPr/>
        </p:nvSpPr>
        <p:spPr>
          <a:xfrm>
            <a:off x="6931152" y="3017520"/>
            <a:ext cx="1645920" cy="411480"/>
          </a:xfrm>
          <a:prstGeom prst="rect">
            <a:avLst/>
          </a:prstGeom>
          <a:noFill/>
          <a:ln/>
        </p:spPr>
        <p:txBody>
          <a:bodyPr wrap="square" lIns="0" tIns="0" rIns="0" bIns="0" rtlCol="0" anchor="ctr"/>
          <a:lstStyle/>
          <a:p>
            <a:pPr indent="0" marL="0">
              <a:buNone/>
            </a:pPr>
            <a:r>
              <a:rPr lang="en-US" sz="1600" b="1" dirty="0">
                <a:solidFill>
                  <a:schemeClr val="accent2"/>
                </a:solidFill>
                <a:latin typeface="Cambria" pitchFamily="34" charset="0"/>
                <a:ea typeface="Cambria" pitchFamily="34" charset="-122"/>
                <a:cs typeface="Cambria" pitchFamily="34" charset="-120"/>
              </a:rPr>
              <a:t>Workhouse</a:t>
            </a:r>
            <a:endParaRPr lang="en-US" sz="1600" dirty="0"/>
          </a:p>
        </p:txBody>
      </p:sp>
      <p:sp>
        <p:nvSpPr>
          <p:cNvPr id="26" name="txt_104"/>
          <p:cNvSpPr txBox="1"/>
          <p:nvPr/>
        </p:nvSpPr>
        <p:spPr>
          <a:xfrm>
            <a:off x="6931152" y="3474720"/>
            <a:ext cx="1645920" cy="914400"/>
          </a:xfrm>
          <a:prstGeom prst="rect">
            <a:avLst/>
          </a:prstGeom>
          <a:noFill/>
          <a:ln/>
        </p:spPr>
        <p:txBody>
          <a:bodyPr wrap="square" lIns="0" tIns="0" rIns="0" bIns="0" rtlCol="0" anchor="t"/>
          <a:lstStyle/>
          <a:p>
            <a:pPr indent="0" marL="0">
              <a:buNone/>
            </a:pPr>
            <a:r>
              <a:rPr lang="en-US" sz="1200" dirty="0">
                <a:solidFill>
                  <a:schemeClr val="tx2"/>
                </a:solidFill>
              </a:rPr>
              <a:t>A harsh institution where the poor lived and worked</a:t>
            </a:r>
            <a:endParaRPr lang="en-US" sz="12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The big picture: one night, five staves</a:t>
            </a:r>
            <a:endParaRPr lang="en-US" sz="3000" dirty="0"/>
          </a:p>
        </p:txBody>
      </p:sp>
      <p:sp>
        <p:nvSpPr>
          <p:cNvPr id="3" name="line_105"/>
          <p:cNvSpPr/>
          <p:nvPr/>
        </p:nvSpPr>
        <p:spPr>
          <a:xfrm>
            <a:off x="1097280" y="2788920"/>
            <a:ext cx="6949440" cy="914"/>
          </a:xfrm>
          <a:prstGeom prst="line">
            <a:avLst/>
          </a:prstGeom>
          <a:noFill/>
          <a:ln w="38100">
            <a:solidFill>
              <a:srgbClr val="3D4B63"/>
            </a:solidFill>
            <a:prstDash val="solid"/>
          </a:ln>
        </p:spPr>
      </p:sp>
      <p:sp>
        <p:nvSpPr>
          <p:cNvPr id="4" name="tdot_106"/>
          <p:cNvSpPr/>
          <p:nvPr/>
        </p:nvSpPr>
        <p:spPr>
          <a:xfrm>
            <a:off x="996696" y="2688336"/>
            <a:ext cx="201168" cy="201168"/>
          </a:xfrm>
          <a:prstGeom prst="ellipse">
            <a:avLst/>
          </a:prstGeom>
          <a:solidFill>
            <a:srgbClr val="E4572E"/>
          </a:solidFill>
          <a:ln w="19050">
            <a:solidFill>
              <a:srgbClr val="FFFFFF"/>
            </a:solidFill>
            <a:prstDash val="solid"/>
          </a:ln>
        </p:spPr>
      </p:sp>
      <p:sp>
        <p:nvSpPr>
          <p:cNvPr id="5" name="txt_107"/>
          <p:cNvSpPr txBox="1"/>
          <p:nvPr/>
        </p:nvSpPr>
        <p:spPr>
          <a:xfrm>
            <a:off x="411480" y="2221992"/>
            <a:ext cx="1371600" cy="256032"/>
          </a:xfrm>
          <a:prstGeom prst="rect">
            <a:avLst/>
          </a:prstGeom>
          <a:noFill/>
          <a:ln/>
        </p:spPr>
        <p:txBody>
          <a:bodyPr wrap="square" lIns="0" tIns="0" rIns="0" bIns="0" rtlCol="0" anchor="t"/>
          <a:lstStyle/>
          <a:p>
            <a:pPr algn="ctr" indent="0" marL="0">
              <a:buNone/>
            </a:pPr>
            <a:r>
              <a:rPr lang="en-US" sz="1300" b="1" dirty="0">
                <a:solidFill>
                  <a:srgbClr val="E4572E"/>
                </a:solidFill>
                <a:latin typeface="Cambria" pitchFamily="34" charset="0"/>
                <a:ea typeface="Cambria" pitchFamily="34" charset="-122"/>
                <a:cs typeface="Cambria" pitchFamily="34" charset="-120"/>
              </a:rPr>
              <a:t>Stave 1</a:t>
            </a:r>
            <a:endParaRPr lang="en-US" sz="1300" dirty="0"/>
          </a:p>
        </p:txBody>
      </p:sp>
      <p:sp>
        <p:nvSpPr>
          <p:cNvPr id="6" name="txt_108"/>
          <p:cNvSpPr txBox="1"/>
          <p:nvPr/>
        </p:nvSpPr>
        <p:spPr>
          <a:xfrm>
            <a:off x="365760" y="1737360"/>
            <a:ext cx="1463040" cy="475488"/>
          </a:xfrm>
          <a:prstGeom prst="rect">
            <a:avLst/>
          </a:prstGeom>
          <a:noFill/>
          <a:ln/>
        </p:spPr>
        <p:txBody>
          <a:bodyPr wrap="square" lIns="0" tIns="0" rIns="0" bIns="0" rtlCol="0" anchor="b"/>
          <a:lstStyle/>
          <a:p>
            <a:pPr algn="ctr" indent="0" marL="0">
              <a:buNone/>
            </a:pPr>
            <a:r>
              <a:rPr lang="en-US" sz="1100" dirty="0">
                <a:solidFill>
                  <a:schemeClr val="tx2"/>
                </a:solidFill>
              </a:rPr>
              <a:t>Scrooge the miser; Marley's ghost</a:t>
            </a:r>
            <a:endParaRPr lang="en-US" sz="1100" dirty="0"/>
          </a:p>
        </p:txBody>
      </p:sp>
      <p:sp>
        <p:nvSpPr>
          <p:cNvPr id="7" name="tdot_109"/>
          <p:cNvSpPr/>
          <p:nvPr/>
        </p:nvSpPr>
        <p:spPr>
          <a:xfrm>
            <a:off x="2734056" y="2688336"/>
            <a:ext cx="201168" cy="201168"/>
          </a:xfrm>
          <a:prstGeom prst="ellipse">
            <a:avLst/>
          </a:prstGeom>
          <a:solidFill>
            <a:srgbClr val="7B3FA0"/>
          </a:solidFill>
          <a:ln w="19050">
            <a:solidFill>
              <a:srgbClr val="FFFFFF"/>
            </a:solidFill>
            <a:prstDash val="solid"/>
          </a:ln>
        </p:spPr>
      </p:sp>
      <p:sp>
        <p:nvSpPr>
          <p:cNvPr id="8" name="txt_110"/>
          <p:cNvSpPr txBox="1"/>
          <p:nvPr/>
        </p:nvSpPr>
        <p:spPr>
          <a:xfrm>
            <a:off x="2148840" y="2971800"/>
            <a:ext cx="1371600" cy="256032"/>
          </a:xfrm>
          <a:prstGeom prst="rect">
            <a:avLst/>
          </a:prstGeom>
          <a:noFill/>
          <a:ln/>
        </p:spPr>
        <p:txBody>
          <a:bodyPr wrap="square" lIns="0" tIns="0" rIns="0" bIns="0" rtlCol="0" anchor="t"/>
          <a:lstStyle/>
          <a:p>
            <a:pPr algn="ctr" indent="0" marL="0">
              <a:buNone/>
            </a:pPr>
            <a:r>
              <a:rPr lang="en-US" sz="1300" b="1" dirty="0">
                <a:solidFill>
                  <a:srgbClr val="7B3FA0"/>
                </a:solidFill>
                <a:latin typeface="Cambria" pitchFamily="34" charset="0"/>
                <a:ea typeface="Cambria" pitchFamily="34" charset="-122"/>
                <a:cs typeface="Cambria" pitchFamily="34" charset="-120"/>
              </a:rPr>
              <a:t>Stave 2</a:t>
            </a:r>
            <a:endParaRPr lang="en-US" sz="1300" dirty="0"/>
          </a:p>
        </p:txBody>
      </p:sp>
      <p:sp>
        <p:nvSpPr>
          <p:cNvPr id="9" name="txt_111"/>
          <p:cNvSpPr txBox="1"/>
          <p:nvPr/>
        </p:nvSpPr>
        <p:spPr>
          <a:xfrm>
            <a:off x="2103120" y="3227832"/>
            <a:ext cx="1463040" cy="475488"/>
          </a:xfrm>
          <a:prstGeom prst="rect">
            <a:avLst/>
          </a:prstGeom>
          <a:noFill/>
          <a:ln/>
        </p:spPr>
        <p:txBody>
          <a:bodyPr wrap="square" lIns="0" tIns="0" rIns="0" bIns="0" rtlCol="0" anchor="t"/>
          <a:lstStyle/>
          <a:p>
            <a:pPr algn="ctr" indent="0" marL="0">
              <a:buNone/>
            </a:pPr>
            <a:r>
              <a:rPr lang="en-US" sz="1100" dirty="0">
                <a:solidFill>
                  <a:schemeClr val="tx2"/>
                </a:solidFill>
              </a:rPr>
              <a:t>The Ghost of Christmas Past</a:t>
            </a:r>
            <a:endParaRPr lang="en-US" sz="1100" dirty="0"/>
          </a:p>
        </p:txBody>
      </p:sp>
      <p:sp>
        <p:nvSpPr>
          <p:cNvPr id="10" name="tdot_112"/>
          <p:cNvSpPr/>
          <p:nvPr/>
        </p:nvSpPr>
        <p:spPr>
          <a:xfrm>
            <a:off x="4471416" y="2688336"/>
            <a:ext cx="201168" cy="201168"/>
          </a:xfrm>
          <a:prstGeom prst="ellipse">
            <a:avLst/>
          </a:prstGeom>
          <a:solidFill>
            <a:srgbClr val="7B3FA0"/>
          </a:solidFill>
          <a:ln w="19050">
            <a:solidFill>
              <a:srgbClr val="FFFFFF"/>
            </a:solidFill>
            <a:prstDash val="solid"/>
          </a:ln>
        </p:spPr>
      </p:sp>
      <p:sp>
        <p:nvSpPr>
          <p:cNvPr id="11" name="txt_113"/>
          <p:cNvSpPr txBox="1"/>
          <p:nvPr/>
        </p:nvSpPr>
        <p:spPr>
          <a:xfrm>
            <a:off x="3886200" y="2221992"/>
            <a:ext cx="1371600" cy="256032"/>
          </a:xfrm>
          <a:prstGeom prst="rect">
            <a:avLst/>
          </a:prstGeom>
          <a:noFill/>
          <a:ln/>
        </p:spPr>
        <p:txBody>
          <a:bodyPr wrap="square" lIns="0" tIns="0" rIns="0" bIns="0" rtlCol="0" anchor="t"/>
          <a:lstStyle/>
          <a:p>
            <a:pPr algn="ctr" indent="0" marL="0">
              <a:buNone/>
            </a:pPr>
            <a:r>
              <a:rPr lang="en-US" sz="1300" b="1" dirty="0">
                <a:solidFill>
                  <a:srgbClr val="7B3FA0"/>
                </a:solidFill>
                <a:latin typeface="Cambria" pitchFamily="34" charset="0"/>
                <a:ea typeface="Cambria" pitchFamily="34" charset="-122"/>
                <a:cs typeface="Cambria" pitchFamily="34" charset="-120"/>
              </a:rPr>
              <a:t>Stave 3</a:t>
            </a:r>
            <a:endParaRPr lang="en-US" sz="1300" dirty="0"/>
          </a:p>
        </p:txBody>
      </p:sp>
      <p:sp>
        <p:nvSpPr>
          <p:cNvPr id="12" name="txt_114"/>
          <p:cNvSpPr txBox="1"/>
          <p:nvPr/>
        </p:nvSpPr>
        <p:spPr>
          <a:xfrm>
            <a:off x="3840480" y="1737360"/>
            <a:ext cx="1463040" cy="475488"/>
          </a:xfrm>
          <a:prstGeom prst="rect">
            <a:avLst/>
          </a:prstGeom>
          <a:noFill/>
          <a:ln/>
        </p:spPr>
        <p:txBody>
          <a:bodyPr wrap="square" lIns="0" tIns="0" rIns="0" bIns="0" rtlCol="0" anchor="b"/>
          <a:lstStyle/>
          <a:p>
            <a:pPr algn="ctr" indent="0" marL="0">
              <a:buNone/>
            </a:pPr>
            <a:r>
              <a:rPr lang="en-US" sz="1100" dirty="0">
                <a:solidFill>
                  <a:schemeClr val="tx2"/>
                </a:solidFill>
              </a:rPr>
              <a:t>The Ghost of Christmas Present</a:t>
            </a:r>
            <a:endParaRPr lang="en-US" sz="1100" dirty="0"/>
          </a:p>
        </p:txBody>
      </p:sp>
      <p:sp>
        <p:nvSpPr>
          <p:cNvPr id="13" name="tdot_115"/>
          <p:cNvSpPr/>
          <p:nvPr/>
        </p:nvSpPr>
        <p:spPr>
          <a:xfrm>
            <a:off x="6208776" y="2688336"/>
            <a:ext cx="201168" cy="201168"/>
          </a:xfrm>
          <a:prstGeom prst="ellipse">
            <a:avLst/>
          </a:prstGeom>
          <a:solidFill>
            <a:srgbClr val="7B3FA0"/>
          </a:solidFill>
          <a:ln w="19050">
            <a:solidFill>
              <a:srgbClr val="FFFFFF"/>
            </a:solidFill>
            <a:prstDash val="solid"/>
          </a:ln>
        </p:spPr>
      </p:sp>
      <p:sp>
        <p:nvSpPr>
          <p:cNvPr id="14" name="txt_116"/>
          <p:cNvSpPr txBox="1"/>
          <p:nvPr/>
        </p:nvSpPr>
        <p:spPr>
          <a:xfrm>
            <a:off x="5623560" y="2971800"/>
            <a:ext cx="1371600" cy="256032"/>
          </a:xfrm>
          <a:prstGeom prst="rect">
            <a:avLst/>
          </a:prstGeom>
          <a:noFill/>
          <a:ln/>
        </p:spPr>
        <p:txBody>
          <a:bodyPr wrap="square" lIns="0" tIns="0" rIns="0" bIns="0" rtlCol="0" anchor="t"/>
          <a:lstStyle/>
          <a:p>
            <a:pPr algn="ctr" indent="0" marL="0">
              <a:buNone/>
            </a:pPr>
            <a:r>
              <a:rPr lang="en-US" sz="1300" b="1" dirty="0">
                <a:solidFill>
                  <a:srgbClr val="7B3FA0"/>
                </a:solidFill>
                <a:latin typeface="Cambria" pitchFamily="34" charset="0"/>
                <a:ea typeface="Cambria" pitchFamily="34" charset="-122"/>
                <a:cs typeface="Cambria" pitchFamily="34" charset="-120"/>
              </a:rPr>
              <a:t>Stave 4</a:t>
            </a:r>
            <a:endParaRPr lang="en-US" sz="1300" dirty="0"/>
          </a:p>
        </p:txBody>
      </p:sp>
      <p:sp>
        <p:nvSpPr>
          <p:cNvPr id="15" name="txt_117"/>
          <p:cNvSpPr txBox="1"/>
          <p:nvPr/>
        </p:nvSpPr>
        <p:spPr>
          <a:xfrm>
            <a:off x="5577840" y="3227832"/>
            <a:ext cx="1463040" cy="475488"/>
          </a:xfrm>
          <a:prstGeom prst="rect">
            <a:avLst/>
          </a:prstGeom>
          <a:noFill/>
          <a:ln/>
        </p:spPr>
        <p:txBody>
          <a:bodyPr wrap="square" lIns="0" tIns="0" rIns="0" bIns="0" rtlCol="0" anchor="t"/>
          <a:lstStyle/>
          <a:p>
            <a:pPr algn="ctr" indent="0" marL="0">
              <a:buNone/>
            </a:pPr>
            <a:r>
              <a:rPr lang="en-US" sz="1100" dirty="0">
                <a:solidFill>
                  <a:schemeClr val="tx2"/>
                </a:solidFill>
              </a:rPr>
              <a:t>The Ghost of Christmas Yet to Come</a:t>
            </a:r>
            <a:endParaRPr lang="en-US" sz="1100" dirty="0"/>
          </a:p>
        </p:txBody>
      </p:sp>
      <p:sp>
        <p:nvSpPr>
          <p:cNvPr id="16" name="tdot_118"/>
          <p:cNvSpPr/>
          <p:nvPr/>
        </p:nvSpPr>
        <p:spPr>
          <a:xfrm>
            <a:off x="7946136" y="2688336"/>
            <a:ext cx="201168" cy="201168"/>
          </a:xfrm>
          <a:prstGeom prst="ellipse">
            <a:avLst/>
          </a:prstGeom>
          <a:solidFill>
            <a:srgbClr val="F3B61F"/>
          </a:solidFill>
          <a:ln w="19050">
            <a:solidFill>
              <a:srgbClr val="FFFFFF"/>
            </a:solidFill>
            <a:prstDash val="solid"/>
          </a:ln>
        </p:spPr>
      </p:sp>
      <p:sp>
        <p:nvSpPr>
          <p:cNvPr id="17" name="txt_119"/>
          <p:cNvSpPr txBox="1"/>
          <p:nvPr/>
        </p:nvSpPr>
        <p:spPr>
          <a:xfrm>
            <a:off x="7360920" y="2221992"/>
            <a:ext cx="1371600" cy="256032"/>
          </a:xfrm>
          <a:prstGeom prst="rect">
            <a:avLst/>
          </a:prstGeom>
          <a:noFill/>
          <a:ln/>
        </p:spPr>
        <p:txBody>
          <a:bodyPr wrap="square" lIns="0" tIns="0" rIns="0" bIns="0" rtlCol="0" anchor="t"/>
          <a:lstStyle/>
          <a:p>
            <a:pPr algn="ctr" indent="0" marL="0">
              <a:buNone/>
            </a:pPr>
            <a:r>
              <a:rPr lang="en-US" sz="1300" b="1" dirty="0">
                <a:solidFill>
                  <a:srgbClr val="F3B61F"/>
                </a:solidFill>
                <a:latin typeface="Cambria" pitchFamily="34" charset="0"/>
                <a:ea typeface="Cambria" pitchFamily="34" charset="-122"/>
                <a:cs typeface="Cambria" pitchFamily="34" charset="-120"/>
              </a:rPr>
              <a:t>Stave 5</a:t>
            </a:r>
            <a:endParaRPr lang="en-US" sz="1300" dirty="0"/>
          </a:p>
        </p:txBody>
      </p:sp>
      <p:sp>
        <p:nvSpPr>
          <p:cNvPr id="18" name="txt_120"/>
          <p:cNvSpPr txBox="1"/>
          <p:nvPr/>
        </p:nvSpPr>
        <p:spPr>
          <a:xfrm>
            <a:off x="7315200" y="1737360"/>
            <a:ext cx="1463040" cy="475488"/>
          </a:xfrm>
          <a:prstGeom prst="rect">
            <a:avLst/>
          </a:prstGeom>
          <a:noFill/>
          <a:ln/>
        </p:spPr>
        <p:txBody>
          <a:bodyPr wrap="square" lIns="0" tIns="0" rIns="0" bIns="0" rtlCol="0" anchor="b"/>
          <a:lstStyle/>
          <a:p>
            <a:pPr algn="ctr" indent="0" marL="0">
              <a:buNone/>
            </a:pPr>
            <a:r>
              <a:rPr lang="en-US" sz="1100" dirty="0">
                <a:solidFill>
                  <a:schemeClr val="tx2"/>
                </a:solidFill>
              </a:rPr>
              <a:t>Scrooge wakes, transformed</a:t>
            </a:r>
            <a:endParaRPr lang="en-US" sz="1100" dirty="0"/>
          </a:p>
        </p:txBody>
      </p:sp>
      <p:sp>
        <p:nvSpPr>
          <p:cNvPr id="19" name="txt_121"/>
          <p:cNvSpPr txBox="1"/>
          <p:nvPr/>
        </p:nvSpPr>
        <p:spPr>
          <a:xfrm>
            <a:off x="457200" y="4297680"/>
            <a:ext cx="8229600" cy="320040"/>
          </a:xfrm>
          <a:prstGeom prst="rect">
            <a:avLst/>
          </a:prstGeom>
          <a:noFill/>
          <a:ln/>
        </p:spPr>
        <p:txBody>
          <a:bodyPr wrap="square" lIns="0" tIns="0" rIns="0" bIns="0" rtlCol="0" anchor="t"/>
          <a:lstStyle/>
          <a:p>
            <a:pPr algn="ctr" indent="0" marL="0">
              <a:buNone/>
            </a:pPr>
            <a:r>
              <a:rPr lang="en-US" sz="1400" dirty="0">
                <a:solidFill>
                  <a:schemeClr val="tx2"/>
                </a:solidFill>
              </a:rPr>
              <a:t>The whole transformation happens in a single night, which makes the change feel like a rebirth.</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548640" y="1097280"/>
            <a:ext cx="8046720" cy="1600200"/>
          </a:xfrm>
          <a:prstGeom prst="rect">
            <a:avLst/>
          </a:prstGeom>
          <a:noFill/>
          <a:ln/>
        </p:spPr>
        <p:txBody>
          <a:bodyPr wrap="square" lIns="0" tIns="0" rIns="0" bIns="0" rtlCol="0" anchor="b"/>
          <a:lstStyle/>
          <a:p>
            <a:pPr algn="l" indent="0" marL="0">
              <a:buNone/>
            </a:pPr>
            <a:r>
              <a:rPr lang="en-US" sz="3600" b="1" dirty="0">
                <a:solidFill>
                  <a:schemeClr val="bg1"/>
                </a:solidFill>
                <a:latin typeface="Cambria" pitchFamily="34" charset="0"/>
                <a:ea typeface="Cambria" pitchFamily="34" charset="-122"/>
                <a:cs typeface="Cambria" pitchFamily="34" charset="-120"/>
              </a:rPr>
              <a:t>Context: Victorian London, 1843</a:t>
            </a:r>
            <a:endParaRPr lang="en-US" sz="3600" dirty="0"/>
          </a:p>
        </p:txBody>
      </p:sp>
      <p:sp>
        <p:nvSpPr>
          <p:cNvPr id="3" name="Text 0"/>
          <p:cNvSpPr/>
          <p:nvPr>
            <p:ph idx="101" type="body" hasCustomPrompt="1"/>
          </p:nvPr>
        </p:nvSpPr>
        <p:spPr>
          <a:xfrm>
            <a:off x="548640" y="2880360"/>
            <a:ext cx="8046720" cy="640080"/>
          </a:xfrm>
          <a:prstGeom prst="rect">
            <a:avLst/>
          </a:prstGeom>
          <a:noFill/>
          <a:ln/>
        </p:spPr>
        <p:txBody>
          <a:bodyPr wrap="square" lIns="0" tIns="0" rIns="0" bIns="0" rtlCol="0" anchor="t"/>
          <a:lstStyle/>
          <a:p>
            <a:pPr indent="0" marL="0">
              <a:buNone/>
            </a:pPr>
            <a:r>
              <a:rPr lang="en-US" sz="1800" dirty="0">
                <a:solidFill>
                  <a:schemeClr val="bg2"/>
                </a:solidFill>
              </a:rPr>
              <a:t>Why Dickens wrote A Christmas Carol</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Poverty and Dickens's message</a:t>
            </a:r>
            <a:endParaRPr lang="en-US" sz="3000" dirty="0"/>
          </a:p>
        </p:txBody>
      </p:sp>
      <p:sp>
        <p:nvSpPr>
          <p:cNvPr id="3" name="card_122"/>
          <p:cNvSpPr/>
          <p:nvPr/>
        </p:nvSpPr>
        <p:spPr>
          <a:xfrm>
            <a:off x="457200" y="1143000"/>
            <a:ext cx="4023360" cy="1508760"/>
          </a:xfrm>
          <a:prstGeom prst="roundRect">
            <a:avLst>
              <a:gd name="adj" fmla="val 7273"/>
            </a:avLst>
          </a:prstGeom>
          <a:solidFill>
            <a:schemeClr val="bg2"/>
          </a:solidFill>
          <a:ln/>
        </p:spPr>
      </p:sp>
      <p:sp>
        <p:nvSpPr>
          <p:cNvPr id="4" name="badge_123"/>
          <p:cNvSpPr/>
          <p:nvPr/>
        </p:nvSpPr>
        <p:spPr>
          <a:xfrm>
            <a:off x="640080" y="1344168"/>
            <a:ext cx="384048" cy="384048"/>
          </a:xfrm>
          <a:prstGeom prst="ellipse">
            <a:avLst/>
          </a:prstGeom>
          <a:solidFill>
            <a:srgbClr val="17A398"/>
          </a:solidFill>
          <a:ln/>
        </p:spPr>
      </p:sp>
      <p:sp>
        <p:nvSpPr>
          <p:cNvPr id="5" name="badgeTxt_124"/>
          <p:cNvSpPr txBox="1"/>
          <p:nvPr/>
        </p:nvSpPr>
        <p:spPr>
          <a:xfrm>
            <a:off x="640080" y="1344168"/>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6" name="txt_125"/>
          <p:cNvSpPr txBox="1"/>
          <p:nvPr/>
        </p:nvSpPr>
        <p:spPr>
          <a:xfrm>
            <a:off x="1188720" y="1325880"/>
            <a:ext cx="3108960" cy="411480"/>
          </a:xfrm>
          <a:prstGeom prst="rect">
            <a:avLst/>
          </a:prstGeom>
          <a:noFill/>
          <a:ln/>
        </p:spPr>
        <p:txBody>
          <a:bodyPr wrap="square" lIns="0" tIns="0" rIns="0" bIns="0" rtlCol="0" anchor="t"/>
          <a:lstStyle/>
          <a:p>
            <a:pPr indent="0" marL="0">
              <a:buNone/>
            </a:pPr>
            <a:r>
              <a:rPr lang="en-US" sz="1600" b="1" dirty="0">
                <a:solidFill>
                  <a:schemeClr val="tx1"/>
                </a:solidFill>
                <a:latin typeface="Cambria" pitchFamily="34" charset="0"/>
                <a:ea typeface="Cambria" pitchFamily="34" charset="-122"/>
                <a:cs typeface="Cambria" pitchFamily="34" charset="-120"/>
              </a:rPr>
              <a:t>The Poor Law of 1834</a:t>
            </a:r>
            <a:endParaRPr lang="en-US" sz="1600" dirty="0"/>
          </a:p>
        </p:txBody>
      </p:sp>
      <p:sp>
        <p:nvSpPr>
          <p:cNvPr id="7" name="txt_126"/>
          <p:cNvSpPr txBox="1"/>
          <p:nvPr/>
        </p:nvSpPr>
        <p:spPr>
          <a:xfrm>
            <a:off x="1188720" y="1764792"/>
            <a:ext cx="3108960" cy="822960"/>
          </a:xfrm>
          <a:prstGeom prst="rect">
            <a:avLst/>
          </a:prstGeom>
          <a:noFill/>
          <a:ln/>
        </p:spPr>
        <p:txBody>
          <a:bodyPr wrap="square" lIns="0" tIns="0" rIns="0" bIns="0" rtlCol="0" anchor="t"/>
          <a:lstStyle/>
          <a:p>
            <a:pPr indent="0" marL="0">
              <a:buNone/>
            </a:pPr>
            <a:r>
              <a:rPr lang="en-US" sz="1300" dirty="0">
                <a:solidFill>
                  <a:schemeClr val="tx2"/>
                </a:solidFill>
              </a:rPr>
              <a:t>Poor people who needed help were sent to workhouses, which were made deliberately harsh.</a:t>
            </a:r>
            <a:endParaRPr lang="en-US" sz="1300" dirty="0"/>
          </a:p>
        </p:txBody>
      </p:sp>
      <p:sp>
        <p:nvSpPr>
          <p:cNvPr id="8" name="card_127"/>
          <p:cNvSpPr/>
          <p:nvPr/>
        </p:nvSpPr>
        <p:spPr>
          <a:xfrm>
            <a:off x="4663440" y="1143000"/>
            <a:ext cx="4023360" cy="1508760"/>
          </a:xfrm>
          <a:prstGeom prst="roundRect">
            <a:avLst>
              <a:gd name="adj" fmla="val 7273"/>
            </a:avLst>
          </a:prstGeom>
          <a:solidFill>
            <a:schemeClr val="bg2"/>
          </a:solidFill>
          <a:ln/>
        </p:spPr>
      </p:sp>
      <p:sp>
        <p:nvSpPr>
          <p:cNvPr id="9" name="badge_128"/>
          <p:cNvSpPr/>
          <p:nvPr/>
        </p:nvSpPr>
        <p:spPr>
          <a:xfrm>
            <a:off x="4846320" y="1344168"/>
            <a:ext cx="384048" cy="384048"/>
          </a:xfrm>
          <a:prstGeom prst="ellipse">
            <a:avLst/>
          </a:prstGeom>
          <a:solidFill>
            <a:srgbClr val="17A398"/>
          </a:solidFill>
          <a:ln/>
        </p:spPr>
      </p:sp>
      <p:sp>
        <p:nvSpPr>
          <p:cNvPr id="10" name="badgeTxt_129"/>
          <p:cNvSpPr txBox="1"/>
          <p:nvPr/>
        </p:nvSpPr>
        <p:spPr>
          <a:xfrm>
            <a:off x="4846320" y="1344168"/>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1" name="txt_130"/>
          <p:cNvSpPr txBox="1"/>
          <p:nvPr/>
        </p:nvSpPr>
        <p:spPr>
          <a:xfrm>
            <a:off x="5394960" y="1325880"/>
            <a:ext cx="3108960" cy="411480"/>
          </a:xfrm>
          <a:prstGeom prst="rect">
            <a:avLst/>
          </a:prstGeom>
          <a:noFill/>
          <a:ln/>
        </p:spPr>
        <p:txBody>
          <a:bodyPr wrap="square" lIns="0" tIns="0" rIns="0" bIns="0" rtlCol="0" anchor="t"/>
          <a:lstStyle/>
          <a:p>
            <a:pPr indent="0" marL="0">
              <a:buNone/>
            </a:pPr>
            <a:r>
              <a:rPr lang="en-US" sz="1600" b="1" dirty="0">
                <a:solidFill>
                  <a:schemeClr val="tx1"/>
                </a:solidFill>
                <a:latin typeface="Cambria" pitchFamily="34" charset="0"/>
                <a:ea typeface="Cambria" pitchFamily="34" charset="-122"/>
                <a:cs typeface="Cambria" pitchFamily="34" charset="-120"/>
              </a:rPr>
              <a:t>"Surplus population"</a:t>
            </a:r>
            <a:endParaRPr lang="en-US" sz="1600" dirty="0"/>
          </a:p>
        </p:txBody>
      </p:sp>
      <p:sp>
        <p:nvSpPr>
          <p:cNvPr id="12" name="txt_131"/>
          <p:cNvSpPr txBox="1"/>
          <p:nvPr/>
        </p:nvSpPr>
        <p:spPr>
          <a:xfrm>
            <a:off x="5394960" y="1764792"/>
            <a:ext cx="3108960" cy="822960"/>
          </a:xfrm>
          <a:prstGeom prst="rect">
            <a:avLst/>
          </a:prstGeom>
          <a:noFill/>
          <a:ln/>
        </p:spPr>
        <p:txBody>
          <a:bodyPr wrap="square" lIns="0" tIns="0" rIns="0" bIns="0" rtlCol="0" anchor="t"/>
          <a:lstStyle/>
          <a:p>
            <a:pPr indent="0" marL="0">
              <a:buNone/>
            </a:pPr>
            <a:r>
              <a:rPr lang="en-US" sz="1300" dirty="0">
                <a:solidFill>
                  <a:schemeClr val="tx2"/>
                </a:solidFill>
              </a:rPr>
              <a:t>Thomas Malthus argued the population was growing too fast. Some used this to justify ignoring the poor.</a:t>
            </a:r>
            <a:endParaRPr lang="en-US" sz="1300" dirty="0"/>
          </a:p>
        </p:txBody>
      </p:sp>
      <p:sp>
        <p:nvSpPr>
          <p:cNvPr id="13" name="card_132"/>
          <p:cNvSpPr/>
          <p:nvPr/>
        </p:nvSpPr>
        <p:spPr>
          <a:xfrm>
            <a:off x="457200" y="2834640"/>
            <a:ext cx="4023360" cy="1508760"/>
          </a:xfrm>
          <a:prstGeom prst="roundRect">
            <a:avLst>
              <a:gd name="adj" fmla="val 7273"/>
            </a:avLst>
          </a:prstGeom>
          <a:solidFill>
            <a:schemeClr val="bg2"/>
          </a:solidFill>
          <a:ln/>
        </p:spPr>
      </p:sp>
      <p:sp>
        <p:nvSpPr>
          <p:cNvPr id="14" name="badge_133"/>
          <p:cNvSpPr/>
          <p:nvPr/>
        </p:nvSpPr>
        <p:spPr>
          <a:xfrm>
            <a:off x="640080" y="3035808"/>
            <a:ext cx="384048" cy="384048"/>
          </a:xfrm>
          <a:prstGeom prst="ellipse">
            <a:avLst/>
          </a:prstGeom>
          <a:solidFill>
            <a:srgbClr val="7B3FA0"/>
          </a:solidFill>
          <a:ln/>
        </p:spPr>
      </p:sp>
      <p:sp>
        <p:nvSpPr>
          <p:cNvPr id="15" name="badgeTxt_134"/>
          <p:cNvSpPr txBox="1"/>
          <p:nvPr/>
        </p:nvSpPr>
        <p:spPr>
          <a:xfrm>
            <a:off x="640080" y="3035808"/>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6" name="txt_135"/>
          <p:cNvSpPr txBox="1"/>
          <p:nvPr/>
        </p:nvSpPr>
        <p:spPr>
          <a:xfrm>
            <a:off x="1188720" y="3017520"/>
            <a:ext cx="3108960" cy="411480"/>
          </a:xfrm>
          <a:prstGeom prst="rect">
            <a:avLst/>
          </a:prstGeom>
          <a:noFill/>
          <a:ln/>
        </p:spPr>
        <p:txBody>
          <a:bodyPr wrap="square" lIns="0" tIns="0" rIns="0" bIns="0" rtlCol="0" anchor="t"/>
          <a:lstStyle/>
          <a:p>
            <a:pPr indent="0" marL="0">
              <a:buNone/>
            </a:pPr>
            <a:r>
              <a:rPr lang="en-US" sz="1600" b="1" dirty="0">
                <a:solidFill>
                  <a:schemeClr val="tx1"/>
                </a:solidFill>
                <a:latin typeface="Cambria" pitchFamily="34" charset="0"/>
                <a:ea typeface="Cambria" pitchFamily="34" charset="-122"/>
                <a:cs typeface="Cambria" pitchFamily="34" charset="-120"/>
              </a:rPr>
              <a:t>Dickens's own childhood</a:t>
            </a:r>
            <a:endParaRPr lang="en-US" sz="1600" dirty="0"/>
          </a:p>
        </p:txBody>
      </p:sp>
      <p:sp>
        <p:nvSpPr>
          <p:cNvPr id="17" name="txt_136"/>
          <p:cNvSpPr txBox="1"/>
          <p:nvPr/>
        </p:nvSpPr>
        <p:spPr>
          <a:xfrm>
            <a:off x="1188720" y="3456432"/>
            <a:ext cx="3108960" cy="822960"/>
          </a:xfrm>
          <a:prstGeom prst="rect">
            <a:avLst/>
          </a:prstGeom>
          <a:noFill/>
          <a:ln/>
        </p:spPr>
        <p:txBody>
          <a:bodyPr wrap="square" lIns="0" tIns="0" rIns="0" bIns="0" rtlCol="0" anchor="t"/>
          <a:lstStyle/>
          <a:p>
            <a:pPr indent="0" marL="0">
              <a:buNone/>
            </a:pPr>
            <a:r>
              <a:rPr lang="en-US" sz="1300" dirty="0">
                <a:solidFill>
                  <a:schemeClr val="tx2"/>
                </a:solidFill>
              </a:rPr>
              <a:t>At 12, Dickens worked in a factory while his father was in a debtors' prison. He never forgot it.</a:t>
            </a:r>
            <a:endParaRPr lang="en-US" sz="1300" dirty="0"/>
          </a:p>
        </p:txBody>
      </p:sp>
      <p:sp>
        <p:nvSpPr>
          <p:cNvPr id="18" name="card_137"/>
          <p:cNvSpPr/>
          <p:nvPr/>
        </p:nvSpPr>
        <p:spPr>
          <a:xfrm>
            <a:off x="4663440" y="2834640"/>
            <a:ext cx="4023360" cy="1508760"/>
          </a:xfrm>
          <a:prstGeom prst="roundRect">
            <a:avLst>
              <a:gd name="adj" fmla="val 7273"/>
            </a:avLst>
          </a:prstGeom>
          <a:solidFill>
            <a:schemeClr val="bg2"/>
          </a:solidFill>
          <a:ln/>
        </p:spPr>
      </p:sp>
      <p:sp>
        <p:nvSpPr>
          <p:cNvPr id="19" name="badge_138"/>
          <p:cNvSpPr/>
          <p:nvPr/>
        </p:nvSpPr>
        <p:spPr>
          <a:xfrm>
            <a:off x="4846320" y="3035808"/>
            <a:ext cx="384048" cy="384048"/>
          </a:xfrm>
          <a:prstGeom prst="ellipse">
            <a:avLst/>
          </a:prstGeom>
          <a:solidFill>
            <a:srgbClr val="F3B61F"/>
          </a:solidFill>
          <a:ln/>
        </p:spPr>
      </p:sp>
      <p:sp>
        <p:nvSpPr>
          <p:cNvPr id="20" name="badgeTxt_139"/>
          <p:cNvSpPr txBox="1"/>
          <p:nvPr/>
        </p:nvSpPr>
        <p:spPr>
          <a:xfrm>
            <a:off x="4846320" y="3035808"/>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21" name="txt_140"/>
          <p:cNvSpPr txBox="1"/>
          <p:nvPr/>
        </p:nvSpPr>
        <p:spPr>
          <a:xfrm>
            <a:off x="5394960" y="3017520"/>
            <a:ext cx="3108960" cy="411480"/>
          </a:xfrm>
          <a:prstGeom prst="rect">
            <a:avLst/>
          </a:prstGeom>
          <a:noFill/>
          <a:ln/>
        </p:spPr>
        <p:txBody>
          <a:bodyPr wrap="square" lIns="0" tIns="0" rIns="0" bIns="0" rtlCol="0" anchor="t"/>
          <a:lstStyle/>
          <a:p>
            <a:pPr indent="0" marL="0">
              <a:buNone/>
            </a:pPr>
            <a:r>
              <a:rPr lang="en-US" sz="1600" b="1" dirty="0">
                <a:solidFill>
                  <a:schemeClr val="tx1"/>
                </a:solidFill>
                <a:latin typeface="Cambria" pitchFamily="34" charset="0"/>
                <a:ea typeface="Cambria" pitchFamily="34" charset="-122"/>
                <a:cs typeface="Cambria" pitchFamily="34" charset="-120"/>
              </a:rPr>
              <a:t>A story with a purpose</a:t>
            </a:r>
            <a:endParaRPr lang="en-US" sz="1600" dirty="0"/>
          </a:p>
        </p:txBody>
      </p:sp>
      <p:sp>
        <p:nvSpPr>
          <p:cNvPr id="22" name="txt_141"/>
          <p:cNvSpPr txBox="1"/>
          <p:nvPr/>
        </p:nvSpPr>
        <p:spPr>
          <a:xfrm>
            <a:off x="5394960" y="3456432"/>
            <a:ext cx="3108960" cy="822960"/>
          </a:xfrm>
          <a:prstGeom prst="rect">
            <a:avLst/>
          </a:prstGeom>
          <a:noFill/>
          <a:ln/>
        </p:spPr>
        <p:txBody>
          <a:bodyPr wrap="square" lIns="0" tIns="0" rIns="0" bIns="0" rtlCol="0" anchor="t"/>
          <a:lstStyle/>
          <a:p>
            <a:pPr indent="0" marL="0">
              <a:buNone/>
            </a:pPr>
            <a:r>
              <a:rPr lang="en-US" sz="1300" dirty="0">
                <a:solidFill>
                  <a:schemeClr val="tx2"/>
                </a:solidFill>
              </a:rPr>
              <a:t>Dickens wanted to persuade wealthy readers to help the poor, especially poor children.</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548640" y="1097280"/>
            <a:ext cx="8046720" cy="1600200"/>
          </a:xfrm>
          <a:prstGeom prst="rect">
            <a:avLst/>
          </a:prstGeom>
          <a:noFill/>
          <a:ln/>
        </p:spPr>
        <p:txBody>
          <a:bodyPr wrap="square" lIns="0" tIns="0" rIns="0" bIns="0" rtlCol="0" anchor="b"/>
          <a:lstStyle/>
          <a:p>
            <a:pPr algn="l" indent="0" marL="0">
              <a:buNone/>
            </a:pPr>
            <a:r>
              <a:rPr lang="en-US" sz="3600" b="1" dirty="0">
                <a:solidFill>
                  <a:schemeClr val="bg1"/>
                </a:solidFill>
                <a:latin typeface="Cambria" pitchFamily="34" charset="0"/>
                <a:ea typeface="Cambria" pitchFamily="34" charset="-122"/>
                <a:cs typeface="Cambria" pitchFamily="34" charset="-120"/>
              </a:rPr>
              <a:t>Stave 1: the miser</a:t>
            </a:r>
            <a:endParaRPr lang="en-US" sz="3600" dirty="0"/>
          </a:p>
        </p:txBody>
      </p:sp>
      <p:sp>
        <p:nvSpPr>
          <p:cNvPr id="3" name="Text 0"/>
          <p:cNvSpPr/>
          <p:nvPr>
            <p:ph idx="101" type="body" hasCustomPrompt="1"/>
          </p:nvPr>
        </p:nvSpPr>
        <p:spPr>
          <a:xfrm>
            <a:off x="548640" y="2880360"/>
            <a:ext cx="8046720" cy="640080"/>
          </a:xfrm>
          <a:prstGeom prst="rect">
            <a:avLst/>
          </a:prstGeom>
          <a:noFill/>
          <a:ln/>
        </p:spPr>
        <p:txBody>
          <a:bodyPr wrap="square" lIns="0" tIns="0" rIns="0" bIns="0" rtlCol="0" anchor="t"/>
          <a:lstStyle/>
          <a:p>
            <a:pPr indent="0" marL="0">
              <a:buNone/>
            </a:pPr>
            <a:r>
              <a:rPr lang="en-US" sz="1800" dirty="0">
                <a:solidFill>
                  <a:schemeClr val="bg2"/>
                </a:solidFill>
              </a:rPr>
              <a:t>"Bah! Humbug!"</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Stave 1: how Dickens presents Scrooge</a:t>
            </a:r>
            <a:endParaRPr lang="en-US" sz="3000" dirty="0"/>
          </a:p>
        </p:txBody>
      </p:sp>
      <p:sp>
        <p:nvSpPr>
          <p:cNvPr id="3" name="card_142"/>
          <p:cNvSpPr/>
          <p:nvPr/>
        </p:nvSpPr>
        <p:spPr>
          <a:xfrm>
            <a:off x="457200" y="1097280"/>
            <a:ext cx="8229600" cy="768096"/>
          </a:xfrm>
          <a:prstGeom prst="roundRect">
            <a:avLst>
              <a:gd name="adj" fmla="val 14286"/>
            </a:avLst>
          </a:prstGeom>
          <a:solidFill>
            <a:schemeClr val="bg2"/>
          </a:solidFill>
          <a:ln/>
        </p:spPr>
      </p:sp>
      <p:sp>
        <p:nvSpPr>
          <p:cNvPr id="4" name="bar_143"/>
          <p:cNvSpPr/>
          <p:nvPr/>
        </p:nvSpPr>
        <p:spPr>
          <a:xfrm>
            <a:off x="457200" y="1207008"/>
            <a:ext cx="73152" cy="548640"/>
          </a:xfrm>
          <a:prstGeom prst="rect">
            <a:avLst/>
          </a:prstGeom>
          <a:solidFill>
            <a:srgbClr val="F3B61F"/>
          </a:solidFill>
          <a:ln/>
        </p:spPr>
      </p:sp>
      <p:sp>
        <p:nvSpPr>
          <p:cNvPr id="5" name="txt_144"/>
          <p:cNvSpPr txBox="1"/>
          <p:nvPr/>
        </p:nvSpPr>
        <p:spPr>
          <a:xfrm>
            <a:off x="685800" y="1152144"/>
            <a:ext cx="4023360" cy="658368"/>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"a squeezing, wrenching, grasping, scraping, clutching, covetous, old sinner!"</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Stave 1, the narrator</a:t>
            </a:r>
            <a:endParaRPr lang="en-US" sz="1400" dirty="0"/>
          </a:p>
        </p:txBody>
      </p:sp>
      <p:sp>
        <p:nvSpPr>
          <p:cNvPr id="6" name="txt_145"/>
          <p:cNvSpPr txBox="1"/>
          <p:nvPr/>
        </p:nvSpPr>
        <p:spPr>
          <a:xfrm>
            <a:off x="4800600" y="1152144"/>
            <a:ext cx="3749040" cy="658368"/>
          </a:xfrm>
          <a:prstGeom prst="rect">
            <a:avLst/>
          </a:prstGeom>
          <a:noFill/>
          <a:ln/>
        </p:spPr>
        <p:txBody>
          <a:bodyPr wrap="square" lIns="0" tIns="0" rIns="0" bIns="0" rtlCol="0" anchor="ctr"/>
          <a:lstStyle/>
          <a:p>
            <a:pPr indent="0" marL="0">
              <a:buNone/>
            </a:pPr>
            <a:r>
              <a:rPr lang="en-US" sz="1300" dirty="0">
                <a:solidFill>
                  <a:schemeClr val="tx1"/>
                </a:solidFill>
              </a:rPr>
              <a:t>A list of harsh verbs shows his greed. 'Sinner' suggests he needs redemption.</a:t>
            </a:r>
            <a:endParaRPr lang="en-US" sz="1300" dirty="0"/>
          </a:p>
        </p:txBody>
      </p:sp>
      <p:sp>
        <p:nvSpPr>
          <p:cNvPr id="7" name="card_146"/>
          <p:cNvSpPr/>
          <p:nvPr/>
        </p:nvSpPr>
        <p:spPr>
          <a:xfrm>
            <a:off x="457200" y="1993392"/>
            <a:ext cx="8229600" cy="768096"/>
          </a:xfrm>
          <a:prstGeom prst="roundRect">
            <a:avLst>
              <a:gd name="adj" fmla="val 14286"/>
            </a:avLst>
          </a:prstGeom>
          <a:solidFill>
            <a:schemeClr val="bg2"/>
          </a:solidFill>
          <a:ln/>
        </p:spPr>
      </p:sp>
      <p:sp>
        <p:nvSpPr>
          <p:cNvPr id="8" name="bar_147"/>
          <p:cNvSpPr/>
          <p:nvPr/>
        </p:nvSpPr>
        <p:spPr>
          <a:xfrm>
            <a:off x="457200" y="2103120"/>
            <a:ext cx="73152" cy="548640"/>
          </a:xfrm>
          <a:prstGeom prst="rect">
            <a:avLst/>
          </a:prstGeom>
          <a:solidFill>
            <a:srgbClr val="F3B61F"/>
          </a:solidFill>
          <a:ln/>
        </p:spPr>
      </p:sp>
      <p:sp>
        <p:nvSpPr>
          <p:cNvPr id="9" name="txt_148"/>
          <p:cNvSpPr txBox="1"/>
          <p:nvPr/>
        </p:nvSpPr>
        <p:spPr>
          <a:xfrm>
            <a:off x="685800" y="2048256"/>
            <a:ext cx="4023360" cy="658368"/>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"Hard and sharp as flint" and "solitary as an oyster"</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Stave 1, the narrator</a:t>
            </a:r>
            <a:endParaRPr lang="en-US" sz="1400" dirty="0"/>
          </a:p>
        </p:txBody>
      </p:sp>
      <p:sp>
        <p:nvSpPr>
          <p:cNvPr id="10" name="txt_149"/>
          <p:cNvSpPr txBox="1"/>
          <p:nvPr/>
        </p:nvSpPr>
        <p:spPr>
          <a:xfrm>
            <a:off x="4800600" y="2048256"/>
            <a:ext cx="3749040" cy="658368"/>
          </a:xfrm>
          <a:prstGeom prst="rect">
            <a:avLst/>
          </a:prstGeom>
          <a:noFill/>
          <a:ln/>
        </p:spPr>
        <p:txBody>
          <a:bodyPr wrap="square" lIns="0" tIns="0" rIns="0" bIns="0" rtlCol="0" anchor="ctr"/>
          <a:lstStyle/>
          <a:p>
            <a:pPr indent="0" marL="0">
              <a:buNone/>
            </a:pPr>
            <a:r>
              <a:rPr lang="en-US" sz="1300" dirty="0">
                <a:solidFill>
                  <a:schemeClr val="tx1"/>
                </a:solidFill>
              </a:rPr>
              <a:t>Similes: he is cold and unbreakable, and shut away from others like an oyster in its shell.</a:t>
            </a:r>
            <a:endParaRPr lang="en-US" sz="1300" dirty="0"/>
          </a:p>
        </p:txBody>
      </p:sp>
      <p:sp>
        <p:nvSpPr>
          <p:cNvPr id="11" name="card_150"/>
          <p:cNvSpPr/>
          <p:nvPr/>
        </p:nvSpPr>
        <p:spPr>
          <a:xfrm>
            <a:off x="457200" y="2889504"/>
            <a:ext cx="8229600" cy="768096"/>
          </a:xfrm>
          <a:prstGeom prst="roundRect">
            <a:avLst>
              <a:gd name="adj" fmla="val 14286"/>
            </a:avLst>
          </a:prstGeom>
          <a:solidFill>
            <a:schemeClr val="bg2"/>
          </a:solidFill>
          <a:ln/>
        </p:spPr>
      </p:sp>
      <p:sp>
        <p:nvSpPr>
          <p:cNvPr id="12" name="bar_151"/>
          <p:cNvSpPr/>
          <p:nvPr/>
        </p:nvSpPr>
        <p:spPr>
          <a:xfrm>
            <a:off x="457200" y="2999232"/>
            <a:ext cx="73152" cy="548640"/>
          </a:xfrm>
          <a:prstGeom prst="rect">
            <a:avLst/>
          </a:prstGeom>
          <a:solidFill>
            <a:srgbClr val="F3B61F"/>
          </a:solidFill>
          <a:ln/>
        </p:spPr>
      </p:sp>
      <p:sp>
        <p:nvSpPr>
          <p:cNvPr id="13" name="txt_152"/>
          <p:cNvSpPr txBox="1"/>
          <p:nvPr/>
        </p:nvSpPr>
        <p:spPr>
          <a:xfrm>
            <a:off x="685800" y="2944368"/>
            <a:ext cx="4023360" cy="658368"/>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"Bah! Humbug!"</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Stave 1, Scrooge to Fred</a:t>
            </a:r>
            <a:endParaRPr lang="en-US" sz="1400" dirty="0"/>
          </a:p>
        </p:txBody>
      </p:sp>
      <p:sp>
        <p:nvSpPr>
          <p:cNvPr id="14" name="txt_153"/>
          <p:cNvSpPr txBox="1"/>
          <p:nvPr/>
        </p:nvSpPr>
        <p:spPr>
          <a:xfrm>
            <a:off x="4800600" y="2944368"/>
            <a:ext cx="3749040" cy="658368"/>
          </a:xfrm>
          <a:prstGeom prst="rect">
            <a:avLst/>
          </a:prstGeom>
          <a:noFill/>
          <a:ln/>
        </p:spPr>
        <p:txBody>
          <a:bodyPr wrap="square" lIns="0" tIns="0" rIns="0" bIns="0" rtlCol="0" anchor="ctr"/>
          <a:lstStyle/>
          <a:p>
            <a:pPr indent="0" marL="0">
              <a:buNone/>
            </a:pPr>
            <a:r>
              <a:rPr lang="en-US" sz="1300" dirty="0">
                <a:solidFill>
                  <a:schemeClr val="tx1"/>
                </a:solidFill>
              </a:rPr>
              <a:t>He dismisses Christmas, joy and family. The exclamation shows contempt.</a:t>
            </a:r>
            <a:endParaRPr lang="en-US" sz="1300" dirty="0"/>
          </a:p>
        </p:txBody>
      </p:sp>
      <p:sp>
        <p:nvSpPr>
          <p:cNvPr id="15" name="card_154"/>
          <p:cNvSpPr/>
          <p:nvPr/>
        </p:nvSpPr>
        <p:spPr>
          <a:xfrm>
            <a:off x="457200" y="3785616"/>
            <a:ext cx="8229600" cy="768096"/>
          </a:xfrm>
          <a:prstGeom prst="roundRect">
            <a:avLst>
              <a:gd name="adj" fmla="val 14286"/>
            </a:avLst>
          </a:prstGeom>
          <a:solidFill>
            <a:schemeClr val="bg2"/>
          </a:solidFill>
          <a:ln/>
        </p:spPr>
      </p:sp>
      <p:sp>
        <p:nvSpPr>
          <p:cNvPr id="16" name="bar_155"/>
          <p:cNvSpPr/>
          <p:nvPr/>
        </p:nvSpPr>
        <p:spPr>
          <a:xfrm>
            <a:off x="457200" y="3895344"/>
            <a:ext cx="73152" cy="548640"/>
          </a:xfrm>
          <a:prstGeom prst="rect">
            <a:avLst/>
          </a:prstGeom>
          <a:solidFill>
            <a:srgbClr val="F3B61F"/>
          </a:solidFill>
          <a:ln/>
        </p:spPr>
      </p:sp>
      <p:sp>
        <p:nvSpPr>
          <p:cNvPr id="17" name="txt_156"/>
          <p:cNvSpPr txBox="1"/>
          <p:nvPr/>
        </p:nvSpPr>
        <p:spPr>
          <a:xfrm>
            <a:off x="685800" y="3840480"/>
            <a:ext cx="4023360" cy="658368"/>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"If they would rather die, they had better do it, and decrease the surplus population."</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Stave 1, to the charity collectors</a:t>
            </a:r>
            <a:endParaRPr lang="en-US" sz="1400" dirty="0"/>
          </a:p>
        </p:txBody>
      </p:sp>
      <p:sp>
        <p:nvSpPr>
          <p:cNvPr id="18" name="txt_157"/>
          <p:cNvSpPr txBox="1"/>
          <p:nvPr/>
        </p:nvSpPr>
        <p:spPr>
          <a:xfrm>
            <a:off x="4800600" y="3840480"/>
            <a:ext cx="3749040" cy="658368"/>
          </a:xfrm>
          <a:prstGeom prst="rect">
            <a:avLst/>
          </a:prstGeom>
          <a:noFill/>
          <a:ln/>
        </p:spPr>
        <p:txBody>
          <a:bodyPr wrap="square" lIns="0" tIns="0" rIns="0" bIns="0" rtlCol="0" anchor="ctr"/>
          <a:lstStyle/>
          <a:p>
            <a:pPr indent="0" marL="0">
              <a:buNone/>
            </a:pPr>
            <a:r>
              <a:rPr lang="en-US" sz="1300" dirty="0">
                <a:solidFill>
                  <a:schemeClr val="tx1"/>
                </a:solidFill>
              </a:rPr>
              <a:t>He repeats Malthusian ideas about the poor. Dickens wants readers to be shocked.</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Marley's warning</a:t>
            </a:r>
            <a:endParaRPr lang="en-US" sz="3000" dirty="0"/>
          </a:p>
        </p:txBody>
      </p:sp>
      <p:sp>
        <p:nvSpPr>
          <p:cNvPr id="3" name="card_158"/>
          <p:cNvSpPr/>
          <p:nvPr/>
        </p:nvSpPr>
        <p:spPr>
          <a:xfrm>
            <a:off x="457200" y="1143000"/>
            <a:ext cx="8229600" cy="960120"/>
          </a:xfrm>
          <a:prstGeom prst="roundRect">
            <a:avLst>
              <a:gd name="adj" fmla="val 11429"/>
            </a:avLst>
          </a:prstGeom>
          <a:solidFill>
            <a:srgbClr val="FDF3DC"/>
          </a:solidFill>
          <a:ln/>
        </p:spPr>
      </p:sp>
      <p:sp>
        <p:nvSpPr>
          <p:cNvPr id="4" name="txt_159"/>
          <p:cNvSpPr txBox="1"/>
          <p:nvPr/>
        </p:nvSpPr>
        <p:spPr>
          <a:xfrm>
            <a:off x="685800" y="1188720"/>
            <a:ext cx="7772400" cy="868680"/>
          </a:xfrm>
          <a:prstGeom prst="rect">
            <a:avLst/>
          </a:prstGeom>
          <a:noFill/>
          <a:ln/>
        </p:spPr>
        <p:txBody>
          <a:bodyPr wrap="square" lIns="0" tIns="0" rIns="0" bIns="0" rtlCol="0" anchor="ctr"/>
          <a:lstStyle/>
          <a:p>
            <a:pPr algn="ctr" indent="0" marL="0">
              <a:buNone/>
            </a:pPr>
            <a:r>
              <a:rPr lang="en-US" sz="1900" b="1" i="1" dirty="0">
                <a:solidFill>
                  <a:srgbClr val="9A6B00"/>
                </a:solidFill>
                <a:latin typeface="Cambria" pitchFamily="34" charset="0"/>
                <a:ea typeface="Cambria" pitchFamily="34" charset="-122"/>
                <a:cs typeface="Cambria" pitchFamily="34" charset="-120"/>
              </a:rPr>
              <a:t>"I wear the chain I forged in life"   and   "Mankind was my business"</a:t>
            </a:r>
            <a:endParaRPr lang="en-US" sz="1900" dirty="0"/>
          </a:p>
        </p:txBody>
      </p:sp>
      <p:sp>
        <p:nvSpPr>
          <p:cNvPr id="5" name="card_160"/>
          <p:cNvSpPr/>
          <p:nvPr/>
        </p:nvSpPr>
        <p:spPr>
          <a:xfrm>
            <a:off x="457200" y="2331720"/>
            <a:ext cx="2606040" cy="1554480"/>
          </a:xfrm>
          <a:prstGeom prst="roundRect">
            <a:avLst>
              <a:gd name="adj" fmla="val 7059"/>
            </a:avLst>
          </a:prstGeom>
          <a:solidFill>
            <a:schemeClr val="bg2"/>
          </a:solidFill>
          <a:ln/>
        </p:spPr>
      </p:sp>
      <p:sp>
        <p:nvSpPr>
          <p:cNvPr id="6" name="txt_161"/>
          <p:cNvSpPr txBox="1"/>
          <p:nvPr/>
        </p:nvSpPr>
        <p:spPr>
          <a:xfrm>
            <a:off x="640080" y="2468880"/>
            <a:ext cx="2286000" cy="365760"/>
          </a:xfrm>
          <a:prstGeom prst="rect">
            <a:avLst/>
          </a:prstGeom>
          <a:noFill/>
          <a:ln/>
        </p:spPr>
        <p:txBody>
          <a:bodyPr wrap="square" lIns="0" tIns="0" rIns="0" bIns="0" rtlCol="0" anchor="t"/>
          <a:lstStyle/>
          <a:p>
            <a:pPr indent="0" marL="0">
              <a:buNone/>
            </a:pPr>
            <a:r>
              <a:rPr lang="en-US" sz="1600" b="1" dirty="0">
                <a:solidFill>
                  <a:schemeClr val="accent6"/>
                </a:solidFill>
                <a:latin typeface="Cambria" pitchFamily="34" charset="0"/>
                <a:ea typeface="Cambria" pitchFamily="34" charset="-122"/>
                <a:cs typeface="Cambria" pitchFamily="34" charset="-120"/>
              </a:rPr>
              <a:t>"forged"</a:t>
            </a:r>
            <a:endParaRPr lang="en-US" sz="1600" dirty="0"/>
          </a:p>
        </p:txBody>
      </p:sp>
      <p:sp>
        <p:nvSpPr>
          <p:cNvPr id="7" name="txt_162"/>
          <p:cNvSpPr txBox="1"/>
          <p:nvPr/>
        </p:nvSpPr>
        <p:spPr>
          <a:xfrm>
            <a:off x="640080" y="2880360"/>
            <a:ext cx="2286000" cy="960120"/>
          </a:xfrm>
          <a:prstGeom prst="rect">
            <a:avLst/>
          </a:prstGeom>
          <a:noFill/>
          <a:ln/>
        </p:spPr>
        <p:txBody>
          <a:bodyPr wrap="square" lIns="0" tIns="0" rIns="0" bIns="0" rtlCol="0" anchor="t"/>
          <a:lstStyle/>
          <a:p>
            <a:pPr indent="0" marL="0">
              <a:buNone/>
            </a:pPr>
            <a:r>
              <a:rPr lang="en-US" sz="1300" dirty="0">
                <a:solidFill>
                  <a:schemeClr val="tx2"/>
                </a:solidFill>
              </a:rPr>
              <a:t>Marley made his own chain through his selfish choices. Scrooge's chain is still growing.</a:t>
            </a:r>
            <a:endParaRPr lang="en-US" sz="1300" dirty="0"/>
          </a:p>
        </p:txBody>
      </p:sp>
      <p:sp>
        <p:nvSpPr>
          <p:cNvPr id="8" name="card_163"/>
          <p:cNvSpPr/>
          <p:nvPr/>
        </p:nvSpPr>
        <p:spPr>
          <a:xfrm>
            <a:off x="3273552" y="2331720"/>
            <a:ext cx="2606040" cy="1554480"/>
          </a:xfrm>
          <a:prstGeom prst="roundRect">
            <a:avLst>
              <a:gd name="adj" fmla="val 7059"/>
            </a:avLst>
          </a:prstGeom>
          <a:solidFill>
            <a:schemeClr val="bg2"/>
          </a:solidFill>
          <a:ln/>
        </p:spPr>
      </p:sp>
      <p:sp>
        <p:nvSpPr>
          <p:cNvPr id="9" name="txt_164"/>
          <p:cNvSpPr txBox="1"/>
          <p:nvPr/>
        </p:nvSpPr>
        <p:spPr>
          <a:xfrm>
            <a:off x="3456432" y="2468880"/>
            <a:ext cx="2286000" cy="365760"/>
          </a:xfrm>
          <a:prstGeom prst="rect">
            <a:avLst/>
          </a:prstGeom>
          <a:noFill/>
          <a:ln/>
        </p:spPr>
        <p:txBody>
          <a:bodyPr wrap="square" lIns="0" tIns="0" rIns="0" bIns="0" rtlCol="0" anchor="t"/>
          <a:lstStyle/>
          <a:p>
            <a:pPr indent="0" marL="0">
              <a:buNone/>
            </a:pPr>
            <a:r>
              <a:rPr lang="en-US" sz="1600" b="1" dirty="0">
                <a:solidFill>
                  <a:schemeClr val="accent6"/>
                </a:solidFill>
                <a:latin typeface="Cambria" pitchFamily="34" charset="0"/>
                <a:ea typeface="Cambria" pitchFamily="34" charset="-122"/>
                <a:cs typeface="Cambria" pitchFamily="34" charset="-120"/>
              </a:rPr>
              <a:t>"chain"</a:t>
            </a:r>
            <a:endParaRPr lang="en-US" sz="1600" dirty="0"/>
          </a:p>
        </p:txBody>
      </p:sp>
      <p:sp>
        <p:nvSpPr>
          <p:cNvPr id="10" name="txt_165"/>
          <p:cNvSpPr txBox="1"/>
          <p:nvPr/>
        </p:nvSpPr>
        <p:spPr>
          <a:xfrm>
            <a:off x="3456432" y="2880360"/>
            <a:ext cx="2286000" cy="960120"/>
          </a:xfrm>
          <a:prstGeom prst="rect">
            <a:avLst/>
          </a:prstGeom>
          <a:noFill/>
          <a:ln/>
        </p:spPr>
        <p:txBody>
          <a:bodyPr wrap="square" lIns="0" tIns="0" rIns="0" bIns="0" rtlCol="0" anchor="t"/>
          <a:lstStyle/>
          <a:p>
            <a:pPr indent="0" marL="0">
              <a:buNone/>
            </a:pPr>
            <a:r>
              <a:rPr lang="en-US" sz="1300" dirty="0">
                <a:solidFill>
                  <a:schemeClr val="tx2"/>
                </a:solidFill>
              </a:rPr>
              <a:t>Made of cash boxes and ledgers: his greed has trapped him for eternity.</a:t>
            </a:r>
            <a:endParaRPr lang="en-US" sz="1300" dirty="0"/>
          </a:p>
        </p:txBody>
      </p:sp>
      <p:sp>
        <p:nvSpPr>
          <p:cNvPr id="11" name="card_166"/>
          <p:cNvSpPr/>
          <p:nvPr/>
        </p:nvSpPr>
        <p:spPr>
          <a:xfrm>
            <a:off x="6089904" y="2331720"/>
            <a:ext cx="2606040" cy="1554480"/>
          </a:xfrm>
          <a:prstGeom prst="roundRect">
            <a:avLst>
              <a:gd name="adj" fmla="val 7059"/>
            </a:avLst>
          </a:prstGeom>
          <a:solidFill>
            <a:schemeClr val="bg2"/>
          </a:solidFill>
          <a:ln/>
        </p:spPr>
      </p:sp>
      <p:sp>
        <p:nvSpPr>
          <p:cNvPr id="12" name="txt_167"/>
          <p:cNvSpPr txBox="1"/>
          <p:nvPr/>
        </p:nvSpPr>
        <p:spPr>
          <a:xfrm>
            <a:off x="6272784" y="2468880"/>
            <a:ext cx="2286000" cy="365760"/>
          </a:xfrm>
          <a:prstGeom prst="rect">
            <a:avLst/>
          </a:prstGeom>
          <a:noFill/>
          <a:ln/>
        </p:spPr>
        <p:txBody>
          <a:bodyPr wrap="square" lIns="0" tIns="0" rIns="0" bIns="0" rtlCol="0" anchor="t"/>
          <a:lstStyle/>
          <a:p>
            <a:pPr indent="0" marL="0">
              <a:buNone/>
            </a:pPr>
            <a:r>
              <a:rPr lang="en-US" sz="1600" b="1" dirty="0">
                <a:solidFill>
                  <a:schemeClr val="accent6"/>
                </a:solidFill>
                <a:latin typeface="Cambria" pitchFamily="34" charset="0"/>
                <a:ea typeface="Cambria" pitchFamily="34" charset="-122"/>
                <a:cs typeface="Cambria" pitchFamily="34" charset="-120"/>
              </a:rPr>
              <a:t>"Mankind"</a:t>
            </a:r>
            <a:endParaRPr lang="en-US" sz="1600" dirty="0"/>
          </a:p>
        </p:txBody>
      </p:sp>
      <p:sp>
        <p:nvSpPr>
          <p:cNvPr id="13" name="txt_168"/>
          <p:cNvSpPr txBox="1"/>
          <p:nvPr/>
        </p:nvSpPr>
        <p:spPr>
          <a:xfrm>
            <a:off x="6272784" y="2880360"/>
            <a:ext cx="2286000" cy="960120"/>
          </a:xfrm>
          <a:prstGeom prst="rect">
            <a:avLst/>
          </a:prstGeom>
          <a:noFill/>
          <a:ln/>
        </p:spPr>
        <p:txBody>
          <a:bodyPr wrap="square" lIns="0" tIns="0" rIns="0" bIns="0" rtlCol="0" anchor="t"/>
          <a:lstStyle/>
          <a:p>
            <a:pPr indent="0" marL="0">
              <a:buNone/>
            </a:pPr>
            <a:r>
              <a:rPr lang="en-US" sz="1300" dirty="0">
                <a:solidFill>
                  <a:schemeClr val="tx2"/>
                </a:solidFill>
              </a:rPr>
              <a:t>Marley realises too late that caring for others should have been his real work.</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Your turn: Stave 1 quotations</a:t>
            </a:r>
            <a:endParaRPr lang="en-US" sz="3000" dirty="0"/>
          </a:p>
        </p:txBody>
      </p:sp>
      <p:sp>
        <p:nvSpPr>
          <p:cNvPr id="3" name="card_169"/>
          <p:cNvSpPr/>
          <p:nvPr/>
        </p:nvSpPr>
        <p:spPr>
          <a:xfrm>
            <a:off x="457200" y="1143000"/>
            <a:ext cx="4023360" cy="987552"/>
          </a:xfrm>
          <a:prstGeom prst="roundRect">
            <a:avLst>
              <a:gd name="adj" fmla="val 11111"/>
            </a:avLst>
          </a:prstGeom>
          <a:solidFill>
            <a:schemeClr val="bg2"/>
          </a:solidFill>
          <a:ln/>
        </p:spPr>
      </p:sp>
      <p:sp>
        <p:nvSpPr>
          <p:cNvPr id="4" name="badge_170"/>
          <p:cNvSpPr/>
          <p:nvPr/>
        </p:nvSpPr>
        <p:spPr>
          <a:xfrm>
            <a:off x="621792" y="1444752"/>
            <a:ext cx="384048" cy="384048"/>
          </a:xfrm>
          <a:prstGeom prst="ellipse">
            <a:avLst/>
          </a:prstGeom>
          <a:solidFill>
            <a:schemeClr val="accent4"/>
          </a:solidFill>
          <a:ln/>
        </p:spPr>
      </p:sp>
      <p:sp>
        <p:nvSpPr>
          <p:cNvPr id="5" name="badgeTxt_171"/>
          <p:cNvSpPr txBox="1"/>
          <p:nvPr/>
        </p:nvSpPr>
        <p:spPr>
          <a:xfrm>
            <a:off x="621792" y="1444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6" name="txt_172"/>
          <p:cNvSpPr txBox="1"/>
          <p:nvPr/>
        </p:nvSpPr>
        <p:spPr>
          <a:xfrm>
            <a:off x="1188720" y="1216152"/>
            <a:ext cx="3154680" cy="841248"/>
          </a:xfrm>
          <a:prstGeom prst="rect">
            <a:avLst/>
          </a:prstGeom>
          <a:noFill/>
          <a:ln/>
        </p:spPr>
        <p:txBody>
          <a:bodyPr wrap="square" lIns="0" tIns="0" rIns="0" bIns="0" rtlCol="0" anchor="ctr"/>
          <a:lstStyle/>
          <a:p>
            <a:pPr indent="0" marL="0">
              <a:buNone/>
            </a:pPr>
            <a:r>
              <a:rPr lang="en-US" sz="1400" dirty="0">
                <a:solidFill>
                  <a:schemeClr val="tx1"/>
                </a:solidFill>
              </a:rPr>
              <a:t>What does Scrooge say about Christmas in Stave 1?</a:t>
            </a:r>
            <a:endParaRPr lang="en-US" sz="1400" dirty="0"/>
          </a:p>
        </p:txBody>
      </p:sp>
      <p:sp>
        <p:nvSpPr>
          <p:cNvPr id="7" name="card_173"/>
          <p:cNvSpPr/>
          <p:nvPr/>
        </p:nvSpPr>
        <p:spPr>
          <a:xfrm>
            <a:off x="4663440" y="1143000"/>
            <a:ext cx="4023360" cy="987552"/>
          </a:xfrm>
          <a:prstGeom prst="roundRect">
            <a:avLst>
              <a:gd name="adj" fmla="val 11111"/>
            </a:avLst>
          </a:prstGeom>
          <a:solidFill>
            <a:schemeClr val="bg2"/>
          </a:solidFill>
          <a:ln/>
        </p:spPr>
      </p:sp>
      <p:sp>
        <p:nvSpPr>
          <p:cNvPr id="8" name="badge_174"/>
          <p:cNvSpPr/>
          <p:nvPr/>
        </p:nvSpPr>
        <p:spPr>
          <a:xfrm>
            <a:off x="4828032" y="1444752"/>
            <a:ext cx="384048" cy="384048"/>
          </a:xfrm>
          <a:prstGeom prst="ellipse">
            <a:avLst/>
          </a:prstGeom>
          <a:solidFill>
            <a:schemeClr val="accent4"/>
          </a:solidFill>
          <a:ln/>
        </p:spPr>
      </p:sp>
      <p:sp>
        <p:nvSpPr>
          <p:cNvPr id="9" name="badgeTxt_175"/>
          <p:cNvSpPr txBox="1"/>
          <p:nvPr/>
        </p:nvSpPr>
        <p:spPr>
          <a:xfrm>
            <a:off x="4828032" y="1444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0" name="txt_176"/>
          <p:cNvSpPr txBox="1"/>
          <p:nvPr/>
        </p:nvSpPr>
        <p:spPr>
          <a:xfrm>
            <a:off x="5394960" y="1216152"/>
            <a:ext cx="3154680" cy="841248"/>
          </a:xfrm>
          <a:prstGeom prst="rect">
            <a:avLst/>
          </a:prstGeom>
          <a:noFill/>
          <a:ln/>
        </p:spPr>
        <p:txBody>
          <a:bodyPr wrap="square" lIns="0" tIns="0" rIns="0" bIns="0" rtlCol="0" anchor="ctr"/>
          <a:lstStyle/>
          <a:p>
            <a:pPr indent="0" marL="0">
              <a:buNone/>
            </a:pPr>
            <a:r>
              <a:rPr lang="en-US" sz="1400" dirty="0">
                <a:solidFill>
                  <a:schemeClr val="tx1"/>
                </a:solidFill>
              </a:rPr>
              <a:t>Which sea creature is Scrooge compared to?</a:t>
            </a:r>
            <a:endParaRPr lang="en-US" sz="1400" dirty="0"/>
          </a:p>
        </p:txBody>
      </p:sp>
      <p:sp>
        <p:nvSpPr>
          <p:cNvPr id="11" name="card_177"/>
          <p:cNvSpPr/>
          <p:nvPr/>
        </p:nvSpPr>
        <p:spPr>
          <a:xfrm>
            <a:off x="457200" y="2286000"/>
            <a:ext cx="4023360" cy="987552"/>
          </a:xfrm>
          <a:prstGeom prst="roundRect">
            <a:avLst>
              <a:gd name="adj" fmla="val 11111"/>
            </a:avLst>
          </a:prstGeom>
          <a:solidFill>
            <a:schemeClr val="bg2"/>
          </a:solidFill>
          <a:ln/>
        </p:spPr>
      </p:sp>
      <p:sp>
        <p:nvSpPr>
          <p:cNvPr id="12" name="badge_178"/>
          <p:cNvSpPr/>
          <p:nvPr/>
        </p:nvSpPr>
        <p:spPr>
          <a:xfrm>
            <a:off x="621792" y="2587752"/>
            <a:ext cx="384048" cy="384048"/>
          </a:xfrm>
          <a:prstGeom prst="ellipse">
            <a:avLst/>
          </a:prstGeom>
          <a:solidFill>
            <a:schemeClr val="accent4"/>
          </a:solidFill>
          <a:ln/>
        </p:spPr>
      </p:sp>
      <p:sp>
        <p:nvSpPr>
          <p:cNvPr id="13" name="badgeTxt_179"/>
          <p:cNvSpPr txBox="1"/>
          <p:nvPr/>
        </p:nvSpPr>
        <p:spPr>
          <a:xfrm>
            <a:off x="621792" y="2587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4" name="txt_180"/>
          <p:cNvSpPr txBox="1"/>
          <p:nvPr/>
        </p:nvSpPr>
        <p:spPr>
          <a:xfrm>
            <a:off x="1188720" y="2359152"/>
            <a:ext cx="3154680" cy="841248"/>
          </a:xfrm>
          <a:prstGeom prst="rect">
            <a:avLst/>
          </a:prstGeom>
          <a:noFill/>
          <a:ln/>
        </p:spPr>
        <p:txBody>
          <a:bodyPr wrap="square" lIns="0" tIns="0" rIns="0" bIns="0" rtlCol="0" anchor="ctr"/>
          <a:lstStyle/>
          <a:p>
            <a:pPr indent="0" marL="0">
              <a:buNone/>
            </a:pPr>
            <a:r>
              <a:rPr lang="en-US" sz="1400" dirty="0">
                <a:solidFill>
                  <a:schemeClr val="tx1"/>
                </a:solidFill>
              </a:rPr>
              <a:t>What does Scrooge say the poor should do?</a:t>
            </a:r>
            <a:endParaRPr lang="en-US" sz="1400" dirty="0"/>
          </a:p>
        </p:txBody>
      </p:sp>
      <p:sp>
        <p:nvSpPr>
          <p:cNvPr id="15" name="card_181"/>
          <p:cNvSpPr/>
          <p:nvPr/>
        </p:nvSpPr>
        <p:spPr>
          <a:xfrm>
            <a:off x="4663440" y="2286000"/>
            <a:ext cx="4023360" cy="987552"/>
          </a:xfrm>
          <a:prstGeom prst="roundRect">
            <a:avLst>
              <a:gd name="adj" fmla="val 11111"/>
            </a:avLst>
          </a:prstGeom>
          <a:solidFill>
            <a:schemeClr val="bg2"/>
          </a:solidFill>
          <a:ln/>
        </p:spPr>
      </p:sp>
      <p:sp>
        <p:nvSpPr>
          <p:cNvPr id="16" name="badge_182"/>
          <p:cNvSpPr/>
          <p:nvPr/>
        </p:nvSpPr>
        <p:spPr>
          <a:xfrm>
            <a:off x="4828032" y="2587752"/>
            <a:ext cx="384048" cy="384048"/>
          </a:xfrm>
          <a:prstGeom prst="ellipse">
            <a:avLst/>
          </a:prstGeom>
          <a:solidFill>
            <a:schemeClr val="accent4"/>
          </a:solidFill>
          <a:ln/>
        </p:spPr>
      </p:sp>
      <p:sp>
        <p:nvSpPr>
          <p:cNvPr id="17" name="badgeTxt_183"/>
          <p:cNvSpPr txBox="1"/>
          <p:nvPr/>
        </p:nvSpPr>
        <p:spPr>
          <a:xfrm>
            <a:off x="4828032" y="2587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18" name="txt_184"/>
          <p:cNvSpPr txBox="1"/>
          <p:nvPr/>
        </p:nvSpPr>
        <p:spPr>
          <a:xfrm>
            <a:off x="5394960" y="2359152"/>
            <a:ext cx="3154680" cy="841248"/>
          </a:xfrm>
          <a:prstGeom prst="rect">
            <a:avLst/>
          </a:prstGeom>
          <a:noFill/>
          <a:ln/>
        </p:spPr>
        <p:txBody>
          <a:bodyPr wrap="square" lIns="0" tIns="0" rIns="0" bIns="0" rtlCol="0" anchor="ctr"/>
          <a:lstStyle/>
          <a:p>
            <a:pPr indent="0" marL="0">
              <a:buNone/>
            </a:pPr>
            <a:r>
              <a:rPr lang="en-US" sz="1400" dirty="0">
                <a:solidFill>
                  <a:schemeClr val="tx1"/>
                </a:solidFill>
              </a:rPr>
              <a:t>What does Marley wear?</a:t>
            </a:r>
            <a:endParaRPr lang="en-US" sz="1400" dirty="0"/>
          </a:p>
        </p:txBody>
      </p:sp>
      <p:sp>
        <p:nvSpPr>
          <p:cNvPr id="19" name="card_185"/>
          <p:cNvSpPr/>
          <p:nvPr/>
        </p:nvSpPr>
        <p:spPr>
          <a:xfrm>
            <a:off x="457200" y="3429000"/>
            <a:ext cx="4023360" cy="987552"/>
          </a:xfrm>
          <a:prstGeom prst="roundRect">
            <a:avLst>
              <a:gd name="adj" fmla="val 11111"/>
            </a:avLst>
          </a:prstGeom>
          <a:solidFill>
            <a:schemeClr val="bg2"/>
          </a:solidFill>
          <a:ln/>
        </p:spPr>
      </p:sp>
      <p:sp>
        <p:nvSpPr>
          <p:cNvPr id="20" name="badge_186"/>
          <p:cNvSpPr/>
          <p:nvPr/>
        </p:nvSpPr>
        <p:spPr>
          <a:xfrm>
            <a:off x="621792" y="3730752"/>
            <a:ext cx="384048" cy="384048"/>
          </a:xfrm>
          <a:prstGeom prst="ellipse">
            <a:avLst/>
          </a:prstGeom>
          <a:solidFill>
            <a:schemeClr val="accent4"/>
          </a:solidFill>
          <a:ln/>
        </p:spPr>
      </p:sp>
      <p:sp>
        <p:nvSpPr>
          <p:cNvPr id="21" name="badgeTxt_187"/>
          <p:cNvSpPr txBox="1"/>
          <p:nvPr/>
        </p:nvSpPr>
        <p:spPr>
          <a:xfrm>
            <a:off x="621792" y="3730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5</a:t>
            </a:r>
            <a:endParaRPr lang="en-US" sz="1500" dirty="0"/>
          </a:p>
        </p:txBody>
      </p:sp>
      <p:sp>
        <p:nvSpPr>
          <p:cNvPr id="22" name="txt_188"/>
          <p:cNvSpPr txBox="1"/>
          <p:nvPr/>
        </p:nvSpPr>
        <p:spPr>
          <a:xfrm>
            <a:off x="1188720" y="3502152"/>
            <a:ext cx="3154680" cy="841248"/>
          </a:xfrm>
          <a:prstGeom prst="rect">
            <a:avLst/>
          </a:prstGeom>
          <a:noFill/>
          <a:ln/>
        </p:spPr>
        <p:txBody>
          <a:bodyPr wrap="square" lIns="0" tIns="0" rIns="0" bIns="0" rtlCol="0" anchor="ctr"/>
          <a:lstStyle/>
          <a:p>
            <a:pPr indent="0" marL="0">
              <a:buNone/>
            </a:pPr>
            <a:r>
              <a:rPr lang="en-US" sz="1400" dirty="0">
                <a:solidFill>
                  <a:schemeClr val="tx1"/>
                </a:solidFill>
              </a:rPr>
              <a:t>What does Marley say his business should have been?</a:t>
            </a:r>
            <a:endParaRPr lang="en-US" sz="1400" dirty="0"/>
          </a:p>
        </p:txBody>
      </p:sp>
      <p:sp>
        <p:nvSpPr>
          <p:cNvPr id="23" name="card_189"/>
          <p:cNvSpPr/>
          <p:nvPr/>
        </p:nvSpPr>
        <p:spPr>
          <a:xfrm>
            <a:off x="4663440" y="3429000"/>
            <a:ext cx="4023360" cy="987552"/>
          </a:xfrm>
          <a:prstGeom prst="roundRect">
            <a:avLst>
              <a:gd name="adj" fmla="val 11111"/>
            </a:avLst>
          </a:prstGeom>
          <a:solidFill>
            <a:schemeClr val="bg2"/>
          </a:solidFill>
          <a:ln/>
        </p:spPr>
      </p:sp>
      <p:sp>
        <p:nvSpPr>
          <p:cNvPr id="24" name="badge_190"/>
          <p:cNvSpPr/>
          <p:nvPr/>
        </p:nvSpPr>
        <p:spPr>
          <a:xfrm>
            <a:off x="4828032" y="3730752"/>
            <a:ext cx="384048" cy="384048"/>
          </a:xfrm>
          <a:prstGeom prst="ellipse">
            <a:avLst/>
          </a:prstGeom>
          <a:solidFill>
            <a:schemeClr val="accent4"/>
          </a:solidFill>
          <a:ln/>
        </p:spPr>
      </p:sp>
      <p:sp>
        <p:nvSpPr>
          <p:cNvPr id="25" name="badgeTxt_191"/>
          <p:cNvSpPr txBox="1"/>
          <p:nvPr/>
        </p:nvSpPr>
        <p:spPr>
          <a:xfrm>
            <a:off x="4828032" y="3730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6</a:t>
            </a:r>
            <a:endParaRPr lang="en-US" sz="1500" dirty="0"/>
          </a:p>
        </p:txBody>
      </p:sp>
      <p:sp>
        <p:nvSpPr>
          <p:cNvPr id="26" name="txt_192"/>
          <p:cNvSpPr txBox="1"/>
          <p:nvPr/>
        </p:nvSpPr>
        <p:spPr>
          <a:xfrm>
            <a:off x="5394960" y="3502152"/>
            <a:ext cx="3154680" cy="841248"/>
          </a:xfrm>
          <a:prstGeom prst="rect">
            <a:avLst/>
          </a:prstGeom>
          <a:noFill/>
          <a:ln/>
        </p:spPr>
        <p:txBody>
          <a:bodyPr wrap="square" lIns="0" tIns="0" rIns="0" bIns="0" rtlCol="0" anchor="ctr"/>
          <a:lstStyle/>
          <a:p>
            <a:pPr indent="0" marL="0">
              <a:buNone/>
            </a:pPr>
            <a:r>
              <a:rPr lang="en-US" sz="1400" dirty="0">
                <a:solidFill>
                  <a:schemeClr val="tx1"/>
                </a:solidFill>
              </a:rPr>
              <a:t>Who is Scrooge's cheerful nephew?</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Your turn: Stave 1 quotations: answers</a:t>
            </a:r>
            <a:endParaRPr lang="en-US" sz="3000" dirty="0"/>
          </a:p>
        </p:txBody>
      </p:sp>
      <p:sp>
        <p:nvSpPr>
          <p:cNvPr id="3" name="card_193"/>
          <p:cNvSpPr/>
          <p:nvPr/>
        </p:nvSpPr>
        <p:spPr>
          <a:xfrm>
            <a:off x="457200" y="1143000"/>
            <a:ext cx="4023360" cy="987552"/>
          </a:xfrm>
          <a:prstGeom prst="roundRect">
            <a:avLst>
              <a:gd name="adj" fmla="val 11111"/>
            </a:avLst>
          </a:prstGeom>
          <a:solidFill>
            <a:schemeClr val="bg2"/>
          </a:solidFill>
          <a:ln/>
        </p:spPr>
      </p:sp>
      <p:sp>
        <p:nvSpPr>
          <p:cNvPr id="4" name="badge_194"/>
          <p:cNvSpPr/>
          <p:nvPr/>
        </p:nvSpPr>
        <p:spPr>
          <a:xfrm>
            <a:off x="621792" y="1444752"/>
            <a:ext cx="384048" cy="384048"/>
          </a:xfrm>
          <a:prstGeom prst="ellipse">
            <a:avLst/>
          </a:prstGeom>
          <a:solidFill>
            <a:schemeClr val="accent4"/>
          </a:solidFill>
          <a:ln/>
        </p:spPr>
      </p:sp>
      <p:sp>
        <p:nvSpPr>
          <p:cNvPr id="5" name="badgeTxt_195"/>
          <p:cNvSpPr txBox="1"/>
          <p:nvPr/>
        </p:nvSpPr>
        <p:spPr>
          <a:xfrm>
            <a:off x="621792" y="1444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6" name="txt_196"/>
          <p:cNvSpPr txBox="1"/>
          <p:nvPr/>
        </p:nvSpPr>
        <p:spPr>
          <a:xfrm>
            <a:off x="1188720" y="1216152"/>
            <a:ext cx="1783080" cy="841248"/>
          </a:xfrm>
          <a:prstGeom prst="rect">
            <a:avLst/>
          </a:prstGeom>
          <a:noFill/>
          <a:ln/>
        </p:spPr>
        <p:txBody>
          <a:bodyPr wrap="square" lIns="0" tIns="0" rIns="0" bIns="0" rtlCol="0" anchor="ctr"/>
          <a:lstStyle/>
          <a:p>
            <a:pPr indent="0" marL="0">
              <a:buNone/>
            </a:pPr>
            <a:r>
              <a:rPr lang="en-US" sz="1400" dirty="0">
                <a:solidFill>
                  <a:schemeClr val="tx1"/>
                </a:solidFill>
              </a:rPr>
              <a:t>What does Scrooge say about Christmas in Stave 1?</a:t>
            </a:r>
            <a:endParaRPr lang="en-US" sz="1400" dirty="0"/>
          </a:p>
        </p:txBody>
      </p:sp>
      <p:sp>
        <p:nvSpPr>
          <p:cNvPr id="7" name="txt_197"/>
          <p:cNvSpPr txBox="1"/>
          <p:nvPr/>
        </p:nvSpPr>
        <p:spPr>
          <a:xfrm>
            <a:off x="3063240" y="1216152"/>
            <a:ext cx="1325880" cy="841248"/>
          </a:xfrm>
          <a:prstGeom prst="rect">
            <a:avLst/>
          </a:prstGeom>
          <a:noFill/>
          <a:ln/>
        </p:spPr>
        <p:txBody>
          <a:bodyPr wrap="square" lIns="0" tIns="0" rIns="0" bIns="0" rtlCol="0" anchor="ctr"/>
          <a:lstStyle/>
          <a:p>
            <a:pPr indent="0" marL="0">
              <a:buNone/>
            </a:pPr>
            <a:r>
              <a:rPr lang="en-US" sz="1300" b="1" dirty="0">
                <a:solidFill>
                  <a:schemeClr val="accent1"/>
                </a:solidFill>
              </a:rPr>
              <a:t>"Bah! Humbug!"</a:t>
            </a:r>
            <a:endParaRPr lang="en-US" sz="1300" dirty="0"/>
          </a:p>
        </p:txBody>
      </p:sp>
      <p:sp>
        <p:nvSpPr>
          <p:cNvPr id="8" name="card_198"/>
          <p:cNvSpPr/>
          <p:nvPr/>
        </p:nvSpPr>
        <p:spPr>
          <a:xfrm>
            <a:off x="4663440" y="1143000"/>
            <a:ext cx="4023360" cy="987552"/>
          </a:xfrm>
          <a:prstGeom prst="roundRect">
            <a:avLst>
              <a:gd name="adj" fmla="val 11111"/>
            </a:avLst>
          </a:prstGeom>
          <a:solidFill>
            <a:schemeClr val="bg2"/>
          </a:solidFill>
          <a:ln/>
        </p:spPr>
      </p:sp>
      <p:sp>
        <p:nvSpPr>
          <p:cNvPr id="9" name="badge_199"/>
          <p:cNvSpPr/>
          <p:nvPr/>
        </p:nvSpPr>
        <p:spPr>
          <a:xfrm>
            <a:off x="4828032" y="1444752"/>
            <a:ext cx="384048" cy="384048"/>
          </a:xfrm>
          <a:prstGeom prst="ellipse">
            <a:avLst/>
          </a:prstGeom>
          <a:solidFill>
            <a:schemeClr val="accent4"/>
          </a:solidFill>
          <a:ln/>
        </p:spPr>
      </p:sp>
      <p:sp>
        <p:nvSpPr>
          <p:cNvPr id="10" name="badgeTxt_200"/>
          <p:cNvSpPr txBox="1"/>
          <p:nvPr/>
        </p:nvSpPr>
        <p:spPr>
          <a:xfrm>
            <a:off x="4828032" y="1444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1" name="txt_201"/>
          <p:cNvSpPr txBox="1"/>
          <p:nvPr/>
        </p:nvSpPr>
        <p:spPr>
          <a:xfrm>
            <a:off x="5394960" y="1216152"/>
            <a:ext cx="1783080" cy="841248"/>
          </a:xfrm>
          <a:prstGeom prst="rect">
            <a:avLst/>
          </a:prstGeom>
          <a:noFill/>
          <a:ln/>
        </p:spPr>
        <p:txBody>
          <a:bodyPr wrap="square" lIns="0" tIns="0" rIns="0" bIns="0" rtlCol="0" anchor="ctr"/>
          <a:lstStyle/>
          <a:p>
            <a:pPr indent="0" marL="0">
              <a:buNone/>
            </a:pPr>
            <a:r>
              <a:rPr lang="en-US" sz="1400" dirty="0">
                <a:solidFill>
                  <a:schemeClr val="tx1"/>
                </a:solidFill>
              </a:rPr>
              <a:t>Which sea creature is Scrooge compared to?</a:t>
            </a:r>
            <a:endParaRPr lang="en-US" sz="1400" dirty="0"/>
          </a:p>
        </p:txBody>
      </p:sp>
      <p:sp>
        <p:nvSpPr>
          <p:cNvPr id="12" name="txt_202"/>
          <p:cNvSpPr txBox="1"/>
          <p:nvPr/>
        </p:nvSpPr>
        <p:spPr>
          <a:xfrm>
            <a:off x="7269480" y="1216152"/>
            <a:ext cx="1325880" cy="841248"/>
          </a:xfrm>
          <a:prstGeom prst="rect">
            <a:avLst/>
          </a:prstGeom>
          <a:noFill/>
          <a:ln/>
        </p:spPr>
        <p:txBody>
          <a:bodyPr wrap="square" lIns="0" tIns="0" rIns="0" bIns="0" rtlCol="0" anchor="ctr"/>
          <a:lstStyle/>
          <a:p>
            <a:pPr indent="0" marL="0">
              <a:buNone/>
            </a:pPr>
            <a:r>
              <a:rPr lang="en-US" sz="1300" b="1" dirty="0">
                <a:solidFill>
                  <a:schemeClr val="accent1"/>
                </a:solidFill>
              </a:rPr>
              <a:t>An oyster</a:t>
            </a:r>
            <a:endParaRPr lang="en-US" sz="1300" dirty="0"/>
          </a:p>
        </p:txBody>
      </p:sp>
      <p:sp>
        <p:nvSpPr>
          <p:cNvPr id="13" name="card_203"/>
          <p:cNvSpPr/>
          <p:nvPr/>
        </p:nvSpPr>
        <p:spPr>
          <a:xfrm>
            <a:off x="457200" y="2286000"/>
            <a:ext cx="4023360" cy="987552"/>
          </a:xfrm>
          <a:prstGeom prst="roundRect">
            <a:avLst>
              <a:gd name="adj" fmla="val 11111"/>
            </a:avLst>
          </a:prstGeom>
          <a:solidFill>
            <a:schemeClr val="bg2"/>
          </a:solidFill>
          <a:ln/>
        </p:spPr>
      </p:sp>
      <p:sp>
        <p:nvSpPr>
          <p:cNvPr id="14" name="badge_204"/>
          <p:cNvSpPr/>
          <p:nvPr/>
        </p:nvSpPr>
        <p:spPr>
          <a:xfrm>
            <a:off x="621792" y="2587752"/>
            <a:ext cx="384048" cy="384048"/>
          </a:xfrm>
          <a:prstGeom prst="ellipse">
            <a:avLst/>
          </a:prstGeom>
          <a:solidFill>
            <a:schemeClr val="accent4"/>
          </a:solidFill>
          <a:ln/>
        </p:spPr>
      </p:sp>
      <p:sp>
        <p:nvSpPr>
          <p:cNvPr id="15" name="badgeTxt_205"/>
          <p:cNvSpPr txBox="1"/>
          <p:nvPr/>
        </p:nvSpPr>
        <p:spPr>
          <a:xfrm>
            <a:off x="621792" y="2587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6" name="txt_206"/>
          <p:cNvSpPr txBox="1"/>
          <p:nvPr/>
        </p:nvSpPr>
        <p:spPr>
          <a:xfrm>
            <a:off x="1188720" y="2359152"/>
            <a:ext cx="1783080" cy="841248"/>
          </a:xfrm>
          <a:prstGeom prst="rect">
            <a:avLst/>
          </a:prstGeom>
          <a:noFill/>
          <a:ln/>
        </p:spPr>
        <p:txBody>
          <a:bodyPr wrap="square" lIns="0" tIns="0" rIns="0" bIns="0" rtlCol="0" anchor="ctr"/>
          <a:lstStyle/>
          <a:p>
            <a:pPr indent="0" marL="0">
              <a:buNone/>
            </a:pPr>
            <a:r>
              <a:rPr lang="en-US" sz="1400" dirty="0">
                <a:solidFill>
                  <a:schemeClr val="tx1"/>
                </a:solidFill>
              </a:rPr>
              <a:t>What does Scrooge say the poor should do?</a:t>
            </a:r>
            <a:endParaRPr lang="en-US" sz="1400" dirty="0"/>
          </a:p>
        </p:txBody>
      </p:sp>
      <p:sp>
        <p:nvSpPr>
          <p:cNvPr id="17" name="txt_207"/>
          <p:cNvSpPr txBox="1"/>
          <p:nvPr/>
        </p:nvSpPr>
        <p:spPr>
          <a:xfrm>
            <a:off x="3063240" y="2359152"/>
            <a:ext cx="1325880" cy="841248"/>
          </a:xfrm>
          <a:prstGeom prst="rect">
            <a:avLst/>
          </a:prstGeom>
          <a:noFill/>
          <a:ln/>
        </p:spPr>
        <p:txBody>
          <a:bodyPr wrap="square" lIns="0" tIns="0" rIns="0" bIns="0" rtlCol="0" anchor="ctr"/>
          <a:lstStyle/>
          <a:p>
            <a:pPr indent="0" marL="0">
              <a:buNone/>
            </a:pPr>
            <a:r>
              <a:rPr lang="en-US" sz="1300" b="1" dirty="0">
                <a:solidFill>
                  <a:schemeClr val="accent1"/>
                </a:solidFill>
              </a:rPr>
              <a:t>Die and "decrease the surplus population"</a:t>
            </a:r>
            <a:endParaRPr lang="en-US" sz="1300" dirty="0"/>
          </a:p>
        </p:txBody>
      </p:sp>
      <p:sp>
        <p:nvSpPr>
          <p:cNvPr id="18" name="card_208"/>
          <p:cNvSpPr/>
          <p:nvPr/>
        </p:nvSpPr>
        <p:spPr>
          <a:xfrm>
            <a:off x="4663440" y="2286000"/>
            <a:ext cx="4023360" cy="987552"/>
          </a:xfrm>
          <a:prstGeom prst="roundRect">
            <a:avLst>
              <a:gd name="adj" fmla="val 11111"/>
            </a:avLst>
          </a:prstGeom>
          <a:solidFill>
            <a:schemeClr val="bg2"/>
          </a:solidFill>
          <a:ln/>
        </p:spPr>
      </p:sp>
      <p:sp>
        <p:nvSpPr>
          <p:cNvPr id="19" name="badge_209"/>
          <p:cNvSpPr/>
          <p:nvPr/>
        </p:nvSpPr>
        <p:spPr>
          <a:xfrm>
            <a:off x="4828032" y="2587752"/>
            <a:ext cx="384048" cy="384048"/>
          </a:xfrm>
          <a:prstGeom prst="ellipse">
            <a:avLst/>
          </a:prstGeom>
          <a:solidFill>
            <a:schemeClr val="accent4"/>
          </a:solidFill>
          <a:ln/>
        </p:spPr>
      </p:sp>
      <p:sp>
        <p:nvSpPr>
          <p:cNvPr id="20" name="badgeTxt_210"/>
          <p:cNvSpPr txBox="1"/>
          <p:nvPr/>
        </p:nvSpPr>
        <p:spPr>
          <a:xfrm>
            <a:off x="4828032" y="2587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21" name="txt_211"/>
          <p:cNvSpPr txBox="1"/>
          <p:nvPr/>
        </p:nvSpPr>
        <p:spPr>
          <a:xfrm>
            <a:off x="5394960" y="2359152"/>
            <a:ext cx="1783080" cy="841248"/>
          </a:xfrm>
          <a:prstGeom prst="rect">
            <a:avLst/>
          </a:prstGeom>
          <a:noFill/>
          <a:ln/>
        </p:spPr>
        <p:txBody>
          <a:bodyPr wrap="square" lIns="0" tIns="0" rIns="0" bIns="0" rtlCol="0" anchor="ctr"/>
          <a:lstStyle/>
          <a:p>
            <a:pPr indent="0" marL="0">
              <a:buNone/>
            </a:pPr>
            <a:r>
              <a:rPr lang="en-US" sz="1400" dirty="0">
                <a:solidFill>
                  <a:schemeClr val="tx1"/>
                </a:solidFill>
              </a:rPr>
              <a:t>What does Marley wear?</a:t>
            </a:r>
            <a:endParaRPr lang="en-US" sz="1400" dirty="0"/>
          </a:p>
        </p:txBody>
      </p:sp>
      <p:sp>
        <p:nvSpPr>
          <p:cNvPr id="22" name="txt_212"/>
          <p:cNvSpPr txBox="1"/>
          <p:nvPr/>
        </p:nvSpPr>
        <p:spPr>
          <a:xfrm>
            <a:off x="7269480" y="2359152"/>
            <a:ext cx="1325880" cy="841248"/>
          </a:xfrm>
          <a:prstGeom prst="rect">
            <a:avLst/>
          </a:prstGeom>
          <a:noFill/>
          <a:ln/>
        </p:spPr>
        <p:txBody>
          <a:bodyPr wrap="square" lIns="0" tIns="0" rIns="0" bIns="0" rtlCol="0" anchor="ctr"/>
          <a:lstStyle/>
          <a:p>
            <a:pPr indent="0" marL="0">
              <a:buNone/>
            </a:pPr>
            <a:r>
              <a:rPr lang="en-US" sz="1300" b="1" dirty="0">
                <a:solidFill>
                  <a:schemeClr val="accent1"/>
                </a:solidFill>
              </a:rPr>
              <a:t>The chain he "forged in life"</a:t>
            </a:r>
            <a:endParaRPr lang="en-US" sz="1300" dirty="0"/>
          </a:p>
        </p:txBody>
      </p:sp>
      <p:sp>
        <p:nvSpPr>
          <p:cNvPr id="23" name="card_213"/>
          <p:cNvSpPr/>
          <p:nvPr/>
        </p:nvSpPr>
        <p:spPr>
          <a:xfrm>
            <a:off x="457200" y="3429000"/>
            <a:ext cx="4023360" cy="987552"/>
          </a:xfrm>
          <a:prstGeom prst="roundRect">
            <a:avLst>
              <a:gd name="adj" fmla="val 11111"/>
            </a:avLst>
          </a:prstGeom>
          <a:solidFill>
            <a:schemeClr val="bg2"/>
          </a:solidFill>
          <a:ln/>
        </p:spPr>
      </p:sp>
      <p:sp>
        <p:nvSpPr>
          <p:cNvPr id="24" name="badge_214"/>
          <p:cNvSpPr/>
          <p:nvPr/>
        </p:nvSpPr>
        <p:spPr>
          <a:xfrm>
            <a:off x="621792" y="3730752"/>
            <a:ext cx="384048" cy="384048"/>
          </a:xfrm>
          <a:prstGeom prst="ellipse">
            <a:avLst/>
          </a:prstGeom>
          <a:solidFill>
            <a:schemeClr val="accent4"/>
          </a:solidFill>
          <a:ln/>
        </p:spPr>
      </p:sp>
      <p:sp>
        <p:nvSpPr>
          <p:cNvPr id="25" name="badgeTxt_215"/>
          <p:cNvSpPr txBox="1"/>
          <p:nvPr/>
        </p:nvSpPr>
        <p:spPr>
          <a:xfrm>
            <a:off x="621792" y="3730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5</a:t>
            </a:r>
            <a:endParaRPr lang="en-US" sz="1500" dirty="0"/>
          </a:p>
        </p:txBody>
      </p:sp>
      <p:sp>
        <p:nvSpPr>
          <p:cNvPr id="26" name="txt_216"/>
          <p:cNvSpPr txBox="1"/>
          <p:nvPr/>
        </p:nvSpPr>
        <p:spPr>
          <a:xfrm>
            <a:off x="1188720" y="3502152"/>
            <a:ext cx="1783080" cy="841248"/>
          </a:xfrm>
          <a:prstGeom prst="rect">
            <a:avLst/>
          </a:prstGeom>
          <a:noFill/>
          <a:ln/>
        </p:spPr>
        <p:txBody>
          <a:bodyPr wrap="square" lIns="0" tIns="0" rIns="0" bIns="0" rtlCol="0" anchor="ctr"/>
          <a:lstStyle/>
          <a:p>
            <a:pPr indent="0" marL="0">
              <a:buNone/>
            </a:pPr>
            <a:r>
              <a:rPr lang="en-US" sz="1400" dirty="0">
                <a:solidFill>
                  <a:schemeClr val="tx1"/>
                </a:solidFill>
              </a:rPr>
              <a:t>What does Marley say his business should have been?</a:t>
            </a:r>
            <a:endParaRPr lang="en-US" sz="1400" dirty="0"/>
          </a:p>
        </p:txBody>
      </p:sp>
      <p:sp>
        <p:nvSpPr>
          <p:cNvPr id="27" name="txt_217"/>
          <p:cNvSpPr txBox="1"/>
          <p:nvPr/>
        </p:nvSpPr>
        <p:spPr>
          <a:xfrm>
            <a:off x="3063240" y="3502152"/>
            <a:ext cx="1325880" cy="841248"/>
          </a:xfrm>
          <a:prstGeom prst="rect">
            <a:avLst/>
          </a:prstGeom>
          <a:noFill/>
          <a:ln/>
        </p:spPr>
        <p:txBody>
          <a:bodyPr wrap="square" lIns="0" tIns="0" rIns="0" bIns="0" rtlCol="0" anchor="ctr"/>
          <a:lstStyle/>
          <a:p>
            <a:pPr indent="0" marL="0">
              <a:buNone/>
            </a:pPr>
            <a:r>
              <a:rPr lang="en-US" sz="1300" b="1" dirty="0">
                <a:solidFill>
                  <a:schemeClr val="accent1"/>
                </a:solidFill>
              </a:rPr>
              <a:t>"Mankind"</a:t>
            </a:r>
            <a:endParaRPr lang="en-US" sz="1300" dirty="0"/>
          </a:p>
        </p:txBody>
      </p:sp>
      <p:sp>
        <p:nvSpPr>
          <p:cNvPr id="28" name="card_218"/>
          <p:cNvSpPr/>
          <p:nvPr/>
        </p:nvSpPr>
        <p:spPr>
          <a:xfrm>
            <a:off x="4663440" y="3429000"/>
            <a:ext cx="4023360" cy="987552"/>
          </a:xfrm>
          <a:prstGeom prst="roundRect">
            <a:avLst>
              <a:gd name="adj" fmla="val 11111"/>
            </a:avLst>
          </a:prstGeom>
          <a:solidFill>
            <a:schemeClr val="bg2"/>
          </a:solidFill>
          <a:ln/>
        </p:spPr>
      </p:sp>
      <p:sp>
        <p:nvSpPr>
          <p:cNvPr id="29" name="badge_219"/>
          <p:cNvSpPr/>
          <p:nvPr/>
        </p:nvSpPr>
        <p:spPr>
          <a:xfrm>
            <a:off x="4828032" y="3730752"/>
            <a:ext cx="384048" cy="384048"/>
          </a:xfrm>
          <a:prstGeom prst="ellipse">
            <a:avLst/>
          </a:prstGeom>
          <a:solidFill>
            <a:schemeClr val="accent4"/>
          </a:solidFill>
          <a:ln/>
        </p:spPr>
      </p:sp>
      <p:sp>
        <p:nvSpPr>
          <p:cNvPr id="30" name="badgeTxt_220"/>
          <p:cNvSpPr txBox="1"/>
          <p:nvPr/>
        </p:nvSpPr>
        <p:spPr>
          <a:xfrm>
            <a:off x="4828032" y="3730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6</a:t>
            </a:r>
            <a:endParaRPr lang="en-US" sz="1500" dirty="0"/>
          </a:p>
        </p:txBody>
      </p:sp>
      <p:sp>
        <p:nvSpPr>
          <p:cNvPr id="31" name="txt_221"/>
          <p:cNvSpPr txBox="1"/>
          <p:nvPr/>
        </p:nvSpPr>
        <p:spPr>
          <a:xfrm>
            <a:off x="5394960" y="3502152"/>
            <a:ext cx="1783080" cy="841248"/>
          </a:xfrm>
          <a:prstGeom prst="rect">
            <a:avLst/>
          </a:prstGeom>
          <a:noFill/>
          <a:ln/>
        </p:spPr>
        <p:txBody>
          <a:bodyPr wrap="square" lIns="0" tIns="0" rIns="0" bIns="0" rtlCol="0" anchor="ctr"/>
          <a:lstStyle/>
          <a:p>
            <a:pPr indent="0" marL="0">
              <a:buNone/>
            </a:pPr>
            <a:r>
              <a:rPr lang="en-US" sz="1400" dirty="0">
                <a:solidFill>
                  <a:schemeClr val="tx1"/>
                </a:solidFill>
              </a:rPr>
              <a:t>Who is Scrooge's cheerful nephew?</a:t>
            </a:r>
            <a:endParaRPr lang="en-US" sz="1400" dirty="0"/>
          </a:p>
        </p:txBody>
      </p:sp>
      <p:sp>
        <p:nvSpPr>
          <p:cNvPr id="32" name="txt_222"/>
          <p:cNvSpPr txBox="1"/>
          <p:nvPr/>
        </p:nvSpPr>
        <p:spPr>
          <a:xfrm>
            <a:off x="7269480" y="3502152"/>
            <a:ext cx="1325880" cy="841248"/>
          </a:xfrm>
          <a:prstGeom prst="rect">
            <a:avLst/>
          </a:prstGeom>
          <a:noFill/>
          <a:ln/>
        </p:spPr>
        <p:txBody>
          <a:bodyPr wrap="square" lIns="0" tIns="0" rIns="0" bIns="0" rtlCol="0" anchor="ctr"/>
          <a:lstStyle/>
          <a:p>
            <a:pPr indent="0" marL="0">
              <a:buNone/>
            </a:pPr>
            <a:r>
              <a:rPr lang="en-US" sz="1300" b="1" dirty="0">
                <a:solidFill>
                  <a:schemeClr val="accent1"/>
                </a:solidFill>
              </a:rPr>
              <a:t>Fred</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title" hasCustomPrompt="1"/>
          </p:nvPr>
        </p:nvSpPr>
        <p:spPr>
          <a:xfrm>
            <a:off x="548640" y="1097280"/>
            <a:ext cx="8046720" cy="1600200"/>
          </a:xfrm>
          <a:prstGeom prst="rect">
            <a:avLst/>
          </a:prstGeom>
          <a:noFill/>
          <a:ln/>
        </p:spPr>
        <p:txBody>
          <a:bodyPr wrap="square" lIns="0" tIns="0" rIns="0" bIns="0" rtlCol="0" anchor="b"/>
          <a:lstStyle/>
          <a:p>
            <a:pPr algn="l" indent="0" marL="0">
              <a:buNone/>
            </a:pPr>
            <a:r>
              <a:rPr lang="en-US" sz="3600" b="1" dirty="0">
                <a:solidFill>
                  <a:schemeClr val="bg1"/>
                </a:solidFill>
                <a:latin typeface="Cambria" pitchFamily="34" charset="0"/>
                <a:ea typeface="Cambria" pitchFamily="34" charset="-122"/>
                <a:cs typeface="Cambria" pitchFamily="34" charset="-120"/>
              </a:rPr>
              <a:t>Staves 2 to 4: the three spirits</a:t>
            </a:r>
            <a:endParaRPr lang="en-US" sz="3600" dirty="0"/>
          </a:p>
        </p:txBody>
      </p:sp>
      <p:sp>
        <p:nvSpPr>
          <p:cNvPr id="3" name="Text 0"/>
          <p:cNvSpPr/>
          <p:nvPr>
            <p:ph idx="101" type="body" hasCustomPrompt="1"/>
          </p:nvPr>
        </p:nvSpPr>
        <p:spPr>
          <a:xfrm>
            <a:off x="548640" y="2880360"/>
            <a:ext cx="8046720" cy="640080"/>
          </a:xfrm>
          <a:prstGeom prst="rect">
            <a:avLst/>
          </a:prstGeom>
          <a:noFill/>
          <a:ln/>
        </p:spPr>
        <p:txBody>
          <a:bodyPr wrap="square" lIns="0" tIns="0" rIns="0" bIns="0" rtlCol="0" anchor="t"/>
          <a:lstStyle/>
          <a:p>
            <a:pPr indent="0" marL="0">
              <a:buNone/>
            </a:pPr>
            <a:r>
              <a:rPr lang="en-US" sz="1800" dirty="0">
                <a:solidFill>
                  <a:schemeClr val="bg2"/>
                </a:solidFill>
              </a:rPr>
              <a:t>Past, present and future</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What each spirit shows Scrooge</a:t>
            </a:r>
            <a:endParaRPr lang="en-US" sz="3000" dirty="0"/>
          </a:p>
        </p:txBody>
      </p:sp>
      <p:sp>
        <p:nvSpPr>
          <p:cNvPr id="3" name="card_223"/>
          <p:cNvSpPr/>
          <p:nvPr/>
        </p:nvSpPr>
        <p:spPr>
          <a:xfrm>
            <a:off x="457200" y="1097280"/>
            <a:ext cx="8229600" cy="987552"/>
          </a:xfrm>
          <a:prstGeom prst="roundRect">
            <a:avLst>
              <a:gd name="adj" fmla="val 11111"/>
            </a:avLst>
          </a:prstGeom>
          <a:solidFill>
            <a:schemeClr val="bg2"/>
          </a:solidFill>
          <a:ln/>
        </p:spPr>
      </p:sp>
      <p:sp>
        <p:nvSpPr>
          <p:cNvPr id="4" name="tag_224"/>
          <p:cNvSpPr/>
          <p:nvPr/>
        </p:nvSpPr>
        <p:spPr>
          <a:xfrm>
            <a:off x="457200" y="1097280"/>
            <a:ext cx="2011680" cy="987552"/>
          </a:xfrm>
          <a:prstGeom prst="roundRect">
            <a:avLst>
              <a:gd name="adj" fmla="val 11111"/>
            </a:avLst>
          </a:prstGeom>
          <a:solidFill>
            <a:srgbClr val="7B3FA0"/>
          </a:solidFill>
          <a:ln/>
        </p:spPr>
      </p:sp>
      <p:sp>
        <p:nvSpPr>
          <p:cNvPr id="5" name="txt_225"/>
          <p:cNvSpPr txBox="1"/>
          <p:nvPr/>
        </p:nvSpPr>
        <p:spPr>
          <a:xfrm>
            <a:off x="548640" y="1097280"/>
            <a:ext cx="1828800" cy="987552"/>
          </a:xfrm>
          <a:prstGeom prst="rect">
            <a:avLst/>
          </a:prstGeom>
          <a:noFill/>
          <a:ln/>
        </p:spPr>
        <p:txBody>
          <a:bodyPr wrap="square" lIns="0" tIns="0" rIns="0" bIns="0" rtlCol="0" anchor="ctr"/>
          <a:lstStyle/>
          <a:p>
            <a:pPr algn="ctr" indent="0" marL="0">
              <a:buNone/>
            </a:pPr>
            <a:r>
              <a:rPr lang="en-US" sz="1500" b="1" dirty="0">
                <a:solidFill>
                  <a:schemeClr val="bg1"/>
                </a:solidFill>
                <a:latin typeface="Cambria" pitchFamily="34" charset="0"/>
                <a:ea typeface="Cambria" pitchFamily="34" charset="-122"/>
                <a:cs typeface="Cambria" pitchFamily="34" charset="-120"/>
              </a:rPr>
              <a:t>Christmas Past</a:t>
            </a:r>
            <a:endParaRPr lang="en-US" sz="1500" dirty="0"/>
          </a:p>
        </p:txBody>
      </p:sp>
      <p:sp>
        <p:nvSpPr>
          <p:cNvPr id="6" name="txt_226"/>
          <p:cNvSpPr txBox="1"/>
          <p:nvPr/>
        </p:nvSpPr>
        <p:spPr>
          <a:xfrm>
            <a:off x="2651760" y="1152144"/>
            <a:ext cx="5897880" cy="877824"/>
          </a:xfrm>
          <a:prstGeom prst="rect">
            <a:avLst/>
          </a:prstGeom>
          <a:noFill/>
          <a:ln/>
        </p:spPr>
        <p:txBody>
          <a:bodyPr wrap="square" lIns="0" tIns="0" rIns="0" bIns="0" rtlCol="0" anchor="ctr"/>
          <a:lstStyle/>
          <a:p>
            <a:pPr indent="0" marL="0">
              <a:buNone/>
            </a:pPr>
            <a:r>
              <a:rPr lang="en-US" sz="1300" dirty="0">
                <a:solidFill>
                  <a:schemeClr val="tx1"/>
                </a:solidFill>
              </a:rPr>
              <a:t>His lonely childhood, kind Fezziwig, and Belle leaving him because "Another idol has displaced me": money.</a:t>
            </a:r>
            <a:endParaRPr lang="en-US" sz="1300" dirty="0"/>
          </a:p>
          <a:p>
            <a:pPr indent="0" marL="0">
              <a:buNone/>
            </a:pPr>
            <a:r>
              <a:rPr lang="en-US" sz="1300" b="1" dirty="0">
                <a:solidFill>
                  <a:srgbClr val="E4572E"/>
                </a:solidFill>
              </a:rPr>
              <a:t>He feels regret and remembers how to feel.</a:t>
            </a:r>
            <a:endParaRPr lang="en-US" sz="1300" dirty="0"/>
          </a:p>
        </p:txBody>
      </p:sp>
      <p:sp>
        <p:nvSpPr>
          <p:cNvPr id="7" name="card_227"/>
          <p:cNvSpPr/>
          <p:nvPr/>
        </p:nvSpPr>
        <p:spPr>
          <a:xfrm>
            <a:off x="457200" y="2212848"/>
            <a:ext cx="8229600" cy="987552"/>
          </a:xfrm>
          <a:prstGeom prst="roundRect">
            <a:avLst>
              <a:gd name="adj" fmla="val 11111"/>
            </a:avLst>
          </a:prstGeom>
          <a:solidFill>
            <a:schemeClr val="bg2"/>
          </a:solidFill>
          <a:ln/>
        </p:spPr>
      </p:sp>
      <p:sp>
        <p:nvSpPr>
          <p:cNvPr id="8" name="tag_228"/>
          <p:cNvSpPr/>
          <p:nvPr/>
        </p:nvSpPr>
        <p:spPr>
          <a:xfrm>
            <a:off x="457200" y="2212848"/>
            <a:ext cx="2011680" cy="987552"/>
          </a:xfrm>
          <a:prstGeom prst="roundRect">
            <a:avLst>
              <a:gd name="adj" fmla="val 11111"/>
            </a:avLst>
          </a:prstGeom>
          <a:solidFill>
            <a:srgbClr val="17A398"/>
          </a:solidFill>
          <a:ln/>
        </p:spPr>
      </p:sp>
      <p:sp>
        <p:nvSpPr>
          <p:cNvPr id="9" name="txt_229"/>
          <p:cNvSpPr txBox="1"/>
          <p:nvPr/>
        </p:nvSpPr>
        <p:spPr>
          <a:xfrm>
            <a:off x="548640" y="2212848"/>
            <a:ext cx="1828800" cy="987552"/>
          </a:xfrm>
          <a:prstGeom prst="rect">
            <a:avLst/>
          </a:prstGeom>
          <a:noFill/>
          <a:ln/>
        </p:spPr>
        <p:txBody>
          <a:bodyPr wrap="square" lIns="0" tIns="0" rIns="0" bIns="0" rtlCol="0" anchor="ctr"/>
          <a:lstStyle/>
          <a:p>
            <a:pPr algn="ctr" indent="0" marL="0">
              <a:buNone/>
            </a:pPr>
            <a:r>
              <a:rPr lang="en-US" sz="1500" b="1" dirty="0">
                <a:solidFill>
                  <a:schemeClr val="bg1"/>
                </a:solidFill>
                <a:latin typeface="Cambria" pitchFamily="34" charset="0"/>
                <a:ea typeface="Cambria" pitchFamily="34" charset="-122"/>
                <a:cs typeface="Cambria" pitchFamily="34" charset="-120"/>
              </a:rPr>
              <a:t>Christmas Present</a:t>
            </a:r>
            <a:endParaRPr lang="en-US" sz="1500" dirty="0"/>
          </a:p>
        </p:txBody>
      </p:sp>
      <p:sp>
        <p:nvSpPr>
          <p:cNvPr id="10" name="txt_230"/>
          <p:cNvSpPr txBox="1"/>
          <p:nvPr/>
        </p:nvSpPr>
        <p:spPr>
          <a:xfrm>
            <a:off x="2651760" y="2267712"/>
            <a:ext cx="5897880" cy="877824"/>
          </a:xfrm>
          <a:prstGeom prst="rect">
            <a:avLst/>
          </a:prstGeom>
          <a:noFill/>
          <a:ln/>
        </p:spPr>
        <p:txBody>
          <a:bodyPr wrap="square" lIns="0" tIns="0" rIns="0" bIns="0" rtlCol="0" anchor="ctr"/>
          <a:lstStyle/>
          <a:p>
            <a:pPr indent="0" marL="0">
              <a:buNone/>
            </a:pPr>
            <a:r>
              <a:rPr lang="en-US" sz="1300" dirty="0">
                <a:solidFill>
                  <a:schemeClr val="tx1"/>
                </a:solidFill>
              </a:rPr>
              <a:t>The poor but loving Cratchits, Tiny Tim, Fred's party, and the children Ignorance and Want.</a:t>
            </a:r>
            <a:endParaRPr lang="en-US" sz="1300" dirty="0"/>
          </a:p>
          <a:p>
            <a:pPr indent="0" marL="0">
              <a:buNone/>
            </a:pPr>
            <a:r>
              <a:rPr lang="en-US" sz="1300" b="1" dirty="0">
                <a:solidFill>
                  <a:srgbClr val="E4572E"/>
                </a:solidFill>
              </a:rPr>
              <a:t>He feels pity and begins to care about others.</a:t>
            </a:r>
            <a:endParaRPr lang="en-US" sz="1300" dirty="0"/>
          </a:p>
        </p:txBody>
      </p:sp>
      <p:sp>
        <p:nvSpPr>
          <p:cNvPr id="11" name="card_231"/>
          <p:cNvSpPr/>
          <p:nvPr/>
        </p:nvSpPr>
        <p:spPr>
          <a:xfrm>
            <a:off x="457200" y="3328416"/>
            <a:ext cx="8229600" cy="987552"/>
          </a:xfrm>
          <a:prstGeom prst="roundRect">
            <a:avLst>
              <a:gd name="adj" fmla="val 11111"/>
            </a:avLst>
          </a:prstGeom>
          <a:solidFill>
            <a:schemeClr val="bg2"/>
          </a:solidFill>
          <a:ln/>
        </p:spPr>
      </p:sp>
      <p:sp>
        <p:nvSpPr>
          <p:cNvPr id="12" name="tag_232"/>
          <p:cNvSpPr/>
          <p:nvPr/>
        </p:nvSpPr>
        <p:spPr>
          <a:xfrm>
            <a:off x="457200" y="3328416"/>
            <a:ext cx="2011680" cy="987552"/>
          </a:xfrm>
          <a:prstGeom prst="roundRect">
            <a:avLst>
              <a:gd name="adj" fmla="val 11111"/>
            </a:avLst>
          </a:prstGeom>
          <a:solidFill>
            <a:srgbClr val="E4572E"/>
          </a:solidFill>
          <a:ln/>
        </p:spPr>
      </p:sp>
      <p:sp>
        <p:nvSpPr>
          <p:cNvPr id="13" name="txt_233"/>
          <p:cNvSpPr txBox="1"/>
          <p:nvPr/>
        </p:nvSpPr>
        <p:spPr>
          <a:xfrm>
            <a:off x="548640" y="3328416"/>
            <a:ext cx="1828800" cy="987552"/>
          </a:xfrm>
          <a:prstGeom prst="rect">
            <a:avLst/>
          </a:prstGeom>
          <a:noFill/>
          <a:ln/>
        </p:spPr>
        <p:txBody>
          <a:bodyPr wrap="square" lIns="0" tIns="0" rIns="0" bIns="0" rtlCol="0" anchor="ctr"/>
          <a:lstStyle/>
          <a:p>
            <a:pPr algn="ctr" indent="0" marL="0">
              <a:buNone/>
            </a:pPr>
            <a:r>
              <a:rPr lang="en-US" sz="1500" b="1" dirty="0">
                <a:solidFill>
                  <a:schemeClr val="bg1"/>
                </a:solidFill>
                <a:latin typeface="Cambria" pitchFamily="34" charset="0"/>
                <a:ea typeface="Cambria" pitchFamily="34" charset="-122"/>
                <a:cs typeface="Cambria" pitchFamily="34" charset="-120"/>
              </a:rPr>
              <a:t>Christmas Yet to Come</a:t>
            </a:r>
            <a:endParaRPr lang="en-US" sz="1500" dirty="0"/>
          </a:p>
        </p:txBody>
      </p:sp>
      <p:sp>
        <p:nvSpPr>
          <p:cNvPr id="14" name="txt_234"/>
          <p:cNvSpPr txBox="1"/>
          <p:nvPr/>
        </p:nvSpPr>
        <p:spPr>
          <a:xfrm>
            <a:off x="2651760" y="3383280"/>
            <a:ext cx="5897880" cy="877824"/>
          </a:xfrm>
          <a:prstGeom prst="rect">
            <a:avLst/>
          </a:prstGeom>
          <a:noFill/>
          <a:ln/>
        </p:spPr>
        <p:txBody>
          <a:bodyPr wrap="square" lIns="0" tIns="0" rIns="0" bIns="0" rtlCol="0" anchor="ctr"/>
          <a:lstStyle/>
          <a:p>
            <a:pPr indent="0" marL="0">
              <a:buNone/>
            </a:pPr>
            <a:r>
              <a:rPr lang="en-US" sz="1300" dirty="0">
                <a:solidFill>
                  <a:schemeClr val="tx1"/>
                </a:solidFill>
              </a:rPr>
              <a:t>His own death, mourned by no one, and his name on a neglected grave.</a:t>
            </a:r>
            <a:endParaRPr lang="en-US" sz="1300" dirty="0"/>
          </a:p>
          <a:p>
            <a:pPr indent="0" marL="0">
              <a:buNone/>
            </a:pPr>
            <a:r>
              <a:rPr lang="en-US" sz="1300" b="1" dirty="0">
                <a:solidFill>
                  <a:srgbClr val="E4572E"/>
                </a:solidFill>
              </a:rPr>
              <a:t>He feels fear and promises to change.</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Signs of change: Staves 2 to 4</a:t>
            </a:r>
            <a:endParaRPr lang="en-US" sz="3000" dirty="0"/>
          </a:p>
        </p:txBody>
      </p:sp>
      <p:sp>
        <p:nvSpPr>
          <p:cNvPr id="3" name="card_235"/>
          <p:cNvSpPr/>
          <p:nvPr/>
        </p:nvSpPr>
        <p:spPr>
          <a:xfrm>
            <a:off x="457200" y="1097280"/>
            <a:ext cx="8229600" cy="768096"/>
          </a:xfrm>
          <a:prstGeom prst="roundRect">
            <a:avLst>
              <a:gd name="adj" fmla="val 14286"/>
            </a:avLst>
          </a:prstGeom>
          <a:solidFill>
            <a:schemeClr val="bg2"/>
          </a:solidFill>
          <a:ln/>
        </p:spPr>
      </p:sp>
      <p:sp>
        <p:nvSpPr>
          <p:cNvPr id="4" name="bar_236"/>
          <p:cNvSpPr/>
          <p:nvPr/>
        </p:nvSpPr>
        <p:spPr>
          <a:xfrm>
            <a:off x="457200" y="1207008"/>
            <a:ext cx="73152" cy="548640"/>
          </a:xfrm>
          <a:prstGeom prst="rect">
            <a:avLst/>
          </a:prstGeom>
          <a:solidFill>
            <a:srgbClr val="F3B61F"/>
          </a:solidFill>
          <a:ln/>
        </p:spPr>
      </p:sp>
      <p:sp>
        <p:nvSpPr>
          <p:cNvPr id="5" name="txt_237"/>
          <p:cNvSpPr txBox="1"/>
          <p:nvPr/>
        </p:nvSpPr>
        <p:spPr>
          <a:xfrm>
            <a:off x="685800" y="1152144"/>
            <a:ext cx="3840480" cy="658368"/>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"a solitary child, neglected by his friends"</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Stave 2, the Ghost of Christmas Past</a:t>
            </a:r>
            <a:endParaRPr lang="en-US" sz="1400" dirty="0"/>
          </a:p>
        </p:txBody>
      </p:sp>
      <p:sp>
        <p:nvSpPr>
          <p:cNvPr id="6" name="txt_238"/>
          <p:cNvSpPr txBox="1"/>
          <p:nvPr/>
        </p:nvSpPr>
        <p:spPr>
          <a:xfrm>
            <a:off x="4617720" y="1152144"/>
            <a:ext cx="3931920" cy="658368"/>
          </a:xfrm>
          <a:prstGeom prst="rect">
            <a:avLst/>
          </a:prstGeom>
          <a:noFill/>
          <a:ln/>
        </p:spPr>
        <p:txBody>
          <a:bodyPr wrap="square" lIns="0" tIns="0" rIns="0" bIns="0" rtlCol="0" anchor="ctr"/>
          <a:lstStyle/>
          <a:p>
            <a:pPr indent="0" marL="0">
              <a:buNone/>
            </a:pPr>
            <a:r>
              <a:rPr lang="en-US" sz="1300" dirty="0">
                <a:solidFill>
                  <a:schemeClr val="tx1"/>
                </a:solidFill>
              </a:rPr>
              <a:t>Seeing his lonely younger self, Scrooge weeps. Dickens shows where his coldness began.</a:t>
            </a:r>
            <a:endParaRPr lang="en-US" sz="1300" dirty="0"/>
          </a:p>
        </p:txBody>
      </p:sp>
      <p:sp>
        <p:nvSpPr>
          <p:cNvPr id="7" name="card_239"/>
          <p:cNvSpPr/>
          <p:nvPr/>
        </p:nvSpPr>
        <p:spPr>
          <a:xfrm>
            <a:off x="457200" y="1993392"/>
            <a:ext cx="8229600" cy="768096"/>
          </a:xfrm>
          <a:prstGeom prst="roundRect">
            <a:avLst>
              <a:gd name="adj" fmla="val 14286"/>
            </a:avLst>
          </a:prstGeom>
          <a:solidFill>
            <a:schemeClr val="bg2"/>
          </a:solidFill>
          <a:ln/>
        </p:spPr>
      </p:sp>
      <p:sp>
        <p:nvSpPr>
          <p:cNvPr id="8" name="bar_240"/>
          <p:cNvSpPr/>
          <p:nvPr/>
        </p:nvSpPr>
        <p:spPr>
          <a:xfrm>
            <a:off x="457200" y="2103120"/>
            <a:ext cx="73152" cy="548640"/>
          </a:xfrm>
          <a:prstGeom prst="rect">
            <a:avLst/>
          </a:prstGeom>
          <a:solidFill>
            <a:srgbClr val="F3B61F"/>
          </a:solidFill>
          <a:ln/>
        </p:spPr>
      </p:sp>
      <p:sp>
        <p:nvSpPr>
          <p:cNvPr id="9" name="txt_241"/>
          <p:cNvSpPr txBox="1"/>
          <p:nvPr/>
        </p:nvSpPr>
        <p:spPr>
          <a:xfrm>
            <a:off x="685800" y="2048256"/>
            <a:ext cx="3840480" cy="658368"/>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"Spirit, tell me if Tiny Tim will live."</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Stave 3, Scrooge</a:t>
            </a:r>
            <a:endParaRPr lang="en-US" sz="1400" dirty="0"/>
          </a:p>
        </p:txBody>
      </p:sp>
      <p:sp>
        <p:nvSpPr>
          <p:cNvPr id="10" name="txt_242"/>
          <p:cNvSpPr txBox="1"/>
          <p:nvPr/>
        </p:nvSpPr>
        <p:spPr>
          <a:xfrm>
            <a:off x="4617720" y="2048256"/>
            <a:ext cx="3931920" cy="658368"/>
          </a:xfrm>
          <a:prstGeom prst="rect">
            <a:avLst/>
          </a:prstGeom>
          <a:noFill/>
          <a:ln/>
        </p:spPr>
        <p:txBody>
          <a:bodyPr wrap="square" lIns="0" tIns="0" rIns="0" bIns="0" rtlCol="0" anchor="ctr"/>
          <a:lstStyle/>
          <a:p>
            <a:pPr indent="0" marL="0">
              <a:buNone/>
            </a:pPr>
            <a:r>
              <a:rPr lang="en-US" sz="1300" dirty="0">
                <a:solidFill>
                  <a:schemeClr val="tx1"/>
                </a:solidFill>
              </a:rPr>
              <a:t>For the first time he shows concern for someone else, especially a poor child.</a:t>
            </a:r>
            <a:endParaRPr lang="en-US" sz="1300" dirty="0"/>
          </a:p>
        </p:txBody>
      </p:sp>
      <p:sp>
        <p:nvSpPr>
          <p:cNvPr id="11" name="card_243"/>
          <p:cNvSpPr/>
          <p:nvPr/>
        </p:nvSpPr>
        <p:spPr>
          <a:xfrm>
            <a:off x="457200" y="2889504"/>
            <a:ext cx="8229600" cy="768096"/>
          </a:xfrm>
          <a:prstGeom prst="roundRect">
            <a:avLst>
              <a:gd name="adj" fmla="val 14286"/>
            </a:avLst>
          </a:prstGeom>
          <a:solidFill>
            <a:schemeClr val="bg2"/>
          </a:solidFill>
          <a:ln/>
        </p:spPr>
      </p:sp>
      <p:sp>
        <p:nvSpPr>
          <p:cNvPr id="12" name="bar_244"/>
          <p:cNvSpPr/>
          <p:nvPr/>
        </p:nvSpPr>
        <p:spPr>
          <a:xfrm>
            <a:off x="457200" y="2999232"/>
            <a:ext cx="73152" cy="548640"/>
          </a:xfrm>
          <a:prstGeom prst="rect">
            <a:avLst/>
          </a:prstGeom>
          <a:solidFill>
            <a:srgbClr val="F3B61F"/>
          </a:solidFill>
          <a:ln/>
        </p:spPr>
      </p:sp>
      <p:sp>
        <p:nvSpPr>
          <p:cNvPr id="13" name="txt_245"/>
          <p:cNvSpPr txBox="1"/>
          <p:nvPr/>
        </p:nvSpPr>
        <p:spPr>
          <a:xfrm>
            <a:off x="685800" y="2944368"/>
            <a:ext cx="3840480" cy="658368"/>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"decrease the surplus population"</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Stave 3, the Ghost of Christmas Present</a:t>
            </a:r>
            <a:endParaRPr lang="en-US" sz="1400" dirty="0"/>
          </a:p>
        </p:txBody>
      </p:sp>
      <p:sp>
        <p:nvSpPr>
          <p:cNvPr id="14" name="txt_246"/>
          <p:cNvSpPr txBox="1"/>
          <p:nvPr/>
        </p:nvSpPr>
        <p:spPr>
          <a:xfrm>
            <a:off x="4617720" y="2944368"/>
            <a:ext cx="3931920" cy="658368"/>
          </a:xfrm>
          <a:prstGeom prst="rect">
            <a:avLst/>
          </a:prstGeom>
          <a:noFill/>
          <a:ln/>
        </p:spPr>
        <p:txBody>
          <a:bodyPr wrap="square" lIns="0" tIns="0" rIns="0" bIns="0" rtlCol="0" anchor="ctr"/>
          <a:lstStyle/>
          <a:p>
            <a:pPr indent="0" marL="0">
              <a:buNone/>
            </a:pPr>
            <a:r>
              <a:rPr lang="en-US" sz="1300" dirty="0">
                <a:solidFill>
                  <a:schemeClr val="tx1"/>
                </a:solidFill>
              </a:rPr>
              <a:t>The Ghost throws Scrooge's own words back at him. He is ashamed.</a:t>
            </a:r>
            <a:endParaRPr lang="en-US" sz="1300" dirty="0"/>
          </a:p>
        </p:txBody>
      </p:sp>
      <p:sp>
        <p:nvSpPr>
          <p:cNvPr id="15" name="card_247"/>
          <p:cNvSpPr/>
          <p:nvPr/>
        </p:nvSpPr>
        <p:spPr>
          <a:xfrm>
            <a:off x="457200" y="3785616"/>
            <a:ext cx="8229600" cy="768096"/>
          </a:xfrm>
          <a:prstGeom prst="roundRect">
            <a:avLst>
              <a:gd name="adj" fmla="val 14286"/>
            </a:avLst>
          </a:prstGeom>
          <a:solidFill>
            <a:schemeClr val="bg2"/>
          </a:solidFill>
          <a:ln/>
        </p:spPr>
      </p:sp>
      <p:sp>
        <p:nvSpPr>
          <p:cNvPr id="16" name="bar_248"/>
          <p:cNvSpPr/>
          <p:nvPr/>
        </p:nvSpPr>
        <p:spPr>
          <a:xfrm>
            <a:off x="457200" y="3895344"/>
            <a:ext cx="73152" cy="548640"/>
          </a:xfrm>
          <a:prstGeom prst="rect">
            <a:avLst/>
          </a:prstGeom>
          <a:solidFill>
            <a:srgbClr val="F3B61F"/>
          </a:solidFill>
          <a:ln/>
        </p:spPr>
      </p:sp>
      <p:sp>
        <p:nvSpPr>
          <p:cNvPr id="17" name="txt_249"/>
          <p:cNvSpPr txBox="1"/>
          <p:nvPr/>
        </p:nvSpPr>
        <p:spPr>
          <a:xfrm>
            <a:off x="685800" y="3840480"/>
            <a:ext cx="3840480" cy="658368"/>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"I am not the man I was."</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Stave 4, Scrooge at his grave</a:t>
            </a:r>
            <a:endParaRPr lang="en-US" sz="1400" dirty="0"/>
          </a:p>
        </p:txBody>
      </p:sp>
      <p:sp>
        <p:nvSpPr>
          <p:cNvPr id="18" name="txt_250"/>
          <p:cNvSpPr txBox="1"/>
          <p:nvPr/>
        </p:nvSpPr>
        <p:spPr>
          <a:xfrm>
            <a:off x="4617720" y="3840480"/>
            <a:ext cx="3931920" cy="658368"/>
          </a:xfrm>
          <a:prstGeom prst="rect">
            <a:avLst/>
          </a:prstGeom>
          <a:noFill/>
          <a:ln/>
        </p:spPr>
        <p:txBody>
          <a:bodyPr wrap="square" lIns="0" tIns="0" rIns="0" bIns="0" rtlCol="0" anchor="ctr"/>
          <a:lstStyle/>
          <a:p>
            <a:pPr indent="0" marL="0">
              <a:buNone/>
            </a:pPr>
            <a:r>
              <a:rPr lang="en-US" sz="1300" dirty="0">
                <a:solidFill>
                  <a:schemeClr val="tx1"/>
                </a:solidFill>
              </a:rPr>
              <a:t>A direct declaration of change, made in desperation and fear.</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Ignorance and Want</a:t>
            </a:r>
            <a:endParaRPr lang="en-US" sz="3000" dirty="0"/>
          </a:p>
        </p:txBody>
      </p:sp>
      <p:sp>
        <p:nvSpPr>
          <p:cNvPr id="3" name="card_251"/>
          <p:cNvSpPr/>
          <p:nvPr/>
        </p:nvSpPr>
        <p:spPr>
          <a:xfrm>
            <a:off x="457200" y="1143000"/>
            <a:ext cx="8229600" cy="960120"/>
          </a:xfrm>
          <a:prstGeom prst="roundRect">
            <a:avLst>
              <a:gd name="adj" fmla="val 11429"/>
            </a:avLst>
          </a:prstGeom>
          <a:solidFill>
            <a:srgbClr val="FDF3DC"/>
          </a:solidFill>
          <a:ln/>
        </p:spPr>
      </p:sp>
      <p:sp>
        <p:nvSpPr>
          <p:cNvPr id="4" name="txt_252"/>
          <p:cNvSpPr txBox="1"/>
          <p:nvPr/>
        </p:nvSpPr>
        <p:spPr>
          <a:xfrm>
            <a:off x="685800" y="1188720"/>
            <a:ext cx="7772400" cy="868680"/>
          </a:xfrm>
          <a:prstGeom prst="rect">
            <a:avLst/>
          </a:prstGeom>
          <a:noFill/>
          <a:ln/>
        </p:spPr>
        <p:txBody>
          <a:bodyPr wrap="square" lIns="0" tIns="0" rIns="0" bIns="0" rtlCol="0" anchor="ctr"/>
          <a:lstStyle/>
          <a:p>
            <a:pPr algn="ctr" indent="0" marL="0">
              <a:buNone/>
            </a:pPr>
            <a:r>
              <a:rPr lang="en-US" sz="2000" b="1" i="1" dirty="0">
                <a:solidFill>
                  <a:srgbClr val="9A6B00"/>
                </a:solidFill>
                <a:latin typeface="Cambria" pitchFamily="34" charset="0"/>
                <a:ea typeface="Cambria" pitchFamily="34" charset="-122"/>
                <a:cs typeface="Cambria" pitchFamily="34" charset="-120"/>
              </a:rPr>
              <a:t>"This boy is Ignorance. This girl is Want. Beware them both"</a:t>
            </a:r>
            <a:endParaRPr lang="en-US" sz="2000" dirty="0"/>
          </a:p>
        </p:txBody>
      </p:sp>
      <p:sp>
        <p:nvSpPr>
          <p:cNvPr id="5" name="card_253"/>
          <p:cNvSpPr/>
          <p:nvPr/>
        </p:nvSpPr>
        <p:spPr>
          <a:xfrm>
            <a:off x="457200" y="2331720"/>
            <a:ext cx="2606040" cy="1554480"/>
          </a:xfrm>
          <a:prstGeom prst="roundRect">
            <a:avLst>
              <a:gd name="adj" fmla="val 7059"/>
            </a:avLst>
          </a:prstGeom>
          <a:solidFill>
            <a:schemeClr val="bg2"/>
          </a:solidFill>
          <a:ln/>
        </p:spPr>
      </p:sp>
      <p:sp>
        <p:nvSpPr>
          <p:cNvPr id="6" name="txt_254"/>
          <p:cNvSpPr txBox="1"/>
          <p:nvPr/>
        </p:nvSpPr>
        <p:spPr>
          <a:xfrm>
            <a:off x="640080" y="2468880"/>
            <a:ext cx="2286000" cy="365760"/>
          </a:xfrm>
          <a:prstGeom prst="rect">
            <a:avLst/>
          </a:prstGeom>
          <a:noFill/>
          <a:ln/>
        </p:spPr>
        <p:txBody>
          <a:bodyPr wrap="square" lIns="0" tIns="0" rIns="0" bIns="0" rtlCol="0" anchor="t"/>
          <a:lstStyle/>
          <a:p>
            <a:pPr indent="0" marL="0">
              <a:buNone/>
            </a:pPr>
            <a:r>
              <a:rPr lang="en-US" sz="1600" b="1" dirty="0">
                <a:solidFill>
                  <a:schemeClr val="accent2"/>
                </a:solidFill>
                <a:latin typeface="Cambria" pitchFamily="34" charset="0"/>
                <a:ea typeface="Cambria" pitchFamily="34" charset="-122"/>
                <a:cs typeface="Cambria" pitchFamily="34" charset="-120"/>
              </a:rPr>
              <a:t>Allegory</a:t>
            </a:r>
            <a:endParaRPr lang="en-US" sz="1600" dirty="0"/>
          </a:p>
        </p:txBody>
      </p:sp>
      <p:sp>
        <p:nvSpPr>
          <p:cNvPr id="7" name="txt_255"/>
          <p:cNvSpPr txBox="1"/>
          <p:nvPr/>
        </p:nvSpPr>
        <p:spPr>
          <a:xfrm>
            <a:off x="640080" y="2880360"/>
            <a:ext cx="2286000" cy="960120"/>
          </a:xfrm>
          <a:prstGeom prst="rect">
            <a:avLst/>
          </a:prstGeom>
          <a:noFill/>
          <a:ln/>
        </p:spPr>
        <p:txBody>
          <a:bodyPr wrap="square" lIns="0" tIns="0" rIns="0" bIns="0" rtlCol="0" anchor="t"/>
          <a:lstStyle/>
          <a:p>
            <a:pPr indent="0" marL="0">
              <a:buNone/>
            </a:pPr>
            <a:r>
              <a:rPr lang="en-US" sz="1300" dirty="0">
                <a:solidFill>
                  <a:schemeClr val="tx2"/>
                </a:solidFill>
              </a:rPr>
              <a:t>The two starving children represent the problems of Victorian society, not just two individuals.</a:t>
            </a:r>
            <a:endParaRPr lang="en-US" sz="1300" dirty="0"/>
          </a:p>
        </p:txBody>
      </p:sp>
      <p:sp>
        <p:nvSpPr>
          <p:cNvPr id="8" name="card_256"/>
          <p:cNvSpPr/>
          <p:nvPr/>
        </p:nvSpPr>
        <p:spPr>
          <a:xfrm>
            <a:off x="3273552" y="2331720"/>
            <a:ext cx="2606040" cy="1554480"/>
          </a:xfrm>
          <a:prstGeom prst="roundRect">
            <a:avLst>
              <a:gd name="adj" fmla="val 7059"/>
            </a:avLst>
          </a:prstGeom>
          <a:solidFill>
            <a:schemeClr val="bg2"/>
          </a:solidFill>
          <a:ln/>
        </p:spPr>
      </p:sp>
      <p:sp>
        <p:nvSpPr>
          <p:cNvPr id="9" name="txt_257"/>
          <p:cNvSpPr txBox="1"/>
          <p:nvPr/>
        </p:nvSpPr>
        <p:spPr>
          <a:xfrm>
            <a:off x="3456432" y="2468880"/>
            <a:ext cx="2286000" cy="365760"/>
          </a:xfrm>
          <a:prstGeom prst="rect">
            <a:avLst/>
          </a:prstGeom>
          <a:noFill/>
          <a:ln/>
        </p:spPr>
        <p:txBody>
          <a:bodyPr wrap="square" lIns="0" tIns="0" rIns="0" bIns="0" rtlCol="0" anchor="t"/>
          <a:lstStyle/>
          <a:p>
            <a:pPr indent="0" marL="0">
              <a:buNone/>
            </a:pPr>
            <a:r>
              <a:rPr lang="en-US" sz="1600" b="1" dirty="0">
                <a:solidFill>
                  <a:schemeClr val="accent2"/>
                </a:solidFill>
                <a:latin typeface="Cambria" pitchFamily="34" charset="0"/>
                <a:ea typeface="Cambria" pitchFamily="34" charset="-122"/>
                <a:cs typeface="Cambria" pitchFamily="34" charset="-120"/>
              </a:rPr>
              <a:t>"Ignorance"</a:t>
            </a:r>
            <a:endParaRPr lang="en-US" sz="1600" dirty="0"/>
          </a:p>
        </p:txBody>
      </p:sp>
      <p:sp>
        <p:nvSpPr>
          <p:cNvPr id="10" name="txt_258"/>
          <p:cNvSpPr txBox="1"/>
          <p:nvPr/>
        </p:nvSpPr>
        <p:spPr>
          <a:xfrm>
            <a:off x="3456432" y="2880360"/>
            <a:ext cx="2286000" cy="960120"/>
          </a:xfrm>
          <a:prstGeom prst="rect">
            <a:avLst/>
          </a:prstGeom>
          <a:noFill/>
          <a:ln/>
        </p:spPr>
        <p:txBody>
          <a:bodyPr wrap="square" lIns="0" tIns="0" rIns="0" bIns="0" rtlCol="0" anchor="t"/>
          <a:lstStyle/>
          <a:p>
            <a:pPr indent="0" marL="0">
              <a:buNone/>
            </a:pPr>
            <a:r>
              <a:rPr lang="en-US" sz="1300" dirty="0">
                <a:solidFill>
                  <a:schemeClr val="tx2"/>
                </a:solidFill>
              </a:rPr>
              <a:t>Lack of education. Dickens supported schools for poor children and saw ignorance as the greater danger.</a:t>
            </a:r>
            <a:endParaRPr lang="en-US" sz="1300" dirty="0"/>
          </a:p>
        </p:txBody>
      </p:sp>
      <p:sp>
        <p:nvSpPr>
          <p:cNvPr id="11" name="card_259"/>
          <p:cNvSpPr/>
          <p:nvPr/>
        </p:nvSpPr>
        <p:spPr>
          <a:xfrm>
            <a:off x="6089904" y="2331720"/>
            <a:ext cx="2606040" cy="1554480"/>
          </a:xfrm>
          <a:prstGeom prst="roundRect">
            <a:avLst>
              <a:gd name="adj" fmla="val 7059"/>
            </a:avLst>
          </a:prstGeom>
          <a:solidFill>
            <a:schemeClr val="bg2"/>
          </a:solidFill>
          <a:ln/>
        </p:spPr>
      </p:sp>
      <p:sp>
        <p:nvSpPr>
          <p:cNvPr id="12" name="txt_260"/>
          <p:cNvSpPr txBox="1"/>
          <p:nvPr/>
        </p:nvSpPr>
        <p:spPr>
          <a:xfrm>
            <a:off x="6272784" y="2468880"/>
            <a:ext cx="2286000" cy="365760"/>
          </a:xfrm>
          <a:prstGeom prst="rect">
            <a:avLst/>
          </a:prstGeom>
          <a:noFill/>
          <a:ln/>
        </p:spPr>
        <p:txBody>
          <a:bodyPr wrap="square" lIns="0" tIns="0" rIns="0" bIns="0" rtlCol="0" anchor="t"/>
          <a:lstStyle/>
          <a:p>
            <a:pPr indent="0" marL="0">
              <a:buNone/>
            </a:pPr>
            <a:r>
              <a:rPr lang="en-US" sz="1600" b="1" dirty="0">
                <a:solidFill>
                  <a:schemeClr val="accent2"/>
                </a:solidFill>
                <a:latin typeface="Cambria" pitchFamily="34" charset="0"/>
                <a:ea typeface="Cambria" pitchFamily="34" charset="-122"/>
                <a:cs typeface="Cambria" pitchFamily="34" charset="-120"/>
              </a:rPr>
              <a:t>"Want"</a:t>
            </a:r>
            <a:endParaRPr lang="en-US" sz="1600" dirty="0"/>
          </a:p>
        </p:txBody>
      </p:sp>
      <p:sp>
        <p:nvSpPr>
          <p:cNvPr id="13" name="txt_261"/>
          <p:cNvSpPr txBox="1"/>
          <p:nvPr/>
        </p:nvSpPr>
        <p:spPr>
          <a:xfrm>
            <a:off x="6272784" y="2880360"/>
            <a:ext cx="2286000" cy="960120"/>
          </a:xfrm>
          <a:prstGeom prst="rect">
            <a:avLst/>
          </a:prstGeom>
          <a:noFill/>
          <a:ln/>
        </p:spPr>
        <p:txBody>
          <a:bodyPr wrap="square" lIns="0" tIns="0" rIns="0" bIns="0" rtlCol="0" anchor="t"/>
          <a:lstStyle/>
          <a:p>
            <a:pPr indent="0" marL="0">
              <a:buNone/>
            </a:pPr>
            <a:r>
              <a:rPr lang="en-US" sz="1300" dirty="0">
                <a:solidFill>
                  <a:schemeClr val="tx2"/>
                </a:solidFill>
              </a:rPr>
              <a:t>Poverty and hunger. Society, not the children, is responsible for their state.</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0" type="title" hasCustomPrompt="1"/>
          </p:nvPr>
        </p:nvSpPr>
        <p:spPr>
          <a:xfrm>
            <a:off x="548640" y="1097280"/>
            <a:ext cx="8046720" cy="1600200"/>
          </a:xfrm>
          <a:prstGeom prst="rect">
            <a:avLst/>
          </a:prstGeom>
          <a:noFill/>
          <a:ln/>
        </p:spPr>
        <p:txBody>
          <a:bodyPr wrap="square" lIns="0" tIns="0" rIns="0" bIns="0" rtlCol="0" anchor="b"/>
          <a:lstStyle/>
          <a:p>
            <a:pPr algn="l" indent="0" marL="0">
              <a:buNone/>
            </a:pPr>
            <a:r>
              <a:rPr lang="en-US" sz="3600" b="1" dirty="0">
                <a:solidFill>
                  <a:schemeClr val="bg1"/>
                </a:solidFill>
                <a:latin typeface="Cambria" pitchFamily="34" charset="0"/>
                <a:ea typeface="Cambria" pitchFamily="34" charset="-122"/>
                <a:cs typeface="Cambria" pitchFamily="34" charset="-120"/>
              </a:rPr>
              <a:t>Stave 5: reborn</a:t>
            </a:r>
            <a:endParaRPr lang="en-US" sz="3600" dirty="0"/>
          </a:p>
        </p:txBody>
      </p:sp>
      <p:sp>
        <p:nvSpPr>
          <p:cNvPr id="3" name="Text 0"/>
          <p:cNvSpPr/>
          <p:nvPr>
            <p:ph idx="101" type="body" hasCustomPrompt="1"/>
          </p:nvPr>
        </p:nvSpPr>
        <p:spPr>
          <a:xfrm>
            <a:off x="548640" y="2880360"/>
            <a:ext cx="8046720" cy="640080"/>
          </a:xfrm>
          <a:prstGeom prst="rect">
            <a:avLst/>
          </a:prstGeom>
          <a:noFill/>
          <a:ln/>
        </p:spPr>
        <p:txBody>
          <a:bodyPr wrap="square" lIns="0" tIns="0" rIns="0" bIns="0" rtlCol="0" anchor="t"/>
          <a:lstStyle/>
          <a:p>
            <a:pPr indent="0" marL="0">
              <a:buNone/>
            </a:pPr>
            <a:r>
              <a:rPr lang="en-US" sz="1800" dirty="0">
                <a:solidFill>
                  <a:schemeClr val="bg2"/>
                </a:solidFill>
              </a:rPr>
              <a:t>"I am as light as a feather"</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Stave 5: the new Scrooge</a:t>
            </a:r>
            <a:endParaRPr lang="en-US" sz="3000" dirty="0"/>
          </a:p>
        </p:txBody>
      </p:sp>
      <p:sp>
        <p:nvSpPr>
          <p:cNvPr id="3" name="card_262"/>
          <p:cNvSpPr/>
          <p:nvPr/>
        </p:nvSpPr>
        <p:spPr>
          <a:xfrm>
            <a:off x="457200" y="1097280"/>
            <a:ext cx="8229600" cy="768096"/>
          </a:xfrm>
          <a:prstGeom prst="roundRect">
            <a:avLst>
              <a:gd name="adj" fmla="val 14286"/>
            </a:avLst>
          </a:prstGeom>
          <a:solidFill>
            <a:schemeClr val="bg2"/>
          </a:solidFill>
          <a:ln/>
        </p:spPr>
      </p:sp>
      <p:sp>
        <p:nvSpPr>
          <p:cNvPr id="4" name="bar_263"/>
          <p:cNvSpPr/>
          <p:nvPr/>
        </p:nvSpPr>
        <p:spPr>
          <a:xfrm>
            <a:off x="457200" y="1207008"/>
            <a:ext cx="73152" cy="548640"/>
          </a:xfrm>
          <a:prstGeom prst="rect">
            <a:avLst/>
          </a:prstGeom>
          <a:solidFill>
            <a:srgbClr val="F3B61F"/>
          </a:solidFill>
          <a:ln/>
        </p:spPr>
      </p:sp>
      <p:sp>
        <p:nvSpPr>
          <p:cNvPr id="5" name="txt_264"/>
          <p:cNvSpPr txBox="1"/>
          <p:nvPr/>
        </p:nvSpPr>
        <p:spPr>
          <a:xfrm>
            <a:off x="685800" y="1152144"/>
            <a:ext cx="4023360" cy="658368"/>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"I am as light as a feather, I am as happy as an angel, I am as merry as a schoolboy."</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Stave 5, Scrooge</a:t>
            </a:r>
            <a:endParaRPr lang="en-US" sz="1400" dirty="0"/>
          </a:p>
        </p:txBody>
      </p:sp>
      <p:sp>
        <p:nvSpPr>
          <p:cNvPr id="6" name="txt_265"/>
          <p:cNvSpPr txBox="1"/>
          <p:nvPr/>
        </p:nvSpPr>
        <p:spPr>
          <a:xfrm>
            <a:off x="4800600" y="1152144"/>
            <a:ext cx="3749040" cy="658368"/>
          </a:xfrm>
          <a:prstGeom prst="rect">
            <a:avLst/>
          </a:prstGeom>
          <a:noFill/>
          <a:ln/>
        </p:spPr>
        <p:txBody>
          <a:bodyPr wrap="square" lIns="0" tIns="0" rIns="0" bIns="0" rtlCol="0" anchor="ctr"/>
          <a:lstStyle/>
          <a:p>
            <a:pPr indent="0" marL="0">
              <a:buNone/>
            </a:pPr>
            <a:r>
              <a:rPr lang="en-US" sz="1300" dirty="0">
                <a:solidFill>
                  <a:schemeClr val="tx1"/>
                </a:solidFill>
              </a:rPr>
              <a:t>A list of similes, with joyful repetition. The weight of his chain has lifted.</a:t>
            </a:r>
            <a:endParaRPr lang="en-US" sz="1300" dirty="0"/>
          </a:p>
        </p:txBody>
      </p:sp>
      <p:sp>
        <p:nvSpPr>
          <p:cNvPr id="7" name="card_266"/>
          <p:cNvSpPr/>
          <p:nvPr/>
        </p:nvSpPr>
        <p:spPr>
          <a:xfrm>
            <a:off x="457200" y="1993392"/>
            <a:ext cx="8229600" cy="768096"/>
          </a:xfrm>
          <a:prstGeom prst="roundRect">
            <a:avLst>
              <a:gd name="adj" fmla="val 14286"/>
            </a:avLst>
          </a:prstGeom>
          <a:solidFill>
            <a:schemeClr val="bg2"/>
          </a:solidFill>
          <a:ln/>
        </p:spPr>
      </p:sp>
      <p:sp>
        <p:nvSpPr>
          <p:cNvPr id="8" name="bar_267"/>
          <p:cNvSpPr/>
          <p:nvPr/>
        </p:nvSpPr>
        <p:spPr>
          <a:xfrm>
            <a:off x="457200" y="2103120"/>
            <a:ext cx="73152" cy="548640"/>
          </a:xfrm>
          <a:prstGeom prst="rect">
            <a:avLst/>
          </a:prstGeom>
          <a:solidFill>
            <a:srgbClr val="F3B61F"/>
          </a:solidFill>
          <a:ln/>
        </p:spPr>
      </p:sp>
      <p:sp>
        <p:nvSpPr>
          <p:cNvPr id="9" name="txt_268"/>
          <p:cNvSpPr txBox="1"/>
          <p:nvPr/>
        </p:nvSpPr>
        <p:spPr>
          <a:xfrm>
            <a:off x="685800" y="2048256"/>
            <a:ext cx="4023360" cy="658368"/>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"I will honour Christmas in my heart, and try to keep it all the year."</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Stave 4, Scrooge's promise</a:t>
            </a:r>
            <a:endParaRPr lang="en-US" sz="1400" dirty="0"/>
          </a:p>
        </p:txBody>
      </p:sp>
      <p:sp>
        <p:nvSpPr>
          <p:cNvPr id="10" name="txt_269"/>
          <p:cNvSpPr txBox="1"/>
          <p:nvPr/>
        </p:nvSpPr>
        <p:spPr>
          <a:xfrm>
            <a:off x="4800600" y="2048256"/>
            <a:ext cx="3749040" cy="658368"/>
          </a:xfrm>
          <a:prstGeom prst="rect">
            <a:avLst/>
          </a:prstGeom>
          <a:noFill/>
          <a:ln/>
        </p:spPr>
        <p:txBody>
          <a:bodyPr wrap="square" lIns="0" tIns="0" rIns="0" bIns="0" rtlCol="0" anchor="ctr"/>
          <a:lstStyle/>
          <a:p>
            <a:pPr indent="0" marL="0">
              <a:buNone/>
            </a:pPr>
            <a:r>
              <a:rPr lang="en-US" sz="1300" dirty="0">
                <a:solidFill>
                  <a:schemeClr val="tx1"/>
                </a:solidFill>
              </a:rPr>
              <a:t>His change is meant to last, not just for one day.</a:t>
            </a:r>
            <a:endParaRPr lang="en-US" sz="1300" dirty="0"/>
          </a:p>
        </p:txBody>
      </p:sp>
      <p:sp>
        <p:nvSpPr>
          <p:cNvPr id="11" name="card_270"/>
          <p:cNvSpPr/>
          <p:nvPr/>
        </p:nvSpPr>
        <p:spPr>
          <a:xfrm>
            <a:off x="457200" y="2889504"/>
            <a:ext cx="8229600" cy="768096"/>
          </a:xfrm>
          <a:prstGeom prst="roundRect">
            <a:avLst>
              <a:gd name="adj" fmla="val 14286"/>
            </a:avLst>
          </a:prstGeom>
          <a:solidFill>
            <a:schemeClr val="bg2"/>
          </a:solidFill>
          <a:ln/>
        </p:spPr>
      </p:sp>
      <p:sp>
        <p:nvSpPr>
          <p:cNvPr id="12" name="bar_271"/>
          <p:cNvSpPr/>
          <p:nvPr/>
        </p:nvSpPr>
        <p:spPr>
          <a:xfrm>
            <a:off x="457200" y="2999232"/>
            <a:ext cx="73152" cy="548640"/>
          </a:xfrm>
          <a:prstGeom prst="rect">
            <a:avLst/>
          </a:prstGeom>
          <a:solidFill>
            <a:srgbClr val="F3B61F"/>
          </a:solidFill>
          <a:ln/>
        </p:spPr>
      </p:sp>
      <p:sp>
        <p:nvSpPr>
          <p:cNvPr id="13" name="txt_272"/>
          <p:cNvSpPr txBox="1"/>
          <p:nvPr/>
        </p:nvSpPr>
        <p:spPr>
          <a:xfrm>
            <a:off x="685800" y="2944368"/>
            <a:ext cx="4023360" cy="658368"/>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"a second father"</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Stave 5, the narrator, about Tiny Tim</a:t>
            </a:r>
            <a:endParaRPr lang="en-US" sz="1400" dirty="0"/>
          </a:p>
        </p:txBody>
      </p:sp>
      <p:sp>
        <p:nvSpPr>
          <p:cNvPr id="14" name="txt_273"/>
          <p:cNvSpPr txBox="1"/>
          <p:nvPr/>
        </p:nvSpPr>
        <p:spPr>
          <a:xfrm>
            <a:off x="4800600" y="2944368"/>
            <a:ext cx="3749040" cy="658368"/>
          </a:xfrm>
          <a:prstGeom prst="rect">
            <a:avLst/>
          </a:prstGeom>
          <a:noFill/>
          <a:ln/>
        </p:spPr>
        <p:txBody>
          <a:bodyPr wrap="square" lIns="0" tIns="0" rIns="0" bIns="0" rtlCol="0" anchor="ctr"/>
          <a:lstStyle/>
          <a:p>
            <a:pPr indent="0" marL="0">
              <a:buNone/>
            </a:pPr>
            <a:r>
              <a:rPr lang="en-US" sz="1300" dirty="0">
                <a:solidFill>
                  <a:schemeClr val="tx1"/>
                </a:solidFill>
              </a:rPr>
              <a:t>Scrooge takes responsibility for the poor child he once ignored. Tiny Tim does not die.</a:t>
            </a:r>
            <a:endParaRPr lang="en-US" sz="1300" dirty="0"/>
          </a:p>
        </p:txBody>
      </p:sp>
      <p:sp>
        <p:nvSpPr>
          <p:cNvPr id="15" name="card_274"/>
          <p:cNvSpPr/>
          <p:nvPr/>
        </p:nvSpPr>
        <p:spPr>
          <a:xfrm>
            <a:off x="457200" y="3785616"/>
            <a:ext cx="8229600" cy="768096"/>
          </a:xfrm>
          <a:prstGeom prst="roundRect">
            <a:avLst>
              <a:gd name="adj" fmla="val 14286"/>
            </a:avLst>
          </a:prstGeom>
          <a:solidFill>
            <a:schemeClr val="bg2"/>
          </a:solidFill>
          <a:ln/>
        </p:spPr>
      </p:sp>
      <p:sp>
        <p:nvSpPr>
          <p:cNvPr id="16" name="bar_275"/>
          <p:cNvSpPr/>
          <p:nvPr/>
        </p:nvSpPr>
        <p:spPr>
          <a:xfrm>
            <a:off x="457200" y="3895344"/>
            <a:ext cx="73152" cy="548640"/>
          </a:xfrm>
          <a:prstGeom prst="rect">
            <a:avLst/>
          </a:prstGeom>
          <a:solidFill>
            <a:srgbClr val="F3B61F"/>
          </a:solidFill>
          <a:ln/>
        </p:spPr>
      </p:sp>
      <p:sp>
        <p:nvSpPr>
          <p:cNvPr id="17" name="txt_276"/>
          <p:cNvSpPr txBox="1"/>
          <p:nvPr/>
        </p:nvSpPr>
        <p:spPr>
          <a:xfrm>
            <a:off x="685800" y="3840480"/>
            <a:ext cx="4023360" cy="658368"/>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"as good a friend, as good a master, and as good a man, as the good old city knew"</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Stave 5, the narrator</a:t>
            </a:r>
            <a:endParaRPr lang="en-US" sz="1400" dirty="0"/>
          </a:p>
        </p:txBody>
      </p:sp>
      <p:sp>
        <p:nvSpPr>
          <p:cNvPr id="18" name="txt_277"/>
          <p:cNvSpPr txBox="1"/>
          <p:nvPr/>
        </p:nvSpPr>
        <p:spPr>
          <a:xfrm>
            <a:off x="4800600" y="3840480"/>
            <a:ext cx="3749040" cy="658368"/>
          </a:xfrm>
          <a:prstGeom prst="rect">
            <a:avLst/>
          </a:prstGeom>
          <a:noFill/>
          <a:ln/>
        </p:spPr>
        <p:txBody>
          <a:bodyPr wrap="square" lIns="0" tIns="0" rIns="0" bIns="0" rtlCol="0" anchor="ctr"/>
          <a:lstStyle/>
          <a:p>
            <a:pPr indent="0" marL="0">
              <a:buNone/>
            </a:pPr>
            <a:r>
              <a:rPr lang="en-US" sz="1300" dirty="0">
                <a:solidFill>
                  <a:schemeClr val="tx1"/>
                </a:solidFill>
              </a:rPr>
              <a:t>Repetition of 'good' completes his redemption. He now treats everyone well.</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Then and now: how has Scrooge changed?</a:t>
            </a:r>
            <a:endParaRPr lang="en-US" sz="3000" dirty="0"/>
          </a:p>
        </p:txBody>
      </p:sp>
      <p:sp>
        <p:nvSpPr>
          <p:cNvPr id="3" name="card_278"/>
          <p:cNvSpPr/>
          <p:nvPr/>
        </p:nvSpPr>
        <p:spPr>
          <a:xfrm>
            <a:off x="457200" y="1097280"/>
            <a:ext cx="4023360" cy="566928"/>
          </a:xfrm>
          <a:prstGeom prst="roundRect">
            <a:avLst>
              <a:gd name="adj" fmla="val 19355"/>
            </a:avLst>
          </a:prstGeom>
          <a:solidFill>
            <a:srgbClr val="E4572E"/>
          </a:solidFill>
          <a:ln/>
        </p:spPr>
      </p:sp>
      <p:sp>
        <p:nvSpPr>
          <p:cNvPr id="4" name="card_279"/>
          <p:cNvSpPr/>
          <p:nvPr/>
        </p:nvSpPr>
        <p:spPr>
          <a:xfrm>
            <a:off x="4663440" y="1097280"/>
            <a:ext cx="4023360" cy="566928"/>
          </a:xfrm>
          <a:prstGeom prst="roundRect">
            <a:avLst>
              <a:gd name="adj" fmla="val 19355"/>
            </a:avLst>
          </a:prstGeom>
          <a:solidFill>
            <a:srgbClr val="17A398"/>
          </a:solidFill>
          <a:ln/>
        </p:spPr>
      </p:sp>
      <p:sp>
        <p:nvSpPr>
          <p:cNvPr id="5" name="txt_280"/>
          <p:cNvSpPr txBox="1"/>
          <p:nvPr/>
        </p:nvSpPr>
        <p:spPr>
          <a:xfrm>
            <a:off x="640080" y="1097280"/>
            <a:ext cx="3657600" cy="566928"/>
          </a:xfrm>
          <a:prstGeom prst="rect">
            <a:avLst/>
          </a:prstGeom>
          <a:noFill/>
          <a:ln/>
        </p:spPr>
        <p:txBody>
          <a:bodyPr wrap="square" lIns="0" tIns="0" rIns="0" bIns="0" rtlCol="0" anchor="ctr"/>
          <a:lstStyle/>
          <a:p>
            <a:pPr algn="ctr" indent="0" marL="0">
              <a:buNone/>
            </a:pPr>
            <a:r>
              <a:rPr lang="en-US" sz="1700" b="1" dirty="0">
                <a:solidFill>
                  <a:schemeClr val="bg1"/>
                </a:solidFill>
                <a:latin typeface="Cambria" pitchFamily="34" charset="0"/>
                <a:ea typeface="Cambria" pitchFamily="34" charset="-122"/>
                <a:cs typeface="Cambria" pitchFamily="34" charset="-120"/>
              </a:rPr>
              <a:t>Stave 1</a:t>
            </a:r>
            <a:endParaRPr lang="en-US" sz="1700" dirty="0"/>
          </a:p>
        </p:txBody>
      </p:sp>
      <p:sp>
        <p:nvSpPr>
          <p:cNvPr id="6" name="txt_281"/>
          <p:cNvSpPr txBox="1"/>
          <p:nvPr/>
        </p:nvSpPr>
        <p:spPr>
          <a:xfrm>
            <a:off x="4846320" y="1097280"/>
            <a:ext cx="3657600" cy="566928"/>
          </a:xfrm>
          <a:prstGeom prst="rect">
            <a:avLst/>
          </a:prstGeom>
          <a:noFill/>
          <a:ln/>
        </p:spPr>
        <p:txBody>
          <a:bodyPr wrap="square" lIns="0" tIns="0" rIns="0" bIns="0" rtlCol="0" anchor="ctr"/>
          <a:lstStyle/>
          <a:p>
            <a:pPr algn="ctr" indent="0" marL="0">
              <a:buNone/>
            </a:pPr>
            <a:r>
              <a:rPr lang="en-US" sz="1700" b="1" dirty="0">
                <a:solidFill>
                  <a:schemeClr val="bg1"/>
                </a:solidFill>
                <a:latin typeface="Cambria" pitchFamily="34" charset="0"/>
                <a:ea typeface="Cambria" pitchFamily="34" charset="-122"/>
                <a:cs typeface="Cambria" pitchFamily="34" charset="-120"/>
              </a:rPr>
              <a:t>Stave 5</a:t>
            </a:r>
            <a:endParaRPr lang="en-US" sz="1700" dirty="0"/>
          </a:p>
        </p:txBody>
      </p:sp>
      <p:sp>
        <p:nvSpPr>
          <p:cNvPr id="7" name="card_282"/>
          <p:cNvSpPr/>
          <p:nvPr/>
        </p:nvSpPr>
        <p:spPr>
          <a:xfrm>
            <a:off x="457200" y="1783080"/>
            <a:ext cx="4023360" cy="566928"/>
          </a:xfrm>
          <a:prstGeom prst="roundRect">
            <a:avLst>
              <a:gd name="adj" fmla="val 19355"/>
            </a:avLst>
          </a:prstGeom>
          <a:solidFill>
            <a:schemeClr val="bg2"/>
          </a:solidFill>
          <a:ln/>
        </p:spPr>
      </p:sp>
      <p:sp>
        <p:nvSpPr>
          <p:cNvPr id="8" name="card_283"/>
          <p:cNvSpPr/>
          <p:nvPr/>
        </p:nvSpPr>
        <p:spPr>
          <a:xfrm>
            <a:off x="4663440" y="1783080"/>
            <a:ext cx="4023360" cy="566928"/>
          </a:xfrm>
          <a:prstGeom prst="roundRect">
            <a:avLst>
              <a:gd name="adj" fmla="val 19355"/>
            </a:avLst>
          </a:prstGeom>
          <a:solidFill>
            <a:schemeClr val="bg2"/>
          </a:solidFill>
          <a:ln/>
        </p:spPr>
      </p:sp>
      <p:sp>
        <p:nvSpPr>
          <p:cNvPr id="9" name="txt_284"/>
          <p:cNvSpPr txBox="1"/>
          <p:nvPr/>
        </p:nvSpPr>
        <p:spPr>
          <a:xfrm>
            <a:off x="640080" y="1783080"/>
            <a:ext cx="3657600" cy="566928"/>
          </a:xfrm>
          <a:prstGeom prst="rect">
            <a:avLst/>
          </a:prstGeom>
          <a:noFill/>
          <a:ln/>
        </p:spPr>
        <p:txBody>
          <a:bodyPr wrap="square" lIns="0" tIns="0" rIns="0" bIns="0" rtlCol="0" anchor="ctr"/>
          <a:lstStyle/>
          <a:p>
            <a:pPr algn="l" indent="0" marL="0">
              <a:buNone/>
            </a:pPr>
            <a:r>
              <a:rPr lang="en-US" sz="1300" dirty="0">
                <a:solidFill>
                  <a:schemeClr val="tx1"/>
                </a:solidFill>
              </a:rPr>
              <a:t>"Bah! Humbug!"</a:t>
            </a:r>
            <a:endParaRPr lang="en-US" sz="1300" dirty="0"/>
          </a:p>
        </p:txBody>
      </p:sp>
      <p:sp>
        <p:nvSpPr>
          <p:cNvPr id="10" name="txt_285"/>
          <p:cNvSpPr txBox="1"/>
          <p:nvPr/>
        </p:nvSpPr>
        <p:spPr>
          <a:xfrm>
            <a:off x="4846320" y="1783080"/>
            <a:ext cx="3657600" cy="566928"/>
          </a:xfrm>
          <a:prstGeom prst="rect">
            <a:avLst/>
          </a:prstGeom>
          <a:noFill/>
          <a:ln/>
        </p:spPr>
        <p:txBody>
          <a:bodyPr wrap="square" lIns="0" tIns="0" rIns="0" bIns="0" rtlCol="0" anchor="ctr"/>
          <a:lstStyle/>
          <a:p>
            <a:pPr algn="l" indent="0" marL="0">
              <a:buNone/>
            </a:pPr>
            <a:r>
              <a:rPr lang="en-US" sz="1300" dirty="0">
                <a:solidFill>
                  <a:schemeClr val="tx1"/>
                </a:solidFill>
              </a:rPr>
              <a:t>"I will honour Christmas in my heart"</a:t>
            </a:r>
            <a:endParaRPr lang="en-US" sz="1300" dirty="0"/>
          </a:p>
        </p:txBody>
      </p:sp>
      <p:sp>
        <p:nvSpPr>
          <p:cNvPr id="11" name="card_286"/>
          <p:cNvSpPr/>
          <p:nvPr/>
        </p:nvSpPr>
        <p:spPr>
          <a:xfrm>
            <a:off x="457200" y="2468880"/>
            <a:ext cx="4023360" cy="566928"/>
          </a:xfrm>
          <a:prstGeom prst="roundRect">
            <a:avLst>
              <a:gd name="adj" fmla="val 19355"/>
            </a:avLst>
          </a:prstGeom>
          <a:solidFill>
            <a:schemeClr val="bg2"/>
          </a:solidFill>
          <a:ln/>
        </p:spPr>
      </p:sp>
      <p:sp>
        <p:nvSpPr>
          <p:cNvPr id="12" name="card_287"/>
          <p:cNvSpPr/>
          <p:nvPr/>
        </p:nvSpPr>
        <p:spPr>
          <a:xfrm>
            <a:off x="4663440" y="2468880"/>
            <a:ext cx="4023360" cy="566928"/>
          </a:xfrm>
          <a:prstGeom prst="roundRect">
            <a:avLst>
              <a:gd name="adj" fmla="val 19355"/>
            </a:avLst>
          </a:prstGeom>
          <a:solidFill>
            <a:schemeClr val="bg2"/>
          </a:solidFill>
          <a:ln/>
        </p:spPr>
      </p:sp>
      <p:sp>
        <p:nvSpPr>
          <p:cNvPr id="13" name="txt_288"/>
          <p:cNvSpPr txBox="1"/>
          <p:nvPr/>
        </p:nvSpPr>
        <p:spPr>
          <a:xfrm>
            <a:off x="640080" y="2468880"/>
            <a:ext cx="3657600" cy="566928"/>
          </a:xfrm>
          <a:prstGeom prst="rect">
            <a:avLst/>
          </a:prstGeom>
          <a:noFill/>
          <a:ln/>
        </p:spPr>
        <p:txBody>
          <a:bodyPr wrap="square" lIns="0" tIns="0" rIns="0" bIns="0" rtlCol="0" anchor="ctr"/>
          <a:lstStyle/>
          <a:p>
            <a:pPr algn="l" indent="0" marL="0">
              <a:buNone/>
            </a:pPr>
            <a:r>
              <a:rPr lang="en-US" sz="1300" dirty="0">
                <a:solidFill>
                  <a:schemeClr val="tx1"/>
                </a:solidFill>
              </a:rPr>
              <a:t>"solitary as an oyster"</a:t>
            </a:r>
            <a:endParaRPr lang="en-US" sz="1300" dirty="0"/>
          </a:p>
        </p:txBody>
      </p:sp>
      <p:sp>
        <p:nvSpPr>
          <p:cNvPr id="14" name="txt_289"/>
          <p:cNvSpPr txBox="1"/>
          <p:nvPr/>
        </p:nvSpPr>
        <p:spPr>
          <a:xfrm>
            <a:off x="4846320" y="2468880"/>
            <a:ext cx="3657600" cy="566928"/>
          </a:xfrm>
          <a:prstGeom prst="rect">
            <a:avLst/>
          </a:prstGeom>
          <a:noFill/>
          <a:ln/>
        </p:spPr>
        <p:txBody>
          <a:bodyPr wrap="square" lIns="0" tIns="0" rIns="0" bIns="0" rtlCol="0" anchor="ctr"/>
          <a:lstStyle/>
          <a:p>
            <a:pPr algn="l" indent="0" marL="0">
              <a:buNone/>
            </a:pPr>
            <a:r>
              <a:rPr lang="en-US" sz="1300" dirty="0">
                <a:solidFill>
                  <a:schemeClr val="tx1"/>
                </a:solidFill>
              </a:rPr>
              <a:t>Joins Fred's family for Christmas dinner</a:t>
            </a:r>
            <a:endParaRPr lang="en-US" sz="1300" dirty="0"/>
          </a:p>
        </p:txBody>
      </p:sp>
      <p:sp>
        <p:nvSpPr>
          <p:cNvPr id="15" name="card_290"/>
          <p:cNvSpPr/>
          <p:nvPr/>
        </p:nvSpPr>
        <p:spPr>
          <a:xfrm>
            <a:off x="457200" y="3154680"/>
            <a:ext cx="4023360" cy="566928"/>
          </a:xfrm>
          <a:prstGeom prst="roundRect">
            <a:avLst>
              <a:gd name="adj" fmla="val 19355"/>
            </a:avLst>
          </a:prstGeom>
          <a:solidFill>
            <a:schemeClr val="bg2"/>
          </a:solidFill>
          <a:ln/>
        </p:spPr>
      </p:sp>
      <p:sp>
        <p:nvSpPr>
          <p:cNvPr id="16" name="card_291"/>
          <p:cNvSpPr/>
          <p:nvPr/>
        </p:nvSpPr>
        <p:spPr>
          <a:xfrm>
            <a:off x="4663440" y="3154680"/>
            <a:ext cx="4023360" cy="566928"/>
          </a:xfrm>
          <a:prstGeom prst="roundRect">
            <a:avLst>
              <a:gd name="adj" fmla="val 19355"/>
            </a:avLst>
          </a:prstGeom>
          <a:solidFill>
            <a:schemeClr val="bg2"/>
          </a:solidFill>
          <a:ln/>
        </p:spPr>
      </p:sp>
      <p:sp>
        <p:nvSpPr>
          <p:cNvPr id="17" name="txt_292"/>
          <p:cNvSpPr txBox="1"/>
          <p:nvPr/>
        </p:nvSpPr>
        <p:spPr>
          <a:xfrm>
            <a:off x="640080" y="3154680"/>
            <a:ext cx="3657600" cy="566928"/>
          </a:xfrm>
          <a:prstGeom prst="rect">
            <a:avLst/>
          </a:prstGeom>
          <a:noFill/>
          <a:ln/>
        </p:spPr>
        <p:txBody>
          <a:bodyPr wrap="square" lIns="0" tIns="0" rIns="0" bIns="0" rtlCol="0" anchor="ctr"/>
          <a:lstStyle/>
          <a:p>
            <a:pPr algn="l" indent="0" marL="0">
              <a:buNone/>
            </a:pPr>
            <a:r>
              <a:rPr lang="en-US" sz="1300" dirty="0">
                <a:solidFill>
                  <a:schemeClr val="tx1"/>
                </a:solidFill>
              </a:rPr>
              <a:t>Wants the poor to "decrease the surplus population"</a:t>
            </a:r>
            <a:endParaRPr lang="en-US" sz="1300" dirty="0"/>
          </a:p>
        </p:txBody>
      </p:sp>
      <p:sp>
        <p:nvSpPr>
          <p:cNvPr id="18" name="txt_293"/>
          <p:cNvSpPr txBox="1"/>
          <p:nvPr/>
        </p:nvSpPr>
        <p:spPr>
          <a:xfrm>
            <a:off x="4846320" y="3154680"/>
            <a:ext cx="3657600" cy="566928"/>
          </a:xfrm>
          <a:prstGeom prst="rect">
            <a:avLst/>
          </a:prstGeom>
          <a:noFill/>
          <a:ln/>
        </p:spPr>
        <p:txBody>
          <a:bodyPr wrap="square" lIns="0" tIns="0" rIns="0" bIns="0" rtlCol="0" anchor="ctr"/>
          <a:lstStyle/>
          <a:p>
            <a:pPr algn="l" indent="0" marL="0">
              <a:buNone/>
            </a:pPr>
            <a:r>
              <a:rPr lang="en-US" sz="1300" dirty="0">
                <a:solidFill>
                  <a:schemeClr val="tx1"/>
                </a:solidFill>
              </a:rPr>
              <a:t>Becomes "a second father" to Tiny Tim</a:t>
            </a:r>
            <a:endParaRPr lang="en-US" sz="1300" dirty="0"/>
          </a:p>
        </p:txBody>
      </p:sp>
      <p:sp>
        <p:nvSpPr>
          <p:cNvPr id="19" name="card_294"/>
          <p:cNvSpPr/>
          <p:nvPr/>
        </p:nvSpPr>
        <p:spPr>
          <a:xfrm>
            <a:off x="457200" y="3840480"/>
            <a:ext cx="4023360" cy="566928"/>
          </a:xfrm>
          <a:prstGeom prst="roundRect">
            <a:avLst>
              <a:gd name="adj" fmla="val 19355"/>
            </a:avLst>
          </a:prstGeom>
          <a:solidFill>
            <a:schemeClr val="bg2"/>
          </a:solidFill>
          <a:ln/>
        </p:spPr>
      </p:sp>
      <p:sp>
        <p:nvSpPr>
          <p:cNvPr id="20" name="card_295"/>
          <p:cNvSpPr/>
          <p:nvPr/>
        </p:nvSpPr>
        <p:spPr>
          <a:xfrm>
            <a:off x="4663440" y="3840480"/>
            <a:ext cx="4023360" cy="566928"/>
          </a:xfrm>
          <a:prstGeom prst="roundRect">
            <a:avLst>
              <a:gd name="adj" fmla="val 19355"/>
            </a:avLst>
          </a:prstGeom>
          <a:solidFill>
            <a:schemeClr val="bg2"/>
          </a:solidFill>
          <a:ln/>
        </p:spPr>
      </p:sp>
      <p:sp>
        <p:nvSpPr>
          <p:cNvPr id="21" name="txt_296"/>
          <p:cNvSpPr txBox="1"/>
          <p:nvPr/>
        </p:nvSpPr>
        <p:spPr>
          <a:xfrm>
            <a:off x="640080" y="3840480"/>
            <a:ext cx="3657600" cy="566928"/>
          </a:xfrm>
          <a:prstGeom prst="rect">
            <a:avLst/>
          </a:prstGeom>
          <a:noFill/>
          <a:ln/>
        </p:spPr>
        <p:txBody>
          <a:bodyPr wrap="square" lIns="0" tIns="0" rIns="0" bIns="0" rtlCol="0" anchor="ctr"/>
          <a:lstStyle/>
          <a:p>
            <a:pPr algn="l" indent="0" marL="0">
              <a:buNone/>
            </a:pPr>
            <a:r>
              <a:rPr lang="en-US" sz="1300" dirty="0">
                <a:solidFill>
                  <a:schemeClr val="tx1"/>
                </a:solidFill>
              </a:rPr>
              <a:t>Pays Bob Cratchit as little as possible</a:t>
            </a:r>
            <a:endParaRPr lang="en-US" sz="1300" dirty="0"/>
          </a:p>
        </p:txBody>
      </p:sp>
      <p:sp>
        <p:nvSpPr>
          <p:cNvPr id="22" name="txt_297"/>
          <p:cNvSpPr txBox="1"/>
          <p:nvPr/>
        </p:nvSpPr>
        <p:spPr>
          <a:xfrm>
            <a:off x="4846320" y="3840480"/>
            <a:ext cx="3657600" cy="566928"/>
          </a:xfrm>
          <a:prstGeom prst="rect">
            <a:avLst/>
          </a:prstGeom>
          <a:noFill/>
          <a:ln/>
        </p:spPr>
        <p:txBody>
          <a:bodyPr wrap="square" lIns="0" tIns="0" rIns="0" bIns="0" rtlCol="0" anchor="ctr"/>
          <a:lstStyle/>
          <a:p>
            <a:pPr algn="l" indent="0" marL="0">
              <a:buNone/>
            </a:pPr>
            <a:r>
              <a:rPr lang="en-US" sz="1300" dirty="0">
                <a:solidFill>
                  <a:schemeClr val="tx1"/>
                </a:solidFill>
              </a:rPr>
              <a:t>Raises Bob's salary</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Dickens's message</a:t>
            </a:r>
            <a:endParaRPr lang="en-US" sz="3000" dirty="0"/>
          </a:p>
        </p:txBody>
      </p:sp>
      <p:sp>
        <p:nvSpPr>
          <p:cNvPr id="3" name="card_298"/>
          <p:cNvSpPr/>
          <p:nvPr/>
        </p:nvSpPr>
        <p:spPr>
          <a:xfrm>
            <a:off x="457200" y="1143000"/>
            <a:ext cx="2606040" cy="1554480"/>
          </a:xfrm>
          <a:prstGeom prst="roundRect">
            <a:avLst>
              <a:gd name="adj" fmla="val 7059"/>
            </a:avLst>
          </a:prstGeom>
          <a:solidFill>
            <a:schemeClr val="bg2"/>
          </a:solidFill>
          <a:ln/>
        </p:spPr>
      </p:sp>
      <p:sp>
        <p:nvSpPr>
          <p:cNvPr id="4" name="txt_299"/>
          <p:cNvSpPr txBox="1"/>
          <p:nvPr/>
        </p:nvSpPr>
        <p:spPr>
          <a:xfrm>
            <a:off x="640080" y="1280160"/>
            <a:ext cx="2286000" cy="365760"/>
          </a:xfrm>
          <a:prstGeom prst="rect">
            <a:avLst/>
          </a:prstGeom>
          <a:noFill/>
          <a:ln/>
        </p:spPr>
        <p:txBody>
          <a:bodyPr wrap="square" lIns="0" tIns="0" rIns="0" bIns="0" rtlCol="0" anchor="t"/>
          <a:lstStyle/>
          <a:p>
            <a:pPr indent="0" marL="0">
              <a:buNone/>
            </a:pPr>
            <a:r>
              <a:rPr lang="en-US" sz="1600" b="1" dirty="0">
                <a:solidFill>
                  <a:schemeClr val="accent3"/>
                </a:solidFill>
                <a:latin typeface="Cambria" pitchFamily="34" charset="0"/>
                <a:ea typeface="Cambria" pitchFamily="34" charset="-122"/>
                <a:cs typeface="Cambria" pitchFamily="34" charset="-120"/>
              </a:rPr>
              <a:t>Anyone can change</a:t>
            </a:r>
            <a:endParaRPr lang="en-US" sz="1600" dirty="0"/>
          </a:p>
        </p:txBody>
      </p:sp>
      <p:sp>
        <p:nvSpPr>
          <p:cNvPr id="5" name="txt_300"/>
          <p:cNvSpPr txBox="1"/>
          <p:nvPr/>
        </p:nvSpPr>
        <p:spPr>
          <a:xfrm>
            <a:off x="640080" y="1691640"/>
            <a:ext cx="2286000" cy="960120"/>
          </a:xfrm>
          <a:prstGeom prst="rect">
            <a:avLst/>
          </a:prstGeom>
          <a:noFill/>
          <a:ln/>
        </p:spPr>
        <p:txBody>
          <a:bodyPr wrap="square" lIns="0" tIns="0" rIns="0" bIns="0" rtlCol="0" anchor="t"/>
          <a:lstStyle/>
          <a:p>
            <a:pPr indent="0" marL="0">
              <a:buNone/>
            </a:pPr>
            <a:r>
              <a:rPr lang="en-US" sz="1300" dirty="0">
                <a:solidFill>
                  <a:schemeClr val="tx2"/>
                </a:solidFill>
              </a:rPr>
              <a:t>If Scrooge, the worst of misers, can be redeemed, so can anyone.</a:t>
            </a:r>
            <a:endParaRPr lang="en-US" sz="1300" dirty="0"/>
          </a:p>
        </p:txBody>
      </p:sp>
      <p:sp>
        <p:nvSpPr>
          <p:cNvPr id="6" name="card_301"/>
          <p:cNvSpPr/>
          <p:nvPr/>
        </p:nvSpPr>
        <p:spPr>
          <a:xfrm>
            <a:off x="3273552" y="1143000"/>
            <a:ext cx="2606040" cy="1554480"/>
          </a:xfrm>
          <a:prstGeom prst="roundRect">
            <a:avLst>
              <a:gd name="adj" fmla="val 7059"/>
            </a:avLst>
          </a:prstGeom>
          <a:solidFill>
            <a:schemeClr val="bg2"/>
          </a:solidFill>
          <a:ln/>
        </p:spPr>
      </p:sp>
      <p:sp>
        <p:nvSpPr>
          <p:cNvPr id="7" name="txt_302"/>
          <p:cNvSpPr txBox="1"/>
          <p:nvPr/>
        </p:nvSpPr>
        <p:spPr>
          <a:xfrm>
            <a:off x="3456432" y="1280160"/>
            <a:ext cx="2286000" cy="365760"/>
          </a:xfrm>
          <a:prstGeom prst="rect">
            <a:avLst/>
          </a:prstGeom>
          <a:noFill/>
          <a:ln/>
        </p:spPr>
        <p:txBody>
          <a:bodyPr wrap="square" lIns="0" tIns="0" rIns="0" bIns="0" rtlCol="0" anchor="t"/>
          <a:lstStyle/>
          <a:p>
            <a:pPr indent="0" marL="0">
              <a:buNone/>
            </a:pPr>
            <a:r>
              <a:rPr lang="en-US" sz="1600" b="1" dirty="0">
                <a:solidFill>
                  <a:schemeClr val="accent2"/>
                </a:solidFill>
                <a:latin typeface="Cambria" pitchFamily="34" charset="0"/>
                <a:ea typeface="Cambria" pitchFamily="34" charset="-122"/>
                <a:cs typeface="Cambria" pitchFamily="34" charset="-120"/>
              </a:rPr>
              <a:t>Responsibility</a:t>
            </a:r>
            <a:endParaRPr lang="en-US" sz="1600" dirty="0"/>
          </a:p>
        </p:txBody>
      </p:sp>
      <p:sp>
        <p:nvSpPr>
          <p:cNvPr id="8" name="txt_303"/>
          <p:cNvSpPr txBox="1"/>
          <p:nvPr/>
        </p:nvSpPr>
        <p:spPr>
          <a:xfrm>
            <a:off x="3456432" y="1691640"/>
            <a:ext cx="2286000" cy="960120"/>
          </a:xfrm>
          <a:prstGeom prst="rect">
            <a:avLst/>
          </a:prstGeom>
          <a:noFill/>
          <a:ln/>
        </p:spPr>
        <p:txBody>
          <a:bodyPr wrap="square" lIns="0" tIns="0" rIns="0" bIns="0" rtlCol="0" anchor="t"/>
          <a:lstStyle/>
          <a:p>
            <a:pPr indent="0" marL="0">
              <a:buNone/>
            </a:pPr>
            <a:r>
              <a:rPr lang="en-US" sz="1300" dirty="0">
                <a:solidFill>
                  <a:schemeClr val="tx2"/>
                </a:solidFill>
              </a:rPr>
              <a:t>Like Marley says, "Mankind" should be everyone's business.</a:t>
            </a:r>
            <a:endParaRPr lang="en-US" sz="1300" dirty="0"/>
          </a:p>
        </p:txBody>
      </p:sp>
      <p:sp>
        <p:nvSpPr>
          <p:cNvPr id="9" name="card_304"/>
          <p:cNvSpPr/>
          <p:nvPr/>
        </p:nvSpPr>
        <p:spPr>
          <a:xfrm>
            <a:off x="6089904" y="1143000"/>
            <a:ext cx="2606040" cy="1554480"/>
          </a:xfrm>
          <a:prstGeom prst="roundRect">
            <a:avLst>
              <a:gd name="adj" fmla="val 7059"/>
            </a:avLst>
          </a:prstGeom>
          <a:solidFill>
            <a:schemeClr val="bg2"/>
          </a:solidFill>
          <a:ln/>
        </p:spPr>
      </p:sp>
      <p:sp>
        <p:nvSpPr>
          <p:cNvPr id="10" name="txt_305"/>
          <p:cNvSpPr txBox="1"/>
          <p:nvPr/>
        </p:nvSpPr>
        <p:spPr>
          <a:xfrm>
            <a:off x="6272784" y="1280160"/>
            <a:ext cx="2286000" cy="365760"/>
          </a:xfrm>
          <a:prstGeom prst="rect">
            <a:avLst/>
          </a:prstGeom>
          <a:noFill/>
          <a:ln/>
        </p:spPr>
        <p:txBody>
          <a:bodyPr wrap="square" lIns="0" tIns="0" rIns="0" bIns="0" rtlCol="0" anchor="t"/>
          <a:lstStyle/>
          <a:p>
            <a:pPr indent="0" marL="0">
              <a:buNone/>
            </a:pPr>
            <a:r>
              <a:rPr lang="en-US" sz="1600" b="1" dirty="0">
                <a:solidFill>
                  <a:schemeClr val="accent1"/>
                </a:solidFill>
                <a:latin typeface="Cambria" pitchFamily="34" charset="0"/>
                <a:ea typeface="Cambria" pitchFamily="34" charset="-122"/>
                <a:cs typeface="Cambria" pitchFamily="34" charset="-120"/>
              </a:rPr>
              <a:t>Act now</a:t>
            </a:r>
            <a:endParaRPr lang="en-US" sz="1600" dirty="0"/>
          </a:p>
        </p:txBody>
      </p:sp>
      <p:sp>
        <p:nvSpPr>
          <p:cNvPr id="11" name="txt_306"/>
          <p:cNvSpPr txBox="1"/>
          <p:nvPr/>
        </p:nvSpPr>
        <p:spPr>
          <a:xfrm>
            <a:off x="6272784" y="1691640"/>
            <a:ext cx="2286000" cy="960120"/>
          </a:xfrm>
          <a:prstGeom prst="rect">
            <a:avLst/>
          </a:prstGeom>
          <a:noFill/>
          <a:ln/>
        </p:spPr>
        <p:txBody>
          <a:bodyPr wrap="square" lIns="0" tIns="0" rIns="0" bIns="0" rtlCol="0" anchor="t"/>
          <a:lstStyle/>
          <a:p>
            <a:pPr indent="0" marL="0">
              <a:buNone/>
            </a:pPr>
            <a:r>
              <a:rPr lang="en-US" sz="1300" dirty="0">
                <a:solidFill>
                  <a:schemeClr val="tx2"/>
                </a:solidFill>
              </a:rPr>
              <a:t>The future can still be changed. Tiny Tim lives because Scrooge acts.</a:t>
            </a:r>
            <a:endParaRPr lang="en-US" sz="1300" dirty="0"/>
          </a:p>
        </p:txBody>
      </p:sp>
      <p:sp>
        <p:nvSpPr>
          <p:cNvPr id="12" name="card_307"/>
          <p:cNvSpPr/>
          <p:nvPr/>
        </p:nvSpPr>
        <p:spPr>
          <a:xfrm>
            <a:off x="914400" y="2971800"/>
            <a:ext cx="7315200" cy="1417320"/>
          </a:xfrm>
          <a:prstGeom prst="roundRect">
            <a:avLst>
              <a:gd name="adj" fmla="val 7742"/>
            </a:avLst>
          </a:prstGeom>
          <a:solidFill>
            <a:srgbClr val="FDF3DC"/>
          </a:solidFill>
          <a:ln/>
        </p:spPr>
      </p:sp>
      <p:sp>
        <p:nvSpPr>
          <p:cNvPr id="13" name="txt_308"/>
          <p:cNvSpPr txBox="1"/>
          <p:nvPr/>
        </p:nvSpPr>
        <p:spPr>
          <a:xfrm>
            <a:off x="1143000" y="3063240"/>
            <a:ext cx="6858000" cy="1234440"/>
          </a:xfrm>
          <a:prstGeom prst="rect">
            <a:avLst/>
          </a:prstGeom>
          <a:noFill/>
          <a:ln/>
        </p:spPr>
        <p:txBody>
          <a:bodyPr wrap="square" lIns="0" tIns="0" rIns="0" bIns="0" rtlCol="0" anchor="ctr"/>
          <a:lstStyle/>
          <a:p>
            <a:pPr indent="0" marL="0">
              <a:buNone/>
            </a:pPr>
            <a:r>
              <a:rPr lang="en-US" sz="1500" b="1" dirty="0">
                <a:solidFill>
                  <a:srgbClr val="F3B61F"/>
                </a:solidFill>
              </a:rPr>
              <a:t>Exam tip: </a:t>
            </a:r>
            <a:pPr indent="0" marL="0">
              <a:buNone/>
            </a:pPr>
            <a:r>
              <a:rPr lang="en-US" sz="1500" dirty="0">
                <a:solidFill>
                  <a:schemeClr val="tx1"/>
                </a:solidFill>
              </a:rPr>
              <a:t>always connect Scrooge's change to Dickens's purpose. Scrooge is a vehicle for Dickens's message to wealthy Victorian readers.</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Your turn: which stave?</a:t>
            </a:r>
            <a:endParaRPr lang="en-US" sz="3000" dirty="0"/>
          </a:p>
        </p:txBody>
      </p:sp>
      <p:sp>
        <p:nvSpPr>
          <p:cNvPr id="3" name="card_309"/>
          <p:cNvSpPr/>
          <p:nvPr/>
        </p:nvSpPr>
        <p:spPr>
          <a:xfrm>
            <a:off x="457200" y="1143000"/>
            <a:ext cx="4023360" cy="987552"/>
          </a:xfrm>
          <a:prstGeom prst="roundRect">
            <a:avLst>
              <a:gd name="adj" fmla="val 11111"/>
            </a:avLst>
          </a:prstGeom>
          <a:solidFill>
            <a:schemeClr val="bg2"/>
          </a:solidFill>
          <a:ln/>
        </p:spPr>
      </p:sp>
      <p:sp>
        <p:nvSpPr>
          <p:cNvPr id="4" name="badge_310"/>
          <p:cNvSpPr/>
          <p:nvPr/>
        </p:nvSpPr>
        <p:spPr>
          <a:xfrm>
            <a:off x="621792" y="1444752"/>
            <a:ext cx="384048" cy="384048"/>
          </a:xfrm>
          <a:prstGeom prst="ellipse">
            <a:avLst/>
          </a:prstGeom>
          <a:solidFill>
            <a:schemeClr val="accent4"/>
          </a:solidFill>
          <a:ln/>
        </p:spPr>
      </p:sp>
      <p:sp>
        <p:nvSpPr>
          <p:cNvPr id="5" name="badgeTxt_311"/>
          <p:cNvSpPr txBox="1"/>
          <p:nvPr/>
        </p:nvSpPr>
        <p:spPr>
          <a:xfrm>
            <a:off x="621792" y="1444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6" name="txt_312"/>
          <p:cNvSpPr txBox="1"/>
          <p:nvPr/>
        </p:nvSpPr>
        <p:spPr>
          <a:xfrm>
            <a:off x="1188720" y="1216152"/>
            <a:ext cx="3154680" cy="841248"/>
          </a:xfrm>
          <a:prstGeom prst="rect">
            <a:avLst/>
          </a:prstGeom>
          <a:noFill/>
          <a:ln/>
        </p:spPr>
        <p:txBody>
          <a:bodyPr wrap="square" lIns="0" tIns="0" rIns="0" bIns="0" rtlCol="0" anchor="ctr"/>
          <a:lstStyle/>
          <a:p>
            <a:pPr indent="0" marL="0">
              <a:buNone/>
            </a:pPr>
            <a:r>
              <a:rPr lang="en-US" sz="1400" dirty="0">
                <a:solidFill>
                  <a:schemeClr val="tx1"/>
                </a:solidFill>
              </a:rPr>
              <a:t>"Bah! Humbug!"</a:t>
            </a:r>
            <a:endParaRPr lang="en-US" sz="1400" dirty="0"/>
          </a:p>
        </p:txBody>
      </p:sp>
      <p:sp>
        <p:nvSpPr>
          <p:cNvPr id="7" name="card_313"/>
          <p:cNvSpPr/>
          <p:nvPr/>
        </p:nvSpPr>
        <p:spPr>
          <a:xfrm>
            <a:off x="4663440" y="1143000"/>
            <a:ext cx="4023360" cy="987552"/>
          </a:xfrm>
          <a:prstGeom prst="roundRect">
            <a:avLst>
              <a:gd name="adj" fmla="val 11111"/>
            </a:avLst>
          </a:prstGeom>
          <a:solidFill>
            <a:schemeClr val="bg2"/>
          </a:solidFill>
          <a:ln/>
        </p:spPr>
      </p:sp>
      <p:sp>
        <p:nvSpPr>
          <p:cNvPr id="8" name="badge_314"/>
          <p:cNvSpPr/>
          <p:nvPr/>
        </p:nvSpPr>
        <p:spPr>
          <a:xfrm>
            <a:off x="4828032" y="1444752"/>
            <a:ext cx="384048" cy="384048"/>
          </a:xfrm>
          <a:prstGeom prst="ellipse">
            <a:avLst/>
          </a:prstGeom>
          <a:solidFill>
            <a:schemeClr val="accent4"/>
          </a:solidFill>
          <a:ln/>
        </p:spPr>
      </p:sp>
      <p:sp>
        <p:nvSpPr>
          <p:cNvPr id="9" name="badgeTxt_315"/>
          <p:cNvSpPr txBox="1"/>
          <p:nvPr/>
        </p:nvSpPr>
        <p:spPr>
          <a:xfrm>
            <a:off x="4828032" y="1444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0" name="txt_316"/>
          <p:cNvSpPr txBox="1"/>
          <p:nvPr/>
        </p:nvSpPr>
        <p:spPr>
          <a:xfrm>
            <a:off x="5394960" y="1216152"/>
            <a:ext cx="3154680" cy="841248"/>
          </a:xfrm>
          <a:prstGeom prst="rect">
            <a:avLst/>
          </a:prstGeom>
          <a:noFill/>
          <a:ln/>
        </p:spPr>
        <p:txBody>
          <a:bodyPr wrap="square" lIns="0" tIns="0" rIns="0" bIns="0" rtlCol="0" anchor="ctr"/>
          <a:lstStyle/>
          <a:p>
            <a:pPr indent="0" marL="0">
              <a:buNone/>
            </a:pPr>
            <a:r>
              <a:rPr lang="en-US" sz="1400" dirty="0">
                <a:solidFill>
                  <a:schemeClr val="tx1"/>
                </a:solidFill>
              </a:rPr>
              <a:t>"Another idol has displaced me"</a:t>
            </a:r>
            <a:endParaRPr lang="en-US" sz="1400" dirty="0"/>
          </a:p>
        </p:txBody>
      </p:sp>
      <p:sp>
        <p:nvSpPr>
          <p:cNvPr id="11" name="card_317"/>
          <p:cNvSpPr/>
          <p:nvPr/>
        </p:nvSpPr>
        <p:spPr>
          <a:xfrm>
            <a:off x="457200" y="2286000"/>
            <a:ext cx="4023360" cy="987552"/>
          </a:xfrm>
          <a:prstGeom prst="roundRect">
            <a:avLst>
              <a:gd name="adj" fmla="val 11111"/>
            </a:avLst>
          </a:prstGeom>
          <a:solidFill>
            <a:schemeClr val="bg2"/>
          </a:solidFill>
          <a:ln/>
        </p:spPr>
      </p:sp>
      <p:sp>
        <p:nvSpPr>
          <p:cNvPr id="12" name="badge_318"/>
          <p:cNvSpPr/>
          <p:nvPr/>
        </p:nvSpPr>
        <p:spPr>
          <a:xfrm>
            <a:off x="621792" y="2587752"/>
            <a:ext cx="384048" cy="384048"/>
          </a:xfrm>
          <a:prstGeom prst="ellipse">
            <a:avLst/>
          </a:prstGeom>
          <a:solidFill>
            <a:schemeClr val="accent4"/>
          </a:solidFill>
          <a:ln/>
        </p:spPr>
      </p:sp>
      <p:sp>
        <p:nvSpPr>
          <p:cNvPr id="13" name="badgeTxt_319"/>
          <p:cNvSpPr txBox="1"/>
          <p:nvPr/>
        </p:nvSpPr>
        <p:spPr>
          <a:xfrm>
            <a:off x="621792" y="2587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4" name="txt_320"/>
          <p:cNvSpPr txBox="1"/>
          <p:nvPr/>
        </p:nvSpPr>
        <p:spPr>
          <a:xfrm>
            <a:off x="1188720" y="2359152"/>
            <a:ext cx="3154680" cy="841248"/>
          </a:xfrm>
          <a:prstGeom prst="rect">
            <a:avLst/>
          </a:prstGeom>
          <a:noFill/>
          <a:ln/>
        </p:spPr>
        <p:txBody>
          <a:bodyPr wrap="square" lIns="0" tIns="0" rIns="0" bIns="0" rtlCol="0" anchor="ctr"/>
          <a:lstStyle/>
          <a:p>
            <a:pPr indent="0" marL="0">
              <a:buNone/>
            </a:pPr>
            <a:r>
              <a:rPr lang="en-US" sz="1400" dirty="0">
                <a:solidFill>
                  <a:schemeClr val="tx1"/>
                </a:solidFill>
              </a:rPr>
              <a:t>"This boy is Ignorance"</a:t>
            </a:r>
            <a:endParaRPr lang="en-US" sz="1400" dirty="0"/>
          </a:p>
        </p:txBody>
      </p:sp>
      <p:sp>
        <p:nvSpPr>
          <p:cNvPr id="15" name="card_321"/>
          <p:cNvSpPr/>
          <p:nvPr/>
        </p:nvSpPr>
        <p:spPr>
          <a:xfrm>
            <a:off x="4663440" y="2286000"/>
            <a:ext cx="4023360" cy="987552"/>
          </a:xfrm>
          <a:prstGeom prst="roundRect">
            <a:avLst>
              <a:gd name="adj" fmla="val 11111"/>
            </a:avLst>
          </a:prstGeom>
          <a:solidFill>
            <a:schemeClr val="bg2"/>
          </a:solidFill>
          <a:ln/>
        </p:spPr>
      </p:sp>
      <p:sp>
        <p:nvSpPr>
          <p:cNvPr id="16" name="badge_322"/>
          <p:cNvSpPr/>
          <p:nvPr/>
        </p:nvSpPr>
        <p:spPr>
          <a:xfrm>
            <a:off x="4828032" y="2587752"/>
            <a:ext cx="384048" cy="384048"/>
          </a:xfrm>
          <a:prstGeom prst="ellipse">
            <a:avLst/>
          </a:prstGeom>
          <a:solidFill>
            <a:schemeClr val="accent4"/>
          </a:solidFill>
          <a:ln/>
        </p:spPr>
      </p:sp>
      <p:sp>
        <p:nvSpPr>
          <p:cNvPr id="17" name="badgeTxt_323"/>
          <p:cNvSpPr txBox="1"/>
          <p:nvPr/>
        </p:nvSpPr>
        <p:spPr>
          <a:xfrm>
            <a:off x="4828032" y="2587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18" name="txt_324"/>
          <p:cNvSpPr txBox="1"/>
          <p:nvPr/>
        </p:nvSpPr>
        <p:spPr>
          <a:xfrm>
            <a:off x="5394960" y="2359152"/>
            <a:ext cx="3154680" cy="841248"/>
          </a:xfrm>
          <a:prstGeom prst="rect">
            <a:avLst/>
          </a:prstGeom>
          <a:noFill/>
          <a:ln/>
        </p:spPr>
        <p:txBody>
          <a:bodyPr wrap="square" lIns="0" tIns="0" rIns="0" bIns="0" rtlCol="0" anchor="ctr"/>
          <a:lstStyle/>
          <a:p>
            <a:pPr indent="0" marL="0">
              <a:buNone/>
            </a:pPr>
            <a:r>
              <a:rPr lang="en-US" sz="1400" dirty="0">
                <a:solidFill>
                  <a:schemeClr val="tx1"/>
                </a:solidFill>
              </a:rPr>
              <a:t>"I am not the man I was"</a:t>
            </a:r>
            <a:endParaRPr lang="en-US" sz="1400" dirty="0"/>
          </a:p>
        </p:txBody>
      </p:sp>
      <p:sp>
        <p:nvSpPr>
          <p:cNvPr id="19" name="card_325"/>
          <p:cNvSpPr/>
          <p:nvPr/>
        </p:nvSpPr>
        <p:spPr>
          <a:xfrm>
            <a:off x="457200" y="3429000"/>
            <a:ext cx="4023360" cy="987552"/>
          </a:xfrm>
          <a:prstGeom prst="roundRect">
            <a:avLst>
              <a:gd name="adj" fmla="val 11111"/>
            </a:avLst>
          </a:prstGeom>
          <a:solidFill>
            <a:schemeClr val="bg2"/>
          </a:solidFill>
          <a:ln/>
        </p:spPr>
      </p:sp>
      <p:sp>
        <p:nvSpPr>
          <p:cNvPr id="20" name="badge_326"/>
          <p:cNvSpPr/>
          <p:nvPr/>
        </p:nvSpPr>
        <p:spPr>
          <a:xfrm>
            <a:off x="621792" y="3730752"/>
            <a:ext cx="384048" cy="384048"/>
          </a:xfrm>
          <a:prstGeom prst="ellipse">
            <a:avLst/>
          </a:prstGeom>
          <a:solidFill>
            <a:schemeClr val="accent4"/>
          </a:solidFill>
          <a:ln/>
        </p:spPr>
      </p:sp>
      <p:sp>
        <p:nvSpPr>
          <p:cNvPr id="21" name="badgeTxt_327"/>
          <p:cNvSpPr txBox="1"/>
          <p:nvPr/>
        </p:nvSpPr>
        <p:spPr>
          <a:xfrm>
            <a:off x="621792" y="3730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5</a:t>
            </a:r>
            <a:endParaRPr lang="en-US" sz="1500" dirty="0"/>
          </a:p>
        </p:txBody>
      </p:sp>
      <p:sp>
        <p:nvSpPr>
          <p:cNvPr id="22" name="txt_328"/>
          <p:cNvSpPr txBox="1"/>
          <p:nvPr/>
        </p:nvSpPr>
        <p:spPr>
          <a:xfrm>
            <a:off x="1188720" y="3502152"/>
            <a:ext cx="3154680" cy="841248"/>
          </a:xfrm>
          <a:prstGeom prst="rect">
            <a:avLst/>
          </a:prstGeom>
          <a:noFill/>
          <a:ln/>
        </p:spPr>
        <p:txBody>
          <a:bodyPr wrap="square" lIns="0" tIns="0" rIns="0" bIns="0" rtlCol="0" anchor="ctr"/>
          <a:lstStyle/>
          <a:p>
            <a:pPr indent="0" marL="0">
              <a:buNone/>
            </a:pPr>
            <a:r>
              <a:rPr lang="en-US" sz="1400" dirty="0">
                <a:solidFill>
                  <a:schemeClr val="tx1"/>
                </a:solidFill>
              </a:rPr>
              <a:t>"as light as a feather"</a:t>
            </a:r>
            <a:endParaRPr lang="en-US" sz="1400" dirty="0"/>
          </a:p>
        </p:txBody>
      </p:sp>
      <p:sp>
        <p:nvSpPr>
          <p:cNvPr id="23" name="card_329"/>
          <p:cNvSpPr/>
          <p:nvPr/>
        </p:nvSpPr>
        <p:spPr>
          <a:xfrm>
            <a:off x="4663440" y="3429000"/>
            <a:ext cx="4023360" cy="987552"/>
          </a:xfrm>
          <a:prstGeom prst="roundRect">
            <a:avLst>
              <a:gd name="adj" fmla="val 11111"/>
            </a:avLst>
          </a:prstGeom>
          <a:solidFill>
            <a:schemeClr val="bg2"/>
          </a:solidFill>
          <a:ln/>
        </p:spPr>
      </p:sp>
      <p:sp>
        <p:nvSpPr>
          <p:cNvPr id="24" name="badge_330"/>
          <p:cNvSpPr/>
          <p:nvPr/>
        </p:nvSpPr>
        <p:spPr>
          <a:xfrm>
            <a:off x="4828032" y="3730752"/>
            <a:ext cx="384048" cy="384048"/>
          </a:xfrm>
          <a:prstGeom prst="ellipse">
            <a:avLst/>
          </a:prstGeom>
          <a:solidFill>
            <a:schemeClr val="accent4"/>
          </a:solidFill>
          <a:ln/>
        </p:spPr>
      </p:sp>
      <p:sp>
        <p:nvSpPr>
          <p:cNvPr id="25" name="badgeTxt_331"/>
          <p:cNvSpPr txBox="1"/>
          <p:nvPr/>
        </p:nvSpPr>
        <p:spPr>
          <a:xfrm>
            <a:off x="4828032" y="3730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6</a:t>
            </a:r>
            <a:endParaRPr lang="en-US" sz="1500" dirty="0"/>
          </a:p>
        </p:txBody>
      </p:sp>
      <p:sp>
        <p:nvSpPr>
          <p:cNvPr id="26" name="txt_332"/>
          <p:cNvSpPr txBox="1"/>
          <p:nvPr/>
        </p:nvSpPr>
        <p:spPr>
          <a:xfrm>
            <a:off x="5394960" y="3502152"/>
            <a:ext cx="3154680" cy="841248"/>
          </a:xfrm>
          <a:prstGeom prst="rect">
            <a:avLst/>
          </a:prstGeom>
          <a:noFill/>
          <a:ln/>
        </p:spPr>
        <p:txBody>
          <a:bodyPr wrap="square" lIns="0" tIns="0" rIns="0" bIns="0" rtlCol="0" anchor="ctr"/>
          <a:lstStyle/>
          <a:p>
            <a:pPr indent="0" marL="0">
              <a:buNone/>
            </a:pPr>
            <a:r>
              <a:rPr lang="en-US" sz="1400" dirty="0">
                <a:solidFill>
                  <a:schemeClr val="tx1"/>
                </a:solidFill>
              </a:rPr>
              <a:t>"I wear the chain I forged in life"</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Which stave? Answers</a:t>
            </a:r>
            <a:endParaRPr lang="en-US" sz="3000" dirty="0"/>
          </a:p>
        </p:txBody>
      </p:sp>
      <p:sp>
        <p:nvSpPr>
          <p:cNvPr id="3" name="card_333"/>
          <p:cNvSpPr/>
          <p:nvPr/>
        </p:nvSpPr>
        <p:spPr>
          <a:xfrm>
            <a:off x="457200" y="1143000"/>
            <a:ext cx="4023360" cy="987552"/>
          </a:xfrm>
          <a:prstGeom prst="roundRect">
            <a:avLst>
              <a:gd name="adj" fmla="val 11111"/>
            </a:avLst>
          </a:prstGeom>
          <a:solidFill>
            <a:schemeClr val="bg2"/>
          </a:solidFill>
          <a:ln/>
        </p:spPr>
      </p:sp>
      <p:sp>
        <p:nvSpPr>
          <p:cNvPr id="4" name="badge_334"/>
          <p:cNvSpPr/>
          <p:nvPr/>
        </p:nvSpPr>
        <p:spPr>
          <a:xfrm>
            <a:off x="621792" y="1444752"/>
            <a:ext cx="384048" cy="384048"/>
          </a:xfrm>
          <a:prstGeom prst="ellipse">
            <a:avLst/>
          </a:prstGeom>
          <a:solidFill>
            <a:schemeClr val="accent4"/>
          </a:solidFill>
          <a:ln/>
        </p:spPr>
      </p:sp>
      <p:sp>
        <p:nvSpPr>
          <p:cNvPr id="5" name="badgeTxt_335"/>
          <p:cNvSpPr txBox="1"/>
          <p:nvPr/>
        </p:nvSpPr>
        <p:spPr>
          <a:xfrm>
            <a:off x="621792" y="1444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6" name="txt_336"/>
          <p:cNvSpPr txBox="1"/>
          <p:nvPr/>
        </p:nvSpPr>
        <p:spPr>
          <a:xfrm>
            <a:off x="1188720" y="1216152"/>
            <a:ext cx="1783080" cy="841248"/>
          </a:xfrm>
          <a:prstGeom prst="rect">
            <a:avLst/>
          </a:prstGeom>
          <a:noFill/>
          <a:ln/>
        </p:spPr>
        <p:txBody>
          <a:bodyPr wrap="square" lIns="0" tIns="0" rIns="0" bIns="0" rtlCol="0" anchor="ctr"/>
          <a:lstStyle/>
          <a:p>
            <a:pPr indent="0" marL="0">
              <a:buNone/>
            </a:pPr>
            <a:r>
              <a:rPr lang="en-US" sz="1400" dirty="0">
                <a:solidFill>
                  <a:schemeClr val="tx1"/>
                </a:solidFill>
              </a:rPr>
              <a:t>"Bah! Humbug!"</a:t>
            </a:r>
            <a:endParaRPr lang="en-US" sz="1400" dirty="0"/>
          </a:p>
        </p:txBody>
      </p:sp>
      <p:sp>
        <p:nvSpPr>
          <p:cNvPr id="7" name="txt_337"/>
          <p:cNvSpPr txBox="1"/>
          <p:nvPr/>
        </p:nvSpPr>
        <p:spPr>
          <a:xfrm>
            <a:off x="3063240" y="1216152"/>
            <a:ext cx="1325880" cy="841248"/>
          </a:xfrm>
          <a:prstGeom prst="rect">
            <a:avLst/>
          </a:prstGeom>
          <a:noFill/>
          <a:ln/>
        </p:spPr>
        <p:txBody>
          <a:bodyPr wrap="square" lIns="0" tIns="0" rIns="0" bIns="0" rtlCol="0" anchor="ctr"/>
          <a:lstStyle/>
          <a:p>
            <a:pPr indent="0" marL="0">
              <a:buNone/>
            </a:pPr>
            <a:r>
              <a:rPr lang="en-US" sz="1300" b="1" dirty="0">
                <a:solidFill>
                  <a:schemeClr val="accent1"/>
                </a:solidFill>
              </a:rPr>
              <a:t>Stave 1</a:t>
            </a:r>
            <a:endParaRPr lang="en-US" sz="1300" dirty="0"/>
          </a:p>
        </p:txBody>
      </p:sp>
      <p:sp>
        <p:nvSpPr>
          <p:cNvPr id="8" name="card_338"/>
          <p:cNvSpPr/>
          <p:nvPr/>
        </p:nvSpPr>
        <p:spPr>
          <a:xfrm>
            <a:off x="4663440" y="1143000"/>
            <a:ext cx="4023360" cy="987552"/>
          </a:xfrm>
          <a:prstGeom prst="roundRect">
            <a:avLst>
              <a:gd name="adj" fmla="val 11111"/>
            </a:avLst>
          </a:prstGeom>
          <a:solidFill>
            <a:schemeClr val="bg2"/>
          </a:solidFill>
          <a:ln/>
        </p:spPr>
      </p:sp>
      <p:sp>
        <p:nvSpPr>
          <p:cNvPr id="9" name="badge_339"/>
          <p:cNvSpPr/>
          <p:nvPr/>
        </p:nvSpPr>
        <p:spPr>
          <a:xfrm>
            <a:off x="4828032" y="1444752"/>
            <a:ext cx="384048" cy="384048"/>
          </a:xfrm>
          <a:prstGeom prst="ellipse">
            <a:avLst/>
          </a:prstGeom>
          <a:solidFill>
            <a:schemeClr val="accent4"/>
          </a:solidFill>
          <a:ln/>
        </p:spPr>
      </p:sp>
      <p:sp>
        <p:nvSpPr>
          <p:cNvPr id="10" name="badgeTxt_340"/>
          <p:cNvSpPr txBox="1"/>
          <p:nvPr/>
        </p:nvSpPr>
        <p:spPr>
          <a:xfrm>
            <a:off x="4828032" y="1444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1" name="txt_341"/>
          <p:cNvSpPr txBox="1"/>
          <p:nvPr/>
        </p:nvSpPr>
        <p:spPr>
          <a:xfrm>
            <a:off x="5394960" y="1216152"/>
            <a:ext cx="1783080" cy="841248"/>
          </a:xfrm>
          <a:prstGeom prst="rect">
            <a:avLst/>
          </a:prstGeom>
          <a:noFill/>
          <a:ln/>
        </p:spPr>
        <p:txBody>
          <a:bodyPr wrap="square" lIns="0" tIns="0" rIns="0" bIns="0" rtlCol="0" anchor="ctr"/>
          <a:lstStyle/>
          <a:p>
            <a:pPr indent="0" marL="0">
              <a:buNone/>
            </a:pPr>
            <a:r>
              <a:rPr lang="en-US" sz="1400" dirty="0">
                <a:solidFill>
                  <a:schemeClr val="tx1"/>
                </a:solidFill>
              </a:rPr>
              <a:t>"Another idol has displaced me"</a:t>
            </a:r>
            <a:endParaRPr lang="en-US" sz="1400" dirty="0"/>
          </a:p>
        </p:txBody>
      </p:sp>
      <p:sp>
        <p:nvSpPr>
          <p:cNvPr id="12" name="txt_342"/>
          <p:cNvSpPr txBox="1"/>
          <p:nvPr/>
        </p:nvSpPr>
        <p:spPr>
          <a:xfrm>
            <a:off x="7269480" y="1216152"/>
            <a:ext cx="1325880" cy="841248"/>
          </a:xfrm>
          <a:prstGeom prst="rect">
            <a:avLst/>
          </a:prstGeom>
          <a:noFill/>
          <a:ln/>
        </p:spPr>
        <p:txBody>
          <a:bodyPr wrap="square" lIns="0" tIns="0" rIns="0" bIns="0" rtlCol="0" anchor="ctr"/>
          <a:lstStyle/>
          <a:p>
            <a:pPr indent="0" marL="0">
              <a:buNone/>
            </a:pPr>
            <a:r>
              <a:rPr lang="en-US" sz="1300" b="1" dirty="0">
                <a:solidFill>
                  <a:schemeClr val="accent1"/>
                </a:solidFill>
              </a:rPr>
              <a:t>Stave 2</a:t>
            </a:r>
            <a:endParaRPr lang="en-US" sz="1300" dirty="0"/>
          </a:p>
        </p:txBody>
      </p:sp>
      <p:sp>
        <p:nvSpPr>
          <p:cNvPr id="13" name="card_343"/>
          <p:cNvSpPr/>
          <p:nvPr/>
        </p:nvSpPr>
        <p:spPr>
          <a:xfrm>
            <a:off x="457200" y="2286000"/>
            <a:ext cx="4023360" cy="987552"/>
          </a:xfrm>
          <a:prstGeom prst="roundRect">
            <a:avLst>
              <a:gd name="adj" fmla="val 11111"/>
            </a:avLst>
          </a:prstGeom>
          <a:solidFill>
            <a:schemeClr val="bg2"/>
          </a:solidFill>
          <a:ln/>
        </p:spPr>
      </p:sp>
      <p:sp>
        <p:nvSpPr>
          <p:cNvPr id="14" name="badge_344"/>
          <p:cNvSpPr/>
          <p:nvPr/>
        </p:nvSpPr>
        <p:spPr>
          <a:xfrm>
            <a:off x="621792" y="2587752"/>
            <a:ext cx="384048" cy="384048"/>
          </a:xfrm>
          <a:prstGeom prst="ellipse">
            <a:avLst/>
          </a:prstGeom>
          <a:solidFill>
            <a:schemeClr val="accent4"/>
          </a:solidFill>
          <a:ln/>
        </p:spPr>
      </p:sp>
      <p:sp>
        <p:nvSpPr>
          <p:cNvPr id="15" name="badgeTxt_345"/>
          <p:cNvSpPr txBox="1"/>
          <p:nvPr/>
        </p:nvSpPr>
        <p:spPr>
          <a:xfrm>
            <a:off x="621792" y="2587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6" name="txt_346"/>
          <p:cNvSpPr txBox="1"/>
          <p:nvPr/>
        </p:nvSpPr>
        <p:spPr>
          <a:xfrm>
            <a:off x="1188720" y="2359152"/>
            <a:ext cx="1783080" cy="841248"/>
          </a:xfrm>
          <a:prstGeom prst="rect">
            <a:avLst/>
          </a:prstGeom>
          <a:noFill/>
          <a:ln/>
        </p:spPr>
        <p:txBody>
          <a:bodyPr wrap="square" lIns="0" tIns="0" rIns="0" bIns="0" rtlCol="0" anchor="ctr"/>
          <a:lstStyle/>
          <a:p>
            <a:pPr indent="0" marL="0">
              <a:buNone/>
            </a:pPr>
            <a:r>
              <a:rPr lang="en-US" sz="1400" dirty="0">
                <a:solidFill>
                  <a:schemeClr val="tx1"/>
                </a:solidFill>
              </a:rPr>
              <a:t>"This boy is Ignorance"</a:t>
            </a:r>
            <a:endParaRPr lang="en-US" sz="1400" dirty="0"/>
          </a:p>
        </p:txBody>
      </p:sp>
      <p:sp>
        <p:nvSpPr>
          <p:cNvPr id="17" name="txt_347"/>
          <p:cNvSpPr txBox="1"/>
          <p:nvPr/>
        </p:nvSpPr>
        <p:spPr>
          <a:xfrm>
            <a:off x="3063240" y="2359152"/>
            <a:ext cx="1325880" cy="841248"/>
          </a:xfrm>
          <a:prstGeom prst="rect">
            <a:avLst/>
          </a:prstGeom>
          <a:noFill/>
          <a:ln/>
        </p:spPr>
        <p:txBody>
          <a:bodyPr wrap="square" lIns="0" tIns="0" rIns="0" bIns="0" rtlCol="0" anchor="ctr"/>
          <a:lstStyle/>
          <a:p>
            <a:pPr indent="0" marL="0">
              <a:buNone/>
            </a:pPr>
            <a:r>
              <a:rPr lang="en-US" sz="1300" b="1" dirty="0">
                <a:solidFill>
                  <a:schemeClr val="accent1"/>
                </a:solidFill>
              </a:rPr>
              <a:t>Stave 3</a:t>
            </a:r>
            <a:endParaRPr lang="en-US" sz="1300" dirty="0"/>
          </a:p>
        </p:txBody>
      </p:sp>
      <p:sp>
        <p:nvSpPr>
          <p:cNvPr id="18" name="card_348"/>
          <p:cNvSpPr/>
          <p:nvPr/>
        </p:nvSpPr>
        <p:spPr>
          <a:xfrm>
            <a:off x="4663440" y="2286000"/>
            <a:ext cx="4023360" cy="987552"/>
          </a:xfrm>
          <a:prstGeom prst="roundRect">
            <a:avLst>
              <a:gd name="adj" fmla="val 11111"/>
            </a:avLst>
          </a:prstGeom>
          <a:solidFill>
            <a:schemeClr val="bg2"/>
          </a:solidFill>
          <a:ln/>
        </p:spPr>
      </p:sp>
      <p:sp>
        <p:nvSpPr>
          <p:cNvPr id="19" name="badge_349"/>
          <p:cNvSpPr/>
          <p:nvPr/>
        </p:nvSpPr>
        <p:spPr>
          <a:xfrm>
            <a:off x="4828032" y="2587752"/>
            <a:ext cx="384048" cy="384048"/>
          </a:xfrm>
          <a:prstGeom prst="ellipse">
            <a:avLst/>
          </a:prstGeom>
          <a:solidFill>
            <a:schemeClr val="accent4"/>
          </a:solidFill>
          <a:ln/>
        </p:spPr>
      </p:sp>
      <p:sp>
        <p:nvSpPr>
          <p:cNvPr id="20" name="badgeTxt_350"/>
          <p:cNvSpPr txBox="1"/>
          <p:nvPr/>
        </p:nvSpPr>
        <p:spPr>
          <a:xfrm>
            <a:off x="4828032" y="2587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21" name="txt_351"/>
          <p:cNvSpPr txBox="1"/>
          <p:nvPr/>
        </p:nvSpPr>
        <p:spPr>
          <a:xfrm>
            <a:off x="5394960" y="2359152"/>
            <a:ext cx="1783080" cy="841248"/>
          </a:xfrm>
          <a:prstGeom prst="rect">
            <a:avLst/>
          </a:prstGeom>
          <a:noFill/>
          <a:ln/>
        </p:spPr>
        <p:txBody>
          <a:bodyPr wrap="square" lIns="0" tIns="0" rIns="0" bIns="0" rtlCol="0" anchor="ctr"/>
          <a:lstStyle/>
          <a:p>
            <a:pPr indent="0" marL="0">
              <a:buNone/>
            </a:pPr>
            <a:r>
              <a:rPr lang="en-US" sz="1400" dirty="0">
                <a:solidFill>
                  <a:schemeClr val="tx1"/>
                </a:solidFill>
              </a:rPr>
              <a:t>"I am not the man I was"</a:t>
            </a:r>
            <a:endParaRPr lang="en-US" sz="1400" dirty="0"/>
          </a:p>
        </p:txBody>
      </p:sp>
      <p:sp>
        <p:nvSpPr>
          <p:cNvPr id="22" name="txt_352"/>
          <p:cNvSpPr txBox="1"/>
          <p:nvPr/>
        </p:nvSpPr>
        <p:spPr>
          <a:xfrm>
            <a:off x="7269480" y="2359152"/>
            <a:ext cx="1325880" cy="841248"/>
          </a:xfrm>
          <a:prstGeom prst="rect">
            <a:avLst/>
          </a:prstGeom>
          <a:noFill/>
          <a:ln/>
        </p:spPr>
        <p:txBody>
          <a:bodyPr wrap="square" lIns="0" tIns="0" rIns="0" bIns="0" rtlCol="0" anchor="ctr"/>
          <a:lstStyle/>
          <a:p>
            <a:pPr indent="0" marL="0">
              <a:buNone/>
            </a:pPr>
            <a:r>
              <a:rPr lang="en-US" sz="1300" b="1" dirty="0">
                <a:solidFill>
                  <a:schemeClr val="accent1"/>
                </a:solidFill>
              </a:rPr>
              <a:t>Stave 4</a:t>
            </a:r>
            <a:endParaRPr lang="en-US" sz="1300" dirty="0"/>
          </a:p>
        </p:txBody>
      </p:sp>
      <p:sp>
        <p:nvSpPr>
          <p:cNvPr id="23" name="card_353"/>
          <p:cNvSpPr/>
          <p:nvPr/>
        </p:nvSpPr>
        <p:spPr>
          <a:xfrm>
            <a:off x="457200" y="3429000"/>
            <a:ext cx="4023360" cy="987552"/>
          </a:xfrm>
          <a:prstGeom prst="roundRect">
            <a:avLst>
              <a:gd name="adj" fmla="val 11111"/>
            </a:avLst>
          </a:prstGeom>
          <a:solidFill>
            <a:schemeClr val="bg2"/>
          </a:solidFill>
          <a:ln/>
        </p:spPr>
      </p:sp>
      <p:sp>
        <p:nvSpPr>
          <p:cNvPr id="24" name="badge_354"/>
          <p:cNvSpPr/>
          <p:nvPr/>
        </p:nvSpPr>
        <p:spPr>
          <a:xfrm>
            <a:off x="621792" y="3730752"/>
            <a:ext cx="384048" cy="384048"/>
          </a:xfrm>
          <a:prstGeom prst="ellipse">
            <a:avLst/>
          </a:prstGeom>
          <a:solidFill>
            <a:schemeClr val="accent4"/>
          </a:solidFill>
          <a:ln/>
        </p:spPr>
      </p:sp>
      <p:sp>
        <p:nvSpPr>
          <p:cNvPr id="25" name="badgeTxt_355"/>
          <p:cNvSpPr txBox="1"/>
          <p:nvPr/>
        </p:nvSpPr>
        <p:spPr>
          <a:xfrm>
            <a:off x="621792" y="3730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5</a:t>
            </a:r>
            <a:endParaRPr lang="en-US" sz="1500" dirty="0"/>
          </a:p>
        </p:txBody>
      </p:sp>
      <p:sp>
        <p:nvSpPr>
          <p:cNvPr id="26" name="txt_356"/>
          <p:cNvSpPr txBox="1"/>
          <p:nvPr/>
        </p:nvSpPr>
        <p:spPr>
          <a:xfrm>
            <a:off x="1188720" y="3502152"/>
            <a:ext cx="1783080" cy="841248"/>
          </a:xfrm>
          <a:prstGeom prst="rect">
            <a:avLst/>
          </a:prstGeom>
          <a:noFill/>
          <a:ln/>
        </p:spPr>
        <p:txBody>
          <a:bodyPr wrap="square" lIns="0" tIns="0" rIns="0" bIns="0" rtlCol="0" anchor="ctr"/>
          <a:lstStyle/>
          <a:p>
            <a:pPr indent="0" marL="0">
              <a:buNone/>
            </a:pPr>
            <a:r>
              <a:rPr lang="en-US" sz="1400" dirty="0">
                <a:solidFill>
                  <a:schemeClr val="tx1"/>
                </a:solidFill>
              </a:rPr>
              <a:t>"as light as a feather"</a:t>
            </a:r>
            <a:endParaRPr lang="en-US" sz="1400" dirty="0"/>
          </a:p>
        </p:txBody>
      </p:sp>
      <p:sp>
        <p:nvSpPr>
          <p:cNvPr id="27" name="txt_357"/>
          <p:cNvSpPr txBox="1"/>
          <p:nvPr/>
        </p:nvSpPr>
        <p:spPr>
          <a:xfrm>
            <a:off x="3063240" y="3502152"/>
            <a:ext cx="1325880" cy="841248"/>
          </a:xfrm>
          <a:prstGeom prst="rect">
            <a:avLst/>
          </a:prstGeom>
          <a:noFill/>
          <a:ln/>
        </p:spPr>
        <p:txBody>
          <a:bodyPr wrap="square" lIns="0" tIns="0" rIns="0" bIns="0" rtlCol="0" anchor="ctr"/>
          <a:lstStyle/>
          <a:p>
            <a:pPr indent="0" marL="0">
              <a:buNone/>
            </a:pPr>
            <a:r>
              <a:rPr lang="en-US" sz="1300" b="1" dirty="0">
                <a:solidFill>
                  <a:schemeClr val="accent1"/>
                </a:solidFill>
              </a:rPr>
              <a:t>Stave 5</a:t>
            </a:r>
            <a:endParaRPr lang="en-US" sz="1300" dirty="0"/>
          </a:p>
        </p:txBody>
      </p:sp>
      <p:sp>
        <p:nvSpPr>
          <p:cNvPr id="28" name="card_358"/>
          <p:cNvSpPr/>
          <p:nvPr/>
        </p:nvSpPr>
        <p:spPr>
          <a:xfrm>
            <a:off x="4663440" y="3429000"/>
            <a:ext cx="4023360" cy="987552"/>
          </a:xfrm>
          <a:prstGeom prst="roundRect">
            <a:avLst>
              <a:gd name="adj" fmla="val 11111"/>
            </a:avLst>
          </a:prstGeom>
          <a:solidFill>
            <a:schemeClr val="bg2"/>
          </a:solidFill>
          <a:ln/>
        </p:spPr>
      </p:sp>
      <p:sp>
        <p:nvSpPr>
          <p:cNvPr id="29" name="badge_359"/>
          <p:cNvSpPr/>
          <p:nvPr/>
        </p:nvSpPr>
        <p:spPr>
          <a:xfrm>
            <a:off x="4828032" y="3730752"/>
            <a:ext cx="384048" cy="384048"/>
          </a:xfrm>
          <a:prstGeom prst="ellipse">
            <a:avLst/>
          </a:prstGeom>
          <a:solidFill>
            <a:schemeClr val="accent4"/>
          </a:solidFill>
          <a:ln/>
        </p:spPr>
      </p:sp>
      <p:sp>
        <p:nvSpPr>
          <p:cNvPr id="30" name="badgeTxt_360"/>
          <p:cNvSpPr txBox="1"/>
          <p:nvPr/>
        </p:nvSpPr>
        <p:spPr>
          <a:xfrm>
            <a:off x="4828032" y="3730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6</a:t>
            </a:r>
            <a:endParaRPr lang="en-US" sz="1500" dirty="0"/>
          </a:p>
        </p:txBody>
      </p:sp>
      <p:sp>
        <p:nvSpPr>
          <p:cNvPr id="31" name="txt_361"/>
          <p:cNvSpPr txBox="1"/>
          <p:nvPr/>
        </p:nvSpPr>
        <p:spPr>
          <a:xfrm>
            <a:off x="5394960" y="3502152"/>
            <a:ext cx="1783080" cy="841248"/>
          </a:xfrm>
          <a:prstGeom prst="rect">
            <a:avLst/>
          </a:prstGeom>
          <a:noFill/>
          <a:ln/>
        </p:spPr>
        <p:txBody>
          <a:bodyPr wrap="square" lIns="0" tIns="0" rIns="0" bIns="0" rtlCol="0" anchor="ctr"/>
          <a:lstStyle/>
          <a:p>
            <a:pPr indent="0" marL="0">
              <a:buNone/>
            </a:pPr>
            <a:r>
              <a:rPr lang="en-US" sz="1400" dirty="0">
                <a:solidFill>
                  <a:schemeClr val="tx1"/>
                </a:solidFill>
              </a:rPr>
              <a:t>"I wear the chain I forged in life"</a:t>
            </a:r>
            <a:endParaRPr lang="en-US" sz="1400" dirty="0"/>
          </a:p>
        </p:txBody>
      </p:sp>
      <p:sp>
        <p:nvSpPr>
          <p:cNvPr id="32" name="txt_362"/>
          <p:cNvSpPr txBox="1"/>
          <p:nvPr/>
        </p:nvSpPr>
        <p:spPr>
          <a:xfrm>
            <a:off x="7269480" y="3502152"/>
            <a:ext cx="1325880" cy="841248"/>
          </a:xfrm>
          <a:prstGeom prst="rect">
            <a:avLst/>
          </a:prstGeom>
          <a:noFill/>
          <a:ln/>
        </p:spPr>
        <p:txBody>
          <a:bodyPr wrap="square" lIns="0" tIns="0" rIns="0" bIns="0" rtlCol="0" anchor="ctr"/>
          <a:lstStyle/>
          <a:p>
            <a:pPr indent="0" marL="0">
              <a:buNone/>
            </a:pPr>
            <a:r>
              <a:rPr lang="en-US" sz="1300" b="1" dirty="0">
                <a:solidFill>
                  <a:schemeClr val="accent1"/>
                </a:solidFill>
              </a:rPr>
              <a:t>Stave 1</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ph idx="100" type="title" hasCustomPrompt="1"/>
          </p:nvPr>
        </p:nvSpPr>
        <p:spPr>
          <a:xfrm>
            <a:off x="548640" y="1097280"/>
            <a:ext cx="8046720" cy="1600200"/>
          </a:xfrm>
          <a:prstGeom prst="rect">
            <a:avLst/>
          </a:prstGeom>
          <a:noFill/>
          <a:ln/>
        </p:spPr>
        <p:txBody>
          <a:bodyPr wrap="square" lIns="0" tIns="0" rIns="0" bIns="0" rtlCol="0" anchor="b"/>
          <a:lstStyle/>
          <a:p>
            <a:pPr algn="l" indent="0" marL="0">
              <a:buNone/>
            </a:pPr>
            <a:r>
              <a:rPr lang="en-US" sz="3600" b="1" dirty="0">
                <a:solidFill>
                  <a:schemeClr val="bg1"/>
                </a:solidFill>
                <a:latin typeface="Cambria" pitchFamily="34" charset="0"/>
                <a:ea typeface="Cambria" pitchFamily="34" charset="-122"/>
                <a:cs typeface="Cambria" pitchFamily="34" charset="-120"/>
              </a:rPr>
              <a:t>Exam practice</a:t>
            </a:r>
            <a:endParaRPr lang="en-US" sz="3600" dirty="0"/>
          </a:p>
        </p:txBody>
      </p:sp>
      <p:sp>
        <p:nvSpPr>
          <p:cNvPr id="3" name="Text 0"/>
          <p:cNvSpPr/>
          <p:nvPr>
            <p:ph idx="101" type="body" hasCustomPrompt="1"/>
          </p:nvPr>
        </p:nvSpPr>
        <p:spPr>
          <a:xfrm>
            <a:off x="548640" y="2880360"/>
            <a:ext cx="8046720" cy="640080"/>
          </a:xfrm>
          <a:prstGeom prst="rect">
            <a:avLst/>
          </a:prstGeom>
          <a:noFill/>
          <a:ln/>
        </p:spPr>
        <p:txBody>
          <a:bodyPr wrap="square" lIns="0" tIns="0" rIns="0" bIns="0" rtlCol="0" anchor="t"/>
          <a:lstStyle/>
          <a:p>
            <a:pPr indent="0" marL="0">
              <a:buNone/>
            </a:pPr>
            <a:r>
              <a:rPr lang="en-US" sz="1800" dirty="0">
                <a:solidFill>
                  <a:schemeClr val="bg2"/>
                </a:solidFill>
              </a:rPr>
              <a:t>Extract to whole text</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Exam style question</a:t>
            </a:r>
            <a:endParaRPr lang="en-US" sz="3000" dirty="0"/>
          </a:p>
        </p:txBody>
      </p:sp>
      <p:sp>
        <p:nvSpPr>
          <p:cNvPr id="3" name="card_363"/>
          <p:cNvSpPr/>
          <p:nvPr/>
        </p:nvSpPr>
        <p:spPr>
          <a:xfrm>
            <a:off x="457200" y="1097280"/>
            <a:ext cx="4206240" cy="3429000"/>
          </a:xfrm>
          <a:prstGeom prst="roundRect">
            <a:avLst>
              <a:gd name="adj" fmla="val 3200"/>
            </a:avLst>
          </a:prstGeom>
          <a:solidFill>
            <a:srgbClr val="FDF3DC"/>
          </a:solidFill>
          <a:ln/>
        </p:spPr>
      </p:sp>
      <p:sp>
        <p:nvSpPr>
          <p:cNvPr id="4" name="txt_364"/>
          <p:cNvSpPr txBox="1"/>
          <p:nvPr/>
        </p:nvSpPr>
        <p:spPr>
          <a:xfrm>
            <a:off x="640080" y="1170432"/>
            <a:ext cx="3840480" cy="274320"/>
          </a:xfrm>
          <a:prstGeom prst="rect">
            <a:avLst/>
          </a:prstGeom>
          <a:noFill/>
          <a:ln/>
        </p:spPr>
        <p:txBody>
          <a:bodyPr wrap="square" lIns="0" tIns="0" rIns="0" bIns="0" rtlCol="0" anchor="t"/>
          <a:lstStyle/>
          <a:p>
            <a:pPr indent="0" marL="0">
              <a:buNone/>
            </a:pPr>
            <a:r>
              <a:rPr lang="en-US" sz="1200" b="1" dirty="0">
                <a:solidFill>
                  <a:srgbClr val="9A6B00"/>
                </a:solidFill>
              </a:rPr>
              <a:t>Stave 1: the charity collectors visit</a:t>
            </a:r>
            <a:endParaRPr lang="en-US" sz="1200" dirty="0"/>
          </a:p>
        </p:txBody>
      </p:sp>
      <p:sp>
        <p:nvSpPr>
          <p:cNvPr id="5" name="txt_365"/>
          <p:cNvSpPr txBox="1"/>
          <p:nvPr/>
        </p:nvSpPr>
        <p:spPr>
          <a:xfrm>
            <a:off x="640080" y="1463040"/>
            <a:ext cx="3840480" cy="3017520"/>
          </a:xfrm>
          <a:prstGeom prst="rect">
            <a:avLst/>
          </a:prstGeom>
          <a:noFill/>
          <a:ln/>
        </p:spPr>
        <p:txBody>
          <a:bodyPr wrap="square" lIns="0" tIns="0" rIns="0" bIns="0" rtlCol="0" anchor="t"/>
          <a:lstStyle/>
          <a:p>
            <a:pPr indent="0" marL="0">
              <a:spcAft>
                <a:spcPts val="800"/>
              </a:spcAft>
              <a:buNone/>
            </a:pPr>
            <a:r>
              <a:rPr lang="en-US" sz="1300" dirty="0">
                <a:solidFill>
                  <a:schemeClr val="tx1"/>
                </a:solidFill>
                <a:latin typeface="Cambria" pitchFamily="34" charset="0"/>
                <a:ea typeface="Cambria" pitchFamily="34" charset="-122"/>
                <a:cs typeface="Cambria" pitchFamily="34" charset="-120"/>
              </a:rPr>
              <a:t>"Are there no prisons?" asked Scrooge.</a:t>
            </a:r>
            <a:endParaRPr lang="en-US" sz="1300" dirty="0"/>
          </a:p>
          <a:p>
            <a:pPr indent="0" marL="0">
              <a:spcAft>
                <a:spcPts val="800"/>
              </a:spcAft>
              <a:buNone/>
            </a:pPr>
            <a:r>
              <a:rPr lang="en-US" sz="1300" dirty="0">
                <a:solidFill>
                  <a:schemeClr val="tx1"/>
                </a:solidFill>
                <a:latin typeface="Cambria" pitchFamily="34" charset="0"/>
                <a:ea typeface="Cambria" pitchFamily="34" charset="-122"/>
                <a:cs typeface="Cambria" pitchFamily="34" charset="-120"/>
              </a:rPr>
              <a:t>"Plenty of prisons," said the gentleman, laying down the pen again.</a:t>
            </a:r>
            <a:endParaRPr lang="en-US" sz="1300" dirty="0"/>
          </a:p>
          <a:p>
            <a:pPr indent="0" marL="0">
              <a:spcAft>
                <a:spcPts val="800"/>
              </a:spcAft>
              <a:buNone/>
            </a:pPr>
            <a:r>
              <a:rPr lang="en-US" sz="1300" dirty="0">
                <a:solidFill>
                  <a:schemeClr val="tx1"/>
                </a:solidFill>
                <a:latin typeface="Cambria" pitchFamily="34" charset="0"/>
                <a:ea typeface="Cambria" pitchFamily="34" charset="-122"/>
                <a:cs typeface="Cambria" pitchFamily="34" charset="-120"/>
              </a:rPr>
              <a:t>"And the Union workhouses?" demanded Scrooge. "Are they still in operation?"</a:t>
            </a:r>
            <a:endParaRPr lang="en-US" sz="1300" dirty="0"/>
          </a:p>
          <a:p>
            <a:pPr indent="0" marL="0">
              <a:spcAft>
                <a:spcPts val="800"/>
              </a:spcAft>
              <a:buNone/>
            </a:pPr>
            <a:r>
              <a:rPr lang="en-US" sz="1300" dirty="0">
                <a:solidFill>
                  <a:schemeClr val="tx1"/>
                </a:solidFill>
                <a:latin typeface="Cambria" pitchFamily="34" charset="0"/>
                <a:ea typeface="Cambria" pitchFamily="34" charset="-122"/>
                <a:cs typeface="Cambria" pitchFamily="34" charset="-120"/>
              </a:rPr>
              <a:t>[...]</a:t>
            </a:r>
            <a:endParaRPr lang="en-US" sz="1300" dirty="0"/>
          </a:p>
          <a:p>
            <a:pPr indent="0" marL="0">
              <a:spcAft>
                <a:spcPts val="800"/>
              </a:spcAft>
              <a:buNone/>
            </a:pPr>
            <a:r>
              <a:rPr lang="en-US" sz="1300" dirty="0">
                <a:solidFill>
                  <a:schemeClr val="tx1"/>
                </a:solidFill>
                <a:latin typeface="Cambria" pitchFamily="34" charset="0"/>
                <a:ea typeface="Cambria" pitchFamily="34" charset="-122"/>
                <a:cs typeface="Cambria" pitchFamily="34" charset="-120"/>
              </a:rPr>
              <a:t>"If they would rather die," said Scrooge, "they had better do it, and decrease the surplus population."</a:t>
            </a:r>
            <a:endParaRPr lang="en-US" sz="1300" dirty="0"/>
          </a:p>
        </p:txBody>
      </p:sp>
      <p:sp>
        <p:nvSpPr>
          <p:cNvPr id="6" name="card_366"/>
          <p:cNvSpPr/>
          <p:nvPr/>
        </p:nvSpPr>
        <p:spPr>
          <a:xfrm>
            <a:off x="4846320" y="1097280"/>
            <a:ext cx="3840480" cy="3429000"/>
          </a:xfrm>
          <a:prstGeom prst="roundRect">
            <a:avLst>
              <a:gd name="adj" fmla="val 3200"/>
            </a:avLst>
          </a:prstGeom>
          <a:solidFill>
            <a:schemeClr val="bg2"/>
          </a:solidFill>
          <a:ln/>
        </p:spPr>
      </p:sp>
      <p:sp>
        <p:nvSpPr>
          <p:cNvPr id="7" name="txt_367"/>
          <p:cNvSpPr txBox="1"/>
          <p:nvPr/>
        </p:nvSpPr>
        <p:spPr>
          <a:xfrm>
            <a:off x="5029200" y="1234440"/>
            <a:ext cx="3520440" cy="3200400"/>
          </a:xfrm>
          <a:prstGeom prst="rect">
            <a:avLst/>
          </a:prstGeom>
          <a:noFill/>
          <a:ln/>
        </p:spPr>
        <p:txBody>
          <a:bodyPr wrap="square" lIns="0" tIns="0" rIns="0" bIns="0" rtlCol="0" anchor="t"/>
          <a:lstStyle/>
          <a:p>
            <a:pPr indent="0" marL="0">
              <a:spcAft>
                <a:spcPts val="400"/>
              </a:spcAft>
              <a:buNone/>
            </a:pPr>
            <a:r>
              <a:rPr lang="en-US" sz="1400" b="1" dirty="0">
                <a:solidFill>
                  <a:schemeClr val="tx1"/>
                </a:solidFill>
                <a:latin typeface="Cambria" pitchFamily="34" charset="0"/>
                <a:ea typeface="Cambria" pitchFamily="34" charset="-122"/>
                <a:cs typeface="Cambria" pitchFamily="34" charset="-120"/>
              </a:rPr>
              <a:t>Starting with this extract, explore how Dickens presents Scrooge as a character who changes.</a:t>
            </a:r>
            <a:endParaRPr lang="en-US" sz="1400" dirty="0"/>
          </a:p>
          <a:p>
            <a:pPr indent="0" marL="0">
              <a:spcAft>
                <a:spcPts val="400"/>
              </a:spcAft>
              <a:buNone/>
            </a:pPr>
            <a:r>
              <a:rPr lang="en-US" sz="1400" dirty="0">
                <a:solidFill>
                  <a:schemeClr val="tx1"/>
                </a:solidFill>
                <a:latin typeface="Cambria" pitchFamily="34" charset="0"/>
                <a:ea typeface="Cambria" pitchFamily="34" charset="-122"/>
                <a:cs typeface="Cambria" pitchFamily="34" charset="-120"/>
              </a:rPr>
              <a:t> </a:t>
            </a:r>
            <a:endParaRPr lang="en-US" sz="1400" dirty="0"/>
          </a:p>
          <a:p>
            <a:pPr indent="0" marL="0">
              <a:spcAft>
                <a:spcPts val="400"/>
              </a:spcAft>
              <a:buNone/>
            </a:pPr>
            <a:r>
              <a:rPr lang="en-US" sz="1400" dirty="0">
                <a:solidFill>
                  <a:schemeClr val="tx1"/>
                </a:solidFill>
                <a:latin typeface="Cambria" pitchFamily="34" charset="0"/>
                <a:ea typeface="Cambria" pitchFamily="34" charset="-122"/>
                <a:cs typeface="Cambria" pitchFamily="34" charset="-120"/>
              </a:rPr>
              <a:t>Write about:</a:t>
            </a:r>
            <a:endParaRPr lang="en-US" sz="1400" dirty="0"/>
          </a:p>
          <a:p>
            <a:pPr marL="342900" indent="-342900">
              <a:spcAft>
                <a:spcPts val="400"/>
              </a:spcAft>
              <a:buSzPct val="100000"/>
              <a:buChar char="•"/>
            </a:pPr>
            <a:r>
              <a:rPr lang="en-US" sz="1400" dirty="0">
                <a:solidFill>
                  <a:schemeClr val="tx1"/>
                </a:solidFill>
                <a:latin typeface="Cambria" pitchFamily="34" charset="0"/>
                <a:ea typeface="Cambria" pitchFamily="34" charset="-122"/>
                <a:cs typeface="Cambria" pitchFamily="34" charset="-120"/>
              </a:rPr>
              <a:t>how Dickens presents Scrooge in this extract</a:t>
            </a:r>
            <a:endParaRPr lang="en-US" sz="1400" dirty="0"/>
          </a:p>
          <a:p>
            <a:pPr marL="342900" indent="-342900">
              <a:spcAft>
                <a:spcPts val="400"/>
              </a:spcAft>
              <a:buSzPct val="100000"/>
              <a:buChar char="•"/>
            </a:pPr>
            <a:r>
              <a:rPr lang="en-US" sz="1400" dirty="0">
                <a:solidFill>
                  <a:schemeClr val="tx1"/>
                </a:solidFill>
                <a:latin typeface="Cambria" pitchFamily="34" charset="0"/>
                <a:ea typeface="Cambria" pitchFamily="34" charset="-122"/>
                <a:cs typeface="Cambria" pitchFamily="34" charset="-120"/>
              </a:rPr>
              <a:t>how Dickens presents the change in Scrooge in the novel as a whole.</a:t>
            </a:r>
            <a:endParaRPr lang="en-US" sz="1400" dirty="0"/>
          </a:p>
          <a:p>
            <a:pPr indent="0" marL="0">
              <a:spcAft>
                <a:spcPts val="400"/>
              </a:spcAft>
              <a:buNone/>
            </a:pPr>
            <a:r>
              <a:rPr lang="en-US" sz="1400" dirty="0">
                <a:solidFill>
                  <a:schemeClr val="tx1"/>
                </a:solidFill>
                <a:latin typeface="Cambria" pitchFamily="34" charset="0"/>
                <a:ea typeface="Cambria" pitchFamily="34" charset="-122"/>
                <a:cs typeface="Cambria" pitchFamily="34" charset="-120"/>
              </a:rPr>
              <a:t> </a:t>
            </a:r>
            <a:endParaRPr lang="en-US" sz="1400" dirty="0"/>
          </a:p>
          <a:p>
            <a:pPr indent="0" marL="0">
              <a:spcAft>
                <a:spcPts val="400"/>
              </a:spcAft>
              <a:buNone/>
            </a:pPr>
            <a:r>
              <a:rPr lang="en-US" sz="1400" b="1" dirty="0">
                <a:solidFill>
                  <a:schemeClr val="accent1"/>
                </a:solidFill>
                <a:latin typeface="Cambria" pitchFamily="34" charset="0"/>
                <a:ea typeface="Cambria" pitchFamily="34" charset="-122"/>
                <a:cs typeface="Cambria" pitchFamily="34" charset="-120"/>
              </a:rPr>
              <a:t>[30 marks]</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Mark scheme</a:t>
            </a:r>
            <a:endParaRPr lang="en-US" sz="3000" dirty="0"/>
          </a:p>
        </p:txBody>
      </p:sp>
      <p:sp>
        <p:nvSpPr>
          <p:cNvPr id="3" name="card_368"/>
          <p:cNvSpPr/>
          <p:nvPr/>
        </p:nvSpPr>
        <p:spPr>
          <a:xfrm>
            <a:off x="457200" y="1051560"/>
            <a:ext cx="8229600" cy="521208"/>
          </a:xfrm>
          <a:prstGeom prst="roundRect">
            <a:avLst>
              <a:gd name="adj" fmla="val 21053"/>
            </a:avLst>
          </a:prstGeom>
          <a:solidFill>
            <a:schemeClr val="bg2"/>
          </a:solidFill>
          <a:ln/>
        </p:spPr>
      </p:sp>
      <p:sp>
        <p:nvSpPr>
          <p:cNvPr id="4" name="badge_369"/>
          <p:cNvSpPr/>
          <p:nvPr/>
        </p:nvSpPr>
        <p:spPr>
          <a:xfrm>
            <a:off x="566928" y="1106424"/>
            <a:ext cx="411480" cy="411480"/>
          </a:xfrm>
          <a:prstGeom prst="ellipse">
            <a:avLst/>
          </a:prstGeom>
          <a:solidFill>
            <a:schemeClr val="accent1"/>
          </a:solidFill>
          <a:ln/>
        </p:spPr>
      </p:sp>
      <p:sp>
        <p:nvSpPr>
          <p:cNvPr id="5" name="badgeTxt_370"/>
          <p:cNvSpPr txBox="1"/>
          <p:nvPr/>
        </p:nvSpPr>
        <p:spPr>
          <a:xfrm>
            <a:off x="566928" y="1106424"/>
            <a:ext cx="411480" cy="411480"/>
          </a:xfrm>
          <a:prstGeom prst="rect">
            <a:avLst/>
          </a:prstGeom>
          <a:noFill/>
          <a:ln/>
        </p:spPr>
        <p:txBody>
          <a:bodyPr wrap="square" lIns="0" tIns="0" rIns="0" bIns="0" rtlCol="0" anchor="ctr"/>
          <a:lstStyle/>
          <a:p>
            <a:pPr algn="ctr" indent="0" marL="0">
              <a:buNone/>
            </a:pPr>
            <a:r>
              <a:rPr lang="en-US" sz="1300" b="1" dirty="0">
                <a:solidFill>
                  <a:schemeClr val="bg1"/>
                </a:solidFill>
              </a:rPr>
              <a:t>L6</a:t>
            </a:r>
            <a:endParaRPr lang="en-US" sz="1300" dirty="0"/>
          </a:p>
        </p:txBody>
      </p:sp>
      <p:sp>
        <p:nvSpPr>
          <p:cNvPr id="6" name="txt_371"/>
          <p:cNvSpPr txBox="1"/>
          <p:nvPr/>
        </p:nvSpPr>
        <p:spPr>
          <a:xfrm>
            <a:off x="1143000" y="1051560"/>
            <a:ext cx="1280160" cy="521208"/>
          </a:xfrm>
          <a:prstGeom prst="rect">
            <a:avLst/>
          </a:prstGeom>
          <a:noFill/>
          <a:ln/>
        </p:spPr>
        <p:txBody>
          <a:bodyPr wrap="square" lIns="0" tIns="0" rIns="0" bIns="0" rtlCol="0" anchor="ctr"/>
          <a:lstStyle/>
          <a:p>
            <a:pPr indent="0" marL="0">
              <a:buNone/>
            </a:pPr>
            <a:r>
              <a:rPr lang="en-US" sz="1400" b="1" dirty="0">
                <a:solidFill>
                  <a:schemeClr val="tx1"/>
                </a:solidFill>
                <a:latin typeface="Cambria" pitchFamily="34" charset="0"/>
                <a:ea typeface="Cambria" pitchFamily="34" charset="-122"/>
                <a:cs typeface="Cambria" pitchFamily="34" charset="-120"/>
              </a:rPr>
              <a:t>26 to 30</a:t>
            </a:r>
            <a:endParaRPr lang="en-US" sz="1400" dirty="0"/>
          </a:p>
        </p:txBody>
      </p:sp>
      <p:sp>
        <p:nvSpPr>
          <p:cNvPr id="7" name="txt_372"/>
          <p:cNvSpPr txBox="1"/>
          <p:nvPr/>
        </p:nvSpPr>
        <p:spPr>
          <a:xfrm>
            <a:off x="2423160" y="1051560"/>
            <a:ext cx="6126480" cy="521208"/>
          </a:xfrm>
          <a:prstGeom prst="rect">
            <a:avLst/>
          </a:prstGeom>
          <a:noFill/>
          <a:ln/>
        </p:spPr>
        <p:txBody>
          <a:bodyPr wrap="square" lIns="0" tIns="0" rIns="0" bIns="0" rtlCol="0" anchor="ctr"/>
          <a:lstStyle/>
          <a:p>
            <a:pPr indent="0" marL="0">
              <a:buNone/>
            </a:pPr>
            <a:r>
              <a:rPr lang="en-US" sz="1300" dirty="0">
                <a:solidFill>
                  <a:schemeClr val="tx1"/>
                </a:solidFill>
              </a:rPr>
              <a:t>Convincing, critical analysis with well judged quotations and context</a:t>
            </a:r>
            <a:endParaRPr lang="en-US" sz="1300" dirty="0"/>
          </a:p>
        </p:txBody>
      </p:sp>
      <p:sp>
        <p:nvSpPr>
          <p:cNvPr id="8" name="card_373"/>
          <p:cNvSpPr/>
          <p:nvPr/>
        </p:nvSpPr>
        <p:spPr>
          <a:xfrm>
            <a:off x="457200" y="1655064"/>
            <a:ext cx="8229600" cy="521208"/>
          </a:xfrm>
          <a:prstGeom prst="roundRect">
            <a:avLst>
              <a:gd name="adj" fmla="val 21053"/>
            </a:avLst>
          </a:prstGeom>
          <a:solidFill>
            <a:schemeClr val="bg2"/>
          </a:solidFill>
          <a:ln/>
        </p:spPr>
      </p:sp>
      <p:sp>
        <p:nvSpPr>
          <p:cNvPr id="9" name="badge_374"/>
          <p:cNvSpPr/>
          <p:nvPr/>
        </p:nvSpPr>
        <p:spPr>
          <a:xfrm>
            <a:off x="566928" y="1709928"/>
            <a:ext cx="411480" cy="411480"/>
          </a:xfrm>
          <a:prstGeom prst="ellipse">
            <a:avLst/>
          </a:prstGeom>
          <a:solidFill>
            <a:schemeClr val="accent2"/>
          </a:solidFill>
          <a:ln/>
        </p:spPr>
      </p:sp>
      <p:sp>
        <p:nvSpPr>
          <p:cNvPr id="10" name="badgeTxt_375"/>
          <p:cNvSpPr txBox="1"/>
          <p:nvPr/>
        </p:nvSpPr>
        <p:spPr>
          <a:xfrm>
            <a:off x="566928" y="1709928"/>
            <a:ext cx="411480" cy="411480"/>
          </a:xfrm>
          <a:prstGeom prst="rect">
            <a:avLst/>
          </a:prstGeom>
          <a:noFill/>
          <a:ln/>
        </p:spPr>
        <p:txBody>
          <a:bodyPr wrap="square" lIns="0" tIns="0" rIns="0" bIns="0" rtlCol="0" anchor="ctr"/>
          <a:lstStyle/>
          <a:p>
            <a:pPr algn="ctr" indent="0" marL="0">
              <a:buNone/>
            </a:pPr>
            <a:r>
              <a:rPr lang="en-US" sz="1300" b="1" dirty="0">
                <a:solidFill>
                  <a:schemeClr val="bg1"/>
                </a:solidFill>
              </a:rPr>
              <a:t>L5</a:t>
            </a:r>
            <a:endParaRPr lang="en-US" sz="1300" dirty="0"/>
          </a:p>
        </p:txBody>
      </p:sp>
      <p:sp>
        <p:nvSpPr>
          <p:cNvPr id="11" name="txt_376"/>
          <p:cNvSpPr txBox="1"/>
          <p:nvPr/>
        </p:nvSpPr>
        <p:spPr>
          <a:xfrm>
            <a:off x="1143000" y="1655064"/>
            <a:ext cx="1280160" cy="521208"/>
          </a:xfrm>
          <a:prstGeom prst="rect">
            <a:avLst/>
          </a:prstGeom>
          <a:noFill/>
          <a:ln/>
        </p:spPr>
        <p:txBody>
          <a:bodyPr wrap="square" lIns="0" tIns="0" rIns="0" bIns="0" rtlCol="0" anchor="ctr"/>
          <a:lstStyle/>
          <a:p>
            <a:pPr indent="0" marL="0">
              <a:buNone/>
            </a:pPr>
            <a:r>
              <a:rPr lang="en-US" sz="1400" b="1" dirty="0">
                <a:solidFill>
                  <a:schemeClr val="tx1"/>
                </a:solidFill>
                <a:latin typeface="Cambria" pitchFamily="34" charset="0"/>
                <a:ea typeface="Cambria" pitchFamily="34" charset="-122"/>
                <a:cs typeface="Cambria" pitchFamily="34" charset="-120"/>
              </a:rPr>
              <a:t>21 to 25</a:t>
            </a:r>
            <a:endParaRPr lang="en-US" sz="1400" dirty="0"/>
          </a:p>
        </p:txBody>
      </p:sp>
      <p:sp>
        <p:nvSpPr>
          <p:cNvPr id="12" name="txt_377"/>
          <p:cNvSpPr txBox="1"/>
          <p:nvPr/>
        </p:nvSpPr>
        <p:spPr>
          <a:xfrm>
            <a:off x="2423160" y="1655064"/>
            <a:ext cx="6126480" cy="521208"/>
          </a:xfrm>
          <a:prstGeom prst="rect">
            <a:avLst/>
          </a:prstGeom>
          <a:noFill/>
          <a:ln/>
        </p:spPr>
        <p:txBody>
          <a:bodyPr wrap="square" lIns="0" tIns="0" rIns="0" bIns="0" rtlCol="0" anchor="ctr"/>
          <a:lstStyle/>
          <a:p>
            <a:pPr indent="0" marL="0">
              <a:buNone/>
            </a:pPr>
            <a:r>
              <a:rPr lang="en-US" sz="1300" dirty="0">
                <a:solidFill>
                  <a:schemeClr val="tx1"/>
                </a:solidFill>
              </a:rPr>
              <a:t>Thoughtful, developed response with examined methods and context</a:t>
            </a:r>
            <a:endParaRPr lang="en-US" sz="1300" dirty="0"/>
          </a:p>
        </p:txBody>
      </p:sp>
      <p:sp>
        <p:nvSpPr>
          <p:cNvPr id="13" name="card_378"/>
          <p:cNvSpPr/>
          <p:nvPr/>
        </p:nvSpPr>
        <p:spPr>
          <a:xfrm>
            <a:off x="457200" y="2258568"/>
            <a:ext cx="8229600" cy="521208"/>
          </a:xfrm>
          <a:prstGeom prst="roundRect">
            <a:avLst>
              <a:gd name="adj" fmla="val 21053"/>
            </a:avLst>
          </a:prstGeom>
          <a:solidFill>
            <a:schemeClr val="bg2"/>
          </a:solidFill>
          <a:ln/>
        </p:spPr>
      </p:sp>
      <p:sp>
        <p:nvSpPr>
          <p:cNvPr id="14" name="badge_379"/>
          <p:cNvSpPr/>
          <p:nvPr/>
        </p:nvSpPr>
        <p:spPr>
          <a:xfrm>
            <a:off x="566928" y="2313432"/>
            <a:ext cx="411480" cy="411480"/>
          </a:xfrm>
          <a:prstGeom prst="ellipse">
            <a:avLst/>
          </a:prstGeom>
          <a:solidFill>
            <a:schemeClr val="accent2"/>
          </a:solidFill>
          <a:ln/>
        </p:spPr>
      </p:sp>
      <p:sp>
        <p:nvSpPr>
          <p:cNvPr id="15" name="badgeTxt_380"/>
          <p:cNvSpPr txBox="1"/>
          <p:nvPr/>
        </p:nvSpPr>
        <p:spPr>
          <a:xfrm>
            <a:off x="566928" y="2313432"/>
            <a:ext cx="411480" cy="411480"/>
          </a:xfrm>
          <a:prstGeom prst="rect">
            <a:avLst/>
          </a:prstGeom>
          <a:noFill/>
          <a:ln/>
        </p:spPr>
        <p:txBody>
          <a:bodyPr wrap="square" lIns="0" tIns="0" rIns="0" bIns="0" rtlCol="0" anchor="ctr"/>
          <a:lstStyle/>
          <a:p>
            <a:pPr algn="ctr" indent="0" marL="0">
              <a:buNone/>
            </a:pPr>
            <a:r>
              <a:rPr lang="en-US" sz="1300" b="1" dirty="0">
                <a:solidFill>
                  <a:schemeClr val="bg1"/>
                </a:solidFill>
              </a:rPr>
              <a:t>L4</a:t>
            </a:r>
            <a:endParaRPr lang="en-US" sz="1300" dirty="0"/>
          </a:p>
        </p:txBody>
      </p:sp>
      <p:sp>
        <p:nvSpPr>
          <p:cNvPr id="16" name="txt_381"/>
          <p:cNvSpPr txBox="1"/>
          <p:nvPr/>
        </p:nvSpPr>
        <p:spPr>
          <a:xfrm>
            <a:off x="1143000" y="2258568"/>
            <a:ext cx="1280160" cy="521208"/>
          </a:xfrm>
          <a:prstGeom prst="rect">
            <a:avLst/>
          </a:prstGeom>
          <a:noFill/>
          <a:ln/>
        </p:spPr>
        <p:txBody>
          <a:bodyPr wrap="square" lIns="0" tIns="0" rIns="0" bIns="0" rtlCol="0" anchor="ctr"/>
          <a:lstStyle/>
          <a:p>
            <a:pPr indent="0" marL="0">
              <a:buNone/>
            </a:pPr>
            <a:r>
              <a:rPr lang="en-US" sz="1400" b="1" dirty="0">
                <a:solidFill>
                  <a:schemeClr val="tx1"/>
                </a:solidFill>
                <a:latin typeface="Cambria" pitchFamily="34" charset="0"/>
                <a:ea typeface="Cambria" pitchFamily="34" charset="-122"/>
                <a:cs typeface="Cambria" pitchFamily="34" charset="-120"/>
              </a:rPr>
              <a:t>16 to 20</a:t>
            </a:r>
            <a:endParaRPr lang="en-US" sz="1400" dirty="0"/>
          </a:p>
        </p:txBody>
      </p:sp>
      <p:sp>
        <p:nvSpPr>
          <p:cNvPr id="17" name="txt_382"/>
          <p:cNvSpPr txBox="1"/>
          <p:nvPr/>
        </p:nvSpPr>
        <p:spPr>
          <a:xfrm>
            <a:off x="2423160" y="2258568"/>
            <a:ext cx="6126480" cy="521208"/>
          </a:xfrm>
          <a:prstGeom prst="rect">
            <a:avLst/>
          </a:prstGeom>
          <a:noFill/>
          <a:ln/>
        </p:spPr>
        <p:txBody>
          <a:bodyPr wrap="square" lIns="0" tIns="0" rIns="0" bIns="0" rtlCol="0" anchor="ctr"/>
          <a:lstStyle/>
          <a:p>
            <a:pPr indent="0" marL="0">
              <a:buNone/>
            </a:pPr>
            <a:r>
              <a:rPr lang="en-US" sz="1300" dirty="0">
                <a:solidFill>
                  <a:schemeClr val="tx1"/>
                </a:solidFill>
              </a:rPr>
              <a:t>Clear, explained response with effective quotations and context</a:t>
            </a:r>
            <a:endParaRPr lang="en-US" sz="1300" dirty="0"/>
          </a:p>
        </p:txBody>
      </p:sp>
      <p:sp>
        <p:nvSpPr>
          <p:cNvPr id="18" name="card_383"/>
          <p:cNvSpPr/>
          <p:nvPr/>
        </p:nvSpPr>
        <p:spPr>
          <a:xfrm>
            <a:off x="457200" y="2862072"/>
            <a:ext cx="8229600" cy="521208"/>
          </a:xfrm>
          <a:prstGeom prst="roundRect">
            <a:avLst>
              <a:gd name="adj" fmla="val 21053"/>
            </a:avLst>
          </a:prstGeom>
          <a:solidFill>
            <a:schemeClr val="bg2"/>
          </a:solidFill>
          <a:ln/>
        </p:spPr>
      </p:sp>
      <p:sp>
        <p:nvSpPr>
          <p:cNvPr id="19" name="badge_384"/>
          <p:cNvSpPr/>
          <p:nvPr/>
        </p:nvSpPr>
        <p:spPr>
          <a:xfrm>
            <a:off x="566928" y="2916936"/>
            <a:ext cx="411480" cy="411480"/>
          </a:xfrm>
          <a:prstGeom prst="ellipse">
            <a:avLst/>
          </a:prstGeom>
          <a:solidFill>
            <a:schemeClr val="accent4"/>
          </a:solidFill>
          <a:ln/>
        </p:spPr>
      </p:sp>
      <p:sp>
        <p:nvSpPr>
          <p:cNvPr id="20" name="badgeTxt_385"/>
          <p:cNvSpPr txBox="1"/>
          <p:nvPr/>
        </p:nvSpPr>
        <p:spPr>
          <a:xfrm>
            <a:off x="566928" y="2916936"/>
            <a:ext cx="411480" cy="411480"/>
          </a:xfrm>
          <a:prstGeom prst="rect">
            <a:avLst/>
          </a:prstGeom>
          <a:noFill/>
          <a:ln/>
        </p:spPr>
        <p:txBody>
          <a:bodyPr wrap="square" lIns="0" tIns="0" rIns="0" bIns="0" rtlCol="0" anchor="ctr"/>
          <a:lstStyle/>
          <a:p>
            <a:pPr algn="ctr" indent="0" marL="0">
              <a:buNone/>
            </a:pPr>
            <a:r>
              <a:rPr lang="en-US" sz="1300" b="1" dirty="0">
                <a:solidFill>
                  <a:schemeClr val="bg1"/>
                </a:solidFill>
              </a:rPr>
              <a:t>L3</a:t>
            </a:r>
            <a:endParaRPr lang="en-US" sz="1300" dirty="0"/>
          </a:p>
        </p:txBody>
      </p:sp>
      <p:sp>
        <p:nvSpPr>
          <p:cNvPr id="21" name="txt_386"/>
          <p:cNvSpPr txBox="1"/>
          <p:nvPr/>
        </p:nvSpPr>
        <p:spPr>
          <a:xfrm>
            <a:off x="1143000" y="2862072"/>
            <a:ext cx="1280160" cy="521208"/>
          </a:xfrm>
          <a:prstGeom prst="rect">
            <a:avLst/>
          </a:prstGeom>
          <a:noFill/>
          <a:ln/>
        </p:spPr>
        <p:txBody>
          <a:bodyPr wrap="square" lIns="0" tIns="0" rIns="0" bIns="0" rtlCol="0" anchor="ctr"/>
          <a:lstStyle/>
          <a:p>
            <a:pPr indent="0" marL="0">
              <a:buNone/>
            </a:pPr>
            <a:r>
              <a:rPr lang="en-US" sz="1400" b="1" dirty="0">
                <a:solidFill>
                  <a:schemeClr val="tx1"/>
                </a:solidFill>
                <a:latin typeface="Cambria" pitchFamily="34" charset="0"/>
                <a:ea typeface="Cambria" pitchFamily="34" charset="-122"/>
                <a:cs typeface="Cambria" pitchFamily="34" charset="-120"/>
              </a:rPr>
              <a:t>11 to 15</a:t>
            </a:r>
            <a:endParaRPr lang="en-US" sz="1400" dirty="0"/>
          </a:p>
        </p:txBody>
      </p:sp>
      <p:sp>
        <p:nvSpPr>
          <p:cNvPr id="22" name="txt_387"/>
          <p:cNvSpPr txBox="1"/>
          <p:nvPr/>
        </p:nvSpPr>
        <p:spPr>
          <a:xfrm>
            <a:off x="2423160" y="2862072"/>
            <a:ext cx="6126480" cy="521208"/>
          </a:xfrm>
          <a:prstGeom prst="rect">
            <a:avLst/>
          </a:prstGeom>
          <a:noFill/>
          <a:ln/>
        </p:spPr>
        <p:txBody>
          <a:bodyPr wrap="square" lIns="0" tIns="0" rIns="0" bIns="0" rtlCol="0" anchor="ctr"/>
          <a:lstStyle/>
          <a:p>
            <a:pPr indent="0" marL="0">
              <a:buNone/>
            </a:pPr>
            <a:r>
              <a:rPr lang="en-US" sz="1300" dirty="0">
                <a:solidFill>
                  <a:schemeClr val="tx1"/>
                </a:solidFill>
              </a:rPr>
              <a:t>Some explained comments with relevant quotations</a:t>
            </a:r>
            <a:endParaRPr lang="en-US" sz="1300" dirty="0"/>
          </a:p>
        </p:txBody>
      </p:sp>
      <p:sp>
        <p:nvSpPr>
          <p:cNvPr id="23" name="card_388"/>
          <p:cNvSpPr/>
          <p:nvPr/>
        </p:nvSpPr>
        <p:spPr>
          <a:xfrm>
            <a:off x="457200" y="3465576"/>
            <a:ext cx="8229600" cy="521208"/>
          </a:xfrm>
          <a:prstGeom prst="roundRect">
            <a:avLst>
              <a:gd name="adj" fmla="val 21053"/>
            </a:avLst>
          </a:prstGeom>
          <a:solidFill>
            <a:schemeClr val="bg2"/>
          </a:solidFill>
          <a:ln/>
        </p:spPr>
      </p:sp>
      <p:sp>
        <p:nvSpPr>
          <p:cNvPr id="24" name="badge_389"/>
          <p:cNvSpPr/>
          <p:nvPr/>
        </p:nvSpPr>
        <p:spPr>
          <a:xfrm>
            <a:off x="566928" y="3520440"/>
            <a:ext cx="411480" cy="411480"/>
          </a:xfrm>
          <a:prstGeom prst="ellipse">
            <a:avLst/>
          </a:prstGeom>
          <a:solidFill>
            <a:schemeClr val="accent4"/>
          </a:solidFill>
          <a:ln/>
        </p:spPr>
      </p:sp>
      <p:sp>
        <p:nvSpPr>
          <p:cNvPr id="25" name="badgeTxt_390"/>
          <p:cNvSpPr txBox="1"/>
          <p:nvPr/>
        </p:nvSpPr>
        <p:spPr>
          <a:xfrm>
            <a:off x="566928" y="3520440"/>
            <a:ext cx="411480" cy="411480"/>
          </a:xfrm>
          <a:prstGeom prst="rect">
            <a:avLst/>
          </a:prstGeom>
          <a:noFill/>
          <a:ln/>
        </p:spPr>
        <p:txBody>
          <a:bodyPr wrap="square" lIns="0" tIns="0" rIns="0" bIns="0" rtlCol="0" anchor="ctr"/>
          <a:lstStyle/>
          <a:p>
            <a:pPr algn="ctr" indent="0" marL="0">
              <a:buNone/>
            </a:pPr>
            <a:r>
              <a:rPr lang="en-US" sz="1300" b="1" dirty="0">
                <a:solidFill>
                  <a:schemeClr val="bg1"/>
                </a:solidFill>
              </a:rPr>
              <a:t>L2</a:t>
            </a:r>
            <a:endParaRPr lang="en-US" sz="1300" dirty="0"/>
          </a:p>
        </p:txBody>
      </p:sp>
      <p:sp>
        <p:nvSpPr>
          <p:cNvPr id="26" name="txt_391"/>
          <p:cNvSpPr txBox="1"/>
          <p:nvPr/>
        </p:nvSpPr>
        <p:spPr>
          <a:xfrm>
            <a:off x="1143000" y="3465576"/>
            <a:ext cx="1280160" cy="521208"/>
          </a:xfrm>
          <a:prstGeom prst="rect">
            <a:avLst/>
          </a:prstGeom>
          <a:noFill/>
          <a:ln/>
        </p:spPr>
        <p:txBody>
          <a:bodyPr wrap="square" lIns="0" tIns="0" rIns="0" bIns="0" rtlCol="0" anchor="ctr"/>
          <a:lstStyle/>
          <a:p>
            <a:pPr indent="0" marL="0">
              <a:buNone/>
            </a:pPr>
            <a:r>
              <a:rPr lang="en-US" sz="1400" b="1" dirty="0">
                <a:solidFill>
                  <a:schemeClr val="tx1"/>
                </a:solidFill>
                <a:latin typeface="Cambria" pitchFamily="34" charset="0"/>
                <a:ea typeface="Cambria" pitchFamily="34" charset="-122"/>
                <a:cs typeface="Cambria" pitchFamily="34" charset="-120"/>
              </a:rPr>
              <a:t>6 to 10</a:t>
            </a:r>
            <a:endParaRPr lang="en-US" sz="1400" dirty="0"/>
          </a:p>
        </p:txBody>
      </p:sp>
      <p:sp>
        <p:nvSpPr>
          <p:cNvPr id="27" name="txt_392"/>
          <p:cNvSpPr txBox="1"/>
          <p:nvPr/>
        </p:nvSpPr>
        <p:spPr>
          <a:xfrm>
            <a:off x="2423160" y="3465576"/>
            <a:ext cx="6126480" cy="521208"/>
          </a:xfrm>
          <a:prstGeom prst="rect">
            <a:avLst/>
          </a:prstGeom>
          <a:noFill/>
          <a:ln/>
        </p:spPr>
        <p:txBody>
          <a:bodyPr wrap="square" lIns="0" tIns="0" rIns="0" bIns="0" rtlCol="0" anchor="ctr"/>
          <a:lstStyle/>
          <a:p>
            <a:pPr indent="0" marL="0">
              <a:buNone/>
            </a:pPr>
            <a:r>
              <a:rPr lang="en-US" sz="1300" dirty="0">
                <a:solidFill>
                  <a:schemeClr val="tx1"/>
                </a:solidFill>
              </a:rPr>
              <a:t>Supported, relevant comments with some awareness of methods</a:t>
            </a:r>
            <a:endParaRPr lang="en-US" sz="1300" dirty="0"/>
          </a:p>
        </p:txBody>
      </p:sp>
      <p:sp>
        <p:nvSpPr>
          <p:cNvPr id="28" name="card_393"/>
          <p:cNvSpPr/>
          <p:nvPr/>
        </p:nvSpPr>
        <p:spPr>
          <a:xfrm>
            <a:off x="457200" y="4069080"/>
            <a:ext cx="8229600" cy="521208"/>
          </a:xfrm>
          <a:prstGeom prst="roundRect">
            <a:avLst>
              <a:gd name="adj" fmla="val 21053"/>
            </a:avLst>
          </a:prstGeom>
          <a:solidFill>
            <a:schemeClr val="bg2"/>
          </a:solidFill>
          <a:ln/>
        </p:spPr>
      </p:sp>
      <p:sp>
        <p:nvSpPr>
          <p:cNvPr id="29" name="badge_394"/>
          <p:cNvSpPr/>
          <p:nvPr/>
        </p:nvSpPr>
        <p:spPr>
          <a:xfrm>
            <a:off x="566928" y="4123944"/>
            <a:ext cx="411480" cy="411480"/>
          </a:xfrm>
          <a:prstGeom prst="ellipse">
            <a:avLst/>
          </a:prstGeom>
          <a:solidFill>
            <a:schemeClr val="accent4"/>
          </a:solidFill>
          <a:ln/>
        </p:spPr>
      </p:sp>
      <p:sp>
        <p:nvSpPr>
          <p:cNvPr id="30" name="badgeTxt_395"/>
          <p:cNvSpPr txBox="1"/>
          <p:nvPr/>
        </p:nvSpPr>
        <p:spPr>
          <a:xfrm>
            <a:off x="566928" y="4123944"/>
            <a:ext cx="411480" cy="411480"/>
          </a:xfrm>
          <a:prstGeom prst="rect">
            <a:avLst/>
          </a:prstGeom>
          <a:noFill/>
          <a:ln/>
        </p:spPr>
        <p:txBody>
          <a:bodyPr wrap="square" lIns="0" tIns="0" rIns="0" bIns="0" rtlCol="0" anchor="ctr"/>
          <a:lstStyle/>
          <a:p>
            <a:pPr algn="ctr" indent="0" marL="0">
              <a:buNone/>
            </a:pPr>
            <a:r>
              <a:rPr lang="en-US" sz="1300" b="1" dirty="0">
                <a:solidFill>
                  <a:schemeClr val="bg1"/>
                </a:solidFill>
              </a:rPr>
              <a:t>L1</a:t>
            </a:r>
            <a:endParaRPr lang="en-US" sz="1300" dirty="0"/>
          </a:p>
        </p:txBody>
      </p:sp>
      <p:sp>
        <p:nvSpPr>
          <p:cNvPr id="31" name="txt_396"/>
          <p:cNvSpPr txBox="1"/>
          <p:nvPr/>
        </p:nvSpPr>
        <p:spPr>
          <a:xfrm>
            <a:off x="1143000" y="4069080"/>
            <a:ext cx="1280160" cy="521208"/>
          </a:xfrm>
          <a:prstGeom prst="rect">
            <a:avLst/>
          </a:prstGeom>
          <a:noFill/>
          <a:ln/>
        </p:spPr>
        <p:txBody>
          <a:bodyPr wrap="square" lIns="0" tIns="0" rIns="0" bIns="0" rtlCol="0" anchor="ctr"/>
          <a:lstStyle/>
          <a:p>
            <a:pPr indent="0" marL="0">
              <a:buNone/>
            </a:pPr>
            <a:r>
              <a:rPr lang="en-US" sz="1400" b="1" dirty="0">
                <a:solidFill>
                  <a:schemeClr val="tx1"/>
                </a:solidFill>
                <a:latin typeface="Cambria" pitchFamily="34" charset="0"/>
                <a:ea typeface="Cambria" pitchFamily="34" charset="-122"/>
                <a:cs typeface="Cambria" pitchFamily="34" charset="-120"/>
              </a:rPr>
              <a:t>1 to 5</a:t>
            </a:r>
            <a:endParaRPr lang="en-US" sz="1400" dirty="0"/>
          </a:p>
        </p:txBody>
      </p:sp>
      <p:sp>
        <p:nvSpPr>
          <p:cNvPr id="32" name="txt_397"/>
          <p:cNvSpPr txBox="1"/>
          <p:nvPr/>
        </p:nvSpPr>
        <p:spPr>
          <a:xfrm>
            <a:off x="2423160" y="4069080"/>
            <a:ext cx="6126480" cy="521208"/>
          </a:xfrm>
          <a:prstGeom prst="rect">
            <a:avLst/>
          </a:prstGeom>
          <a:noFill/>
          <a:ln/>
        </p:spPr>
        <p:txBody>
          <a:bodyPr wrap="square" lIns="0" tIns="0" rIns="0" bIns="0" rtlCol="0" anchor="ctr"/>
          <a:lstStyle/>
          <a:p>
            <a:pPr indent="0" marL="0">
              <a:buNone/>
            </a:pPr>
            <a:r>
              <a:rPr lang="en-US" sz="1300" dirty="0">
                <a:solidFill>
                  <a:schemeClr val="tx1"/>
                </a:solidFill>
              </a:rPr>
              <a:t>Simple, explicit comments with little reference to the text</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What a strong paragraph looks like</a:t>
            </a:r>
            <a:endParaRPr lang="en-US" sz="3000" dirty="0"/>
          </a:p>
        </p:txBody>
      </p:sp>
      <p:sp>
        <p:nvSpPr>
          <p:cNvPr id="3" name="card_398"/>
          <p:cNvSpPr/>
          <p:nvPr/>
        </p:nvSpPr>
        <p:spPr>
          <a:xfrm>
            <a:off x="457200" y="1143000"/>
            <a:ext cx="8229600" cy="3337560"/>
          </a:xfrm>
          <a:prstGeom prst="roundRect">
            <a:avLst>
              <a:gd name="adj" fmla="val 3288"/>
            </a:avLst>
          </a:prstGeom>
          <a:solidFill>
            <a:schemeClr val="bg2"/>
          </a:solidFill>
          <a:ln/>
        </p:spPr>
      </p:sp>
      <p:sp>
        <p:nvSpPr>
          <p:cNvPr id="4" name="txt_399"/>
          <p:cNvSpPr txBox="1"/>
          <p:nvPr/>
        </p:nvSpPr>
        <p:spPr>
          <a:xfrm>
            <a:off x="731520" y="1280160"/>
            <a:ext cx="7680960" cy="3108960"/>
          </a:xfrm>
          <a:prstGeom prst="rect">
            <a:avLst/>
          </a:prstGeom>
          <a:noFill/>
          <a:ln/>
        </p:spPr>
        <p:txBody>
          <a:bodyPr wrap="square" lIns="0" tIns="0" rIns="0" bIns="0" rtlCol="0" anchor="ctr"/>
          <a:lstStyle/>
          <a:p>
            <a:pPr indent="0" marL="0">
              <a:spcAft>
                <a:spcPts val="900"/>
              </a:spcAft>
              <a:buNone/>
            </a:pPr>
            <a:r>
              <a:rPr lang="en-US" sz="1400" b="1" dirty="0">
                <a:solidFill>
                  <a:srgbClr val="E4572E"/>
                </a:solidFill>
              </a:rPr>
              <a:t>Idea: </a:t>
            </a:r>
            <a:pPr indent="0" marL="0">
              <a:spcAft>
                <a:spcPts val="900"/>
              </a:spcAft>
              <a:buNone/>
            </a:pPr>
            <a:r>
              <a:rPr lang="en-US" sz="1400" dirty="0">
                <a:solidFill>
                  <a:schemeClr val="tx1"/>
                </a:solidFill>
              </a:rPr>
              <a:t>In this extract Dickens presents Scrooge as cold and heartless towards the poor, so that his later change is all the more powerful. </a:t>
            </a:r>
            <a:endParaRPr lang="en-US" sz="1400" dirty="0"/>
          </a:p>
          <a:p>
            <a:pPr indent="0" marL="0">
              <a:spcAft>
                <a:spcPts val="900"/>
              </a:spcAft>
              <a:buNone/>
            </a:pPr>
            <a:r>
              <a:rPr lang="en-US" sz="1400" b="1" dirty="0">
                <a:solidFill>
                  <a:srgbClr val="F3B61F"/>
                </a:solidFill>
              </a:rPr>
              <a:t>Quotation and method: </a:t>
            </a:r>
            <a:pPr indent="0" marL="0">
              <a:spcAft>
                <a:spcPts val="900"/>
              </a:spcAft>
              <a:buNone/>
            </a:pPr>
            <a:r>
              <a:rPr lang="en-US" sz="1400" dirty="0">
                <a:solidFill>
                  <a:schemeClr val="tx1"/>
                </a:solidFill>
              </a:rPr>
              <a:t>His rhetorical questions, "Are there no prisons?", dismiss the poor as criminals, and the brutal phrase "decrease the surplus population" treats people as numbers. </a:t>
            </a:r>
            <a:endParaRPr lang="en-US" sz="1400" dirty="0"/>
          </a:p>
          <a:p>
            <a:pPr indent="0" marL="0">
              <a:spcAft>
                <a:spcPts val="900"/>
              </a:spcAft>
              <a:buNone/>
            </a:pPr>
            <a:r>
              <a:rPr lang="en-US" sz="1400" b="1" dirty="0">
                <a:solidFill>
                  <a:srgbClr val="7B3FA0"/>
                </a:solidFill>
              </a:rPr>
              <a:t>Context: </a:t>
            </a:r>
            <a:pPr indent="0" marL="0">
              <a:spcAft>
                <a:spcPts val="900"/>
              </a:spcAft>
              <a:buNone/>
            </a:pPr>
            <a:r>
              <a:rPr lang="en-US" sz="1400" dirty="0">
                <a:solidFill>
                  <a:schemeClr val="tx1"/>
                </a:solidFill>
              </a:rPr>
              <a:t>Dickens is attacking the Malthusian ideas and harsh workhouses of the 1834 Poor Law, which many wealthy readers supported. </a:t>
            </a:r>
            <a:endParaRPr lang="en-US" sz="1400" dirty="0"/>
          </a:p>
          <a:p>
            <a:pPr indent="0" marL="0">
              <a:spcAft>
                <a:spcPts val="900"/>
              </a:spcAft>
              <a:buNone/>
            </a:pPr>
            <a:r>
              <a:rPr lang="en-US" sz="1400" b="1" dirty="0">
                <a:solidFill>
                  <a:srgbClr val="17A398"/>
                </a:solidFill>
              </a:rPr>
              <a:t>Whole text: </a:t>
            </a:r>
            <a:pPr indent="0" marL="0">
              <a:spcAft>
                <a:spcPts val="900"/>
              </a:spcAft>
              <a:buNone/>
            </a:pPr>
            <a:r>
              <a:rPr lang="en-US" sz="1400" dirty="0">
                <a:solidFill>
                  <a:schemeClr val="tx1"/>
                </a:solidFill>
              </a:rPr>
              <a:t>In Stave 3 the Ghost throws these words back at him, and by Stave 5 he is "a second father" to Tiny Tim.</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Common mistakes</a:t>
            </a:r>
            <a:endParaRPr lang="en-US" sz="3000" dirty="0"/>
          </a:p>
        </p:txBody>
      </p:sp>
      <p:sp>
        <p:nvSpPr>
          <p:cNvPr id="3" name="card_400"/>
          <p:cNvSpPr/>
          <p:nvPr/>
        </p:nvSpPr>
        <p:spPr>
          <a:xfrm>
            <a:off x="457200" y="1143000"/>
            <a:ext cx="4023360" cy="1508760"/>
          </a:xfrm>
          <a:prstGeom prst="roundRect">
            <a:avLst>
              <a:gd name="adj" fmla="val 7273"/>
            </a:avLst>
          </a:prstGeom>
          <a:solidFill>
            <a:schemeClr val="bg2"/>
          </a:solidFill>
          <a:ln/>
        </p:spPr>
      </p:sp>
      <p:sp>
        <p:nvSpPr>
          <p:cNvPr id="4" name="badge_401"/>
          <p:cNvSpPr/>
          <p:nvPr/>
        </p:nvSpPr>
        <p:spPr>
          <a:xfrm>
            <a:off x="640080" y="1344168"/>
            <a:ext cx="384048" cy="384048"/>
          </a:xfrm>
          <a:prstGeom prst="ellipse">
            <a:avLst/>
          </a:prstGeom>
          <a:solidFill>
            <a:srgbClr val="E4572E"/>
          </a:solidFill>
          <a:ln/>
        </p:spPr>
      </p:sp>
      <p:sp>
        <p:nvSpPr>
          <p:cNvPr id="5" name="badgeTxt_402"/>
          <p:cNvSpPr txBox="1"/>
          <p:nvPr/>
        </p:nvSpPr>
        <p:spPr>
          <a:xfrm>
            <a:off x="640080" y="1344168"/>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6" name="txt_403"/>
          <p:cNvSpPr txBox="1"/>
          <p:nvPr/>
        </p:nvSpPr>
        <p:spPr>
          <a:xfrm>
            <a:off x="1188720" y="1325880"/>
            <a:ext cx="3108960" cy="411480"/>
          </a:xfrm>
          <a:prstGeom prst="rect">
            <a:avLst/>
          </a:prstGeom>
          <a:noFill/>
          <a:ln/>
        </p:spPr>
        <p:txBody>
          <a:bodyPr wrap="square" lIns="0" tIns="0" rIns="0" bIns="0" rtlCol="0" anchor="t"/>
          <a:lstStyle/>
          <a:p>
            <a:pPr indent="0" marL="0">
              <a:buNone/>
            </a:pPr>
            <a:r>
              <a:rPr lang="en-US" sz="1600" b="1" dirty="0">
                <a:solidFill>
                  <a:schemeClr val="tx1"/>
                </a:solidFill>
                <a:latin typeface="Cambria" pitchFamily="34" charset="0"/>
                <a:ea typeface="Cambria" pitchFamily="34" charset="-122"/>
                <a:cs typeface="Cambria" pitchFamily="34" charset="-120"/>
              </a:rPr>
              <a:t>Retelling the story</a:t>
            </a:r>
            <a:endParaRPr lang="en-US" sz="1600" dirty="0"/>
          </a:p>
        </p:txBody>
      </p:sp>
      <p:sp>
        <p:nvSpPr>
          <p:cNvPr id="7" name="txt_404"/>
          <p:cNvSpPr txBox="1"/>
          <p:nvPr/>
        </p:nvSpPr>
        <p:spPr>
          <a:xfrm>
            <a:off x="1188720" y="1764792"/>
            <a:ext cx="3108960" cy="822960"/>
          </a:xfrm>
          <a:prstGeom prst="rect">
            <a:avLst/>
          </a:prstGeom>
          <a:noFill/>
          <a:ln/>
        </p:spPr>
        <p:txBody>
          <a:bodyPr wrap="square" lIns="0" tIns="0" rIns="0" bIns="0" rtlCol="0" anchor="t"/>
          <a:lstStyle/>
          <a:p>
            <a:pPr indent="0" marL="0">
              <a:buNone/>
            </a:pPr>
            <a:r>
              <a:rPr lang="en-US" sz="1300" dirty="0">
                <a:solidFill>
                  <a:schemeClr val="tx2"/>
                </a:solidFill>
              </a:rPr>
              <a:t>Examiners want analysis of how Dickens presents Scrooge, not a summary of the plot.</a:t>
            </a:r>
            <a:endParaRPr lang="en-US" sz="1300" dirty="0"/>
          </a:p>
        </p:txBody>
      </p:sp>
      <p:sp>
        <p:nvSpPr>
          <p:cNvPr id="8" name="card_405"/>
          <p:cNvSpPr/>
          <p:nvPr/>
        </p:nvSpPr>
        <p:spPr>
          <a:xfrm>
            <a:off x="4663440" y="1143000"/>
            <a:ext cx="4023360" cy="1508760"/>
          </a:xfrm>
          <a:prstGeom prst="roundRect">
            <a:avLst>
              <a:gd name="adj" fmla="val 7273"/>
            </a:avLst>
          </a:prstGeom>
          <a:solidFill>
            <a:schemeClr val="bg2"/>
          </a:solidFill>
          <a:ln/>
        </p:spPr>
      </p:sp>
      <p:sp>
        <p:nvSpPr>
          <p:cNvPr id="9" name="badge_406"/>
          <p:cNvSpPr/>
          <p:nvPr/>
        </p:nvSpPr>
        <p:spPr>
          <a:xfrm>
            <a:off x="4846320" y="1344168"/>
            <a:ext cx="384048" cy="384048"/>
          </a:xfrm>
          <a:prstGeom prst="ellipse">
            <a:avLst/>
          </a:prstGeom>
          <a:solidFill>
            <a:srgbClr val="E4572E"/>
          </a:solidFill>
          <a:ln/>
        </p:spPr>
      </p:sp>
      <p:sp>
        <p:nvSpPr>
          <p:cNvPr id="10" name="badgeTxt_407"/>
          <p:cNvSpPr txBox="1"/>
          <p:nvPr/>
        </p:nvSpPr>
        <p:spPr>
          <a:xfrm>
            <a:off x="4846320" y="1344168"/>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1" name="txt_408"/>
          <p:cNvSpPr txBox="1"/>
          <p:nvPr/>
        </p:nvSpPr>
        <p:spPr>
          <a:xfrm>
            <a:off x="5394960" y="1325880"/>
            <a:ext cx="3108960" cy="411480"/>
          </a:xfrm>
          <a:prstGeom prst="rect">
            <a:avLst/>
          </a:prstGeom>
          <a:noFill/>
          <a:ln/>
        </p:spPr>
        <p:txBody>
          <a:bodyPr wrap="square" lIns="0" tIns="0" rIns="0" bIns="0" rtlCol="0" anchor="t"/>
          <a:lstStyle/>
          <a:p>
            <a:pPr indent="0" marL="0">
              <a:buNone/>
            </a:pPr>
            <a:r>
              <a:rPr lang="en-US" sz="1600" b="1" dirty="0">
                <a:solidFill>
                  <a:schemeClr val="tx1"/>
                </a:solidFill>
                <a:latin typeface="Cambria" pitchFamily="34" charset="0"/>
                <a:ea typeface="Cambria" pitchFamily="34" charset="-122"/>
                <a:cs typeface="Cambria" pitchFamily="34" charset="-120"/>
              </a:rPr>
              <a:t>Treating Scrooge as a real person</a:t>
            </a:r>
            <a:endParaRPr lang="en-US" sz="1600" dirty="0"/>
          </a:p>
        </p:txBody>
      </p:sp>
      <p:sp>
        <p:nvSpPr>
          <p:cNvPr id="12" name="txt_409"/>
          <p:cNvSpPr txBox="1"/>
          <p:nvPr/>
        </p:nvSpPr>
        <p:spPr>
          <a:xfrm>
            <a:off x="5394960" y="1764792"/>
            <a:ext cx="3108960" cy="822960"/>
          </a:xfrm>
          <a:prstGeom prst="rect">
            <a:avLst/>
          </a:prstGeom>
          <a:noFill/>
          <a:ln/>
        </p:spPr>
        <p:txBody>
          <a:bodyPr wrap="square" lIns="0" tIns="0" rIns="0" bIns="0" rtlCol="0" anchor="t"/>
          <a:lstStyle/>
          <a:p>
            <a:pPr indent="0" marL="0">
              <a:buNone/>
            </a:pPr>
            <a:r>
              <a:rPr lang="en-US" sz="1300" dirty="0">
                <a:solidFill>
                  <a:schemeClr val="tx2"/>
                </a:solidFill>
              </a:rPr>
              <a:t>Write about Dickens's choices: Scrooge is created to carry a message.</a:t>
            </a:r>
            <a:endParaRPr lang="en-US" sz="1300" dirty="0"/>
          </a:p>
        </p:txBody>
      </p:sp>
      <p:sp>
        <p:nvSpPr>
          <p:cNvPr id="13" name="card_410"/>
          <p:cNvSpPr/>
          <p:nvPr/>
        </p:nvSpPr>
        <p:spPr>
          <a:xfrm>
            <a:off x="457200" y="2834640"/>
            <a:ext cx="4023360" cy="1508760"/>
          </a:xfrm>
          <a:prstGeom prst="roundRect">
            <a:avLst>
              <a:gd name="adj" fmla="val 7273"/>
            </a:avLst>
          </a:prstGeom>
          <a:solidFill>
            <a:schemeClr val="bg2"/>
          </a:solidFill>
          <a:ln/>
        </p:spPr>
      </p:sp>
      <p:sp>
        <p:nvSpPr>
          <p:cNvPr id="14" name="badge_411"/>
          <p:cNvSpPr/>
          <p:nvPr/>
        </p:nvSpPr>
        <p:spPr>
          <a:xfrm>
            <a:off x="640080" y="3035808"/>
            <a:ext cx="384048" cy="384048"/>
          </a:xfrm>
          <a:prstGeom prst="ellipse">
            <a:avLst/>
          </a:prstGeom>
          <a:solidFill>
            <a:srgbClr val="E4572E"/>
          </a:solidFill>
          <a:ln/>
        </p:spPr>
      </p:sp>
      <p:sp>
        <p:nvSpPr>
          <p:cNvPr id="15" name="badgeTxt_412"/>
          <p:cNvSpPr txBox="1"/>
          <p:nvPr/>
        </p:nvSpPr>
        <p:spPr>
          <a:xfrm>
            <a:off x="640080" y="3035808"/>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6" name="txt_413"/>
          <p:cNvSpPr txBox="1"/>
          <p:nvPr/>
        </p:nvSpPr>
        <p:spPr>
          <a:xfrm>
            <a:off x="1188720" y="3017520"/>
            <a:ext cx="3108960" cy="411480"/>
          </a:xfrm>
          <a:prstGeom prst="rect">
            <a:avLst/>
          </a:prstGeom>
          <a:noFill/>
          <a:ln/>
        </p:spPr>
        <p:txBody>
          <a:bodyPr wrap="square" lIns="0" tIns="0" rIns="0" bIns="0" rtlCol="0" anchor="t"/>
          <a:lstStyle/>
          <a:p>
            <a:pPr indent="0" marL="0">
              <a:buNone/>
            </a:pPr>
            <a:r>
              <a:rPr lang="en-US" sz="1600" b="1" dirty="0">
                <a:solidFill>
                  <a:schemeClr val="tx1"/>
                </a:solidFill>
                <a:latin typeface="Cambria" pitchFamily="34" charset="0"/>
                <a:ea typeface="Cambria" pitchFamily="34" charset="-122"/>
                <a:cs typeface="Cambria" pitchFamily="34" charset="-120"/>
              </a:rPr>
              <a:t>Forgetting the structure</a:t>
            </a:r>
            <a:endParaRPr lang="en-US" sz="1600" dirty="0"/>
          </a:p>
        </p:txBody>
      </p:sp>
      <p:sp>
        <p:nvSpPr>
          <p:cNvPr id="17" name="txt_414"/>
          <p:cNvSpPr txBox="1"/>
          <p:nvPr/>
        </p:nvSpPr>
        <p:spPr>
          <a:xfrm>
            <a:off x="1188720" y="3456432"/>
            <a:ext cx="3108960" cy="822960"/>
          </a:xfrm>
          <a:prstGeom prst="rect">
            <a:avLst/>
          </a:prstGeom>
          <a:noFill/>
          <a:ln/>
        </p:spPr>
        <p:txBody>
          <a:bodyPr wrap="square" lIns="0" tIns="0" rIns="0" bIns="0" rtlCol="0" anchor="t"/>
          <a:lstStyle/>
          <a:p>
            <a:pPr indent="0" marL="0">
              <a:buNone/>
            </a:pPr>
            <a:r>
              <a:rPr lang="en-US" sz="1300" dirty="0">
                <a:solidFill>
                  <a:schemeClr val="tx2"/>
                </a:solidFill>
              </a:rPr>
              <a:t>Comment on the staves, the single night and the echoed phrases.</a:t>
            </a:r>
            <a:endParaRPr lang="en-US" sz="1300" dirty="0"/>
          </a:p>
        </p:txBody>
      </p:sp>
      <p:sp>
        <p:nvSpPr>
          <p:cNvPr id="18" name="card_415"/>
          <p:cNvSpPr/>
          <p:nvPr/>
        </p:nvSpPr>
        <p:spPr>
          <a:xfrm>
            <a:off x="4663440" y="2834640"/>
            <a:ext cx="4023360" cy="1508760"/>
          </a:xfrm>
          <a:prstGeom prst="roundRect">
            <a:avLst>
              <a:gd name="adj" fmla="val 7273"/>
            </a:avLst>
          </a:prstGeom>
          <a:solidFill>
            <a:schemeClr val="bg2"/>
          </a:solidFill>
          <a:ln/>
        </p:spPr>
      </p:sp>
      <p:sp>
        <p:nvSpPr>
          <p:cNvPr id="19" name="badge_416"/>
          <p:cNvSpPr/>
          <p:nvPr/>
        </p:nvSpPr>
        <p:spPr>
          <a:xfrm>
            <a:off x="4846320" y="3035808"/>
            <a:ext cx="384048" cy="384048"/>
          </a:xfrm>
          <a:prstGeom prst="ellipse">
            <a:avLst/>
          </a:prstGeom>
          <a:solidFill>
            <a:srgbClr val="E4572E"/>
          </a:solidFill>
          <a:ln/>
        </p:spPr>
      </p:sp>
      <p:sp>
        <p:nvSpPr>
          <p:cNvPr id="20" name="badgeTxt_417"/>
          <p:cNvSpPr txBox="1"/>
          <p:nvPr/>
        </p:nvSpPr>
        <p:spPr>
          <a:xfrm>
            <a:off x="4846320" y="3035808"/>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21" name="txt_418"/>
          <p:cNvSpPr txBox="1"/>
          <p:nvPr/>
        </p:nvSpPr>
        <p:spPr>
          <a:xfrm>
            <a:off x="5394960" y="3017520"/>
            <a:ext cx="3108960" cy="411480"/>
          </a:xfrm>
          <a:prstGeom prst="rect">
            <a:avLst/>
          </a:prstGeom>
          <a:noFill/>
          <a:ln/>
        </p:spPr>
        <p:txBody>
          <a:bodyPr wrap="square" lIns="0" tIns="0" rIns="0" bIns="0" rtlCol="0" anchor="t"/>
          <a:lstStyle/>
          <a:p>
            <a:pPr indent="0" marL="0">
              <a:buNone/>
            </a:pPr>
            <a:r>
              <a:rPr lang="en-US" sz="1600" b="1" dirty="0">
                <a:solidFill>
                  <a:schemeClr val="tx1"/>
                </a:solidFill>
                <a:latin typeface="Cambria" pitchFamily="34" charset="0"/>
                <a:ea typeface="Cambria" pitchFamily="34" charset="-122"/>
                <a:cs typeface="Cambria" pitchFamily="34" charset="-120"/>
              </a:rPr>
              <a:t>Context with no link</a:t>
            </a:r>
            <a:endParaRPr lang="en-US" sz="1600" dirty="0"/>
          </a:p>
        </p:txBody>
      </p:sp>
      <p:sp>
        <p:nvSpPr>
          <p:cNvPr id="22" name="txt_419"/>
          <p:cNvSpPr txBox="1"/>
          <p:nvPr/>
        </p:nvSpPr>
        <p:spPr>
          <a:xfrm>
            <a:off x="5394960" y="3456432"/>
            <a:ext cx="3108960" cy="822960"/>
          </a:xfrm>
          <a:prstGeom prst="rect">
            <a:avLst/>
          </a:prstGeom>
          <a:noFill/>
          <a:ln/>
        </p:spPr>
        <p:txBody>
          <a:bodyPr wrap="square" lIns="0" tIns="0" rIns="0" bIns="0" rtlCol="0" anchor="t"/>
          <a:lstStyle/>
          <a:p>
            <a:pPr indent="0" marL="0">
              <a:buNone/>
            </a:pPr>
            <a:r>
              <a:rPr lang="en-US" sz="1300" dirty="0">
                <a:solidFill>
                  <a:schemeClr val="tx2"/>
                </a:solidFill>
              </a:rPr>
              <a:t>Tie the Poor Law and workhouses to a specific quotation.</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Exit ticket</a:t>
            </a:r>
            <a:endParaRPr lang="en-US" sz="3000" dirty="0"/>
          </a:p>
        </p:txBody>
      </p:sp>
      <p:sp>
        <p:nvSpPr>
          <p:cNvPr id="3" name="card_420"/>
          <p:cNvSpPr/>
          <p:nvPr/>
        </p:nvSpPr>
        <p:spPr>
          <a:xfrm>
            <a:off x="457200" y="1143000"/>
            <a:ext cx="8229600" cy="960120"/>
          </a:xfrm>
          <a:prstGeom prst="roundRect">
            <a:avLst>
              <a:gd name="adj" fmla="val 11429"/>
            </a:avLst>
          </a:prstGeom>
          <a:solidFill>
            <a:schemeClr val="bg2"/>
          </a:solidFill>
          <a:ln/>
        </p:spPr>
      </p:sp>
      <p:sp>
        <p:nvSpPr>
          <p:cNvPr id="4" name="badge_421"/>
          <p:cNvSpPr/>
          <p:nvPr/>
        </p:nvSpPr>
        <p:spPr>
          <a:xfrm>
            <a:off x="685800" y="1426464"/>
            <a:ext cx="402336" cy="402336"/>
          </a:xfrm>
          <a:prstGeom prst="ellipse">
            <a:avLst/>
          </a:prstGeom>
          <a:solidFill>
            <a:schemeClr val="accent4"/>
          </a:solidFill>
          <a:ln/>
        </p:spPr>
      </p:sp>
      <p:sp>
        <p:nvSpPr>
          <p:cNvPr id="5" name="badgeTxt_422"/>
          <p:cNvSpPr txBox="1"/>
          <p:nvPr/>
        </p:nvSpPr>
        <p:spPr>
          <a:xfrm>
            <a:off x="685800" y="1426464"/>
            <a:ext cx="402336" cy="402336"/>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6" name="txt_423"/>
          <p:cNvSpPr txBox="1"/>
          <p:nvPr/>
        </p:nvSpPr>
        <p:spPr>
          <a:xfrm>
            <a:off x="1325880" y="1252728"/>
            <a:ext cx="7132320" cy="731520"/>
          </a:xfrm>
          <a:prstGeom prst="rect">
            <a:avLst/>
          </a:prstGeom>
          <a:noFill/>
          <a:ln/>
        </p:spPr>
        <p:txBody>
          <a:bodyPr wrap="square" lIns="0" tIns="0" rIns="0" bIns="0" rtlCol="0" anchor="ctr"/>
          <a:lstStyle/>
          <a:p>
            <a:pPr indent="0" marL="0">
              <a:buNone/>
            </a:pPr>
            <a:r>
              <a:rPr lang="en-US" sz="1600" dirty="0">
                <a:solidFill>
                  <a:schemeClr val="tx1"/>
                </a:solidFill>
              </a:rPr>
              <a:t>Which sea creature is Scrooge compared to in Stave 1?</a:t>
            </a:r>
            <a:endParaRPr lang="en-US" sz="1600" dirty="0"/>
          </a:p>
        </p:txBody>
      </p:sp>
      <p:sp>
        <p:nvSpPr>
          <p:cNvPr id="7" name="card_424"/>
          <p:cNvSpPr/>
          <p:nvPr/>
        </p:nvSpPr>
        <p:spPr>
          <a:xfrm>
            <a:off x="457200" y="2286000"/>
            <a:ext cx="8229600" cy="960120"/>
          </a:xfrm>
          <a:prstGeom prst="roundRect">
            <a:avLst>
              <a:gd name="adj" fmla="val 11429"/>
            </a:avLst>
          </a:prstGeom>
          <a:solidFill>
            <a:schemeClr val="bg2"/>
          </a:solidFill>
          <a:ln/>
        </p:spPr>
      </p:sp>
      <p:sp>
        <p:nvSpPr>
          <p:cNvPr id="8" name="badge_425"/>
          <p:cNvSpPr/>
          <p:nvPr/>
        </p:nvSpPr>
        <p:spPr>
          <a:xfrm>
            <a:off x="685800" y="2569464"/>
            <a:ext cx="402336" cy="402336"/>
          </a:xfrm>
          <a:prstGeom prst="ellipse">
            <a:avLst/>
          </a:prstGeom>
          <a:solidFill>
            <a:schemeClr val="accent4"/>
          </a:solidFill>
          <a:ln/>
        </p:spPr>
      </p:sp>
      <p:sp>
        <p:nvSpPr>
          <p:cNvPr id="9" name="badgeTxt_426"/>
          <p:cNvSpPr txBox="1"/>
          <p:nvPr/>
        </p:nvSpPr>
        <p:spPr>
          <a:xfrm>
            <a:off x="685800" y="2569464"/>
            <a:ext cx="402336" cy="402336"/>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0" name="txt_427"/>
          <p:cNvSpPr txBox="1"/>
          <p:nvPr/>
        </p:nvSpPr>
        <p:spPr>
          <a:xfrm>
            <a:off x="1325880" y="2395728"/>
            <a:ext cx="7132320" cy="731520"/>
          </a:xfrm>
          <a:prstGeom prst="rect">
            <a:avLst/>
          </a:prstGeom>
          <a:noFill/>
          <a:ln/>
        </p:spPr>
        <p:txBody>
          <a:bodyPr wrap="square" lIns="0" tIns="0" rIns="0" bIns="0" rtlCol="0" anchor="ctr"/>
          <a:lstStyle/>
          <a:p>
            <a:pPr indent="0" marL="0">
              <a:buNone/>
            </a:pPr>
            <a:r>
              <a:rPr lang="en-US" sz="1600" dirty="0">
                <a:solidFill>
                  <a:schemeClr val="tx1"/>
                </a:solidFill>
              </a:rPr>
              <a:t>What do the two children with the Ghost of Christmas Present represent?</a:t>
            </a:r>
            <a:endParaRPr lang="en-US" sz="1600" dirty="0"/>
          </a:p>
        </p:txBody>
      </p:sp>
      <p:sp>
        <p:nvSpPr>
          <p:cNvPr id="11" name="card_428"/>
          <p:cNvSpPr/>
          <p:nvPr/>
        </p:nvSpPr>
        <p:spPr>
          <a:xfrm>
            <a:off x="457200" y="3429000"/>
            <a:ext cx="8229600" cy="960120"/>
          </a:xfrm>
          <a:prstGeom prst="roundRect">
            <a:avLst>
              <a:gd name="adj" fmla="val 11429"/>
            </a:avLst>
          </a:prstGeom>
          <a:solidFill>
            <a:schemeClr val="bg2"/>
          </a:solidFill>
          <a:ln/>
        </p:spPr>
      </p:sp>
      <p:sp>
        <p:nvSpPr>
          <p:cNvPr id="12" name="badge_429"/>
          <p:cNvSpPr/>
          <p:nvPr/>
        </p:nvSpPr>
        <p:spPr>
          <a:xfrm>
            <a:off x="685800" y="3712464"/>
            <a:ext cx="402336" cy="402336"/>
          </a:xfrm>
          <a:prstGeom prst="ellipse">
            <a:avLst/>
          </a:prstGeom>
          <a:solidFill>
            <a:schemeClr val="accent4"/>
          </a:solidFill>
          <a:ln/>
        </p:spPr>
      </p:sp>
      <p:sp>
        <p:nvSpPr>
          <p:cNvPr id="13" name="badgeTxt_430"/>
          <p:cNvSpPr txBox="1"/>
          <p:nvPr/>
        </p:nvSpPr>
        <p:spPr>
          <a:xfrm>
            <a:off x="685800" y="3712464"/>
            <a:ext cx="402336" cy="402336"/>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4" name="txt_431"/>
          <p:cNvSpPr txBox="1"/>
          <p:nvPr/>
        </p:nvSpPr>
        <p:spPr>
          <a:xfrm>
            <a:off x="1325880" y="3538728"/>
            <a:ext cx="7132320" cy="731520"/>
          </a:xfrm>
          <a:prstGeom prst="rect">
            <a:avLst/>
          </a:prstGeom>
          <a:noFill/>
          <a:ln/>
        </p:spPr>
        <p:txBody>
          <a:bodyPr wrap="square" lIns="0" tIns="0" rIns="0" bIns="0" rtlCol="0" anchor="ctr"/>
          <a:lstStyle/>
          <a:p>
            <a:pPr indent="0" marL="0">
              <a:buNone/>
            </a:pPr>
            <a:r>
              <a:rPr lang="en-US" sz="1600" dirty="0">
                <a:solidFill>
                  <a:schemeClr val="tx1"/>
                </a:solidFill>
              </a:rPr>
              <a:t>What does Scrooge become to Tiny Tim in Stave 5?</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Exit ticket: answers</a:t>
            </a:r>
            <a:endParaRPr lang="en-US" sz="3000" dirty="0"/>
          </a:p>
        </p:txBody>
      </p:sp>
      <p:sp>
        <p:nvSpPr>
          <p:cNvPr id="3" name="card_432"/>
          <p:cNvSpPr/>
          <p:nvPr/>
        </p:nvSpPr>
        <p:spPr>
          <a:xfrm>
            <a:off x="457200" y="1143000"/>
            <a:ext cx="8229600" cy="960120"/>
          </a:xfrm>
          <a:prstGeom prst="roundRect">
            <a:avLst>
              <a:gd name="adj" fmla="val 11429"/>
            </a:avLst>
          </a:prstGeom>
          <a:solidFill>
            <a:schemeClr val="bg2"/>
          </a:solidFill>
          <a:ln/>
        </p:spPr>
      </p:sp>
      <p:sp>
        <p:nvSpPr>
          <p:cNvPr id="4" name="badge_433"/>
          <p:cNvSpPr/>
          <p:nvPr/>
        </p:nvSpPr>
        <p:spPr>
          <a:xfrm>
            <a:off x="685800" y="1426464"/>
            <a:ext cx="402336" cy="402336"/>
          </a:xfrm>
          <a:prstGeom prst="ellipse">
            <a:avLst/>
          </a:prstGeom>
          <a:solidFill>
            <a:schemeClr val="accent4"/>
          </a:solidFill>
          <a:ln/>
        </p:spPr>
      </p:sp>
      <p:sp>
        <p:nvSpPr>
          <p:cNvPr id="5" name="badgeTxt_434"/>
          <p:cNvSpPr txBox="1"/>
          <p:nvPr/>
        </p:nvSpPr>
        <p:spPr>
          <a:xfrm>
            <a:off x="685800" y="1426464"/>
            <a:ext cx="402336" cy="402336"/>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6" name="txt_435"/>
          <p:cNvSpPr txBox="1"/>
          <p:nvPr/>
        </p:nvSpPr>
        <p:spPr>
          <a:xfrm>
            <a:off x="1325880" y="1252728"/>
            <a:ext cx="4480560" cy="731520"/>
          </a:xfrm>
          <a:prstGeom prst="rect">
            <a:avLst/>
          </a:prstGeom>
          <a:noFill/>
          <a:ln/>
        </p:spPr>
        <p:txBody>
          <a:bodyPr wrap="square" lIns="0" tIns="0" rIns="0" bIns="0" rtlCol="0" anchor="ctr"/>
          <a:lstStyle/>
          <a:p>
            <a:pPr indent="0" marL="0">
              <a:buNone/>
            </a:pPr>
            <a:r>
              <a:rPr lang="en-US" sz="1600" dirty="0">
                <a:solidFill>
                  <a:schemeClr val="tx1"/>
                </a:solidFill>
              </a:rPr>
              <a:t>Which sea creature is Scrooge compared to in Stave 1?</a:t>
            </a:r>
            <a:endParaRPr lang="en-US" sz="1600" dirty="0"/>
          </a:p>
        </p:txBody>
      </p:sp>
      <p:sp>
        <p:nvSpPr>
          <p:cNvPr id="7" name="txt_436"/>
          <p:cNvSpPr txBox="1"/>
          <p:nvPr/>
        </p:nvSpPr>
        <p:spPr>
          <a:xfrm>
            <a:off x="5943600" y="1252728"/>
            <a:ext cx="2606040" cy="731520"/>
          </a:xfrm>
          <a:prstGeom prst="rect">
            <a:avLst/>
          </a:prstGeom>
          <a:noFill/>
          <a:ln/>
        </p:spPr>
        <p:txBody>
          <a:bodyPr wrap="square" lIns="0" tIns="0" rIns="0" bIns="0" rtlCol="0" anchor="ctr"/>
          <a:lstStyle/>
          <a:p>
            <a:pPr indent="0" marL="0">
              <a:buNone/>
            </a:pPr>
            <a:r>
              <a:rPr lang="en-US" sz="1600" b="1" dirty="0">
                <a:solidFill>
                  <a:schemeClr val="accent1"/>
                </a:solidFill>
                <a:latin typeface="Cambria" pitchFamily="34" charset="0"/>
                <a:ea typeface="Cambria" pitchFamily="34" charset="-122"/>
                <a:cs typeface="Cambria" pitchFamily="34" charset="-120"/>
              </a:rPr>
              <a:t>An oyster</a:t>
            </a:r>
            <a:endParaRPr lang="en-US" sz="1600" dirty="0"/>
          </a:p>
        </p:txBody>
      </p:sp>
      <p:sp>
        <p:nvSpPr>
          <p:cNvPr id="8" name="card_437"/>
          <p:cNvSpPr/>
          <p:nvPr/>
        </p:nvSpPr>
        <p:spPr>
          <a:xfrm>
            <a:off x="457200" y="2286000"/>
            <a:ext cx="8229600" cy="960120"/>
          </a:xfrm>
          <a:prstGeom prst="roundRect">
            <a:avLst>
              <a:gd name="adj" fmla="val 11429"/>
            </a:avLst>
          </a:prstGeom>
          <a:solidFill>
            <a:schemeClr val="bg2"/>
          </a:solidFill>
          <a:ln/>
        </p:spPr>
      </p:sp>
      <p:sp>
        <p:nvSpPr>
          <p:cNvPr id="9" name="badge_438"/>
          <p:cNvSpPr/>
          <p:nvPr/>
        </p:nvSpPr>
        <p:spPr>
          <a:xfrm>
            <a:off x="685800" y="2569464"/>
            <a:ext cx="402336" cy="402336"/>
          </a:xfrm>
          <a:prstGeom prst="ellipse">
            <a:avLst/>
          </a:prstGeom>
          <a:solidFill>
            <a:schemeClr val="accent4"/>
          </a:solidFill>
          <a:ln/>
        </p:spPr>
      </p:sp>
      <p:sp>
        <p:nvSpPr>
          <p:cNvPr id="10" name="badgeTxt_439"/>
          <p:cNvSpPr txBox="1"/>
          <p:nvPr/>
        </p:nvSpPr>
        <p:spPr>
          <a:xfrm>
            <a:off x="685800" y="2569464"/>
            <a:ext cx="402336" cy="402336"/>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1" name="txt_440"/>
          <p:cNvSpPr txBox="1"/>
          <p:nvPr/>
        </p:nvSpPr>
        <p:spPr>
          <a:xfrm>
            <a:off x="1325880" y="2395728"/>
            <a:ext cx="4480560" cy="731520"/>
          </a:xfrm>
          <a:prstGeom prst="rect">
            <a:avLst/>
          </a:prstGeom>
          <a:noFill/>
          <a:ln/>
        </p:spPr>
        <p:txBody>
          <a:bodyPr wrap="square" lIns="0" tIns="0" rIns="0" bIns="0" rtlCol="0" anchor="ctr"/>
          <a:lstStyle/>
          <a:p>
            <a:pPr indent="0" marL="0">
              <a:buNone/>
            </a:pPr>
            <a:r>
              <a:rPr lang="en-US" sz="1600" dirty="0">
                <a:solidFill>
                  <a:schemeClr val="tx1"/>
                </a:solidFill>
              </a:rPr>
              <a:t>What do the two children with the Ghost of Christmas Present represent?</a:t>
            </a:r>
            <a:endParaRPr lang="en-US" sz="1600" dirty="0"/>
          </a:p>
        </p:txBody>
      </p:sp>
      <p:sp>
        <p:nvSpPr>
          <p:cNvPr id="12" name="txt_441"/>
          <p:cNvSpPr txBox="1"/>
          <p:nvPr/>
        </p:nvSpPr>
        <p:spPr>
          <a:xfrm>
            <a:off x="5943600" y="2395728"/>
            <a:ext cx="2606040" cy="731520"/>
          </a:xfrm>
          <a:prstGeom prst="rect">
            <a:avLst/>
          </a:prstGeom>
          <a:noFill/>
          <a:ln/>
        </p:spPr>
        <p:txBody>
          <a:bodyPr wrap="square" lIns="0" tIns="0" rIns="0" bIns="0" rtlCol="0" anchor="ctr"/>
          <a:lstStyle/>
          <a:p>
            <a:pPr indent="0" marL="0">
              <a:buNone/>
            </a:pPr>
            <a:r>
              <a:rPr lang="en-US" sz="1600" b="1" dirty="0">
                <a:solidFill>
                  <a:schemeClr val="accent1"/>
                </a:solidFill>
                <a:latin typeface="Cambria" pitchFamily="34" charset="0"/>
                <a:ea typeface="Cambria" pitchFamily="34" charset="-122"/>
                <a:cs typeface="Cambria" pitchFamily="34" charset="-120"/>
              </a:rPr>
              <a:t>Ignorance and Want</a:t>
            </a:r>
            <a:endParaRPr lang="en-US" sz="1600" dirty="0"/>
          </a:p>
        </p:txBody>
      </p:sp>
      <p:sp>
        <p:nvSpPr>
          <p:cNvPr id="13" name="card_442"/>
          <p:cNvSpPr/>
          <p:nvPr/>
        </p:nvSpPr>
        <p:spPr>
          <a:xfrm>
            <a:off x="457200" y="3429000"/>
            <a:ext cx="8229600" cy="960120"/>
          </a:xfrm>
          <a:prstGeom prst="roundRect">
            <a:avLst>
              <a:gd name="adj" fmla="val 11429"/>
            </a:avLst>
          </a:prstGeom>
          <a:solidFill>
            <a:schemeClr val="bg2"/>
          </a:solidFill>
          <a:ln/>
        </p:spPr>
      </p:sp>
      <p:sp>
        <p:nvSpPr>
          <p:cNvPr id="14" name="badge_443"/>
          <p:cNvSpPr/>
          <p:nvPr/>
        </p:nvSpPr>
        <p:spPr>
          <a:xfrm>
            <a:off x="685800" y="3712464"/>
            <a:ext cx="402336" cy="402336"/>
          </a:xfrm>
          <a:prstGeom prst="ellipse">
            <a:avLst/>
          </a:prstGeom>
          <a:solidFill>
            <a:schemeClr val="accent4"/>
          </a:solidFill>
          <a:ln/>
        </p:spPr>
      </p:sp>
      <p:sp>
        <p:nvSpPr>
          <p:cNvPr id="15" name="badgeTxt_444"/>
          <p:cNvSpPr txBox="1"/>
          <p:nvPr/>
        </p:nvSpPr>
        <p:spPr>
          <a:xfrm>
            <a:off x="685800" y="3712464"/>
            <a:ext cx="402336" cy="402336"/>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6" name="txt_445"/>
          <p:cNvSpPr txBox="1"/>
          <p:nvPr/>
        </p:nvSpPr>
        <p:spPr>
          <a:xfrm>
            <a:off x="1325880" y="3538728"/>
            <a:ext cx="4480560" cy="731520"/>
          </a:xfrm>
          <a:prstGeom prst="rect">
            <a:avLst/>
          </a:prstGeom>
          <a:noFill/>
          <a:ln/>
        </p:spPr>
        <p:txBody>
          <a:bodyPr wrap="square" lIns="0" tIns="0" rIns="0" bIns="0" rtlCol="0" anchor="ctr"/>
          <a:lstStyle/>
          <a:p>
            <a:pPr indent="0" marL="0">
              <a:buNone/>
            </a:pPr>
            <a:r>
              <a:rPr lang="en-US" sz="1600" dirty="0">
                <a:solidFill>
                  <a:schemeClr val="tx1"/>
                </a:solidFill>
              </a:rPr>
              <a:t>What does Scrooge become to Tiny Tim in Stave 5?</a:t>
            </a:r>
            <a:endParaRPr lang="en-US" sz="1600" dirty="0"/>
          </a:p>
        </p:txBody>
      </p:sp>
      <p:sp>
        <p:nvSpPr>
          <p:cNvPr id="17" name="txt_446"/>
          <p:cNvSpPr txBox="1"/>
          <p:nvPr/>
        </p:nvSpPr>
        <p:spPr>
          <a:xfrm>
            <a:off x="5943600" y="3538728"/>
            <a:ext cx="2606040" cy="731520"/>
          </a:xfrm>
          <a:prstGeom prst="rect">
            <a:avLst/>
          </a:prstGeom>
          <a:noFill/>
          <a:ln/>
        </p:spPr>
        <p:txBody>
          <a:bodyPr wrap="square" lIns="0" tIns="0" rIns="0" bIns="0" rtlCol="0" anchor="ctr"/>
          <a:lstStyle/>
          <a:p>
            <a:pPr indent="0" marL="0">
              <a:buNone/>
            </a:pPr>
            <a:r>
              <a:rPr lang="en-US" sz="1600" b="1" dirty="0">
                <a:solidFill>
                  <a:schemeClr val="accent1"/>
                </a:solidFill>
                <a:latin typeface="Cambria" pitchFamily="34" charset="0"/>
                <a:ea typeface="Cambria" pitchFamily="34" charset="-122"/>
                <a:cs typeface="Cambria" pitchFamily="34" charset="-120"/>
              </a:rPr>
              <a:t>"a second father"</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ph idx="100" type="title" hasCustomPrompt="1"/>
          </p:nvPr>
        </p:nvSpPr>
        <p:spPr>
          <a:xfrm>
            <a:off x="548640" y="1234440"/>
            <a:ext cx="5120640" cy="1554480"/>
          </a:xfrm>
          <a:prstGeom prst="rect">
            <a:avLst/>
          </a:prstGeom>
          <a:noFill/>
          <a:ln/>
        </p:spPr>
        <p:txBody>
          <a:bodyPr wrap="square" lIns="0" tIns="0" rIns="0" bIns="0" rtlCol="0" anchor="b"/>
          <a:lstStyle/>
          <a:p>
            <a:pPr algn="l" indent="0" marL="0">
              <a:buNone/>
            </a:pPr>
            <a:r>
              <a:rPr lang="en-US" sz="4000" b="1" dirty="0">
                <a:solidFill>
                  <a:schemeClr val="bg1"/>
                </a:solidFill>
                <a:latin typeface="Cambria" pitchFamily="34" charset="0"/>
                <a:ea typeface="Cambria" pitchFamily="34" charset="-122"/>
                <a:cs typeface="Cambria" pitchFamily="34" charset="-120"/>
              </a:rPr>
              <a:t>Key points</a:t>
            </a:r>
            <a:endParaRPr lang="en-US" sz="4000" dirty="0"/>
          </a:p>
        </p:txBody>
      </p:sp>
      <p:sp>
        <p:nvSpPr>
          <p:cNvPr id="3" name="Text 0"/>
          <p:cNvSpPr/>
          <p:nvPr>
            <p:ph idx="101" type="body" hasCustomPrompt="1"/>
          </p:nvPr>
        </p:nvSpPr>
        <p:spPr>
          <a:xfrm>
            <a:off x="548640" y="2926080"/>
            <a:ext cx="5120640" cy="1645920"/>
          </a:xfrm>
          <a:prstGeom prst="rect">
            <a:avLst/>
          </a:prstGeom>
          <a:noFill/>
          <a:ln/>
        </p:spPr>
        <p:txBody>
          <a:bodyPr wrap="square" lIns="0" tIns="0" rIns="0" bIns="0" rtlCol="0" anchor="t"/>
          <a:lstStyle/>
          <a:p>
            <a:pPr indent="0" marL="0">
              <a:spcAft>
                <a:spcPts val="600"/>
              </a:spcAft>
              <a:buNone/>
            </a:pPr>
            <a:r>
              <a:rPr lang="en-US" sz="1700" dirty="0">
                <a:solidFill>
                  <a:schemeClr val="bg2"/>
                </a:solidFill>
              </a:rPr>
              <a:t>Stave 1: a cold miser, "solitary as an oyster"</a:t>
            </a:r>
            <a:endParaRPr lang="en-US" sz="1700" dirty="0"/>
          </a:p>
          <a:p>
            <a:pPr indent="0" marL="0">
              <a:spcAft>
                <a:spcPts val="600"/>
              </a:spcAft>
              <a:buNone/>
            </a:pPr>
            <a:r>
              <a:rPr lang="en-US" sz="1700" dirty="0">
                <a:solidFill>
                  <a:schemeClr val="bg2"/>
                </a:solidFill>
              </a:rPr>
              <a:t>Stave 2: memory awakens regret</a:t>
            </a:r>
            <a:endParaRPr lang="en-US" sz="1700" dirty="0"/>
          </a:p>
          <a:p>
            <a:pPr indent="0" marL="0">
              <a:spcAft>
                <a:spcPts val="600"/>
              </a:spcAft>
              <a:buNone/>
            </a:pPr>
            <a:r>
              <a:rPr lang="en-US" sz="1700" dirty="0">
                <a:solidFill>
                  <a:schemeClr val="bg2"/>
                </a:solidFill>
              </a:rPr>
              <a:t>Stave 3: pity for Tiny Tim and the poor</a:t>
            </a:r>
            <a:endParaRPr lang="en-US" sz="1700" dirty="0"/>
          </a:p>
          <a:p>
            <a:pPr indent="0" marL="0">
              <a:spcAft>
                <a:spcPts val="600"/>
              </a:spcAft>
              <a:buNone/>
            </a:pPr>
            <a:r>
              <a:rPr lang="en-US" sz="1700" dirty="0">
                <a:solidFill>
                  <a:schemeClr val="bg2"/>
                </a:solidFill>
              </a:rPr>
              <a:t>Stave 5: generous, joyful and "a second father"</a:t>
            </a:r>
            <a:endParaRPr lang="en-US" sz="1700" dirty="0"/>
          </a:p>
        </p:txBody>
      </p:sp>
      <p:sp>
        <p:nvSpPr>
          <p:cNvPr id="4" name="tdot_447"/>
          <p:cNvSpPr/>
          <p:nvPr/>
        </p:nvSpPr>
        <p:spPr>
          <a:xfrm>
            <a:off x="6217920" y="1097280"/>
            <a:ext cx="457200" cy="457200"/>
          </a:xfrm>
          <a:prstGeom prst="ellipse">
            <a:avLst/>
          </a:prstGeom>
          <a:solidFill>
            <a:srgbClr val="E4572E"/>
          </a:solidFill>
          <a:ln/>
        </p:spPr>
      </p:sp>
      <p:sp>
        <p:nvSpPr>
          <p:cNvPr id="5" name="line_448"/>
          <p:cNvSpPr/>
          <p:nvPr/>
        </p:nvSpPr>
        <p:spPr>
          <a:xfrm>
            <a:off x="6446520" y="1554480"/>
            <a:ext cx="914" cy="411480"/>
          </a:xfrm>
          <a:prstGeom prst="line">
            <a:avLst/>
          </a:prstGeom>
          <a:noFill/>
          <a:ln w="38100">
            <a:solidFill>
              <a:srgbClr val="5B6C8F"/>
            </a:solidFill>
            <a:prstDash val="solid"/>
          </a:ln>
        </p:spPr>
      </p:sp>
      <p:sp>
        <p:nvSpPr>
          <p:cNvPr id="6" name="txt_449"/>
          <p:cNvSpPr txBox="1"/>
          <p:nvPr/>
        </p:nvSpPr>
        <p:spPr>
          <a:xfrm>
            <a:off x="6858000" y="1097280"/>
            <a:ext cx="2194560" cy="457200"/>
          </a:xfrm>
          <a:prstGeom prst="rect">
            <a:avLst/>
          </a:prstGeom>
          <a:noFill/>
          <a:ln/>
        </p:spPr>
        <p:txBody>
          <a:bodyPr wrap="square" lIns="0" tIns="0" rIns="0" bIns="0" rtlCol="0" anchor="ctr"/>
          <a:lstStyle/>
          <a:p>
            <a:pPr indent="0" marL="0">
              <a:buNone/>
            </a:pPr>
            <a:r>
              <a:rPr lang="en-US" sz="2000" b="1" dirty="0">
                <a:solidFill>
                  <a:schemeClr val="bg1"/>
                </a:solidFill>
                <a:latin typeface="Cambria" pitchFamily="34" charset="0"/>
                <a:ea typeface="Cambria" pitchFamily="34" charset="-122"/>
                <a:cs typeface="Cambria" pitchFamily="34" charset="-120"/>
              </a:rPr>
              <a:t>Stave 1: miser</a:t>
            </a:r>
            <a:endParaRPr lang="en-US" sz="2000" dirty="0"/>
          </a:p>
        </p:txBody>
      </p:sp>
      <p:sp>
        <p:nvSpPr>
          <p:cNvPr id="7" name="tdot_450"/>
          <p:cNvSpPr/>
          <p:nvPr/>
        </p:nvSpPr>
        <p:spPr>
          <a:xfrm>
            <a:off x="6217920" y="1965960"/>
            <a:ext cx="457200" cy="457200"/>
          </a:xfrm>
          <a:prstGeom prst="ellipse">
            <a:avLst/>
          </a:prstGeom>
          <a:solidFill>
            <a:srgbClr val="7B3FA0"/>
          </a:solidFill>
          <a:ln/>
        </p:spPr>
      </p:sp>
      <p:sp>
        <p:nvSpPr>
          <p:cNvPr id="8" name="line_451"/>
          <p:cNvSpPr/>
          <p:nvPr/>
        </p:nvSpPr>
        <p:spPr>
          <a:xfrm>
            <a:off x="6446520" y="2423160"/>
            <a:ext cx="914" cy="411480"/>
          </a:xfrm>
          <a:prstGeom prst="line">
            <a:avLst/>
          </a:prstGeom>
          <a:noFill/>
          <a:ln w="38100">
            <a:solidFill>
              <a:srgbClr val="5B6C8F"/>
            </a:solidFill>
            <a:prstDash val="solid"/>
          </a:ln>
        </p:spPr>
      </p:sp>
      <p:sp>
        <p:nvSpPr>
          <p:cNvPr id="9" name="txt_452"/>
          <p:cNvSpPr txBox="1"/>
          <p:nvPr/>
        </p:nvSpPr>
        <p:spPr>
          <a:xfrm>
            <a:off x="6858000" y="1965960"/>
            <a:ext cx="2194560" cy="457200"/>
          </a:xfrm>
          <a:prstGeom prst="rect">
            <a:avLst/>
          </a:prstGeom>
          <a:noFill/>
          <a:ln/>
        </p:spPr>
        <p:txBody>
          <a:bodyPr wrap="square" lIns="0" tIns="0" rIns="0" bIns="0" rtlCol="0" anchor="ctr"/>
          <a:lstStyle/>
          <a:p>
            <a:pPr indent="0" marL="0">
              <a:buNone/>
            </a:pPr>
            <a:r>
              <a:rPr lang="en-US" sz="2000" b="1" dirty="0">
                <a:solidFill>
                  <a:schemeClr val="bg1"/>
                </a:solidFill>
                <a:latin typeface="Cambria" pitchFamily="34" charset="0"/>
                <a:ea typeface="Cambria" pitchFamily="34" charset="-122"/>
                <a:cs typeface="Cambria" pitchFamily="34" charset="-120"/>
              </a:rPr>
              <a:t>Stave 2: memory</a:t>
            </a:r>
            <a:endParaRPr lang="en-US" sz="2000" dirty="0"/>
          </a:p>
        </p:txBody>
      </p:sp>
      <p:sp>
        <p:nvSpPr>
          <p:cNvPr id="10" name="tdot_453"/>
          <p:cNvSpPr/>
          <p:nvPr/>
        </p:nvSpPr>
        <p:spPr>
          <a:xfrm>
            <a:off x="6217920" y="2834640"/>
            <a:ext cx="457200" cy="457200"/>
          </a:xfrm>
          <a:prstGeom prst="ellipse">
            <a:avLst/>
          </a:prstGeom>
          <a:solidFill>
            <a:srgbClr val="17A398"/>
          </a:solidFill>
          <a:ln/>
        </p:spPr>
      </p:sp>
      <p:sp>
        <p:nvSpPr>
          <p:cNvPr id="11" name="line_454"/>
          <p:cNvSpPr/>
          <p:nvPr/>
        </p:nvSpPr>
        <p:spPr>
          <a:xfrm>
            <a:off x="6446520" y="3291840"/>
            <a:ext cx="914" cy="411480"/>
          </a:xfrm>
          <a:prstGeom prst="line">
            <a:avLst/>
          </a:prstGeom>
          <a:noFill/>
          <a:ln w="38100">
            <a:solidFill>
              <a:srgbClr val="5B6C8F"/>
            </a:solidFill>
            <a:prstDash val="solid"/>
          </a:ln>
        </p:spPr>
      </p:sp>
      <p:sp>
        <p:nvSpPr>
          <p:cNvPr id="12" name="txt_455"/>
          <p:cNvSpPr txBox="1"/>
          <p:nvPr/>
        </p:nvSpPr>
        <p:spPr>
          <a:xfrm>
            <a:off x="6858000" y="2834640"/>
            <a:ext cx="2194560" cy="457200"/>
          </a:xfrm>
          <a:prstGeom prst="rect">
            <a:avLst/>
          </a:prstGeom>
          <a:noFill/>
          <a:ln/>
        </p:spPr>
        <p:txBody>
          <a:bodyPr wrap="square" lIns="0" tIns="0" rIns="0" bIns="0" rtlCol="0" anchor="ctr"/>
          <a:lstStyle/>
          <a:p>
            <a:pPr indent="0" marL="0">
              <a:buNone/>
            </a:pPr>
            <a:r>
              <a:rPr lang="en-US" sz="2000" b="1" dirty="0">
                <a:solidFill>
                  <a:schemeClr val="bg1"/>
                </a:solidFill>
                <a:latin typeface="Cambria" pitchFamily="34" charset="0"/>
                <a:ea typeface="Cambria" pitchFamily="34" charset="-122"/>
                <a:cs typeface="Cambria" pitchFamily="34" charset="-120"/>
              </a:rPr>
              <a:t>Stave 3: empathy</a:t>
            </a:r>
            <a:endParaRPr lang="en-US" sz="2000" dirty="0"/>
          </a:p>
        </p:txBody>
      </p:sp>
      <p:sp>
        <p:nvSpPr>
          <p:cNvPr id="13" name="tdot_456"/>
          <p:cNvSpPr/>
          <p:nvPr/>
        </p:nvSpPr>
        <p:spPr>
          <a:xfrm>
            <a:off x="6217920" y="3703320"/>
            <a:ext cx="457200" cy="457200"/>
          </a:xfrm>
          <a:prstGeom prst="ellipse">
            <a:avLst/>
          </a:prstGeom>
          <a:solidFill>
            <a:srgbClr val="F3B61F"/>
          </a:solidFill>
          <a:ln/>
        </p:spPr>
      </p:sp>
      <p:sp>
        <p:nvSpPr>
          <p:cNvPr id="14" name="txt_457"/>
          <p:cNvSpPr txBox="1"/>
          <p:nvPr/>
        </p:nvSpPr>
        <p:spPr>
          <a:xfrm>
            <a:off x="6858000" y="3703320"/>
            <a:ext cx="2194560" cy="457200"/>
          </a:xfrm>
          <a:prstGeom prst="rect">
            <a:avLst/>
          </a:prstGeom>
          <a:noFill/>
          <a:ln/>
        </p:spPr>
        <p:txBody>
          <a:bodyPr wrap="square" lIns="0" tIns="0" rIns="0" bIns="0" rtlCol="0" anchor="ctr"/>
          <a:lstStyle/>
          <a:p>
            <a:pPr indent="0" marL="0">
              <a:buNone/>
            </a:pPr>
            <a:r>
              <a:rPr lang="en-US" sz="2000" b="1" dirty="0">
                <a:solidFill>
                  <a:schemeClr val="bg1"/>
                </a:solidFill>
                <a:latin typeface="Cambria" pitchFamily="34" charset="0"/>
                <a:ea typeface="Cambria" pitchFamily="34" charset="-122"/>
                <a:cs typeface="Cambria" pitchFamily="34" charset="-120"/>
              </a:rPr>
              <a:t>Stave 5: reborn</a:t>
            </a:r>
            <a:endParaRPr lang="en-US" sz="2000" dirty="0"/>
          </a:p>
        </p:txBody>
      </p:sp>
    </p:spTree>
  </p:cSld>
  <p:clrMapOvr>
    <a:masterClrMapping/>
  </p:clrMapOvr>
</p:sld>
</file>

<file path=ppt/theme/theme1.xml><?xml version="1.0" encoding="utf-8"?>
<a:theme xmlns:a="http://schemas.openxmlformats.org/drawingml/2006/main" name="World of Teaching Premium English">
  <a:themeElements>
    <a:clrScheme name="World of Teaching Premium English">
      <a:dk1>
        <a:srgbClr val="1B2A41"/>
      </a:dk1>
      <a:lt1>
        <a:srgbClr val="FFFFFF"/>
      </a:lt1>
      <a:dk2>
        <a:srgbClr val="3D4B63"/>
      </a:dk2>
      <a:lt2>
        <a:srgbClr val="EEF2F8"/>
      </a:lt2>
      <a:accent1>
        <a:srgbClr val="E4572E"/>
      </a:accent1>
      <a:accent2>
        <a:srgbClr val="17A398"/>
      </a:accent2>
      <a:accent3>
        <a:srgbClr val="F3B61F"/>
      </a:accent3>
      <a:accent4>
        <a:srgbClr val="5B6C8F"/>
      </a:accent4>
      <a:accent5>
        <a:srgbClr val="2E86AB"/>
      </a:accent5>
      <a:accent6>
        <a:srgbClr val="7B3FA0"/>
      </a:accent6>
      <a:hlink>
        <a:srgbClr val="2E86AB"/>
      </a:hlink>
      <a:folHlink>
        <a:srgbClr val="5B6C8F"/>
      </a:folHlink>
    </a:clrScheme>
    <a:fontScheme name="World of Teaching Premium English">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31</Slides>
  <Notes>31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vector>
  </TitlesOfParts>
  <Company>The World of Teaching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Christmas Carol: Scrooge's Transformation</dc:title>
  <dc:subject>GCSE English Literature lesson</dc:subject>
  <dc:creator>The World of Teaching</dc:creator>
  <cp:lastModifiedBy>The World of Teaching</cp:lastModifiedBy>
  <cp:revision>1</cp:revision>
  <dcterms:created xsi:type="dcterms:W3CDTF">2026-10-30T19:28:12Z</dcterms:created>
  <dcterms:modified xsi:type="dcterms:W3CDTF">2026-10-30T19:28:12Z</dcterms:modified>
</cp:coreProperties>
</file>