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charts/chart1.xml" ContentType="application/vnd.openxmlformats-officedocument.drawingml.chart+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slideMasters/slideMaster35.xml" ContentType="application/vnd.openxmlformats-officedocument.presentationml.slideMaster+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notesMasterIdLst>
    <p:notesMasterId r:id="rId37"/>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061854e1-dddd-6662-32de-6def1ea44e7f}">
          <p14:sldIdLst>
            <p14:sldId id="256"/>
            <p14:sldId id="257"/>
            <p14:sldId id="258"/>
            <p14:sldId id="259"/>
            <p14:sldId id="260"/>
            <p14:sldId id="261"/>
          </p14:sldIdLst>
        </p14:section>
        <p14:section name="The early Nazi Party" id="{c3148588-a119-15a6-4f8f-c485ffc060fb}">
          <p14:sldIdLst>
            <p14:sldId id="262"/>
            <p14:sldId id="263"/>
            <p14:sldId id="264"/>
            <p14:sldId id="265"/>
            <p14:sldId id="266"/>
            <p14:sldId id="267"/>
            <p14:sldId id="268"/>
          </p14:sldIdLst>
        </p14:section>
        <p14:section name="The lean years" id="{e7bedeeb-9aa5-3d20-5e25-c438c4faa915}">
          <p14:sldIdLst>
            <p14:sldId id="269"/>
            <p14:sldId id="270"/>
            <p14:sldId id="271"/>
          </p14:sldIdLst>
        </p14:section>
        <p14:section name="The Depression" id="{a244fb1f-5fef-1b76-f788-a737fd35c81b}">
          <p14:sldIdLst>
            <p14:sldId id="272"/>
            <p14:sldId id="273"/>
            <p14:sldId id="274"/>
            <p14:sldId id="275"/>
            <p14:sldId id="276"/>
            <p14:sldId id="277"/>
            <p14:sldId id="278"/>
          </p14:sldIdLst>
        </p14:section>
        <p14:section name="Becoming Chancellor" id="{b3f5d726-b4e1-96dd-1a20-0dd27afc9467}">
          <p14:sldIdLst>
            <p14:sldId id="279"/>
            <p14:sldId id="280"/>
            <p14:sldId id="281"/>
            <p14:sldId id="282"/>
          </p14:sldIdLst>
        </p14:section>
        <p14:section name="Exam practice" id="{62b571e4-39a4-7780-226e-7827cd17cd70}">
          <p14:sldIdLst>
            <p14:sldId id="283"/>
            <p14:sldId id="284"/>
            <p14:sldId id="285"/>
            <p14:sldId id="286"/>
            <p14:sldId id="287"/>
          </p14:sldIdLst>
        </p14:section>
        <p14:section name="Review" id="{40acde4c-14ce-1041-be24-67387327ee96}">
          <p14:sldIdLst>
            <p14:sldId id="288"/>
            <p14:sldId id="289"/>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col"/>
        <c:grouping val="clustered"/>
        <c:varyColors val="0"/>
        <c:ser>
          <c:idx val="0"/>
          <c:order val="0"/>
          <c:tx>
            <c:strRef>
              <c:f>Sheet1!$B$1</c:f>
              <c:strCache>
                <c:ptCount val="1"/>
                <c:pt idx="0">
                  <c:v>Nazi Party</c:v>
                </c:pt>
              </c:strCache>
            </c:strRef>
          </c:tx>
          <c:spPr>
            <a:solidFill>
              <a:srgbClr val="E4572E"/>
            </a:solidFill>
            <a:effectLst/>
          </c:spPr>
          <c:invertIfNegative val="0"/>
          <c:dLbls>
            <c:numFmt formatCode="#,##0" sourceLinked="0"/>
            <c:txPr>
              <a:bodyPr/>
              <a:lstStyle/>
              <a:p>
                <a:pPr>
                  <a:defRPr b="0" i="0" strike="noStrike" sz="1100" u="none">
                    <a:solidFill>
                      <a:srgbClr val="1B2A41"/>
                    </a:solidFill>
                    <a:latin typeface="+mn-lt"/>
                  </a:defRPr>
                </a:pPr>
              </a:p>
            </c:txPr>
            <c:showLegendKey val="0"/>
            <c:showVal val="1"/>
            <c:showCatName val="0"/>
            <c:showSerName val="0"/>
            <c:showPercent val="0"/>
            <c:showBubbleSize val="0"/>
            <c:showLeaderLines val="0"/>
          </c:dLbls>
          <c:cat>
            <c:multiLvlStrRef>
              <c:f>Sheet1!$A$2:$A$5</c:f>
              <c:multiLvlStrCache>
                <c:ptCount val="4"/>
                <c:lvl>
                  <c:pt idx="0">
                    <c:v>May 1928</c:v>
                  </c:pt>
                  <c:pt idx="1">
                    <c:v>Sept 1930</c:v>
                  </c:pt>
                  <c:pt idx="2">
                    <c:v>July 1932</c:v>
                  </c:pt>
                  <c:pt idx="3">
                    <c:v>Nov 1932</c:v>
                  </c:pt>
                </c:lvl>
              </c:multiLvlStrCache>
            </c:multiLvlStrRef>
          </c:cat>
          <c:val>
            <c:numRef>
              <c:f>Sheet1!$B$2:$B$5</c:f>
              <c:numCache>
                <c:formatCode>General</c:formatCode>
                <c:ptCount val="4"/>
                <c:pt idx="0">
                  <c:v>12</c:v>
                </c:pt>
                <c:pt idx="1">
                  <c:v>107</c:v>
                </c:pt>
                <c:pt idx="2">
                  <c:v>230</c:v>
                </c:pt>
                <c:pt idx="3">
                  <c:v>196</c:v>
                </c:pt>
              </c:numCache>
            </c:numRef>
          </c:val>
        </c:ser>
        <c:ser>
          <c:idx val="1"/>
          <c:order val="1"/>
          <c:tx>
            <c:strRef>
              <c:f>Sheet1!$C$1</c:f>
              <c:strCache>
                <c:ptCount val="1"/>
                <c:pt idx="0">
                  <c:v>Communist Party</c:v>
                </c:pt>
              </c:strCache>
            </c:strRef>
          </c:tx>
          <c:spPr>
            <a:solidFill>
              <a:srgbClr val="17A398"/>
            </a:solidFill>
            <a:effectLst/>
          </c:spPr>
          <c:invertIfNegative val="0"/>
          <c:dLbls>
            <c:numFmt formatCode="#,##0" sourceLinked="0"/>
            <c:txPr>
              <a:bodyPr/>
              <a:lstStyle/>
              <a:p>
                <a:pPr>
                  <a:defRPr b="0" i="0" strike="noStrike" sz="1100" u="none">
                    <a:solidFill>
                      <a:srgbClr val="1B2A41"/>
                    </a:solidFill>
                    <a:latin typeface="+mn-lt"/>
                  </a:defRPr>
                </a:pPr>
              </a:p>
            </c:txPr>
            <c:showLegendKey val="0"/>
            <c:showVal val="1"/>
            <c:showCatName val="0"/>
            <c:showSerName val="0"/>
            <c:showPercent val="0"/>
            <c:showBubbleSize val="0"/>
            <c:showLeaderLines val="0"/>
          </c:dLbls>
          <c:cat>
            <c:multiLvlStrRef>
              <c:f>Sheet1!$A$2:$A$5</c:f>
              <c:multiLvlStrCache>
                <c:ptCount val="4"/>
                <c:lvl>
                  <c:pt idx="0">
                    <c:v>May 1928</c:v>
                  </c:pt>
                  <c:pt idx="1">
                    <c:v>Sept 1930</c:v>
                  </c:pt>
                  <c:pt idx="2">
                    <c:v>July 1932</c:v>
                  </c:pt>
                  <c:pt idx="3">
                    <c:v>Nov 1932</c:v>
                  </c:pt>
                </c:lvl>
              </c:multiLvlStrCache>
            </c:multiLvlStrRef>
          </c:cat>
          <c:val>
            <c:numRef>
              <c:f>Sheet1!$C$2:$C$5</c:f>
              <c:numCache>
                <c:formatCode>General</c:formatCode>
                <c:ptCount val="4"/>
                <c:pt idx="0">
                  <c:v>54</c:v>
                </c:pt>
                <c:pt idx="1">
                  <c:v>77</c:v>
                </c:pt>
                <c:pt idx="2">
                  <c:v>89</c:v>
                </c:pt>
                <c:pt idx="3">
                  <c:v>100</c:v>
                </c:pt>
              </c:numCache>
            </c:numRef>
          </c:val>
        </c:ser>
        <c:dLbls>
          <c:numFmt formatCode="#,##0" sourceLinked="0"/>
          <c:txPr>
            <a:bodyPr/>
            <a:lstStyle/>
            <a:p>
              <a:pPr>
                <a:defRPr b="0" i="0" strike="noStrike" sz="1100" u="none">
                  <a:solidFill>
                    <a:srgbClr val="1B2A41"/>
                  </a:solidFill>
                  <a:latin typeface="+mn-lt"/>
                </a:defRPr>
              </a:pPr>
            </a:p>
          </c:txPr>
          <c:showLegendKey val="0"/>
          <c:showVal val="1"/>
          <c:showCatName val="0"/>
          <c:showSerName val="0"/>
          <c:showPercent val="0"/>
          <c:showBubbleSize val="0"/>
          <c:showLeaderLines val="0"/>
        </c:dLbls>
        <c:gapWidth val="150"/>
        <c:overlap val="0"/>
        <c:axId val="2094734554"/>
        <c:axId val="2094734552"/>
        <c:axId val="2094734556"/>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3D4B63"/>
                </a:solidFill>
                <a:latin typeface="+mn-lt"/>
              </a:defRPr>
            </a:pPr>
            <a:endParaRPr lang="en-US"/>
          </a:p>
        </c:txPr>
        <c:crossAx val="2094734552"/>
        <c:crosses val="autoZero"/>
        <c:auto val="1"/>
        <c:lblAlgn val="ctr"/>
        <c:noMultiLvlLbl val="1"/>
      </c:catAx>
      <c:valAx>
        <c:axId val="2094734552"/>
        <c:scaling>
          <c:orientation val="minMax"/>
          <c:max val="250"/>
        </c:scaling>
        <c:delete val="0"/>
        <c:axPos val="l"/>
        <c:majorGridlines>
          <c:spPr>
            <a:ln w="9525" cap="flat">
              <a:solidFill>
                <a:srgbClr val="E3E7EF"/>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3D4B63"/>
                </a:solidFill>
                <a:latin typeface="+mn-lt"/>
              </a:defRPr>
            </a:pPr>
            <a:endParaRPr lang="en-US"/>
          </a:p>
        </c:txPr>
        <c:crossAx val="2094734554"/>
        <c:crosses val="autoZero"/>
        <c:crossBetween val="between"/>
      </c:valAx>
      <c:spPr>
        <a:noFill/>
        <a:ln>
          <a:noFill/>
        </a:ln>
        <a:effectLst/>
      </c:spPr>
    </c:plotArea>
    <c:legend>
      <c:legendPos val="b"/>
      <c:overlay val="0"/>
      <c:txPr>
        <a:bodyPr/>
        <a:lstStyle/>
        <a:p>
          <a:pPr>
            <a:defRPr sz="1100">
              <a:latin typeface="+mn-lt"/>
              <a:cs typeface="+mn-lt"/>
            </a:defRPr>
          </a:pPr>
          <a:endParaRPr lang="en-US"/>
        </a:p>
      </c:txPr>
    </c:legend>
    <c:plotVisOnly val="1"/>
    <c:dispBlanksAs val="span"/>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_rels/notesSlide3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Premium lesson pack, about 60 to 70 minutes. Colour code used throughout: coral for the Nazi Party, teal for the Weimar Republic and its politicians, purple for key individuals, gold for key dates. The lesson works for Edexcel, AQA, OCR and WJEC/Eduqas Weimar and Nazi Germany options. Exam practice uses an Edexcel style 12 mark 'explain why' question, which also suits other boards' causation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three levels. 'Could' is the judgement skill examiners reward in the top level of 12 and 16 mark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Five minutes, from memory. This recaps the Weimar Republic so students can link the Nazis' rise to Germany's problems.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any gaps to recap the Weimar Republic's early problems: the Treaty of Versailles, hyperinflation in 1923 and the recovery under Stresemann from 1924 to 1929. These are the background to Hitler's rise.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Chancellor and President distinction matters: Hitler was never elected Chancellor. He was appointed by President Hindenburg. Article 48 explains how Weimar democracy was weakened from 1930.</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as the lesson map. Ask: what changed between 1928, when the Nazis had just 12 seats, and 1932, when they were the largest party? The answer, the Depression, is the heart of the lesson.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1 covers Hitler joining the party, its ideas and the Munich Putsch.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Stress how small the party was: when Hitler joined it had only a few dozen active members. His skill as a speaker was the main reason it grew.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programme mixed nationalism, antisemitism and some socialist ideas to appeal to as many Germans as possible. Discuss why points such as tearing up Versailles were popular in the early 1920s.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Putsch was badly planned. Kahr and the Bavarian army leaders had agreed under pressure in the beer hall but turned against Hitler the next morning.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party was banned after the Putsch and refounded in February 1925. The switch to elections is the key turning point: ask students why Hitler still needed something else to happen before voters turned to him.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Mini whiteboards or a quick write. Students answer from memory first, then check notes.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 6 is the most important: the Putsch made Hitler change strategy. Push for why that mattered later.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2: the Nazis struggled while the Weimar Republic recovered, but Hitler used the time to build the party.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1924 to 1929 is often called Weimar's 'Golden Age'. The recovery depended on American loans, which becomes important in Part 3.</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lean years were not wasted. When the Depression came, the Nazis had a national organisation, a propaganda machine and a loyal membership ready to campaign.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3 is the core of most exam questions on this topic.</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the link to Part 2 explicit: the recovery was built on American loans, so when the loans were recalled Germany was hit harder than almost anywhere else.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Reichstag had 608 seats in July 1932, so 230 was well short of a majority. The growth of the Communists matters: fear of a communist revolution pushed many voters and businessmen towards the Nazis.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Push students to link factors, which is what the top marks reward. For example, the Depression made propaganda work, because people were looking for someone to blame and someone to follow.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Nazis tailored their message to different groups, which helped them win votes across classes and regions. Ask which promises might contradict each other, for example promises to workers and to big business.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decide which factor best explains each voter's choice. Several answers are possible: reward justification.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Accept sensible alternatives if students can justify them. The key skill is linking a person's situation to a reason for voting Nazi.</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4: the 'backstairs intrigue' that led to Hitler's appointment.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late 1932 the Nazis seemed to have peaked: they lost seats in November and were short of money. Hitler might never have come to power without what happened next.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Stress the conservatives' miscalculation: they thought they were using Hitler. Within months he had made himself dictator.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which category matters most? A strong answer argues that the Depression created the support, but the deal was what turned support into power. Neither alone was enough.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 practice: a 12 mark 'explain why' question.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Edexcel style 12 mark question. Students should spend about 15 minutes writing. Good 'own knowledge' points include propaganda, fear of communism and the weakness of Weimar.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Simplified from the style of Edexcel's levels. To reach Level 4, answers must go beyond the two prompts and show how reasons link. An answer that only uses the two prompts cannot reach Level 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the structure, then ask students to write a second paragraph on Papen's role using the same pattern. The 'link' sentence is what lifts an answer towards Level 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two are the most common factual errors examiners report on this topic.</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Independent, about 3 minutes.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students get question 2 wrong, revisit the seats chart. Use the results to plan the next lesson on how Hitler became dictator in 1933 and 1934.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lesson: how Hitler turned the chancellorship into a dictatorship, from the Reichstag Fire in February 1933 to the death of Hindenburg in August 1934.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rtlCol="0"/>
          <a:lstStyle>
            <a:lvl1pPr algn="l" indent="0" marL="0">
              <a:buNone/>
              <a:defRPr lang="en-US" sz="40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rtlCol="0"/>
          <a:lstStyle>
            <a:lvl1pPr indent="0" marL="0">
              <a:buNone/>
              <a:defRPr lang="en-US" sz="1700" dirty="0">
                <a:solidFill>
                  <a:schemeClr val="bg2"/>
                </a:solidFill>
              </a:defRPr>
            </a:lvl1pPr>
          </a:lstStyle>
          <a:p>
            <a:pPr indent="0" marL="0">
              <a:buNone/>
            </a:pPr>
            <a:endParaRPr lang="en-US" sz="17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rtlCol="0"/>
          <a:lstStyle>
            <a:lvl1pPr algn="l" indent="0" marL="0">
              <a:buNone/>
              <a:defRPr lang="en-US" sz="36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rtlCol="0"/>
          <a:lstStyle>
            <a:lvl1pPr indent="0" marL="0">
              <a:buNone/>
              <a:defRPr lang="en-US" sz="1800" dirty="0">
                <a:solidFill>
                  <a:schemeClr val="bg2"/>
                </a:solidFill>
              </a:defRPr>
            </a:lvl1pPr>
          </a:lstStyle>
          <a:p>
            <a:pPr indent="0" marL="0">
              <a:buNone/>
            </a:pP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rtlCol="0"/>
          <a:lstStyle>
            <a:lvl1pPr indent="0" marL="0">
              <a:buNone/>
              <a:defRPr lang="en-US" sz="3000" b="1" dirty="0">
                <a:solidFill>
                  <a:schemeClr val="tx1"/>
                </a:solidFill>
                <a:latin typeface="Cambria" pitchFamily="34" charset="0"/>
                <a:ea typeface="Cambria" pitchFamily="34" charset="-122"/>
                <a:cs typeface="Cambria" pitchFamily="34" charset="-120"/>
              </a:defRPr>
            </a:lvl1pPr>
          </a:lstStyle>
          <a:p>
            <a:pPr indent="0" marL="0">
              <a:buNone/>
            </a:pPr>
            <a:endParaRPr lang="en-US" sz="3000" dirty="0"/>
          </a:p>
        </p:txBody>
      </p:sp>
      <p:sp>
        <p:nvSpPr>
          <p:cNvPr id="3" name="Text 0"/>
          <p:cNvSpPr/>
          <p:nvPr/>
        </p:nvSpPr>
        <p:spPr>
          <a:xfrm>
            <a:off x="457200" y="4800600"/>
            <a:ext cx="5943600" cy="228600"/>
          </a:xfrm>
          <a:prstGeom prst="rect">
            <a:avLst/>
          </a:prstGeom>
          <a:noFill/>
          <a:ln/>
        </p:spPr>
        <p:txBody>
          <a:bodyPr wrap="square" lIns="0" tIns="0" rIns="0" bIns="0" rtlCol="0" anchor="ctr"/>
          <a:lstStyle/>
          <a:p>
            <a:pPr indent="0" marL="0">
              <a:buNone/>
            </a:pPr>
            <a:r>
              <a:rPr lang="en-US" sz="1000" dirty="0">
                <a:solidFill>
                  <a:schemeClr val="tx2"/>
                </a:solidFill>
              </a:rPr>
              <a:t>Hitler's Rise to Power  |  The World of Teaching Premium</a:t>
            </a:r>
            <a:endParaRPr lang="en-US" sz="10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chart" Target="/ppt/charts/chart1.xml"/><Relationship Id="rId2" Type="http://schemas.openxmlformats.org/officeDocument/2006/relationships/slideLayout" Target="../slideLayouts/slideLayout4.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Hitler's Rise to Power, 1919 to 1933</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buNone/>
            </a:pPr>
            <a:r>
              <a:rPr lang="en-US" sz="1700" dirty="0">
                <a:solidFill>
                  <a:schemeClr val="bg2"/>
                </a:solidFill>
              </a:rPr>
              <a:t>How did the leader of a tiny party become Chancellor of Germany?</a:t>
            </a:r>
            <a:endParaRPr lang="en-US" sz="1700" dirty="0"/>
          </a:p>
          <a:p>
            <a:pPr indent="0" marL="0">
              <a:buNone/>
            </a:pPr>
            <a:r>
              <a:rPr lang="en-US" sz="1700" dirty="0">
                <a:solidFill>
                  <a:schemeClr val="bg2"/>
                </a:solidFill>
              </a:rPr>
              <a:t>GCSE History  |  Weimar and Nazi Germany</a:t>
            </a:r>
            <a:endParaRPr lang="en-US" sz="1700" dirty="0"/>
          </a:p>
        </p:txBody>
      </p:sp>
      <p:sp>
        <p:nvSpPr>
          <p:cNvPr id="4" name="tdot_1"/>
          <p:cNvSpPr/>
          <p:nvPr/>
        </p:nvSpPr>
        <p:spPr>
          <a:xfrm>
            <a:off x="6400800" y="1097280"/>
            <a:ext cx="457200" cy="457200"/>
          </a:xfrm>
          <a:prstGeom prst="ellipse">
            <a:avLst/>
          </a:prstGeom>
          <a:solidFill>
            <a:srgbClr val="F3B61F"/>
          </a:solidFill>
          <a:ln/>
        </p:spPr>
      </p:sp>
      <p:sp>
        <p:nvSpPr>
          <p:cNvPr id="5" name="line_2"/>
          <p:cNvSpPr/>
          <p:nvPr/>
        </p:nvSpPr>
        <p:spPr>
          <a:xfrm>
            <a:off x="6629400" y="1554480"/>
            <a:ext cx="914" cy="411480"/>
          </a:xfrm>
          <a:prstGeom prst="line">
            <a:avLst/>
          </a:prstGeom>
          <a:noFill/>
          <a:ln w="38100">
            <a:solidFill>
              <a:srgbClr val="5B6C8F"/>
            </a:solidFill>
            <a:prstDash val="solid"/>
          </a:ln>
        </p:spPr>
      </p:sp>
      <p:sp>
        <p:nvSpPr>
          <p:cNvPr id="6" name="txt_3"/>
          <p:cNvSpPr txBox="1"/>
          <p:nvPr/>
        </p:nvSpPr>
        <p:spPr>
          <a:xfrm>
            <a:off x="7040880" y="109728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1919</a:t>
            </a:r>
            <a:endParaRPr lang="en-US" sz="2600" dirty="0"/>
          </a:p>
        </p:txBody>
      </p:sp>
      <p:sp>
        <p:nvSpPr>
          <p:cNvPr id="7" name="tdot_4"/>
          <p:cNvSpPr/>
          <p:nvPr/>
        </p:nvSpPr>
        <p:spPr>
          <a:xfrm>
            <a:off x="6400800" y="1965960"/>
            <a:ext cx="457200" cy="457200"/>
          </a:xfrm>
          <a:prstGeom prst="ellipse">
            <a:avLst/>
          </a:prstGeom>
          <a:solidFill>
            <a:srgbClr val="E4572E"/>
          </a:solidFill>
          <a:ln/>
        </p:spPr>
      </p:sp>
      <p:sp>
        <p:nvSpPr>
          <p:cNvPr id="8" name="line_5"/>
          <p:cNvSpPr/>
          <p:nvPr/>
        </p:nvSpPr>
        <p:spPr>
          <a:xfrm>
            <a:off x="6629400" y="2423160"/>
            <a:ext cx="914" cy="411480"/>
          </a:xfrm>
          <a:prstGeom prst="line">
            <a:avLst/>
          </a:prstGeom>
          <a:noFill/>
          <a:ln w="38100">
            <a:solidFill>
              <a:srgbClr val="5B6C8F"/>
            </a:solidFill>
            <a:prstDash val="solid"/>
          </a:ln>
        </p:spPr>
      </p:sp>
      <p:sp>
        <p:nvSpPr>
          <p:cNvPr id="9" name="txt_6"/>
          <p:cNvSpPr txBox="1"/>
          <p:nvPr/>
        </p:nvSpPr>
        <p:spPr>
          <a:xfrm>
            <a:off x="7040880" y="196596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1923</a:t>
            </a:r>
            <a:endParaRPr lang="en-US" sz="2600" dirty="0"/>
          </a:p>
        </p:txBody>
      </p:sp>
      <p:sp>
        <p:nvSpPr>
          <p:cNvPr id="10" name="tdot_7"/>
          <p:cNvSpPr/>
          <p:nvPr/>
        </p:nvSpPr>
        <p:spPr>
          <a:xfrm>
            <a:off x="6400800" y="2834640"/>
            <a:ext cx="457200" cy="457200"/>
          </a:xfrm>
          <a:prstGeom prst="ellipse">
            <a:avLst/>
          </a:prstGeom>
          <a:solidFill>
            <a:srgbClr val="17A398"/>
          </a:solidFill>
          <a:ln/>
        </p:spPr>
      </p:sp>
      <p:sp>
        <p:nvSpPr>
          <p:cNvPr id="11" name="line_8"/>
          <p:cNvSpPr/>
          <p:nvPr/>
        </p:nvSpPr>
        <p:spPr>
          <a:xfrm>
            <a:off x="6629400" y="3291840"/>
            <a:ext cx="914" cy="411480"/>
          </a:xfrm>
          <a:prstGeom prst="line">
            <a:avLst/>
          </a:prstGeom>
          <a:noFill/>
          <a:ln w="38100">
            <a:solidFill>
              <a:srgbClr val="5B6C8F"/>
            </a:solidFill>
            <a:prstDash val="solid"/>
          </a:ln>
        </p:spPr>
      </p:sp>
      <p:sp>
        <p:nvSpPr>
          <p:cNvPr id="12" name="txt_9"/>
          <p:cNvSpPr txBox="1"/>
          <p:nvPr/>
        </p:nvSpPr>
        <p:spPr>
          <a:xfrm>
            <a:off x="7040880" y="283464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1929</a:t>
            </a:r>
            <a:endParaRPr lang="en-US" sz="2600" dirty="0"/>
          </a:p>
        </p:txBody>
      </p:sp>
      <p:sp>
        <p:nvSpPr>
          <p:cNvPr id="13" name="tdot_10"/>
          <p:cNvSpPr/>
          <p:nvPr/>
        </p:nvSpPr>
        <p:spPr>
          <a:xfrm>
            <a:off x="6400800" y="3703320"/>
            <a:ext cx="457200" cy="457200"/>
          </a:xfrm>
          <a:prstGeom prst="ellipse">
            <a:avLst/>
          </a:prstGeom>
          <a:solidFill>
            <a:srgbClr val="E4572E"/>
          </a:solidFill>
          <a:ln/>
        </p:spPr>
      </p:sp>
      <p:sp>
        <p:nvSpPr>
          <p:cNvPr id="14" name="txt_11"/>
          <p:cNvSpPr txBox="1"/>
          <p:nvPr/>
        </p:nvSpPr>
        <p:spPr>
          <a:xfrm>
            <a:off x="7040880" y="370332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1933</a:t>
            </a:r>
            <a:endParaRPr lang="en-US" sz="2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Learning objectives</a:t>
            </a:r>
            <a:endParaRPr lang="en-US" sz="3000" dirty="0"/>
          </a:p>
        </p:txBody>
      </p:sp>
      <p:sp>
        <p:nvSpPr>
          <p:cNvPr id="3" name="card_12"/>
          <p:cNvSpPr/>
          <p:nvPr/>
        </p:nvSpPr>
        <p:spPr>
          <a:xfrm>
            <a:off x="457200" y="1188720"/>
            <a:ext cx="2606040" cy="3200400"/>
          </a:xfrm>
          <a:prstGeom prst="roundRect">
            <a:avLst>
              <a:gd name="adj" fmla="val 4211"/>
            </a:avLst>
          </a:prstGeom>
          <a:solidFill>
            <a:schemeClr val="bg2"/>
          </a:solidFill>
          <a:ln/>
        </p:spPr>
      </p:sp>
      <p:sp>
        <p:nvSpPr>
          <p:cNvPr id="4" name="obj_13"/>
          <p:cNvSpPr/>
          <p:nvPr/>
        </p:nvSpPr>
        <p:spPr>
          <a:xfrm>
            <a:off x="731520" y="1463040"/>
            <a:ext cx="822960" cy="822960"/>
          </a:xfrm>
          <a:prstGeom prst="ellipse">
            <a:avLst/>
          </a:prstGeom>
          <a:solidFill>
            <a:srgbClr val="17A398"/>
          </a:solidFill>
          <a:ln/>
        </p:spPr>
      </p:sp>
      <p:sp>
        <p:nvSpPr>
          <p:cNvPr id="5" name="txt_14"/>
          <p:cNvSpPr txBox="1"/>
          <p:nvPr/>
        </p:nvSpPr>
        <p:spPr>
          <a:xfrm>
            <a:off x="731520"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M</a:t>
            </a:r>
            <a:endParaRPr lang="en-US" sz="3000" dirty="0"/>
          </a:p>
        </p:txBody>
      </p:sp>
      <p:sp>
        <p:nvSpPr>
          <p:cNvPr id="6" name="txt_15"/>
          <p:cNvSpPr txBox="1"/>
          <p:nvPr/>
        </p:nvSpPr>
        <p:spPr>
          <a:xfrm>
            <a:off x="731520"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Must</a:t>
            </a:r>
            <a:endParaRPr lang="en-US" sz="2200" dirty="0"/>
          </a:p>
        </p:txBody>
      </p:sp>
      <p:sp>
        <p:nvSpPr>
          <p:cNvPr id="7" name="txt_16"/>
          <p:cNvSpPr txBox="1"/>
          <p:nvPr/>
        </p:nvSpPr>
        <p:spPr>
          <a:xfrm>
            <a:off x="731520"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Describe the key events in the rise of the Nazi Party from 1919 to 1933</a:t>
            </a:r>
            <a:endParaRPr lang="en-US" sz="1500" dirty="0"/>
          </a:p>
        </p:txBody>
      </p:sp>
      <p:sp>
        <p:nvSpPr>
          <p:cNvPr id="8" name="card_17"/>
          <p:cNvSpPr/>
          <p:nvPr/>
        </p:nvSpPr>
        <p:spPr>
          <a:xfrm>
            <a:off x="3273552" y="1188720"/>
            <a:ext cx="2606040" cy="3200400"/>
          </a:xfrm>
          <a:prstGeom prst="roundRect">
            <a:avLst>
              <a:gd name="adj" fmla="val 4211"/>
            </a:avLst>
          </a:prstGeom>
          <a:solidFill>
            <a:schemeClr val="bg2"/>
          </a:solidFill>
          <a:ln/>
        </p:spPr>
      </p:sp>
      <p:sp>
        <p:nvSpPr>
          <p:cNvPr id="9" name="obj_18"/>
          <p:cNvSpPr/>
          <p:nvPr/>
        </p:nvSpPr>
        <p:spPr>
          <a:xfrm>
            <a:off x="3547872" y="1463040"/>
            <a:ext cx="822960" cy="822960"/>
          </a:xfrm>
          <a:prstGeom prst="ellipse">
            <a:avLst/>
          </a:prstGeom>
          <a:solidFill>
            <a:srgbClr val="E4572E"/>
          </a:solidFill>
          <a:ln/>
        </p:spPr>
      </p:sp>
      <p:sp>
        <p:nvSpPr>
          <p:cNvPr id="10" name="txt_19"/>
          <p:cNvSpPr txBox="1"/>
          <p:nvPr/>
        </p:nvSpPr>
        <p:spPr>
          <a:xfrm>
            <a:off x="3547872"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S</a:t>
            </a:r>
            <a:endParaRPr lang="en-US" sz="3000" dirty="0"/>
          </a:p>
        </p:txBody>
      </p:sp>
      <p:sp>
        <p:nvSpPr>
          <p:cNvPr id="11" name="txt_20"/>
          <p:cNvSpPr txBox="1"/>
          <p:nvPr/>
        </p:nvSpPr>
        <p:spPr>
          <a:xfrm>
            <a:off x="3547872"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Should</a:t>
            </a:r>
            <a:endParaRPr lang="en-US" sz="2200" dirty="0"/>
          </a:p>
        </p:txBody>
      </p:sp>
      <p:sp>
        <p:nvSpPr>
          <p:cNvPr id="12" name="txt_21"/>
          <p:cNvSpPr txBox="1"/>
          <p:nvPr/>
        </p:nvSpPr>
        <p:spPr>
          <a:xfrm>
            <a:off x="3547872"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Explain why support for the Nazis grew so quickly after 1929</a:t>
            </a:r>
            <a:endParaRPr lang="en-US" sz="1500" dirty="0"/>
          </a:p>
        </p:txBody>
      </p:sp>
      <p:sp>
        <p:nvSpPr>
          <p:cNvPr id="13" name="card_22"/>
          <p:cNvSpPr/>
          <p:nvPr/>
        </p:nvSpPr>
        <p:spPr>
          <a:xfrm>
            <a:off x="6089904" y="1188720"/>
            <a:ext cx="2606040" cy="3200400"/>
          </a:xfrm>
          <a:prstGeom prst="roundRect">
            <a:avLst>
              <a:gd name="adj" fmla="val 4211"/>
            </a:avLst>
          </a:prstGeom>
          <a:solidFill>
            <a:schemeClr val="bg2"/>
          </a:solidFill>
          <a:ln/>
        </p:spPr>
      </p:sp>
      <p:sp>
        <p:nvSpPr>
          <p:cNvPr id="14" name="obj_23"/>
          <p:cNvSpPr/>
          <p:nvPr/>
        </p:nvSpPr>
        <p:spPr>
          <a:xfrm>
            <a:off x="6364224" y="1463040"/>
            <a:ext cx="822960" cy="822960"/>
          </a:xfrm>
          <a:prstGeom prst="ellipse">
            <a:avLst/>
          </a:prstGeom>
          <a:solidFill>
            <a:srgbClr val="F3B61F"/>
          </a:solidFill>
          <a:ln/>
        </p:spPr>
      </p:sp>
      <p:sp>
        <p:nvSpPr>
          <p:cNvPr id="15" name="txt_24"/>
          <p:cNvSpPr txBox="1"/>
          <p:nvPr/>
        </p:nvSpPr>
        <p:spPr>
          <a:xfrm>
            <a:off x="6364224"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C</a:t>
            </a:r>
            <a:endParaRPr lang="en-US" sz="3000" dirty="0"/>
          </a:p>
        </p:txBody>
      </p:sp>
      <p:sp>
        <p:nvSpPr>
          <p:cNvPr id="16" name="txt_25"/>
          <p:cNvSpPr txBox="1"/>
          <p:nvPr/>
        </p:nvSpPr>
        <p:spPr>
          <a:xfrm>
            <a:off x="6364224"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Could</a:t>
            </a:r>
            <a:endParaRPr lang="en-US" sz="2200" dirty="0"/>
          </a:p>
        </p:txBody>
      </p:sp>
      <p:sp>
        <p:nvSpPr>
          <p:cNvPr id="17" name="txt_26"/>
          <p:cNvSpPr txBox="1"/>
          <p:nvPr/>
        </p:nvSpPr>
        <p:spPr>
          <a:xfrm>
            <a:off x="6364224"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Judge which factors mattered most in Hitler becoming Chancellor</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what do you remember?</a:t>
            </a:r>
            <a:endParaRPr lang="en-US" sz="3000" dirty="0"/>
          </a:p>
        </p:txBody>
      </p:sp>
      <p:sp>
        <p:nvSpPr>
          <p:cNvPr id="3" name="card_27"/>
          <p:cNvSpPr/>
          <p:nvPr/>
        </p:nvSpPr>
        <p:spPr>
          <a:xfrm>
            <a:off x="457200" y="1143000"/>
            <a:ext cx="2606040" cy="1554480"/>
          </a:xfrm>
          <a:prstGeom prst="roundRect">
            <a:avLst>
              <a:gd name="adj" fmla="val 7059"/>
            </a:avLst>
          </a:prstGeom>
          <a:solidFill>
            <a:schemeClr val="bg2"/>
          </a:solidFill>
          <a:ln/>
        </p:spPr>
      </p:sp>
      <p:sp>
        <p:nvSpPr>
          <p:cNvPr id="4" name="badge_28"/>
          <p:cNvSpPr/>
          <p:nvPr/>
        </p:nvSpPr>
        <p:spPr>
          <a:xfrm>
            <a:off x="640080" y="1325880"/>
            <a:ext cx="384048" cy="384048"/>
          </a:xfrm>
          <a:prstGeom prst="ellipse">
            <a:avLst/>
          </a:prstGeom>
          <a:solidFill>
            <a:schemeClr val="accent4"/>
          </a:solidFill>
          <a:ln/>
        </p:spPr>
      </p:sp>
      <p:sp>
        <p:nvSpPr>
          <p:cNvPr id="5" name="badgeTxt_29"/>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0"/>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When did the First World War end?</a:t>
            </a:r>
            <a:endParaRPr lang="en-US" sz="1400" dirty="0"/>
          </a:p>
        </p:txBody>
      </p:sp>
      <p:sp>
        <p:nvSpPr>
          <p:cNvPr id="7" name="card_31"/>
          <p:cNvSpPr/>
          <p:nvPr/>
        </p:nvSpPr>
        <p:spPr>
          <a:xfrm>
            <a:off x="3273552" y="1143000"/>
            <a:ext cx="2606040" cy="1554480"/>
          </a:xfrm>
          <a:prstGeom prst="roundRect">
            <a:avLst>
              <a:gd name="adj" fmla="val 7059"/>
            </a:avLst>
          </a:prstGeom>
          <a:solidFill>
            <a:schemeClr val="bg2"/>
          </a:solidFill>
          <a:ln/>
        </p:spPr>
      </p:sp>
      <p:sp>
        <p:nvSpPr>
          <p:cNvPr id="8" name="badge_32"/>
          <p:cNvSpPr/>
          <p:nvPr/>
        </p:nvSpPr>
        <p:spPr>
          <a:xfrm>
            <a:off x="3456432" y="1325880"/>
            <a:ext cx="384048" cy="384048"/>
          </a:xfrm>
          <a:prstGeom prst="ellipse">
            <a:avLst/>
          </a:prstGeom>
          <a:solidFill>
            <a:schemeClr val="accent4"/>
          </a:solidFill>
          <a:ln/>
        </p:spPr>
      </p:sp>
      <p:sp>
        <p:nvSpPr>
          <p:cNvPr id="9" name="badgeTxt_33"/>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34"/>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was the Treaty of Versailles?</a:t>
            </a:r>
            <a:endParaRPr lang="en-US" sz="1400" dirty="0"/>
          </a:p>
        </p:txBody>
      </p:sp>
      <p:sp>
        <p:nvSpPr>
          <p:cNvPr id="11" name="card_35"/>
          <p:cNvSpPr/>
          <p:nvPr/>
        </p:nvSpPr>
        <p:spPr>
          <a:xfrm>
            <a:off x="6089904" y="1143000"/>
            <a:ext cx="2606040" cy="1554480"/>
          </a:xfrm>
          <a:prstGeom prst="roundRect">
            <a:avLst>
              <a:gd name="adj" fmla="val 7059"/>
            </a:avLst>
          </a:prstGeom>
          <a:solidFill>
            <a:schemeClr val="bg2"/>
          </a:solidFill>
          <a:ln/>
        </p:spPr>
      </p:sp>
      <p:sp>
        <p:nvSpPr>
          <p:cNvPr id="12" name="badge_36"/>
          <p:cNvSpPr/>
          <p:nvPr/>
        </p:nvSpPr>
        <p:spPr>
          <a:xfrm>
            <a:off x="6272784" y="1325880"/>
            <a:ext cx="384048" cy="384048"/>
          </a:xfrm>
          <a:prstGeom prst="ellipse">
            <a:avLst/>
          </a:prstGeom>
          <a:solidFill>
            <a:schemeClr val="accent4"/>
          </a:solidFill>
          <a:ln/>
        </p:spPr>
      </p:sp>
      <p:sp>
        <p:nvSpPr>
          <p:cNvPr id="13" name="badgeTxt_37"/>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38"/>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was the first President of the Weimar Republic?</a:t>
            </a:r>
            <a:endParaRPr lang="en-US" sz="1400" dirty="0"/>
          </a:p>
        </p:txBody>
      </p:sp>
      <p:sp>
        <p:nvSpPr>
          <p:cNvPr id="15" name="card_39"/>
          <p:cNvSpPr/>
          <p:nvPr/>
        </p:nvSpPr>
        <p:spPr>
          <a:xfrm>
            <a:off x="457200" y="2880360"/>
            <a:ext cx="2606040" cy="1554480"/>
          </a:xfrm>
          <a:prstGeom prst="roundRect">
            <a:avLst>
              <a:gd name="adj" fmla="val 7059"/>
            </a:avLst>
          </a:prstGeom>
          <a:solidFill>
            <a:schemeClr val="bg2"/>
          </a:solidFill>
          <a:ln/>
        </p:spPr>
      </p:sp>
      <p:sp>
        <p:nvSpPr>
          <p:cNvPr id="16" name="badge_40"/>
          <p:cNvSpPr/>
          <p:nvPr/>
        </p:nvSpPr>
        <p:spPr>
          <a:xfrm>
            <a:off x="640080" y="3063240"/>
            <a:ext cx="384048" cy="384048"/>
          </a:xfrm>
          <a:prstGeom prst="ellipse">
            <a:avLst/>
          </a:prstGeom>
          <a:solidFill>
            <a:schemeClr val="accent4"/>
          </a:solidFill>
          <a:ln/>
        </p:spPr>
      </p:sp>
      <p:sp>
        <p:nvSpPr>
          <p:cNvPr id="17" name="badgeTxt_41"/>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42"/>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happened to the German mark in 1923?</a:t>
            </a:r>
            <a:endParaRPr lang="en-US" sz="1400" dirty="0"/>
          </a:p>
        </p:txBody>
      </p:sp>
      <p:sp>
        <p:nvSpPr>
          <p:cNvPr id="19" name="card_43"/>
          <p:cNvSpPr/>
          <p:nvPr/>
        </p:nvSpPr>
        <p:spPr>
          <a:xfrm>
            <a:off x="3273552" y="2880360"/>
            <a:ext cx="2606040" cy="1554480"/>
          </a:xfrm>
          <a:prstGeom prst="roundRect">
            <a:avLst>
              <a:gd name="adj" fmla="val 7059"/>
            </a:avLst>
          </a:prstGeom>
          <a:solidFill>
            <a:schemeClr val="bg2"/>
          </a:solidFill>
          <a:ln/>
        </p:spPr>
      </p:sp>
      <p:sp>
        <p:nvSpPr>
          <p:cNvPr id="20" name="badge_44"/>
          <p:cNvSpPr/>
          <p:nvPr/>
        </p:nvSpPr>
        <p:spPr>
          <a:xfrm>
            <a:off x="3456432" y="3063240"/>
            <a:ext cx="384048" cy="384048"/>
          </a:xfrm>
          <a:prstGeom prst="ellipse">
            <a:avLst/>
          </a:prstGeom>
          <a:solidFill>
            <a:schemeClr val="accent4"/>
          </a:solidFill>
          <a:ln/>
        </p:spPr>
      </p:sp>
      <p:sp>
        <p:nvSpPr>
          <p:cNvPr id="21" name="badgeTxt_45"/>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46"/>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Name the politician linked to Germany's recovery after 1923</a:t>
            </a:r>
            <a:endParaRPr lang="en-US" sz="1400" dirty="0"/>
          </a:p>
        </p:txBody>
      </p:sp>
      <p:sp>
        <p:nvSpPr>
          <p:cNvPr id="23" name="card_47"/>
          <p:cNvSpPr/>
          <p:nvPr/>
        </p:nvSpPr>
        <p:spPr>
          <a:xfrm>
            <a:off x="6089904" y="2880360"/>
            <a:ext cx="2606040" cy="1554480"/>
          </a:xfrm>
          <a:prstGeom prst="roundRect">
            <a:avLst>
              <a:gd name="adj" fmla="val 7059"/>
            </a:avLst>
          </a:prstGeom>
          <a:solidFill>
            <a:schemeClr val="bg2"/>
          </a:solidFill>
          <a:ln/>
        </p:spPr>
      </p:sp>
      <p:sp>
        <p:nvSpPr>
          <p:cNvPr id="24" name="badge_48"/>
          <p:cNvSpPr/>
          <p:nvPr/>
        </p:nvSpPr>
        <p:spPr>
          <a:xfrm>
            <a:off x="6272784" y="3063240"/>
            <a:ext cx="384048" cy="384048"/>
          </a:xfrm>
          <a:prstGeom prst="ellipse">
            <a:avLst/>
          </a:prstGeom>
          <a:solidFill>
            <a:schemeClr val="accent4"/>
          </a:solidFill>
          <a:ln/>
        </p:spPr>
      </p:sp>
      <p:sp>
        <p:nvSpPr>
          <p:cNvPr id="25" name="badgeTxt_49"/>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50"/>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is a coalition government?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answers</a:t>
            </a:r>
            <a:endParaRPr lang="en-US" sz="3000" dirty="0"/>
          </a:p>
        </p:txBody>
      </p:sp>
      <p:sp>
        <p:nvSpPr>
          <p:cNvPr id="3" name="card_51"/>
          <p:cNvSpPr/>
          <p:nvPr/>
        </p:nvSpPr>
        <p:spPr>
          <a:xfrm>
            <a:off x="457200" y="1143000"/>
            <a:ext cx="2606040" cy="1554480"/>
          </a:xfrm>
          <a:prstGeom prst="roundRect">
            <a:avLst>
              <a:gd name="adj" fmla="val 7059"/>
            </a:avLst>
          </a:prstGeom>
          <a:solidFill>
            <a:schemeClr val="bg2"/>
          </a:solidFill>
          <a:ln/>
        </p:spPr>
      </p:sp>
      <p:sp>
        <p:nvSpPr>
          <p:cNvPr id="4" name="badge_52"/>
          <p:cNvSpPr/>
          <p:nvPr/>
        </p:nvSpPr>
        <p:spPr>
          <a:xfrm>
            <a:off x="640080" y="1325880"/>
            <a:ext cx="384048" cy="384048"/>
          </a:xfrm>
          <a:prstGeom prst="ellipse">
            <a:avLst/>
          </a:prstGeom>
          <a:solidFill>
            <a:schemeClr val="accent4"/>
          </a:solidFill>
          <a:ln/>
        </p:spPr>
      </p:sp>
      <p:sp>
        <p:nvSpPr>
          <p:cNvPr id="5" name="badgeTxt_53"/>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54"/>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When did the First World War end?</a:t>
            </a:r>
            <a:endParaRPr lang="en-US" sz="1400" dirty="0"/>
          </a:p>
        </p:txBody>
      </p:sp>
      <p:sp>
        <p:nvSpPr>
          <p:cNvPr id="7" name="txt_55"/>
          <p:cNvSpPr txBox="1"/>
          <p:nvPr/>
        </p:nvSpPr>
        <p:spPr>
          <a:xfrm>
            <a:off x="640080"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11 November 1918</a:t>
            </a:r>
            <a:endParaRPr lang="en-US" sz="1400" dirty="0"/>
          </a:p>
        </p:txBody>
      </p:sp>
      <p:sp>
        <p:nvSpPr>
          <p:cNvPr id="8" name="card_56"/>
          <p:cNvSpPr/>
          <p:nvPr/>
        </p:nvSpPr>
        <p:spPr>
          <a:xfrm>
            <a:off x="3273552" y="1143000"/>
            <a:ext cx="2606040" cy="1554480"/>
          </a:xfrm>
          <a:prstGeom prst="roundRect">
            <a:avLst>
              <a:gd name="adj" fmla="val 7059"/>
            </a:avLst>
          </a:prstGeom>
          <a:solidFill>
            <a:schemeClr val="bg2"/>
          </a:solidFill>
          <a:ln/>
        </p:spPr>
      </p:sp>
      <p:sp>
        <p:nvSpPr>
          <p:cNvPr id="9" name="badge_57"/>
          <p:cNvSpPr/>
          <p:nvPr/>
        </p:nvSpPr>
        <p:spPr>
          <a:xfrm>
            <a:off x="3456432" y="1325880"/>
            <a:ext cx="384048" cy="384048"/>
          </a:xfrm>
          <a:prstGeom prst="ellipse">
            <a:avLst/>
          </a:prstGeom>
          <a:solidFill>
            <a:schemeClr val="accent4"/>
          </a:solidFill>
          <a:ln/>
        </p:spPr>
      </p:sp>
      <p:sp>
        <p:nvSpPr>
          <p:cNvPr id="10" name="badgeTxt_58"/>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59"/>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was the Treaty of Versailles?</a:t>
            </a:r>
            <a:endParaRPr lang="en-US" sz="1400" dirty="0"/>
          </a:p>
        </p:txBody>
      </p:sp>
      <p:sp>
        <p:nvSpPr>
          <p:cNvPr id="12" name="txt_60"/>
          <p:cNvSpPr txBox="1"/>
          <p:nvPr/>
        </p:nvSpPr>
        <p:spPr>
          <a:xfrm>
            <a:off x="3456432"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The 1919 peace treaty that punished Germany</a:t>
            </a:r>
            <a:endParaRPr lang="en-US" sz="1400" dirty="0"/>
          </a:p>
        </p:txBody>
      </p:sp>
      <p:sp>
        <p:nvSpPr>
          <p:cNvPr id="13" name="card_61"/>
          <p:cNvSpPr/>
          <p:nvPr/>
        </p:nvSpPr>
        <p:spPr>
          <a:xfrm>
            <a:off x="6089904" y="1143000"/>
            <a:ext cx="2606040" cy="1554480"/>
          </a:xfrm>
          <a:prstGeom prst="roundRect">
            <a:avLst>
              <a:gd name="adj" fmla="val 7059"/>
            </a:avLst>
          </a:prstGeom>
          <a:solidFill>
            <a:schemeClr val="bg2"/>
          </a:solidFill>
          <a:ln/>
        </p:spPr>
      </p:sp>
      <p:sp>
        <p:nvSpPr>
          <p:cNvPr id="14" name="badge_62"/>
          <p:cNvSpPr/>
          <p:nvPr/>
        </p:nvSpPr>
        <p:spPr>
          <a:xfrm>
            <a:off x="6272784" y="1325880"/>
            <a:ext cx="384048" cy="384048"/>
          </a:xfrm>
          <a:prstGeom prst="ellipse">
            <a:avLst/>
          </a:prstGeom>
          <a:solidFill>
            <a:schemeClr val="accent4"/>
          </a:solidFill>
          <a:ln/>
        </p:spPr>
      </p:sp>
      <p:sp>
        <p:nvSpPr>
          <p:cNvPr id="15" name="badgeTxt_63"/>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64"/>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was the first President of the Weimar Republic?</a:t>
            </a:r>
            <a:endParaRPr lang="en-US" sz="1400" dirty="0"/>
          </a:p>
        </p:txBody>
      </p:sp>
      <p:sp>
        <p:nvSpPr>
          <p:cNvPr id="17" name="txt_65"/>
          <p:cNvSpPr txBox="1"/>
          <p:nvPr/>
        </p:nvSpPr>
        <p:spPr>
          <a:xfrm>
            <a:off x="6272784"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Friedrich Ebert</a:t>
            </a:r>
            <a:endParaRPr lang="en-US" sz="1400" dirty="0"/>
          </a:p>
        </p:txBody>
      </p:sp>
      <p:sp>
        <p:nvSpPr>
          <p:cNvPr id="18" name="card_66"/>
          <p:cNvSpPr/>
          <p:nvPr/>
        </p:nvSpPr>
        <p:spPr>
          <a:xfrm>
            <a:off x="457200" y="2880360"/>
            <a:ext cx="2606040" cy="1554480"/>
          </a:xfrm>
          <a:prstGeom prst="roundRect">
            <a:avLst>
              <a:gd name="adj" fmla="val 7059"/>
            </a:avLst>
          </a:prstGeom>
          <a:solidFill>
            <a:schemeClr val="bg2"/>
          </a:solidFill>
          <a:ln/>
        </p:spPr>
      </p:sp>
      <p:sp>
        <p:nvSpPr>
          <p:cNvPr id="19" name="badge_67"/>
          <p:cNvSpPr/>
          <p:nvPr/>
        </p:nvSpPr>
        <p:spPr>
          <a:xfrm>
            <a:off x="640080" y="3063240"/>
            <a:ext cx="384048" cy="384048"/>
          </a:xfrm>
          <a:prstGeom prst="ellipse">
            <a:avLst/>
          </a:prstGeom>
          <a:solidFill>
            <a:schemeClr val="accent4"/>
          </a:solidFill>
          <a:ln/>
        </p:spPr>
      </p:sp>
      <p:sp>
        <p:nvSpPr>
          <p:cNvPr id="20" name="badgeTxt_68"/>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69"/>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happened to the German mark in 1923?</a:t>
            </a:r>
            <a:endParaRPr lang="en-US" sz="1400" dirty="0"/>
          </a:p>
        </p:txBody>
      </p:sp>
      <p:sp>
        <p:nvSpPr>
          <p:cNvPr id="22" name="txt_70"/>
          <p:cNvSpPr txBox="1"/>
          <p:nvPr/>
        </p:nvSpPr>
        <p:spPr>
          <a:xfrm>
            <a:off x="640080"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Hyperinflation: it became almost worthless</a:t>
            </a:r>
            <a:endParaRPr lang="en-US" sz="1400" dirty="0"/>
          </a:p>
        </p:txBody>
      </p:sp>
      <p:sp>
        <p:nvSpPr>
          <p:cNvPr id="23" name="card_71"/>
          <p:cNvSpPr/>
          <p:nvPr/>
        </p:nvSpPr>
        <p:spPr>
          <a:xfrm>
            <a:off x="3273552" y="2880360"/>
            <a:ext cx="2606040" cy="1554480"/>
          </a:xfrm>
          <a:prstGeom prst="roundRect">
            <a:avLst>
              <a:gd name="adj" fmla="val 7059"/>
            </a:avLst>
          </a:prstGeom>
          <a:solidFill>
            <a:schemeClr val="bg2"/>
          </a:solidFill>
          <a:ln/>
        </p:spPr>
      </p:sp>
      <p:sp>
        <p:nvSpPr>
          <p:cNvPr id="24" name="badge_72"/>
          <p:cNvSpPr/>
          <p:nvPr/>
        </p:nvSpPr>
        <p:spPr>
          <a:xfrm>
            <a:off x="3456432" y="3063240"/>
            <a:ext cx="384048" cy="384048"/>
          </a:xfrm>
          <a:prstGeom prst="ellipse">
            <a:avLst/>
          </a:prstGeom>
          <a:solidFill>
            <a:schemeClr val="accent4"/>
          </a:solidFill>
          <a:ln/>
        </p:spPr>
      </p:sp>
      <p:sp>
        <p:nvSpPr>
          <p:cNvPr id="25" name="badgeTxt_73"/>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74"/>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Name the politician linked to Germany's recovery after 1923</a:t>
            </a:r>
            <a:endParaRPr lang="en-US" sz="1400" dirty="0"/>
          </a:p>
        </p:txBody>
      </p:sp>
      <p:sp>
        <p:nvSpPr>
          <p:cNvPr id="27" name="txt_75"/>
          <p:cNvSpPr txBox="1"/>
          <p:nvPr/>
        </p:nvSpPr>
        <p:spPr>
          <a:xfrm>
            <a:off x="3456432"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Gustav Stresemann</a:t>
            </a:r>
            <a:endParaRPr lang="en-US" sz="1400" dirty="0"/>
          </a:p>
        </p:txBody>
      </p:sp>
      <p:sp>
        <p:nvSpPr>
          <p:cNvPr id="28" name="card_76"/>
          <p:cNvSpPr/>
          <p:nvPr/>
        </p:nvSpPr>
        <p:spPr>
          <a:xfrm>
            <a:off x="6089904" y="2880360"/>
            <a:ext cx="2606040" cy="1554480"/>
          </a:xfrm>
          <a:prstGeom prst="roundRect">
            <a:avLst>
              <a:gd name="adj" fmla="val 7059"/>
            </a:avLst>
          </a:prstGeom>
          <a:solidFill>
            <a:schemeClr val="bg2"/>
          </a:solidFill>
          <a:ln/>
        </p:spPr>
      </p:sp>
      <p:sp>
        <p:nvSpPr>
          <p:cNvPr id="29" name="badge_77"/>
          <p:cNvSpPr/>
          <p:nvPr/>
        </p:nvSpPr>
        <p:spPr>
          <a:xfrm>
            <a:off x="6272784" y="3063240"/>
            <a:ext cx="384048" cy="384048"/>
          </a:xfrm>
          <a:prstGeom prst="ellipse">
            <a:avLst/>
          </a:prstGeom>
          <a:solidFill>
            <a:schemeClr val="accent4"/>
          </a:solidFill>
          <a:ln/>
        </p:spPr>
      </p:sp>
      <p:sp>
        <p:nvSpPr>
          <p:cNvPr id="30" name="badgeTxt_78"/>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79"/>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is a coalition government?</a:t>
            </a:r>
            <a:endParaRPr lang="en-US" sz="1400" dirty="0"/>
          </a:p>
        </p:txBody>
      </p:sp>
      <p:sp>
        <p:nvSpPr>
          <p:cNvPr id="32" name="txt_80"/>
          <p:cNvSpPr txBox="1"/>
          <p:nvPr/>
        </p:nvSpPr>
        <p:spPr>
          <a:xfrm>
            <a:off x="6272784"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Several parties sharing power because none has a majority</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Key words</a:t>
            </a:r>
            <a:endParaRPr lang="en-US" sz="3000" dirty="0"/>
          </a:p>
        </p:txBody>
      </p:sp>
      <p:sp>
        <p:nvSpPr>
          <p:cNvPr id="3" name="card_81"/>
          <p:cNvSpPr/>
          <p:nvPr/>
        </p:nvSpPr>
        <p:spPr>
          <a:xfrm>
            <a:off x="457200" y="1143000"/>
            <a:ext cx="1965960" cy="1554480"/>
          </a:xfrm>
          <a:prstGeom prst="roundRect">
            <a:avLst>
              <a:gd name="adj" fmla="val 7059"/>
            </a:avLst>
          </a:prstGeom>
          <a:solidFill>
            <a:schemeClr val="bg2"/>
          </a:solidFill>
          <a:ln/>
        </p:spPr>
      </p:sp>
      <p:sp>
        <p:nvSpPr>
          <p:cNvPr id="4" name="txt_82"/>
          <p:cNvSpPr txBox="1"/>
          <p:nvPr/>
        </p:nvSpPr>
        <p:spPr>
          <a:xfrm>
            <a:off x="621792" y="1280160"/>
            <a:ext cx="164592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NSDAP</a:t>
            </a:r>
            <a:endParaRPr lang="en-US" sz="1700" dirty="0"/>
          </a:p>
        </p:txBody>
      </p:sp>
      <p:sp>
        <p:nvSpPr>
          <p:cNvPr id="5" name="txt_83"/>
          <p:cNvSpPr txBox="1"/>
          <p:nvPr/>
        </p:nvSpPr>
        <p:spPr>
          <a:xfrm>
            <a:off x="621792" y="1691640"/>
            <a:ext cx="1645920" cy="914400"/>
          </a:xfrm>
          <a:prstGeom prst="rect">
            <a:avLst/>
          </a:prstGeom>
          <a:noFill/>
          <a:ln/>
        </p:spPr>
        <p:txBody>
          <a:bodyPr wrap="square" lIns="0" tIns="0" rIns="0" bIns="0" rtlCol="0" anchor="t"/>
          <a:lstStyle/>
          <a:p>
            <a:pPr indent="0" marL="0">
              <a:buNone/>
            </a:pPr>
            <a:r>
              <a:rPr lang="en-US" sz="1300" dirty="0">
                <a:solidFill>
                  <a:schemeClr val="tx2"/>
                </a:solidFill>
              </a:rPr>
              <a:t>The Nazi Party: National Socialist German Workers' Party</a:t>
            </a:r>
            <a:endParaRPr lang="en-US" sz="1300" dirty="0"/>
          </a:p>
        </p:txBody>
      </p:sp>
      <p:sp>
        <p:nvSpPr>
          <p:cNvPr id="6" name="card_84"/>
          <p:cNvSpPr/>
          <p:nvPr/>
        </p:nvSpPr>
        <p:spPr>
          <a:xfrm>
            <a:off x="2560320" y="1143000"/>
            <a:ext cx="1965960" cy="1554480"/>
          </a:xfrm>
          <a:prstGeom prst="roundRect">
            <a:avLst>
              <a:gd name="adj" fmla="val 7059"/>
            </a:avLst>
          </a:prstGeom>
          <a:solidFill>
            <a:schemeClr val="bg2"/>
          </a:solidFill>
          <a:ln/>
        </p:spPr>
      </p:sp>
      <p:sp>
        <p:nvSpPr>
          <p:cNvPr id="7" name="txt_85"/>
          <p:cNvSpPr txBox="1"/>
          <p:nvPr/>
        </p:nvSpPr>
        <p:spPr>
          <a:xfrm>
            <a:off x="2724912" y="1280160"/>
            <a:ext cx="164592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Reichstag</a:t>
            </a:r>
            <a:endParaRPr lang="en-US" sz="1700" dirty="0"/>
          </a:p>
        </p:txBody>
      </p:sp>
      <p:sp>
        <p:nvSpPr>
          <p:cNvPr id="8" name="txt_86"/>
          <p:cNvSpPr txBox="1"/>
          <p:nvPr/>
        </p:nvSpPr>
        <p:spPr>
          <a:xfrm>
            <a:off x="2724912" y="1691640"/>
            <a:ext cx="1645920" cy="914400"/>
          </a:xfrm>
          <a:prstGeom prst="rect">
            <a:avLst/>
          </a:prstGeom>
          <a:noFill/>
          <a:ln/>
        </p:spPr>
        <p:txBody>
          <a:bodyPr wrap="square" lIns="0" tIns="0" rIns="0" bIns="0" rtlCol="0" anchor="t"/>
          <a:lstStyle/>
          <a:p>
            <a:pPr indent="0" marL="0">
              <a:buNone/>
            </a:pPr>
            <a:r>
              <a:rPr lang="en-US" sz="1300" dirty="0">
                <a:solidFill>
                  <a:schemeClr val="tx2"/>
                </a:solidFill>
              </a:rPr>
              <a:t>The German parliament, elected by the people</a:t>
            </a:r>
            <a:endParaRPr lang="en-US" sz="1300" dirty="0"/>
          </a:p>
        </p:txBody>
      </p:sp>
      <p:sp>
        <p:nvSpPr>
          <p:cNvPr id="9" name="card_87"/>
          <p:cNvSpPr/>
          <p:nvPr/>
        </p:nvSpPr>
        <p:spPr>
          <a:xfrm>
            <a:off x="4663440" y="1143000"/>
            <a:ext cx="1965960" cy="1554480"/>
          </a:xfrm>
          <a:prstGeom prst="roundRect">
            <a:avLst>
              <a:gd name="adj" fmla="val 7059"/>
            </a:avLst>
          </a:prstGeom>
          <a:solidFill>
            <a:schemeClr val="bg2"/>
          </a:solidFill>
          <a:ln/>
        </p:spPr>
      </p:sp>
      <p:sp>
        <p:nvSpPr>
          <p:cNvPr id="10" name="txt_88"/>
          <p:cNvSpPr txBox="1"/>
          <p:nvPr/>
        </p:nvSpPr>
        <p:spPr>
          <a:xfrm>
            <a:off x="4828032" y="1280160"/>
            <a:ext cx="164592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Chancellor</a:t>
            </a:r>
            <a:endParaRPr lang="en-US" sz="1700" dirty="0"/>
          </a:p>
        </p:txBody>
      </p:sp>
      <p:sp>
        <p:nvSpPr>
          <p:cNvPr id="11" name="txt_89"/>
          <p:cNvSpPr txBox="1"/>
          <p:nvPr/>
        </p:nvSpPr>
        <p:spPr>
          <a:xfrm>
            <a:off x="4828032" y="1691640"/>
            <a:ext cx="1645920" cy="914400"/>
          </a:xfrm>
          <a:prstGeom prst="rect">
            <a:avLst/>
          </a:prstGeom>
          <a:noFill/>
          <a:ln/>
        </p:spPr>
        <p:txBody>
          <a:bodyPr wrap="square" lIns="0" tIns="0" rIns="0" bIns="0" rtlCol="0" anchor="t"/>
          <a:lstStyle/>
          <a:p>
            <a:pPr indent="0" marL="0">
              <a:buNone/>
            </a:pPr>
            <a:r>
              <a:rPr lang="en-US" sz="1300" dirty="0">
                <a:solidFill>
                  <a:schemeClr val="tx2"/>
                </a:solidFill>
              </a:rPr>
              <a:t>Head of the government, appointed by the President</a:t>
            </a:r>
            <a:endParaRPr lang="en-US" sz="1300" dirty="0"/>
          </a:p>
        </p:txBody>
      </p:sp>
      <p:sp>
        <p:nvSpPr>
          <p:cNvPr id="12" name="card_90"/>
          <p:cNvSpPr/>
          <p:nvPr/>
        </p:nvSpPr>
        <p:spPr>
          <a:xfrm>
            <a:off x="6766560" y="1143000"/>
            <a:ext cx="1965960" cy="1554480"/>
          </a:xfrm>
          <a:prstGeom prst="roundRect">
            <a:avLst>
              <a:gd name="adj" fmla="val 7059"/>
            </a:avLst>
          </a:prstGeom>
          <a:solidFill>
            <a:schemeClr val="bg2"/>
          </a:solidFill>
          <a:ln/>
        </p:spPr>
      </p:sp>
      <p:sp>
        <p:nvSpPr>
          <p:cNvPr id="13" name="txt_91"/>
          <p:cNvSpPr txBox="1"/>
          <p:nvPr/>
        </p:nvSpPr>
        <p:spPr>
          <a:xfrm>
            <a:off x="6931152" y="1280160"/>
            <a:ext cx="164592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President</a:t>
            </a:r>
            <a:endParaRPr lang="en-US" sz="1700" dirty="0"/>
          </a:p>
        </p:txBody>
      </p:sp>
      <p:sp>
        <p:nvSpPr>
          <p:cNvPr id="14" name="txt_92"/>
          <p:cNvSpPr txBox="1"/>
          <p:nvPr/>
        </p:nvSpPr>
        <p:spPr>
          <a:xfrm>
            <a:off x="6931152" y="1691640"/>
            <a:ext cx="1645920" cy="914400"/>
          </a:xfrm>
          <a:prstGeom prst="rect">
            <a:avLst/>
          </a:prstGeom>
          <a:noFill/>
          <a:ln/>
        </p:spPr>
        <p:txBody>
          <a:bodyPr wrap="square" lIns="0" tIns="0" rIns="0" bIns="0" rtlCol="0" anchor="t"/>
          <a:lstStyle/>
          <a:p>
            <a:pPr indent="0" marL="0">
              <a:buNone/>
            </a:pPr>
            <a:r>
              <a:rPr lang="en-US" sz="1300" dirty="0">
                <a:solidFill>
                  <a:schemeClr val="tx2"/>
                </a:solidFill>
              </a:rPr>
              <a:t>Head of state, elected every 7 years</a:t>
            </a:r>
            <a:endParaRPr lang="en-US" sz="1300" dirty="0"/>
          </a:p>
        </p:txBody>
      </p:sp>
      <p:sp>
        <p:nvSpPr>
          <p:cNvPr id="15" name="card_93"/>
          <p:cNvSpPr/>
          <p:nvPr/>
        </p:nvSpPr>
        <p:spPr>
          <a:xfrm>
            <a:off x="457200" y="2880360"/>
            <a:ext cx="1965960" cy="1554480"/>
          </a:xfrm>
          <a:prstGeom prst="roundRect">
            <a:avLst>
              <a:gd name="adj" fmla="val 7059"/>
            </a:avLst>
          </a:prstGeom>
          <a:solidFill>
            <a:schemeClr val="bg2"/>
          </a:solidFill>
          <a:ln/>
        </p:spPr>
      </p:sp>
      <p:sp>
        <p:nvSpPr>
          <p:cNvPr id="16" name="txt_94"/>
          <p:cNvSpPr txBox="1"/>
          <p:nvPr/>
        </p:nvSpPr>
        <p:spPr>
          <a:xfrm>
            <a:off x="621792" y="3017520"/>
            <a:ext cx="164592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Article 48</a:t>
            </a:r>
            <a:endParaRPr lang="en-US" sz="1700" dirty="0"/>
          </a:p>
        </p:txBody>
      </p:sp>
      <p:sp>
        <p:nvSpPr>
          <p:cNvPr id="17" name="txt_95"/>
          <p:cNvSpPr txBox="1"/>
          <p:nvPr/>
        </p:nvSpPr>
        <p:spPr>
          <a:xfrm>
            <a:off x="621792" y="3429000"/>
            <a:ext cx="1645920" cy="914400"/>
          </a:xfrm>
          <a:prstGeom prst="rect">
            <a:avLst/>
          </a:prstGeom>
          <a:noFill/>
          <a:ln/>
        </p:spPr>
        <p:txBody>
          <a:bodyPr wrap="square" lIns="0" tIns="0" rIns="0" bIns="0" rtlCol="0" anchor="t"/>
          <a:lstStyle/>
          <a:p>
            <a:pPr indent="0" marL="0">
              <a:buNone/>
            </a:pPr>
            <a:r>
              <a:rPr lang="en-US" sz="1300" dirty="0">
                <a:solidFill>
                  <a:schemeClr val="tx2"/>
                </a:solidFill>
              </a:rPr>
              <a:t>Let the President rule by decree in an emergency</a:t>
            </a:r>
            <a:endParaRPr lang="en-US" sz="1300" dirty="0"/>
          </a:p>
        </p:txBody>
      </p:sp>
      <p:sp>
        <p:nvSpPr>
          <p:cNvPr id="18" name="card_96"/>
          <p:cNvSpPr/>
          <p:nvPr/>
        </p:nvSpPr>
        <p:spPr>
          <a:xfrm>
            <a:off x="2560320" y="2880360"/>
            <a:ext cx="1965960" cy="1554480"/>
          </a:xfrm>
          <a:prstGeom prst="roundRect">
            <a:avLst>
              <a:gd name="adj" fmla="val 7059"/>
            </a:avLst>
          </a:prstGeom>
          <a:solidFill>
            <a:schemeClr val="bg2"/>
          </a:solidFill>
          <a:ln/>
        </p:spPr>
      </p:sp>
      <p:sp>
        <p:nvSpPr>
          <p:cNvPr id="19" name="txt_97"/>
          <p:cNvSpPr txBox="1"/>
          <p:nvPr/>
        </p:nvSpPr>
        <p:spPr>
          <a:xfrm>
            <a:off x="2724912" y="3017520"/>
            <a:ext cx="164592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Putsch</a:t>
            </a:r>
            <a:endParaRPr lang="en-US" sz="1700" dirty="0"/>
          </a:p>
        </p:txBody>
      </p:sp>
      <p:sp>
        <p:nvSpPr>
          <p:cNvPr id="20" name="txt_98"/>
          <p:cNvSpPr txBox="1"/>
          <p:nvPr/>
        </p:nvSpPr>
        <p:spPr>
          <a:xfrm>
            <a:off x="2724912" y="3429000"/>
            <a:ext cx="1645920" cy="914400"/>
          </a:xfrm>
          <a:prstGeom prst="rect">
            <a:avLst/>
          </a:prstGeom>
          <a:noFill/>
          <a:ln/>
        </p:spPr>
        <p:txBody>
          <a:bodyPr wrap="square" lIns="0" tIns="0" rIns="0" bIns="0" rtlCol="0" anchor="t"/>
          <a:lstStyle/>
          <a:p>
            <a:pPr indent="0" marL="0">
              <a:buNone/>
            </a:pPr>
            <a:r>
              <a:rPr lang="en-US" sz="1300" dirty="0">
                <a:solidFill>
                  <a:schemeClr val="tx2"/>
                </a:solidFill>
              </a:rPr>
              <a:t>An attempt to seize power by force</a:t>
            </a:r>
            <a:endParaRPr lang="en-US" sz="1300" dirty="0"/>
          </a:p>
        </p:txBody>
      </p:sp>
      <p:sp>
        <p:nvSpPr>
          <p:cNvPr id="21" name="card_99"/>
          <p:cNvSpPr/>
          <p:nvPr/>
        </p:nvSpPr>
        <p:spPr>
          <a:xfrm>
            <a:off x="4663440" y="2880360"/>
            <a:ext cx="1965960" cy="1554480"/>
          </a:xfrm>
          <a:prstGeom prst="roundRect">
            <a:avLst>
              <a:gd name="adj" fmla="val 7059"/>
            </a:avLst>
          </a:prstGeom>
          <a:solidFill>
            <a:schemeClr val="bg2"/>
          </a:solidFill>
          <a:ln/>
        </p:spPr>
      </p:sp>
      <p:sp>
        <p:nvSpPr>
          <p:cNvPr id="22" name="txt_100"/>
          <p:cNvSpPr txBox="1"/>
          <p:nvPr/>
        </p:nvSpPr>
        <p:spPr>
          <a:xfrm>
            <a:off x="4828032" y="3017520"/>
            <a:ext cx="164592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SA</a:t>
            </a:r>
            <a:endParaRPr lang="en-US" sz="1700" dirty="0"/>
          </a:p>
        </p:txBody>
      </p:sp>
      <p:sp>
        <p:nvSpPr>
          <p:cNvPr id="23" name="txt_101"/>
          <p:cNvSpPr txBox="1"/>
          <p:nvPr/>
        </p:nvSpPr>
        <p:spPr>
          <a:xfrm>
            <a:off x="4828032" y="3429000"/>
            <a:ext cx="1645920" cy="914400"/>
          </a:xfrm>
          <a:prstGeom prst="rect">
            <a:avLst/>
          </a:prstGeom>
          <a:noFill/>
          <a:ln/>
        </p:spPr>
        <p:txBody>
          <a:bodyPr wrap="square" lIns="0" tIns="0" rIns="0" bIns="0" rtlCol="0" anchor="t"/>
          <a:lstStyle/>
          <a:p>
            <a:pPr indent="0" marL="0">
              <a:buNone/>
            </a:pPr>
            <a:r>
              <a:rPr lang="en-US" sz="1300" dirty="0">
                <a:solidFill>
                  <a:schemeClr val="tx2"/>
                </a:solidFill>
              </a:rPr>
              <a:t>The Nazi 'Brownshirts', a private army set up in 1921</a:t>
            </a:r>
            <a:endParaRPr lang="en-US" sz="1300" dirty="0"/>
          </a:p>
        </p:txBody>
      </p:sp>
      <p:sp>
        <p:nvSpPr>
          <p:cNvPr id="24" name="card_102"/>
          <p:cNvSpPr/>
          <p:nvPr/>
        </p:nvSpPr>
        <p:spPr>
          <a:xfrm>
            <a:off x="6766560" y="2880360"/>
            <a:ext cx="1965960" cy="1554480"/>
          </a:xfrm>
          <a:prstGeom prst="roundRect">
            <a:avLst>
              <a:gd name="adj" fmla="val 7059"/>
            </a:avLst>
          </a:prstGeom>
          <a:solidFill>
            <a:schemeClr val="bg2"/>
          </a:solidFill>
          <a:ln/>
        </p:spPr>
      </p:sp>
      <p:sp>
        <p:nvSpPr>
          <p:cNvPr id="25" name="txt_103"/>
          <p:cNvSpPr txBox="1"/>
          <p:nvPr/>
        </p:nvSpPr>
        <p:spPr>
          <a:xfrm>
            <a:off x="6931152" y="3017520"/>
            <a:ext cx="164592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Propaganda</a:t>
            </a:r>
            <a:endParaRPr lang="en-US" sz="1700" dirty="0"/>
          </a:p>
        </p:txBody>
      </p:sp>
      <p:sp>
        <p:nvSpPr>
          <p:cNvPr id="26" name="txt_104"/>
          <p:cNvSpPr txBox="1"/>
          <p:nvPr/>
        </p:nvSpPr>
        <p:spPr>
          <a:xfrm>
            <a:off x="6931152" y="3429000"/>
            <a:ext cx="1645920" cy="914400"/>
          </a:xfrm>
          <a:prstGeom prst="rect">
            <a:avLst/>
          </a:prstGeom>
          <a:noFill/>
          <a:ln/>
        </p:spPr>
        <p:txBody>
          <a:bodyPr wrap="square" lIns="0" tIns="0" rIns="0" bIns="0" rtlCol="0" anchor="t"/>
          <a:lstStyle/>
          <a:p>
            <a:pPr indent="0" marL="0">
              <a:buNone/>
            </a:pPr>
            <a:r>
              <a:rPr lang="en-US" sz="1300" dirty="0">
                <a:solidFill>
                  <a:schemeClr val="tx2"/>
                </a:solidFill>
              </a:rPr>
              <a:t>Information spread to persuade people to support a cause</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big picture: 1919 to 1933</a:t>
            </a:r>
            <a:endParaRPr lang="en-US" sz="3000" dirty="0"/>
          </a:p>
        </p:txBody>
      </p:sp>
      <p:sp>
        <p:nvSpPr>
          <p:cNvPr id="3" name="line_105"/>
          <p:cNvSpPr/>
          <p:nvPr/>
        </p:nvSpPr>
        <p:spPr>
          <a:xfrm>
            <a:off x="822960" y="2788920"/>
            <a:ext cx="7406640" cy="914"/>
          </a:xfrm>
          <a:prstGeom prst="line">
            <a:avLst/>
          </a:prstGeom>
          <a:noFill/>
          <a:ln w="38100">
            <a:solidFill>
              <a:srgbClr val="3D4B63"/>
            </a:solidFill>
            <a:prstDash val="solid"/>
          </a:ln>
        </p:spPr>
      </p:sp>
      <p:sp>
        <p:nvSpPr>
          <p:cNvPr id="4" name="tdot_106"/>
          <p:cNvSpPr/>
          <p:nvPr/>
        </p:nvSpPr>
        <p:spPr>
          <a:xfrm>
            <a:off x="722376" y="2688336"/>
            <a:ext cx="201168" cy="201168"/>
          </a:xfrm>
          <a:prstGeom prst="ellipse">
            <a:avLst/>
          </a:prstGeom>
          <a:solidFill>
            <a:srgbClr val="F3B61F"/>
          </a:solidFill>
          <a:ln w="19050">
            <a:solidFill>
              <a:srgbClr val="FFFFFF"/>
            </a:solidFill>
            <a:prstDash val="solid"/>
          </a:ln>
        </p:spPr>
      </p:sp>
      <p:sp>
        <p:nvSpPr>
          <p:cNvPr id="5" name="txt_107"/>
          <p:cNvSpPr txBox="1"/>
          <p:nvPr/>
        </p:nvSpPr>
        <p:spPr>
          <a:xfrm>
            <a:off x="137160" y="2221992"/>
            <a:ext cx="1371600" cy="256032"/>
          </a:xfrm>
          <a:prstGeom prst="rect">
            <a:avLst/>
          </a:prstGeom>
          <a:noFill/>
          <a:ln/>
        </p:spPr>
        <p:txBody>
          <a:bodyPr wrap="square" lIns="0" tIns="0" rIns="0" bIns="0" rtlCol="0" anchor="t"/>
          <a:lstStyle/>
          <a:p>
            <a:pPr algn="ctr" indent="0" marL="0">
              <a:buNone/>
            </a:pPr>
            <a:r>
              <a:rPr lang="en-US" sz="1300" b="1" dirty="0">
                <a:solidFill>
                  <a:srgbClr val="F3B61F"/>
                </a:solidFill>
                <a:latin typeface="Cambria" pitchFamily="34" charset="0"/>
                <a:ea typeface="Cambria" pitchFamily="34" charset="-122"/>
                <a:cs typeface="Cambria" pitchFamily="34" charset="-120"/>
              </a:rPr>
              <a:t>1919</a:t>
            </a:r>
            <a:endParaRPr lang="en-US" sz="1300" dirty="0"/>
          </a:p>
        </p:txBody>
      </p:sp>
      <p:sp>
        <p:nvSpPr>
          <p:cNvPr id="6" name="txt_108"/>
          <p:cNvSpPr txBox="1"/>
          <p:nvPr/>
        </p:nvSpPr>
        <p:spPr>
          <a:xfrm>
            <a:off x="91440"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Hitler joins the DAP</a:t>
            </a:r>
            <a:endParaRPr lang="en-US" sz="1100" dirty="0"/>
          </a:p>
        </p:txBody>
      </p:sp>
      <p:sp>
        <p:nvSpPr>
          <p:cNvPr id="7" name="tdot_109"/>
          <p:cNvSpPr/>
          <p:nvPr/>
        </p:nvSpPr>
        <p:spPr>
          <a:xfrm>
            <a:off x="1251422" y="2688336"/>
            <a:ext cx="201168" cy="201168"/>
          </a:xfrm>
          <a:prstGeom prst="ellipse">
            <a:avLst/>
          </a:prstGeom>
          <a:solidFill>
            <a:srgbClr val="E4572E"/>
          </a:solidFill>
          <a:ln w="19050">
            <a:solidFill>
              <a:srgbClr val="FFFFFF"/>
            </a:solidFill>
            <a:prstDash val="solid"/>
          </a:ln>
        </p:spPr>
      </p:sp>
      <p:sp>
        <p:nvSpPr>
          <p:cNvPr id="8" name="txt_110"/>
          <p:cNvSpPr txBox="1"/>
          <p:nvPr/>
        </p:nvSpPr>
        <p:spPr>
          <a:xfrm>
            <a:off x="666206" y="297180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1920</a:t>
            </a:r>
            <a:endParaRPr lang="en-US" sz="1300" dirty="0"/>
          </a:p>
        </p:txBody>
      </p:sp>
      <p:sp>
        <p:nvSpPr>
          <p:cNvPr id="9" name="txt_111"/>
          <p:cNvSpPr txBox="1"/>
          <p:nvPr/>
        </p:nvSpPr>
        <p:spPr>
          <a:xfrm>
            <a:off x="620486"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Renamed the NSDAP</a:t>
            </a:r>
            <a:endParaRPr lang="en-US" sz="1100" dirty="0"/>
          </a:p>
        </p:txBody>
      </p:sp>
      <p:sp>
        <p:nvSpPr>
          <p:cNvPr id="10" name="tdot_112"/>
          <p:cNvSpPr/>
          <p:nvPr/>
        </p:nvSpPr>
        <p:spPr>
          <a:xfrm>
            <a:off x="2838559" y="2688336"/>
            <a:ext cx="201168" cy="201168"/>
          </a:xfrm>
          <a:prstGeom prst="ellipse">
            <a:avLst/>
          </a:prstGeom>
          <a:solidFill>
            <a:srgbClr val="E4572E"/>
          </a:solidFill>
          <a:ln w="19050">
            <a:solidFill>
              <a:srgbClr val="FFFFFF"/>
            </a:solidFill>
            <a:prstDash val="solid"/>
          </a:ln>
        </p:spPr>
      </p:sp>
      <p:sp>
        <p:nvSpPr>
          <p:cNvPr id="11" name="txt_113"/>
          <p:cNvSpPr txBox="1"/>
          <p:nvPr/>
        </p:nvSpPr>
        <p:spPr>
          <a:xfrm>
            <a:off x="2253343" y="2221992"/>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1923</a:t>
            </a:r>
            <a:endParaRPr lang="en-US" sz="1300" dirty="0"/>
          </a:p>
        </p:txBody>
      </p:sp>
      <p:sp>
        <p:nvSpPr>
          <p:cNvPr id="12" name="txt_114"/>
          <p:cNvSpPr txBox="1"/>
          <p:nvPr/>
        </p:nvSpPr>
        <p:spPr>
          <a:xfrm>
            <a:off x="2207623"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Munich Putsch fails</a:t>
            </a:r>
            <a:endParaRPr lang="en-US" sz="1100" dirty="0"/>
          </a:p>
        </p:txBody>
      </p:sp>
      <p:sp>
        <p:nvSpPr>
          <p:cNvPr id="13" name="tdot_115"/>
          <p:cNvSpPr/>
          <p:nvPr/>
        </p:nvSpPr>
        <p:spPr>
          <a:xfrm>
            <a:off x="3685032" y="2688336"/>
            <a:ext cx="201168" cy="201168"/>
          </a:xfrm>
          <a:prstGeom prst="ellipse">
            <a:avLst/>
          </a:prstGeom>
          <a:solidFill>
            <a:srgbClr val="17A398"/>
          </a:solidFill>
          <a:ln w="19050">
            <a:solidFill>
              <a:srgbClr val="FFFFFF"/>
            </a:solidFill>
            <a:prstDash val="solid"/>
          </a:ln>
        </p:spPr>
      </p:sp>
      <p:sp>
        <p:nvSpPr>
          <p:cNvPr id="14" name="txt_116"/>
          <p:cNvSpPr txBox="1"/>
          <p:nvPr/>
        </p:nvSpPr>
        <p:spPr>
          <a:xfrm>
            <a:off x="3099816" y="2971800"/>
            <a:ext cx="1371600" cy="256032"/>
          </a:xfrm>
          <a:prstGeom prst="rect">
            <a:avLst/>
          </a:prstGeom>
          <a:noFill/>
          <a:ln/>
        </p:spPr>
        <p:txBody>
          <a:bodyPr wrap="square" lIns="0" tIns="0" rIns="0" bIns="0" rtlCol="0" anchor="t"/>
          <a:lstStyle/>
          <a:p>
            <a:pPr algn="ctr" indent="0" marL="0">
              <a:buNone/>
            </a:pPr>
            <a:r>
              <a:rPr lang="en-US" sz="1300" b="1" dirty="0">
                <a:solidFill>
                  <a:srgbClr val="17A398"/>
                </a:solidFill>
                <a:latin typeface="Cambria" pitchFamily="34" charset="0"/>
                <a:ea typeface="Cambria" pitchFamily="34" charset="-122"/>
                <a:cs typeface="Cambria" pitchFamily="34" charset="-120"/>
              </a:rPr>
              <a:t>1924</a:t>
            </a:r>
            <a:endParaRPr lang="en-US" sz="1300" dirty="0"/>
          </a:p>
        </p:txBody>
      </p:sp>
      <p:sp>
        <p:nvSpPr>
          <p:cNvPr id="15" name="txt_117"/>
          <p:cNvSpPr txBox="1"/>
          <p:nvPr/>
        </p:nvSpPr>
        <p:spPr>
          <a:xfrm>
            <a:off x="3054096"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Stresemann's recovery</a:t>
            </a:r>
            <a:endParaRPr lang="en-US" sz="1100" dirty="0"/>
          </a:p>
        </p:txBody>
      </p:sp>
      <p:sp>
        <p:nvSpPr>
          <p:cNvPr id="16" name="tdot_118"/>
          <p:cNvSpPr/>
          <p:nvPr/>
        </p:nvSpPr>
        <p:spPr>
          <a:xfrm>
            <a:off x="5483787" y="2688336"/>
            <a:ext cx="201168" cy="201168"/>
          </a:xfrm>
          <a:prstGeom prst="ellipse">
            <a:avLst/>
          </a:prstGeom>
          <a:solidFill>
            <a:srgbClr val="E4572E"/>
          </a:solidFill>
          <a:ln w="19050">
            <a:solidFill>
              <a:srgbClr val="FFFFFF"/>
            </a:solidFill>
            <a:prstDash val="solid"/>
          </a:ln>
        </p:spPr>
      </p:sp>
      <p:sp>
        <p:nvSpPr>
          <p:cNvPr id="17" name="txt_119"/>
          <p:cNvSpPr txBox="1"/>
          <p:nvPr/>
        </p:nvSpPr>
        <p:spPr>
          <a:xfrm>
            <a:off x="4898571" y="2221992"/>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1928</a:t>
            </a:r>
            <a:endParaRPr lang="en-US" sz="1300" dirty="0"/>
          </a:p>
        </p:txBody>
      </p:sp>
      <p:sp>
        <p:nvSpPr>
          <p:cNvPr id="18" name="txt_120"/>
          <p:cNvSpPr txBox="1"/>
          <p:nvPr/>
        </p:nvSpPr>
        <p:spPr>
          <a:xfrm>
            <a:off x="4852851"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Nazis win only 12 seats</a:t>
            </a:r>
            <a:endParaRPr lang="en-US" sz="1100" dirty="0"/>
          </a:p>
        </p:txBody>
      </p:sp>
      <p:sp>
        <p:nvSpPr>
          <p:cNvPr id="19" name="tdot_121"/>
          <p:cNvSpPr/>
          <p:nvPr/>
        </p:nvSpPr>
        <p:spPr>
          <a:xfrm>
            <a:off x="6012833" y="2688336"/>
            <a:ext cx="201168" cy="201168"/>
          </a:xfrm>
          <a:prstGeom prst="ellipse">
            <a:avLst/>
          </a:prstGeom>
          <a:solidFill>
            <a:srgbClr val="17A398"/>
          </a:solidFill>
          <a:ln w="19050">
            <a:solidFill>
              <a:srgbClr val="FFFFFF"/>
            </a:solidFill>
            <a:prstDash val="solid"/>
          </a:ln>
        </p:spPr>
      </p:sp>
      <p:sp>
        <p:nvSpPr>
          <p:cNvPr id="20" name="txt_122"/>
          <p:cNvSpPr txBox="1"/>
          <p:nvPr/>
        </p:nvSpPr>
        <p:spPr>
          <a:xfrm>
            <a:off x="5427617" y="2971800"/>
            <a:ext cx="1371600" cy="256032"/>
          </a:xfrm>
          <a:prstGeom prst="rect">
            <a:avLst/>
          </a:prstGeom>
          <a:noFill/>
          <a:ln/>
        </p:spPr>
        <p:txBody>
          <a:bodyPr wrap="square" lIns="0" tIns="0" rIns="0" bIns="0" rtlCol="0" anchor="t"/>
          <a:lstStyle/>
          <a:p>
            <a:pPr algn="ctr" indent="0" marL="0">
              <a:buNone/>
            </a:pPr>
            <a:r>
              <a:rPr lang="en-US" sz="1300" b="1" dirty="0">
                <a:solidFill>
                  <a:srgbClr val="17A398"/>
                </a:solidFill>
                <a:latin typeface="Cambria" pitchFamily="34" charset="0"/>
                <a:ea typeface="Cambria" pitchFamily="34" charset="-122"/>
                <a:cs typeface="Cambria" pitchFamily="34" charset="-120"/>
              </a:rPr>
              <a:t>1929</a:t>
            </a:r>
            <a:endParaRPr lang="en-US" sz="1300" dirty="0"/>
          </a:p>
        </p:txBody>
      </p:sp>
      <p:sp>
        <p:nvSpPr>
          <p:cNvPr id="21" name="txt_123"/>
          <p:cNvSpPr txBox="1"/>
          <p:nvPr/>
        </p:nvSpPr>
        <p:spPr>
          <a:xfrm>
            <a:off x="5381897"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Wall Street Crash</a:t>
            </a:r>
            <a:endParaRPr lang="en-US" sz="1100" dirty="0"/>
          </a:p>
        </p:txBody>
      </p:sp>
      <p:sp>
        <p:nvSpPr>
          <p:cNvPr id="22" name="tdot_124"/>
          <p:cNvSpPr/>
          <p:nvPr/>
        </p:nvSpPr>
        <p:spPr>
          <a:xfrm>
            <a:off x="7599970" y="2688336"/>
            <a:ext cx="201168" cy="201168"/>
          </a:xfrm>
          <a:prstGeom prst="ellipse">
            <a:avLst/>
          </a:prstGeom>
          <a:solidFill>
            <a:srgbClr val="E4572E"/>
          </a:solidFill>
          <a:ln w="19050">
            <a:solidFill>
              <a:srgbClr val="FFFFFF"/>
            </a:solidFill>
            <a:prstDash val="solid"/>
          </a:ln>
        </p:spPr>
      </p:sp>
      <p:sp>
        <p:nvSpPr>
          <p:cNvPr id="23" name="txt_125"/>
          <p:cNvSpPr txBox="1"/>
          <p:nvPr/>
        </p:nvSpPr>
        <p:spPr>
          <a:xfrm>
            <a:off x="7014754" y="2221992"/>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1932</a:t>
            </a:r>
            <a:endParaRPr lang="en-US" sz="1300" dirty="0"/>
          </a:p>
        </p:txBody>
      </p:sp>
      <p:sp>
        <p:nvSpPr>
          <p:cNvPr id="24" name="txt_126"/>
          <p:cNvSpPr txBox="1"/>
          <p:nvPr/>
        </p:nvSpPr>
        <p:spPr>
          <a:xfrm>
            <a:off x="6969034" y="173736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Nazis largest party</a:t>
            </a:r>
            <a:endParaRPr lang="en-US" sz="1100" dirty="0"/>
          </a:p>
        </p:txBody>
      </p:sp>
      <p:sp>
        <p:nvSpPr>
          <p:cNvPr id="25" name="tdot_127"/>
          <p:cNvSpPr/>
          <p:nvPr/>
        </p:nvSpPr>
        <p:spPr>
          <a:xfrm>
            <a:off x="8129016" y="2688336"/>
            <a:ext cx="201168" cy="201168"/>
          </a:xfrm>
          <a:prstGeom prst="ellipse">
            <a:avLst/>
          </a:prstGeom>
          <a:solidFill>
            <a:srgbClr val="E4572E"/>
          </a:solidFill>
          <a:ln w="19050">
            <a:solidFill>
              <a:srgbClr val="FFFFFF"/>
            </a:solidFill>
            <a:prstDash val="solid"/>
          </a:ln>
        </p:spPr>
      </p:sp>
      <p:sp>
        <p:nvSpPr>
          <p:cNvPr id="26" name="txt_128"/>
          <p:cNvSpPr txBox="1"/>
          <p:nvPr/>
        </p:nvSpPr>
        <p:spPr>
          <a:xfrm>
            <a:off x="7543800" y="297180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1933</a:t>
            </a:r>
            <a:endParaRPr lang="en-US" sz="1300" dirty="0"/>
          </a:p>
        </p:txBody>
      </p:sp>
      <p:sp>
        <p:nvSpPr>
          <p:cNvPr id="27" name="txt_129"/>
          <p:cNvSpPr txBox="1"/>
          <p:nvPr/>
        </p:nvSpPr>
        <p:spPr>
          <a:xfrm>
            <a:off x="7498080" y="322783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Hitler Chancellor</a:t>
            </a:r>
            <a:endParaRPr lang="en-US" sz="1100" dirty="0"/>
          </a:p>
        </p:txBody>
      </p:sp>
      <p:sp>
        <p:nvSpPr>
          <p:cNvPr id="28" name="txt_130"/>
          <p:cNvSpPr txBox="1"/>
          <p:nvPr/>
        </p:nvSpPr>
        <p:spPr>
          <a:xfrm>
            <a:off x="457200" y="4297680"/>
            <a:ext cx="8229600" cy="320040"/>
          </a:xfrm>
          <a:prstGeom prst="rect">
            <a:avLst/>
          </a:prstGeom>
          <a:noFill/>
          <a:ln/>
        </p:spPr>
        <p:txBody>
          <a:bodyPr wrap="square" lIns="0" tIns="0" rIns="0" bIns="0" rtlCol="0" anchor="t"/>
          <a:lstStyle/>
          <a:p>
            <a:pPr algn="ctr" indent="0" marL="0">
              <a:buNone/>
            </a:pPr>
            <a:r>
              <a:rPr lang="en-US" sz="1400" dirty="0">
                <a:solidFill>
                  <a:schemeClr val="tx2"/>
                </a:solidFill>
              </a:rPr>
              <a:t>Three phases: a violent start, the 'lean years', then rapid growth in the Depression.</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1: The early Nazi Party, 1919 to 1923</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From a small Munich group to an attempted revolution</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Hitler and the early party</a:t>
            </a:r>
            <a:endParaRPr lang="en-US" sz="3000" dirty="0"/>
          </a:p>
        </p:txBody>
      </p:sp>
      <p:sp>
        <p:nvSpPr>
          <p:cNvPr id="3" name="card_131"/>
          <p:cNvSpPr/>
          <p:nvPr/>
        </p:nvSpPr>
        <p:spPr>
          <a:xfrm>
            <a:off x="457200" y="1143000"/>
            <a:ext cx="8229600" cy="731520"/>
          </a:xfrm>
          <a:prstGeom prst="roundRect">
            <a:avLst>
              <a:gd name="adj" fmla="val 15000"/>
            </a:avLst>
          </a:prstGeom>
          <a:solidFill>
            <a:schemeClr val="bg2"/>
          </a:solidFill>
          <a:ln/>
        </p:spPr>
      </p:sp>
      <p:sp>
        <p:nvSpPr>
          <p:cNvPr id="4" name="badge_132"/>
          <p:cNvSpPr/>
          <p:nvPr/>
        </p:nvSpPr>
        <p:spPr>
          <a:xfrm>
            <a:off x="621792" y="1316736"/>
            <a:ext cx="384048" cy="384048"/>
          </a:xfrm>
          <a:prstGeom prst="ellipse">
            <a:avLst/>
          </a:prstGeom>
          <a:solidFill>
            <a:schemeClr val="accent3"/>
          </a:solidFill>
          <a:ln/>
        </p:spPr>
      </p:sp>
      <p:sp>
        <p:nvSpPr>
          <p:cNvPr id="5" name="badgeTxt_133"/>
          <p:cNvSpPr txBox="1"/>
          <p:nvPr/>
        </p:nvSpPr>
        <p:spPr>
          <a:xfrm>
            <a:off x="621792" y="131673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34"/>
          <p:cNvSpPr txBox="1"/>
          <p:nvPr/>
        </p:nvSpPr>
        <p:spPr>
          <a:xfrm>
            <a:off x="1188720" y="114300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September 1919</a:t>
            </a:r>
            <a:endParaRPr lang="en-US" sz="1500" dirty="0"/>
          </a:p>
        </p:txBody>
      </p:sp>
      <p:sp>
        <p:nvSpPr>
          <p:cNvPr id="7" name="txt_135"/>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Hitler, sent by the army to report on the small German Workers' Party (DAP), joins it instead.</a:t>
            </a:r>
            <a:endParaRPr lang="en-US" sz="1400" dirty="0"/>
          </a:p>
        </p:txBody>
      </p:sp>
      <p:sp>
        <p:nvSpPr>
          <p:cNvPr id="8" name="card_136"/>
          <p:cNvSpPr/>
          <p:nvPr/>
        </p:nvSpPr>
        <p:spPr>
          <a:xfrm>
            <a:off x="457200" y="2011680"/>
            <a:ext cx="8229600" cy="731520"/>
          </a:xfrm>
          <a:prstGeom prst="roundRect">
            <a:avLst>
              <a:gd name="adj" fmla="val 15000"/>
            </a:avLst>
          </a:prstGeom>
          <a:solidFill>
            <a:schemeClr val="bg2"/>
          </a:solidFill>
          <a:ln/>
        </p:spPr>
      </p:sp>
      <p:sp>
        <p:nvSpPr>
          <p:cNvPr id="9" name="badge_137"/>
          <p:cNvSpPr/>
          <p:nvPr/>
        </p:nvSpPr>
        <p:spPr>
          <a:xfrm>
            <a:off x="621792" y="2185416"/>
            <a:ext cx="384048" cy="384048"/>
          </a:xfrm>
          <a:prstGeom prst="ellipse">
            <a:avLst/>
          </a:prstGeom>
          <a:solidFill>
            <a:schemeClr val="accent3"/>
          </a:solidFill>
          <a:ln/>
        </p:spPr>
      </p:sp>
      <p:sp>
        <p:nvSpPr>
          <p:cNvPr id="10" name="badgeTxt_138"/>
          <p:cNvSpPr txBox="1"/>
          <p:nvPr/>
        </p:nvSpPr>
        <p:spPr>
          <a:xfrm>
            <a:off x="621792" y="21854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39"/>
          <p:cNvSpPr txBox="1"/>
          <p:nvPr/>
        </p:nvSpPr>
        <p:spPr>
          <a:xfrm>
            <a:off x="1188720" y="201168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February 1920</a:t>
            </a:r>
            <a:endParaRPr lang="en-US" sz="1500" dirty="0"/>
          </a:p>
        </p:txBody>
      </p:sp>
      <p:sp>
        <p:nvSpPr>
          <p:cNvPr id="12" name="txt_140"/>
          <p:cNvSpPr txBox="1"/>
          <p:nvPr/>
        </p:nvSpPr>
        <p:spPr>
          <a:xfrm>
            <a:off x="2926080" y="2011680"/>
            <a:ext cx="5577840" cy="731520"/>
          </a:xfrm>
          <a:prstGeom prst="rect">
            <a:avLst/>
          </a:prstGeom>
          <a:noFill/>
          <a:ln/>
        </p:spPr>
        <p:txBody>
          <a:bodyPr wrap="square" lIns="0" tIns="0" rIns="0" bIns="0" rtlCol="0" anchor="ctr"/>
          <a:lstStyle/>
          <a:p>
            <a:pPr indent="0" marL="0">
              <a:buNone/>
            </a:pPr>
            <a:r>
              <a:rPr lang="en-US" sz="1400" dirty="0">
                <a:solidFill>
                  <a:schemeClr val="tx1"/>
                </a:solidFill>
              </a:rPr>
              <a:t>The party is renamed the National Socialist German Workers' Party (NSDAP) and publishes its 25 Point Programme.</a:t>
            </a:r>
            <a:endParaRPr lang="en-US" sz="1400" dirty="0"/>
          </a:p>
        </p:txBody>
      </p:sp>
      <p:sp>
        <p:nvSpPr>
          <p:cNvPr id="13" name="card_141"/>
          <p:cNvSpPr/>
          <p:nvPr/>
        </p:nvSpPr>
        <p:spPr>
          <a:xfrm>
            <a:off x="457200" y="2880360"/>
            <a:ext cx="8229600" cy="731520"/>
          </a:xfrm>
          <a:prstGeom prst="roundRect">
            <a:avLst>
              <a:gd name="adj" fmla="val 15000"/>
            </a:avLst>
          </a:prstGeom>
          <a:solidFill>
            <a:schemeClr val="bg2"/>
          </a:solidFill>
          <a:ln/>
        </p:spPr>
      </p:sp>
      <p:sp>
        <p:nvSpPr>
          <p:cNvPr id="14" name="badge_142"/>
          <p:cNvSpPr/>
          <p:nvPr/>
        </p:nvSpPr>
        <p:spPr>
          <a:xfrm>
            <a:off x="621792" y="3054096"/>
            <a:ext cx="384048" cy="384048"/>
          </a:xfrm>
          <a:prstGeom prst="ellipse">
            <a:avLst/>
          </a:prstGeom>
          <a:solidFill>
            <a:schemeClr val="accent3"/>
          </a:solidFill>
          <a:ln/>
        </p:spPr>
      </p:sp>
      <p:sp>
        <p:nvSpPr>
          <p:cNvPr id="15" name="badgeTxt_143"/>
          <p:cNvSpPr txBox="1"/>
          <p:nvPr/>
        </p:nvSpPr>
        <p:spPr>
          <a:xfrm>
            <a:off x="621792" y="30540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44"/>
          <p:cNvSpPr txBox="1"/>
          <p:nvPr/>
        </p:nvSpPr>
        <p:spPr>
          <a:xfrm>
            <a:off x="1188720" y="288036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July 1921</a:t>
            </a:r>
            <a:endParaRPr lang="en-US" sz="1500" dirty="0"/>
          </a:p>
        </p:txBody>
      </p:sp>
      <p:sp>
        <p:nvSpPr>
          <p:cNvPr id="17" name="txt_145"/>
          <p:cNvSpPr txBox="1"/>
          <p:nvPr/>
        </p:nvSpPr>
        <p:spPr>
          <a:xfrm>
            <a:off x="2926080" y="2880360"/>
            <a:ext cx="5577840" cy="731520"/>
          </a:xfrm>
          <a:prstGeom prst="rect">
            <a:avLst/>
          </a:prstGeom>
          <a:noFill/>
          <a:ln/>
        </p:spPr>
        <p:txBody>
          <a:bodyPr wrap="square" lIns="0" tIns="0" rIns="0" bIns="0" rtlCol="0" anchor="ctr"/>
          <a:lstStyle/>
          <a:p>
            <a:pPr indent="0" marL="0">
              <a:buNone/>
            </a:pPr>
            <a:r>
              <a:rPr lang="en-US" sz="1400" dirty="0">
                <a:solidFill>
                  <a:schemeClr val="tx1"/>
                </a:solidFill>
              </a:rPr>
              <a:t>Hitler becomes party leader. His speeches attract new members.</a:t>
            </a:r>
            <a:endParaRPr lang="en-US" sz="1400" dirty="0"/>
          </a:p>
        </p:txBody>
      </p:sp>
      <p:sp>
        <p:nvSpPr>
          <p:cNvPr id="18" name="card_146"/>
          <p:cNvSpPr/>
          <p:nvPr/>
        </p:nvSpPr>
        <p:spPr>
          <a:xfrm>
            <a:off x="457200" y="3749040"/>
            <a:ext cx="8229600" cy="731520"/>
          </a:xfrm>
          <a:prstGeom prst="roundRect">
            <a:avLst>
              <a:gd name="adj" fmla="val 15000"/>
            </a:avLst>
          </a:prstGeom>
          <a:solidFill>
            <a:schemeClr val="bg2"/>
          </a:solidFill>
          <a:ln/>
        </p:spPr>
      </p:sp>
      <p:sp>
        <p:nvSpPr>
          <p:cNvPr id="19" name="badge_147"/>
          <p:cNvSpPr/>
          <p:nvPr/>
        </p:nvSpPr>
        <p:spPr>
          <a:xfrm>
            <a:off x="621792" y="3922776"/>
            <a:ext cx="384048" cy="384048"/>
          </a:xfrm>
          <a:prstGeom prst="ellipse">
            <a:avLst/>
          </a:prstGeom>
          <a:solidFill>
            <a:schemeClr val="accent3"/>
          </a:solidFill>
          <a:ln/>
        </p:spPr>
      </p:sp>
      <p:sp>
        <p:nvSpPr>
          <p:cNvPr id="20" name="badgeTxt_148"/>
          <p:cNvSpPr txBox="1"/>
          <p:nvPr/>
        </p:nvSpPr>
        <p:spPr>
          <a:xfrm>
            <a:off x="621792" y="39227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49"/>
          <p:cNvSpPr txBox="1"/>
          <p:nvPr/>
        </p:nvSpPr>
        <p:spPr>
          <a:xfrm>
            <a:off x="1188720" y="3749040"/>
            <a:ext cx="1737360" cy="731520"/>
          </a:xfrm>
          <a:prstGeom prst="rect">
            <a:avLst/>
          </a:prstGeom>
          <a:noFill/>
          <a:ln/>
        </p:spPr>
        <p:txBody>
          <a:bodyPr wrap="square" lIns="0" tIns="0" rIns="0" bIns="0" rtlCol="0" anchor="ctr"/>
          <a:lstStyle/>
          <a:p>
            <a:pPr indent="0" marL="0">
              <a:buNone/>
            </a:pPr>
            <a:r>
              <a:rPr lang="en-US" sz="1500" b="1" dirty="0">
                <a:solidFill>
                  <a:schemeClr val="accent6"/>
                </a:solidFill>
                <a:latin typeface="Cambria" pitchFamily="34" charset="0"/>
                <a:ea typeface="Cambria" pitchFamily="34" charset="-122"/>
                <a:cs typeface="Cambria" pitchFamily="34" charset="-120"/>
              </a:rPr>
              <a:t>1921</a:t>
            </a:r>
            <a:endParaRPr lang="en-US" sz="1500" dirty="0"/>
          </a:p>
        </p:txBody>
      </p:sp>
      <p:sp>
        <p:nvSpPr>
          <p:cNvPr id="22" name="txt_150"/>
          <p:cNvSpPr txBox="1"/>
          <p:nvPr/>
        </p:nvSpPr>
        <p:spPr>
          <a:xfrm>
            <a:off x="2926080" y="3749040"/>
            <a:ext cx="5577840" cy="731520"/>
          </a:xfrm>
          <a:prstGeom prst="rect">
            <a:avLst/>
          </a:prstGeom>
          <a:noFill/>
          <a:ln/>
        </p:spPr>
        <p:txBody>
          <a:bodyPr wrap="square" lIns="0" tIns="0" rIns="0" bIns="0" rtlCol="0" anchor="ctr"/>
          <a:lstStyle/>
          <a:p>
            <a:pPr indent="0" marL="0">
              <a:buNone/>
            </a:pPr>
            <a:r>
              <a:rPr lang="en-US" sz="1400" dirty="0">
                <a:solidFill>
                  <a:schemeClr val="tx1"/>
                </a:solidFill>
              </a:rPr>
              <a:t>The SA is set up to protect meetings and attack opponents.</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What did the Nazis want?</a:t>
            </a:r>
            <a:endParaRPr lang="en-US" sz="3000" dirty="0"/>
          </a:p>
        </p:txBody>
      </p:sp>
      <p:sp>
        <p:nvSpPr>
          <p:cNvPr id="3" name="card_151"/>
          <p:cNvSpPr/>
          <p:nvPr/>
        </p:nvSpPr>
        <p:spPr>
          <a:xfrm>
            <a:off x="457200" y="1143000"/>
            <a:ext cx="2606040" cy="1554480"/>
          </a:xfrm>
          <a:prstGeom prst="roundRect">
            <a:avLst>
              <a:gd name="adj" fmla="val 7059"/>
            </a:avLst>
          </a:prstGeom>
          <a:solidFill>
            <a:schemeClr val="bg2"/>
          </a:solidFill>
          <a:ln/>
        </p:spPr>
      </p:sp>
      <p:sp>
        <p:nvSpPr>
          <p:cNvPr id="4" name="txt_152"/>
          <p:cNvSpPr txBox="1"/>
          <p:nvPr/>
        </p:nvSpPr>
        <p:spPr>
          <a:xfrm>
            <a:off x="640080"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Tear up Versailles</a:t>
            </a:r>
            <a:endParaRPr lang="en-US" sz="1600" dirty="0"/>
          </a:p>
        </p:txBody>
      </p:sp>
      <p:sp>
        <p:nvSpPr>
          <p:cNvPr id="5" name="txt_153"/>
          <p:cNvSpPr txBox="1"/>
          <p:nvPr/>
        </p:nvSpPr>
        <p:spPr>
          <a:xfrm>
            <a:off x="640080" y="1691640"/>
            <a:ext cx="2286000" cy="914400"/>
          </a:xfrm>
          <a:prstGeom prst="rect">
            <a:avLst/>
          </a:prstGeom>
          <a:noFill/>
          <a:ln/>
        </p:spPr>
        <p:txBody>
          <a:bodyPr wrap="square" lIns="0" tIns="0" rIns="0" bIns="0" rtlCol="0" anchor="t"/>
          <a:lstStyle/>
          <a:p>
            <a:pPr indent="0" marL="0">
              <a:buNone/>
            </a:pPr>
            <a:r>
              <a:rPr lang="en-US" sz="1300" dirty="0">
                <a:solidFill>
                  <a:schemeClr val="tx2"/>
                </a:solidFill>
              </a:rPr>
              <a:t>Abolish the Treaty of Versailles and win back lost land</a:t>
            </a:r>
            <a:endParaRPr lang="en-US" sz="1300" dirty="0"/>
          </a:p>
        </p:txBody>
      </p:sp>
      <p:sp>
        <p:nvSpPr>
          <p:cNvPr id="6" name="card_154"/>
          <p:cNvSpPr/>
          <p:nvPr/>
        </p:nvSpPr>
        <p:spPr>
          <a:xfrm>
            <a:off x="3273552" y="1143000"/>
            <a:ext cx="2606040" cy="1554480"/>
          </a:xfrm>
          <a:prstGeom prst="roundRect">
            <a:avLst>
              <a:gd name="adj" fmla="val 7059"/>
            </a:avLst>
          </a:prstGeom>
          <a:solidFill>
            <a:schemeClr val="bg2"/>
          </a:solidFill>
          <a:ln/>
        </p:spPr>
      </p:sp>
      <p:sp>
        <p:nvSpPr>
          <p:cNvPr id="7" name="txt_155"/>
          <p:cNvSpPr txBox="1"/>
          <p:nvPr/>
        </p:nvSpPr>
        <p:spPr>
          <a:xfrm>
            <a:off x="3456432"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A Greater Germany</a:t>
            </a:r>
            <a:endParaRPr lang="en-US" sz="1600" dirty="0"/>
          </a:p>
        </p:txBody>
      </p:sp>
      <p:sp>
        <p:nvSpPr>
          <p:cNvPr id="8" name="txt_156"/>
          <p:cNvSpPr txBox="1"/>
          <p:nvPr/>
        </p:nvSpPr>
        <p:spPr>
          <a:xfrm>
            <a:off x="3456432" y="1691640"/>
            <a:ext cx="2286000" cy="914400"/>
          </a:xfrm>
          <a:prstGeom prst="rect">
            <a:avLst/>
          </a:prstGeom>
          <a:noFill/>
          <a:ln/>
        </p:spPr>
        <p:txBody>
          <a:bodyPr wrap="square" lIns="0" tIns="0" rIns="0" bIns="0" rtlCol="0" anchor="t"/>
          <a:lstStyle/>
          <a:p>
            <a:pPr indent="0" marL="0">
              <a:buNone/>
            </a:pPr>
            <a:r>
              <a:rPr lang="en-US" sz="1300" dirty="0">
                <a:solidFill>
                  <a:schemeClr val="tx2"/>
                </a:solidFill>
              </a:rPr>
              <a:t>Unite all German speaking people in one country</a:t>
            </a:r>
            <a:endParaRPr lang="en-US" sz="1300" dirty="0"/>
          </a:p>
        </p:txBody>
      </p:sp>
      <p:sp>
        <p:nvSpPr>
          <p:cNvPr id="9" name="card_157"/>
          <p:cNvSpPr/>
          <p:nvPr/>
        </p:nvSpPr>
        <p:spPr>
          <a:xfrm>
            <a:off x="6089904" y="1143000"/>
            <a:ext cx="2606040" cy="1554480"/>
          </a:xfrm>
          <a:prstGeom prst="roundRect">
            <a:avLst>
              <a:gd name="adj" fmla="val 7059"/>
            </a:avLst>
          </a:prstGeom>
          <a:solidFill>
            <a:schemeClr val="bg2"/>
          </a:solidFill>
          <a:ln/>
        </p:spPr>
      </p:sp>
      <p:sp>
        <p:nvSpPr>
          <p:cNvPr id="10" name="txt_158"/>
          <p:cNvSpPr txBox="1"/>
          <p:nvPr/>
        </p:nvSpPr>
        <p:spPr>
          <a:xfrm>
            <a:off x="6272784"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Living space</a:t>
            </a:r>
            <a:endParaRPr lang="en-US" sz="1600" dirty="0"/>
          </a:p>
        </p:txBody>
      </p:sp>
      <p:sp>
        <p:nvSpPr>
          <p:cNvPr id="11" name="txt_159"/>
          <p:cNvSpPr txBox="1"/>
          <p:nvPr/>
        </p:nvSpPr>
        <p:spPr>
          <a:xfrm>
            <a:off x="6272784" y="1691640"/>
            <a:ext cx="2286000" cy="914400"/>
          </a:xfrm>
          <a:prstGeom prst="rect">
            <a:avLst/>
          </a:prstGeom>
          <a:noFill/>
          <a:ln/>
        </p:spPr>
        <p:txBody>
          <a:bodyPr wrap="square" lIns="0" tIns="0" rIns="0" bIns="0" rtlCol="0" anchor="t"/>
          <a:lstStyle/>
          <a:p>
            <a:pPr indent="0" marL="0">
              <a:buNone/>
            </a:pPr>
            <a:r>
              <a:rPr lang="en-US" sz="1300" dirty="0">
                <a:solidFill>
                  <a:schemeClr val="tx2"/>
                </a:solidFill>
              </a:rPr>
              <a:t>Gain more land for Germany's growing population</a:t>
            </a:r>
            <a:endParaRPr lang="en-US" sz="1300" dirty="0"/>
          </a:p>
        </p:txBody>
      </p:sp>
      <p:sp>
        <p:nvSpPr>
          <p:cNvPr id="12" name="card_160"/>
          <p:cNvSpPr/>
          <p:nvPr/>
        </p:nvSpPr>
        <p:spPr>
          <a:xfrm>
            <a:off x="457200" y="2880360"/>
            <a:ext cx="2606040" cy="1554480"/>
          </a:xfrm>
          <a:prstGeom prst="roundRect">
            <a:avLst>
              <a:gd name="adj" fmla="val 7059"/>
            </a:avLst>
          </a:prstGeom>
          <a:solidFill>
            <a:schemeClr val="bg2"/>
          </a:solidFill>
          <a:ln/>
        </p:spPr>
      </p:sp>
      <p:sp>
        <p:nvSpPr>
          <p:cNvPr id="13" name="txt_161"/>
          <p:cNvSpPr txBox="1"/>
          <p:nvPr/>
        </p:nvSpPr>
        <p:spPr>
          <a:xfrm>
            <a:off x="640080"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Racial citizenship</a:t>
            </a:r>
            <a:endParaRPr lang="en-US" sz="1600" dirty="0"/>
          </a:p>
        </p:txBody>
      </p:sp>
      <p:sp>
        <p:nvSpPr>
          <p:cNvPr id="14" name="txt_162"/>
          <p:cNvSpPr txBox="1"/>
          <p:nvPr/>
        </p:nvSpPr>
        <p:spPr>
          <a:xfrm>
            <a:off x="640080" y="3429000"/>
            <a:ext cx="2286000" cy="914400"/>
          </a:xfrm>
          <a:prstGeom prst="rect">
            <a:avLst/>
          </a:prstGeom>
          <a:noFill/>
          <a:ln/>
        </p:spPr>
        <p:txBody>
          <a:bodyPr wrap="square" lIns="0" tIns="0" rIns="0" bIns="0" rtlCol="0" anchor="t"/>
          <a:lstStyle/>
          <a:p>
            <a:pPr indent="0" marL="0">
              <a:buNone/>
            </a:pPr>
            <a:r>
              <a:rPr lang="en-US" sz="1300" dirty="0">
                <a:solidFill>
                  <a:schemeClr val="tx2"/>
                </a:solidFill>
              </a:rPr>
              <a:t>Only people of 'German blood' could be citizens: Jews were to be excluded</a:t>
            </a:r>
            <a:endParaRPr lang="en-US" sz="1300" dirty="0"/>
          </a:p>
        </p:txBody>
      </p:sp>
      <p:sp>
        <p:nvSpPr>
          <p:cNvPr id="15" name="card_163"/>
          <p:cNvSpPr/>
          <p:nvPr/>
        </p:nvSpPr>
        <p:spPr>
          <a:xfrm>
            <a:off x="3273552" y="2880360"/>
            <a:ext cx="2606040" cy="1554480"/>
          </a:xfrm>
          <a:prstGeom prst="roundRect">
            <a:avLst>
              <a:gd name="adj" fmla="val 7059"/>
            </a:avLst>
          </a:prstGeom>
          <a:solidFill>
            <a:schemeClr val="bg2"/>
          </a:solidFill>
          <a:ln/>
        </p:spPr>
      </p:sp>
      <p:sp>
        <p:nvSpPr>
          <p:cNvPr id="16" name="txt_164"/>
          <p:cNvSpPr txBox="1"/>
          <p:nvPr/>
        </p:nvSpPr>
        <p:spPr>
          <a:xfrm>
            <a:off x="3456432"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Strong government</a:t>
            </a:r>
            <a:endParaRPr lang="en-US" sz="1600" dirty="0"/>
          </a:p>
        </p:txBody>
      </p:sp>
      <p:sp>
        <p:nvSpPr>
          <p:cNvPr id="17" name="txt_165"/>
          <p:cNvSpPr txBox="1"/>
          <p:nvPr/>
        </p:nvSpPr>
        <p:spPr>
          <a:xfrm>
            <a:off x="3456432" y="3429000"/>
            <a:ext cx="2286000" cy="914400"/>
          </a:xfrm>
          <a:prstGeom prst="rect">
            <a:avLst/>
          </a:prstGeom>
          <a:noFill/>
          <a:ln/>
        </p:spPr>
        <p:txBody>
          <a:bodyPr wrap="square" lIns="0" tIns="0" rIns="0" bIns="0" rtlCol="0" anchor="t"/>
          <a:lstStyle/>
          <a:p>
            <a:pPr indent="0" marL="0">
              <a:buNone/>
            </a:pPr>
            <a:r>
              <a:rPr lang="en-US" sz="1300" dirty="0">
                <a:solidFill>
                  <a:schemeClr val="tx2"/>
                </a:solidFill>
              </a:rPr>
              <a:t>A powerful central government in place of weak democracy</a:t>
            </a:r>
            <a:endParaRPr lang="en-US" sz="1300" dirty="0"/>
          </a:p>
        </p:txBody>
      </p:sp>
      <p:sp>
        <p:nvSpPr>
          <p:cNvPr id="18" name="card_166"/>
          <p:cNvSpPr/>
          <p:nvPr/>
        </p:nvSpPr>
        <p:spPr>
          <a:xfrm>
            <a:off x="6089904" y="2880360"/>
            <a:ext cx="2606040" cy="1554480"/>
          </a:xfrm>
          <a:prstGeom prst="roundRect">
            <a:avLst>
              <a:gd name="adj" fmla="val 7059"/>
            </a:avLst>
          </a:prstGeom>
          <a:solidFill>
            <a:schemeClr val="bg2"/>
          </a:solidFill>
          <a:ln/>
        </p:spPr>
      </p:sp>
      <p:sp>
        <p:nvSpPr>
          <p:cNvPr id="19" name="txt_167"/>
          <p:cNvSpPr txBox="1"/>
          <p:nvPr/>
        </p:nvSpPr>
        <p:spPr>
          <a:xfrm>
            <a:off x="6272784"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Help for workers</a:t>
            </a:r>
            <a:endParaRPr lang="en-US" sz="1600" dirty="0"/>
          </a:p>
        </p:txBody>
      </p:sp>
      <p:sp>
        <p:nvSpPr>
          <p:cNvPr id="20" name="txt_168"/>
          <p:cNvSpPr txBox="1"/>
          <p:nvPr/>
        </p:nvSpPr>
        <p:spPr>
          <a:xfrm>
            <a:off x="6272784" y="3429000"/>
            <a:ext cx="2286000" cy="914400"/>
          </a:xfrm>
          <a:prstGeom prst="rect">
            <a:avLst/>
          </a:prstGeom>
          <a:noFill/>
          <a:ln/>
        </p:spPr>
        <p:txBody>
          <a:bodyPr wrap="square" lIns="0" tIns="0" rIns="0" bIns="0" rtlCol="0" anchor="t"/>
          <a:lstStyle/>
          <a:p>
            <a:pPr indent="0" marL="0">
              <a:buNone/>
            </a:pPr>
            <a:r>
              <a:rPr lang="en-US" sz="1300" dirty="0">
                <a:solidFill>
                  <a:schemeClr val="tx2"/>
                </a:solidFill>
              </a:rPr>
              <a:t>Share profits from big business and nationalise some industries</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Munich Putsch, November 1923</a:t>
            </a:r>
            <a:endParaRPr lang="en-US" sz="3000" dirty="0"/>
          </a:p>
        </p:txBody>
      </p:sp>
      <p:sp>
        <p:nvSpPr>
          <p:cNvPr id="3" name="card_169"/>
          <p:cNvSpPr/>
          <p:nvPr/>
        </p:nvSpPr>
        <p:spPr>
          <a:xfrm>
            <a:off x="457200" y="1143000"/>
            <a:ext cx="3977640" cy="3337560"/>
          </a:xfrm>
          <a:prstGeom prst="roundRect">
            <a:avLst>
              <a:gd name="adj" fmla="val 3288"/>
            </a:avLst>
          </a:prstGeom>
          <a:solidFill>
            <a:schemeClr val="bg2"/>
          </a:solidFill>
          <a:ln/>
        </p:spPr>
      </p:sp>
      <p:sp>
        <p:nvSpPr>
          <p:cNvPr id="4" name="txt_170"/>
          <p:cNvSpPr txBox="1"/>
          <p:nvPr/>
        </p:nvSpPr>
        <p:spPr>
          <a:xfrm>
            <a:off x="640080" y="1261872"/>
            <a:ext cx="3657600" cy="365760"/>
          </a:xfrm>
          <a:prstGeom prst="rect">
            <a:avLst/>
          </a:prstGeom>
          <a:noFill/>
          <a:ln/>
        </p:spPr>
        <p:txBody>
          <a:bodyPr wrap="square" lIns="0" tIns="0" rIns="0" bIns="0" rtlCol="0" anchor="t"/>
          <a:lstStyle/>
          <a:p>
            <a:pPr indent="0" marL="0">
              <a:buNone/>
            </a:pPr>
            <a:r>
              <a:rPr lang="en-US" sz="1700" b="1" dirty="0">
                <a:solidFill>
                  <a:schemeClr val="accent2"/>
                </a:solidFill>
                <a:latin typeface="Cambria" pitchFamily="34" charset="0"/>
                <a:ea typeface="Cambria" pitchFamily="34" charset="-122"/>
                <a:cs typeface="Cambria" pitchFamily="34" charset="-120"/>
              </a:rPr>
              <a:t>Why did Hitler try?</a:t>
            </a:r>
            <a:endParaRPr lang="en-US" sz="1700" dirty="0"/>
          </a:p>
        </p:txBody>
      </p:sp>
      <p:sp>
        <p:nvSpPr>
          <p:cNvPr id="5" name="txt_171"/>
          <p:cNvSpPr txBox="1"/>
          <p:nvPr/>
        </p:nvSpPr>
        <p:spPr>
          <a:xfrm>
            <a:off x="640080" y="1691640"/>
            <a:ext cx="3657600" cy="269748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Hyperinflation had ruined many Germans</a:t>
            </a:r>
            <a:endParaRPr lang="en-US" sz="1400" dirty="0"/>
          </a:p>
          <a:p>
            <a:pPr marL="342900" indent="-342900">
              <a:spcAft>
                <a:spcPts val="600"/>
              </a:spcAft>
              <a:buSzPct val="100000"/>
              <a:buChar char="•"/>
            </a:pPr>
            <a:r>
              <a:rPr lang="en-US" sz="1400" dirty="0">
                <a:solidFill>
                  <a:schemeClr val="tx1"/>
                </a:solidFill>
              </a:rPr>
              <a:t>French troops occupied the Ruhr from January 1923</a:t>
            </a:r>
            <a:endParaRPr lang="en-US" sz="1400" dirty="0"/>
          </a:p>
          <a:p>
            <a:pPr marL="342900" indent="-342900">
              <a:spcAft>
                <a:spcPts val="600"/>
              </a:spcAft>
              <a:buSzPct val="100000"/>
              <a:buChar char="•"/>
            </a:pPr>
            <a:r>
              <a:rPr lang="en-US" sz="1400" dirty="0">
                <a:solidFill>
                  <a:schemeClr val="tx1"/>
                </a:solidFill>
              </a:rPr>
              <a:t>The government ended passive resistance in September, angering nationalists</a:t>
            </a:r>
            <a:endParaRPr lang="en-US" sz="1400" dirty="0"/>
          </a:p>
          <a:p>
            <a:pPr marL="342900" indent="-342900">
              <a:spcAft>
                <a:spcPts val="600"/>
              </a:spcAft>
              <a:buSzPct val="100000"/>
              <a:buChar char="•"/>
            </a:pPr>
            <a:r>
              <a:rPr lang="en-US" sz="1400" dirty="0">
                <a:solidFill>
                  <a:schemeClr val="tx1"/>
                </a:solidFill>
              </a:rPr>
              <a:t>Hitler hoped to copy Mussolini's March on Rome (1922)</a:t>
            </a:r>
            <a:endParaRPr lang="en-US" sz="1400" dirty="0"/>
          </a:p>
        </p:txBody>
      </p:sp>
      <p:sp>
        <p:nvSpPr>
          <p:cNvPr id="6" name="card_172"/>
          <p:cNvSpPr/>
          <p:nvPr/>
        </p:nvSpPr>
        <p:spPr>
          <a:xfrm>
            <a:off x="4709160" y="1143000"/>
            <a:ext cx="3977640" cy="3337560"/>
          </a:xfrm>
          <a:prstGeom prst="roundRect">
            <a:avLst>
              <a:gd name="adj" fmla="val 3288"/>
            </a:avLst>
          </a:prstGeom>
          <a:solidFill>
            <a:schemeClr val="bg2"/>
          </a:solidFill>
          <a:ln/>
        </p:spPr>
      </p:sp>
      <p:sp>
        <p:nvSpPr>
          <p:cNvPr id="7" name="txt_173"/>
          <p:cNvSpPr txBox="1"/>
          <p:nvPr/>
        </p:nvSpPr>
        <p:spPr>
          <a:xfrm>
            <a:off x="4892040" y="1261872"/>
            <a:ext cx="3657600" cy="365760"/>
          </a:xfrm>
          <a:prstGeom prst="rect">
            <a:avLst/>
          </a:prstGeom>
          <a:noFill/>
          <a:ln/>
        </p:spPr>
        <p:txBody>
          <a:bodyPr wrap="square" lIns="0" tIns="0" rIns="0" bIns="0" rtlCol="0" anchor="t"/>
          <a:lstStyle/>
          <a:p>
            <a:pPr indent="0" marL="0">
              <a:buNone/>
            </a:pPr>
            <a:r>
              <a:rPr lang="en-US" sz="1700" b="1" dirty="0">
                <a:solidFill>
                  <a:schemeClr val="accent1"/>
                </a:solidFill>
                <a:latin typeface="Cambria" pitchFamily="34" charset="0"/>
                <a:ea typeface="Cambria" pitchFamily="34" charset="-122"/>
                <a:cs typeface="Cambria" pitchFamily="34" charset="-120"/>
              </a:rPr>
              <a:t>What happened?</a:t>
            </a:r>
            <a:endParaRPr lang="en-US" sz="1700" dirty="0"/>
          </a:p>
        </p:txBody>
      </p:sp>
      <p:sp>
        <p:nvSpPr>
          <p:cNvPr id="8" name="txt_174"/>
          <p:cNvSpPr txBox="1"/>
          <p:nvPr/>
        </p:nvSpPr>
        <p:spPr>
          <a:xfrm>
            <a:off x="4892040" y="1691640"/>
            <a:ext cx="3657600" cy="2697480"/>
          </a:xfrm>
          <a:prstGeom prst="rect">
            <a:avLst/>
          </a:prstGeom>
          <a:noFill/>
          <a:ln/>
        </p:spPr>
        <p:txBody>
          <a:bodyPr wrap="square" lIns="0" tIns="0" rIns="0" bIns="0" rtlCol="0" anchor="t"/>
          <a:lstStyle/>
          <a:p>
            <a:pPr indent="0" marL="0">
              <a:spcAft>
                <a:spcPts val="600"/>
              </a:spcAft>
              <a:buNone/>
            </a:pPr>
            <a:r>
              <a:rPr lang="en-US" sz="1400" b="1" dirty="0">
                <a:solidFill>
                  <a:schemeClr val="tx1"/>
                </a:solidFill>
              </a:rPr>
              <a:t>8 November: </a:t>
            </a:r>
            <a:pPr indent="0" marL="0">
              <a:spcAft>
                <a:spcPts val="600"/>
              </a:spcAft>
              <a:buNone/>
            </a:pPr>
            <a:r>
              <a:rPr lang="en-US" sz="1400" dirty="0">
                <a:solidFill>
                  <a:schemeClr val="tx1"/>
                </a:solidFill>
              </a:rPr>
              <a:t>Hitler and the SA burst into a Munich beer hall meeting led by Bavarian leader Gustav von Kahr</a:t>
            </a:r>
            <a:endParaRPr lang="en-US" sz="1400" dirty="0"/>
          </a:p>
          <a:p>
            <a:pPr indent="0" marL="0">
              <a:spcAft>
                <a:spcPts val="600"/>
              </a:spcAft>
              <a:buNone/>
            </a:pPr>
            <a:r>
              <a:rPr lang="en-US" sz="1400" b="1" dirty="0">
                <a:solidFill>
                  <a:schemeClr val="tx1"/>
                </a:solidFill>
              </a:rPr>
              <a:t>9 November: </a:t>
            </a:r>
            <a:pPr indent="0" marL="0">
              <a:spcAft>
                <a:spcPts val="600"/>
              </a:spcAft>
              <a:buNone/>
            </a:pPr>
            <a:r>
              <a:rPr lang="en-US" sz="1400" dirty="0">
                <a:solidFill>
                  <a:schemeClr val="tx1"/>
                </a:solidFill>
              </a:rPr>
              <a:t>Hitler and General Ludendorff march into Munich with about 2,000 supporters</a:t>
            </a:r>
            <a:endParaRPr lang="en-US" sz="1400" dirty="0"/>
          </a:p>
          <a:p>
            <a:pPr indent="0" marL="0">
              <a:spcAft>
                <a:spcPts val="600"/>
              </a:spcAft>
              <a:buNone/>
            </a:pPr>
            <a:r>
              <a:rPr lang="en-US" sz="1400" b="1" dirty="0">
                <a:solidFill>
                  <a:schemeClr val="tx1"/>
                </a:solidFill>
              </a:rPr>
              <a:t>Police open fire: </a:t>
            </a:r>
            <a:pPr indent="0" marL="0">
              <a:spcAft>
                <a:spcPts val="600"/>
              </a:spcAft>
              <a:buNone/>
            </a:pPr>
            <a:r>
              <a:rPr lang="en-US" sz="1400" dirty="0">
                <a:solidFill>
                  <a:schemeClr val="tx1"/>
                </a:solidFill>
              </a:rPr>
              <a:t>16 Nazis and 4 police are killed. Hitler flees and is arrested two days later</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Failure that helped: the results of the Putsch</a:t>
            </a:r>
            <a:endParaRPr lang="en-US" sz="3000" dirty="0"/>
          </a:p>
        </p:txBody>
      </p:sp>
      <p:sp>
        <p:nvSpPr>
          <p:cNvPr id="3" name="card_175"/>
          <p:cNvSpPr/>
          <p:nvPr/>
        </p:nvSpPr>
        <p:spPr>
          <a:xfrm>
            <a:off x="457200" y="1143000"/>
            <a:ext cx="4023360" cy="1508760"/>
          </a:xfrm>
          <a:prstGeom prst="roundRect">
            <a:avLst>
              <a:gd name="adj" fmla="val 7273"/>
            </a:avLst>
          </a:prstGeom>
          <a:solidFill>
            <a:schemeClr val="bg2"/>
          </a:solidFill>
          <a:ln/>
        </p:spPr>
      </p:sp>
      <p:sp>
        <p:nvSpPr>
          <p:cNvPr id="4" name="badge_176"/>
          <p:cNvSpPr/>
          <p:nvPr/>
        </p:nvSpPr>
        <p:spPr>
          <a:xfrm>
            <a:off x="640080" y="1344168"/>
            <a:ext cx="384048" cy="384048"/>
          </a:xfrm>
          <a:prstGeom prst="ellipse">
            <a:avLst/>
          </a:prstGeom>
          <a:solidFill>
            <a:srgbClr val="E4572E"/>
          </a:solidFill>
          <a:ln/>
        </p:spPr>
      </p:sp>
      <p:sp>
        <p:nvSpPr>
          <p:cNvPr id="5" name="badgeTxt_177"/>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78"/>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trial</a:t>
            </a:r>
            <a:endParaRPr lang="en-US" sz="1700" dirty="0"/>
          </a:p>
        </p:txBody>
      </p:sp>
      <p:sp>
        <p:nvSpPr>
          <p:cNvPr id="7" name="txt_179"/>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 used his trial in 1924 to make speeches reported across Germany. He became a national figure.</a:t>
            </a:r>
            <a:endParaRPr lang="en-US" sz="1300" dirty="0"/>
          </a:p>
        </p:txBody>
      </p:sp>
      <p:sp>
        <p:nvSpPr>
          <p:cNvPr id="8" name="card_180"/>
          <p:cNvSpPr/>
          <p:nvPr/>
        </p:nvSpPr>
        <p:spPr>
          <a:xfrm>
            <a:off x="4663440" y="1143000"/>
            <a:ext cx="4023360" cy="1508760"/>
          </a:xfrm>
          <a:prstGeom prst="roundRect">
            <a:avLst>
              <a:gd name="adj" fmla="val 7273"/>
            </a:avLst>
          </a:prstGeom>
          <a:solidFill>
            <a:schemeClr val="bg2"/>
          </a:solidFill>
          <a:ln/>
        </p:spPr>
      </p:sp>
      <p:sp>
        <p:nvSpPr>
          <p:cNvPr id="9" name="badge_181"/>
          <p:cNvSpPr/>
          <p:nvPr/>
        </p:nvSpPr>
        <p:spPr>
          <a:xfrm>
            <a:off x="4846320" y="1344168"/>
            <a:ext cx="384048" cy="384048"/>
          </a:xfrm>
          <a:prstGeom prst="ellipse">
            <a:avLst/>
          </a:prstGeom>
          <a:solidFill>
            <a:srgbClr val="7B3FA0"/>
          </a:solidFill>
          <a:ln/>
        </p:spPr>
      </p:sp>
      <p:sp>
        <p:nvSpPr>
          <p:cNvPr id="10" name="badgeTxt_182"/>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83"/>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A light sentence</a:t>
            </a:r>
            <a:endParaRPr lang="en-US" sz="1700" dirty="0"/>
          </a:p>
        </p:txBody>
      </p:sp>
      <p:sp>
        <p:nvSpPr>
          <p:cNvPr id="12" name="txt_184"/>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He was sentenced to 5 years but served only about 9 months, in comfort at Landsberg prison.</a:t>
            </a:r>
            <a:endParaRPr lang="en-US" sz="1300" dirty="0"/>
          </a:p>
        </p:txBody>
      </p:sp>
      <p:sp>
        <p:nvSpPr>
          <p:cNvPr id="13" name="card_185"/>
          <p:cNvSpPr/>
          <p:nvPr/>
        </p:nvSpPr>
        <p:spPr>
          <a:xfrm>
            <a:off x="457200" y="2834640"/>
            <a:ext cx="4023360" cy="1508760"/>
          </a:xfrm>
          <a:prstGeom prst="roundRect">
            <a:avLst>
              <a:gd name="adj" fmla="val 7273"/>
            </a:avLst>
          </a:prstGeom>
          <a:solidFill>
            <a:schemeClr val="bg2"/>
          </a:solidFill>
          <a:ln/>
        </p:spPr>
      </p:sp>
      <p:sp>
        <p:nvSpPr>
          <p:cNvPr id="14" name="badge_186"/>
          <p:cNvSpPr/>
          <p:nvPr/>
        </p:nvSpPr>
        <p:spPr>
          <a:xfrm>
            <a:off x="640080" y="3035808"/>
            <a:ext cx="384048" cy="384048"/>
          </a:xfrm>
          <a:prstGeom prst="ellipse">
            <a:avLst/>
          </a:prstGeom>
          <a:solidFill>
            <a:srgbClr val="7B3FA0"/>
          </a:solidFill>
          <a:ln/>
        </p:spPr>
      </p:sp>
      <p:sp>
        <p:nvSpPr>
          <p:cNvPr id="15" name="badgeTxt_187"/>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88"/>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Mein Kampf</a:t>
            </a:r>
            <a:endParaRPr lang="en-US" sz="1700" dirty="0"/>
          </a:p>
        </p:txBody>
      </p:sp>
      <p:sp>
        <p:nvSpPr>
          <p:cNvPr id="17" name="txt_189"/>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In prison he wrote Mein Kampf ('My Struggle'), setting out his ideas.</a:t>
            </a:r>
            <a:endParaRPr lang="en-US" sz="1300" dirty="0"/>
          </a:p>
        </p:txBody>
      </p:sp>
      <p:sp>
        <p:nvSpPr>
          <p:cNvPr id="18" name="card_190"/>
          <p:cNvSpPr/>
          <p:nvPr/>
        </p:nvSpPr>
        <p:spPr>
          <a:xfrm>
            <a:off x="4663440" y="2834640"/>
            <a:ext cx="4023360" cy="1508760"/>
          </a:xfrm>
          <a:prstGeom prst="roundRect">
            <a:avLst>
              <a:gd name="adj" fmla="val 7273"/>
            </a:avLst>
          </a:prstGeom>
          <a:solidFill>
            <a:schemeClr val="bg2"/>
          </a:solidFill>
          <a:ln/>
        </p:spPr>
      </p:sp>
      <p:sp>
        <p:nvSpPr>
          <p:cNvPr id="19" name="badge_191"/>
          <p:cNvSpPr/>
          <p:nvPr/>
        </p:nvSpPr>
        <p:spPr>
          <a:xfrm>
            <a:off x="4846320" y="3035808"/>
            <a:ext cx="384048" cy="384048"/>
          </a:xfrm>
          <a:prstGeom prst="ellipse">
            <a:avLst/>
          </a:prstGeom>
          <a:solidFill>
            <a:srgbClr val="17A398"/>
          </a:solidFill>
          <a:ln/>
        </p:spPr>
      </p:sp>
      <p:sp>
        <p:nvSpPr>
          <p:cNvPr id="20" name="badgeTxt_192"/>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93"/>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A new strategy</a:t>
            </a:r>
            <a:endParaRPr lang="en-US" sz="1700" dirty="0"/>
          </a:p>
        </p:txBody>
      </p:sp>
      <p:sp>
        <p:nvSpPr>
          <p:cNvPr id="22" name="txt_194"/>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Hitler decided to win power legally, through elections, rather than by force.</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the Putsch</a:t>
            </a:r>
            <a:endParaRPr lang="en-US" sz="3000" dirty="0"/>
          </a:p>
        </p:txBody>
      </p:sp>
      <p:sp>
        <p:nvSpPr>
          <p:cNvPr id="3" name="card_195"/>
          <p:cNvSpPr/>
          <p:nvPr/>
        </p:nvSpPr>
        <p:spPr>
          <a:xfrm>
            <a:off x="457200" y="1143000"/>
            <a:ext cx="4023360" cy="987552"/>
          </a:xfrm>
          <a:prstGeom prst="roundRect">
            <a:avLst>
              <a:gd name="adj" fmla="val 11111"/>
            </a:avLst>
          </a:prstGeom>
          <a:solidFill>
            <a:schemeClr val="bg2"/>
          </a:solidFill>
          <a:ln/>
        </p:spPr>
      </p:sp>
      <p:sp>
        <p:nvSpPr>
          <p:cNvPr id="4" name="badge_196"/>
          <p:cNvSpPr/>
          <p:nvPr/>
        </p:nvSpPr>
        <p:spPr>
          <a:xfrm>
            <a:off x="621792" y="1444752"/>
            <a:ext cx="384048" cy="384048"/>
          </a:xfrm>
          <a:prstGeom prst="ellipse">
            <a:avLst/>
          </a:prstGeom>
          <a:solidFill>
            <a:schemeClr val="accent4"/>
          </a:solidFill>
          <a:ln/>
        </p:spPr>
      </p:sp>
      <p:sp>
        <p:nvSpPr>
          <p:cNvPr id="5" name="badgeTxt_197"/>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98"/>
          <p:cNvSpPr txBox="1"/>
          <p:nvPr/>
        </p:nvSpPr>
        <p:spPr>
          <a:xfrm>
            <a:off x="118872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Where did the Putsch begin?</a:t>
            </a:r>
            <a:endParaRPr lang="en-US" sz="1400" dirty="0"/>
          </a:p>
        </p:txBody>
      </p:sp>
      <p:sp>
        <p:nvSpPr>
          <p:cNvPr id="7" name="card_199"/>
          <p:cNvSpPr/>
          <p:nvPr/>
        </p:nvSpPr>
        <p:spPr>
          <a:xfrm>
            <a:off x="4663440" y="1143000"/>
            <a:ext cx="4023360" cy="987552"/>
          </a:xfrm>
          <a:prstGeom prst="roundRect">
            <a:avLst>
              <a:gd name="adj" fmla="val 11111"/>
            </a:avLst>
          </a:prstGeom>
          <a:solidFill>
            <a:schemeClr val="bg2"/>
          </a:solidFill>
          <a:ln/>
        </p:spPr>
      </p:sp>
      <p:sp>
        <p:nvSpPr>
          <p:cNvPr id="8" name="badge_200"/>
          <p:cNvSpPr/>
          <p:nvPr/>
        </p:nvSpPr>
        <p:spPr>
          <a:xfrm>
            <a:off x="4828032" y="1444752"/>
            <a:ext cx="384048" cy="384048"/>
          </a:xfrm>
          <a:prstGeom prst="ellipse">
            <a:avLst/>
          </a:prstGeom>
          <a:solidFill>
            <a:schemeClr val="accent4"/>
          </a:solidFill>
          <a:ln/>
        </p:spPr>
      </p:sp>
      <p:sp>
        <p:nvSpPr>
          <p:cNvPr id="9" name="badgeTxt_201"/>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202"/>
          <p:cNvSpPr txBox="1"/>
          <p:nvPr/>
        </p:nvSpPr>
        <p:spPr>
          <a:xfrm>
            <a:off x="539496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Which First World War general marched with Hitler?</a:t>
            </a:r>
            <a:endParaRPr lang="en-US" sz="1400" dirty="0"/>
          </a:p>
        </p:txBody>
      </p:sp>
      <p:sp>
        <p:nvSpPr>
          <p:cNvPr id="11" name="card_203"/>
          <p:cNvSpPr/>
          <p:nvPr/>
        </p:nvSpPr>
        <p:spPr>
          <a:xfrm>
            <a:off x="457200" y="2286000"/>
            <a:ext cx="4023360" cy="987552"/>
          </a:xfrm>
          <a:prstGeom prst="roundRect">
            <a:avLst>
              <a:gd name="adj" fmla="val 11111"/>
            </a:avLst>
          </a:prstGeom>
          <a:solidFill>
            <a:schemeClr val="bg2"/>
          </a:solidFill>
          <a:ln/>
        </p:spPr>
      </p:sp>
      <p:sp>
        <p:nvSpPr>
          <p:cNvPr id="12" name="badge_204"/>
          <p:cNvSpPr/>
          <p:nvPr/>
        </p:nvSpPr>
        <p:spPr>
          <a:xfrm>
            <a:off x="621792" y="2587752"/>
            <a:ext cx="384048" cy="384048"/>
          </a:xfrm>
          <a:prstGeom prst="ellipse">
            <a:avLst/>
          </a:prstGeom>
          <a:solidFill>
            <a:schemeClr val="accent4"/>
          </a:solidFill>
          <a:ln/>
        </p:spPr>
      </p:sp>
      <p:sp>
        <p:nvSpPr>
          <p:cNvPr id="13" name="badgeTxt_205"/>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206"/>
          <p:cNvSpPr txBox="1"/>
          <p:nvPr/>
        </p:nvSpPr>
        <p:spPr>
          <a:xfrm>
            <a:off x="118872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How many Nazis were killed on 9 November?</a:t>
            </a:r>
            <a:endParaRPr lang="en-US" sz="1400" dirty="0"/>
          </a:p>
        </p:txBody>
      </p:sp>
      <p:sp>
        <p:nvSpPr>
          <p:cNvPr id="15" name="card_207"/>
          <p:cNvSpPr/>
          <p:nvPr/>
        </p:nvSpPr>
        <p:spPr>
          <a:xfrm>
            <a:off x="4663440" y="2286000"/>
            <a:ext cx="4023360" cy="987552"/>
          </a:xfrm>
          <a:prstGeom prst="roundRect">
            <a:avLst>
              <a:gd name="adj" fmla="val 11111"/>
            </a:avLst>
          </a:prstGeom>
          <a:solidFill>
            <a:schemeClr val="bg2"/>
          </a:solidFill>
          <a:ln/>
        </p:spPr>
      </p:sp>
      <p:sp>
        <p:nvSpPr>
          <p:cNvPr id="16" name="badge_208"/>
          <p:cNvSpPr/>
          <p:nvPr/>
        </p:nvSpPr>
        <p:spPr>
          <a:xfrm>
            <a:off x="4828032" y="2587752"/>
            <a:ext cx="384048" cy="384048"/>
          </a:xfrm>
          <a:prstGeom prst="ellipse">
            <a:avLst/>
          </a:prstGeom>
          <a:solidFill>
            <a:schemeClr val="accent4"/>
          </a:solidFill>
          <a:ln/>
        </p:spPr>
      </p:sp>
      <p:sp>
        <p:nvSpPr>
          <p:cNvPr id="17" name="badgeTxt_209"/>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210"/>
          <p:cNvSpPr txBox="1"/>
          <p:nvPr/>
        </p:nvSpPr>
        <p:spPr>
          <a:xfrm>
            <a:off x="539496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How long did Hitler actually spend in prison?</a:t>
            </a:r>
            <a:endParaRPr lang="en-US" sz="1400" dirty="0"/>
          </a:p>
        </p:txBody>
      </p:sp>
      <p:sp>
        <p:nvSpPr>
          <p:cNvPr id="19" name="card_211"/>
          <p:cNvSpPr/>
          <p:nvPr/>
        </p:nvSpPr>
        <p:spPr>
          <a:xfrm>
            <a:off x="457200" y="3429000"/>
            <a:ext cx="4023360" cy="987552"/>
          </a:xfrm>
          <a:prstGeom prst="roundRect">
            <a:avLst>
              <a:gd name="adj" fmla="val 11111"/>
            </a:avLst>
          </a:prstGeom>
          <a:solidFill>
            <a:schemeClr val="bg2"/>
          </a:solidFill>
          <a:ln/>
        </p:spPr>
      </p:sp>
      <p:sp>
        <p:nvSpPr>
          <p:cNvPr id="20" name="badge_212"/>
          <p:cNvSpPr/>
          <p:nvPr/>
        </p:nvSpPr>
        <p:spPr>
          <a:xfrm>
            <a:off x="621792" y="3730752"/>
            <a:ext cx="384048" cy="384048"/>
          </a:xfrm>
          <a:prstGeom prst="ellipse">
            <a:avLst/>
          </a:prstGeom>
          <a:solidFill>
            <a:schemeClr val="accent4"/>
          </a:solidFill>
          <a:ln/>
        </p:spPr>
      </p:sp>
      <p:sp>
        <p:nvSpPr>
          <p:cNvPr id="21" name="badgeTxt_213"/>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214"/>
          <p:cNvSpPr txBox="1"/>
          <p:nvPr/>
        </p:nvSpPr>
        <p:spPr>
          <a:xfrm>
            <a:off x="118872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What book did he write there?</a:t>
            </a:r>
            <a:endParaRPr lang="en-US" sz="1400" dirty="0"/>
          </a:p>
        </p:txBody>
      </p:sp>
      <p:sp>
        <p:nvSpPr>
          <p:cNvPr id="23" name="card_215"/>
          <p:cNvSpPr/>
          <p:nvPr/>
        </p:nvSpPr>
        <p:spPr>
          <a:xfrm>
            <a:off x="4663440" y="3429000"/>
            <a:ext cx="4023360" cy="987552"/>
          </a:xfrm>
          <a:prstGeom prst="roundRect">
            <a:avLst>
              <a:gd name="adj" fmla="val 11111"/>
            </a:avLst>
          </a:prstGeom>
          <a:solidFill>
            <a:schemeClr val="bg2"/>
          </a:solidFill>
          <a:ln/>
        </p:spPr>
      </p:sp>
      <p:sp>
        <p:nvSpPr>
          <p:cNvPr id="24" name="badge_216"/>
          <p:cNvSpPr/>
          <p:nvPr/>
        </p:nvSpPr>
        <p:spPr>
          <a:xfrm>
            <a:off x="4828032" y="3730752"/>
            <a:ext cx="384048" cy="384048"/>
          </a:xfrm>
          <a:prstGeom prst="ellipse">
            <a:avLst/>
          </a:prstGeom>
          <a:solidFill>
            <a:schemeClr val="accent4"/>
          </a:solidFill>
          <a:ln/>
        </p:spPr>
      </p:sp>
      <p:sp>
        <p:nvSpPr>
          <p:cNvPr id="25" name="badgeTxt_217"/>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218"/>
          <p:cNvSpPr txBox="1"/>
          <p:nvPr/>
        </p:nvSpPr>
        <p:spPr>
          <a:xfrm>
            <a:off x="539496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How did his tactics change afterwards?</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the Putsch: answers</a:t>
            </a:r>
            <a:endParaRPr lang="en-US" sz="3000" dirty="0"/>
          </a:p>
        </p:txBody>
      </p:sp>
      <p:sp>
        <p:nvSpPr>
          <p:cNvPr id="3" name="card_219"/>
          <p:cNvSpPr/>
          <p:nvPr/>
        </p:nvSpPr>
        <p:spPr>
          <a:xfrm>
            <a:off x="457200" y="1143000"/>
            <a:ext cx="4023360" cy="987552"/>
          </a:xfrm>
          <a:prstGeom prst="roundRect">
            <a:avLst>
              <a:gd name="adj" fmla="val 11111"/>
            </a:avLst>
          </a:prstGeom>
          <a:solidFill>
            <a:schemeClr val="bg2"/>
          </a:solidFill>
          <a:ln/>
        </p:spPr>
      </p:sp>
      <p:sp>
        <p:nvSpPr>
          <p:cNvPr id="4" name="badge_220"/>
          <p:cNvSpPr/>
          <p:nvPr/>
        </p:nvSpPr>
        <p:spPr>
          <a:xfrm>
            <a:off x="621792" y="1444752"/>
            <a:ext cx="384048" cy="384048"/>
          </a:xfrm>
          <a:prstGeom prst="ellipse">
            <a:avLst/>
          </a:prstGeom>
          <a:solidFill>
            <a:schemeClr val="accent4"/>
          </a:solidFill>
          <a:ln/>
        </p:spPr>
      </p:sp>
      <p:sp>
        <p:nvSpPr>
          <p:cNvPr id="5" name="badgeTxt_221"/>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22"/>
          <p:cNvSpPr txBox="1"/>
          <p:nvPr/>
        </p:nvSpPr>
        <p:spPr>
          <a:xfrm>
            <a:off x="118872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Where did the Putsch begin?</a:t>
            </a:r>
            <a:endParaRPr lang="en-US" sz="1400" dirty="0"/>
          </a:p>
        </p:txBody>
      </p:sp>
      <p:sp>
        <p:nvSpPr>
          <p:cNvPr id="7" name="txt_223"/>
          <p:cNvSpPr txBox="1"/>
          <p:nvPr/>
        </p:nvSpPr>
        <p:spPr>
          <a:xfrm>
            <a:off x="306324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A beer hall in Munich</a:t>
            </a:r>
            <a:endParaRPr lang="en-US" sz="1300" dirty="0"/>
          </a:p>
        </p:txBody>
      </p:sp>
      <p:sp>
        <p:nvSpPr>
          <p:cNvPr id="8" name="card_224"/>
          <p:cNvSpPr/>
          <p:nvPr/>
        </p:nvSpPr>
        <p:spPr>
          <a:xfrm>
            <a:off x="4663440" y="1143000"/>
            <a:ext cx="4023360" cy="987552"/>
          </a:xfrm>
          <a:prstGeom prst="roundRect">
            <a:avLst>
              <a:gd name="adj" fmla="val 11111"/>
            </a:avLst>
          </a:prstGeom>
          <a:solidFill>
            <a:schemeClr val="bg2"/>
          </a:solidFill>
          <a:ln/>
        </p:spPr>
      </p:sp>
      <p:sp>
        <p:nvSpPr>
          <p:cNvPr id="9" name="badge_225"/>
          <p:cNvSpPr/>
          <p:nvPr/>
        </p:nvSpPr>
        <p:spPr>
          <a:xfrm>
            <a:off x="4828032" y="1444752"/>
            <a:ext cx="384048" cy="384048"/>
          </a:xfrm>
          <a:prstGeom prst="ellipse">
            <a:avLst/>
          </a:prstGeom>
          <a:solidFill>
            <a:schemeClr val="accent4"/>
          </a:solidFill>
          <a:ln/>
        </p:spPr>
      </p:sp>
      <p:sp>
        <p:nvSpPr>
          <p:cNvPr id="10" name="badgeTxt_226"/>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27"/>
          <p:cNvSpPr txBox="1"/>
          <p:nvPr/>
        </p:nvSpPr>
        <p:spPr>
          <a:xfrm>
            <a:off x="539496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Which First World War general marched with Hitler?</a:t>
            </a:r>
            <a:endParaRPr lang="en-US" sz="1400" dirty="0"/>
          </a:p>
        </p:txBody>
      </p:sp>
      <p:sp>
        <p:nvSpPr>
          <p:cNvPr id="12" name="txt_228"/>
          <p:cNvSpPr txBox="1"/>
          <p:nvPr/>
        </p:nvSpPr>
        <p:spPr>
          <a:xfrm>
            <a:off x="726948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Erich Ludendorff</a:t>
            </a:r>
            <a:endParaRPr lang="en-US" sz="1300" dirty="0"/>
          </a:p>
        </p:txBody>
      </p:sp>
      <p:sp>
        <p:nvSpPr>
          <p:cNvPr id="13" name="card_229"/>
          <p:cNvSpPr/>
          <p:nvPr/>
        </p:nvSpPr>
        <p:spPr>
          <a:xfrm>
            <a:off x="457200" y="2286000"/>
            <a:ext cx="4023360" cy="987552"/>
          </a:xfrm>
          <a:prstGeom prst="roundRect">
            <a:avLst>
              <a:gd name="adj" fmla="val 11111"/>
            </a:avLst>
          </a:prstGeom>
          <a:solidFill>
            <a:schemeClr val="bg2"/>
          </a:solidFill>
          <a:ln/>
        </p:spPr>
      </p:sp>
      <p:sp>
        <p:nvSpPr>
          <p:cNvPr id="14" name="badge_230"/>
          <p:cNvSpPr/>
          <p:nvPr/>
        </p:nvSpPr>
        <p:spPr>
          <a:xfrm>
            <a:off x="621792" y="2587752"/>
            <a:ext cx="384048" cy="384048"/>
          </a:xfrm>
          <a:prstGeom prst="ellipse">
            <a:avLst/>
          </a:prstGeom>
          <a:solidFill>
            <a:schemeClr val="accent4"/>
          </a:solidFill>
          <a:ln/>
        </p:spPr>
      </p:sp>
      <p:sp>
        <p:nvSpPr>
          <p:cNvPr id="15" name="badgeTxt_231"/>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32"/>
          <p:cNvSpPr txBox="1"/>
          <p:nvPr/>
        </p:nvSpPr>
        <p:spPr>
          <a:xfrm>
            <a:off x="118872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How many Nazis were killed on 9 November?</a:t>
            </a:r>
            <a:endParaRPr lang="en-US" sz="1400" dirty="0"/>
          </a:p>
        </p:txBody>
      </p:sp>
      <p:sp>
        <p:nvSpPr>
          <p:cNvPr id="17" name="txt_233"/>
          <p:cNvSpPr txBox="1"/>
          <p:nvPr/>
        </p:nvSpPr>
        <p:spPr>
          <a:xfrm>
            <a:off x="306324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16 (and 4 police)</a:t>
            </a:r>
            <a:endParaRPr lang="en-US" sz="1300" dirty="0"/>
          </a:p>
        </p:txBody>
      </p:sp>
      <p:sp>
        <p:nvSpPr>
          <p:cNvPr id="18" name="card_234"/>
          <p:cNvSpPr/>
          <p:nvPr/>
        </p:nvSpPr>
        <p:spPr>
          <a:xfrm>
            <a:off x="4663440" y="2286000"/>
            <a:ext cx="4023360" cy="987552"/>
          </a:xfrm>
          <a:prstGeom prst="roundRect">
            <a:avLst>
              <a:gd name="adj" fmla="val 11111"/>
            </a:avLst>
          </a:prstGeom>
          <a:solidFill>
            <a:schemeClr val="bg2"/>
          </a:solidFill>
          <a:ln/>
        </p:spPr>
      </p:sp>
      <p:sp>
        <p:nvSpPr>
          <p:cNvPr id="19" name="badge_235"/>
          <p:cNvSpPr/>
          <p:nvPr/>
        </p:nvSpPr>
        <p:spPr>
          <a:xfrm>
            <a:off x="4828032" y="2587752"/>
            <a:ext cx="384048" cy="384048"/>
          </a:xfrm>
          <a:prstGeom prst="ellipse">
            <a:avLst/>
          </a:prstGeom>
          <a:solidFill>
            <a:schemeClr val="accent4"/>
          </a:solidFill>
          <a:ln/>
        </p:spPr>
      </p:sp>
      <p:sp>
        <p:nvSpPr>
          <p:cNvPr id="20" name="badgeTxt_236"/>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37"/>
          <p:cNvSpPr txBox="1"/>
          <p:nvPr/>
        </p:nvSpPr>
        <p:spPr>
          <a:xfrm>
            <a:off x="539496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How long did Hitler actually spend in prison?</a:t>
            </a:r>
            <a:endParaRPr lang="en-US" sz="1400" dirty="0"/>
          </a:p>
        </p:txBody>
      </p:sp>
      <p:sp>
        <p:nvSpPr>
          <p:cNvPr id="22" name="txt_238"/>
          <p:cNvSpPr txBox="1"/>
          <p:nvPr/>
        </p:nvSpPr>
        <p:spPr>
          <a:xfrm>
            <a:off x="726948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About 9 months</a:t>
            </a:r>
            <a:endParaRPr lang="en-US" sz="1300" dirty="0"/>
          </a:p>
        </p:txBody>
      </p:sp>
      <p:sp>
        <p:nvSpPr>
          <p:cNvPr id="23" name="card_239"/>
          <p:cNvSpPr/>
          <p:nvPr/>
        </p:nvSpPr>
        <p:spPr>
          <a:xfrm>
            <a:off x="457200" y="3429000"/>
            <a:ext cx="4023360" cy="987552"/>
          </a:xfrm>
          <a:prstGeom prst="roundRect">
            <a:avLst>
              <a:gd name="adj" fmla="val 11111"/>
            </a:avLst>
          </a:prstGeom>
          <a:solidFill>
            <a:schemeClr val="bg2"/>
          </a:solidFill>
          <a:ln/>
        </p:spPr>
      </p:sp>
      <p:sp>
        <p:nvSpPr>
          <p:cNvPr id="24" name="badge_240"/>
          <p:cNvSpPr/>
          <p:nvPr/>
        </p:nvSpPr>
        <p:spPr>
          <a:xfrm>
            <a:off x="621792" y="3730752"/>
            <a:ext cx="384048" cy="384048"/>
          </a:xfrm>
          <a:prstGeom prst="ellipse">
            <a:avLst/>
          </a:prstGeom>
          <a:solidFill>
            <a:schemeClr val="accent4"/>
          </a:solidFill>
          <a:ln/>
        </p:spPr>
      </p:sp>
      <p:sp>
        <p:nvSpPr>
          <p:cNvPr id="25" name="badgeTxt_241"/>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242"/>
          <p:cNvSpPr txBox="1"/>
          <p:nvPr/>
        </p:nvSpPr>
        <p:spPr>
          <a:xfrm>
            <a:off x="118872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What book did he write there?</a:t>
            </a:r>
            <a:endParaRPr lang="en-US" sz="1400" dirty="0"/>
          </a:p>
        </p:txBody>
      </p:sp>
      <p:sp>
        <p:nvSpPr>
          <p:cNvPr id="27" name="txt_243"/>
          <p:cNvSpPr txBox="1"/>
          <p:nvPr/>
        </p:nvSpPr>
        <p:spPr>
          <a:xfrm>
            <a:off x="306324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Mein Kampf</a:t>
            </a:r>
            <a:endParaRPr lang="en-US" sz="1300" dirty="0"/>
          </a:p>
        </p:txBody>
      </p:sp>
      <p:sp>
        <p:nvSpPr>
          <p:cNvPr id="28" name="card_244"/>
          <p:cNvSpPr/>
          <p:nvPr/>
        </p:nvSpPr>
        <p:spPr>
          <a:xfrm>
            <a:off x="4663440" y="3429000"/>
            <a:ext cx="4023360" cy="987552"/>
          </a:xfrm>
          <a:prstGeom prst="roundRect">
            <a:avLst>
              <a:gd name="adj" fmla="val 11111"/>
            </a:avLst>
          </a:prstGeom>
          <a:solidFill>
            <a:schemeClr val="bg2"/>
          </a:solidFill>
          <a:ln/>
        </p:spPr>
      </p:sp>
      <p:sp>
        <p:nvSpPr>
          <p:cNvPr id="29" name="badge_245"/>
          <p:cNvSpPr/>
          <p:nvPr/>
        </p:nvSpPr>
        <p:spPr>
          <a:xfrm>
            <a:off x="4828032" y="3730752"/>
            <a:ext cx="384048" cy="384048"/>
          </a:xfrm>
          <a:prstGeom prst="ellipse">
            <a:avLst/>
          </a:prstGeom>
          <a:solidFill>
            <a:schemeClr val="accent4"/>
          </a:solidFill>
          <a:ln/>
        </p:spPr>
      </p:sp>
      <p:sp>
        <p:nvSpPr>
          <p:cNvPr id="30" name="badgeTxt_246"/>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247"/>
          <p:cNvSpPr txBox="1"/>
          <p:nvPr/>
        </p:nvSpPr>
        <p:spPr>
          <a:xfrm>
            <a:off x="539496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How did his tactics change afterwards?</a:t>
            </a:r>
            <a:endParaRPr lang="en-US" sz="1400" dirty="0"/>
          </a:p>
        </p:txBody>
      </p:sp>
      <p:sp>
        <p:nvSpPr>
          <p:cNvPr id="32" name="txt_248"/>
          <p:cNvSpPr txBox="1"/>
          <p:nvPr/>
        </p:nvSpPr>
        <p:spPr>
          <a:xfrm>
            <a:off x="726948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Win power legally, through elections</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2: The lean years, 1924 to 1928</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Why did so few Germans vote Nazi while times were good?</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Recovery under Stresemann</a:t>
            </a:r>
            <a:endParaRPr lang="en-US" sz="3000" dirty="0"/>
          </a:p>
        </p:txBody>
      </p:sp>
      <p:sp>
        <p:nvSpPr>
          <p:cNvPr id="3" name="card_249"/>
          <p:cNvSpPr/>
          <p:nvPr/>
        </p:nvSpPr>
        <p:spPr>
          <a:xfrm>
            <a:off x="457200" y="1143000"/>
            <a:ext cx="1554480" cy="2148840"/>
          </a:xfrm>
          <a:prstGeom prst="roundRect">
            <a:avLst>
              <a:gd name="adj" fmla="val 7059"/>
            </a:avLst>
          </a:prstGeom>
          <a:solidFill>
            <a:schemeClr val="bg2"/>
          </a:solidFill>
          <a:ln/>
        </p:spPr>
      </p:sp>
      <p:sp>
        <p:nvSpPr>
          <p:cNvPr id="4" name="txt_250"/>
          <p:cNvSpPr txBox="1"/>
          <p:nvPr/>
        </p:nvSpPr>
        <p:spPr>
          <a:xfrm>
            <a:off x="594360" y="1234440"/>
            <a:ext cx="1280160" cy="365760"/>
          </a:xfrm>
          <a:prstGeom prst="rect">
            <a:avLst/>
          </a:prstGeom>
          <a:noFill/>
          <a:ln/>
        </p:spPr>
        <p:txBody>
          <a:bodyPr wrap="square" lIns="0" tIns="0" rIns="0" bIns="0" rtlCol="0" anchor="t"/>
          <a:lstStyle/>
          <a:p>
            <a:pPr algn="ctr" indent="0" marL="0">
              <a:buNone/>
            </a:pPr>
            <a:r>
              <a:rPr lang="en-US" sz="1800" b="1" dirty="0">
                <a:solidFill>
                  <a:schemeClr val="accent3"/>
                </a:solidFill>
                <a:latin typeface="Cambria" pitchFamily="34" charset="0"/>
                <a:ea typeface="Cambria" pitchFamily="34" charset="-122"/>
                <a:cs typeface="Cambria" pitchFamily="34" charset="-120"/>
              </a:rPr>
              <a:t>1923</a:t>
            </a:r>
            <a:endParaRPr lang="en-US" sz="1800" dirty="0"/>
          </a:p>
        </p:txBody>
      </p:sp>
      <p:sp>
        <p:nvSpPr>
          <p:cNvPr id="5" name="txt_251"/>
          <p:cNvSpPr txBox="1"/>
          <p:nvPr/>
        </p:nvSpPr>
        <p:spPr>
          <a:xfrm>
            <a:off x="566928" y="1645920"/>
            <a:ext cx="1335024" cy="502920"/>
          </a:xfrm>
          <a:prstGeom prst="rect">
            <a:avLst/>
          </a:prstGeom>
          <a:noFill/>
          <a:ln/>
        </p:spPr>
        <p:txBody>
          <a:bodyPr wrap="square" lIns="0" tIns="0" rIns="0" bIns="0" rtlCol="0" anchor="ctr"/>
          <a:lstStyle/>
          <a:p>
            <a:pPr algn="ctr" indent="0" marL="0">
              <a:buNone/>
            </a:pPr>
            <a:r>
              <a:rPr lang="en-US" sz="1400" b="1" dirty="0">
                <a:solidFill>
                  <a:schemeClr val="accent2"/>
                </a:solidFill>
              </a:rPr>
              <a:t>Rentenmark</a:t>
            </a:r>
            <a:endParaRPr lang="en-US" sz="1400" dirty="0"/>
          </a:p>
        </p:txBody>
      </p:sp>
      <p:sp>
        <p:nvSpPr>
          <p:cNvPr id="6" name="txt_252"/>
          <p:cNvSpPr txBox="1"/>
          <p:nvPr/>
        </p:nvSpPr>
        <p:spPr>
          <a:xfrm>
            <a:off x="566928" y="2194560"/>
            <a:ext cx="1335024" cy="1005840"/>
          </a:xfrm>
          <a:prstGeom prst="rect">
            <a:avLst/>
          </a:prstGeom>
          <a:noFill/>
          <a:ln/>
        </p:spPr>
        <p:txBody>
          <a:bodyPr wrap="square" lIns="0" tIns="0" rIns="0" bIns="0" rtlCol="0" anchor="t"/>
          <a:lstStyle/>
          <a:p>
            <a:pPr algn="ctr" indent="0" marL="0">
              <a:buNone/>
            </a:pPr>
            <a:r>
              <a:rPr lang="en-US" sz="1200" dirty="0">
                <a:solidFill>
                  <a:schemeClr val="tx2"/>
                </a:solidFill>
              </a:rPr>
              <a:t>A new currency ends hyperinflation</a:t>
            </a:r>
            <a:endParaRPr lang="en-US" sz="1200" dirty="0"/>
          </a:p>
        </p:txBody>
      </p:sp>
      <p:sp>
        <p:nvSpPr>
          <p:cNvPr id="7" name="card_253"/>
          <p:cNvSpPr/>
          <p:nvPr/>
        </p:nvSpPr>
        <p:spPr>
          <a:xfrm>
            <a:off x="2139696" y="1143000"/>
            <a:ext cx="1554480" cy="2148840"/>
          </a:xfrm>
          <a:prstGeom prst="roundRect">
            <a:avLst>
              <a:gd name="adj" fmla="val 7059"/>
            </a:avLst>
          </a:prstGeom>
          <a:solidFill>
            <a:schemeClr val="bg2"/>
          </a:solidFill>
          <a:ln/>
        </p:spPr>
      </p:sp>
      <p:sp>
        <p:nvSpPr>
          <p:cNvPr id="8" name="txt_254"/>
          <p:cNvSpPr txBox="1"/>
          <p:nvPr/>
        </p:nvSpPr>
        <p:spPr>
          <a:xfrm>
            <a:off x="2276856" y="1234440"/>
            <a:ext cx="1280160" cy="365760"/>
          </a:xfrm>
          <a:prstGeom prst="rect">
            <a:avLst/>
          </a:prstGeom>
          <a:noFill/>
          <a:ln/>
        </p:spPr>
        <p:txBody>
          <a:bodyPr wrap="square" lIns="0" tIns="0" rIns="0" bIns="0" rtlCol="0" anchor="t"/>
          <a:lstStyle/>
          <a:p>
            <a:pPr algn="ctr" indent="0" marL="0">
              <a:buNone/>
            </a:pPr>
            <a:r>
              <a:rPr lang="en-US" sz="1800" b="1" dirty="0">
                <a:solidFill>
                  <a:schemeClr val="accent3"/>
                </a:solidFill>
                <a:latin typeface="Cambria" pitchFamily="34" charset="0"/>
                <a:ea typeface="Cambria" pitchFamily="34" charset="-122"/>
                <a:cs typeface="Cambria" pitchFamily="34" charset="-120"/>
              </a:rPr>
              <a:t>1924</a:t>
            </a:r>
            <a:endParaRPr lang="en-US" sz="1800" dirty="0"/>
          </a:p>
        </p:txBody>
      </p:sp>
      <p:sp>
        <p:nvSpPr>
          <p:cNvPr id="9" name="txt_255"/>
          <p:cNvSpPr txBox="1"/>
          <p:nvPr/>
        </p:nvSpPr>
        <p:spPr>
          <a:xfrm>
            <a:off x="2249424" y="1645920"/>
            <a:ext cx="1335024" cy="502920"/>
          </a:xfrm>
          <a:prstGeom prst="rect">
            <a:avLst/>
          </a:prstGeom>
          <a:noFill/>
          <a:ln/>
        </p:spPr>
        <p:txBody>
          <a:bodyPr wrap="square" lIns="0" tIns="0" rIns="0" bIns="0" rtlCol="0" anchor="ctr"/>
          <a:lstStyle/>
          <a:p>
            <a:pPr algn="ctr" indent="0" marL="0">
              <a:buNone/>
            </a:pPr>
            <a:r>
              <a:rPr lang="en-US" sz="1400" b="1" dirty="0">
                <a:solidFill>
                  <a:schemeClr val="accent2"/>
                </a:solidFill>
              </a:rPr>
              <a:t>Dawes Plan</a:t>
            </a:r>
            <a:endParaRPr lang="en-US" sz="1400" dirty="0"/>
          </a:p>
        </p:txBody>
      </p:sp>
      <p:sp>
        <p:nvSpPr>
          <p:cNvPr id="10" name="txt_256"/>
          <p:cNvSpPr txBox="1"/>
          <p:nvPr/>
        </p:nvSpPr>
        <p:spPr>
          <a:xfrm>
            <a:off x="2249424" y="2194560"/>
            <a:ext cx="1335024" cy="1005840"/>
          </a:xfrm>
          <a:prstGeom prst="rect">
            <a:avLst/>
          </a:prstGeom>
          <a:noFill/>
          <a:ln/>
        </p:spPr>
        <p:txBody>
          <a:bodyPr wrap="square" lIns="0" tIns="0" rIns="0" bIns="0" rtlCol="0" anchor="t"/>
          <a:lstStyle/>
          <a:p>
            <a:pPr algn="ctr" indent="0" marL="0">
              <a:buNone/>
            </a:pPr>
            <a:r>
              <a:rPr lang="en-US" sz="1200" dirty="0">
                <a:solidFill>
                  <a:schemeClr val="tx2"/>
                </a:solidFill>
              </a:rPr>
              <a:t>US loans and lower reparation payments</a:t>
            </a:r>
            <a:endParaRPr lang="en-US" sz="1200" dirty="0"/>
          </a:p>
        </p:txBody>
      </p:sp>
      <p:sp>
        <p:nvSpPr>
          <p:cNvPr id="11" name="card_257"/>
          <p:cNvSpPr/>
          <p:nvPr/>
        </p:nvSpPr>
        <p:spPr>
          <a:xfrm>
            <a:off x="3822192" y="1143000"/>
            <a:ext cx="1554480" cy="2148840"/>
          </a:xfrm>
          <a:prstGeom prst="roundRect">
            <a:avLst>
              <a:gd name="adj" fmla="val 7059"/>
            </a:avLst>
          </a:prstGeom>
          <a:solidFill>
            <a:schemeClr val="bg2"/>
          </a:solidFill>
          <a:ln/>
        </p:spPr>
      </p:sp>
      <p:sp>
        <p:nvSpPr>
          <p:cNvPr id="12" name="txt_258"/>
          <p:cNvSpPr txBox="1"/>
          <p:nvPr/>
        </p:nvSpPr>
        <p:spPr>
          <a:xfrm>
            <a:off x="3959352" y="1234440"/>
            <a:ext cx="1280160" cy="365760"/>
          </a:xfrm>
          <a:prstGeom prst="rect">
            <a:avLst/>
          </a:prstGeom>
          <a:noFill/>
          <a:ln/>
        </p:spPr>
        <p:txBody>
          <a:bodyPr wrap="square" lIns="0" tIns="0" rIns="0" bIns="0" rtlCol="0" anchor="t"/>
          <a:lstStyle/>
          <a:p>
            <a:pPr algn="ctr" indent="0" marL="0">
              <a:buNone/>
            </a:pPr>
            <a:r>
              <a:rPr lang="en-US" sz="1800" b="1" dirty="0">
                <a:solidFill>
                  <a:schemeClr val="accent3"/>
                </a:solidFill>
                <a:latin typeface="Cambria" pitchFamily="34" charset="0"/>
                <a:ea typeface="Cambria" pitchFamily="34" charset="-122"/>
                <a:cs typeface="Cambria" pitchFamily="34" charset="-120"/>
              </a:rPr>
              <a:t>1925</a:t>
            </a:r>
            <a:endParaRPr lang="en-US" sz="1800" dirty="0"/>
          </a:p>
        </p:txBody>
      </p:sp>
      <p:sp>
        <p:nvSpPr>
          <p:cNvPr id="13" name="txt_259"/>
          <p:cNvSpPr txBox="1"/>
          <p:nvPr/>
        </p:nvSpPr>
        <p:spPr>
          <a:xfrm>
            <a:off x="3931920" y="1645920"/>
            <a:ext cx="1335024" cy="502920"/>
          </a:xfrm>
          <a:prstGeom prst="rect">
            <a:avLst/>
          </a:prstGeom>
          <a:noFill/>
          <a:ln/>
        </p:spPr>
        <p:txBody>
          <a:bodyPr wrap="square" lIns="0" tIns="0" rIns="0" bIns="0" rtlCol="0" anchor="ctr"/>
          <a:lstStyle/>
          <a:p>
            <a:pPr algn="ctr" indent="0" marL="0">
              <a:buNone/>
            </a:pPr>
            <a:r>
              <a:rPr lang="en-US" sz="1400" b="1" dirty="0">
                <a:solidFill>
                  <a:schemeClr val="accent2"/>
                </a:solidFill>
              </a:rPr>
              <a:t>Locarno</a:t>
            </a:r>
            <a:endParaRPr lang="en-US" sz="1400" dirty="0"/>
          </a:p>
        </p:txBody>
      </p:sp>
      <p:sp>
        <p:nvSpPr>
          <p:cNvPr id="14" name="txt_260"/>
          <p:cNvSpPr txBox="1"/>
          <p:nvPr/>
        </p:nvSpPr>
        <p:spPr>
          <a:xfrm>
            <a:off x="3931920" y="2194560"/>
            <a:ext cx="1335024" cy="1005840"/>
          </a:xfrm>
          <a:prstGeom prst="rect">
            <a:avLst/>
          </a:prstGeom>
          <a:noFill/>
          <a:ln/>
        </p:spPr>
        <p:txBody>
          <a:bodyPr wrap="square" lIns="0" tIns="0" rIns="0" bIns="0" rtlCol="0" anchor="t"/>
          <a:lstStyle/>
          <a:p>
            <a:pPr algn="ctr" indent="0" marL="0">
              <a:buNone/>
            </a:pPr>
            <a:r>
              <a:rPr lang="en-US" sz="1200" dirty="0">
                <a:solidFill>
                  <a:schemeClr val="tx2"/>
                </a:solidFill>
              </a:rPr>
              <a:t>Treaties improve relations with France and Britain</a:t>
            </a:r>
            <a:endParaRPr lang="en-US" sz="1200" dirty="0"/>
          </a:p>
        </p:txBody>
      </p:sp>
      <p:sp>
        <p:nvSpPr>
          <p:cNvPr id="15" name="card_261"/>
          <p:cNvSpPr/>
          <p:nvPr/>
        </p:nvSpPr>
        <p:spPr>
          <a:xfrm>
            <a:off x="5504688" y="1143000"/>
            <a:ext cx="1554480" cy="2148840"/>
          </a:xfrm>
          <a:prstGeom prst="roundRect">
            <a:avLst>
              <a:gd name="adj" fmla="val 7059"/>
            </a:avLst>
          </a:prstGeom>
          <a:solidFill>
            <a:schemeClr val="bg2"/>
          </a:solidFill>
          <a:ln/>
        </p:spPr>
      </p:sp>
      <p:sp>
        <p:nvSpPr>
          <p:cNvPr id="16" name="txt_262"/>
          <p:cNvSpPr txBox="1"/>
          <p:nvPr/>
        </p:nvSpPr>
        <p:spPr>
          <a:xfrm>
            <a:off x="5641848" y="1234440"/>
            <a:ext cx="1280160" cy="365760"/>
          </a:xfrm>
          <a:prstGeom prst="rect">
            <a:avLst/>
          </a:prstGeom>
          <a:noFill/>
          <a:ln/>
        </p:spPr>
        <p:txBody>
          <a:bodyPr wrap="square" lIns="0" tIns="0" rIns="0" bIns="0" rtlCol="0" anchor="t"/>
          <a:lstStyle/>
          <a:p>
            <a:pPr algn="ctr" indent="0" marL="0">
              <a:buNone/>
            </a:pPr>
            <a:r>
              <a:rPr lang="en-US" sz="1800" b="1" dirty="0">
                <a:solidFill>
                  <a:schemeClr val="accent3"/>
                </a:solidFill>
                <a:latin typeface="Cambria" pitchFamily="34" charset="0"/>
                <a:ea typeface="Cambria" pitchFamily="34" charset="-122"/>
                <a:cs typeface="Cambria" pitchFamily="34" charset="-120"/>
              </a:rPr>
              <a:t>1926</a:t>
            </a:r>
            <a:endParaRPr lang="en-US" sz="1800" dirty="0"/>
          </a:p>
        </p:txBody>
      </p:sp>
      <p:sp>
        <p:nvSpPr>
          <p:cNvPr id="17" name="txt_263"/>
          <p:cNvSpPr txBox="1"/>
          <p:nvPr/>
        </p:nvSpPr>
        <p:spPr>
          <a:xfrm>
            <a:off x="5614416" y="1645920"/>
            <a:ext cx="1335024" cy="502920"/>
          </a:xfrm>
          <a:prstGeom prst="rect">
            <a:avLst/>
          </a:prstGeom>
          <a:noFill/>
          <a:ln/>
        </p:spPr>
        <p:txBody>
          <a:bodyPr wrap="square" lIns="0" tIns="0" rIns="0" bIns="0" rtlCol="0" anchor="ctr"/>
          <a:lstStyle/>
          <a:p>
            <a:pPr algn="ctr" indent="0" marL="0">
              <a:buNone/>
            </a:pPr>
            <a:r>
              <a:rPr lang="en-US" sz="1400" b="1" dirty="0">
                <a:solidFill>
                  <a:schemeClr val="accent2"/>
                </a:solidFill>
              </a:rPr>
              <a:t>League of Nations</a:t>
            </a:r>
            <a:endParaRPr lang="en-US" sz="1400" dirty="0"/>
          </a:p>
        </p:txBody>
      </p:sp>
      <p:sp>
        <p:nvSpPr>
          <p:cNvPr id="18" name="txt_264"/>
          <p:cNvSpPr txBox="1"/>
          <p:nvPr/>
        </p:nvSpPr>
        <p:spPr>
          <a:xfrm>
            <a:off x="5614416" y="2194560"/>
            <a:ext cx="1335024" cy="1005840"/>
          </a:xfrm>
          <a:prstGeom prst="rect">
            <a:avLst/>
          </a:prstGeom>
          <a:noFill/>
          <a:ln/>
        </p:spPr>
        <p:txBody>
          <a:bodyPr wrap="square" lIns="0" tIns="0" rIns="0" bIns="0" rtlCol="0" anchor="t"/>
          <a:lstStyle/>
          <a:p>
            <a:pPr algn="ctr" indent="0" marL="0">
              <a:buNone/>
            </a:pPr>
            <a:r>
              <a:rPr lang="en-US" sz="1200" dirty="0">
                <a:solidFill>
                  <a:schemeClr val="tx2"/>
                </a:solidFill>
              </a:rPr>
              <a:t>Germany is accepted as a member</a:t>
            </a:r>
            <a:endParaRPr lang="en-US" sz="1200" dirty="0"/>
          </a:p>
        </p:txBody>
      </p:sp>
      <p:sp>
        <p:nvSpPr>
          <p:cNvPr id="19" name="card_265"/>
          <p:cNvSpPr/>
          <p:nvPr/>
        </p:nvSpPr>
        <p:spPr>
          <a:xfrm>
            <a:off x="7187184" y="1143000"/>
            <a:ext cx="1554480" cy="2148840"/>
          </a:xfrm>
          <a:prstGeom prst="roundRect">
            <a:avLst>
              <a:gd name="adj" fmla="val 7059"/>
            </a:avLst>
          </a:prstGeom>
          <a:solidFill>
            <a:schemeClr val="bg2"/>
          </a:solidFill>
          <a:ln/>
        </p:spPr>
      </p:sp>
      <p:sp>
        <p:nvSpPr>
          <p:cNvPr id="20" name="txt_266"/>
          <p:cNvSpPr txBox="1"/>
          <p:nvPr/>
        </p:nvSpPr>
        <p:spPr>
          <a:xfrm>
            <a:off x="7324344" y="1234440"/>
            <a:ext cx="1280160" cy="365760"/>
          </a:xfrm>
          <a:prstGeom prst="rect">
            <a:avLst/>
          </a:prstGeom>
          <a:noFill/>
          <a:ln/>
        </p:spPr>
        <p:txBody>
          <a:bodyPr wrap="square" lIns="0" tIns="0" rIns="0" bIns="0" rtlCol="0" anchor="t"/>
          <a:lstStyle/>
          <a:p>
            <a:pPr algn="ctr" indent="0" marL="0">
              <a:buNone/>
            </a:pPr>
            <a:r>
              <a:rPr lang="en-US" sz="1800" b="1" dirty="0">
                <a:solidFill>
                  <a:schemeClr val="accent3"/>
                </a:solidFill>
                <a:latin typeface="Cambria" pitchFamily="34" charset="0"/>
                <a:ea typeface="Cambria" pitchFamily="34" charset="-122"/>
                <a:cs typeface="Cambria" pitchFamily="34" charset="-120"/>
              </a:rPr>
              <a:t>1929</a:t>
            </a:r>
            <a:endParaRPr lang="en-US" sz="1800" dirty="0"/>
          </a:p>
        </p:txBody>
      </p:sp>
      <p:sp>
        <p:nvSpPr>
          <p:cNvPr id="21" name="txt_267"/>
          <p:cNvSpPr txBox="1"/>
          <p:nvPr/>
        </p:nvSpPr>
        <p:spPr>
          <a:xfrm>
            <a:off x="7296912" y="1645920"/>
            <a:ext cx="1335024" cy="502920"/>
          </a:xfrm>
          <a:prstGeom prst="rect">
            <a:avLst/>
          </a:prstGeom>
          <a:noFill/>
          <a:ln/>
        </p:spPr>
        <p:txBody>
          <a:bodyPr wrap="square" lIns="0" tIns="0" rIns="0" bIns="0" rtlCol="0" anchor="ctr"/>
          <a:lstStyle/>
          <a:p>
            <a:pPr algn="ctr" indent="0" marL="0">
              <a:buNone/>
            </a:pPr>
            <a:r>
              <a:rPr lang="en-US" sz="1400" b="1" dirty="0">
                <a:solidFill>
                  <a:schemeClr val="accent2"/>
                </a:solidFill>
              </a:rPr>
              <a:t>Young Plan</a:t>
            </a:r>
            <a:endParaRPr lang="en-US" sz="1400" dirty="0"/>
          </a:p>
        </p:txBody>
      </p:sp>
      <p:sp>
        <p:nvSpPr>
          <p:cNvPr id="22" name="txt_268"/>
          <p:cNvSpPr txBox="1"/>
          <p:nvPr/>
        </p:nvSpPr>
        <p:spPr>
          <a:xfrm>
            <a:off x="7296912" y="2194560"/>
            <a:ext cx="1335024" cy="1005840"/>
          </a:xfrm>
          <a:prstGeom prst="rect">
            <a:avLst/>
          </a:prstGeom>
          <a:noFill/>
          <a:ln/>
        </p:spPr>
        <p:txBody>
          <a:bodyPr wrap="square" lIns="0" tIns="0" rIns="0" bIns="0" rtlCol="0" anchor="t"/>
          <a:lstStyle/>
          <a:p>
            <a:pPr algn="ctr" indent="0" marL="0">
              <a:buNone/>
            </a:pPr>
            <a:r>
              <a:rPr lang="en-US" sz="1200" dirty="0">
                <a:solidFill>
                  <a:schemeClr val="tx2"/>
                </a:solidFill>
              </a:rPr>
              <a:t>Reparations reduced again</a:t>
            </a:r>
            <a:endParaRPr lang="en-US" sz="1200" dirty="0"/>
          </a:p>
        </p:txBody>
      </p:sp>
      <p:sp>
        <p:nvSpPr>
          <p:cNvPr id="23" name="card_269"/>
          <p:cNvSpPr/>
          <p:nvPr/>
        </p:nvSpPr>
        <p:spPr>
          <a:xfrm>
            <a:off x="457200" y="3474720"/>
            <a:ext cx="8229600" cy="1005840"/>
          </a:xfrm>
          <a:prstGeom prst="roundRect">
            <a:avLst>
              <a:gd name="adj" fmla="val 10909"/>
            </a:avLst>
          </a:prstGeom>
          <a:solidFill>
            <a:srgbClr val="FDECE7"/>
          </a:solidFill>
          <a:ln/>
        </p:spPr>
      </p:sp>
      <p:sp>
        <p:nvSpPr>
          <p:cNvPr id="24" name="txt_270"/>
          <p:cNvSpPr txBox="1"/>
          <p:nvPr/>
        </p:nvSpPr>
        <p:spPr>
          <a:xfrm>
            <a:off x="685800" y="3547872"/>
            <a:ext cx="7772400" cy="868680"/>
          </a:xfrm>
          <a:prstGeom prst="rect">
            <a:avLst/>
          </a:prstGeom>
          <a:noFill/>
          <a:ln/>
        </p:spPr>
        <p:txBody>
          <a:bodyPr wrap="square" lIns="0" tIns="0" rIns="0" bIns="0" rtlCol="0" anchor="ctr"/>
          <a:lstStyle/>
          <a:p>
            <a:pPr indent="0" marL="0">
              <a:buNone/>
            </a:pPr>
            <a:r>
              <a:rPr lang="en-US" sz="1500" b="1" dirty="0">
                <a:solidFill>
                  <a:srgbClr val="E4572E"/>
                </a:solidFill>
              </a:rPr>
              <a:t>The result for the Nazis: </a:t>
            </a:r>
            <a:pPr indent="0" marL="0">
              <a:buNone/>
            </a:pPr>
            <a:r>
              <a:rPr lang="en-US" sz="1500" dirty="0">
                <a:solidFill>
                  <a:schemeClr val="tx1"/>
                </a:solidFill>
              </a:rPr>
              <a:t>in the May 1928 election they won just 2.6% of the vote and 12 seats in the Reichstag. With jobs and prosperity returning, few Germans wanted extreme parties.</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Rebuilding the party</a:t>
            </a:r>
            <a:endParaRPr lang="en-US" sz="3000" dirty="0"/>
          </a:p>
        </p:txBody>
      </p:sp>
      <p:sp>
        <p:nvSpPr>
          <p:cNvPr id="3" name="card_271"/>
          <p:cNvSpPr/>
          <p:nvPr/>
        </p:nvSpPr>
        <p:spPr>
          <a:xfrm>
            <a:off x="457200" y="1143000"/>
            <a:ext cx="4023360" cy="1508760"/>
          </a:xfrm>
          <a:prstGeom prst="roundRect">
            <a:avLst>
              <a:gd name="adj" fmla="val 7273"/>
            </a:avLst>
          </a:prstGeom>
          <a:solidFill>
            <a:schemeClr val="bg2"/>
          </a:solidFill>
          <a:ln/>
        </p:spPr>
      </p:sp>
      <p:sp>
        <p:nvSpPr>
          <p:cNvPr id="4" name="badge_272"/>
          <p:cNvSpPr/>
          <p:nvPr/>
        </p:nvSpPr>
        <p:spPr>
          <a:xfrm>
            <a:off x="640080" y="1344168"/>
            <a:ext cx="384048" cy="384048"/>
          </a:xfrm>
          <a:prstGeom prst="ellipse">
            <a:avLst/>
          </a:prstGeom>
          <a:solidFill>
            <a:srgbClr val="7B3FA0"/>
          </a:solidFill>
          <a:ln/>
        </p:spPr>
      </p:sp>
      <p:sp>
        <p:nvSpPr>
          <p:cNvPr id="5" name="badgeTxt_273"/>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74"/>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Hitler in control</a:t>
            </a:r>
            <a:endParaRPr lang="en-US" sz="1700" dirty="0"/>
          </a:p>
        </p:txBody>
      </p:sp>
      <p:sp>
        <p:nvSpPr>
          <p:cNvPr id="7" name="txt_275"/>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At the Bamberg Conference (1926) Hitler defeated rivals and set up the 'leader principle': the party followed him.</a:t>
            </a:r>
            <a:endParaRPr lang="en-US" sz="1300" dirty="0"/>
          </a:p>
        </p:txBody>
      </p:sp>
      <p:sp>
        <p:nvSpPr>
          <p:cNvPr id="8" name="card_276"/>
          <p:cNvSpPr/>
          <p:nvPr/>
        </p:nvSpPr>
        <p:spPr>
          <a:xfrm>
            <a:off x="4663440" y="1143000"/>
            <a:ext cx="4023360" cy="1508760"/>
          </a:xfrm>
          <a:prstGeom prst="roundRect">
            <a:avLst>
              <a:gd name="adj" fmla="val 7273"/>
            </a:avLst>
          </a:prstGeom>
          <a:solidFill>
            <a:schemeClr val="bg2"/>
          </a:solidFill>
          <a:ln/>
        </p:spPr>
      </p:sp>
      <p:sp>
        <p:nvSpPr>
          <p:cNvPr id="9" name="badge_277"/>
          <p:cNvSpPr/>
          <p:nvPr/>
        </p:nvSpPr>
        <p:spPr>
          <a:xfrm>
            <a:off x="4846320" y="1344168"/>
            <a:ext cx="384048" cy="384048"/>
          </a:xfrm>
          <a:prstGeom prst="ellipse">
            <a:avLst/>
          </a:prstGeom>
          <a:solidFill>
            <a:srgbClr val="E4572E"/>
          </a:solidFill>
          <a:ln/>
        </p:spPr>
      </p:sp>
      <p:sp>
        <p:nvSpPr>
          <p:cNvPr id="10" name="badgeTxt_278"/>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79"/>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New organisations</a:t>
            </a:r>
            <a:endParaRPr lang="en-US" sz="1700" dirty="0"/>
          </a:p>
        </p:txBody>
      </p:sp>
      <p:sp>
        <p:nvSpPr>
          <p:cNvPr id="12" name="txt_280"/>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SS was set up in 1925 as Hitler's bodyguard. The Hitler Youth followed in 1926.</a:t>
            </a:r>
            <a:endParaRPr lang="en-US" sz="1300" dirty="0"/>
          </a:p>
        </p:txBody>
      </p:sp>
      <p:sp>
        <p:nvSpPr>
          <p:cNvPr id="13" name="card_281"/>
          <p:cNvSpPr/>
          <p:nvPr/>
        </p:nvSpPr>
        <p:spPr>
          <a:xfrm>
            <a:off x="457200" y="2834640"/>
            <a:ext cx="4023360" cy="1508760"/>
          </a:xfrm>
          <a:prstGeom prst="roundRect">
            <a:avLst>
              <a:gd name="adj" fmla="val 7273"/>
            </a:avLst>
          </a:prstGeom>
          <a:solidFill>
            <a:schemeClr val="bg2"/>
          </a:solidFill>
          <a:ln/>
        </p:spPr>
      </p:sp>
      <p:sp>
        <p:nvSpPr>
          <p:cNvPr id="14" name="badge_282"/>
          <p:cNvSpPr/>
          <p:nvPr/>
        </p:nvSpPr>
        <p:spPr>
          <a:xfrm>
            <a:off x="640080" y="3035808"/>
            <a:ext cx="384048" cy="384048"/>
          </a:xfrm>
          <a:prstGeom prst="ellipse">
            <a:avLst/>
          </a:prstGeom>
          <a:solidFill>
            <a:srgbClr val="7B3FA0"/>
          </a:solidFill>
          <a:ln/>
        </p:spPr>
      </p:sp>
      <p:sp>
        <p:nvSpPr>
          <p:cNvPr id="15" name="badgeTxt_283"/>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84"/>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Propaganda</a:t>
            </a:r>
            <a:endParaRPr lang="en-US" sz="1700" dirty="0"/>
          </a:p>
        </p:txBody>
      </p:sp>
      <p:sp>
        <p:nvSpPr>
          <p:cNvPr id="17" name="txt_285"/>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Joseph Goebbels led the party in Berlin from 1926 and became its propaganda expert.</a:t>
            </a:r>
            <a:endParaRPr lang="en-US" sz="1300" dirty="0"/>
          </a:p>
        </p:txBody>
      </p:sp>
      <p:sp>
        <p:nvSpPr>
          <p:cNvPr id="18" name="card_286"/>
          <p:cNvSpPr/>
          <p:nvPr/>
        </p:nvSpPr>
        <p:spPr>
          <a:xfrm>
            <a:off x="4663440" y="2834640"/>
            <a:ext cx="4023360" cy="1508760"/>
          </a:xfrm>
          <a:prstGeom prst="roundRect">
            <a:avLst>
              <a:gd name="adj" fmla="val 7273"/>
            </a:avLst>
          </a:prstGeom>
          <a:solidFill>
            <a:schemeClr val="bg2"/>
          </a:solidFill>
          <a:ln/>
        </p:spPr>
      </p:sp>
      <p:sp>
        <p:nvSpPr>
          <p:cNvPr id="19" name="badge_287"/>
          <p:cNvSpPr/>
          <p:nvPr/>
        </p:nvSpPr>
        <p:spPr>
          <a:xfrm>
            <a:off x="4846320" y="3035808"/>
            <a:ext cx="384048" cy="384048"/>
          </a:xfrm>
          <a:prstGeom prst="ellipse">
            <a:avLst/>
          </a:prstGeom>
          <a:solidFill>
            <a:srgbClr val="17A398"/>
          </a:solidFill>
          <a:ln/>
        </p:spPr>
      </p:sp>
      <p:sp>
        <p:nvSpPr>
          <p:cNvPr id="20" name="badgeTxt_288"/>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89"/>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Membership</a:t>
            </a:r>
            <a:endParaRPr lang="en-US" sz="1700" dirty="0"/>
          </a:p>
        </p:txBody>
      </p:sp>
      <p:sp>
        <p:nvSpPr>
          <p:cNvPr id="22" name="txt_290"/>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Party membership grew from about 27,000 in 1925 to about 100,000 by 1928.</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3: The Depression and Nazi growth, 1929 to 1932</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From 12 seats to the largest party in the Reichstag</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Wall Street Crash, October 1929</a:t>
            </a:r>
            <a:endParaRPr lang="en-US" sz="3000" dirty="0"/>
          </a:p>
        </p:txBody>
      </p:sp>
      <p:sp>
        <p:nvSpPr>
          <p:cNvPr id="3" name="card_291"/>
          <p:cNvSpPr/>
          <p:nvPr/>
        </p:nvSpPr>
        <p:spPr>
          <a:xfrm>
            <a:off x="457200" y="1325880"/>
            <a:ext cx="1463040" cy="1737360"/>
          </a:xfrm>
          <a:prstGeom prst="roundRect">
            <a:avLst>
              <a:gd name="adj" fmla="val 7500"/>
            </a:avLst>
          </a:prstGeom>
          <a:solidFill>
            <a:schemeClr val="bg2"/>
          </a:solidFill>
          <a:ln/>
        </p:spPr>
      </p:sp>
      <p:sp>
        <p:nvSpPr>
          <p:cNvPr id="4" name="badge_292"/>
          <p:cNvSpPr/>
          <p:nvPr/>
        </p:nvSpPr>
        <p:spPr>
          <a:xfrm>
            <a:off x="996696" y="1463040"/>
            <a:ext cx="384048" cy="384048"/>
          </a:xfrm>
          <a:prstGeom prst="ellipse">
            <a:avLst/>
          </a:prstGeom>
          <a:solidFill>
            <a:srgbClr val="17A398"/>
          </a:solidFill>
          <a:ln/>
        </p:spPr>
      </p:sp>
      <p:sp>
        <p:nvSpPr>
          <p:cNvPr id="5" name="badgeTxt_293"/>
          <p:cNvSpPr txBox="1"/>
          <p:nvPr/>
        </p:nvSpPr>
        <p:spPr>
          <a:xfrm>
            <a:off x="996696" y="1463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94"/>
          <p:cNvSpPr txBox="1"/>
          <p:nvPr/>
        </p:nvSpPr>
        <p:spPr>
          <a:xfrm>
            <a:off x="548640" y="1938528"/>
            <a:ext cx="1280160" cy="1051560"/>
          </a:xfrm>
          <a:prstGeom prst="rect">
            <a:avLst/>
          </a:prstGeom>
          <a:noFill/>
          <a:ln/>
        </p:spPr>
        <p:txBody>
          <a:bodyPr wrap="square" lIns="0" tIns="0" rIns="0" bIns="0" rtlCol="0" anchor="ctr"/>
          <a:lstStyle/>
          <a:p>
            <a:pPr algn="ctr" indent="0" marL="0">
              <a:buNone/>
            </a:pPr>
            <a:r>
              <a:rPr lang="en-US" sz="1300" dirty="0">
                <a:solidFill>
                  <a:schemeClr val="tx1"/>
                </a:solidFill>
              </a:rPr>
              <a:t>US stock market crashes</a:t>
            </a:r>
            <a:endParaRPr lang="en-US" sz="1300" dirty="0"/>
          </a:p>
        </p:txBody>
      </p:sp>
      <p:sp>
        <p:nvSpPr>
          <p:cNvPr id="7" name="txt_295"/>
          <p:cNvSpPr txBox="1"/>
          <p:nvPr/>
        </p:nvSpPr>
        <p:spPr>
          <a:xfrm>
            <a:off x="1901952" y="1965960"/>
            <a:ext cx="256032" cy="457200"/>
          </a:xfrm>
          <a:prstGeom prst="rect">
            <a:avLst/>
          </a:prstGeom>
          <a:noFill/>
          <a:ln/>
        </p:spPr>
        <p:txBody>
          <a:bodyPr wrap="square" lIns="0" tIns="0" rIns="0" bIns="0" rtlCol="0" anchor="t"/>
          <a:lstStyle/>
          <a:p>
            <a:pPr algn="ctr" indent="0" marL="0">
              <a:buNone/>
            </a:pPr>
            <a:r>
              <a:rPr lang="en-US" sz="2000" b="1" dirty="0">
                <a:solidFill>
                  <a:schemeClr val="accent4"/>
                </a:solidFill>
              </a:rPr>
              <a:t>→</a:t>
            </a:r>
            <a:endParaRPr lang="en-US" sz="2000" dirty="0"/>
          </a:p>
        </p:txBody>
      </p:sp>
      <p:sp>
        <p:nvSpPr>
          <p:cNvPr id="8" name="card_296"/>
          <p:cNvSpPr/>
          <p:nvPr/>
        </p:nvSpPr>
        <p:spPr>
          <a:xfrm>
            <a:off x="2139696" y="1325880"/>
            <a:ext cx="1463040" cy="1737360"/>
          </a:xfrm>
          <a:prstGeom prst="roundRect">
            <a:avLst>
              <a:gd name="adj" fmla="val 7500"/>
            </a:avLst>
          </a:prstGeom>
          <a:solidFill>
            <a:schemeClr val="bg2"/>
          </a:solidFill>
          <a:ln/>
        </p:spPr>
      </p:sp>
      <p:sp>
        <p:nvSpPr>
          <p:cNvPr id="9" name="badge_297"/>
          <p:cNvSpPr/>
          <p:nvPr/>
        </p:nvSpPr>
        <p:spPr>
          <a:xfrm>
            <a:off x="2679192" y="1463040"/>
            <a:ext cx="384048" cy="384048"/>
          </a:xfrm>
          <a:prstGeom prst="ellipse">
            <a:avLst/>
          </a:prstGeom>
          <a:solidFill>
            <a:srgbClr val="17A398"/>
          </a:solidFill>
          <a:ln/>
        </p:spPr>
      </p:sp>
      <p:sp>
        <p:nvSpPr>
          <p:cNvPr id="10" name="badgeTxt_298"/>
          <p:cNvSpPr txBox="1"/>
          <p:nvPr/>
        </p:nvSpPr>
        <p:spPr>
          <a:xfrm>
            <a:off x="2679192" y="1463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99"/>
          <p:cNvSpPr txBox="1"/>
          <p:nvPr/>
        </p:nvSpPr>
        <p:spPr>
          <a:xfrm>
            <a:off x="2231136" y="1938528"/>
            <a:ext cx="1280160" cy="1051560"/>
          </a:xfrm>
          <a:prstGeom prst="rect">
            <a:avLst/>
          </a:prstGeom>
          <a:noFill/>
          <a:ln/>
        </p:spPr>
        <p:txBody>
          <a:bodyPr wrap="square" lIns="0" tIns="0" rIns="0" bIns="0" rtlCol="0" anchor="ctr"/>
          <a:lstStyle/>
          <a:p>
            <a:pPr algn="ctr" indent="0" marL="0">
              <a:buNone/>
            </a:pPr>
            <a:r>
              <a:rPr lang="en-US" sz="1300" dirty="0">
                <a:solidFill>
                  <a:schemeClr val="tx1"/>
                </a:solidFill>
              </a:rPr>
              <a:t>American banks recall their loans to Germany</a:t>
            </a:r>
            <a:endParaRPr lang="en-US" sz="1300" dirty="0"/>
          </a:p>
        </p:txBody>
      </p:sp>
      <p:sp>
        <p:nvSpPr>
          <p:cNvPr id="12" name="txt_300"/>
          <p:cNvSpPr txBox="1"/>
          <p:nvPr/>
        </p:nvSpPr>
        <p:spPr>
          <a:xfrm>
            <a:off x="3584448" y="1965960"/>
            <a:ext cx="256032" cy="457200"/>
          </a:xfrm>
          <a:prstGeom prst="rect">
            <a:avLst/>
          </a:prstGeom>
          <a:noFill/>
          <a:ln/>
        </p:spPr>
        <p:txBody>
          <a:bodyPr wrap="square" lIns="0" tIns="0" rIns="0" bIns="0" rtlCol="0" anchor="t"/>
          <a:lstStyle/>
          <a:p>
            <a:pPr algn="ctr" indent="0" marL="0">
              <a:buNone/>
            </a:pPr>
            <a:r>
              <a:rPr lang="en-US" sz="2000" b="1" dirty="0">
                <a:solidFill>
                  <a:schemeClr val="accent4"/>
                </a:solidFill>
              </a:rPr>
              <a:t>→</a:t>
            </a:r>
            <a:endParaRPr lang="en-US" sz="2000" dirty="0"/>
          </a:p>
        </p:txBody>
      </p:sp>
      <p:sp>
        <p:nvSpPr>
          <p:cNvPr id="13" name="card_301"/>
          <p:cNvSpPr/>
          <p:nvPr/>
        </p:nvSpPr>
        <p:spPr>
          <a:xfrm>
            <a:off x="3822192" y="1325880"/>
            <a:ext cx="1463040" cy="1737360"/>
          </a:xfrm>
          <a:prstGeom prst="roundRect">
            <a:avLst>
              <a:gd name="adj" fmla="val 7500"/>
            </a:avLst>
          </a:prstGeom>
          <a:solidFill>
            <a:schemeClr val="bg2"/>
          </a:solidFill>
          <a:ln/>
        </p:spPr>
      </p:sp>
      <p:sp>
        <p:nvSpPr>
          <p:cNvPr id="14" name="badge_302"/>
          <p:cNvSpPr/>
          <p:nvPr/>
        </p:nvSpPr>
        <p:spPr>
          <a:xfrm>
            <a:off x="4361688" y="1463040"/>
            <a:ext cx="384048" cy="384048"/>
          </a:xfrm>
          <a:prstGeom prst="ellipse">
            <a:avLst/>
          </a:prstGeom>
          <a:solidFill>
            <a:srgbClr val="17A398"/>
          </a:solidFill>
          <a:ln/>
        </p:spPr>
      </p:sp>
      <p:sp>
        <p:nvSpPr>
          <p:cNvPr id="15" name="badgeTxt_303"/>
          <p:cNvSpPr txBox="1"/>
          <p:nvPr/>
        </p:nvSpPr>
        <p:spPr>
          <a:xfrm>
            <a:off x="4361688" y="1463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04"/>
          <p:cNvSpPr txBox="1"/>
          <p:nvPr/>
        </p:nvSpPr>
        <p:spPr>
          <a:xfrm>
            <a:off x="3913632" y="1938528"/>
            <a:ext cx="1280160" cy="1051560"/>
          </a:xfrm>
          <a:prstGeom prst="rect">
            <a:avLst/>
          </a:prstGeom>
          <a:noFill/>
          <a:ln/>
        </p:spPr>
        <p:txBody>
          <a:bodyPr wrap="square" lIns="0" tIns="0" rIns="0" bIns="0" rtlCol="0" anchor="ctr"/>
          <a:lstStyle/>
          <a:p>
            <a:pPr algn="ctr" indent="0" marL="0">
              <a:buNone/>
            </a:pPr>
            <a:r>
              <a:rPr lang="en-US" sz="1300" dirty="0">
                <a:solidFill>
                  <a:schemeClr val="tx1"/>
                </a:solidFill>
              </a:rPr>
              <a:t>German businesses close</a:t>
            </a:r>
            <a:endParaRPr lang="en-US" sz="1300" dirty="0"/>
          </a:p>
        </p:txBody>
      </p:sp>
      <p:sp>
        <p:nvSpPr>
          <p:cNvPr id="17" name="txt_305"/>
          <p:cNvSpPr txBox="1"/>
          <p:nvPr/>
        </p:nvSpPr>
        <p:spPr>
          <a:xfrm>
            <a:off x="5266944" y="1965960"/>
            <a:ext cx="256032" cy="457200"/>
          </a:xfrm>
          <a:prstGeom prst="rect">
            <a:avLst/>
          </a:prstGeom>
          <a:noFill/>
          <a:ln/>
        </p:spPr>
        <p:txBody>
          <a:bodyPr wrap="square" lIns="0" tIns="0" rIns="0" bIns="0" rtlCol="0" anchor="t"/>
          <a:lstStyle/>
          <a:p>
            <a:pPr algn="ctr" indent="0" marL="0">
              <a:buNone/>
            </a:pPr>
            <a:r>
              <a:rPr lang="en-US" sz="2000" b="1" dirty="0">
                <a:solidFill>
                  <a:schemeClr val="accent4"/>
                </a:solidFill>
              </a:rPr>
              <a:t>→</a:t>
            </a:r>
            <a:endParaRPr lang="en-US" sz="2000" dirty="0"/>
          </a:p>
        </p:txBody>
      </p:sp>
      <p:sp>
        <p:nvSpPr>
          <p:cNvPr id="18" name="card_306"/>
          <p:cNvSpPr/>
          <p:nvPr/>
        </p:nvSpPr>
        <p:spPr>
          <a:xfrm>
            <a:off x="5504688" y="1325880"/>
            <a:ext cx="1463040" cy="1737360"/>
          </a:xfrm>
          <a:prstGeom prst="roundRect">
            <a:avLst>
              <a:gd name="adj" fmla="val 7500"/>
            </a:avLst>
          </a:prstGeom>
          <a:solidFill>
            <a:schemeClr val="bg2"/>
          </a:solidFill>
          <a:ln/>
        </p:spPr>
      </p:sp>
      <p:sp>
        <p:nvSpPr>
          <p:cNvPr id="19" name="badge_307"/>
          <p:cNvSpPr/>
          <p:nvPr/>
        </p:nvSpPr>
        <p:spPr>
          <a:xfrm>
            <a:off x="6044184" y="1463040"/>
            <a:ext cx="384048" cy="384048"/>
          </a:xfrm>
          <a:prstGeom prst="ellipse">
            <a:avLst/>
          </a:prstGeom>
          <a:solidFill>
            <a:srgbClr val="E4572E"/>
          </a:solidFill>
          <a:ln/>
        </p:spPr>
      </p:sp>
      <p:sp>
        <p:nvSpPr>
          <p:cNvPr id="20" name="badgeTxt_308"/>
          <p:cNvSpPr txBox="1"/>
          <p:nvPr/>
        </p:nvSpPr>
        <p:spPr>
          <a:xfrm>
            <a:off x="6044184" y="1463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09"/>
          <p:cNvSpPr txBox="1"/>
          <p:nvPr/>
        </p:nvSpPr>
        <p:spPr>
          <a:xfrm>
            <a:off x="5596128" y="1938528"/>
            <a:ext cx="1280160" cy="1051560"/>
          </a:xfrm>
          <a:prstGeom prst="rect">
            <a:avLst/>
          </a:prstGeom>
          <a:noFill/>
          <a:ln/>
        </p:spPr>
        <p:txBody>
          <a:bodyPr wrap="square" lIns="0" tIns="0" rIns="0" bIns="0" rtlCol="0" anchor="ctr"/>
          <a:lstStyle/>
          <a:p>
            <a:pPr algn="ctr" indent="0" marL="0">
              <a:buNone/>
            </a:pPr>
            <a:r>
              <a:rPr lang="en-US" sz="1300" dirty="0">
                <a:solidFill>
                  <a:schemeClr val="tx1"/>
                </a:solidFill>
              </a:rPr>
              <a:t>Unemployment reaches about 6 million by 1932</a:t>
            </a:r>
            <a:endParaRPr lang="en-US" sz="1300" dirty="0"/>
          </a:p>
        </p:txBody>
      </p:sp>
      <p:sp>
        <p:nvSpPr>
          <p:cNvPr id="22" name="txt_310"/>
          <p:cNvSpPr txBox="1"/>
          <p:nvPr/>
        </p:nvSpPr>
        <p:spPr>
          <a:xfrm>
            <a:off x="6949440" y="1965960"/>
            <a:ext cx="256032" cy="457200"/>
          </a:xfrm>
          <a:prstGeom prst="rect">
            <a:avLst/>
          </a:prstGeom>
          <a:noFill/>
          <a:ln/>
        </p:spPr>
        <p:txBody>
          <a:bodyPr wrap="square" lIns="0" tIns="0" rIns="0" bIns="0" rtlCol="0" anchor="t"/>
          <a:lstStyle/>
          <a:p>
            <a:pPr algn="ctr" indent="0" marL="0">
              <a:buNone/>
            </a:pPr>
            <a:r>
              <a:rPr lang="en-US" sz="2000" b="1" dirty="0">
                <a:solidFill>
                  <a:schemeClr val="accent4"/>
                </a:solidFill>
              </a:rPr>
              <a:t>→</a:t>
            </a:r>
            <a:endParaRPr lang="en-US" sz="2000" dirty="0"/>
          </a:p>
        </p:txBody>
      </p:sp>
      <p:sp>
        <p:nvSpPr>
          <p:cNvPr id="23" name="card_311"/>
          <p:cNvSpPr/>
          <p:nvPr/>
        </p:nvSpPr>
        <p:spPr>
          <a:xfrm>
            <a:off x="7187184" y="1325880"/>
            <a:ext cx="1463040" cy="1737360"/>
          </a:xfrm>
          <a:prstGeom prst="roundRect">
            <a:avLst>
              <a:gd name="adj" fmla="val 7500"/>
            </a:avLst>
          </a:prstGeom>
          <a:solidFill>
            <a:schemeClr val="bg2"/>
          </a:solidFill>
          <a:ln/>
        </p:spPr>
      </p:sp>
      <p:sp>
        <p:nvSpPr>
          <p:cNvPr id="24" name="badge_312"/>
          <p:cNvSpPr/>
          <p:nvPr/>
        </p:nvSpPr>
        <p:spPr>
          <a:xfrm>
            <a:off x="7726680" y="1463040"/>
            <a:ext cx="384048" cy="384048"/>
          </a:xfrm>
          <a:prstGeom prst="ellipse">
            <a:avLst/>
          </a:prstGeom>
          <a:solidFill>
            <a:srgbClr val="E4572E"/>
          </a:solidFill>
          <a:ln/>
        </p:spPr>
      </p:sp>
      <p:sp>
        <p:nvSpPr>
          <p:cNvPr id="25" name="badgeTxt_313"/>
          <p:cNvSpPr txBox="1"/>
          <p:nvPr/>
        </p:nvSpPr>
        <p:spPr>
          <a:xfrm>
            <a:off x="7726680" y="14630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314"/>
          <p:cNvSpPr txBox="1"/>
          <p:nvPr/>
        </p:nvSpPr>
        <p:spPr>
          <a:xfrm>
            <a:off x="7278624" y="1938528"/>
            <a:ext cx="1280160" cy="1051560"/>
          </a:xfrm>
          <a:prstGeom prst="rect">
            <a:avLst/>
          </a:prstGeom>
          <a:noFill/>
          <a:ln/>
        </p:spPr>
        <p:txBody>
          <a:bodyPr wrap="square" lIns="0" tIns="0" rIns="0" bIns="0" rtlCol="0" anchor="ctr"/>
          <a:lstStyle/>
          <a:p>
            <a:pPr algn="ctr" indent="0" marL="0">
              <a:buNone/>
            </a:pPr>
            <a:r>
              <a:rPr lang="en-US" sz="1300" dirty="0">
                <a:solidFill>
                  <a:schemeClr val="tx1"/>
                </a:solidFill>
              </a:rPr>
              <a:t>Desperate voters turn to extreme parties</a:t>
            </a:r>
            <a:endParaRPr lang="en-US" sz="1300" dirty="0"/>
          </a:p>
        </p:txBody>
      </p:sp>
      <p:sp>
        <p:nvSpPr>
          <p:cNvPr id="27" name="card_315"/>
          <p:cNvSpPr/>
          <p:nvPr/>
        </p:nvSpPr>
        <p:spPr>
          <a:xfrm>
            <a:off x="457200" y="3291840"/>
            <a:ext cx="8229600" cy="1188720"/>
          </a:xfrm>
          <a:prstGeom prst="roundRect">
            <a:avLst>
              <a:gd name="adj" fmla="val 9231"/>
            </a:avLst>
          </a:prstGeom>
          <a:solidFill>
            <a:srgbClr val="E2F4F2"/>
          </a:solidFill>
          <a:ln/>
        </p:spPr>
      </p:sp>
      <p:sp>
        <p:nvSpPr>
          <p:cNvPr id="28" name="txt_316"/>
          <p:cNvSpPr txBox="1"/>
          <p:nvPr/>
        </p:nvSpPr>
        <p:spPr>
          <a:xfrm>
            <a:off x="685800" y="3383280"/>
            <a:ext cx="7772400" cy="1005840"/>
          </a:xfrm>
          <a:prstGeom prst="rect">
            <a:avLst/>
          </a:prstGeom>
          <a:noFill/>
          <a:ln/>
        </p:spPr>
        <p:txBody>
          <a:bodyPr wrap="square" lIns="0" tIns="0" rIns="0" bIns="0" rtlCol="0" anchor="ctr"/>
          <a:lstStyle/>
          <a:p>
            <a:pPr indent="0" marL="0">
              <a:buNone/>
            </a:pPr>
            <a:r>
              <a:rPr lang="en-US" sz="1400" b="1" dirty="0">
                <a:solidFill>
                  <a:srgbClr val="17A398"/>
                </a:solidFill>
              </a:rPr>
              <a:t>Weimar in crisis: </a:t>
            </a:r>
            <a:pPr indent="0" marL="0">
              <a:buNone/>
            </a:pPr>
            <a:r>
              <a:rPr lang="en-US" sz="1400" dirty="0">
                <a:solidFill>
                  <a:schemeClr val="tx1"/>
                </a:solidFill>
              </a:rPr>
              <a:t>in March 1930 the coalition government collapsed. The new Chancellor, Heinrich Brüning, could not win a majority, so President Hindenburg used Article 48 to pass laws by decree. Democracy was already being bypassed.</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Reichstag seats, 1928 to 1932</a:t>
            </a:r>
            <a:endParaRPr lang="en-US" sz="3000" dirty="0"/>
          </a:p>
        </p:txBody>
      </p:sp>
      <p:graphicFrame>
        <p:nvGraphicFramePr>
          <p:cNvPr id="3" name="chart_317" descr=""/>
          <p:cNvGraphicFramePr/>
          <p:nvPr/>
        </p:nvGraphicFramePr>
        <p:xfrm>
          <a:off x="457200" y="1051560"/>
          <a:ext cx="5120640" cy="3520440"/>
        </p:xfrm>
        <a:graphic xmlns:a="http://schemas.openxmlformats.org/drawingml/2006/main">
          <a:graphicData uri="http://schemas.openxmlformats.org/drawingml/2006/chart">
            <c:chart xmlns:c="http://schemas.openxmlformats.org/drawingml/2006/chart" r:id="rId1"/>
          </a:graphicData>
        </a:graphic>
      </p:graphicFrame>
      <p:sp>
        <p:nvSpPr>
          <p:cNvPr id="4" name="card_318"/>
          <p:cNvSpPr/>
          <p:nvPr/>
        </p:nvSpPr>
        <p:spPr>
          <a:xfrm>
            <a:off x="5852160" y="1143000"/>
            <a:ext cx="2834640" cy="3337560"/>
          </a:xfrm>
          <a:prstGeom prst="roundRect">
            <a:avLst>
              <a:gd name="adj" fmla="val 3871"/>
            </a:avLst>
          </a:prstGeom>
          <a:solidFill>
            <a:schemeClr val="bg2"/>
          </a:solidFill>
          <a:ln/>
        </p:spPr>
      </p:sp>
      <p:sp>
        <p:nvSpPr>
          <p:cNvPr id="5" name="txt_319"/>
          <p:cNvSpPr txBox="1"/>
          <p:nvPr/>
        </p:nvSpPr>
        <p:spPr>
          <a:xfrm>
            <a:off x="6035040" y="1261872"/>
            <a:ext cx="2560320" cy="36576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What the data shows</a:t>
            </a:r>
            <a:endParaRPr lang="en-US" sz="1600" dirty="0"/>
          </a:p>
        </p:txBody>
      </p:sp>
      <p:sp>
        <p:nvSpPr>
          <p:cNvPr id="6" name="txt_320"/>
          <p:cNvSpPr txBox="1"/>
          <p:nvPr/>
        </p:nvSpPr>
        <p:spPr>
          <a:xfrm>
            <a:off x="6035040" y="1691640"/>
            <a:ext cx="2514600" cy="2697480"/>
          </a:xfrm>
          <a:prstGeom prst="rect">
            <a:avLst/>
          </a:prstGeom>
          <a:noFill/>
          <a:ln/>
        </p:spPr>
        <p:txBody>
          <a:bodyPr wrap="square" lIns="0" tIns="0" rIns="0" bIns="0" rtlCol="0" anchor="t"/>
          <a:lstStyle/>
          <a:p>
            <a:pPr marL="342900" indent="-342900">
              <a:spcAft>
                <a:spcPts val="500"/>
              </a:spcAft>
              <a:buSzPct val="100000"/>
              <a:buChar char="•"/>
            </a:pPr>
            <a:r>
              <a:rPr lang="en-US" sz="1300" dirty="0">
                <a:solidFill>
                  <a:schemeClr val="tx1"/>
                </a:solidFill>
              </a:rPr>
              <a:t>Nazi seats rose almost twentyfold in four years</a:t>
            </a:r>
            <a:endParaRPr lang="en-US" sz="1300" dirty="0"/>
          </a:p>
          <a:p>
            <a:pPr marL="342900" indent="-342900">
              <a:spcAft>
                <a:spcPts val="500"/>
              </a:spcAft>
              <a:buSzPct val="100000"/>
              <a:buChar char="•"/>
            </a:pPr>
            <a:r>
              <a:rPr lang="en-US" sz="1300" dirty="0">
                <a:solidFill>
                  <a:schemeClr val="tx1"/>
                </a:solidFill>
              </a:rPr>
              <a:t>By July 1932 they were the largest party, with 37% of the vote</a:t>
            </a:r>
            <a:endParaRPr lang="en-US" sz="1300" dirty="0"/>
          </a:p>
          <a:p>
            <a:pPr marL="342900" indent="-342900">
              <a:spcAft>
                <a:spcPts val="500"/>
              </a:spcAft>
              <a:buSzPct val="100000"/>
              <a:buChar char="•"/>
            </a:pPr>
            <a:r>
              <a:rPr lang="en-US" sz="1300" dirty="0">
                <a:solidFill>
                  <a:schemeClr val="tx1"/>
                </a:solidFill>
              </a:rPr>
              <a:t>They never won a majority in a free election</a:t>
            </a:r>
            <a:endParaRPr lang="en-US" sz="1300" dirty="0"/>
          </a:p>
          <a:p>
            <a:pPr marL="342900" indent="-342900">
              <a:spcAft>
                <a:spcPts val="500"/>
              </a:spcAft>
              <a:buSzPct val="100000"/>
              <a:buChar char="•"/>
            </a:pPr>
            <a:r>
              <a:rPr lang="en-US" sz="1300" dirty="0">
                <a:solidFill>
                  <a:schemeClr val="tx1"/>
                </a:solidFill>
              </a:rPr>
              <a:t>Communist support grew too, frightening many middle class voters</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Why did so many Germans vote Nazi?</a:t>
            </a:r>
            <a:endParaRPr lang="en-US" sz="3000" dirty="0"/>
          </a:p>
        </p:txBody>
      </p:sp>
      <p:sp>
        <p:nvSpPr>
          <p:cNvPr id="3" name="card_321"/>
          <p:cNvSpPr/>
          <p:nvPr/>
        </p:nvSpPr>
        <p:spPr>
          <a:xfrm>
            <a:off x="457200" y="1143000"/>
            <a:ext cx="2606040" cy="1554480"/>
          </a:xfrm>
          <a:prstGeom prst="roundRect">
            <a:avLst>
              <a:gd name="adj" fmla="val 7059"/>
            </a:avLst>
          </a:prstGeom>
          <a:solidFill>
            <a:schemeClr val="bg2"/>
          </a:solidFill>
          <a:ln/>
        </p:spPr>
      </p:sp>
      <p:sp>
        <p:nvSpPr>
          <p:cNvPr id="4" name="txt_322"/>
          <p:cNvSpPr txBox="1"/>
          <p:nvPr/>
        </p:nvSpPr>
        <p:spPr>
          <a:xfrm>
            <a:off x="640080"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The Depression</a:t>
            </a:r>
            <a:endParaRPr lang="en-US" sz="1600" dirty="0"/>
          </a:p>
        </p:txBody>
      </p:sp>
      <p:sp>
        <p:nvSpPr>
          <p:cNvPr id="5" name="txt_323"/>
          <p:cNvSpPr txBox="1"/>
          <p:nvPr/>
        </p:nvSpPr>
        <p:spPr>
          <a:xfrm>
            <a:off x="640080"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Mass unemployment and poverty made people desperate for change</a:t>
            </a:r>
            <a:endParaRPr lang="en-US" sz="1300" dirty="0"/>
          </a:p>
        </p:txBody>
      </p:sp>
      <p:sp>
        <p:nvSpPr>
          <p:cNvPr id="6" name="card_324"/>
          <p:cNvSpPr/>
          <p:nvPr/>
        </p:nvSpPr>
        <p:spPr>
          <a:xfrm>
            <a:off x="3273552" y="1143000"/>
            <a:ext cx="2606040" cy="1554480"/>
          </a:xfrm>
          <a:prstGeom prst="roundRect">
            <a:avLst>
              <a:gd name="adj" fmla="val 7059"/>
            </a:avLst>
          </a:prstGeom>
          <a:solidFill>
            <a:schemeClr val="bg2"/>
          </a:solidFill>
          <a:ln/>
        </p:spPr>
      </p:sp>
      <p:sp>
        <p:nvSpPr>
          <p:cNvPr id="7" name="txt_325"/>
          <p:cNvSpPr txBox="1"/>
          <p:nvPr/>
        </p:nvSpPr>
        <p:spPr>
          <a:xfrm>
            <a:off x="3456432"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Fear of communism</a:t>
            </a:r>
            <a:endParaRPr lang="en-US" sz="1600" dirty="0"/>
          </a:p>
        </p:txBody>
      </p:sp>
      <p:sp>
        <p:nvSpPr>
          <p:cNvPr id="8" name="txt_326"/>
          <p:cNvSpPr txBox="1"/>
          <p:nvPr/>
        </p:nvSpPr>
        <p:spPr>
          <a:xfrm>
            <a:off x="3456432"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Middle classes, farmers and business owners saw the Nazis as protection from a communist revolution</a:t>
            </a:r>
            <a:endParaRPr lang="en-US" sz="1300" dirty="0"/>
          </a:p>
        </p:txBody>
      </p:sp>
      <p:sp>
        <p:nvSpPr>
          <p:cNvPr id="9" name="card_327"/>
          <p:cNvSpPr/>
          <p:nvPr/>
        </p:nvSpPr>
        <p:spPr>
          <a:xfrm>
            <a:off x="6089904" y="1143000"/>
            <a:ext cx="2606040" cy="1554480"/>
          </a:xfrm>
          <a:prstGeom prst="roundRect">
            <a:avLst>
              <a:gd name="adj" fmla="val 7059"/>
            </a:avLst>
          </a:prstGeom>
          <a:solidFill>
            <a:schemeClr val="bg2"/>
          </a:solidFill>
          <a:ln/>
        </p:spPr>
      </p:sp>
      <p:sp>
        <p:nvSpPr>
          <p:cNvPr id="10" name="txt_328"/>
          <p:cNvSpPr txBox="1"/>
          <p:nvPr/>
        </p:nvSpPr>
        <p:spPr>
          <a:xfrm>
            <a:off x="6272784" y="128016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Propaganda</a:t>
            </a:r>
            <a:endParaRPr lang="en-US" sz="1600" dirty="0"/>
          </a:p>
        </p:txBody>
      </p:sp>
      <p:sp>
        <p:nvSpPr>
          <p:cNvPr id="11" name="txt_329"/>
          <p:cNvSpPr txBox="1"/>
          <p:nvPr/>
        </p:nvSpPr>
        <p:spPr>
          <a:xfrm>
            <a:off x="6272784" y="1691640"/>
            <a:ext cx="2286000" cy="960120"/>
          </a:xfrm>
          <a:prstGeom prst="rect">
            <a:avLst/>
          </a:prstGeom>
          <a:noFill/>
          <a:ln/>
        </p:spPr>
        <p:txBody>
          <a:bodyPr wrap="square" lIns="0" tIns="0" rIns="0" bIns="0" rtlCol="0" anchor="t"/>
          <a:lstStyle/>
          <a:p>
            <a:pPr indent="0" marL="0">
              <a:buNone/>
            </a:pPr>
            <a:r>
              <a:rPr lang="en-US" sz="1300" dirty="0">
                <a:solidFill>
                  <a:schemeClr val="tx2"/>
                </a:solidFill>
              </a:rPr>
              <a:t>Goebbels used posters, rallies, films and radio, and Hitler flew between rallies in 1932</a:t>
            </a:r>
            <a:endParaRPr lang="en-US" sz="1300" dirty="0"/>
          </a:p>
        </p:txBody>
      </p:sp>
      <p:sp>
        <p:nvSpPr>
          <p:cNvPr id="12" name="card_330"/>
          <p:cNvSpPr/>
          <p:nvPr/>
        </p:nvSpPr>
        <p:spPr>
          <a:xfrm>
            <a:off x="457200" y="2880360"/>
            <a:ext cx="2606040" cy="1554480"/>
          </a:xfrm>
          <a:prstGeom prst="roundRect">
            <a:avLst>
              <a:gd name="adj" fmla="val 7059"/>
            </a:avLst>
          </a:prstGeom>
          <a:solidFill>
            <a:schemeClr val="bg2"/>
          </a:solidFill>
          <a:ln/>
        </p:spPr>
      </p:sp>
      <p:sp>
        <p:nvSpPr>
          <p:cNvPr id="13" name="txt_331"/>
          <p:cNvSpPr txBox="1"/>
          <p:nvPr/>
        </p:nvSpPr>
        <p:spPr>
          <a:xfrm>
            <a:off x="640080"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Hitler himself</a:t>
            </a:r>
            <a:endParaRPr lang="en-US" sz="1600" dirty="0"/>
          </a:p>
        </p:txBody>
      </p:sp>
      <p:sp>
        <p:nvSpPr>
          <p:cNvPr id="14" name="txt_332"/>
          <p:cNvSpPr txBox="1"/>
          <p:nvPr/>
        </p:nvSpPr>
        <p:spPr>
          <a:xfrm>
            <a:off x="640080" y="3429000"/>
            <a:ext cx="2286000" cy="960120"/>
          </a:xfrm>
          <a:prstGeom prst="rect">
            <a:avLst/>
          </a:prstGeom>
          <a:noFill/>
          <a:ln/>
        </p:spPr>
        <p:txBody>
          <a:bodyPr wrap="square" lIns="0" tIns="0" rIns="0" bIns="0" rtlCol="0" anchor="t"/>
          <a:lstStyle/>
          <a:p>
            <a:pPr indent="0" marL="0">
              <a:buNone/>
            </a:pPr>
            <a:r>
              <a:rPr lang="en-US" sz="1300" dirty="0">
                <a:solidFill>
                  <a:schemeClr val="tx2"/>
                </a:solidFill>
              </a:rPr>
              <a:t>A powerful speaker who seemed strong, decisive and able to save Germany</a:t>
            </a:r>
            <a:endParaRPr lang="en-US" sz="1300" dirty="0"/>
          </a:p>
        </p:txBody>
      </p:sp>
      <p:sp>
        <p:nvSpPr>
          <p:cNvPr id="15" name="card_333"/>
          <p:cNvSpPr/>
          <p:nvPr/>
        </p:nvSpPr>
        <p:spPr>
          <a:xfrm>
            <a:off x="3273552" y="2880360"/>
            <a:ext cx="2606040" cy="1554480"/>
          </a:xfrm>
          <a:prstGeom prst="roundRect">
            <a:avLst>
              <a:gd name="adj" fmla="val 7059"/>
            </a:avLst>
          </a:prstGeom>
          <a:solidFill>
            <a:schemeClr val="bg2"/>
          </a:solidFill>
          <a:ln/>
        </p:spPr>
      </p:sp>
      <p:sp>
        <p:nvSpPr>
          <p:cNvPr id="16" name="txt_334"/>
          <p:cNvSpPr txBox="1"/>
          <p:nvPr/>
        </p:nvSpPr>
        <p:spPr>
          <a:xfrm>
            <a:off x="3456432"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The SA</a:t>
            </a:r>
            <a:endParaRPr lang="en-US" sz="1600" dirty="0"/>
          </a:p>
        </p:txBody>
      </p:sp>
      <p:sp>
        <p:nvSpPr>
          <p:cNvPr id="17" name="txt_335"/>
          <p:cNvSpPr txBox="1"/>
          <p:nvPr/>
        </p:nvSpPr>
        <p:spPr>
          <a:xfrm>
            <a:off x="3456432" y="3429000"/>
            <a:ext cx="2286000" cy="960120"/>
          </a:xfrm>
          <a:prstGeom prst="rect">
            <a:avLst/>
          </a:prstGeom>
          <a:noFill/>
          <a:ln/>
        </p:spPr>
        <p:txBody>
          <a:bodyPr wrap="square" lIns="0" tIns="0" rIns="0" bIns="0" rtlCol="0" anchor="t"/>
          <a:lstStyle/>
          <a:p>
            <a:pPr indent="0" marL="0">
              <a:buNone/>
            </a:pPr>
            <a:r>
              <a:rPr lang="en-US" sz="1300" dirty="0">
                <a:solidFill>
                  <a:schemeClr val="tx2"/>
                </a:solidFill>
              </a:rPr>
              <a:t>Disrupted opponents' meetings but also looked like order and discipline in a chaotic time</a:t>
            </a:r>
            <a:endParaRPr lang="en-US" sz="1300" dirty="0"/>
          </a:p>
        </p:txBody>
      </p:sp>
      <p:sp>
        <p:nvSpPr>
          <p:cNvPr id="18" name="card_336"/>
          <p:cNvSpPr/>
          <p:nvPr/>
        </p:nvSpPr>
        <p:spPr>
          <a:xfrm>
            <a:off x="6089904" y="2880360"/>
            <a:ext cx="2606040" cy="1554480"/>
          </a:xfrm>
          <a:prstGeom prst="roundRect">
            <a:avLst>
              <a:gd name="adj" fmla="val 7059"/>
            </a:avLst>
          </a:prstGeom>
          <a:solidFill>
            <a:schemeClr val="bg2"/>
          </a:solidFill>
          <a:ln/>
        </p:spPr>
      </p:sp>
      <p:sp>
        <p:nvSpPr>
          <p:cNvPr id="19" name="txt_337"/>
          <p:cNvSpPr txBox="1"/>
          <p:nvPr/>
        </p:nvSpPr>
        <p:spPr>
          <a:xfrm>
            <a:off x="6272784" y="3017520"/>
            <a:ext cx="2286000" cy="365760"/>
          </a:xfrm>
          <a:prstGeom prst="rect">
            <a:avLst/>
          </a:prstGeom>
          <a:noFill/>
          <a:ln/>
        </p:spPr>
        <p:txBody>
          <a:bodyPr wrap="square" lIns="0" tIns="0" rIns="0" bIns="0" rtlCol="0" anchor="t"/>
          <a:lstStyle/>
          <a:p>
            <a:pPr indent="0" marL="0">
              <a:buNone/>
            </a:pPr>
            <a:r>
              <a:rPr lang="en-US" sz="1600" b="1" dirty="0">
                <a:solidFill>
                  <a:schemeClr val="accent1"/>
                </a:solidFill>
                <a:latin typeface="Cambria" pitchFamily="34" charset="0"/>
                <a:ea typeface="Cambria" pitchFamily="34" charset="-122"/>
                <a:cs typeface="Cambria" pitchFamily="34" charset="-120"/>
              </a:rPr>
              <a:t>Weak Weimar</a:t>
            </a:r>
            <a:endParaRPr lang="en-US" sz="1600" dirty="0"/>
          </a:p>
        </p:txBody>
      </p:sp>
      <p:sp>
        <p:nvSpPr>
          <p:cNvPr id="20" name="txt_338"/>
          <p:cNvSpPr txBox="1"/>
          <p:nvPr/>
        </p:nvSpPr>
        <p:spPr>
          <a:xfrm>
            <a:off x="6272784" y="3429000"/>
            <a:ext cx="2286000" cy="960120"/>
          </a:xfrm>
          <a:prstGeom prst="rect">
            <a:avLst/>
          </a:prstGeom>
          <a:noFill/>
          <a:ln/>
        </p:spPr>
        <p:txBody>
          <a:bodyPr wrap="square" lIns="0" tIns="0" rIns="0" bIns="0" rtlCol="0" anchor="t"/>
          <a:lstStyle/>
          <a:p>
            <a:pPr indent="0" marL="0">
              <a:buNone/>
            </a:pPr>
            <a:r>
              <a:rPr lang="en-US" sz="1300" dirty="0">
                <a:solidFill>
                  <a:schemeClr val="tx2"/>
                </a:solidFill>
              </a:rPr>
              <a:t>Rule by decree and repeated elections made democracy look like it had failed</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Something for everyone: Nazi promises</a:t>
            </a:r>
            <a:endParaRPr lang="en-US" sz="3000" dirty="0"/>
          </a:p>
        </p:txBody>
      </p:sp>
      <p:sp>
        <p:nvSpPr>
          <p:cNvPr id="3" name="card_339"/>
          <p:cNvSpPr/>
          <p:nvPr/>
        </p:nvSpPr>
        <p:spPr>
          <a:xfrm>
            <a:off x="457200" y="1097280"/>
            <a:ext cx="8229600" cy="566928"/>
          </a:xfrm>
          <a:prstGeom prst="roundRect">
            <a:avLst>
              <a:gd name="adj" fmla="val 19355"/>
            </a:avLst>
          </a:prstGeom>
          <a:solidFill>
            <a:schemeClr val="bg2"/>
          </a:solidFill>
          <a:ln/>
        </p:spPr>
      </p:sp>
      <p:sp>
        <p:nvSpPr>
          <p:cNvPr id="4" name="badge_340"/>
          <p:cNvSpPr/>
          <p:nvPr/>
        </p:nvSpPr>
        <p:spPr>
          <a:xfrm>
            <a:off x="594360" y="1188720"/>
            <a:ext cx="384048" cy="384048"/>
          </a:xfrm>
          <a:prstGeom prst="ellipse">
            <a:avLst/>
          </a:prstGeom>
          <a:solidFill>
            <a:schemeClr val="accent4"/>
          </a:solidFill>
          <a:ln/>
        </p:spPr>
      </p:sp>
      <p:sp>
        <p:nvSpPr>
          <p:cNvPr id="5" name="badgeTxt_341"/>
          <p:cNvSpPr txBox="1"/>
          <p:nvPr/>
        </p:nvSpPr>
        <p:spPr>
          <a:xfrm>
            <a:off x="594360" y="118872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42"/>
          <p:cNvSpPr txBox="1"/>
          <p:nvPr/>
        </p:nvSpPr>
        <p:spPr>
          <a:xfrm>
            <a:off x="1188720" y="1097280"/>
            <a:ext cx="1828800" cy="566928"/>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Workers</a:t>
            </a:r>
            <a:endParaRPr lang="en-US" sz="1600" dirty="0"/>
          </a:p>
        </p:txBody>
      </p:sp>
      <p:sp>
        <p:nvSpPr>
          <p:cNvPr id="7" name="txt_343"/>
          <p:cNvSpPr txBox="1"/>
          <p:nvPr/>
        </p:nvSpPr>
        <p:spPr>
          <a:xfrm>
            <a:off x="3017520" y="1097280"/>
            <a:ext cx="5486400" cy="566928"/>
          </a:xfrm>
          <a:prstGeom prst="rect">
            <a:avLst/>
          </a:prstGeom>
          <a:noFill/>
          <a:ln/>
        </p:spPr>
        <p:txBody>
          <a:bodyPr wrap="square" lIns="0" tIns="0" rIns="0" bIns="0" rtlCol="0" anchor="ctr"/>
          <a:lstStyle/>
          <a:p>
            <a:pPr indent="0" marL="0">
              <a:buNone/>
            </a:pPr>
            <a:r>
              <a:rPr lang="en-US" sz="1400" dirty="0">
                <a:solidFill>
                  <a:schemeClr val="tx1"/>
                </a:solidFill>
              </a:rPr>
              <a:t>'Work and bread': jobs for the unemployed</a:t>
            </a:r>
            <a:endParaRPr lang="en-US" sz="1400" dirty="0"/>
          </a:p>
        </p:txBody>
      </p:sp>
      <p:sp>
        <p:nvSpPr>
          <p:cNvPr id="8" name="card_344"/>
          <p:cNvSpPr/>
          <p:nvPr/>
        </p:nvSpPr>
        <p:spPr>
          <a:xfrm>
            <a:off x="457200" y="1783080"/>
            <a:ext cx="8229600" cy="566928"/>
          </a:xfrm>
          <a:prstGeom prst="roundRect">
            <a:avLst>
              <a:gd name="adj" fmla="val 19355"/>
            </a:avLst>
          </a:prstGeom>
          <a:solidFill>
            <a:schemeClr val="bg2"/>
          </a:solidFill>
          <a:ln/>
        </p:spPr>
      </p:sp>
      <p:sp>
        <p:nvSpPr>
          <p:cNvPr id="9" name="badge_345"/>
          <p:cNvSpPr/>
          <p:nvPr/>
        </p:nvSpPr>
        <p:spPr>
          <a:xfrm>
            <a:off x="594360" y="1874520"/>
            <a:ext cx="384048" cy="384048"/>
          </a:xfrm>
          <a:prstGeom prst="ellipse">
            <a:avLst/>
          </a:prstGeom>
          <a:solidFill>
            <a:schemeClr val="accent4"/>
          </a:solidFill>
          <a:ln/>
        </p:spPr>
      </p:sp>
      <p:sp>
        <p:nvSpPr>
          <p:cNvPr id="10" name="badgeTxt_346"/>
          <p:cNvSpPr txBox="1"/>
          <p:nvPr/>
        </p:nvSpPr>
        <p:spPr>
          <a:xfrm>
            <a:off x="594360" y="187452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47"/>
          <p:cNvSpPr txBox="1"/>
          <p:nvPr/>
        </p:nvSpPr>
        <p:spPr>
          <a:xfrm>
            <a:off x="1188720" y="1783080"/>
            <a:ext cx="1828800" cy="566928"/>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Farmers</a:t>
            </a:r>
            <a:endParaRPr lang="en-US" sz="1600" dirty="0"/>
          </a:p>
        </p:txBody>
      </p:sp>
      <p:sp>
        <p:nvSpPr>
          <p:cNvPr id="12" name="txt_348"/>
          <p:cNvSpPr txBox="1"/>
          <p:nvPr/>
        </p:nvSpPr>
        <p:spPr>
          <a:xfrm>
            <a:off x="3017520" y="1783080"/>
            <a:ext cx="5486400" cy="566928"/>
          </a:xfrm>
          <a:prstGeom prst="rect">
            <a:avLst/>
          </a:prstGeom>
          <a:noFill/>
          <a:ln/>
        </p:spPr>
        <p:txBody>
          <a:bodyPr wrap="square" lIns="0" tIns="0" rIns="0" bIns="0" rtlCol="0" anchor="ctr"/>
          <a:lstStyle/>
          <a:p>
            <a:pPr indent="0" marL="0">
              <a:buNone/>
            </a:pPr>
            <a:r>
              <a:rPr lang="en-US" sz="1400" dirty="0">
                <a:solidFill>
                  <a:schemeClr val="tx1"/>
                </a:solidFill>
              </a:rPr>
              <a:t>Help for struggling farmers, many of whom were in debt</a:t>
            </a:r>
            <a:endParaRPr lang="en-US" sz="1400" dirty="0"/>
          </a:p>
        </p:txBody>
      </p:sp>
      <p:sp>
        <p:nvSpPr>
          <p:cNvPr id="13" name="card_349"/>
          <p:cNvSpPr/>
          <p:nvPr/>
        </p:nvSpPr>
        <p:spPr>
          <a:xfrm>
            <a:off x="457200" y="2468880"/>
            <a:ext cx="8229600" cy="566928"/>
          </a:xfrm>
          <a:prstGeom prst="roundRect">
            <a:avLst>
              <a:gd name="adj" fmla="val 19355"/>
            </a:avLst>
          </a:prstGeom>
          <a:solidFill>
            <a:schemeClr val="bg2"/>
          </a:solidFill>
          <a:ln/>
        </p:spPr>
      </p:sp>
      <p:sp>
        <p:nvSpPr>
          <p:cNvPr id="14" name="badge_350"/>
          <p:cNvSpPr/>
          <p:nvPr/>
        </p:nvSpPr>
        <p:spPr>
          <a:xfrm>
            <a:off x="594360" y="2560320"/>
            <a:ext cx="384048" cy="384048"/>
          </a:xfrm>
          <a:prstGeom prst="ellipse">
            <a:avLst/>
          </a:prstGeom>
          <a:solidFill>
            <a:schemeClr val="accent4"/>
          </a:solidFill>
          <a:ln/>
        </p:spPr>
      </p:sp>
      <p:sp>
        <p:nvSpPr>
          <p:cNvPr id="15" name="badgeTxt_351"/>
          <p:cNvSpPr txBox="1"/>
          <p:nvPr/>
        </p:nvSpPr>
        <p:spPr>
          <a:xfrm>
            <a:off x="594360" y="256032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52"/>
          <p:cNvSpPr txBox="1"/>
          <p:nvPr/>
        </p:nvSpPr>
        <p:spPr>
          <a:xfrm>
            <a:off x="1188720" y="2468880"/>
            <a:ext cx="1828800" cy="566928"/>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Middle classes</a:t>
            </a:r>
            <a:endParaRPr lang="en-US" sz="1600" dirty="0"/>
          </a:p>
        </p:txBody>
      </p:sp>
      <p:sp>
        <p:nvSpPr>
          <p:cNvPr id="17" name="txt_353"/>
          <p:cNvSpPr txBox="1"/>
          <p:nvPr/>
        </p:nvSpPr>
        <p:spPr>
          <a:xfrm>
            <a:off x="3017520" y="2468880"/>
            <a:ext cx="5486400" cy="566928"/>
          </a:xfrm>
          <a:prstGeom prst="rect">
            <a:avLst/>
          </a:prstGeom>
          <a:noFill/>
          <a:ln/>
        </p:spPr>
        <p:txBody>
          <a:bodyPr wrap="square" lIns="0" tIns="0" rIns="0" bIns="0" rtlCol="0" anchor="ctr"/>
          <a:lstStyle/>
          <a:p>
            <a:pPr indent="0" marL="0">
              <a:buNone/>
            </a:pPr>
            <a:r>
              <a:rPr lang="en-US" sz="1400" dirty="0">
                <a:solidFill>
                  <a:schemeClr val="tx1"/>
                </a:solidFill>
              </a:rPr>
              <a:t>Protection from communism and a return to traditional values</a:t>
            </a:r>
            <a:endParaRPr lang="en-US" sz="1400" dirty="0"/>
          </a:p>
        </p:txBody>
      </p:sp>
      <p:sp>
        <p:nvSpPr>
          <p:cNvPr id="18" name="card_354"/>
          <p:cNvSpPr/>
          <p:nvPr/>
        </p:nvSpPr>
        <p:spPr>
          <a:xfrm>
            <a:off x="457200" y="3154680"/>
            <a:ext cx="8229600" cy="566928"/>
          </a:xfrm>
          <a:prstGeom prst="roundRect">
            <a:avLst>
              <a:gd name="adj" fmla="val 19355"/>
            </a:avLst>
          </a:prstGeom>
          <a:solidFill>
            <a:schemeClr val="bg2"/>
          </a:solidFill>
          <a:ln/>
        </p:spPr>
      </p:sp>
      <p:sp>
        <p:nvSpPr>
          <p:cNvPr id="19" name="badge_355"/>
          <p:cNvSpPr/>
          <p:nvPr/>
        </p:nvSpPr>
        <p:spPr>
          <a:xfrm>
            <a:off x="594360" y="3246120"/>
            <a:ext cx="384048" cy="384048"/>
          </a:xfrm>
          <a:prstGeom prst="ellipse">
            <a:avLst/>
          </a:prstGeom>
          <a:solidFill>
            <a:schemeClr val="accent4"/>
          </a:solidFill>
          <a:ln/>
        </p:spPr>
      </p:sp>
      <p:sp>
        <p:nvSpPr>
          <p:cNvPr id="20" name="badgeTxt_356"/>
          <p:cNvSpPr txBox="1"/>
          <p:nvPr/>
        </p:nvSpPr>
        <p:spPr>
          <a:xfrm>
            <a:off x="594360" y="324612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57"/>
          <p:cNvSpPr txBox="1"/>
          <p:nvPr/>
        </p:nvSpPr>
        <p:spPr>
          <a:xfrm>
            <a:off x="1188720" y="3154680"/>
            <a:ext cx="1828800" cy="566928"/>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Big business</a:t>
            </a:r>
            <a:endParaRPr lang="en-US" sz="1600" dirty="0"/>
          </a:p>
        </p:txBody>
      </p:sp>
      <p:sp>
        <p:nvSpPr>
          <p:cNvPr id="22" name="txt_358"/>
          <p:cNvSpPr txBox="1"/>
          <p:nvPr/>
        </p:nvSpPr>
        <p:spPr>
          <a:xfrm>
            <a:off x="3017520" y="3154680"/>
            <a:ext cx="5486400" cy="566928"/>
          </a:xfrm>
          <a:prstGeom prst="rect">
            <a:avLst/>
          </a:prstGeom>
          <a:noFill/>
          <a:ln/>
        </p:spPr>
        <p:txBody>
          <a:bodyPr wrap="square" lIns="0" tIns="0" rIns="0" bIns="0" rtlCol="0" anchor="ctr"/>
          <a:lstStyle/>
          <a:p>
            <a:pPr indent="0" marL="0">
              <a:buNone/>
            </a:pPr>
            <a:r>
              <a:rPr lang="en-US" sz="1400" dirty="0">
                <a:solidFill>
                  <a:schemeClr val="tx1"/>
                </a:solidFill>
              </a:rPr>
              <a:t>Order, an end to strikes and a crackdown on trade unions</a:t>
            </a:r>
            <a:endParaRPr lang="en-US" sz="1400" dirty="0"/>
          </a:p>
        </p:txBody>
      </p:sp>
      <p:sp>
        <p:nvSpPr>
          <p:cNvPr id="23" name="card_359"/>
          <p:cNvSpPr/>
          <p:nvPr/>
        </p:nvSpPr>
        <p:spPr>
          <a:xfrm>
            <a:off x="457200" y="3840480"/>
            <a:ext cx="8229600" cy="566928"/>
          </a:xfrm>
          <a:prstGeom prst="roundRect">
            <a:avLst>
              <a:gd name="adj" fmla="val 19355"/>
            </a:avLst>
          </a:prstGeom>
          <a:solidFill>
            <a:schemeClr val="bg2"/>
          </a:solidFill>
          <a:ln/>
        </p:spPr>
      </p:sp>
      <p:sp>
        <p:nvSpPr>
          <p:cNvPr id="24" name="badge_360"/>
          <p:cNvSpPr/>
          <p:nvPr/>
        </p:nvSpPr>
        <p:spPr>
          <a:xfrm>
            <a:off x="594360" y="3931920"/>
            <a:ext cx="384048" cy="384048"/>
          </a:xfrm>
          <a:prstGeom prst="ellipse">
            <a:avLst/>
          </a:prstGeom>
          <a:solidFill>
            <a:schemeClr val="accent4"/>
          </a:solidFill>
          <a:ln/>
        </p:spPr>
      </p:sp>
      <p:sp>
        <p:nvSpPr>
          <p:cNvPr id="25" name="badgeTxt_361"/>
          <p:cNvSpPr txBox="1"/>
          <p:nvPr/>
        </p:nvSpPr>
        <p:spPr>
          <a:xfrm>
            <a:off x="594360" y="393192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362"/>
          <p:cNvSpPr txBox="1"/>
          <p:nvPr/>
        </p:nvSpPr>
        <p:spPr>
          <a:xfrm>
            <a:off x="1188720" y="3840480"/>
            <a:ext cx="1828800" cy="566928"/>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Young people</a:t>
            </a:r>
            <a:endParaRPr lang="en-US" sz="1600" dirty="0"/>
          </a:p>
        </p:txBody>
      </p:sp>
      <p:sp>
        <p:nvSpPr>
          <p:cNvPr id="27" name="txt_363"/>
          <p:cNvSpPr txBox="1"/>
          <p:nvPr/>
        </p:nvSpPr>
        <p:spPr>
          <a:xfrm>
            <a:off x="3017520" y="3840480"/>
            <a:ext cx="5486400" cy="566928"/>
          </a:xfrm>
          <a:prstGeom prst="rect">
            <a:avLst/>
          </a:prstGeom>
          <a:noFill/>
          <a:ln/>
        </p:spPr>
        <p:txBody>
          <a:bodyPr wrap="square" lIns="0" tIns="0" rIns="0" bIns="0" rtlCol="0" anchor="ctr"/>
          <a:lstStyle/>
          <a:p>
            <a:pPr indent="0" marL="0">
              <a:buNone/>
            </a:pPr>
            <a:r>
              <a:rPr lang="en-US" sz="1400" dirty="0">
                <a:solidFill>
                  <a:schemeClr val="tx1"/>
                </a:solidFill>
              </a:rPr>
              <a:t>Excitement, belonging and a role in building a 'new Germany'</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why did they vote Nazi?</a:t>
            </a:r>
            <a:endParaRPr lang="en-US" sz="3000" dirty="0"/>
          </a:p>
        </p:txBody>
      </p:sp>
      <p:sp>
        <p:nvSpPr>
          <p:cNvPr id="3" name="card_364"/>
          <p:cNvSpPr/>
          <p:nvPr/>
        </p:nvSpPr>
        <p:spPr>
          <a:xfrm>
            <a:off x="457200" y="1143000"/>
            <a:ext cx="4023360" cy="987552"/>
          </a:xfrm>
          <a:prstGeom prst="roundRect">
            <a:avLst>
              <a:gd name="adj" fmla="val 11111"/>
            </a:avLst>
          </a:prstGeom>
          <a:solidFill>
            <a:schemeClr val="bg2"/>
          </a:solidFill>
          <a:ln/>
        </p:spPr>
      </p:sp>
      <p:sp>
        <p:nvSpPr>
          <p:cNvPr id="4" name="badge_365"/>
          <p:cNvSpPr/>
          <p:nvPr/>
        </p:nvSpPr>
        <p:spPr>
          <a:xfrm>
            <a:off x="621792" y="1444752"/>
            <a:ext cx="384048" cy="384048"/>
          </a:xfrm>
          <a:prstGeom prst="ellipse">
            <a:avLst/>
          </a:prstGeom>
          <a:solidFill>
            <a:schemeClr val="accent4"/>
          </a:solidFill>
          <a:ln/>
        </p:spPr>
      </p:sp>
      <p:sp>
        <p:nvSpPr>
          <p:cNvPr id="5" name="badgeTxt_366"/>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67"/>
          <p:cNvSpPr txBox="1"/>
          <p:nvPr/>
        </p:nvSpPr>
        <p:spPr>
          <a:xfrm>
            <a:off x="118872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 shopkeeper fears that the Communists will take his business</a:t>
            </a:r>
            <a:endParaRPr lang="en-US" sz="1400" dirty="0"/>
          </a:p>
        </p:txBody>
      </p:sp>
      <p:sp>
        <p:nvSpPr>
          <p:cNvPr id="7" name="card_368"/>
          <p:cNvSpPr/>
          <p:nvPr/>
        </p:nvSpPr>
        <p:spPr>
          <a:xfrm>
            <a:off x="4663440" y="1143000"/>
            <a:ext cx="4023360" cy="987552"/>
          </a:xfrm>
          <a:prstGeom prst="roundRect">
            <a:avLst>
              <a:gd name="adj" fmla="val 11111"/>
            </a:avLst>
          </a:prstGeom>
          <a:solidFill>
            <a:schemeClr val="bg2"/>
          </a:solidFill>
          <a:ln/>
        </p:spPr>
      </p:sp>
      <p:sp>
        <p:nvSpPr>
          <p:cNvPr id="8" name="badge_369"/>
          <p:cNvSpPr/>
          <p:nvPr/>
        </p:nvSpPr>
        <p:spPr>
          <a:xfrm>
            <a:off x="4828032" y="1444752"/>
            <a:ext cx="384048" cy="384048"/>
          </a:xfrm>
          <a:prstGeom prst="ellipse">
            <a:avLst/>
          </a:prstGeom>
          <a:solidFill>
            <a:schemeClr val="accent4"/>
          </a:solidFill>
          <a:ln/>
        </p:spPr>
      </p:sp>
      <p:sp>
        <p:nvSpPr>
          <p:cNvPr id="9" name="badgeTxt_370"/>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371"/>
          <p:cNvSpPr txBox="1"/>
          <p:nvPr/>
        </p:nvSpPr>
        <p:spPr>
          <a:xfrm>
            <a:off x="5394960" y="1216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An unemployed factory worker hears the slogan 'Work and bread'</a:t>
            </a:r>
            <a:endParaRPr lang="en-US" sz="1400" dirty="0"/>
          </a:p>
        </p:txBody>
      </p:sp>
      <p:sp>
        <p:nvSpPr>
          <p:cNvPr id="11" name="card_372"/>
          <p:cNvSpPr/>
          <p:nvPr/>
        </p:nvSpPr>
        <p:spPr>
          <a:xfrm>
            <a:off x="457200" y="2286000"/>
            <a:ext cx="4023360" cy="987552"/>
          </a:xfrm>
          <a:prstGeom prst="roundRect">
            <a:avLst>
              <a:gd name="adj" fmla="val 11111"/>
            </a:avLst>
          </a:prstGeom>
          <a:solidFill>
            <a:schemeClr val="bg2"/>
          </a:solidFill>
          <a:ln/>
        </p:spPr>
      </p:sp>
      <p:sp>
        <p:nvSpPr>
          <p:cNvPr id="12" name="badge_373"/>
          <p:cNvSpPr/>
          <p:nvPr/>
        </p:nvSpPr>
        <p:spPr>
          <a:xfrm>
            <a:off x="621792" y="2587752"/>
            <a:ext cx="384048" cy="384048"/>
          </a:xfrm>
          <a:prstGeom prst="ellipse">
            <a:avLst/>
          </a:prstGeom>
          <a:solidFill>
            <a:schemeClr val="accent4"/>
          </a:solidFill>
          <a:ln/>
        </p:spPr>
      </p:sp>
      <p:sp>
        <p:nvSpPr>
          <p:cNvPr id="13" name="badgeTxt_374"/>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375"/>
          <p:cNvSpPr txBox="1"/>
          <p:nvPr/>
        </p:nvSpPr>
        <p:spPr>
          <a:xfrm>
            <a:off x="118872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 voter is impressed by Hitler flying to three rallies in one day</a:t>
            </a:r>
            <a:endParaRPr lang="en-US" sz="1400" dirty="0"/>
          </a:p>
        </p:txBody>
      </p:sp>
      <p:sp>
        <p:nvSpPr>
          <p:cNvPr id="15" name="card_376"/>
          <p:cNvSpPr/>
          <p:nvPr/>
        </p:nvSpPr>
        <p:spPr>
          <a:xfrm>
            <a:off x="4663440" y="2286000"/>
            <a:ext cx="4023360" cy="987552"/>
          </a:xfrm>
          <a:prstGeom prst="roundRect">
            <a:avLst>
              <a:gd name="adj" fmla="val 11111"/>
            </a:avLst>
          </a:prstGeom>
          <a:solidFill>
            <a:schemeClr val="bg2"/>
          </a:solidFill>
          <a:ln/>
        </p:spPr>
      </p:sp>
      <p:sp>
        <p:nvSpPr>
          <p:cNvPr id="16" name="badge_377"/>
          <p:cNvSpPr/>
          <p:nvPr/>
        </p:nvSpPr>
        <p:spPr>
          <a:xfrm>
            <a:off x="4828032" y="2587752"/>
            <a:ext cx="384048" cy="384048"/>
          </a:xfrm>
          <a:prstGeom prst="ellipse">
            <a:avLst/>
          </a:prstGeom>
          <a:solidFill>
            <a:schemeClr val="accent4"/>
          </a:solidFill>
          <a:ln/>
        </p:spPr>
      </p:sp>
      <p:sp>
        <p:nvSpPr>
          <p:cNvPr id="17" name="badgeTxt_378"/>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379"/>
          <p:cNvSpPr txBox="1"/>
          <p:nvPr/>
        </p:nvSpPr>
        <p:spPr>
          <a:xfrm>
            <a:off x="5394960" y="2359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 family sees the Reichstag fail to pass laws, and Hindenburg ruling by decree</a:t>
            </a:r>
            <a:endParaRPr lang="en-US" sz="1400" dirty="0"/>
          </a:p>
        </p:txBody>
      </p:sp>
      <p:sp>
        <p:nvSpPr>
          <p:cNvPr id="19" name="card_380"/>
          <p:cNvSpPr/>
          <p:nvPr/>
        </p:nvSpPr>
        <p:spPr>
          <a:xfrm>
            <a:off x="457200" y="3429000"/>
            <a:ext cx="4023360" cy="987552"/>
          </a:xfrm>
          <a:prstGeom prst="roundRect">
            <a:avLst>
              <a:gd name="adj" fmla="val 11111"/>
            </a:avLst>
          </a:prstGeom>
          <a:solidFill>
            <a:schemeClr val="bg2"/>
          </a:solidFill>
          <a:ln/>
        </p:spPr>
      </p:sp>
      <p:sp>
        <p:nvSpPr>
          <p:cNvPr id="20" name="badge_381"/>
          <p:cNvSpPr/>
          <p:nvPr/>
        </p:nvSpPr>
        <p:spPr>
          <a:xfrm>
            <a:off x="621792" y="3730752"/>
            <a:ext cx="384048" cy="384048"/>
          </a:xfrm>
          <a:prstGeom prst="ellipse">
            <a:avLst/>
          </a:prstGeom>
          <a:solidFill>
            <a:schemeClr val="accent4"/>
          </a:solidFill>
          <a:ln/>
        </p:spPr>
      </p:sp>
      <p:sp>
        <p:nvSpPr>
          <p:cNvPr id="21" name="badgeTxt_382"/>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383"/>
          <p:cNvSpPr txBox="1"/>
          <p:nvPr/>
        </p:nvSpPr>
        <p:spPr>
          <a:xfrm>
            <a:off x="118872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 farmer in debt hopes the Nazis will help agriculture</a:t>
            </a:r>
            <a:endParaRPr lang="en-US" sz="1400" dirty="0"/>
          </a:p>
        </p:txBody>
      </p:sp>
      <p:sp>
        <p:nvSpPr>
          <p:cNvPr id="23" name="card_384"/>
          <p:cNvSpPr/>
          <p:nvPr/>
        </p:nvSpPr>
        <p:spPr>
          <a:xfrm>
            <a:off x="4663440" y="3429000"/>
            <a:ext cx="4023360" cy="987552"/>
          </a:xfrm>
          <a:prstGeom prst="roundRect">
            <a:avLst>
              <a:gd name="adj" fmla="val 11111"/>
            </a:avLst>
          </a:prstGeom>
          <a:solidFill>
            <a:schemeClr val="bg2"/>
          </a:solidFill>
          <a:ln/>
        </p:spPr>
      </p:sp>
      <p:sp>
        <p:nvSpPr>
          <p:cNvPr id="24" name="badge_385"/>
          <p:cNvSpPr/>
          <p:nvPr/>
        </p:nvSpPr>
        <p:spPr>
          <a:xfrm>
            <a:off x="4828032" y="3730752"/>
            <a:ext cx="384048" cy="384048"/>
          </a:xfrm>
          <a:prstGeom prst="ellipse">
            <a:avLst/>
          </a:prstGeom>
          <a:solidFill>
            <a:schemeClr val="accent4"/>
          </a:solidFill>
          <a:ln/>
        </p:spPr>
      </p:sp>
      <p:sp>
        <p:nvSpPr>
          <p:cNvPr id="25" name="badgeTxt_386"/>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387"/>
          <p:cNvSpPr txBox="1"/>
          <p:nvPr/>
        </p:nvSpPr>
        <p:spPr>
          <a:xfrm>
            <a:off x="5394960" y="3502152"/>
            <a:ext cx="3154680" cy="841248"/>
          </a:xfrm>
          <a:prstGeom prst="rect">
            <a:avLst/>
          </a:prstGeom>
          <a:noFill/>
          <a:ln/>
        </p:spPr>
        <p:txBody>
          <a:bodyPr wrap="square" lIns="0" tIns="0" rIns="0" bIns="0" rtlCol="0" anchor="ctr"/>
          <a:lstStyle/>
          <a:p>
            <a:pPr indent="0" marL="0">
              <a:buNone/>
            </a:pPr>
            <a:r>
              <a:rPr lang="en-US" sz="1400" dirty="0">
                <a:solidFill>
                  <a:schemeClr val="tx1"/>
                </a:solidFill>
              </a:rPr>
              <a:t>A young man joins the SA for the uniform and sense of purpose</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Why did they vote Nazi? Answers</a:t>
            </a:r>
            <a:endParaRPr lang="en-US" sz="3000" dirty="0"/>
          </a:p>
        </p:txBody>
      </p:sp>
      <p:sp>
        <p:nvSpPr>
          <p:cNvPr id="3" name="card_388"/>
          <p:cNvSpPr/>
          <p:nvPr/>
        </p:nvSpPr>
        <p:spPr>
          <a:xfrm>
            <a:off x="457200" y="1143000"/>
            <a:ext cx="4023360" cy="987552"/>
          </a:xfrm>
          <a:prstGeom prst="roundRect">
            <a:avLst>
              <a:gd name="adj" fmla="val 11111"/>
            </a:avLst>
          </a:prstGeom>
          <a:solidFill>
            <a:schemeClr val="bg2"/>
          </a:solidFill>
          <a:ln/>
        </p:spPr>
      </p:sp>
      <p:sp>
        <p:nvSpPr>
          <p:cNvPr id="4" name="badge_389"/>
          <p:cNvSpPr/>
          <p:nvPr/>
        </p:nvSpPr>
        <p:spPr>
          <a:xfrm>
            <a:off x="621792" y="1444752"/>
            <a:ext cx="384048" cy="384048"/>
          </a:xfrm>
          <a:prstGeom prst="ellipse">
            <a:avLst/>
          </a:prstGeom>
          <a:solidFill>
            <a:schemeClr val="accent4"/>
          </a:solidFill>
          <a:ln/>
        </p:spPr>
      </p:sp>
      <p:sp>
        <p:nvSpPr>
          <p:cNvPr id="5" name="badgeTxt_390"/>
          <p:cNvSpPr txBox="1"/>
          <p:nvPr/>
        </p:nvSpPr>
        <p:spPr>
          <a:xfrm>
            <a:off x="62179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91"/>
          <p:cNvSpPr txBox="1"/>
          <p:nvPr/>
        </p:nvSpPr>
        <p:spPr>
          <a:xfrm>
            <a:off x="118872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 shopkeeper fears that the Communists will take his business</a:t>
            </a:r>
            <a:endParaRPr lang="en-US" sz="1400" dirty="0"/>
          </a:p>
        </p:txBody>
      </p:sp>
      <p:sp>
        <p:nvSpPr>
          <p:cNvPr id="7" name="txt_392"/>
          <p:cNvSpPr txBox="1"/>
          <p:nvPr/>
        </p:nvSpPr>
        <p:spPr>
          <a:xfrm>
            <a:off x="306324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Fear of communism</a:t>
            </a:r>
            <a:endParaRPr lang="en-US" sz="1300" dirty="0"/>
          </a:p>
        </p:txBody>
      </p:sp>
      <p:sp>
        <p:nvSpPr>
          <p:cNvPr id="8" name="card_393"/>
          <p:cNvSpPr/>
          <p:nvPr/>
        </p:nvSpPr>
        <p:spPr>
          <a:xfrm>
            <a:off x="4663440" y="1143000"/>
            <a:ext cx="4023360" cy="987552"/>
          </a:xfrm>
          <a:prstGeom prst="roundRect">
            <a:avLst>
              <a:gd name="adj" fmla="val 11111"/>
            </a:avLst>
          </a:prstGeom>
          <a:solidFill>
            <a:schemeClr val="bg2"/>
          </a:solidFill>
          <a:ln/>
        </p:spPr>
      </p:sp>
      <p:sp>
        <p:nvSpPr>
          <p:cNvPr id="9" name="badge_394"/>
          <p:cNvSpPr/>
          <p:nvPr/>
        </p:nvSpPr>
        <p:spPr>
          <a:xfrm>
            <a:off x="4828032" y="1444752"/>
            <a:ext cx="384048" cy="384048"/>
          </a:xfrm>
          <a:prstGeom prst="ellipse">
            <a:avLst/>
          </a:prstGeom>
          <a:solidFill>
            <a:schemeClr val="accent4"/>
          </a:solidFill>
          <a:ln/>
        </p:spPr>
      </p:sp>
      <p:sp>
        <p:nvSpPr>
          <p:cNvPr id="10" name="badgeTxt_395"/>
          <p:cNvSpPr txBox="1"/>
          <p:nvPr/>
        </p:nvSpPr>
        <p:spPr>
          <a:xfrm>
            <a:off x="4828032" y="1444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96"/>
          <p:cNvSpPr txBox="1"/>
          <p:nvPr/>
        </p:nvSpPr>
        <p:spPr>
          <a:xfrm>
            <a:off x="5394960" y="1216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An unemployed factory worker hears the slogan 'Work and bread'</a:t>
            </a:r>
            <a:endParaRPr lang="en-US" sz="1400" dirty="0"/>
          </a:p>
        </p:txBody>
      </p:sp>
      <p:sp>
        <p:nvSpPr>
          <p:cNvPr id="12" name="txt_397"/>
          <p:cNvSpPr txBox="1"/>
          <p:nvPr/>
        </p:nvSpPr>
        <p:spPr>
          <a:xfrm>
            <a:off x="7269480" y="1216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The Depression and Nazi promises</a:t>
            </a:r>
            <a:endParaRPr lang="en-US" sz="1300" dirty="0"/>
          </a:p>
        </p:txBody>
      </p:sp>
      <p:sp>
        <p:nvSpPr>
          <p:cNvPr id="13" name="card_398"/>
          <p:cNvSpPr/>
          <p:nvPr/>
        </p:nvSpPr>
        <p:spPr>
          <a:xfrm>
            <a:off x="457200" y="2286000"/>
            <a:ext cx="4023360" cy="987552"/>
          </a:xfrm>
          <a:prstGeom prst="roundRect">
            <a:avLst>
              <a:gd name="adj" fmla="val 11111"/>
            </a:avLst>
          </a:prstGeom>
          <a:solidFill>
            <a:schemeClr val="bg2"/>
          </a:solidFill>
          <a:ln/>
        </p:spPr>
      </p:sp>
      <p:sp>
        <p:nvSpPr>
          <p:cNvPr id="14" name="badge_399"/>
          <p:cNvSpPr/>
          <p:nvPr/>
        </p:nvSpPr>
        <p:spPr>
          <a:xfrm>
            <a:off x="621792" y="2587752"/>
            <a:ext cx="384048" cy="384048"/>
          </a:xfrm>
          <a:prstGeom prst="ellipse">
            <a:avLst/>
          </a:prstGeom>
          <a:solidFill>
            <a:schemeClr val="accent4"/>
          </a:solidFill>
          <a:ln/>
        </p:spPr>
      </p:sp>
      <p:sp>
        <p:nvSpPr>
          <p:cNvPr id="15" name="badgeTxt_400"/>
          <p:cNvSpPr txBox="1"/>
          <p:nvPr/>
        </p:nvSpPr>
        <p:spPr>
          <a:xfrm>
            <a:off x="62179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401"/>
          <p:cNvSpPr txBox="1"/>
          <p:nvPr/>
        </p:nvSpPr>
        <p:spPr>
          <a:xfrm>
            <a:off x="118872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 voter is impressed by Hitler flying to three rallies in one day</a:t>
            </a:r>
            <a:endParaRPr lang="en-US" sz="1400" dirty="0"/>
          </a:p>
        </p:txBody>
      </p:sp>
      <p:sp>
        <p:nvSpPr>
          <p:cNvPr id="17" name="txt_402"/>
          <p:cNvSpPr txBox="1"/>
          <p:nvPr/>
        </p:nvSpPr>
        <p:spPr>
          <a:xfrm>
            <a:off x="306324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Propaganda and Hitler's appeal</a:t>
            </a:r>
            <a:endParaRPr lang="en-US" sz="1300" dirty="0"/>
          </a:p>
        </p:txBody>
      </p:sp>
      <p:sp>
        <p:nvSpPr>
          <p:cNvPr id="18" name="card_403"/>
          <p:cNvSpPr/>
          <p:nvPr/>
        </p:nvSpPr>
        <p:spPr>
          <a:xfrm>
            <a:off x="4663440" y="2286000"/>
            <a:ext cx="4023360" cy="987552"/>
          </a:xfrm>
          <a:prstGeom prst="roundRect">
            <a:avLst>
              <a:gd name="adj" fmla="val 11111"/>
            </a:avLst>
          </a:prstGeom>
          <a:solidFill>
            <a:schemeClr val="bg2"/>
          </a:solidFill>
          <a:ln/>
        </p:spPr>
      </p:sp>
      <p:sp>
        <p:nvSpPr>
          <p:cNvPr id="19" name="badge_404"/>
          <p:cNvSpPr/>
          <p:nvPr/>
        </p:nvSpPr>
        <p:spPr>
          <a:xfrm>
            <a:off x="4828032" y="2587752"/>
            <a:ext cx="384048" cy="384048"/>
          </a:xfrm>
          <a:prstGeom prst="ellipse">
            <a:avLst/>
          </a:prstGeom>
          <a:solidFill>
            <a:schemeClr val="accent4"/>
          </a:solidFill>
          <a:ln/>
        </p:spPr>
      </p:sp>
      <p:sp>
        <p:nvSpPr>
          <p:cNvPr id="20" name="badgeTxt_405"/>
          <p:cNvSpPr txBox="1"/>
          <p:nvPr/>
        </p:nvSpPr>
        <p:spPr>
          <a:xfrm>
            <a:off x="4828032" y="2587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406"/>
          <p:cNvSpPr txBox="1"/>
          <p:nvPr/>
        </p:nvSpPr>
        <p:spPr>
          <a:xfrm>
            <a:off x="5394960" y="2359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 family sees the Reichstag fail to pass laws, and Hindenburg ruling by decree</a:t>
            </a:r>
            <a:endParaRPr lang="en-US" sz="1400" dirty="0"/>
          </a:p>
        </p:txBody>
      </p:sp>
      <p:sp>
        <p:nvSpPr>
          <p:cNvPr id="22" name="txt_407"/>
          <p:cNvSpPr txBox="1"/>
          <p:nvPr/>
        </p:nvSpPr>
        <p:spPr>
          <a:xfrm>
            <a:off x="7269480" y="2359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Weakness of Weimar</a:t>
            </a:r>
            <a:endParaRPr lang="en-US" sz="1300" dirty="0"/>
          </a:p>
        </p:txBody>
      </p:sp>
      <p:sp>
        <p:nvSpPr>
          <p:cNvPr id="23" name="card_408"/>
          <p:cNvSpPr/>
          <p:nvPr/>
        </p:nvSpPr>
        <p:spPr>
          <a:xfrm>
            <a:off x="457200" y="3429000"/>
            <a:ext cx="4023360" cy="987552"/>
          </a:xfrm>
          <a:prstGeom prst="roundRect">
            <a:avLst>
              <a:gd name="adj" fmla="val 11111"/>
            </a:avLst>
          </a:prstGeom>
          <a:solidFill>
            <a:schemeClr val="bg2"/>
          </a:solidFill>
          <a:ln/>
        </p:spPr>
      </p:sp>
      <p:sp>
        <p:nvSpPr>
          <p:cNvPr id="24" name="badge_409"/>
          <p:cNvSpPr/>
          <p:nvPr/>
        </p:nvSpPr>
        <p:spPr>
          <a:xfrm>
            <a:off x="621792" y="3730752"/>
            <a:ext cx="384048" cy="384048"/>
          </a:xfrm>
          <a:prstGeom prst="ellipse">
            <a:avLst/>
          </a:prstGeom>
          <a:solidFill>
            <a:schemeClr val="accent4"/>
          </a:solidFill>
          <a:ln/>
        </p:spPr>
      </p:sp>
      <p:sp>
        <p:nvSpPr>
          <p:cNvPr id="25" name="badgeTxt_410"/>
          <p:cNvSpPr txBox="1"/>
          <p:nvPr/>
        </p:nvSpPr>
        <p:spPr>
          <a:xfrm>
            <a:off x="62179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411"/>
          <p:cNvSpPr txBox="1"/>
          <p:nvPr/>
        </p:nvSpPr>
        <p:spPr>
          <a:xfrm>
            <a:off x="118872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 farmer in debt hopes the Nazis will help agriculture</a:t>
            </a:r>
            <a:endParaRPr lang="en-US" sz="1400" dirty="0"/>
          </a:p>
        </p:txBody>
      </p:sp>
      <p:sp>
        <p:nvSpPr>
          <p:cNvPr id="27" name="txt_412"/>
          <p:cNvSpPr txBox="1"/>
          <p:nvPr/>
        </p:nvSpPr>
        <p:spPr>
          <a:xfrm>
            <a:off x="306324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Nazi promises to farmers</a:t>
            </a:r>
            <a:endParaRPr lang="en-US" sz="1300" dirty="0"/>
          </a:p>
        </p:txBody>
      </p:sp>
      <p:sp>
        <p:nvSpPr>
          <p:cNvPr id="28" name="card_413"/>
          <p:cNvSpPr/>
          <p:nvPr/>
        </p:nvSpPr>
        <p:spPr>
          <a:xfrm>
            <a:off x="4663440" y="3429000"/>
            <a:ext cx="4023360" cy="987552"/>
          </a:xfrm>
          <a:prstGeom prst="roundRect">
            <a:avLst>
              <a:gd name="adj" fmla="val 11111"/>
            </a:avLst>
          </a:prstGeom>
          <a:solidFill>
            <a:schemeClr val="bg2"/>
          </a:solidFill>
          <a:ln/>
        </p:spPr>
      </p:sp>
      <p:sp>
        <p:nvSpPr>
          <p:cNvPr id="29" name="badge_414"/>
          <p:cNvSpPr/>
          <p:nvPr/>
        </p:nvSpPr>
        <p:spPr>
          <a:xfrm>
            <a:off x="4828032" y="3730752"/>
            <a:ext cx="384048" cy="384048"/>
          </a:xfrm>
          <a:prstGeom prst="ellipse">
            <a:avLst/>
          </a:prstGeom>
          <a:solidFill>
            <a:schemeClr val="accent4"/>
          </a:solidFill>
          <a:ln/>
        </p:spPr>
      </p:sp>
      <p:sp>
        <p:nvSpPr>
          <p:cNvPr id="30" name="badgeTxt_415"/>
          <p:cNvSpPr txBox="1"/>
          <p:nvPr/>
        </p:nvSpPr>
        <p:spPr>
          <a:xfrm>
            <a:off x="4828032" y="3730752"/>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416"/>
          <p:cNvSpPr txBox="1"/>
          <p:nvPr/>
        </p:nvSpPr>
        <p:spPr>
          <a:xfrm>
            <a:off x="5394960" y="3502152"/>
            <a:ext cx="1783080" cy="841248"/>
          </a:xfrm>
          <a:prstGeom prst="rect">
            <a:avLst/>
          </a:prstGeom>
          <a:noFill/>
          <a:ln/>
        </p:spPr>
        <p:txBody>
          <a:bodyPr wrap="square" lIns="0" tIns="0" rIns="0" bIns="0" rtlCol="0" anchor="ctr"/>
          <a:lstStyle/>
          <a:p>
            <a:pPr indent="0" marL="0">
              <a:buNone/>
            </a:pPr>
            <a:r>
              <a:rPr lang="en-US" sz="1400" dirty="0">
                <a:solidFill>
                  <a:schemeClr val="tx1"/>
                </a:solidFill>
              </a:rPr>
              <a:t>A young man joins the SA for the uniform and sense of purpose</a:t>
            </a:r>
            <a:endParaRPr lang="en-US" sz="1400" dirty="0"/>
          </a:p>
        </p:txBody>
      </p:sp>
      <p:sp>
        <p:nvSpPr>
          <p:cNvPr id="32" name="txt_417"/>
          <p:cNvSpPr txBox="1"/>
          <p:nvPr/>
        </p:nvSpPr>
        <p:spPr>
          <a:xfrm>
            <a:off x="7269480" y="3502152"/>
            <a:ext cx="1325880" cy="841248"/>
          </a:xfrm>
          <a:prstGeom prst="rect">
            <a:avLst/>
          </a:prstGeom>
          <a:noFill/>
          <a:ln/>
        </p:spPr>
        <p:txBody>
          <a:bodyPr wrap="square" lIns="0" tIns="0" rIns="0" bIns="0" rtlCol="0" anchor="ctr"/>
          <a:lstStyle/>
          <a:p>
            <a:pPr indent="0" marL="0">
              <a:buNone/>
            </a:pPr>
            <a:r>
              <a:rPr lang="en-US" sz="1300" b="1" dirty="0">
                <a:solidFill>
                  <a:schemeClr val="accent1"/>
                </a:solidFill>
              </a:rPr>
              <a:t>The appeal of the SA</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Part 4: How Hitler became Chancellor, 1932 to 1933</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Votes made Hitler powerful, but a deal made him Chancellor</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1932: a year of elections</a:t>
            </a:r>
            <a:endParaRPr lang="en-US" sz="3000" dirty="0"/>
          </a:p>
        </p:txBody>
      </p:sp>
      <p:sp>
        <p:nvSpPr>
          <p:cNvPr id="3" name="card_418"/>
          <p:cNvSpPr/>
          <p:nvPr/>
        </p:nvSpPr>
        <p:spPr>
          <a:xfrm>
            <a:off x="457200" y="1143000"/>
            <a:ext cx="4023360" cy="987552"/>
          </a:xfrm>
          <a:prstGeom prst="roundRect">
            <a:avLst>
              <a:gd name="adj" fmla="val 11111"/>
            </a:avLst>
          </a:prstGeom>
          <a:solidFill>
            <a:schemeClr val="bg2"/>
          </a:solidFill>
          <a:ln/>
        </p:spPr>
      </p:sp>
      <p:sp>
        <p:nvSpPr>
          <p:cNvPr id="4" name="txt_419"/>
          <p:cNvSpPr txBox="1"/>
          <p:nvPr/>
        </p:nvSpPr>
        <p:spPr>
          <a:xfrm>
            <a:off x="640080" y="1234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April 1932</a:t>
            </a:r>
            <a:endParaRPr lang="en-US" sz="1400" dirty="0"/>
          </a:p>
        </p:txBody>
      </p:sp>
      <p:sp>
        <p:nvSpPr>
          <p:cNvPr id="5" name="txt_420"/>
          <p:cNvSpPr txBox="1"/>
          <p:nvPr/>
        </p:nvSpPr>
        <p:spPr>
          <a:xfrm>
            <a:off x="640080" y="1554480"/>
            <a:ext cx="3657600" cy="548640"/>
          </a:xfrm>
          <a:prstGeom prst="rect">
            <a:avLst/>
          </a:prstGeom>
          <a:noFill/>
          <a:ln/>
        </p:spPr>
        <p:txBody>
          <a:bodyPr wrap="square" lIns="0" tIns="0" rIns="0" bIns="0" rtlCol="0" anchor="t"/>
          <a:lstStyle/>
          <a:p>
            <a:pPr indent="0" marL="0">
              <a:buNone/>
            </a:pPr>
            <a:r>
              <a:rPr lang="en-US" sz="1300" dirty="0">
                <a:solidFill>
                  <a:schemeClr val="tx1"/>
                </a:solidFill>
              </a:rPr>
              <a:t>Presidential election: Hindenburg wins with 53%, but Hitler gets 37% in the second round</a:t>
            </a:r>
            <a:endParaRPr lang="en-US" sz="1300" dirty="0"/>
          </a:p>
        </p:txBody>
      </p:sp>
      <p:sp>
        <p:nvSpPr>
          <p:cNvPr id="6" name="card_421"/>
          <p:cNvSpPr/>
          <p:nvPr/>
        </p:nvSpPr>
        <p:spPr>
          <a:xfrm>
            <a:off x="4663440" y="1143000"/>
            <a:ext cx="4023360" cy="987552"/>
          </a:xfrm>
          <a:prstGeom prst="roundRect">
            <a:avLst>
              <a:gd name="adj" fmla="val 11111"/>
            </a:avLst>
          </a:prstGeom>
          <a:solidFill>
            <a:schemeClr val="bg2"/>
          </a:solidFill>
          <a:ln/>
        </p:spPr>
      </p:sp>
      <p:sp>
        <p:nvSpPr>
          <p:cNvPr id="7" name="txt_422"/>
          <p:cNvSpPr txBox="1"/>
          <p:nvPr/>
        </p:nvSpPr>
        <p:spPr>
          <a:xfrm>
            <a:off x="4846320" y="1234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May 1932</a:t>
            </a:r>
            <a:endParaRPr lang="en-US" sz="1400" dirty="0"/>
          </a:p>
        </p:txBody>
      </p:sp>
      <p:sp>
        <p:nvSpPr>
          <p:cNvPr id="8" name="txt_423"/>
          <p:cNvSpPr txBox="1"/>
          <p:nvPr/>
        </p:nvSpPr>
        <p:spPr>
          <a:xfrm>
            <a:off x="4846320" y="1554480"/>
            <a:ext cx="3657600" cy="548640"/>
          </a:xfrm>
          <a:prstGeom prst="rect">
            <a:avLst/>
          </a:prstGeom>
          <a:noFill/>
          <a:ln/>
        </p:spPr>
        <p:txBody>
          <a:bodyPr wrap="square" lIns="0" tIns="0" rIns="0" bIns="0" rtlCol="0" anchor="t"/>
          <a:lstStyle/>
          <a:p>
            <a:pPr indent="0" marL="0">
              <a:buNone/>
            </a:pPr>
            <a:r>
              <a:rPr lang="en-US" sz="1300" dirty="0">
                <a:solidFill>
                  <a:schemeClr val="tx1"/>
                </a:solidFill>
              </a:rPr>
              <a:t>Brüning is dismissed. Franz von Papen becomes Chancellor</a:t>
            </a:r>
            <a:endParaRPr lang="en-US" sz="1300" dirty="0"/>
          </a:p>
        </p:txBody>
      </p:sp>
      <p:sp>
        <p:nvSpPr>
          <p:cNvPr id="9" name="card_424"/>
          <p:cNvSpPr/>
          <p:nvPr/>
        </p:nvSpPr>
        <p:spPr>
          <a:xfrm>
            <a:off x="457200" y="2286000"/>
            <a:ext cx="4023360" cy="987552"/>
          </a:xfrm>
          <a:prstGeom prst="roundRect">
            <a:avLst>
              <a:gd name="adj" fmla="val 11111"/>
            </a:avLst>
          </a:prstGeom>
          <a:solidFill>
            <a:schemeClr val="bg2"/>
          </a:solidFill>
          <a:ln/>
        </p:spPr>
      </p:sp>
      <p:sp>
        <p:nvSpPr>
          <p:cNvPr id="10" name="txt_425"/>
          <p:cNvSpPr txBox="1"/>
          <p:nvPr/>
        </p:nvSpPr>
        <p:spPr>
          <a:xfrm>
            <a:off x="640080" y="2377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July 1932</a:t>
            </a:r>
            <a:endParaRPr lang="en-US" sz="1400" dirty="0"/>
          </a:p>
        </p:txBody>
      </p:sp>
      <p:sp>
        <p:nvSpPr>
          <p:cNvPr id="11" name="txt_426"/>
          <p:cNvSpPr txBox="1"/>
          <p:nvPr/>
        </p:nvSpPr>
        <p:spPr>
          <a:xfrm>
            <a:off x="640080" y="2697480"/>
            <a:ext cx="3657600" cy="548640"/>
          </a:xfrm>
          <a:prstGeom prst="rect">
            <a:avLst/>
          </a:prstGeom>
          <a:noFill/>
          <a:ln/>
        </p:spPr>
        <p:txBody>
          <a:bodyPr wrap="square" lIns="0" tIns="0" rIns="0" bIns="0" rtlCol="0" anchor="t"/>
          <a:lstStyle/>
          <a:p>
            <a:pPr indent="0" marL="0">
              <a:buNone/>
            </a:pPr>
            <a:r>
              <a:rPr lang="en-US" sz="1300" dirty="0">
                <a:solidFill>
                  <a:schemeClr val="tx1"/>
                </a:solidFill>
              </a:rPr>
              <a:t>Nazis win 230 seats and become the largest party</a:t>
            </a:r>
            <a:endParaRPr lang="en-US" sz="1300" dirty="0"/>
          </a:p>
        </p:txBody>
      </p:sp>
      <p:sp>
        <p:nvSpPr>
          <p:cNvPr id="12" name="card_427"/>
          <p:cNvSpPr/>
          <p:nvPr/>
        </p:nvSpPr>
        <p:spPr>
          <a:xfrm>
            <a:off x="4663440" y="2286000"/>
            <a:ext cx="4023360" cy="987552"/>
          </a:xfrm>
          <a:prstGeom prst="roundRect">
            <a:avLst>
              <a:gd name="adj" fmla="val 11111"/>
            </a:avLst>
          </a:prstGeom>
          <a:solidFill>
            <a:schemeClr val="bg2"/>
          </a:solidFill>
          <a:ln/>
        </p:spPr>
      </p:sp>
      <p:sp>
        <p:nvSpPr>
          <p:cNvPr id="13" name="txt_428"/>
          <p:cNvSpPr txBox="1"/>
          <p:nvPr/>
        </p:nvSpPr>
        <p:spPr>
          <a:xfrm>
            <a:off x="4846320" y="2377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August 1932</a:t>
            </a:r>
            <a:endParaRPr lang="en-US" sz="1400" dirty="0"/>
          </a:p>
        </p:txBody>
      </p:sp>
      <p:sp>
        <p:nvSpPr>
          <p:cNvPr id="14" name="txt_429"/>
          <p:cNvSpPr txBox="1"/>
          <p:nvPr/>
        </p:nvSpPr>
        <p:spPr>
          <a:xfrm>
            <a:off x="4846320" y="2697480"/>
            <a:ext cx="3657600" cy="548640"/>
          </a:xfrm>
          <a:prstGeom prst="rect">
            <a:avLst/>
          </a:prstGeom>
          <a:noFill/>
          <a:ln/>
        </p:spPr>
        <p:txBody>
          <a:bodyPr wrap="square" lIns="0" tIns="0" rIns="0" bIns="0" rtlCol="0" anchor="t"/>
          <a:lstStyle/>
          <a:p>
            <a:pPr indent="0" marL="0">
              <a:buNone/>
            </a:pPr>
            <a:r>
              <a:rPr lang="en-US" sz="1300" dirty="0">
                <a:solidFill>
                  <a:schemeClr val="tx1"/>
                </a:solidFill>
              </a:rPr>
              <a:t>Hitler demands to be Chancellor. Hindenburg refuses</a:t>
            </a:r>
            <a:endParaRPr lang="en-US" sz="1300" dirty="0"/>
          </a:p>
        </p:txBody>
      </p:sp>
      <p:sp>
        <p:nvSpPr>
          <p:cNvPr id="15" name="card_430"/>
          <p:cNvSpPr/>
          <p:nvPr/>
        </p:nvSpPr>
        <p:spPr>
          <a:xfrm>
            <a:off x="457200" y="3429000"/>
            <a:ext cx="4023360" cy="987552"/>
          </a:xfrm>
          <a:prstGeom prst="roundRect">
            <a:avLst>
              <a:gd name="adj" fmla="val 11111"/>
            </a:avLst>
          </a:prstGeom>
          <a:solidFill>
            <a:schemeClr val="bg2"/>
          </a:solidFill>
          <a:ln/>
        </p:spPr>
      </p:sp>
      <p:sp>
        <p:nvSpPr>
          <p:cNvPr id="16" name="txt_431"/>
          <p:cNvSpPr txBox="1"/>
          <p:nvPr/>
        </p:nvSpPr>
        <p:spPr>
          <a:xfrm>
            <a:off x="640080" y="3520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November 1932</a:t>
            </a:r>
            <a:endParaRPr lang="en-US" sz="1400" dirty="0"/>
          </a:p>
        </p:txBody>
      </p:sp>
      <p:sp>
        <p:nvSpPr>
          <p:cNvPr id="17" name="txt_432"/>
          <p:cNvSpPr txBox="1"/>
          <p:nvPr/>
        </p:nvSpPr>
        <p:spPr>
          <a:xfrm>
            <a:off x="640080" y="3840480"/>
            <a:ext cx="3657600" cy="548640"/>
          </a:xfrm>
          <a:prstGeom prst="rect">
            <a:avLst/>
          </a:prstGeom>
          <a:noFill/>
          <a:ln/>
        </p:spPr>
        <p:txBody>
          <a:bodyPr wrap="square" lIns="0" tIns="0" rIns="0" bIns="0" rtlCol="0" anchor="t"/>
          <a:lstStyle/>
          <a:p>
            <a:pPr indent="0" marL="0">
              <a:buNone/>
            </a:pPr>
            <a:r>
              <a:rPr lang="en-US" sz="1300" dirty="0">
                <a:solidFill>
                  <a:schemeClr val="tx1"/>
                </a:solidFill>
              </a:rPr>
              <a:t>Nazi seats fall to 196. Party funds are running out</a:t>
            </a:r>
            <a:endParaRPr lang="en-US" sz="1300" dirty="0"/>
          </a:p>
        </p:txBody>
      </p:sp>
      <p:sp>
        <p:nvSpPr>
          <p:cNvPr id="18" name="card_433"/>
          <p:cNvSpPr/>
          <p:nvPr/>
        </p:nvSpPr>
        <p:spPr>
          <a:xfrm>
            <a:off x="4663440" y="3429000"/>
            <a:ext cx="4023360" cy="987552"/>
          </a:xfrm>
          <a:prstGeom prst="roundRect">
            <a:avLst>
              <a:gd name="adj" fmla="val 11111"/>
            </a:avLst>
          </a:prstGeom>
          <a:solidFill>
            <a:schemeClr val="bg2"/>
          </a:solidFill>
          <a:ln/>
        </p:spPr>
      </p:sp>
      <p:sp>
        <p:nvSpPr>
          <p:cNvPr id="19" name="txt_434"/>
          <p:cNvSpPr txBox="1"/>
          <p:nvPr/>
        </p:nvSpPr>
        <p:spPr>
          <a:xfrm>
            <a:off x="4846320" y="3520440"/>
            <a:ext cx="3657600" cy="292608"/>
          </a:xfrm>
          <a:prstGeom prst="rect">
            <a:avLst/>
          </a:prstGeom>
          <a:noFill/>
          <a:ln/>
        </p:spPr>
        <p:txBody>
          <a:bodyPr wrap="square" lIns="0" tIns="0" rIns="0" bIns="0" rtlCol="0" anchor="t"/>
          <a:lstStyle/>
          <a:p>
            <a:pPr indent="0" marL="0">
              <a:buNone/>
            </a:pPr>
            <a:r>
              <a:rPr lang="en-US" sz="1400" b="1" dirty="0">
                <a:solidFill>
                  <a:schemeClr val="accent3"/>
                </a:solidFill>
                <a:latin typeface="Cambria" pitchFamily="34" charset="0"/>
                <a:ea typeface="Cambria" pitchFamily="34" charset="-122"/>
                <a:cs typeface="Cambria" pitchFamily="34" charset="-120"/>
              </a:rPr>
              <a:t>December 1932</a:t>
            </a:r>
            <a:endParaRPr lang="en-US" sz="1400" dirty="0"/>
          </a:p>
        </p:txBody>
      </p:sp>
      <p:sp>
        <p:nvSpPr>
          <p:cNvPr id="20" name="txt_435"/>
          <p:cNvSpPr txBox="1"/>
          <p:nvPr/>
        </p:nvSpPr>
        <p:spPr>
          <a:xfrm>
            <a:off x="4846320" y="3840480"/>
            <a:ext cx="3657600" cy="548640"/>
          </a:xfrm>
          <a:prstGeom prst="rect">
            <a:avLst/>
          </a:prstGeom>
          <a:noFill/>
          <a:ln/>
        </p:spPr>
        <p:txBody>
          <a:bodyPr wrap="square" lIns="0" tIns="0" rIns="0" bIns="0" rtlCol="0" anchor="t"/>
          <a:lstStyle/>
          <a:p>
            <a:pPr indent="0" marL="0">
              <a:buNone/>
            </a:pPr>
            <a:r>
              <a:rPr lang="en-US" sz="1300" dirty="0">
                <a:solidFill>
                  <a:schemeClr val="tx1"/>
                </a:solidFill>
              </a:rPr>
              <a:t>Kurt von Schleicher replaces Papen as Chancellor</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deal: January 1933</a:t>
            </a:r>
            <a:endParaRPr lang="en-US" sz="3000" dirty="0"/>
          </a:p>
        </p:txBody>
      </p:sp>
      <p:sp>
        <p:nvSpPr>
          <p:cNvPr id="3" name="line_436"/>
          <p:cNvSpPr/>
          <p:nvPr/>
        </p:nvSpPr>
        <p:spPr>
          <a:xfrm>
            <a:off x="1097280" y="2148840"/>
            <a:ext cx="6949440" cy="914"/>
          </a:xfrm>
          <a:prstGeom prst="line">
            <a:avLst/>
          </a:prstGeom>
          <a:noFill/>
          <a:ln w="38100">
            <a:solidFill>
              <a:srgbClr val="3D4B63"/>
            </a:solidFill>
            <a:prstDash val="solid"/>
          </a:ln>
        </p:spPr>
      </p:sp>
      <p:sp>
        <p:nvSpPr>
          <p:cNvPr id="4" name="tdot_437"/>
          <p:cNvSpPr/>
          <p:nvPr/>
        </p:nvSpPr>
        <p:spPr>
          <a:xfrm>
            <a:off x="996696" y="2048256"/>
            <a:ext cx="201168" cy="201168"/>
          </a:xfrm>
          <a:prstGeom prst="ellipse">
            <a:avLst/>
          </a:prstGeom>
          <a:solidFill>
            <a:srgbClr val="17A398"/>
          </a:solidFill>
          <a:ln w="19050">
            <a:solidFill>
              <a:srgbClr val="FFFFFF"/>
            </a:solidFill>
            <a:prstDash val="solid"/>
          </a:ln>
        </p:spPr>
      </p:sp>
      <p:sp>
        <p:nvSpPr>
          <p:cNvPr id="5" name="txt_438"/>
          <p:cNvSpPr txBox="1"/>
          <p:nvPr/>
        </p:nvSpPr>
        <p:spPr>
          <a:xfrm>
            <a:off x="411480" y="1581912"/>
            <a:ext cx="1371600" cy="256032"/>
          </a:xfrm>
          <a:prstGeom prst="rect">
            <a:avLst/>
          </a:prstGeom>
          <a:noFill/>
          <a:ln/>
        </p:spPr>
        <p:txBody>
          <a:bodyPr wrap="square" lIns="0" tIns="0" rIns="0" bIns="0" rtlCol="0" anchor="t"/>
          <a:lstStyle/>
          <a:p>
            <a:pPr algn="ctr" indent="0" marL="0">
              <a:buNone/>
            </a:pPr>
            <a:r>
              <a:rPr lang="en-US" sz="1300" b="1" dirty="0">
                <a:solidFill>
                  <a:srgbClr val="17A398"/>
                </a:solidFill>
                <a:latin typeface="Cambria" pitchFamily="34" charset="0"/>
                <a:ea typeface="Cambria" pitchFamily="34" charset="-122"/>
                <a:cs typeface="Cambria" pitchFamily="34" charset="-120"/>
              </a:rPr>
              <a:t>Dec 1932</a:t>
            </a:r>
            <a:endParaRPr lang="en-US" sz="1300" dirty="0"/>
          </a:p>
        </p:txBody>
      </p:sp>
      <p:sp>
        <p:nvSpPr>
          <p:cNvPr id="6" name="txt_439"/>
          <p:cNvSpPr txBox="1"/>
          <p:nvPr/>
        </p:nvSpPr>
        <p:spPr>
          <a:xfrm>
            <a:off x="365760" y="109728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Schleicher loses support</a:t>
            </a:r>
            <a:endParaRPr lang="en-US" sz="1100" dirty="0"/>
          </a:p>
        </p:txBody>
      </p:sp>
      <p:sp>
        <p:nvSpPr>
          <p:cNvPr id="7" name="tdot_440"/>
          <p:cNvSpPr/>
          <p:nvPr/>
        </p:nvSpPr>
        <p:spPr>
          <a:xfrm>
            <a:off x="3313176" y="2048256"/>
            <a:ext cx="201168" cy="201168"/>
          </a:xfrm>
          <a:prstGeom prst="ellipse">
            <a:avLst/>
          </a:prstGeom>
          <a:solidFill>
            <a:srgbClr val="7B3FA0"/>
          </a:solidFill>
          <a:ln w="19050">
            <a:solidFill>
              <a:srgbClr val="FFFFFF"/>
            </a:solidFill>
            <a:prstDash val="solid"/>
          </a:ln>
        </p:spPr>
      </p:sp>
      <p:sp>
        <p:nvSpPr>
          <p:cNvPr id="8" name="txt_441"/>
          <p:cNvSpPr txBox="1"/>
          <p:nvPr/>
        </p:nvSpPr>
        <p:spPr>
          <a:xfrm>
            <a:off x="2727960" y="2331720"/>
            <a:ext cx="1371600" cy="256032"/>
          </a:xfrm>
          <a:prstGeom prst="rect">
            <a:avLst/>
          </a:prstGeom>
          <a:noFill/>
          <a:ln/>
        </p:spPr>
        <p:txBody>
          <a:bodyPr wrap="square" lIns="0" tIns="0" rIns="0" bIns="0" rtlCol="0" anchor="t"/>
          <a:lstStyle/>
          <a:p>
            <a:pPr algn="ctr" indent="0" marL="0">
              <a:buNone/>
            </a:pPr>
            <a:r>
              <a:rPr lang="en-US" sz="1300" b="1" dirty="0">
                <a:solidFill>
                  <a:srgbClr val="7B3FA0"/>
                </a:solidFill>
                <a:latin typeface="Cambria" pitchFamily="34" charset="0"/>
                <a:ea typeface="Cambria" pitchFamily="34" charset="-122"/>
                <a:cs typeface="Cambria" pitchFamily="34" charset="-120"/>
              </a:rPr>
              <a:t>4 Jan 1933</a:t>
            </a:r>
            <a:endParaRPr lang="en-US" sz="1300" dirty="0"/>
          </a:p>
        </p:txBody>
      </p:sp>
      <p:sp>
        <p:nvSpPr>
          <p:cNvPr id="9" name="txt_442"/>
          <p:cNvSpPr txBox="1"/>
          <p:nvPr/>
        </p:nvSpPr>
        <p:spPr>
          <a:xfrm>
            <a:off x="2682240" y="258775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Papen and Hitler meet secretly in Cologne</a:t>
            </a:r>
            <a:endParaRPr lang="en-US" sz="1100" dirty="0"/>
          </a:p>
        </p:txBody>
      </p:sp>
      <p:sp>
        <p:nvSpPr>
          <p:cNvPr id="10" name="tdot_443"/>
          <p:cNvSpPr/>
          <p:nvPr/>
        </p:nvSpPr>
        <p:spPr>
          <a:xfrm>
            <a:off x="5629656" y="2048256"/>
            <a:ext cx="201168" cy="201168"/>
          </a:xfrm>
          <a:prstGeom prst="ellipse">
            <a:avLst/>
          </a:prstGeom>
          <a:solidFill>
            <a:srgbClr val="7B3FA0"/>
          </a:solidFill>
          <a:ln w="19050">
            <a:solidFill>
              <a:srgbClr val="FFFFFF"/>
            </a:solidFill>
            <a:prstDash val="solid"/>
          </a:ln>
        </p:spPr>
      </p:sp>
      <p:sp>
        <p:nvSpPr>
          <p:cNvPr id="11" name="txt_444"/>
          <p:cNvSpPr txBox="1"/>
          <p:nvPr/>
        </p:nvSpPr>
        <p:spPr>
          <a:xfrm>
            <a:off x="5044440" y="1581912"/>
            <a:ext cx="1371600" cy="256032"/>
          </a:xfrm>
          <a:prstGeom prst="rect">
            <a:avLst/>
          </a:prstGeom>
          <a:noFill/>
          <a:ln/>
        </p:spPr>
        <p:txBody>
          <a:bodyPr wrap="square" lIns="0" tIns="0" rIns="0" bIns="0" rtlCol="0" anchor="t"/>
          <a:lstStyle/>
          <a:p>
            <a:pPr algn="ctr" indent="0" marL="0">
              <a:buNone/>
            </a:pPr>
            <a:r>
              <a:rPr lang="en-US" sz="1300" b="1" dirty="0">
                <a:solidFill>
                  <a:srgbClr val="7B3FA0"/>
                </a:solidFill>
                <a:latin typeface="Cambria" pitchFamily="34" charset="0"/>
                <a:ea typeface="Cambria" pitchFamily="34" charset="-122"/>
                <a:cs typeface="Cambria" pitchFamily="34" charset="-120"/>
              </a:rPr>
              <a:t>Late Jan 1933</a:t>
            </a:r>
            <a:endParaRPr lang="en-US" sz="1300" dirty="0"/>
          </a:p>
        </p:txBody>
      </p:sp>
      <p:sp>
        <p:nvSpPr>
          <p:cNvPr id="12" name="txt_445"/>
          <p:cNvSpPr txBox="1"/>
          <p:nvPr/>
        </p:nvSpPr>
        <p:spPr>
          <a:xfrm>
            <a:off x="4998720" y="1097280"/>
            <a:ext cx="1463040" cy="475488"/>
          </a:xfrm>
          <a:prstGeom prst="rect">
            <a:avLst/>
          </a:prstGeom>
          <a:noFill/>
          <a:ln/>
        </p:spPr>
        <p:txBody>
          <a:bodyPr wrap="square" lIns="0" tIns="0" rIns="0" bIns="0" rtlCol="0" anchor="b"/>
          <a:lstStyle/>
          <a:p>
            <a:pPr algn="ctr" indent="0" marL="0">
              <a:buNone/>
            </a:pPr>
            <a:r>
              <a:rPr lang="en-US" sz="1100" dirty="0">
                <a:solidFill>
                  <a:schemeClr val="tx2"/>
                </a:solidFill>
              </a:rPr>
              <a:t>Papen persuades Hindenburg</a:t>
            </a:r>
            <a:endParaRPr lang="en-US" sz="1100" dirty="0"/>
          </a:p>
        </p:txBody>
      </p:sp>
      <p:sp>
        <p:nvSpPr>
          <p:cNvPr id="13" name="tdot_446"/>
          <p:cNvSpPr/>
          <p:nvPr/>
        </p:nvSpPr>
        <p:spPr>
          <a:xfrm>
            <a:off x="7946136" y="2048256"/>
            <a:ext cx="201168" cy="201168"/>
          </a:xfrm>
          <a:prstGeom prst="ellipse">
            <a:avLst/>
          </a:prstGeom>
          <a:solidFill>
            <a:srgbClr val="E4572E"/>
          </a:solidFill>
          <a:ln w="19050">
            <a:solidFill>
              <a:srgbClr val="FFFFFF"/>
            </a:solidFill>
            <a:prstDash val="solid"/>
          </a:ln>
        </p:spPr>
      </p:sp>
      <p:sp>
        <p:nvSpPr>
          <p:cNvPr id="14" name="txt_447"/>
          <p:cNvSpPr txBox="1"/>
          <p:nvPr/>
        </p:nvSpPr>
        <p:spPr>
          <a:xfrm>
            <a:off x="7360920" y="2331720"/>
            <a:ext cx="1371600" cy="256032"/>
          </a:xfrm>
          <a:prstGeom prst="rect">
            <a:avLst/>
          </a:prstGeom>
          <a:noFill/>
          <a:ln/>
        </p:spPr>
        <p:txBody>
          <a:bodyPr wrap="square" lIns="0" tIns="0" rIns="0" bIns="0" rtlCol="0" anchor="t"/>
          <a:lstStyle/>
          <a:p>
            <a:pPr algn="ctr" indent="0" marL="0">
              <a:buNone/>
            </a:pPr>
            <a:r>
              <a:rPr lang="en-US" sz="1300" b="1" dirty="0">
                <a:solidFill>
                  <a:srgbClr val="E4572E"/>
                </a:solidFill>
                <a:latin typeface="Cambria" pitchFamily="34" charset="0"/>
                <a:ea typeface="Cambria" pitchFamily="34" charset="-122"/>
                <a:cs typeface="Cambria" pitchFamily="34" charset="-120"/>
              </a:rPr>
              <a:t>30 Jan 1933</a:t>
            </a:r>
            <a:endParaRPr lang="en-US" sz="1300" dirty="0"/>
          </a:p>
        </p:txBody>
      </p:sp>
      <p:sp>
        <p:nvSpPr>
          <p:cNvPr id="15" name="txt_448"/>
          <p:cNvSpPr txBox="1"/>
          <p:nvPr/>
        </p:nvSpPr>
        <p:spPr>
          <a:xfrm>
            <a:off x="7315200" y="2587752"/>
            <a:ext cx="1463040" cy="475488"/>
          </a:xfrm>
          <a:prstGeom prst="rect">
            <a:avLst/>
          </a:prstGeom>
          <a:noFill/>
          <a:ln/>
        </p:spPr>
        <p:txBody>
          <a:bodyPr wrap="square" lIns="0" tIns="0" rIns="0" bIns="0" rtlCol="0" anchor="t"/>
          <a:lstStyle/>
          <a:p>
            <a:pPr algn="ctr" indent="0" marL="0">
              <a:buNone/>
            </a:pPr>
            <a:r>
              <a:rPr lang="en-US" sz="1100" dirty="0">
                <a:solidFill>
                  <a:schemeClr val="tx2"/>
                </a:solidFill>
              </a:rPr>
              <a:t>Hitler appointed Chancellor</a:t>
            </a:r>
            <a:endParaRPr lang="en-US" sz="1100" dirty="0"/>
          </a:p>
        </p:txBody>
      </p:sp>
      <p:sp>
        <p:nvSpPr>
          <p:cNvPr id="16" name="card_449"/>
          <p:cNvSpPr/>
          <p:nvPr/>
        </p:nvSpPr>
        <p:spPr>
          <a:xfrm>
            <a:off x="457200" y="3246120"/>
            <a:ext cx="8229600" cy="1234440"/>
          </a:xfrm>
          <a:prstGeom prst="roundRect">
            <a:avLst>
              <a:gd name="adj" fmla="val 8889"/>
            </a:avLst>
          </a:prstGeom>
          <a:solidFill>
            <a:srgbClr val="F1E8F7"/>
          </a:solidFill>
          <a:ln/>
        </p:spPr>
      </p:sp>
      <p:sp>
        <p:nvSpPr>
          <p:cNvPr id="17" name="txt_450"/>
          <p:cNvSpPr txBox="1"/>
          <p:nvPr/>
        </p:nvSpPr>
        <p:spPr>
          <a:xfrm>
            <a:off x="685800" y="3337560"/>
            <a:ext cx="7772400" cy="1051560"/>
          </a:xfrm>
          <a:prstGeom prst="rect">
            <a:avLst/>
          </a:prstGeom>
          <a:noFill/>
          <a:ln/>
        </p:spPr>
        <p:txBody>
          <a:bodyPr wrap="square" lIns="0" tIns="0" rIns="0" bIns="0" rtlCol="0" anchor="ctr"/>
          <a:lstStyle/>
          <a:p>
            <a:pPr indent="0" marL="0">
              <a:buNone/>
            </a:pPr>
            <a:r>
              <a:rPr lang="en-US" sz="1400" b="1" dirty="0">
                <a:solidFill>
                  <a:srgbClr val="7B3FA0"/>
                </a:solidFill>
              </a:rPr>
              <a:t>Why did they agree? </a:t>
            </a:r>
            <a:pPr indent="0" marL="0">
              <a:buNone/>
            </a:pPr>
            <a:r>
              <a:rPr lang="en-US" sz="1400" dirty="0">
                <a:solidFill>
                  <a:schemeClr val="tx1"/>
                </a:solidFill>
              </a:rPr>
              <a:t>Papen, Hindenburg and their conservative allies wanted Nazi votes behind a right wing government. Only three Nazis would sit in the cabinet and Papen would be Vice Chancellor, so they believed they could control Hitler.</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Long term, short term, trigger</a:t>
            </a:r>
            <a:endParaRPr lang="en-US" sz="3000" dirty="0"/>
          </a:p>
        </p:txBody>
      </p:sp>
      <p:sp>
        <p:nvSpPr>
          <p:cNvPr id="3" name="card_451"/>
          <p:cNvSpPr/>
          <p:nvPr/>
        </p:nvSpPr>
        <p:spPr>
          <a:xfrm>
            <a:off x="457200" y="1143000"/>
            <a:ext cx="8229600" cy="960120"/>
          </a:xfrm>
          <a:prstGeom prst="roundRect">
            <a:avLst>
              <a:gd name="adj" fmla="val 11429"/>
            </a:avLst>
          </a:prstGeom>
          <a:solidFill>
            <a:schemeClr val="bg2"/>
          </a:solidFill>
          <a:ln/>
        </p:spPr>
      </p:sp>
      <p:sp>
        <p:nvSpPr>
          <p:cNvPr id="4" name="tag_452"/>
          <p:cNvSpPr/>
          <p:nvPr/>
        </p:nvSpPr>
        <p:spPr>
          <a:xfrm>
            <a:off x="457200" y="1143000"/>
            <a:ext cx="1828800" cy="960120"/>
          </a:xfrm>
          <a:prstGeom prst="roundRect">
            <a:avLst>
              <a:gd name="adj" fmla="val 11429"/>
            </a:avLst>
          </a:prstGeom>
          <a:solidFill>
            <a:srgbClr val="17A398"/>
          </a:solidFill>
          <a:ln/>
        </p:spPr>
      </p:sp>
      <p:sp>
        <p:nvSpPr>
          <p:cNvPr id="5" name="txt_453"/>
          <p:cNvSpPr txBox="1"/>
          <p:nvPr/>
        </p:nvSpPr>
        <p:spPr>
          <a:xfrm>
            <a:off x="548640" y="1143000"/>
            <a:ext cx="1645920" cy="96012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Long term</a:t>
            </a:r>
            <a:endParaRPr lang="en-US" sz="1800" dirty="0"/>
          </a:p>
        </p:txBody>
      </p:sp>
      <p:sp>
        <p:nvSpPr>
          <p:cNvPr id="6" name="txt_454"/>
          <p:cNvSpPr txBox="1"/>
          <p:nvPr/>
        </p:nvSpPr>
        <p:spPr>
          <a:xfrm>
            <a:off x="2514600" y="1143000"/>
            <a:ext cx="5989320" cy="960120"/>
          </a:xfrm>
          <a:prstGeom prst="rect">
            <a:avLst/>
          </a:prstGeom>
          <a:noFill/>
          <a:ln/>
        </p:spPr>
        <p:txBody>
          <a:bodyPr wrap="square" lIns="0" tIns="0" rIns="0" bIns="0" rtlCol="0" anchor="ctr"/>
          <a:lstStyle/>
          <a:p>
            <a:pPr indent="0" marL="0">
              <a:buNone/>
            </a:pPr>
            <a:r>
              <a:rPr lang="en-US" sz="1400" dirty="0">
                <a:solidFill>
                  <a:schemeClr val="tx1"/>
                </a:solidFill>
              </a:rPr>
              <a:t>Resentment of the Treaty of Versailles; a young democracy with many enemies; Nazi organisation built in the lean years</a:t>
            </a:r>
            <a:endParaRPr lang="en-US" sz="1400" dirty="0"/>
          </a:p>
        </p:txBody>
      </p:sp>
      <p:sp>
        <p:nvSpPr>
          <p:cNvPr id="7" name="card_455"/>
          <p:cNvSpPr/>
          <p:nvPr/>
        </p:nvSpPr>
        <p:spPr>
          <a:xfrm>
            <a:off x="457200" y="2286000"/>
            <a:ext cx="8229600" cy="960120"/>
          </a:xfrm>
          <a:prstGeom prst="roundRect">
            <a:avLst>
              <a:gd name="adj" fmla="val 11429"/>
            </a:avLst>
          </a:prstGeom>
          <a:solidFill>
            <a:schemeClr val="bg2"/>
          </a:solidFill>
          <a:ln/>
        </p:spPr>
      </p:sp>
      <p:sp>
        <p:nvSpPr>
          <p:cNvPr id="8" name="tag_456"/>
          <p:cNvSpPr/>
          <p:nvPr/>
        </p:nvSpPr>
        <p:spPr>
          <a:xfrm>
            <a:off x="457200" y="2286000"/>
            <a:ext cx="1828800" cy="960120"/>
          </a:xfrm>
          <a:prstGeom prst="roundRect">
            <a:avLst>
              <a:gd name="adj" fmla="val 11429"/>
            </a:avLst>
          </a:prstGeom>
          <a:solidFill>
            <a:srgbClr val="E4572E"/>
          </a:solidFill>
          <a:ln/>
        </p:spPr>
      </p:sp>
      <p:sp>
        <p:nvSpPr>
          <p:cNvPr id="9" name="txt_457"/>
          <p:cNvSpPr txBox="1"/>
          <p:nvPr/>
        </p:nvSpPr>
        <p:spPr>
          <a:xfrm>
            <a:off x="548640" y="2286000"/>
            <a:ext cx="1645920" cy="96012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Short term</a:t>
            </a:r>
            <a:endParaRPr lang="en-US" sz="1800" dirty="0"/>
          </a:p>
        </p:txBody>
      </p:sp>
      <p:sp>
        <p:nvSpPr>
          <p:cNvPr id="10" name="txt_458"/>
          <p:cNvSpPr txBox="1"/>
          <p:nvPr/>
        </p:nvSpPr>
        <p:spPr>
          <a:xfrm>
            <a:off x="2514600" y="2286000"/>
            <a:ext cx="5989320" cy="960120"/>
          </a:xfrm>
          <a:prstGeom prst="rect">
            <a:avLst/>
          </a:prstGeom>
          <a:noFill/>
          <a:ln/>
        </p:spPr>
        <p:txBody>
          <a:bodyPr wrap="square" lIns="0" tIns="0" rIns="0" bIns="0" rtlCol="0" anchor="ctr"/>
          <a:lstStyle/>
          <a:p>
            <a:pPr indent="0" marL="0">
              <a:buNone/>
            </a:pPr>
            <a:r>
              <a:rPr lang="en-US" sz="1400" dirty="0">
                <a:solidFill>
                  <a:schemeClr val="tx1"/>
                </a:solidFill>
              </a:rPr>
              <a:t>The Depression and mass unemployment; fear of communism; Nazi propaganda and Hitler's appeal; rule by decree</a:t>
            </a:r>
            <a:endParaRPr lang="en-US" sz="1400" dirty="0"/>
          </a:p>
        </p:txBody>
      </p:sp>
      <p:sp>
        <p:nvSpPr>
          <p:cNvPr id="11" name="card_459"/>
          <p:cNvSpPr/>
          <p:nvPr/>
        </p:nvSpPr>
        <p:spPr>
          <a:xfrm>
            <a:off x="457200" y="3429000"/>
            <a:ext cx="8229600" cy="960120"/>
          </a:xfrm>
          <a:prstGeom prst="roundRect">
            <a:avLst>
              <a:gd name="adj" fmla="val 11429"/>
            </a:avLst>
          </a:prstGeom>
          <a:solidFill>
            <a:schemeClr val="bg2"/>
          </a:solidFill>
          <a:ln/>
        </p:spPr>
      </p:sp>
      <p:sp>
        <p:nvSpPr>
          <p:cNvPr id="12" name="tag_460"/>
          <p:cNvSpPr/>
          <p:nvPr/>
        </p:nvSpPr>
        <p:spPr>
          <a:xfrm>
            <a:off x="457200" y="3429000"/>
            <a:ext cx="1828800" cy="960120"/>
          </a:xfrm>
          <a:prstGeom prst="roundRect">
            <a:avLst>
              <a:gd name="adj" fmla="val 11429"/>
            </a:avLst>
          </a:prstGeom>
          <a:solidFill>
            <a:srgbClr val="7B3FA0"/>
          </a:solidFill>
          <a:ln/>
        </p:spPr>
      </p:sp>
      <p:sp>
        <p:nvSpPr>
          <p:cNvPr id="13" name="txt_461"/>
          <p:cNvSpPr txBox="1"/>
          <p:nvPr/>
        </p:nvSpPr>
        <p:spPr>
          <a:xfrm>
            <a:off x="548640" y="3429000"/>
            <a:ext cx="1645920" cy="960120"/>
          </a:xfrm>
          <a:prstGeom prst="rect">
            <a:avLst/>
          </a:prstGeom>
          <a:noFill/>
          <a:ln/>
        </p:spPr>
        <p:txBody>
          <a:bodyPr wrap="square" lIns="0" tIns="0" rIns="0" bIns="0" rtlCol="0" anchor="ctr"/>
          <a:lstStyle/>
          <a:p>
            <a:pPr algn="ctr" indent="0" marL="0">
              <a:buNone/>
            </a:pPr>
            <a:r>
              <a:rPr lang="en-US" sz="1800" b="1" dirty="0">
                <a:solidFill>
                  <a:schemeClr val="bg1"/>
                </a:solidFill>
                <a:latin typeface="Cambria" pitchFamily="34" charset="0"/>
                <a:ea typeface="Cambria" pitchFamily="34" charset="-122"/>
                <a:cs typeface="Cambria" pitchFamily="34" charset="-120"/>
              </a:rPr>
              <a:t>Trigger</a:t>
            </a:r>
            <a:endParaRPr lang="en-US" sz="1800" dirty="0"/>
          </a:p>
        </p:txBody>
      </p:sp>
      <p:sp>
        <p:nvSpPr>
          <p:cNvPr id="14" name="txt_462"/>
          <p:cNvSpPr txBox="1"/>
          <p:nvPr/>
        </p:nvSpPr>
        <p:spPr>
          <a:xfrm>
            <a:off x="2514600" y="3429000"/>
            <a:ext cx="5989320" cy="960120"/>
          </a:xfrm>
          <a:prstGeom prst="rect">
            <a:avLst/>
          </a:prstGeom>
          <a:noFill/>
          <a:ln/>
        </p:spPr>
        <p:txBody>
          <a:bodyPr wrap="square" lIns="0" tIns="0" rIns="0" bIns="0" rtlCol="0" anchor="ctr"/>
          <a:lstStyle/>
          <a:p>
            <a:pPr indent="0" marL="0">
              <a:buNone/>
            </a:pPr>
            <a:r>
              <a:rPr lang="en-US" sz="1400" dirty="0">
                <a:solidFill>
                  <a:schemeClr val="tx1"/>
                </a:solidFill>
              </a:rPr>
              <a:t>The deal between Papen, Hindenburg and Hitler in January 1933</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Exam practice</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Explain, link and judge</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Exam style question</a:t>
            </a:r>
            <a:endParaRPr lang="en-US" sz="3000" dirty="0"/>
          </a:p>
        </p:txBody>
      </p:sp>
      <p:sp>
        <p:nvSpPr>
          <p:cNvPr id="3" name="card_463"/>
          <p:cNvSpPr/>
          <p:nvPr/>
        </p:nvSpPr>
        <p:spPr>
          <a:xfrm>
            <a:off x="457200" y="1143000"/>
            <a:ext cx="8229600" cy="1143000"/>
          </a:xfrm>
          <a:prstGeom prst="roundRect">
            <a:avLst>
              <a:gd name="adj" fmla="val 9600"/>
            </a:avLst>
          </a:prstGeom>
          <a:solidFill>
            <a:schemeClr val="bg2"/>
          </a:solidFill>
          <a:ln/>
        </p:spPr>
      </p:sp>
      <p:sp>
        <p:nvSpPr>
          <p:cNvPr id="4" name="txt_464"/>
          <p:cNvSpPr txBox="1"/>
          <p:nvPr/>
        </p:nvSpPr>
        <p:spPr>
          <a:xfrm>
            <a:off x="685800" y="1234440"/>
            <a:ext cx="6400800" cy="960120"/>
          </a:xfrm>
          <a:prstGeom prst="rect">
            <a:avLst/>
          </a:prstGeom>
          <a:noFill/>
          <a:ln/>
        </p:spPr>
        <p:txBody>
          <a:bodyPr wrap="square" lIns="0" tIns="0" rIns="0" bIns="0" rtlCol="0" anchor="ctr"/>
          <a:lstStyle/>
          <a:p>
            <a:pPr indent="0" marL="0">
              <a:buNone/>
            </a:pPr>
            <a:r>
              <a:rPr lang="en-US" sz="2000" b="1" dirty="0">
                <a:solidFill>
                  <a:schemeClr val="tx1"/>
                </a:solidFill>
                <a:latin typeface="Cambria" pitchFamily="34" charset="0"/>
                <a:ea typeface="Cambria" pitchFamily="34" charset="-122"/>
                <a:cs typeface="Cambria" pitchFamily="34" charset="-120"/>
              </a:rPr>
              <a:t>Explain why Hitler was able to become Chancellor in January 1933.</a:t>
            </a:r>
            <a:endParaRPr lang="en-US" sz="2000" dirty="0"/>
          </a:p>
        </p:txBody>
      </p:sp>
      <p:sp>
        <p:nvSpPr>
          <p:cNvPr id="5" name="txt_465"/>
          <p:cNvSpPr txBox="1"/>
          <p:nvPr/>
        </p:nvSpPr>
        <p:spPr>
          <a:xfrm>
            <a:off x="7223760" y="1234440"/>
            <a:ext cx="1325880" cy="960120"/>
          </a:xfrm>
          <a:prstGeom prst="rect">
            <a:avLst/>
          </a:prstGeom>
          <a:noFill/>
          <a:ln/>
        </p:spPr>
        <p:txBody>
          <a:bodyPr wrap="square" lIns="0" tIns="0" rIns="0" bIns="0" rtlCol="0" anchor="ctr"/>
          <a:lstStyle/>
          <a:p>
            <a:pPr algn="r" indent="0" marL="0">
              <a:buNone/>
            </a:pPr>
            <a:r>
              <a:rPr lang="en-US" sz="1500" b="1" dirty="0">
                <a:solidFill>
                  <a:schemeClr val="accent1"/>
                </a:solidFill>
              </a:rPr>
              <a:t>(12 marks)</a:t>
            </a:r>
            <a:endParaRPr lang="en-US" sz="1500" dirty="0"/>
          </a:p>
        </p:txBody>
      </p:sp>
      <p:sp>
        <p:nvSpPr>
          <p:cNvPr id="6" name="card_466"/>
          <p:cNvSpPr/>
          <p:nvPr/>
        </p:nvSpPr>
        <p:spPr>
          <a:xfrm>
            <a:off x="457200" y="2468880"/>
            <a:ext cx="4023360" cy="2011680"/>
          </a:xfrm>
          <a:prstGeom prst="roundRect">
            <a:avLst>
              <a:gd name="adj" fmla="val 5455"/>
            </a:avLst>
          </a:prstGeom>
          <a:solidFill>
            <a:schemeClr val="bg2"/>
          </a:solidFill>
          <a:ln/>
        </p:spPr>
      </p:sp>
      <p:sp>
        <p:nvSpPr>
          <p:cNvPr id="7" name="txt_467"/>
          <p:cNvSpPr txBox="1"/>
          <p:nvPr/>
        </p:nvSpPr>
        <p:spPr>
          <a:xfrm>
            <a:off x="640080" y="2578608"/>
            <a:ext cx="3657600" cy="320040"/>
          </a:xfrm>
          <a:prstGeom prst="rect">
            <a:avLst/>
          </a:prstGeom>
          <a:noFill/>
          <a:ln/>
        </p:spPr>
        <p:txBody>
          <a:bodyPr wrap="square" lIns="0" tIns="0" rIns="0" bIns="0" rtlCol="0" anchor="t"/>
          <a:lstStyle/>
          <a:p>
            <a:pPr indent="0" marL="0">
              <a:buNone/>
            </a:pPr>
            <a:r>
              <a:rPr lang="en-US" sz="1400" b="1" dirty="0">
                <a:solidFill>
                  <a:schemeClr val="tx1"/>
                </a:solidFill>
              </a:rPr>
              <a:t>You may use the following in your answer:</a:t>
            </a:r>
            <a:endParaRPr lang="en-US" sz="1400" dirty="0"/>
          </a:p>
        </p:txBody>
      </p:sp>
      <p:sp>
        <p:nvSpPr>
          <p:cNvPr id="8" name="txt_468"/>
          <p:cNvSpPr txBox="1"/>
          <p:nvPr/>
        </p:nvSpPr>
        <p:spPr>
          <a:xfrm>
            <a:off x="64008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the Depression</a:t>
            </a:r>
            <a:endParaRPr lang="en-US" sz="1400" dirty="0"/>
          </a:p>
          <a:p>
            <a:pPr marL="342900" indent="-342900">
              <a:spcAft>
                <a:spcPts val="600"/>
              </a:spcAft>
              <a:buSzPct val="100000"/>
              <a:buChar char="•"/>
            </a:pPr>
            <a:r>
              <a:rPr lang="en-US" sz="1400" dirty="0">
                <a:solidFill>
                  <a:schemeClr val="tx1"/>
                </a:solidFill>
              </a:rPr>
              <a:t>the role of Franz von Papen</a:t>
            </a:r>
            <a:endParaRPr lang="en-US" sz="1400" dirty="0"/>
          </a:p>
          <a:p>
            <a:pPr indent="0" marL="0">
              <a:spcAft>
                <a:spcPts val="600"/>
              </a:spcAft>
              <a:buNone/>
            </a:pPr>
            <a:r>
              <a:rPr lang="en-US" sz="1400" i="1" dirty="0">
                <a:solidFill>
                  <a:schemeClr val="tx1"/>
                </a:solidFill>
              </a:rPr>
              <a:t>You must also use information of your own.</a:t>
            </a:r>
            <a:endParaRPr lang="en-US" sz="1400" dirty="0"/>
          </a:p>
        </p:txBody>
      </p:sp>
      <p:sp>
        <p:nvSpPr>
          <p:cNvPr id="9" name="card_469"/>
          <p:cNvSpPr/>
          <p:nvPr/>
        </p:nvSpPr>
        <p:spPr>
          <a:xfrm>
            <a:off x="4663440" y="2468880"/>
            <a:ext cx="4023360" cy="2011680"/>
          </a:xfrm>
          <a:prstGeom prst="roundRect">
            <a:avLst>
              <a:gd name="adj" fmla="val 5455"/>
            </a:avLst>
          </a:prstGeom>
          <a:solidFill>
            <a:srgbClr val="FDF3DC"/>
          </a:solidFill>
          <a:ln/>
        </p:spPr>
      </p:sp>
      <p:sp>
        <p:nvSpPr>
          <p:cNvPr id="10" name="txt_470"/>
          <p:cNvSpPr txBox="1"/>
          <p:nvPr/>
        </p:nvSpPr>
        <p:spPr>
          <a:xfrm>
            <a:off x="4846320" y="2578608"/>
            <a:ext cx="3657600" cy="320040"/>
          </a:xfrm>
          <a:prstGeom prst="rect">
            <a:avLst/>
          </a:prstGeom>
          <a:noFill/>
          <a:ln/>
        </p:spPr>
        <p:txBody>
          <a:bodyPr wrap="square" lIns="0" tIns="0" rIns="0" bIns="0" rtlCol="0" anchor="t"/>
          <a:lstStyle/>
          <a:p>
            <a:pPr indent="0" marL="0">
              <a:buNone/>
            </a:pPr>
            <a:r>
              <a:rPr lang="en-US" sz="1400" b="1" dirty="0">
                <a:solidFill>
                  <a:schemeClr val="accent3"/>
                </a:solidFill>
              </a:rPr>
              <a:t>Plan in 3 minutes</a:t>
            </a:r>
            <a:endParaRPr lang="en-US" sz="1400" dirty="0"/>
          </a:p>
        </p:txBody>
      </p:sp>
      <p:sp>
        <p:nvSpPr>
          <p:cNvPr id="11" name="txt_471"/>
          <p:cNvSpPr txBox="1"/>
          <p:nvPr/>
        </p:nvSpPr>
        <p:spPr>
          <a:xfrm>
            <a:off x="484632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Three explained reasons, one from your own knowledge</a:t>
            </a:r>
            <a:endParaRPr lang="en-US" sz="1400" dirty="0"/>
          </a:p>
          <a:p>
            <a:pPr marL="342900" indent="-342900">
              <a:spcAft>
                <a:spcPts val="600"/>
              </a:spcAft>
              <a:buSzPct val="100000"/>
              <a:buChar char="•"/>
            </a:pPr>
            <a:r>
              <a:rPr lang="en-US" sz="1400" dirty="0">
                <a:solidFill>
                  <a:schemeClr val="tx1"/>
                </a:solidFill>
              </a:rPr>
              <a:t>Link each one to the question</a:t>
            </a:r>
            <a:endParaRPr lang="en-US" sz="1400" dirty="0"/>
          </a:p>
          <a:p>
            <a:pPr marL="342900" indent="-342900">
              <a:spcAft>
                <a:spcPts val="600"/>
              </a:spcAft>
              <a:buSzPct val="100000"/>
              <a:buChar char="•"/>
            </a:pPr>
            <a:r>
              <a:rPr lang="en-US" sz="1400" dirty="0">
                <a:solidFill>
                  <a:schemeClr val="tx1"/>
                </a:solidFill>
              </a:rPr>
              <a:t>Show how the reasons connect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Mark scheme</a:t>
            </a:r>
            <a:endParaRPr lang="en-US" sz="3000" dirty="0"/>
          </a:p>
        </p:txBody>
      </p:sp>
      <p:sp>
        <p:nvSpPr>
          <p:cNvPr id="3" name="card_472"/>
          <p:cNvSpPr/>
          <p:nvPr/>
        </p:nvSpPr>
        <p:spPr>
          <a:xfrm>
            <a:off x="457200" y="1143000"/>
            <a:ext cx="8229600" cy="731520"/>
          </a:xfrm>
          <a:prstGeom prst="roundRect">
            <a:avLst>
              <a:gd name="adj" fmla="val 15000"/>
            </a:avLst>
          </a:prstGeom>
          <a:solidFill>
            <a:schemeClr val="bg2"/>
          </a:solidFill>
          <a:ln/>
        </p:spPr>
      </p:sp>
      <p:sp>
        <p:nvSpPr>
          <p:cNvPr id="4" name="badge_473"/>
          <p:cNvSpPr/>
          <p:nvPr/>
        </p:nvSpPr>
        <p:spPr>
          <a:xfrm>
            <a:off x="621792" y="1280160"/>
            <a:ext cx="457200" cy="457200"/>
          </a:xfrm>
          <a:prstGeom prst="ellipse">
            <a:avLst/>
          </a:prstGeom>
          <a:solidFill>
            <a:schemeClr val="accent4"/>
          </a:solidFill>
          <a:ln/>
        </p:spPr>
      </p:sp>
      <p:sp>
        <p:nvSpPr>
          <p:cNvPr id="5" name="badgeTxt_474"/>
          <p:cNvSpPr txBox="1"/>
          <p:nvPr/>
        </p:nvSpPr>
        <p:spPr>
          <a:xfrm>
            <a:off x="621792" y="1280160"/>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L1</a:t>
            </a:r>
            <a:endParaRPr lang="en-US" sz="1400" dirty="0"/>
          </a:p>
        </p:txBody>
      </p:sp>
      <p:sp>
        <p:nvSpPr>
          <p:cNvPr id="6" name="txt_475"/>
          <p:cNvSpPr txBox="1"/>
          <p:nvPr/>
        </p:nvSpPr>
        <p:spPr>
          <a:xfrm>
            <a:off x="1280160" y="1143000"/>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 to 3 marks</a:t>
            </a:r>
            <a:endParaRPr lang="en-US" sz="1500" dirty="0"/>
          </a:p>
        </p:txBody>
      </p:sp>
      <p:sp>
        <p:nvSpPr>
          <p:cNvPr id="7" name="txt_476"/>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A simple or general answer with basic knowledge</a:t>
            </a:r>
            <a:endParaRPr lang="en-US" sz="1400" dirty="0"/>
          </a:p>
        </p:txBody>
      </p:sp>
      <p:sp>
        <p:nvSpPr>
          <p:cNvPr id="8" name="card_477"/>
          <p:cNvSpPr/>
          <p:nvPr/>
        </p:nvSpPr>
        <p:spPr>
          <a:xfrm>
            <a:off x="457200" y="1984248"/>
            <a:ext cx="8229600" cy="731520"/>
          </a:xfrm>
          <a:prstGeom prst="roundRect">
            <a:avLst>
              <a:gd name="adj" fmla="val 15000"/>
            </a:avLst>
          </a:prstGeom>
          <a:solidFill>
            <a:schemeClr val="bg2"/>
          </a:solidFill>
          <a:ln/>
        </p:spPr>
      </p:sp>
      <p:sp>
        <p:nvSpPr>
          <p:cNvPr id="9" name="badge_478"/>
          <p:cNvSpPr/>
          <p:nvPr/>
        </p:nvSpPr>
        <p:spPr>
          <a:xfrm>
            <a:off x="621792" y="2121408"/>
            <a:ext cx="457200" cy="457200"/>
          </a:xfrm>
          <a:prstGeom prst="ellipse">
            <a:avLst/>
          </a:prstGeom>
          <a:solidFill>
            <a:schemeClr val="accent4"/>
          </a:solidFill>
          <a:ln/>
        </p:spPr>
      </p:sp>
      <p:sp>
        <p:nvSpPr>
          <p:cNvPr id="10" name="badgeTxt_479"/>
          <p:cNvSpPr txBox="1"/>
          <p:nvPr/>
        </p:nvSpPr>
        <p:spPr>
          <a:xfrm>
            <a:off x="621792" y="2121408"/>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L2</a:t>
            </a:r>
            <a:endParaRPr lang="en-US" sz="1400" dirty="0"/>
          </a:p>
        </p:txBody>
      </p:sp>
      <p:sp>
        <p:nvSpPr>
          <p:cNvPr id="11" name="txt_480"/>
          <p:cNvSpPr txBox="1"/>
          <p:nvPr/>
        </p:nvSpPr>
        <p:spPr>
          <a:xfrm>
            <a:off x="1280160" y="1984248"/>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4 to 6 marks</a:t>
            </a:r>
            <a:endParaRPr lang="en-US" sz="1500" dirty="0"/>
          </a:p>
        </p:txBody>
      </p:sp>
      <p:sp>
        <p:nvSpPr>
          <p:cNvPr id="12" name="txt_481"/>
          <p:cNvSpPr txBox="1"/>
          <p:nvPr/>
        </p:nvSpPr>
        <p:spPr>
          <a:xfrm>
            <a:off x="2926080" y="1984248"/>
            <a:ext cx="5577840" cy="731520"/>
          </a:xfrm>
          <a:prstGeom prst="rect">
            <a:avLst/>
          </a:prstGeom>
          <a:noFill/>
          <a:ln/>
        </p:spPr>
        <p:txBody>
          <a:bodyPr wrap="square" lIns="0" tIns="0" rIns="0" bIns="0" rtlCol="0" anchor="ctr"/>
          <a:lstStyle/>
          <a:p>
            <a:pPr indent="0" marL="0">
              <a:buNone/>
            </a:pPr>
            <a:r>
              <a:rPr lang="en-US" sz="1400" dirty="0">
                <a:solidFill>
                  <a:schemeClr val="tx1"/>
                </a:solidFill>
              </a:rPr>
              <a:t>Some explanation of at least one reason, with accurate knowledge</a:t>
            </a:r>
            <a:endParaRPr lang="en-US" sz="1400" dirty="0"/>
          </a:p>
        </p:txBody>
      </p:sp>
      <p:sp>
        <p:nvSpPr>
          <p:cNvPr id="13" name="card_482"/>
          <p:cNvSpPr/>
          <p:nvPr/>
        </p:nvSpPr>
        <p:spPr>
          <a:xfrm>
            <a:off x="457200" y="2825496"/>
            <a:ext cx="8229600" cy="731520"/>
          </a:xfrm>
          <a:prstGeom prst="roundRect">
            <a:avLst>
              <a:gd name="adj" fmla="val 15000"/>
            </a:avLst>
          </a:prstGeom>
          <a:solidFill>
            <a:schemeClr val="bg2"/>
          </a:solidFill>
          <a:ln/>
        </p:spPr>
      </p:sp>
      <p:sp>
        <p:nvSpPr>
          <p:cNvPr id="14" name="badge_483"/>
          <p:cNvSpPr/>
          <p:nvPr/>
        </p:nvSpPr>
        <p:spPr>
          <a:xfrm>
            <a:off x="621792" y="2962656"/>
            <a:ext cx="457200" cy="457200"/>
          </a:xfrm>
          <a:prstGeom prst="ellipse">
            <a:avLst/>
          </a:prstGeom>
          <a:solidFill>
            <a:schemeClr val="accent2"/>
          </a:solidFill>
          <a:ln/>
        </p:spPr>
      </p:sp>
      <p:sp>
        <p:nvSpPr>
          <p:cNvPr id="15" name="badgeTxt_484"/>
          <p:cNvSpPr txBox="1"/>
          <p:nvPr/>
        </p:nvSpPr>
        <p:spPr>
          <a:xfrm>
            <a:off x="621792" y="2962656"/>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L3</a:t>
            </a:r>
            <a:endParaRPr lang="en-US" sz="1400" dirty="0"/>
          </a:p>
        </p:txBody>
      </p:sp>
      <p:sp>
        <p:nvSpPr>
          <p:cNvPr id="16" name="txt_485"/>
          <p:cNvSpPr txBox="1"/>
          <p:nvPr/>
        </p:nvSpPr>
        <p:spPr>
          <a:xfrm>
            <a:off x="1280160" y="2825496"/>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7 to 9 marks</a:t>
            </a:r>
            <a:endParaRPr lang="en-US" sz="1500" dirty="0"/>
          </a:p>
        </p:txBody>
      </p:sp>
      <p:sp>
        <p:nvSpPr>
          <p:cNvPr id="17" name="txt_486"/>
          <p:cNvSpPr txBox="1"/>
          <p:nvPr/>
        </p:nvSpPr>
        <p:spPr>
          <a:xfrm>
            <a:off x="2926080" y="2825496"/>
            <a:ext cx="5577840" cy="731520"/>
          </a:xfrm>
          <a:prstGeom prst="rect">
            <a:avLst/>
          </a:prstGeom>
          <a:noFill/>
          <a:ln/>
        </p:spPr>
        <p:txBody>
          <a:bodyPr wrap="square" lIns="0" tIns="0" rIns="0" bIns="0" rtlCol="0" anchor="ctr"/>
          <a:lstStyle/>
          <a:p>
            <a:pPr indent="0" marL="0">
              <a:buNone/>
            </a:pPr>
            <a:r>
              <a:rPr lang="en-US" sz="1400" dirty="0">
                <a:solidFill>
                  <a:schemeClr val="tx1"/>
                </a:solidFill>
              </a:rPr>
              <a:t>Developed explanation of reasons, with good knowledge and a line of reasoning</a:t>
            </a:r>
            <a:endParaRPr lang="en-US" sz="1400" dirty="0"/>
          </a:p>
        </p:txBody>
      </p:sp>
      <p:sp>
        <p:nvSpPr>
          <p:cNvPr id="18" name="card_487"/>
          <p:cNvSpPr/>
          <p:nvPr/>
        </p:nvSpPr>
        <p:spPr>
          <a:xfrm>
            <a:off x="457200" y="3666744"/>
            <a:ext cx="8229600" cy="731520"/>
          </a:xfrm>
          <a:prstGeom prst="roundRect">
            <a:avLst>
              <a:gd name="adj" fmla="val 15000"/>
            </a:avLst>
          </a:prstGeom>
          <a:solidFill>
            <a:schemeClr val="bg2"/>
          </a:solidFill>
          <a:ln/>
        </p:spPr>
      </p:sp>
      <p:sp>
        <p:nvSpPr>
          <p:cNvPr id="19" name="badge_488"/>
          <p:cNvSpPr/>
          <p:nvPr/>
        </p:nvSpPr>
        <p:spPr>
          <a:xfrm>
            <a:off x="621792" y="3803904"/>
            <a:ext cx="457200" cy="457200"/>
          </a:xfrm>
          <a:prstGeom prst="ellipse">
            <a:avLst/>
          </a:prstGeom>
          <a:solidFill>
            <a:schemeClr val="accent1"/>
          </a:solidFill>
          <a:ln/>
        </p:spPr>
      </p:sp>
      <p:sp>
        <p:nvSpPr>
          <p:cNvPr id="20" name="badgeTxt_489"/>
          <p:cNvSpPr txBox="1"/>
          <p:nvPr/>
        </p:nvSpPr>
        <p:spPr>
          <a:xfrm>
            <a:off x="621792" y="3803904"/>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L4</a:t>
            </a:r>
            <a:endParaRPr lang="en-US" sz="1400" dirty="0"/>
          </a:p>
        </p:txBody>
      </p:sp>
      <p:sp>
        <p:nvSpPr>
          <p:cNvPr id="21" name="txt_490"/>
          <p:cNvSpPr txBox="1"/>
          <p:nvPr/>
        </p:nvSpPr>
        <p:spPr>
          <a:xfrm>
            <a:off x="1280160" y="3666744"/>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10 to 12 marks</a:t>
            </a:r>
            <a:endParaRPr lang="en-US" sz="1500" dirty="0"/>
          </a:p>
        </p:txBody>
      </p:sp>
      <p:sp>
        <p:nvSpPr>
          <p:cNvPr id="22" name="txt_491"/>
          <p:cNvSpPr txBox="1"/>
          <p:nvPr/>
        </p:nvSpPr>
        <p:spPr>
          <a:xfrm>
            <a:off x="2926080" y="3666744"/>
            <a:ext cx="5577840" cy="731520"/>
          </a:xfrm>
          <a:prstGeom prst="rect">
            <a:avLst/>
          </a:prstGeom>
          <a:noFill/>
          <a:ln/>
        </p:spPr>
        <p:txBody>
          <a:bodyPr wrap="square" lIns="0" tIns="0" rIns="0" bIns="0" rtlCol="0" anchor="ctr"/>
          <a:lstStyle/>
          <a:p>
            <a:pPr indent="0" marL="0">
              <a:buNone/>
            </a:pPr>
            <a:r>
              <a:rPr lang="en-US" sz="1400" dirty="0">
                <a:solidFill>
                  <a:schemeClr val="tx1"/>
                </a:solidFill>
              </a:rPr>
              <a:t>Analytical explanation of several linked reasons, including your own knowledge</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What a strong paragraph looks like</a:t>
            </a:r>
            <a:endParaRPr lang="en-US" sz="3000" dirty="0"/>
          </a:p>
        </p:txBody>
      </p:sp>
      <p:sp>
        <p:nvSpPr>
          <p:cNvPr id="3" name="card_492"/>
          <p:cNvSpPr/>
          <p:nvPr/>
        </p:nvSpPr>
        <p:spPr>
          <a:xfrm>
            <a:off x="457200" y="1143000"/>
            <a:ext cx="8229600" cy="3337560"/>
          </a:xfrm>
          <a:prstGeom prst="roundRect">
            <a:avLst>
              <a:gd name="adj" fmla="val 3288"/>
            </a:avLst>
          </a:prstGeom>
          <a:solidFill>
            <a:schemeClr val="bg2"/>
          </a:solidFill>
          <a:ln/>
        </p:spPr>
      </p:sp>
      <p:sp>
        <p:nvSpPr>
          <p:cNvPr id="4" name="txt_493"/>
          <p:cNvSpPr txBox="1"/>
          <p:nvPr/>
        </p:nvSpPr>
        <p:spPr>
          <a:xfrm>
            <a:off x="731520" y="1280160"/>
            <a:ext cx="7680960" cy="3108960"/>
          </a:xfrm>
          <a:prstGeom prst="rect">
            <a:avLst/>
          </a:prstGeom>
          <a:noFill/>
          <a:ln/>
        </p:spPr>
        <p:txBody>
          <a:bodyPr wrap="square" lIns="0" tIns="0" rIns="0" bIns="0" rtlCol="0" anchor="ctr"/>
          <a:lstStyle/>
          <a:p>
            <a:pPr indent="0" marL="0">
              <a:spcAft>
                <a:spcPts val="1000"/>
              </a:spcAft>
              <a:buNone/>
            </a:pPr>
            <a:r>
              <a:rPr lang="en-US" sz="1500" b="1" dirty="0">
                <a:solidFill>
                  <a:srgbClr val="E4572E"/>
                </a:solidFill>
              </a:rPr>
              <a:t>Point: </a:t>
            </a:r>
            <a:pPr indent="0" marL="0">
              <a:spcAft>
                <a:spcPts val="1000"/>
              </a:spcAft>
              <a:buNone/>
            </a:pPr>
            <a:r>
              <a:rPr lang="en-US" sz="1500" dirty="0">
                <a:solidFill>
                  <a:schemeClr val="tx1"/>
                </a:solidFill>
              </a:rPr>
              <a:t>One reason Hitler became Chancellor was the Depression, which turned the Nazis into a mass party. </a:t>
            </a:r>
            <a:endParaRPr lang="en-US" sz="1500" dirty="0"/>
          </a:p>
          <a:p>
            <a:pPr indent="0" marL="0">
              <a:spcAft>
                <a:spcPts val="1000"/>
              </a:spcAft>
              <a:buNone/>
            </a:pPr>
            <a:r>
              <a:rPr lang="en-US" sz="1500" b="1" dirty="0">
                <a:solidFill>
                  <a:srgbClr val="17A398"/>
                </a:solidFill>
              </a:rPr>
              <a:t>Evidence: </a:t>
            </a:r>
            <a:pPr indent="0" marL="0">
              <a:spcAft>
                <a:spcPts val="1000"/>
              </a:spcAft>
              <a:buNone/>
            </a:pPr>
            <a:r>
              <a:rPr lang="en-US" sz="1500" dirty="0">
                <a:solidFill>
                  <a:schemeClr val="tx1"/>
                </a:solidFill>
              </a:rPr>
              <a:t>After American loans were recalled in 1929, unemployment rose to about 6 million by 1932, and Nazi seats rose from 12 in 1928 to 230 in July 1932. </a:t>
            </a:r>
            <a:endParaRPr lang="en-US" sz="1500" dirty="0"/>
          </a:p>
          <a:p>
            <a:pPr indent="0" marL="0">
              <a:spcAft>
                <a:spcPts val="1000"/>
              </a:spcAft>
              <a:buNone/>
            </a:pPr>
            <a:r>
              <a:rPr lang="en-US" sz="1500" b="1" dirty="0">
                <a:solidFill>
                  <a:srgbClr val="7B3FA0"/>
                </a:solidFill>
              </a:rPr>
              <a:t>Explain: </a:t>
            </a:r>
            <a:pPr indent="0" marL="0">
              <a:spcAft>
                <a:spcPts val="1000"/>
              </a:spcAft>
              <a:buNone/>
            </a:pPr>
            <a:r>
              <a:rPr lang="en-US" sz="1500" dirty="0">
                <a:solidFill>
                  <a:schemeClr val="tx1"/>
                </a:solidFill>
              </a:rPr>
              <a:t>Desperate Germans lost faith in the Weimar parties and turned to Hitler's promises of 'work and bread'. </a:t>
            </a:r>
            <a:endParaRPr lang="en-US" sz="1500" dirty="0"/>
          </a:p>
          <a:p>
            <a:pPr indent="0" marL="0">
              <a:spcAft>
                <a:spcPts val="1000"/>
              </a:spcAft>
              <a:buNone/>
            </a:pPr>
            <a:r>
              <a:rPr lang="en-US" sz="1500" b="1" dirty="0">
                <a:solidFill>
                  <a:srgbClr val="F3B61F"/>
                </a:solidFill>
              </a:rPr>
              <a:t>Link: </a:t>
            </a:r>
            <a:pPr indent="0" marL="0">
              <a:spcAft>
                <a:spcPts val="1000"/>
              </a:spcAft>
              <a:buNone/>
            </a:pPr>
            <a:r>
              <a:rPr lang="en-US" sz="1500" dirty="0">
                <a:solidFill>
                  <a:schemeClr val="tx1"/>
                </a:solidFill>
              </a:rPr>
              <a:t>This mattered because, as leader of the largest party, Hitler could not be ignored. Papen and Hindenburg only offered him the chancellorship because they needed Nazi votes.</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Common mistakes</a:t>
            </a:r>
            <a:endParaRPr lang="en-US" sz="3000" dirty="0"/>
          </a:p>
        </p:txBody>
      </p:sp>
      <p:sp>
        <p:nvSpPr>
          <p:cNvPr id="3" name="card_494"/>
          <p:cNvSpPr/>
          <p:nvPr/>
        </p:nvSpPr>
        <p:spPr>
          <a:xfrm>
            <a:off x="457200" y="1143000"/>
            <a:ext cx="4023360" cy="1508760"/>
          </a:xfrm>
          <a:prstGeom prst="roundRect">
            <a:avLst>
              <a:gd name="adj" fmla="val 7273"/>
            </a:avLst>
          </a:prstGeom>
          <a:solidFill>
            <a:schemeClr val="bg2"/>
          </a:solidFill>
          <a:ln/>
        </p:spPr>
      </p:sp>
      <p:sp>
        <p:nvSpPr>
          <p:cNvPr id="4" name="badge_495"/>
          <p:cNvSpPr/>
          <p:nvPr/>
        </p:nvSpPr>
        <p:spPr>
          <a:xfrm>
            <a:off x="640080" y="1344168"/>
            <a:ext cx="384048" cy="384048"/>
          </a:xfrm>
          <a:prstGeom prst="ellipse">
            <a:avLst/>
          </a:prstGeom>
          <a:solidFill>
            <a:schemeClr val="accent1"/>
          </a:solidFill>
          <a:ln/>
        </p:spPr>
      </p:sp>
      <p:sp>
        <p:nvSpPr>
          <p:cNvPr id="5" name="badgeTxt_496"/>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97"/>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'Hitler was elected Chancellor'</a:t>
            </a:r>
            <a:endParaRPr lang="en-US" sz="1600" dirty="0"/>
          </a:p>
        </p:txBody>
      </p:sp>
      <p:sp>
        <p:nvSpPr>
          <p:cNvPr id="7" name="txt_498"/>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He was appointed by President Hindenburg. Germans voted for parties in the Reichstag, not for the Chancellor.</a:t>
            </a:r>
            <a:endParaRPr lang="en-US" sz="1300" dirty="0"/>
          </a:p>
        </p:txBody>
      </p:sp>
      <p:sp>
        <p:nvSpPr>
          <p:cNvPr id="8" name="card_499"/>
          <p:cNvSpPr/>
          <p:nvPr/>
        </p:nvSpPr>
        <p:spPr>
          <a:xfrm>
            <a:off x="4663440" y="1143000"/>
            <a:ext cx="4023360" cy="1508760"/>
          </a:xfrm>
          <a:prstGeom prst="roundRect">
            <a:avLst>
              <a:gd name="adj" fmla="val 7273"/>
            </a:avLst>
          </a:prstGeom>
          <a:solidFill>
            <a:schemeClr val="bg2"/>
          </a:solidFill>
          <a:ln/>
        </p:spPr>
      </p:sp>
      <p:sp>
        <p:nvSpPr>
          <p:cNvPr id="9" name="badge_500"/>
          <p:cNvSpPr/>
          <p:nvPr/>
        </p:nvSpPr>
        <p:spPr>
          <a:xfrm>
            <a:off x="4846320" y="1344168"/>
            <a:ext cx="384048" cy="384048"/>
          </a:xfrm>
          <a:prstGeom prst="ellipse">
            <a:avLst/>
          </a:prstGeom>
          <a:solidFill>
            <a:schemeClr val="accent1"/>
          </a:solidFill>
          <a:ln/>
        </p:spPr>
      </p:sp>
      <p:sp>
        <p:nvSpPr>
          <p:cNvPr id="10" name="badgeTxt_501"/>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502"/>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'The Nazis won a majority'</a:t>
            </a:r>
            <a:endParaRPr lang="en-US" sz="1600" dirty="0"/>
          </a:p>
        </p:txBody>
      </p:sp>
      <p:sp>
        <p:nvSpPr>
          <p:cNvPr id="12" name="txt_503"/>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Their best result in a free election was 37% in July 1932. They never had a majority before 1933.</a:t>
            </a:r>
            <a:endParaRPr lang="en-US" sz="1300" dirty="0"/>
          </a:p>
        </p:txBody>
      </p:sp>
      <p:sp>
        <p:nvSpPr>
          <p:cNvPr id="13" name="card_504"/>
          <p:cNvSpPr/>
          <p:nvPr/>
        </p:nvSpPr>
        <p:spPr>
          <a:xfrm>
            <a:off x="457200" y="2834640"/>
            <a:ext cx="4023360" cy="1508760"/>
          </a:xfrm>
          <a:prstGeom prst="roundRect">
            <a:avLst>
              <a:gd name="adj" fmla="val 7273"/>
            </a:avLst>
          </a:prstGeom>
          <a:solidFill>
            <a:schemeClr val="bg2"/>
          </a:solidFill>
          <a:ln/>
        </p:spPr>
      </p:sp>
      <p:sp>
        <p:nvSpPr>
          <p:cNvPr id="14" name="badge_505"/>
          <p:cNvSpPr/>
          <p:nvPr/>
        </p:nvSpPr>
        <p:spPr>
          <a:xfrm>
            <a:off x="640080" y="3035808"/>
            <a:ext cx="384048" cy="384048"/>
          </a:xfrm>
          <a:prstGeom prst="ellipse">
            <a:avLst/>
          </a:prstGeom>
          <a:solidFill>
            <a:schemeClr val="accent1"/>
          </a:solidFill>
          <a:ln/>
        </p:spPr>
      </p:sp>
      <p:sp>
        <p:nvSpPr>
          <p:cNvPr id="15" name="badgeTxt_506"/>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507"/>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Listing, not explaining</a:t>
            </a:r>
            <a:endParaRPr lang="en-US" sz="1600" dirty="0"/>
          </a:p>
        </p:txBody>
      </p:sp>
      <p:sp>
        <p:nvSpPr>
          <p:cNvPr id="17" name="txt_508"/>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Naming reasons is Level 1 or 2. Explain how each one helped Hitler, and link them.</a:t>
            </a:r>
            <a:endParaRPr lang="en-US" sz="1300" dirty="0"/>
          </a:p>
        </p:txBody>
      </p:sp>
      <p:sp>
        <p:nvSpPr>
          <p:cNvPr id="18" name="card_509"/>
          <p:cNvSpPr/>
          <p:nvPr/>
        </p:nvSpPr>
        <p:spPr>
          <a:xfrm>
            <a:off x="4663440" y="2834640"/>
            <a:ext cx="4023360" cy="1508760"/>
          </a:xfrm>
          <a:prstGeom prst="roundRect">
            <a:avLst>
              <a:gd name="adj" fmla="val 7273"/>
            </a:avLst>
          </a:prstGeom>
          <a:solidFill>
            <a:schemeClr val="bg2"/>
          </a:solidFill>
          <a:ln/>
        </p:spPr>
      </p:sp>
      <p:sp>
        <p:nvSpPr>
          <p:cNvPr id="19" name="badge_510"/>
          <p:cNvSpPr/>
          <p:nvPr/>
        </p:nvSpPr>
        <p:spPr>
          <a:xfrm>
            <a:off x="4846320" y="3035808"/>
            <a:ext cx="384048" cy="384048"/>
          </a:xfrm>
          <a:prstGeom prst="ellipse">
            <a:avLst/>
          </a:prstGeom>
          <a:solidFill>
            <a:schemeClr val="accent1"/>
          </a:solidFill>
          <a:ln/>
        </p:spPr>
      </p:sp>
      <p:sp>
        <p:nvSpPr>
          <p:cNvPr id="20" name="badgeTxt_511"/>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512"/>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600" b="1" dirty="0">
                <a:solidFill>
                  <a:schemeClr val="tx1"/>
                </a:solidFill>
                <a:latin typeface="Cambria" pitchFamily="34" charset="0"/>
                <a:ea typeface="Cambria" pitchFamily="34" charset="-122"/>
                <a:cs typeface="Cambria" pitchFamily="34" charset="-120"/>
              </a:rPr>
              <a:t>Mixing up dates</a:t>
            </a:r>
            <a:endParaRPr lang="en-US" sz="1600" dirty="0"/>
          </a:p>
        </p:txBody>
      </p:sp>
      <p:sp>
        <p:nvSpPr>
          <p:cNvPr id="22" name="txt_513"/>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The Putsch was 1923 and the Wall Street Crash 1929. Learn the timeline in order.</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a:t>
            </a:r>
            <a:endParaRPr lang="en-US" sz="3000" dirty="0"/>
          </a:p>
        </p:txBody>
      </p:sp>
      <p:sp>
        <p:nvSpPr>
          <p:cNvPr id="3" name="card_514"/>
          <p:cNvSpPr/>
          <p:nvPr/>
        </p:nvSpPr>
        <p:spPr>
          <a:xfrm>
            <a:off x="457200" y="1143000"/>
            <a:ext cx="8229600" cy="960120"/>
          </a:xfrm>
          <a:prstGeom prst="roundRect">
            <a:avLst>
              <a:gd name="adj" fmla="val 11429"/>
            </a:avLst>
          </a:prstGeom>
          <a:solidFill>
            <a:schemeClr val="bg2"/>
          </a:solidFill>
          <a:ln/>
        </p:spPr>
      </p:sp>
      <p:sp>
        <p:nvSpPr>
          <p:cNvPr id="4" name="badge_515"/>
          <p:cNvSpPr/>
          <p:nvPr/>
        </p:nvSpPr>
        <p:spPr>
          <a:xfrm>
            <a:off x="685800" y="1426464"/>
            <a:ext cx="402336" cy="402336"/>
          </a:xfrm>
          <a:prstGeom prst="ellipse">
            <a:avLst/>
          </a:prstGeom>
          <a:solidFill>
            <a:schemeClr val="accent4"/>
          </a:solidFill>
          <a:ln/>
        </p:spPr>
      </p:sp>
      <p:sp>
        <p:nvSpPr>
          <p:cNvPr id="5" name="badgeTxt_516"/>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517"/>
          <p:cNvSpPr txBox="1"/>
          <p:nvPr/>
        </p:nvSpPr>
        <p:spPr>
          <a:xfrm>
            <a:off x="1325880" y="1252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In which year did the Munich Putsch take place?</a:t>
            </a:r>
            <a:endParaRPr lang="en-US" sz="1600" dirty="0"/>
          </a:p>
        </p:txBody>
      </p:sp>
      <p:sp>
        <p:nvSpPr>
          <p:cNvPr id="7" name="card_518"/>
          <p:cNvSpPr/>
          <p:nvPr/>
        </p:nvSpPr>
        <p:spPr>
          <a:xfrm>
            <a:off x="457200" y="2286000"/>
            <a:ext cx="8229600" cy="960120"/>
          </a:xfrm>
          <a:prstGeom prst="roundRect">
            <a:avLst>
              <a:gd name="adj" fmla="val 11429"/>
            </a:avLst>
          </a:prstGeom>
          <a:solidFill>
            <a:schemeClr val="bg2"/>
          </a:solidFill>
          <a:ln/>
        </p:spPr>
      </p:sp>
      <p:sp>
        <p:nvSpPr>
          <p:cNvPr id="8" name="badge_519"/>
          <p:cNvSpPr/>
          <p:nvPr/>
        </p:nvSpPr>
        <p:spPr>
          <a:xfrm>
            <a:off x="685800" y="2569464"/>
            <a:ext cx="402336" cy="402336"/>
          </a:xfrm>
          <a:prstGeom prst="ellipse">
            <a:avLst/>
          </a:prstGeom>
          <a:solidFill>
            <a:schemeClr val="accent4"/>
          </a:solidFill>
          <a:ln/>
        </p:spPr>
      </p:sp>
      <p:sp>
        <p:nvSpPr>
          <p:cNvPr id="9" name="badgeTxt_520"/>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521"/>
          <p:cNvSpPr txBox="1"/>
          <p:nvPr/>
        </p:nvSpPr>
        <p:spPr>
          <a:xfrm>
            <a:off x="1325880" y="2395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What was the most seats the Nazis won in a free election before 1933?</a:t>
            </a:r>
            <a:endParaRPr lang="en-US" sz="1600" dirty="0"/>
          </a:p>
        </p:txBody>
      </p:sp>
      <p:sp>
        <p:nvSpPr>
          <p:cNvPr id="11" name="card_522"/>
          <p:cNvSpPr/>
          <p:nvPr/>
        </p:nvSpPr>
        <p:spPr>
          <a:xfrm>
            <a:off x="457200" y="3429000"/>
            <a:ext cx="8229600" cy="960120"/>
          </a:xfrm>
          <a:prstGeom prst="roundRect">
            <a:avLst>
              <a:gd name="adj" fmla="val 11429"/>
            </a:avLst>
          </a:prstGeom>
          <a:solidFill>
            <a:schemeClr val="bg2"/>
          </a:solidFill>
          <a:ln/>
        </p:spPr>
      </p:sp>
      <p:sp>
        <p:nvSpPr>
          <p:cNvPr id="12" name="badge_523"/>
          <p:cNvSpPr/>
          <p:nvPr/>
        </p:nvSpPr>
        <p:spPr>
          <a:xfrm>
            <a:off x="685800" y="3712464"/>
            <a:ext cx="402336" cy="402336"/>
          </a:xfrm>
          <a:prstGeom prst="ellipse">
            <a:avLst/>
          </a:prstGeom>
          <a:solidFill>
            <a:schemeClr val="accent4"/>
          </a:solidFill>
          <a:ln/>
        </p:spPr>
      </p:sp>
      <p:sp>
        <p:nvSpPr>
          <p:cNvPr id="13" name="badgeTxt_524"/>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525"/>
          <p:cNvSpPr txBox="1"/>
          <p:nvPr/>
        </p:nvSpPr>
        <p:spPr>
          <a:xfrm>
            <a:off x="1325880" y="3538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Who persuaded President Hindenburg to appoint Hitler as Chancellor?</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 answers</a:t>
            </a:r>
            <a:endParaRPr lang="en-US" sz="3000" dirty="0"/>
          </a:p>
        </p:txBody>
      </p:sp>
      <p:sp>
        <p:nvSpPr>
          <p:cNvPr id="3" name="card_526"/>
          <p:cNvSpPr/>
          <p:nvPr/>
        </p:nvSpPr>
        <p:spPr>
          <a:xfrm>
            <a:off x="457200" y="1143000"/>
            <a:ext cx="8229600" cy="960120"/>
          </a:xfrm>
          <a:prstGeom prst="roundRect">
            <a:avLst>
              <a:gd name="adj" fmla="val 11429"/>
            </a:avLst>
          </a:prstGeom>
          <a:solidFill>
            <a:schemeClr val="bg2"/>
          </a:solidFill>
          <a:ln/>
        </p:spPr>
      </p:sp>
      <p:sp>
        <p:nvSpPr>
          <p:cNvPr id="4" name="badge_527"/>
          <p:cNvSpPr/>
          <p:nvPr/>
        </p:nvSpPr>
        <p:spPr>
          <a:xfrm>
            <a:off x="685800" y="1426464"/>
            <a:ext cx="402336" cy="402336"/>
          </a:xfrm>
          <a:prstGeom prst="ellipse">
            <a:avLst/>
          </a:prstGeom>
          <a:solidFill>
            <a:schemeClr val="accent4"/>
          </a:solidFill>
          <a:ln/>
        </p:spPr>
      </p:sp>
      <p:sp>
        <p:nvSpPr>
          <p:cNvPr id="5" name="badgeTxt_528"/>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529"/>
          <p:cNvSpPr txBox="1"/>
          <p:nvPr/>
        </p:nvSpPr>
        <p:spPr>
          <a:xfrm>
            <a:off x="1325880" y="1252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In which year did the Munich Putsch take place?</a:t>
            </a:r>
            <a:endParaRPr lang="en-US" sz="1600" dirty="0"/>
          </a:p>
        </p:txBody>
      </p:sp>
      <p:sp>
        <p:nvSpPr>
          <p:cNvPr id="7" name="txt_530"/>
          <p:cNvSpPr txBox="1"/>
          <p:nvPr/>
        </p:nvSpPr>
        <p:spPr>
          <a:xfrm>
            <a:off x="5943600" y="1252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1923</a:t>
            </a:r>
            <a:endParaRPr lang="en-US" sz="1600" dirty="0"/>
          </a:p>
        </p:txBody>
      </p:sp>
      <p:sp>
        <p:nvSpPr>
          <p:cNvPr id="8" name="card_531"/>
          <p:cNvSpPr/>
          <p:nvPr/>
        </p:nvSpPr>
        <p:spPr>
          <a:xfrm>
            <a:off x="457200" y="2286000"/>
            <a:ext cx="8229600" cy="960120"/>
          </a:xfrm>
          <a:prstGeom prst="roundRect">
            <a:avLst>
              <a:gd name="adj" fmla="val 11429"/>
            </a:avLst>
          </a:prstGeom>
          <a:solidFill>
            <a:schemeClr val="bg2"/>
          </a:solidFill>
          <a:ln/>
        </p:spPr>
      </p:sp>
      <p:sp>
        <p:nvSpPr>
          <p:cNvPr id="9" name="badge_532"/>
          <p:cNvSpPr/>
          <p:nvPr/>
        </p:nvSpPr>
        <p:spPr>
          <a:xfrm>
            <a:off x="685800" y="2569464"/>
            <a:ext cx="402336" cy="402336"/>
          </a:xfrm>
          <a:prstGeom prst="ellipse">
            <a:avLst/>
          </a:prstGeom>
          <a:solidFill>
            <a:schemeClr val="accent4"/>
          </a:solidFill>
          <a:ln/>
        </p:spPr>
      </p:sp>
      <p:sp>
        <p:nvSpPr>
          <p:cNvPr id="10" name="badgeTxt_533"/>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534"/>
          <p:cNvSpPr txBox="1"/>
          <p:nvPr/>
        </p:nvSpPr>
        <p:spPr>
          <a:xfrm>
            <a:off x="1325880" y="2395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What was the most seats the Nazis won in a free election before 1933?</a:t>
            </a:r>
            <a:endParaRPr lang="en-US" sz="1600" dirty="0"/>
          </a:p>
        </p:txBody>
      </p:sp>
      <p:sp>
        <p:nvSpPr>
          <p:cNvPr id="12" name="txt_535"/>
          <p:cNvSpPr txBox="1"/>
          <p:nvPr/>
        </p:nvSpPr>
        <p:spPr>
          <a:xfrm>
            <a:off x="5943600" y="2395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230, in July 1932</a:t>
            </a:r>
            <a:endParaRPr lang="en-US" sz="1600" dirty="0"/>
          </a:p>
        </p:txBody>
      </p:sp>
      <p:sp>
        <p:nvSpPr>
          <p:cNvPr id="13" name="card_536"/>
          <p:cNvSpPr/>
          <p:nvPr/>
        </p:nvSpPr>
        <p:spPr>
          <a:xfrm>
            <a:off x="457200" y="3429000"/>
            <a:ext cx="8229600" cy="960120"/>
          </a:xfrm>
          <a:prstGeom prst="roundRect">
            <a:avLst>
              <a:gd name="adj" fmla="val 11429"/>
            </a:avLst>
          </a:prstGeom>
          <a:solidFill>
            <a:schemeClr val="bg2"/>
          </a:solidFill>
          <a:ln/>
        </p:spPr>
      </p:sp>
      <p:sp>
        <p:nvSpPr>
          <p:cNvPr id="14" name="badge_537"/>
          <p:cNvSpPr/>
          <p:nvPr/>
        </p:nvSpPr>
        <p:spPr>
          <a:xfrm>
            <a:off x="685800" y="3712464"/>
            <a:ext cx="402336" cy="402336"/>
          </a:xfrm>
          <a:prstGeom prst="ellipse">
            <a:avLst/>
          </a:prstGeom>
          <a:solidFill>
            <a:schemeClr val="accent4"/>
          </a:solidFill>
          <a:ln/>
        </p:spPr>
      </p:sp>
      <p:sp>
        <p:nvSpPr>
          <p:cNvPr id="15" name="badgeTxt_538"/>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539"/>
          <p:cNvSpPr txBox="1"/>
          <p:nvPr/>
        </p:nvSpPr>
        <p:spPr>
          <a:xfrm>
            <a:off x="1325880" y="3538728"/>
            <a:ext cx="4480560" cy="731520"/>
          </a:xfrm>
          <a:prstGeom prst="rect">
            <a:avLst/>
          </a:prstGeom>
          <a:noFill/>
          <a:ln/>
        </p:spPr>
        <p:txBody>
          <a:bodyPr wrap="square" lIns="0" tIns="0" rIns="0" bIns="0" rtlCol="0" anchor="ctr"/>
          <a:lstStyle/>
          <a:p>
            <a:pPr indent="0" marL="0">
              <a:buNone/>
            </a:pPr>
            <a:r>
              <a:rPr lang="en-US" sz="1600" dirty="0">
                <a:solidFill>
                  <a:schemeClr val="tx1"/>
                </a:solidFill>
              </a:rPr>
              <a:t>Who persuaded President Hindenburg to appoint Hitler as Chancellor?</a:t>
            </a:r>
            <a:endParaRPr lang="en-US" sz="1600" dirty="0"/>
          </a:p>
        </p:txBody>
      </p:sp>
      <p:sp>
        <p:nvSpPr>
          <p:cNvPr id="17" name="txt_540"/>
          <p:cNvSpPr txBox="1"/>
          <p:nvPr/>
        </p:nvSpPr>
        <p:spPr>
          <a:xfrm>
            <a:off x="5943600" y="3538728"/>
            <a:ext cx="2606040" cy="731520"/>
          </a:xfrm>
          <a:prstGeom prst="rect">
            <a:avLst/>
          </a:prstGeom>
          <a:noFill/>
          <a:ln/>
        </p:spPr>
        <p:txBody>
          <a:bodyPr wrap="square" lIns="0" tIns="0" rIns="0" bIns="0" rtlCol="0" anchor="ctr"/>
          <a:lstStyle/>
          <a:p>
            <a:pPr indent="0" marL="0">
              <a:buNone/>
            </a:pPr>
            <a:r>
              <a:rPr lang="en-US" sz="1600" b="1" dirty="0">
                <a:solidFill>
                  <a:schemeClr val="accent1"/>
                </a:solidFill>
                <a:latin typeface="Cambria" pitchFamily="34" charset="0"/>
                <a:ea typeface="Cambria" pitchFamily="34" charset="-122"/>
                <a:cs typeface="Cambria" pitchFamily="34" charset="-120"/>
              </a:rPr>
              <a:t>Franz von Papen</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Key points</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spcAft>
                <a:spcPts val="600"/>
              </a:spcAft>
              <a:buNone/>
            </a:pPr>
            <a:r>
              <a:rPr lang="en-US" sz="1700" dirty="0">
                <a:solidFill>
                  <a:schemeClr val="bg2"/>
                </a:solidFill>
              </a:rPr>
              <a:t>1923: the failed Putsch changed Hitler's tactics</a:t>
            </a:r>
            <a:endParaRPr lang="en-US" sz="1700" dirty="0"/>
          </a:p>
          <a:p>
            <a:pPr indent="0" marL="0">
              <a:spcAft>
                <a:spcPts val="600"/>
              </a:spcAft>
              <a:buNone/>
            </a:pPr>
            <a:r>
              <a:rPr lang="en-US" sz="1700" dirty="0">
                <a:solidFill>
                  <a:schemeClr val="bg2"/>
                </a:solidFill>
              </a:rPr>
              <a:t>1924 to 1928: the Nazis built up their party</a:t>
            </a:r>
            <a:endParaRPr lang="en-US" sz="1700" dirty="0"/>
          </a:p>
          <a:p>
            <a:pPr indent="0" marL="0">
              <a:spcAft>
                <a:spcPts val="600"/>
              </a:spcAft>
              <a:buNone/>
            </a:pPr>
            <a:r>
              <a:rPr lang="en-US" sz="1700" dirty="0">
                <a:solidFill>
                  <a:schemeClr val="bg2"/>
                </a:solidFill>
              </a:rPr>
              <a:t>1929 to 1932: the Depression made them the largest party</a:t>
            </a:r>
            <a:endParaRPr lang="en-US" sz="1700" dirty="0"/>
          </a:p>
          <a:p>
            <a:pPr indent="0" marL="0">
              <a:spcAft>
                <a:spcPts val="600"/>
              </a:spcAft>
              <a:buNone/>
            </a:pPr>
            <a:r>
              <a:rPr lang="en-US" sz="1700" dirty="0">
                <a:solidFill>
                  <a:schemeClr val="bg2"/>
                </a:solidFill>
              </a:rPr>
              <a:t>1933: a deal with Papen made Hitler Chancellor</a:t>
            </a:r>
            <a:endParaRPr lang="en-US" sz="1700" dirty="0"/>
          </a:p>
        </p:txBody>
      </p:sp>
      <p:sp>
        <p:nvSpPr>
          <p:cNvPr id="4" name="tdot_541"/>
          <p:cNvSpPr/>
          <p:nvPr/>
        </p:nvSpPr>
        <p:spPr>
          <a:xfrm>
            <a:off x="6400800" y="1097280"/>
            <a:ext cx="457200" cy="457200"/>
          </a:xfrm>
          <a:prstGeom prst="ellipse">
            <a:avLst/>
          </a:prstGeom>
          <a:solidFill>
            <a:srgbClr val="F3B61F"/>
          </a:solidFill>
          <a:ln/>
        </p:spPr>
      </p:sp>
      <p:sp>
        <p:nvSpPr>
          <p:cNvPr id="5" name="line_542"/>
          <p:cNvSpPr/>
          <p:nvPr/>
        </p:nvSpPr>
        <p:spPr>
          <a:xfrm>
            <a:off x="6629400" y="1554480"/>
            <a:ext cx="914" cy="411480"/>
          </a:xfrm>
          <a:prstGeom prst="line">
            <a:avLst/>
          </a:prstGeom>
          <a:noFill/>
          <a:ln w="38100">
            <a:solidFill>
              <a:srgbClr val="5B6C8F"/>
            </a:solidFill>
            <a:prstDash val="solid"/>
          </a:ln>
        </p:spPr>
      </p:sp>
      <p:sp>
        <p:nvSpPr>
          <p:cNvPr id="6" name="txt_543"/>
          <p:cNvSpPr txBox="1"/>
          <p:nvPr/>
        </p:nvSpPr>
        <p:spPr>
          <a:xfrm>
            <a:off x="7040880" y="109728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1919</a:t>
            </a:r>
            <a:endParaRPr lang="en-US" sz="2600" dirty="0"/>
          </a:p>
        </p:txBody>
      </p:sp>
      <p:sp>
        <p:nvSpPr>
          <p:cNvPr id="7" name="tdot_544"/>
          <p:cNvSpPr/>
          <p:nvPr/>
        </p:nvSpPr>
        <p:spPr>
          <a:xfrm>
            <a:off x="6400800" y="1965960"/>
            <a:ext cx="457200" cy="457200"/>
          </a:xfrm>
          <a:prstGeom prst="ellipse">
            <a:avLst/>
          </a:prstGeom>
          <a:solidFill>
            <a:srgbClr val="E4572E"/>
          </a:solidFill>
          <a:ln/>
        </p:spPr>
      </p:sp>
      <p:sp>
        <p:nvSpPr>
          <p:cNvPr id="8" name="line_545"/>
          <p:cNvSpPr/>
          <p:nvPr/>
        </p:nvSpPr>
        <p:spPr>
          <a:xfrm>
            <a:off x="6629400" y="2423160"/>
            <a:ext cx="914" cy="411480"/>
          </a:xfrm>
          <a:prstGeom prst="line">
            <a:avLst/>
          </a:prstGeom>
          <a:noFill/>
          <a:ln w="38100">
            <a:solidFill>
              <a:srgbClr val="5B6C8F"/>
            </a:solidFill>
            <a:prstDash val="solid"/>
          </a:ln>
        </p:spPr>
      </p:sp>
      <p:sp>
        <p:nvSpPr>
          <p:cNvPr id="9" name="txt_546"/>
          <p:cNvSpPr txBox="1"/>
          <p:nvPr/>
        </p:nvSpPr>
        <p:spPr>
          <a:xfrm>
            <a:off x="7040880" y="196596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1923</a:t>
            </a:r>
            <a:endParaRPr lang="en-US" sz="2600" dirty="0"/>
          </a:p>
        </p:txBody>
      </p:sp>
      <p:sp>
        <p:nvSpPr>
          <p:cNvPr id="10" name="tdot_547"/>
          <p:cNvSpPr/>
          <p:nvPr/>
        </p:nvSpPr>
        <p:spPr>
          <a:xfrm>
            <a:off x="6400800" y="2834640"/>
            <a:ext cx="457200" cy="457200"/>
          </a:xfrm>
          <a:prstGeom prst="ellipse">
            <a:avLst/>
          </a:prstGeom>
          <a:solidFill>
            <a:srgbClr val="17A398"/>
          </a:solidFill>
          <a:ln/>
        </p:spPr>
      </p:sp>
      <p:sp>
        <p:nvSpPr>
          <p:cNvPr id="11" name="line_548"/>
          <p:cNvSpPr/>
          <p:nvPr/>
        </p:nvSpPr>
        <p:spPr>
          <a:xfrm>
            <a:off x="6629400" y="3291840"/>
            <a:ext cx="914" cy="411480"/>
          </a:xfrm>
          <a:prstGeom prst="line">
            <a:avLst/>
          </a:prstGeom>
          <a:noFill/>
          <a:ln w="38100">
            <a:solidFill>
              <a:srgbClr val="5B6C8F"/>
            </a:solidFill>
            <a:prstDash val="solid"/>
          </a:ln>
        </p:spPr>
      </p:sp>
      <p:sp>
        <p:nvSpPr>
          <p:cNvPr id="12" name="txt_549"/>
          <p:cNvSpPr txBox="1"/>
          <p:nvPr/>
        </p:nvSpPr>
        <p:spPr>
          <a:xfrm>
            <a:off x="7040880" y="283464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1929</a:t>
            </a:r>
            <a:endParaRPr lang="en-US" sz="2600" dirty="0"/>
          </a:p>
        </p:txBody>
      </p:sp>
      <p:sp>
        <p:nvSpPr>
          <p:cNvPr id="13" name="tdot_550"/>
          <p:cNvSpPr/>
          <p:nvPr/>
        </p:nvSpPr>
        <p:spPr>
          <a:xfrm>
            <a:off x="6400800" y="3703320"/>
            <a:ext cx="457200" cy="457200"/>
          </a:xfrm>
          <a:prstGeom prst="ellipse">
            <a:avLst/>
          </a:prstGeom>
          <a:solidFill>
            <a:srgbClr val="E4572E"/>
          </a:solidFill>
          <a:ln/>
        </p:spPr>
      </p:sp>
      <p:sp>
        <p:nvSpPr>
          <p:cNvPr id="14" name="txt_551"/>
          <p:cNvSpPr txBox="1"/>
          <p:nvPr/>
        </p:nvSpPr>
        <p:spPr>
          <a:xfrm>
            <a:off x="7040880" y="3703320"/>
            <a:ext cx="1463040" cy="45720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1933</a:t>
            </a:r>
            <a:endParaRPr lang="en-US" sz="2600" dirty="0"/>
          </a:p>
        </p:txBody>
      </p:sp>
    </p:spTree>
  </p:cSld>
  <p:clrMapOvr>
    <a:masterClrMapping/>
  </p:clrMapOvr>
</p:sld>
</file>

<file path=ppt/theme/theme1.xml><?xml version="1.0" encoding="utf-8"?>
<a:theme xmlns:a="http://schemas.openxmlformats.org/drawingml/2006/main" name="World of Teaching Premium History">
  <a:themeElements>
    <a:clrScheme name="World of Teaching Premium History">
      <a:dk1>
        <a:srgbClr val="1B2A41"/>
      </a:dk1>
      <a:lt1>
        <a:srgbClr val="FFFFFF"/>
      </a:lt1>
      <a:dk2>
        <a:srgbClr val="3D4B63"/>
      </a:dk2>
      <a:lt2>
        <a:srgbClr val="EEF2F8"/>
      </a:lt2>
      <a:accent1>
        <a:srgbClr val="E4572E"/>
      </a:accent1>
      <a:accent2>
        <a:srgbClr val="17A398"/>
      </a:accent2>
      <a:accent3>
        <a:srgbClr val="F3B61F"/>
      </a:accent3>
      <a:accent4>
        <a:srgbClr val="5B6C8F"/>
      </a:accent4>
      <a:accent5>
        <a:srgbClr val="2E86AB"/>
      </a:accent5>
      <a:accent6>
        <a:srgbClr val="7B3FA0"/>
      </a:accent6>
      <a:hlink>
        <a:srgbClr val="2E86AB"/>
      </a:hlink>
      <a:folHlink>
        <a:srgbClr val="5B6C8F"/>
      </a:folHlink>
    </a:clrScheme>
    <a:fontScheme name="World of Teaching Premium History">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35</Slides>
  <Notes>35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Company>The World of Teaching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Hitler's Rise to Power, 1919 to 1933</dc:title>
  <dc:subject>GCSE History lesson</dc:subject>
  <dc:creator>The World of Teaching</dc:creator>
  <cp:lastModifiedBy>The World of Teaching</cp:lastModifiedBy>
  <cp:revision>1</cp:revision>
  <dcterms:created xsi:type="dcterms:W3CDTF">2026-10-29T19:37:13Z</dcterms:created>
  <dcterms:modified xsi:type="dcterms:W3CDTF">2026-10-29T19:37:13Z</dcterms:modified>
</cp:coreProperties>
</file>