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charts/chart1.xml" ContentType="application/vnd.openxmlformats-officedocument.drawingml.chart+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slideMasters/slideMaster32.xml" ContentType="application/vnd.openxmlformats-officedocument.presentationml.slideMaster+xml"/>
  <Override PartName="/ppt/slides/slide32.xml" ContentType="application/vnd.openxmlformats-officedocument.presentationml.slide+xml"/>
  <Override PartName="/ppt/slideMasters/slideMaster33.xml" ContentType="application/vnd.openxmlformats-officedocument.presentationml.slideMaster+xml"/>
  <Override PartName="/ppt/slides/slide33.xml" ContentType="application/vnd.openxmlformats-officedocument.presentationml.slide+xml"/>
  <Override PartName="/ppt/slideMasters/slideMaster34.xml" ContentType="application/vnd.openxmlformats-officedocument.presentationml.slideMaster+xml"/>
  <Override PartName="/ppt/slides/slide34.xml" ContentType="application/vnd.openxmlformats-officedocument.presentationml.slide+xml"/>
  <Override PartName="/ppt/slideMasters/slideMaster35.xml" ContentType="application/vnd.openxmlformats-officedocument.presentationml.slideMaster+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notesMasterIdLst>
    <p:notesMasterId r:id="rId37"/>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80a0d9a5-31ef-847e-bb90-c6467a922e38}">
          <p14:sldIdLst>
            <p14:sldId id="256"/>
            <p14:sldId id="257"/>
            <p14:sldId id="258"/>
            <p14:sldId id="259"/>
            <p14:sldId id="260"/>
            <p14:sldId id="261"/>
            <p14:sldId id="262"/>
          </p14:sldIdLst>
        </p14:section>
        <p14:section name="The Reichstag Fire" id="{44451921-c624-52c5-f1b6-295eadfb19ce}">
          <p14:sldIdLst>
            <p14:sldId id="263"/>
            <p14:sldId id="264"/>
            <p14:sldId id="265"/>
            <p14:sldId id="266"/>
          </p14:sldIdLst>
        </p14:section>
        <p14:section name="The Enabling Act" id="{0c9d05c8-6d99-4de3-5102-d60a2b0a8c15}">
          <p14:sldIdLst>
            <p14:sldId id="267"/>
            <p14:sldId id="268"/>
            <p14:sldId id="269"/>
            <p14:sldId id="270"/>
            <p14:sldId id="271"/>
          </p14:sldIdLst>
        </p14:section>
        <p14:section name="Removing opposition" id="{752d9929-ec78-405a-c4ec-beb8c2254c4c}">
          <p14:sldIdLst>
            <p14:sldId id="272"/>
            <p14:sldId id="273"/>
            <p14:sldId id="274"/>
          </p14:sldIdLst>
        </p14:section>
        <p14:section name="The Night of the Long Knives" id="{e820c37c-7c4b-3409-718c-d52fdbc12dad}">
          <p14:sldIdLst>
            <p14:sldId id="275"/>
            <p14:sldId id="276"/>
            <p14:sldId id="277"/>
            <p14:sldId id="278"/>
            <p14:sldId id="279"/>
            <p14:sldId id="280"/>
            <p14:sldId id="281"/>
            <p14:sldId id="282"/>
          </p14:sldIdLst>
        </p14:section>
        <p14:section name="Exam practice" id="{100f3ba8-d3f2-e8d8-68bb-43b1b9930780}">
          <p14:sldIdLst>
            <p14:sldId id="283"/>
            <p14:sldId id="284"/>
            <p14:sldId id="285"/>
            <p14:sldId id="286"/>
            <p14:sldId id="287"/>
          </p14:sldIdLst>
        </p14:section>
        <p14:section name="Review" id="{77a7071a-12e9-ad07-0cd7-10ae16549100}">
          <p14:sldIdLst>
            <p14:sldId id="288"/>
            <p14:sldId id="289"/>
            <p14:sldId id="29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notesMaster" Target="notesMasters/notesMaster1.xml"/><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charts/_rels/chart1.xml.rels><?xml version="1.0" encoding="UTF-8" standalone="yes"?><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roundedCorners val="1"/>
  <c:chart>
    <c:autoTitleDeleted val="1"/>
    <c:plotArea>
      <c:layout/>
      <c:barChart>
        <c:barDir val="col"/>
        <c:grouping val="clustered"/>
        <c:varyColors val="0"/>
        <c:ser>
          <c:idx val="0"/>
          <c:order val="0"/>
          <c:tx>
            <c:strRef>
              <c:f>Sheet1!$B$1</c:f>
              <c:strCache>
                <c:ptCount val="1"/>
                <c:pt idx="0">
                  <c:v>Seats won</c:v>
                </c:pt>
              </c:strCache>
            </c:strRef>
          </c:tx>
          <c:spPr>
            <a:solidFill>
              <a:srgbClr val="E4572E"/>
            </a:solidFill>
            <a:effectLst/>
          </c:spPr>
          <c:invertIfNegative val="0"/>
          <c:dLbls>
            <c:numFmt formatCode="#,##0" sourceLinked="0"/>
            <c:txPr>
              <a:bodyPr/>
              <a:lstStyle/>
              <a:p>
                <a:pPr>
                  <a:defRPr b="0" i="0" strike="noStrike" sz="1100" u="none">
                    <a:solidFill>
                      <a:srgbClr val="1B2A41"/>
                    </a:solidFill>
                    <a:latin typeface="+mn-lt"/>
                  </a:defRPr>
                </a:pPr>
              </a:p>
            </c:txPr>
            <c:showLegendKey val="0"/>
            <c:showVal val="1"/>
            <c:showCatName val="0"/>
            <c:showSerName val="0"/>
            <c:showPercent val="0"/>
            <c:showBubbleSize val="0"/>
            <c:showLeaderLines val="0"/>
          </c:dLbls>
          <c:dPt>
            <c:idx val="0"/>
            <c:invertIfNegative val="0"/>
            <c:bubble3D val="0"/>
            <c:spPr>
              <a:solidFill>
                <a:srgbClr val="E4572E"/>
              </a:solidFill>
              <a:effectLst/>
            </c:spPr>
          </c:dPt>
          <c:dPt>
            <c:idx val="1"/>
            <c:invertIfNegative val="0"/>
            <c:bubble3D val="0"/>
            <c:spPr>
              <a:solidFill>
                <a:srgbClr val="17A398"/>
              </a:solidFill>
              <a:effectLst/>
            </c:spPr>
          </c:dPt>
          <c:dPt>
            <c:idx val="2"/>
            <c:invertIfNegative val="0"/>
            <c:bubble3D val="0"/>
            <c:spPr>
              <a:solidFill>
                <a:srgbClr val="17A398"/>
              </a:solidFill>
              <a:effectLst/>
            </c:spPr>
          </c:dPt>
          <c:dPt>
            <c:idx val="3"/>
            <c:invertIfNegative val="0"/>
            <c:bubble3D val="0"/>
            <c:spPr>
              <a:solidFill>
                <a:srgbClr val="17A398"/>
              </a:solidFill>
              <a:effectLst/>
            </c:spPr>
          </c:dPt>
          <c:dPt>
            <c:idx val="4"/>
            <c:invertIfNegative val="0"/>
            <c:bubble3D val="0"/>
            <c:spPr>
              <a:solidFill>
                <a:srgbClr val="5B6C8F"/>
              </a:solidFill>
              <a:effectLst/>
            </c:spPr>
          </c:dPt>
          <c:cat>
            <c:multiLvlStrRef>
              <c:f>Sheet1!$A$2:$A$6</c:f>
              <c:multiLvlStrCache>
                <c:ptCount val="5"/>
                <c:lvl>
                  <c:pt idx="0">
                    <c:v>Nazis</c:v>
                  </c:pt>
                  <c:pt idx="1">
                    <c:v>SPD</c:v>
                  </c:pt>
                  <c:pt idx="2">
                    <c:v>Communists</c:v>
                  </c:pt>
                  <c:pt idx="3">
                    <c:v>Centre</c:v>
                  </c:pt>
                  <c:pt idx="4">
                    <c:v>DNVP</c:v>
                  </c:pt>
                </c:lvl>
              </c:multiLvlStrCache>
            </c:multiLvlStrRef>
          </c:cat>
          <c:val>
            <c:numRef>
              <c:f>Sheet1!$B$2:$B$6</c:f>
              <c:numCache>
                <c:formatCode>General</c:formatCode>
                <c:ptCount val="5"/>
                <c:pt idx="0">
                  <c:v>288</c:v>
                </c:pt>
                <c:pt idx="1">
                  <c:v>120</c:v>
                </c:pt>
                <c:pt idx="2">
                  <c:v>81</c:v>
                </c:pt>
                <c:pt idx="3">
                  <c:v>73</c:v>
                </c:pt>
                <c:pt idx="4">
                  <c:v>52</c:v>
                </c:pt>
              </c:numCache>
            </c:numRef>
          </c:val>
        </c:ser>
        <c:dLbls>
          <c:numFmt formatCode="#,##0" sourceLinked="0"/>
          <c:txPr>
            <a:bodyPr/>
            <a:lstStyle/>
            <a:p>
              <a:pPr>
                <a:defRPr b="0" i="0" strike="noStrike" sz="1100" u="none">
                  <a:solidFill>
                    <a:srgbClr val="1B2A41"/>
                  </a:solidFill>
                  <a:latin typeface="+mn-lt"/>
                </a:defRPr>
              </a:pPr>
            </a:p>
          </c:txPr>
          <c:showLegendKey val="0"/>
          <c:showVal val="1"/>
          <c:showCatName val="0"/>
          <c:showSerName val="0"/>
          <c:showPercent val="0"/>
          <c:showBubbleSize val="0"/>
          <c:showLeaderLines val="0"/>
        </c:dLbls>
        <c:gapWidth val="150"/>
        <c:overlap val="0"/>
        <c:axId val="2094734554"/>
        <c:axId val="2094734552"/>
        <c:axId val="2094734556"/>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3D4B63"/>
                </a:solidFill>
                <a:latin typeface="+mn-lt"/>
              </a:defRPr>
            </a:pPr>
            <a:endParaRPr lang="en-US"/>
          </a:p>
        </c:txPr>
        <c:crossAx val="2094734552"/>
        <c:crosses val="autoZero"/>
        <c:auto val="1"/>
        <c:lblAlgn val="ctr"/>
        <c:noMultiLvlLbl val="1"/>
      </c:catAx>
      <c:valAx>
        <c:axId val="2094734552"/>
        <c:scaling>
          <c:orientation val="minMax"/>
          <c:max val="320"/>
          <c:min val="0"/>
        </c:scaling>
        <c:delete val="0"/>
        <c:axPos val="l"/>
        <c:majorGridlines>
          <c:spPr>
            <a:ln w="9525" cap="flat">
              <a:solidFill>
                <a:srgbClr val="E3E7EF"/>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3D4B63"/>
                </a:solidFill>
                <a:latin typeface="+mn-lt"/>
              </a:defRPr>
            </a:pPr>
            <a:endParaRPr lang="en-US"/>
          </a:p>
        </c:txPr>
        <c:crossAx val="2094734554"/>
        <c:crosses val="autoZero"/>
        <c:crossBetween val="between"/>
      </c:valAx>
      <c:spPr>
        <a:noFill/>
        <a:ln>
          <a:noFill/>
        </a:ln>
        <a:effectLst/>
      </c:spPr>
    </c:plotArea>
    <c:plotVisOnly val="1"/>
    <c:dispBlanksAs val="span"/>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_rels/notesSlide3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2.xml"/>
		</Relationships>
</file>

<file path=ppt/notesSlides/_rels/notesSlide3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3.xml"/>
		</Relationships>
</file>

<file path=ppt/notesSlides/_rels/notesSlide3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4.xml"/>
		</Relationships>
</file>

<file path=ppt/notesSlides/_rels/notesSlide3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Premium lesson pack, about 60 to 70 minutes. This follows on from the lesson on Hitler's rise to power, 1919 to 1933. Colour code used throughout: coral for the Nazis, teal for opponents and the Weimar system, purple for key individuals, gold for key dates. Suits Edexcel, AQA, OCR and WJEC/Eduqas Weimar and Nazi Germany options.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the three levels. The 'Could' objective is the judgement examiners reward at the top level.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Five minutes, from memory. This recaps how Hitler became Chancellor in January 1933.</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Questions 3 and 4 matter most: the conservatives thought that with only three Nazis in the cabinet and Papen as Vice Chancellor they could control Hitler. This lesson shows how wrong they were.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Gleichschaltung is pronounced 'GLY khuh shal toong'. Students do not have to use the German word, but examiners credit it when it is used correctly.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to predict how Hitler might get around each of these four limits. Come back to this slide at the end and tick off how each limit was removed.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this as the lesson map. Notice how quickly the first steps came: within two months Hitler had emergency powers and the Enabling Act.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1: Hitler called a new election for 5 March 1933, hoping to win a majority. A week before the vote, the Reichstag building burned down.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decree was never cancelled, so it stayed in force for the whole of the Nazi period. It gave the police and the SA a legal cover for terror during the election campaign.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Historians still debate who started the fire. Students do not need to decide, but this is a good chance to discuss why the Nazis' version was so useful to them.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were 647 seats, so a majority was 324 and two thirds was about 432. The DNVP was the conservative nationalist party in coalition with the Nazis. The chart shows the five largest parties.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2: the Enabling Act is often called the legal foundation of the dictatorship.</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Act needed a two thirds majority. Removing the Communists and winning over the Centre Party made that possible. SPD leader Otto Wels spoke against the Act while SA men chanted outside.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was a huge step: from now on Hitler did not need either the Reichstag or the President to make laws. Ask: why did Hitler want his dictatorship to look legal?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Mini whiteboards or a quick write. Students answer from memory first, then check their notes.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Push students on question 5: winning the Centre Party's votes shows Hitler used deals as well as force.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3: using the Enabling Act, the Nazis brought every part of German life under their control. This is known as Gleichschaltung, or coordination.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July 1933, less than six months after Hitler became Chancellor, Germany was a one party state. In January 1934 the state parliaments were abolished altogether.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1934 the SA was many times larger than the army, which Versailles limited to 100,000 men. Army leaders saw the SA as a dangerous rival.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4: the purge of the SA, and the death of Hindenburg.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Röhm was one of Hitler's oldest allies. That makes the decision to kill him a powerful example of how far Hitler would go to secure his position.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least 85 people were killed, and some estimates are several hundred. Gregor Strasser, a former Nazi rival, was also murdered. The purge took place between 30 June and 2 July.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army's support was the most important result: it set up the final step after Hindenburg died just a month later.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oath mattered because German soldiers took oaths very seriously. It tied the army to Hitler personally, which later made resistance from army officers much harder.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write the letters A to H in the order the events happened. Allow about 4 minutes, then check in pairs.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 read across each row, left to right. A common slip is placing the election before the Reichstag Fire: the fire came first, a week before the vote.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Discussion: which mattered more? A strong answer shows that the two worked together: terror removed opponents, and the law made it look legitimate, so most Germans and the army accepted it.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 practice: a 12 mark 'explain why' question.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Edexcel style 12 mark question. Students should spend about 15 minutes writing. Good 'own knowledge' points include the Night of the Long Knives, the banning of trade unions and parties, and the death of Hindenburg and the army's oath.</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Simplified from the style of Edexcel's levels. An answer that only uses the two prompts cannot reach Level 4: students must add a reason of their own.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Model the structure, then ask students to write a second paragraph on the Enabling Act using the same pattern. The 'link' sentence is what lifts an answer towards Level 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is the most common factual error on this topic. The last is the point many students leave out of their answers.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Independent, about 3 minutes.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Return to the 'Chancellor, but not yet a dictator' slide and ask students how each of the four limits on Hitler's power was removed. Next lesson: the Nazi police state.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lesson: how the Nazis kept control through the police state, the SS and the Gestapo.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DARK">
    <p:bg>
      <p:bgPr>
        <a:solidFill>
          <a:schemeClr val="tx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5120640" cy="1554480"/>
          </a:xfrm>
          <a:prstGeom prst="rect">
            <a:avLst/>
          </a:prstGeom>
          <a:noFill/>
          <a:ln/>
        </p:spPr>
        <p:txBody>
          <a:bodyPr wrap="square" rtlCol="0"/>
          <a:lstStyle>
            <a:lvl1pPr algn="l" indent="0" marL="0">
              <a:buNone/>
              <a:defRPr lang="en-US" sz="4000" b="1" dirty="0">
                <a:solidFill>
                  <a:schemeClr val="bg1"/>
                </a:solidFill>
                <a:latin typeface="Cambria" pitchFamily="34" charset="0"/>
                <a:ea typeface="Cambria" pitchFamily="34" charset="-122"/>
                <a:cs typeface="Cambria" pitchFamily="34" charset="-120"/>
              </a:defRPr>
            </a:lvl1pPr>
          </a:lstStyle>
          <a:p>
            <a:pPr algn="l" indent="0" marL="0">
              <a:buNone/>
            </a:pPr>
            <a:endParaRPr lang="en-US" sz="4000" dirty="0"/>
          </a:p>
        </p:txBody>
      </p:sp>
      <p:sp>
        <p:nvSpPr>
          <p:cNvPr id="3" name="Text 0"/>
          <p:cNvSpPr/>
          <p:nvPr>
            <p:ph idx="101" type="body" hasCustomPrompt="1"/>
          </p:nvPr>
        </p:nvSpPr>
        <p:spPr>
          <a:xfrm>
            <a:off x="548640" y="2926080"/>
            <a:ext cx="5120640" cy="1645920"/>
          </a:xfrm>
          <a:prstGeom prst="rect">
            <a:avLst/>
          </a:prstGeom>
          <a:noFill/>
          <a:ln/>
        </p:spPr>
        <p:txBody>
          <a:bodyPr wrap="square" rtlCol="0"/>
          <a:lstStyle>
            <a:lvl1pPr indent="0" marL="0">
              <a:buNone/>
              <a:defRPr lang="en-US" sz="1700" dirty="0">
                <a:solidFill>
                  <a:schemeClr val="bg2"/>
                </a:solidFill>
              </a:defRPr>
            </a:lvl1pPr>
          </a:lstStyle>
          <a:p>
            <a:pPr indent="0" marL="0">
              <a:buNone/>
            </a:pPr>
            <a:endParaRPr lang="en-US" sz="17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_DARK">
    <p:bg>
      <p:bgPr>
        <a:solidFill>
          <a:schemeClr val="tx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rtlCol="0"/>
          <a:lstStyle>
            <a:lvl1pPr algn="l" indent="0" marL="0">
              <a:buNone/>
              <a:defRPr lang="en-US" sz="3600" b="1" dirty="0">
                <a:solidFill>
                  <a:schemeClr val="bg1"/>
                </a:solidFill>
                <a:latin typeface="Cambria" pitchFamily="34" charset="0"/>
                <a:ea typeface="Cambria" pitchFamily="34" charset="-122"/>
                <a:cs typeface="Cambria" pitchFamily="34" charset="-120"/>
              </a:defRPr>
            </a:lvl1pPr>
          </a:lstStyle>
          <a:p>
            <a:pPr algn="l" indent="0" marL="0">
              <a:buNone/>
            </a:pP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rtlCol="0"/>
          <a:lstStyle>
            <a:lvl1pPr indent="0" marL="0">
              <a:buNone/>
              <a:defRPr lang="en-US" sz="1800" dirty="0">
                <a:solidFill>
                  <a:schemeClr val="bg2"/>
                </a:solidFill>
              </a:defRPr>
            </a:lvl1pPr>
          </a:lstStyle>
          <a:p>
            <a:pPr indent="0" marL="0">
              <a:buNone/>
            </a:pP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p:bg>
      <p:bgPr>
        <a:solidFill>
          <a:schemeClr val="bg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rtlCol="0"/>
          <a:lstStyle>
            <a:lvl1pPr indent="0" marL="0">
              <a:buNone/>
              <a:defRPr lang="en-US" sz="3000" b="1" dirty="0">
                <a:solidFill>
                  <a:schemeClr val="tx1"/>
                </a:solidFill>
                <a:latin typeface="Cambria" pitchFamily="34" charset="0"/>
                <a:ea typeface="Cambria" pitchFamily="34" charset="-122"/>
                <a:cs typeface="Cambria" pitchFamily="34" charset="-120"/>
              </a:defRPr>
            </a:lvl1pPr>
          </a:lstStyle>
          <a:p>
            <a:pPr indent="0" marL="0">
              <a:buNone/>
            </a:pPr>
            <a:endParaRPr lang="en-US" sz="3000" dirty="0"/>
          </a:p>
        </p:txBody>
      </p:sp>
      <p:sp>
        <p:nvSpPr>
          <p:cNvPr id="3" name="Text 0"/>
          <p:cNvSpPr/>
          <p:nvPr/>
        </p:nvSpPr>
        <p:spPr>
          <a:xfrm>
            <a:off x="457200" y="4800600"/>
            <a:ext cx="5943600" cy="228600"/>
          </a:xfrm>
          <a:prstGeom prst="rect">
            <a:avLst/>
          </a:prstGeom>
          <a:noFill/>
          <a:ln/>
        </p:spPr>
        <p:txBody>
          <a:bodyPr wrap="square" lIns="0" tIns="0" rIns="0" bIns="0" rtlCol="0" anchor="ctr"/>
          <a:lstStyle/>
          <a:p>
            <a:pPr indent="0" marL="0">
              <a:buNone/>
            </a:pPr>
            <a:r>
              <a:rPr lang="en-US" sz="1000" dirty="0">
                <a:solidFill>
                  <a:schemeClr val="tx2"/>
                </a:solidFill>
              </a:rPr>
              <a:t>Hitler Becomes Dictator  |  The World of Teaching Premium</a:t>
            </a:r>
            <a:endParaRPr lang="en-US" sz="10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1004</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chart" Target="/ppt/charts/chart1.xml"/><Relationship Id="rId2" Type="http://schemas.openxmlformats.org/officeDocument/2006/relationships/slideLayout" Target="../slideLayouts/slideLayout4.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5120640" cy="155448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How Hitler Became a Dictator, 1933 to 1934</a:t>
            </a:r>
            <a:endParaRPr lang="en-US" sz="4000" dirty="0"/>
          </a:p>
        </p:txBody>
      </p:sp>
      <p:sp>
        <p:nvSpPr>
          <p:cNvPr id="3" name="Text 0"/>
          <p:cNvSpPr/>
          <p:nvPr>
            <p:ph idx="101" type="body" hasCustomPrompt="1"/>
          </p:nvPr>
        </p:nvSpPr>
        <p:spPr>
          <a:xfrm>
            <a:off x="548640" y="2926080"/>
            <a:ext cx="5120640" cy="1645920"/>
          </a:xfrm>
          <a:prstGeom prst="rect">
            <a:avLst/>
          </a:prstGeom>
          <a:noFill/>
          <a:ln/>
        </p:spPr>
        <p:txBody>
          <a:bodyPr wrap="square" lIns="0" tIns="0" rIns="0" bIns="0" rtlCol="0" anchor="t"/>
          <a:lstStyle/>
          <a:p>
            <a:pPr indent="0" marL="0">
              <a:buNone/>
            </a:pPr>
            <a:r>
              <a:rPr lang="en-US" sz="1700" dirty="0">
                <a:solidFill>
                  <a:schemeClr val="bg2"/>
                </a:solidFill>
              </a:rPr>
              <a:t>How did a Chancellor with limited power take total control in 18 months?</a:t>
            </a:r>
            <a:endParaRPr lang="en-US" sz="1700" dirty="0"/>
          </a:p>
          <a:p>
            <a:pPr indent="0" marL="0">
              <a:buNone/>
            </a:pPr>
            <a:r>
              <a:rPr lang="en-US" sz="1700" dirty="0">
                <a:solidFill>
                  <a:schemeClr val="bg2"/>
                </a:solidFill>
              </a:rPr>
              <a:t>GCSE History  |  Weimar and Nazi Germany</a:t>
            </a:r>
            <a:endParaRPr lang="en-US" sz="1700" dirty="0"/>
          </a:p>
        </p:txBody>
      </p:sp>
      <p:sp>
        <p:nvSpPr>
          <p:cNvPr id="4" name="tdot_1"/>
          <p:cNvSpPr/>
          <p:nvPr/>
        </p:nvSpPr>
        <p:spPr>
          <a:xfrm>
            <a:off x="6217920" y="1097280"/>
            <a:ext cx="457200" cy="457200"/>
          </a:xfrm>
          <a:prstGeom prst="ellipse">
            <a:avLst/>
          </a:prstGeom>
          <a:solidFill>
            <a:srgbClr val="F3B61F"/>
          </a:solidFill>
          <a:ln/>
        </p:spPr>
      </p:sp>
      <p:sp>
        <p:nvSpPr>
          <p:cNvPr id="5" name="line_2"/>
          <p:cNvSpPr/>
          <p:nvPr/>
        </p:nvSpPr>
        <p:spPr>
          <a:xfrm>
            <a:off x="6446520" y="1554480"/>
            <a:ext cx="914" cy="411480"/>
          </a:xfrm>
          <a:prstGeom prst="line">
            <a:avLst/>
          </a:prstGeom>
          <a:noFill/>
          <a:ln w="38100">
            <a:solidFill>
              <a:srgbClr val="5B6C8F"/>
            </a:solidFill>
            <a:prstDash val="solid"/>
          </a:ln>
        </p:spPr>
      </p:sp>
      <p:sp>
        <p:nvSpPr>
          <p:cNvPr id="6" name="txt_3"/>
          <p:cNvSpPr txBox="1"/>
          <p:nvPr/>
        </p:nvSpPr>
        <p:spPr>
          <a:xfrm>
            <a:off x="6858000" y="1097280"/>
            <a:ext cx="2103120" cy="457200"/>
          </a:xfrm>
          <a:prstGeom prst="rect">
            <a:avLst/>
          </a:prstGeom>
          <a:noFill/>
          <a:ln/>
        </p:spPr>
        <p:txBody>
          <a:bodyPr wrap="square" lIns="0" tIns="0" rIns="0" bIns="0" rtlCol="0" anchor="ctr"/>
          <a:lstStyle/>
          <a:p>
            <a:pPr indent="0" marL="0">
              <a:buNone/>
            </a:pPr>
            <a:r>
              <a:rPr lang="en-US" sz="2200" b="1" dirty="0">
                <a:solidFill>
                  <a:schemeClr val="bg1"/>
                </a:solidFill>
                <a:latin typeface="Cambria" pitchFamily="34" charset="0"/>
                <a:ea typeface="Cambria" pitchFamily="34" charset="-122"/>
                <a:cs typeface="Cambria" pitchFamily="34" charset="-120"/>
              </a:rPr>
              <a:t>Jan 1933</a:t>
            </a:r>
            <a:endParaRPr lang="en-US" sz="2200" dirty="0"/>
          </a:p>
        </p:txBody>
      </p:sp>
      <p:sp>
        <p:nvSpPr>
          <p:cNvPr id="7" name="tdot_4"/>
          <p:cNvSpPr/>
          <p:nvPr/>
        </p:nvSpPr>
        <p:spPr>
          <a:xfrm>
            <a:off x="6217920" y="1965960"/>
            <a:ext cx="457200" cy="457200"/>
          </a:xfrm>
          <a:prstGeom prst="ellipse">
            <a:avLst/>
          </a:prstGeom>
          <a:solidFill>
            <a:srgbClr val="E4572E"/>
          </a:solidFill>
          <a:ln/>
        </p:spPr>
      </p:sp>
      <p:sp>
        <p:nvSpPr>
          <p:cNvPr id="8" name="line_5"/>
          <p:cNvSpPr/>
          <p:nvPr/>
        </p:nvSpPr>
        <p:spPr>
          <a:xfrm>
            <a:off x="6446520" y="2423160"/>
            <a:ext cx="914" cy="411480"/>
          </a:xfrm>
          <a:prstGeom prst="line">
            <a:avLst/>
          </a:prstGeom>
          <a:noFill/>
          <a:ln w="38100">
            <a:solidFill>
              <a:srgbClr val="5B6C8F"/>
            </a:solidFill>
            <a:prstDash val="solid"/>
          </a:ln>
        </p:spPr>
      </p:sp>
      <p:sp>
        <p:nvSpPr>
          <p:cNvPr id="9" name="txt_6"/>
          <p:cNvSpPr txBox="1"/>
          <p:nvPr/>
        </p:nvSpPr>
        <p:spPr>
          <a:xfrm>
            <a:off x="6858000" y="1965960"/>
            <a:ext cx="2103120" cy="457200"/>
          </a:xfrm>
          <a:prstGeom prst="rect">
            <a:avLst/>
          </a:prstGeom>
          <a:noFill/>
          <a:ln/>
        </p:spPr>
        <p:txBody>
          <a:bodyPr wrap="square" lIns="0" tIns="0" rIns="0" bIns="0" rtlCol="0" anchor="ctr"/>
          <a:lstStyle/>
          <a:p>
            <a:pPr indent="0" marL="0">
              <a:buNone/>
            </a:pPr>
            <a:r>
              <a:rPr lang="en-US" sz="2200" b="1" dirty="0">
                <a:solidFill>
                  <a:schemeClr val="bg1"/>
                </a:solidFill>
                <a:latin typeface="Cambria" pitchFamily="34" charset="0"/>
                <a:ea typeface="Cambria" pitchFamily="34" charset="-122"/>
                <a:cs typeface="Cambria" pitchFamily="34" charset="-120"/>
              </a:rPr>
              <a:t>Mar 1933</a:t>
            </a:r>
            <a:endParaRPr lang="en-US" sz="2200" dirty="0"/>
          </a:p>
        </p:txBody>
      </p:sp>
      <p:sp>
        <p:nvSpPr>
          <p:cNvPr id="10" name="tdot_7"/>
          <p:cNvSpPr/>
          <p:nvPr/>
        </p:nvSpPr>
        <p:spPr>
          <a:xfrm>
            <a:off x="6217920" y="2834640"/>
            <a:ext cx="457200" cy="457200"/>
          </a:xfrm>
          <a:prstGeom prst="ellipse">
            <a:avLst/>
          </a:prstGeom>
          <a:solidFill>
            <a:srgbClr val="7B3FA0"/>
          </a:solidFill>
          <a:ln/>
        </p:spPr>
      </p:sp>
      <p:sp>
        <p:nvSpPr>
          <p:cNvPr id="11" name="line_8"/>
          <p:cNvSpPr/>
          <p:nvPr/>
        </p:nvSpPr>
        <p:spPr>
          <a:xfrm>
            <a:off x="6446520" y="3291840"/>
            <a:ext cx="914" cy="411480"/>
          </a:xfrm>
          <a:prstGeom prst="line">
            <a:avLst/>
          </a:prstGeom>
          <a:noFill/>
          <a:ln w="38100">
            <a:solidFill>
              <a:srgbClr val="5B6C8F"/>
            </a:solidFill>
            <a:prstDash val="solid"/>
          </a:ln>
        </p:spPr>
      </p:sp>
      <p:sp>
        <p:nvSpPr>
          <p:cNvPr id="12" name="txt_9"/>
          <p:cNvSpPr txBox="1"/>
          <p:nvPr/>
        </p:nvSpPr>
        <p:spPr>
          <a:xfrm>
            <a:off x="6858000" y="2834640"/>
            <a:ext cx="2103120" cy="457200"/>
          </a:xfrm>
          <a:prstGeom prst="rect">
            <a:avLst/>
          </a:prstGeom>
          <a:noFill/>
          <a:ln/>
        </p:spPr>
        <p:txBody>
          <a:bodyPr wrap="square" lIns="0" tIns="0" rIns="0" bIns="0" rtlCol="0" anchor="ctr"/>
          <a:lstStyle/>
          <a:p>
            <a:pPr indent="0" marL="0">
              <a:buNone/>
            </a:pPr>
            <a:r>
              <a:rPr lang="en-US" sz="2200" b="1" dirty="0">
                <a:solidFill>
                  <a:schemeClr val="bg1"/>
                </a:solidFill>
                <a:latin typeface="Cambria" pitchFamily="34" charset="0"/>
                <a:ea typeface="Cambria" pitchFamily="34" charset="-122"/>
                <a:cs typeface="Cambria" pitchFamily="34" charset="-120"/>
              </a:rPr>
              <a:t>Jun 1934</a:t>
            </a:r>
            <a:endParaRPr lang="en-US" sz="2200" dirty="0"/>
          </a:p>
        </p:txBody>
      </p:sp>
      <p:sp>
        <p:nvSpPr>
          <p:cNvPr id="13" name="tdot_10"/>
          <p:cNvSpPr/>
          <p:nvPr/>
        </p:nvSpPr>
        <p:spPr>
          <a:xfrm>
            <a:off x="6217920" y="3703320"/>
            <a:ext cx="457200" cy="457200"/>
          </a:xfrm>
          <a:prstGeom prst="ellipse">
            <a:avLst/>
          </a:prstGeom>
          <a:solidFill>
            <a:srgbClr val="E4572E"/>
          </a:solidFill>
          <a:ln/>
        </p:spPr>
      </p:sp>
      <p:sp>
        <p:nvSpPr>
          <p:cNvPr id="14" name="txt_11"/>
          <p:cNvSpPr txBox="1"/>
          <p:nvPr/>
        </p:nvSpPr>
        <p:spPr>
          <a:xfrm>
            <a:off x="6858000" y="3703320"/>
            <a:ext cx="2103120" cy="457200"/>
          </a:xfrm>
          <a:prstGeom prst="rect">
            <a:avLst/>
          </a:prstGeom>
          <a:noFill/>
          <a:ln/>
        </p:spPr>
        <p:txBody>
          <a:bodyPr wrap="square" lIns="0" tIns="0" rIns="0" bIns="0" rtlCol="0" anchor="ctr"/>
          <a:lstStyle/>
          <a:p>
            <a:pPr indent="0" marL="0">
              <a:buNone/>
            </a:pPr>
            <a:r>
              <a:rPr lang="en-US" sz="2200" b="1" dirty="0">
                <a:solidFill>
                  <a:schemeClr val="bg1"/>
                </a:solidFill>
                <a:latin typeface="Cambria" pitchFamily="34" charset="0"/>
                <a:ea typeface="Cambria" pitchFamily="34" charset="-122"/>
                <a:cs typeface="Cambria" pitchFamily="34" charset="-120"/>
              </a:rPr>
              <a:t>Aug 1934</a:t>
            </a:r>
            <a:endParaRPr lang="en-US" sz="2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Learning objectives</a:t>
            </a:r>
            <a:endParaRPr lang="en-US" sz="3000" dirty="0"/>
          </a:p>
        </p:txBody>
      </p:sp>
      <p:sp>
        <p:nvSpPr>
          <p:cNvPr id="3" name="card_12"/>
          <p:cNvSpPr/>
          <p:nvPr/>
        </p:nvSpPr>
        <p:spPr>
          <a:xfrm>
            <a:off x="457200" y="1188720"/>
            <a:ext cx="2606040" cy="3200400"/>
          </a:xfrm>
          <a:prstGeom prst="roundRect">
            <a:avLst>
              <a:gd name="adj" fmla="val 4211"/>
            </a:avLst>
          </a:prstGeom>
          <a:solidFill>
            <a:schemeClr val="bg2"/>
          </a:solidFill>
          <a:ln/>
        </p:spPr>
      </p:sp>
      <p:sp>
        <p:nvSpPr>
          <p:cNvPr id="4" name="obj_13"/>
          <p:cNvSpPr/>
          <p:nvPr/>
        </p:nvSpPr>
        <p:spPr>
          <a:xfrm>
            <a:off x="731520" y="1463040"/>
            <a:ext cx="822960" cy="822960"/>
          </a:xfrm>
          <a:prstGeom prst="ellipse">
            <a:avLst/>
          </a:prstGeom>
          <a:solidFill>
            <a:srgbClr val="17A398"/>
          </a:solidFill>
          <a:ln/>
        </p:spPr>
      </p:sp>
      <p:sp>
        <p:nvSpPr>
          <p:cNvPr id="5" name="txt_14"/>
          <p:cNvSpPr txBox="1"/>
          <p:nvPr/>
        </p:nvSpPr>
        <p:spPr>
          <a:xfrm>
            <a:off x="731520" y="1463040"/>
            <a:ext cx="822960" cy="822960"/>
          </a:xfrm>
          <a:prstGeom prst="rect">
            <a:avLst/>
          </a:prstGeom>
          <a:noFill/>
          <a:ln/>
        </p:spPr>
        <p:txBody>
          <a:bodyPr wrap="square" lIns="0" tIns="0" rIns="0" bIns="0" rtlCol="0" anchor="ctr"/>
          <a:lstStyle/>
          <a:p>
            <a:pPr algn="ctr" indent="0" marL="0">
              <a:buNone/>
            </a:pPr>
            <a:r>
              <a:rPr lang="en-US" sz="3000" b="1" dirty="0">
                <a:solidFill>
                  <a:schemeClr val="bg1"/>
                </a:solidFill>
                <a:latin typeface="Cambria" pitchFamily="34" charset="0"/>
                <a:ea typeface="Cambria" pitchFamily="34" charset="-122"/>
                <a:cs typeface="Cambria" pitchFamily="34" charset="-120"/>
              </a:rPr>
              <a:t>M</a:t>
            </a:r>
            <a:endParaRPr lang="en-US" sz="3000" dirty="0"/>
          </a:p>
        </p:txBody>
      </p:sp>
      <p:sp>
        <p:nvSpPr>
          <p:cNvPr id="6" name="txt_15"/>
          <p:cNvSpPr txBox="1"/>
          <p:nvPr/>
        </p:nvSpPr>
        <p:spPr>
          <a:xfrm>
            <a:off x="731520" y="2514600"/>
            <a:ext cx="2103120" cy="41148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Must</a:t>
            </a:r>
            <a:endParaRPr lang="en-US" sz="2200" dirty="0"/>
          </a:p>
        </p:txBody>
      </p:sp>
      <p:sp>
        <p:nvSpPr>
          <p:cNvPr id="7" name="txt_16"/>
          <p:cNvSpPr txBox="1"/>
          <p:nvPr/>
        </p:nvSpPr>
        <p:spPr>
          <a:xfrm>
            <a:off x="731520" y="2971800"/>
            <a:ext cx="2103120" cy="1280160"/>
          </a:xfrm>
          <a:prstGeom prst="rect">
            <a:avLst/>
          </a:prstGeom>
          <a:noFill/>
          <a:ln/>
        </p:spPr>
        <p:txBody>
          <a:bodyPr wrap="square" lIns="0" tIns="0" rIns="0" bIns="0" rtlCol="0" anchor="t"/>
          <a:lstStyle/>
          <a:p>
            <a:pPr indent="0" marL="0">
              <a:buNone/>
            </a:pPr>
            <a:r>
              <a:rPr lang="en-US" sz="1500" dirty="0">
                <a:solidFill>
                  <a:schemeClr val="tx2"/>
                </a:solidFill>
              </a:rPr>
              <a:t>Describe the key steps Hitler took to become dictator in 1933 and 1934</a:t>
            </a:r>
            <a:endParaRPr lang="en-US" sz="1500" dirty="0"/>
          </a:p>
        </p:txBody>
      </p:sp>
      <p:sp>
        <p:nvSpPr>
          <p:cNvPr id="8" name="card_17"/>
          <p:cNvSpPr/>
          <p:nvPr/>
        </p:nvSpPr>
        <p:spPr>
          <a:xfrm>
            <a:off x="3273552" y="1188720"/>
            <a:ext cx="2606040" cy="3200400"/>
          </a:xfrm>
          <a:prstGeom prst="roundRect">
            <a:avLst>
              <a:gd name="adj" fmla="val 4211"/>
            </a:avLst>
          </a:prstGeom>
          <a:solidFill>
            <a:schemeClr val="bg2"/>
          </a:solidFill>
          <a:ln/>
        </p:spPr>
      </p:sp>
      <p:sp>
        <p:nvSpPr>
          <p:cNvPr id="9" name="obj_18"/>
          <p:cNvSpPr/>
          <p:nvPr/>
        </p:nvSpPr>
        <p:spPr>
          <a:xfrm>
            <a:off x="3547872" y="1463040"/>
            <a:ext cx="822960" cy="822960"/>
          </a:xfrm>
          <a:prstGeom prst="ellipse">
            <a:avLst/>
          </a:prstGeom>
          <a:solidFill>
            <a:srgbClr val="E4572E"/>
          </a:solidFill>
          <a:ln/>
        </p:spPr>
      </p:sp>
      <p:sp>
        <p:nvSpPr>
          <p:cNvPr id="10" name="txt_19"/>
          <p:cNvSpPr txBox="1"/>
          <p:nvPr/>
        </p:nvSpPr>
        <p:spPr>
          <a:xfrm>
            <a:off x="3547872" y="1463040"/>
            <a:ext cx="822960" cy="822960"/>
          </a:xfrm>
          <a:prstGeom prst="rect">
            <a:avLst/>
          </a:prstGeom>
          <a:noFill/>
          <a:ln/>
        </p:spPr>
        <p:txBody>
          <a:bodyPr wrap="square" lIns="0" tIns="0" rIns="0" bIns="0" rtlCol="0" anchor="ctr"/>
          <a:lstStyle/>
          <a:p>
            <a:pPr algn="ctr" indent="0" marL="0">
              <a:buNone/>
            </a:pPr>
            <a:r>
              <a:rPr lang="en-US" sz="3000" b="1" dirty="0">
                <a:solidFill>
                  <a:schemeClr val="bg1"/>
                </a:solidFill>
                <a:latin typeface="Cambria" pitchFamily="34" charset="0"/>
                <a:ea typeface="Cambria" pitchFamily="34" charset="-122"/>
                <a:cs typeface="Cambria" pitchFamily="34" charset="-120"/>
              </a:rPr>
              <a:t>S</a:t>
            </a:r>
            <a:endParaRPr lang="en-US" sz="3000" dirty="0"/>
          </a:p>
        </p:txBody>
      </p:sp>
      <p:sp>
        <p:nvSpPr>
          <p:cNvPr id="11" name="txt_20"/>
          <p:cNvSpPr txBox="1"/>
          <p:nvPr/>
        </p:nvSpPr>
        <p:spPr>
          <a:xfrm>
            <a:off x="3547872" y="2514600"/>
            <a:ext cx="2103120" cy="41148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Should</a:t>
            </a:r>
            <a:endParaRPr lang="en-US" sz="2200" dirty="0"/>
          </a:p>
        </p:txBody>
      </p:sp>
      <p:sp>
        <p:nvSpPr>
          <p:cNvPr id="12" name="txt_21"/>
          <p:cNvSpPr txBox="1"/>
          <p:nvPr/>
        </p:nvSpPr>
        <p:spPr>
          <a:xfrm>
            <a:off x="3547872" y="2971800"/>
            <a:ext cx="2103120" cy="1280160"/>
          </a:xfrm>
          <a:prstGeom prst="rect">
            <a:avLst/>
          </a:prstGeom>
          <a:noFill/>
          <a:ln/>
        </p:spPr>
        <p:txBody>
          <a:bodyPr wrap="square" lIns="0" tIns="0" rIns="0" bIns="0" rtlCol="0" anchor="t"/>
          <a:lstStyle/>
          <a:p>
            <a:pPr indent="0" marL="0">
              <a:buNone/>
            </a:pPr>
            <a:r>
              <a:rPr lang="en-US" sz="1500" dirty="0">
                <a:solidFill>
                  <a:schemeClr val="tx2"/>
                </a:solidFill>
              </a:rPr>
              <a:t>Explain how Hitler used both legal methods and terror to remove opposition</a:t>
            </a:r>
            <a:endParaRPr lang="en-US" sz="1500" dirty="0"/>
          </a:p>
        </p:txBody>
      </p:sp>
      <p:sp>
        <p:nvSpPr>
          <p:cNvPr id="13" name="card_22"/>
          <p:cNvSpPr/>
          <p:nvPr/>
        </p:nvSpPr>
        <p:spPr>
          <a:xfrm>
            <a:off x="6089904" y="1188720"/>
            <a:ext cx="2606040" cy="3200400"/>
          </a:xfrm>
          <a:prstGeom prst="roundRect">
            <a:avLst>
              <a:gd name="adj" fmla="val 4211"/>
            </a:avLst>
          </a:prstGeom>
          <a:solidFill>
            <a:schemeClr val="bg2"/>
          </a:solidFill>
          <a:ln/>
        </p:spPr>
      </p:sp>
      <p:sp>
        <p:nvSpPr>
          <p:cNvPr id="14" name="obj_23"/>
          <p:cNvSpPr/>
          <p:nvPr/>
        </p:nvSpPr>
        <p:spPr>
          <a:xfrm>
            <a:off x="6364224" y="1463040"/>
            <a:ext cx="822960" cy="822960"/>
          </a:xfrm>
          <a:prstGeom prst="ellipse">
            <a:avLst/>
          </a:prstGeom>
          <a:solidFill>
            <a:srgbClr val="F3B61F"/>
          </a:solidFill>
          <a:ln/>
        </p:spPr>
      </p:sp>
      <p:sp>
        <p:nvSpPr>
          <p:cNvPr id="15" name="txt_24"/>
          <p:cNvSpPr txBox="1"/>
          <p:nvPr/>
        </p:nvSpPr>
        <p:spPr>
          <a:xfrm>
            <a:off x="6364224" y="1463040"/>
            <a:ext cx="822960" cy="822960"/>
          </a:xfrm>
          <a:prstGeom prst="rect">
            <a:avLst/>
          </a:prstGeom>
          <a:noFill/>
          <a:ln/>
        </p:spPr>
        <p:txBody>
          <a:bodyPr wrap="square" lIns="0" tIns="0" rIns="0" bIns="0" rtlCol="0" anchor="ctr"/>
          <a:lstStyle/>
          <a:p>
            <a:pPr algn="ctr" indent="0" marL="0">
              <a:buNone/>
            </a:pPr>
            <a:r>
              <a:rPr lang="en-US" sz="3000" b="1" dirty="0">
                <a:solidFill>
                  <a:schemeClr val="bg1"/>
                </a:solidFill>
                <a:latin typeface="Cambria" pitchFamily="34" charset="0"/>
                <a:ea typeface="Cambria" pitchFamily="34" charset="-122"/>
                <a:cs typeface="Cambria" pitchFamily="34" charset="-120"/>
              </a:rPr>
              <a:t>C</a:t>
            </a:r>
            <a:endParaRPr lang="en-US" sz="3000" dirty="0"/>
          </a:p>
        </p:txBody>
      </p:sp>
      <p:sp>
        <p:nvSpPr>
          <p:cNvPr id="16" name="txt_25"/>
          <p:cNvSpPr txBox="1"/>
          <p:nvPr/>
        </p:nvSpPr>
        <p:spPr>
          <a:xfrm>
            <a:off x="6364224" y="2514600"/>
            <a:ext cx="2103120" cy="41148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Could</a:t>
            </a:r>
            <a:endParaRPr lang="en-US" sz="2200" dirty="0"/>
          </a:p>
        </p:txBody>
      </p:sp>
      <p:sp>
        <p:nvSpPr>
          <p:cNvPr id="17" name="txt_26"/>
          <p:cNvSpPr txBox="1"/>
          <p:nvPr/>
        </p:nvSpPr>
        <p:spPr>
          <a:xfrm>
            <a:off x="6364224" y="2971800"/>
            <a:ext cx="2103120" cy="1280160"/>
          </a:xfrm>
          <a:prstGeom prst="rect">
            <a:avLst/>
          </a:prstGeom>
          <a:noFill/>
          <a:ln/>
        </p:spPr>
        <p:txBody>
          <a:bodyPr wrap="square" lIns="0" tIns="0" rIns="0" bIns="0" rtlCol="0" anchor="t"/>
          <a:lstStyle/>
          <a:p>
            <a:pPr indent="0" marL="0">
              <a:buNone/>
            </a:pPr>
            <a:r>
              <a:rPr lang="en-US" sz="1500" dirty="0">
                <a:solidFill>
                  <a:schemeClr val="tx2"/>
                </a:solidFill>
              </a:rPr>
              <a:t>Judge which event was most important in creating the dictatorship</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Warm up: what do you remember?</a:t>
            </a:r>
            <a:endParaRPr lang="en-US" sz="3000" dirty="0"/>
          </a:p>
        </p:txBody>
      </p:sp>
      <p:sp>
        <p:nvSpPr>
          <p:cNvPr id="3" name="card_27"/>
          <p:cNvSpPr/>
          <p:nvPr/>
        </p:nvSpPr>
        <p:spPr>
          <a:xfrm>
            <a:off x="457200" y="1143000"/>
            <a:ext cx="2606040" cy="1554480"/>
          </a:xfrm>
          <a:prstGeom prst="roundRect">
            <a:avLst>
              <a:gd name="adj" fmla="val 7059"/>
            </a:avLst>
          </a:prstGeom>
          <a:solidFill>
            <a:schemeClr val="bg2"/>
          </a:solidFill>
          <a:ln/>
        </p:spPr>
      </p:sp>
      <p:sp>
        <p:nvSpPr>
          <p:cNvPr id="4" name="badge_28"/>
          <p:cNvSpPr/>
          <p:nvPr/>
        </p:nvSpPr>
        <p:spPr>
          <a:xfrm>
            <a:off x="640080" y="1325880"/>
            <a:ext cx="384048" cy="384048"/>
          </a:xfrm>
          <a:prstGeom prst="ellipse">
            <a:avLst/>
          </a:prstGeom>
          <a:solidFill>
            <a:schemeClr val="accent4"/>
          </a:solidFill>
          <a:ln/>
        </p:spPr>
      </p:sp>
      <p:sp>
        <p:nvSpPr>
          <p:cNvPr id="5" name="badgeTxt_29"/>
          <p:cNvSpPr txBox="1"/>
          <p:nvPr/>
        </p:nvSpPr>
        <p:spPr>
          <a:xfrm>
            <a:off x="640080"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0"/>
          <p:cNvSpPr txBox="1"/>
          <p:nvPr/>
        </p:nvSpPr>
        <p:spPr>
          <a:xfrm>
            <a:off x="1188720"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Who appointed Hitler as Chancellor?</a:t>
            </a:r>
            <a:endParaRPr lang="en-US" sz="1400" dirty="0"/>
          </a:p>
        </p:txBody>
      </p:sp>
      <p:sp>
        <p:nvSpPr>
          <p:cNvPr id="7" name="card_31"/>
          <p:cNvSpPr/>
          <p:nvPr/>
        </p:nvSpPr>
        <p:spPr>
          <a:xfrm>
            <a:off x="3273552" y="1143000"/>
            <a:ext cx="2606040" cy="1554480"/>
          </a:xfrm>
          <a:prstGeom prst="roundRect">
            <a:avLst>
              <a:gd name="adj" fmla="val 7059"/>
            </a:avLst>
          </a:prstGeom>
          <a:solidFill>
            <a:schemeClr val="bg2"/>
          </a:solidFill>
          <a:ln/>
        </p:spPr>
      </p:sp>
      <p:sp>
        <p:nvSpPr>
          <p:cNvPr id="8" name="badge_32"/>
          <p:cNvSpPr/>
          <p:nvPr/>
        </p:nvSpPr>
        <p:spPr>
          <a:xfrm>
            <a:off x="3456432" y="1325880"/>
            <a:ext cx="384048" cy="384048"/>
          </a:xfrm>
          <a:prstGeom prst="ellipse">
            <a:avLst/>
          </a:prstGeom>
          <a:solidFill>
            <a:schemeClr val="accent4"/>
          </a:solidFill>
          <a:ln/>
        </p:spPr>
      </p:sp>
      <p:sp>
        <p:nvSpPr>
          <p:cNvPr id="9" name="badgeTxt_33"/>
          <p:cNvSpPr txBox="1"/>
          <p:nvPr/>
        </p:nvSpPr>
        <p:spPr>
          <a:xfrm>
            <a:off x="3456432"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34"/>
          <p:cNvSpPr txBox="1"/>
          <p:nvPr/>
        </p:nvSpPr>
        <p:spPr>
          <a:xfrm>
            <a:off x="4005072"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On what date did Hitler become Chancellor?</a:t>
            </a:r>
            <a:endParaRPr lang="en-US" sz="1400" dirty="0"/>
          </a:p>
        </p:txBody>
      </p:sp>
      <p:sp>
        <p:nvSpPr>
          <p:cNvPr id="11" name="card_35"/>
          <p:cNvSpPr/>
          <p:nvPr/>
        </p:nvSpPr>
        <p:spPr>
          <a:xfrm>
            <a:off x="6089904" y="1143000"/>
            <a:ext cx="2606040" cy="1554480"/>
          </a:xfrm>
          <a:prstGeom prst="roundRect">
            <a:avLst>
              <a:gd name="adj" fmla="val 7059"/>
            </a:avLst>
          </a:prstGeom>
          <a:solidFill>
            <a:schemeClr val="bg2"/>
          </a:solidFill>
          <a:ln/>
        </p:spPr>
      </p:sp>
      <p:sp>
        <p:nvSpPr>
          <p:cNvPr id="12" name="badge_36"/>
          <p:cNvSpPr/>
          <p:nvPr/>
        </p:nvSpPr>
        <p:spPr>
          <a:xfrm>
            <a:off x="6272784" y="1325880"/>
            <a:ext cx="384048" cy="384048"/>
          </a:xfrm>
          <a:prstGeom prst="ellipse">
            <a:avLst/>
          </a:prstGeom>
          <a:solidFill>
            <a:schemeClr val="accent4"/>
          </a:solidFill>
          <a:ln/>
        </p:spPr>
      </p:sp>
      <p:sp>
        <p:nvSpPr>
          <p:cNvPr id="13" name="badgeTxt_37"/>
          <p:cNvSpPr txBox="1"/>
          <p:nvPr/>
        </p:nvSpPr>
        <p:spPr>
          <a:xfrm>
            <a:off x="6272784"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38"/>
          <p:cNvSpPr txBox="1"/>
          <p:nvPr/>
        </p:nvSpPr>
        <p:spPr>
          <a:xfrm>
            <a:off x="6821424"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How many Nazis were in the first cabinet?</a:t>
            </a:r>
            <a:endParaRPr lang="en-US" sz="1400" dirty="0"/>
          </a:p>
        </p:txBody>
      </p:sp>
      <p:sp>
        <p:nvSpPr>
          <p:cNvPr id="15" name="card_39"/>
          <p:cNvSpPr/>
          <p:nvPr/>
        </p:nvSpPr>
        <p:spPr>
          <a:xfrm>
            <a:off x="457200" y="2880360"/>
            <a:ext cx="2606040" cy="1554480"/>
          </a:xfrm>
          <a:prstGeom prst="roundRect">
            <a:avLst>
              <a:gd name="adj" fmla="val 7059"/>
            </a:avLst>
          </a:prstGeom>
          <a:solidFill>
            <a:schemeClr val="bg2"/>
          </a:solidFill>
          <a:ln/>
        </p:spPr>
      </p:sp>
      <p:sp>
        <p:nvSpPr>
          <p:cNvPr id="16" name="badge_40"/>
          <p:cNvSpPr/>
          <p:nvPr/>
        </p:nvSpPr>
        <p:spPr>
          <a:xfrm>
            <a:off x="640080" y="3063240"/>
            <a:ext cx="384048" cy="384048"/>
          </a:xfrm>
          <a:prstGeom prst="ellipse">
            <a:avLst/>
          </a:prstGeom>
          <a:solidFill>
            <a:schemeClr val="accent4"/>
          </a:solidFill>
          <a:ln/>
        </p:spPr>
      </p:sp>
      <p:sp>
        <p:nvSpPr>
          <p:cNvPr id="17" name="badgeTxt_41"/>
          <p:cNvSpPr txBox="1"/>
          <p:nvPr/>
        </p:nvSpPr>
        <p:spPr>
          <a:xfrm>
            <a:off x="640080"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18" name="txt_42"/>
          <p:cNvSpPr txBox="1"/>
          <p:nvPr/>
        </p:nvSpPr>
        <p:spPr>
          <a:xfrm>
            <a:off x="1188720"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Who became Vice Chancellor?</a:t>
            </a:r>
            <a:endParaRPr lang="en-US" sz="1400" dirty="0"/>
          </a:p>
        </p:txBody>
      </p:sp>
      <p:sp>
        <p:nvSpPr>
          <p:cNvPr id="19" name="card_43"/>
          <p:cNvSpPr/>
          <p:nvPr/>
        </p:nvSpPr>
        <p:spPr>
          <a:xfrm>
            <a:off x="3273552" y="2880360"/>
            <a:ext cx="2606040" cy="1554480"/>
          </a:xfrm>
          <a:prstGeom prst="roundRect">
            <a:avLst>
              <a:gd name="adj" fmla="val 7059"/>
            </a:avLst>
          </a:prstGeom>
          <a:solidFill>
            <a:schemeClr val="bg2"/>
          </a:solidFill>
          <a:ln/>
        </p:spPr>
      </p:sp>
      <p:sp>
        <p:nvSpPr>
          <p:cNvPr id="20" name="badge_44"/>
          <p:cNvSpPr/>
          <p:nvPr/>
        </p:nvSpPr>
        <p:spPr>
          <a:xfrm>
            <a:off x="3456432" y="3063240"/>
            <a:ext cx="384048" cy="384048"/>
          </a:xfrm>
          <a:prstGeom prst="ellipse">
            <a:avLst/>
          </a:prstGeom>
          <a:solidFill>
            <a:schemeClr val="accent4"/>
          </a:solidFill>
          <a:ln/>
        </p:spPr>
      </p:sp>
      <p:sp>
        <p:nvSpPr>
          <p:cNvPr id="21" name="badgeTxt_45"/>
          <p:cNvSpPr txBox="1"/>
          <p:nvPr/>
        </p:nvSpPr>
        <p:spPr>
          <a:xfrm>
            <a:off x="3456432"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2" name="txt_46"/>
          <p:cNvSpPr txBox="1"/>
          <p:nvPr/>
        </p:nvSpPr>
        <p:spPr>
          <a:xfrm>
            <a:off x="4005072"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did Article 48 allow the President to do?</a:t>
            </a:r>
            <a:endParaRPr lang="en-US" sz="1400" dirty="0"/>
          </a:p>
        </p:txBody>
      </p:sp>
      <p:sp>
        <p:nvSpPr>
          <p:cNvPr id="23" name="card_47"/>
          <p:cNvSpPr/>
          <p:nvPr/>
        </p:nvSpPr>
        <p:spPr>
          <a:xfrm>
            <a:off x="6089904" y="2880360"/>
            <a:ext cx="2606040" cy="1554480"/>
          </a:xfrm>
          <a:prstGeom prst="roundRect">
            <a:avLst>
              <a:gd name="adj" fmla="val 7059"/>
            </a:avLst>
          </a:prstGeom>
          <a:solidFill>
            <a:schemeClr val="bg2"/>
          </a:solidFill>
          <a:ln/>
        </p:spPr>
      </p:sp>
      <p:sp>
        <p:nvSpPr>
          <p:cNvPr id="24" name="badge_48"/>
          <p:cNvSpPr/>
          <p:nvPr/>
        </p:nvSpPr>
        <p:spPr>
          <a:xfrm>
            <a:off x="6272784" y="3063240"/>
            <a:ext cx="384048" cy="384048"/>
          </a:xfrm>
          <a:prstGeom prst="ellipse">
            <a:avLst/>
          </a:prstGeom>
          <a:solidFill>
            <a:schemeClr val="accent4"/>
          </a:solidFill>
          <a:ln/>
        </p:spPr>
      </p:sp>
      <p:sp>
        <p:nvSpPr>
          <p:cNvPr id="25" name="badgeTxt_49"/>
          <p:cNvSpPr txBox="1"/>
          <p:nvPr/>
        </p:nvSpPr>
        <p:spPr>
          <a:xfrm>
            <a:off x="6272784"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26" name="txt_50"/>
          <p:cNvSpPr txBox="1"/>
          <p:nvPr/>
        </p:nvSpPr>
        <p:spPr>
          <a:xfrm>
            <a:off x="6821424"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was the SA?</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Warm up: answers</a:t>
            </a:r>
            <a:endParaRPr lang="en-US" sz="3000" dirty="0"/>
          </a:p>
        </p:txBody>
      </p:sp>
      <p:sp>
        <p:nvSpPr>
          <p:cNvPr id="3" name="card_51"/>
          <p:cNvSpPr/>
          <p:nvPr/>
        </p:nvSpPr>
        <p:spPr>
          <a:xfrm>
            <a:off x="457200" y="1143000"/>
            <a:ext cx="2606040" cy="1554480"/>
          </a:xfrm>
          <a:prstGeom prst="roundRect">
            <a:avLst>
              <a:gd name="adj" fmla="val 7059"/>
            </a:avLst>
          </a:prstGeom>
          <a:solidFill>
            <a:schemeClr val="bg2"/>
          </a:solidFill>
          <a:ln/>
        </p:spPr>
      </p:sp>
      <p:sp>
        <p:nvSpPr>
          <p:cNvPr id="4" name="badge_52"/>
          <p:cNvSpPr/>
          <p:nvPr/>
        </p:nvSpPr>
        <p:spPr>
          <a:xfrm>
            <a:off x="640080" y="1325880"/>
            <a:ext cx="384048" cy="384048"/>
          </a:xfrm>
          <a:prstGeom prst="ellipse">
            <a:avLst/>
          </a:prstGeom>
          <a:solidFill>
            <a:schemeClr val="accent4"/>
          </a:solidFill>
          <a:ln/>
        </p:spPr>
      </p:sp>
      <p:sp>
        <p:nvSpPr>
          <p:cNvPr id="5" name="badgeTxt_53"/>
          <p:cNvSpPr txBox="1"/>
          <p:nvPr/>
        </p:nvSpPr>
        <p:spPr>
          <a:xfrm>
            <a:off x="640080"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54"/>
          <p:cNvSpPr txBox="1"/>
          <p:nvPr/>
        </p:nvSpPr>
        <p:spPr>
          <a:xfrm>
            <a:off x="1188720"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Who appointed Hitler as Chancellor?</a:t>
            </a:r>
            <a:endParaRPr lang="en-US" sz="1400" dirty="0"/>
          </a:p>
        </p:txBody>
      </p:sp>
      <p:sp>
        <p:nvSpPr>
          <p:cNvPr id="7" name="txt_55"/>
          <p:cNvSpPr txBox="1"/>
          <p:nvPr/>
        </p:nvSpPr>
        <p:spPr>
          <a:xfrm>
            <a:off x="640080" y="203911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President Hindenburg</a:t>
            </a:r>
            <a:endParaRPr lang="en-US" sz="1400" dirty="0"/>
          </a:p>
        </p:txBody>
      </p:sp>
      <p:sp>
        <p:nvSpPr>
          <p:cNvPr id="8" name="card_56"/>
          <p:cNvSpPr/>
          <p:nvPr/>
        </p:nvSpPr>
        <p:spPr>
          <a:xfrm>
            <a:off x="3273552" y="1143000"/>
            <a:ext cx="2606040" cy="1554480"/>
          </a:xfrm>
          <a:prstGeom prst="roundRect">
            <a:avLst>
              <a:gd name="adj" fmla="val 7059"/>
            </a:avLst>
          </a:prstGeom>
          <a:solidFill>
            <a:schemeClr val="bg2"/>
          </a:solidFill>
          <a:ln/>
        </p:spPr>
      </p:sp>
      <p:sp>
        <p:nvSpPr>
          <p:cNvPr id="9" name="badge_57"/>
          <p:cNvSpPr/>
          <p:nvPr/>
        </p:nvSpPr>
        <p:spPr>
          <a:xfrm>
            <a:off x="3456432" y="1325880"/>
            <a:ext cx="384048" cy="384048"/>
          </a:xfrm>
          <a:prstGeom prst="ellipse">
            <a:avLst/>
          </a:prstGeom>
          <a:solidFill>
            <a:schemeClr val="accent4"/>
          </a:solidFill>
          <a:ln/>
        </p:spPr>
      </p:sp>
      <p:sp>
        <p:nvSpPr>
          <p:cNvPr id="10" name="badgeTxt_58"/>
          <p:cNvSpPr txBox="1"/>
          <p:nvPr/>
        </p:nvSpPr>
        <p:spPr>
          <a:xfrm>
            <a:off x="3456432"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59"/>
          <p:cNvSpPr txBox="1"/>
          <p:nvPr/>
        </p:nvSpPr>
        <p:spPr>
          <a:xfrm>
            <a:off x="4005072"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On what date did Hitler become Chancellor?</a:t>
            </a:r>
            <a:endParaRPr lang="en-US" sz="1400" dirty="0"/>
          </a:p>
        </p:txBody>
      </p:sp>
      <p:sp>
        <p:nvSpPr>
          <p:cNvPr id="12" name="txt_60"/>
          <p:cNvSpPr txBox="1"/>
          <p:nvPr/>
        </p:nvSpPr>
        <p:spPr>
          <a:xfrm>
            <a:off x="3456432" y="203911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30 January 1933</a:t>
            </a:r>
            <a:endParaRPr lang="en-US" sz="1400" dirty="0"/>
          </a:p>
        </p:txBody>
      </p:sp>
      <p:sp>
        <p:nvSpPr>
          <p:cNvPr id="13" name="card_61"/>
          <p:cNvSpPr/>
          <p:nvPr/>
        </p:nvSpPr>
        <p:spPr>
          <a:xfrm>
            <a:off x="6089904" y="1143000"/>
            <a:ext cx="2606040" cy="1554480"/>
          </a:xfrm>
          <a:prstGeom prst="roundRect">
            <a:avLst>
              <a:gd name="adj" fmla="val 7059"/>
            </a:avLst>
          </a:prstGeom>
          <a:solidFill>
            <a:schemeClr val="bg2"/>
          </a:solidFill>
          <a:ln/>
        </p:spPr>
      </p:sp>
      <p:sp>
        <p:nvSpPr>
          <p:cNvPr id="14" name="badge_62"/>
          <p:cNvSpPr/>
          <p:nvPr/>
        </p:nvSpPr>
        <p:spPr>
          <a:xfrm>
            <a:off x="6272784" y="1325880"/>
            <a:ext cx="384048" cy="384048"/>
          </a:xfrm>
          <a:prstGeom prst="ellipse">
            <a:avLst/>
          </a:prstGeom>
          <a:solidFill>
            <a:schemeClr val="accent4"/>
          </a:solidFill>
          <a:ln/>
        </p:spPr>
      </p:sp>
      <p:sp>
        <p:nvSpPr>
          <p:cNvPr id="15" name="badgeTxt_63"/>
          <p:cNvSpPr txBox="1"/>
          <p:nvPr/>
        </p:nvSpPr>
        <p:spPr>
          <a:xfrm>
            <a:off x="6272784"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64"/>
          <p:cNvSpPr txBox="1"/>
          <p:nvPr/>
        </p:nvSpPr>
        <p:spPr>
          <a:xfrm>
            <a:off x="6821424"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How many Nazis were in the first cabinet?</a:t>
            </a:r>
            <a:endParaRPr lang="en-US" sz="1400" dirty="0"/>
          </a:p>
        </p:txBody>
      </p:sp>
      <p:sp>
        <p:nvSpPr>
          <p:cNvPr id="17" name="txt_65"/>
          <p:cNvSpPr txBox="1"/>
          <p:nvPr/>
        </p:nvSpPr>
        <p:spPr>
          <a:xfrm>
            <a:off x="6272784" y="203911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Three, including Hitler</a:t>
            </a:r>
            <a:endParaRPr lang="en-US" sz="1400" dirty="0"/>
          </a:p>
        </p:txBody>
      </p:sp>
      <p:sp>
        <p:nvSpPr>
          <p:cNvPr id="18" name="card_66"/>
          <p:cNvSpPr/>
          <p:nvPr/>
        </p:nvSpPr>
        <p:spPr>
          <a:xfrm>
            <a:off x="457200" y="2880360"/>
            <a:ext cx="2606040" cy="1554480"/>
          </a:xfrm>
          <a:prstGeom prst="roundRect">
            <a:avLst>
              <a:gd name="adj" fmla="val 7059"/>
            </a:avLst>
          </a:prstGeom>
          <a:solidFill>
            <a:schemeClr val="bg2"/>
          </a:solidFill>
          <a:ln/>
        </p:spPr>
      </p:sp>
      <p:sp>
        <p:nvSpPr>
          <p:cNvPr id="19" name="badge_67"/>
          <p:cNvSpPr/>
          <p:nvPr/>
        </p:nvSpPr>
        <p:spPr>
          <a:xfrm>
            <a:off x="640080" y="3063240"/>
            <a:ext cx="384048" cy="384048"/>
          </a:xfrm>
          <a:prstGeom prst="ellipse">
            <a:avLst/>
          </a:prstGeom>
          <a:solidFill>
            <a:schemeClr val="accent4"/>
          </a:solidFill>
          <a:ln/>
        </p:spPr>
      </p:sp>
      <p:sp>
        <p:nvSpPr>
          <p:cNvPr id="20" name="badgeTxt_68"/>
          <p:cNvSpPr txBox="1"/>
          <p:nvPr/>
        </p:nvSpPr>
        <p:spPr>
          <a:xfrm>
            <a:off x="640080"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69"/>
          <p:cNvSpPr txBox="1"/>
          <p:nvPr/>
        </p:nvSpPr>
        <p:spPr>
          <a:xfrm>
            <a:off x="1188720"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Who became Vice Chancellor?</a:t>
            </a:r>
            <a:endParaRPr lang="en-US" sz="1400" dirty="0"/>
          </a:p>
        </p:txBody>
      </p:sp>
      <p:sp>
        <p:nvSpPr>
          <p:cNvPr id="22" name="txt_70"/>
          <p:cNvSpPr txBox="1"/>
          <p:nvPr/>
        </p:nvSpPr>
        <p:spPr>
          <a:xfrm>
            <a:off x="640080" y="377647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Franz von Papen</a:t>
            </a:r>
            <a:endParaRPr lang="en-US" sz="1400" dirty="0"/>
          </a:p>
        </p:txBody>
      </p:sp>
      <p:sp>
        <p:nvSpPr>
          <p:cNvPr id="23" name="card_71"/>
          <p:cNvSpPr/>
          <p:nvPr/>
        </p:nvSpPr>
        <p:spPr>
          <a:xfrm>
            <a:off x="3273552" y="2880360"/>
            <a:ext cx="2606040" cy="1554480"/>
          </a:xfrm>
          <a:prstGeom prst="roundRect">
            <a:avLst>
              <a:gd name="adj" fmla="val 7059"/>
            </a:avLst>
          </a:prstGeom>
          <a:solidFill>
            <a:schemeClr val="bg2"/>
          </a:solidFill>
          <a:ln/>
        </p:spPr>
      </p:sp>
      <p:sp>
        <p:nvSpPr>
          <p:cNvPr id="24" name="badge_72"/>
          <p:cNvSpPr/>
          <p:nvPr/>
        </p:nvSpPr>
        <p:spPr>
          <a:xfrm>
            <a:off x="3456432" y="3063240"/>
            <a:ext cx="384048" cy="384048"/>
          </a:xfrm>
          <a:prstGeom prst="ellipse">
            <a:avLst/>
          </a:prstGeom>
          <a:solidFill>
            <a:schemeClr val="accent4"/>
          </a:solidFill>
          <a:ln/>
        </p:spPr>
      </p:sp>
      <p:sp>
        <p:nvSpPr>
          <p:cNvPr id="25" name="badgeTxt_73"/>
          <p:cNvSpPr txBox="1"/>
          <p:nvPr/>
        </p:nvSpPr>
        <p:spPr>
          <a:xfrm>
            <a:off x="3456432"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74"/>
          <p:cNvSpPr txBox="1"/>
          <p:nvPr/>
        </p:nvSpPr>
        <p:spPr>
          <a:xfrm>
            <a:off x="4005072"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did Article 48 allow the President to do?</a:t>
            </a:r>
            <a:endParaRPr lang="en-US" sz="1400" dirty="0"/>
          </a:p>
        </p:txBody>
      </p:sp>
      <p:sp>
        <p:nvSpPr>
          <p:cNvPr id="27" name="txt_75"/>
          <p:cNvSpPr txBox="1"/>
          <p:nvPr/>
        </p:nvSpPr>
        <p:spPr>
          <a:xfrm>
            <a:off x="3456432" y="377647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Rule by decree in an emergency</a:t>
            </a:r>
            <a:endParaRPr lang="en-US" sz="1400" dirty="0"/>
          </a:p>
        </p:txBody>
      </p:sp>
      <p:sp>
        <p:nvSpPr>
          <p:cNvPr id="28" name="card_76"/>
          <p:cNvSpPr/>
          <p:nvPr/>
        </p:nvSpPr>
        <p:spPr>
          <a:xfrm>
            <a:off x="6089904" y="2880360"/>
            <a:ext cx="2606040" cy="1554480"/>
          </a:xfrm>
          <a:prstGeom prst="roundRect">
            <a:avLst>
              <a:gd name="adj" fmla="val 7059"/>
            </a:avLst>
          </a:prstGeom>
          <a:solidFill>
            <a:schemeClr val="bg2"/>
          </a:solidFill>
          <a:ln/>
        </p:spPr>
      </p:sp>
      <p:sp>
        <p:nvSpPr>
          <p:cNvPr id="29" name="badge_77"/>
          <p:cNvSpPr/>
          <p:nvPr/>
        </p:nvSpPr>
        <p:spPr>
          <a:xfrm>
            <a:off x="6272784" y="3063240"/>
            <a:ext cx="384048" cy="384048"/>
          </a:xfrm>
          <a:prstGeom prst="ellipse">
            <a:avLst/>
          </a:prstGeom>
          <a:solidFill>
            <a:schemeClr val="accent4"/>
          </a:solidFill>
          <a:ln/>
        </p:spPr>
      </p:sp>
      <p:sp>
        <p:nvSpPr>
          <p:cNvPr id="30" name="badgeTxt_78"/>
          <p:cNvSpPr txBox="1"/>
          <p:nvPr/>
        </p:nvSpPr>
        <p:spPr>
          <a:xfrm>
            <a:off x="6272784"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31" name="txt_79"/>
          <p:cNvSpPr txBox="1"/>
          <p:nvPr/>
        </p:nvSpPr>
        <p:spPr>
          <a:xfrm>
            <a:off x="6821424"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was the SA?</a:t>
            </a:r>
            <a:endParaRPr lang="en-US" sz="1400" dirty="0"/>
          </a:p>
        </p:txBody>
      </p:sp>
      <p:sp>
        <p:nvSpPr>
          <p:cNvPr id="32" name="txt_80"/>
          <p:cNvSpPr txBox="1"/>
          <p:nvPr/>
        </p:nvSpPr>
        <p:spPr>
          <a:xfrm>
            <a:off x="6272784" y="377647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The Nazi 'Brownshirts', a private army</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Key words</a:t>
            </a:r>
            <a:endParaRPr lang="en-US" sz="3000" dirty="0"/>
          </a:p>
        </p:txBody>
      </p:sp>
      <p:sp>
        <p:nvSpPr>
          <p:cNvPr id="3" name="card_81"/>
          <p:cNvSpPr/>
          <p:nvPr/>
        </p:nvSpPr>
        <p:spPr>
          <a:xfrm>
            <a:off x="457200" y="1143000"/>
            <a:ext cx="1965960" cy="1554480"/>
          </a:xfrm>
          <a:prstGeom prst="roundRect">
            <a:avLst>
              <a:gd name="adj" fmla="val 7059"/>
            </a:avLst>
          </a:prstGeom>
          <a:solidFill>
            <a:schemeClr val="bg2"/>
          </a:solidFill>
          <a:ln/>
        </p:spPr>
      </p:sp>
      <p:sp>
        <p:nvSpPr>
          <p:cNvPr id="4" name="txt_82"/>
          <p:cNvSpPr txBox="1"/>
          <p:nvPr/>
        </p:nvSpPr>
        <p:spPr>
          <a:xfrm>
            <a:off x="621792" y="1280160"/>
            <a:ext cx="1645920" cy="457200"/>
          </a:xfrm>
          <a:prstGeom prst="rect">
            <a:avLst/>
          </a:prstGeom>
          <a:noFill/>
          <a:ln/>
        </p:spPr>
        <p:txBody>
          <a:bodyPr wrap="square" lIns="0" tIns="0" rIns="0" bIns="0" rtlCol="0" anchor="ctr"/>
          <a:lstStyle/>
          <a:p>
            <a:pPr indent="0" marL="0">
              <a:buNone/>
            </a:pPr>
            <a:r>
              <a:rPr lang="en-US" sz="1500" b="1" dirty="0">
                <a:solidFill>
                  <a:schemeClr val="accent1"/>
                </a:solidFill>
                <a:latin typeface="Cambria" pitchFamily="34" charset="0"/>
                <a:ea typeface="Cambria" pitchFamily="34" charset="-122"/>
                <a:cs typeface="Cambria" pitchFamily="34" charset="-120"/>
              </a:rPr>
              <a:t>Dictator</a:t>
            </a:r>
            <a:endParaRPr lang="en-US" sz="1500" dirty="0"/>
          </a:p>
        </p:txBody>
      </p:sp>
      <p:sp>
        <p:nvSpPr>
          <p:cNvPr id="5" name="txt_83"/>
          <p:cNvSpPr txBox="1"/>
          <p:nvPr/>
        </p:nvSpPr>
        <p:spPr>
          <a:xfrm>
            <a:off x="621792" y="1783080"/>
            <a:ext cx="1645920" cy="868680"/>
          </a:xfrm>
          <a:prstGeom prst="rect">
            <a:avLst/>
          </a:prstGeom>
          <a:noFill/>
          <a:ln/>
        </p:spPr>
        <p:txBody>
          <a:bodyPr wrap="square" lIns="0" tIns="0" rIns="0" bIns="0" rtlCol="0" anchor="t"/>
          <a:lstStyle/>
          <a:p>
            <a:pPr indent="0" marL="0">
              <a:buNone/>
            </a:pPr>
            <a:r>
              <a:rPr lang="en-US" sz="1200" dirty="0">
                <a:solidFill>
                  <a:schemeClr val="tx2"/>
                </a:solidFill>
              </a:rPr>
              <a:t>A ruler with total power, not limited by laws or elections</a:t>
            </a:r>
            <a:endParaRPr lang="en-US" sz="1200" dirty="0"/>
          </a:p>
        </p:txBody>
      </p:sp>
      <p:sp>
        <p:nvSpPr>
          <p:cNvPr id="6" name="card_84"/>
          <p:cNvSpPr/>
          <p:nvPr/>
        </p:nvSpPr>
        <p:spPr>
          <a:xfrm>
            <a:off x="2560320" y="1143000"/>
            <a:ext cx="1965960" cy="1554480"/>
          </a:xfrm>
          <a:prstGeom prst="roundRect">
            <a:avLst>
              <a:gd name="adj" fmla="val 7059"/>
            </a:avLst>
          </a:prstGeom>
          <a:solidFill>
            <a:schemeClr val="bg2"/>
          </a:solidFill>
          <a:ln/>
        </p:spPr>
      </p:sp>
      <p:sp>
        <p:nvSpPr>
          <p:cNvPr id="7" name="txt_85"/>
          <p:cNvSpPr txBox="1"/>
          <p:nvPr/>
        </p:nvSpPr>
        <p:spPr>
          <a:xfrm>
            <a:off x="2724912" y="1280160"/>
            <a:ext cx="1645920" cy="457200"/>
          </a:xfrm>
          <a:prstGeom prst="rect">
            <a:avLst/>
          </a:prstGeom>
          <a:noFill/>
          <a:ln/>
        </p:spPr>
        <p:txBody>
          <a:bodyPr wrap="square" lIns="0" tIns="0" rIns="0" bIns="0" rtlCol="0" anchor="ctr"/>
          <a:lstStyle/>
          <a:p>
            <a:pPr indent="0" marL="0">
              <a:buNone/>
            </a:pPr>
            <a:r>
              <a:rPr lang="en-US" sz="1500" b="1" dirty="0">
                <a:solidFill>
                  <a:schemeClr val="accent2"/>
                </a:solidFill>
                <a:latin typeface="Cambria" pitchFamily="34" charset="0"/>
                <a:ea typeface="Cambria" pitchFamily="34" charset="-122"/>
                <a:cs typeface="Cambria" pitchFamily="34" charset="-120"/>
              </a:rPr>
              <a:t>Reichstag Fire Decree</a:t>
            </a:r>
            <a:endParaRPr lang="en-US" sz="1500" dirty="0"/>
          </a:p>
        </p:txBody>
      </p:sp>
      <p:sp>
        <p:nvSpPr>
          <p:cNvPr id="8" name="txt_86"/>
          <p:cNvSpPr txBox="1"/>
          <p:nvPr/>
        </p:nvSpPr>
        <p:spPr>
          <a:xfrm>
            <a:off x="2724912" y="1783080"/>
            <a:ext cx="1645920" cy="868680"/>
          </a:xfrm>
          <a:prstGeom prst="rect">
            <a:avLst/>
          </a:prstGeom>
          <a:noFill/>
          <a:ln/>
        </p:spPr>
        <p:txBody>
          <a:bodyPr wrap="square" lIns="0" tIns="0" rIns="0" bIns="0" rtlCol="0" anchor="t"/>
          <a:lstStyle/>
          <a:p>
            <a:pPr indent="0" marL="0">
              <a:buNone/>
            </a:pPr>
            <a:r>
              <a:rPr lang="en-US" sz="1200" dirty="0">
                <a:solidFill>
                  <a:schemeClr val="tx2"/>
                </a:solidFill>
              </a:rPr>
              <a:t>Emergency law of February 1933 that removed basic civil rights</a:t>
            </a:r>
            <a:endParaRPr lang="en-US" sz="1200" dirty="0"/>
          </a:p>
        </p:txBody>
      </p:sp>
      <p:sp>
        <p:nvSpPr>
          <p:cNvPr id="9" name="card_87"/>
          <p:cNvSpPr/>
          <p:nvPr/>
        </p:nvSpPr>
        <p:spPr>
          <a:xfrm>
            <a:off x="4663440" y="1143000"/>
            <a:ext cx="1965960" cy="1554480"/>
          </a:xfrm>
          <a:prstGeom prst="roundRect">
            <a:avLst>
              <a:gd name="adj" fmla="val 7059"/>
            </a:avLst>
          </a:prstGeom>
          <a:solidFill>
            <a:schemeClr val="bg2"/>
          </a:solidFill>
          <a:ln/>
        </p:spPr>
      </p:sp>
      <p:sp>
        <p:nvSpPr>
          <p:cNvPr id="10" name="txt_88"/>
          <p:cNvSpPr txBox="1"/>
          <p:nvPr/>
        </p:nvSpPr>
        <p:spPr>
          <a:xfrm>
            <a:off x="4828032" y="1280160"/>
            <a:ext cx="1645920" cy="457200"/>
          </a:xfrm>
          <a:prstGeom prst="rect">
            <a:avLst/>
          </a:prstGeom>
          <a:noFill/>
          <a:ln/>
        </p:spPr>
        <p:txBody>
          <a:bodyPr wrap="square" lIns="0" tIns="0" rIns="0" bIns="0" rtlCol="0" anchor="ctr"/>
          <a:lstStyle/>
          <a:p>
            <a:pPr indent="0" marL="0">
              <a:buNone/>
            </a:pPr>
            <a:r>
              <a:rPr lang="en-US" sz="1500" b="1" dirty="0">
                <a:solidFill>
                  <a:schemeClr val="accent1"/>
                </a:solidFill>
                <a:latin typeface="Cambria" pitchFamily="34" charset="0"/>
                <a:ea typeface="Cambria" pitchFamily="34" charset="-122"/>
                <a:cs typeface="Cambria" pitchFamily="34" charset="-120"/>
              </a:rPr>
              <a:t>Enabling Act</a:t>
            </a:r>
            <a:endParaRPr lang="en-US" sz="1500" dirty="0"/>
          </a:p>
        </p:txBody>
      </p:sp>
      <p:sp>
        <p:nvSpPr>
          <p:cNvPr id="11" name="txt_89"/>
          <p:cNvSpPr txBox="1"/>
          <p:nvPr/>
        </p:nvSpPr>
        <p:spPr>
          <a:xfrm>
            <a:off x="4828032" y="1783080"/>
            <a:ext cx="1645920" cy="868680"/>
          </a:xfrm>
          <a:prstGeom prst="rect">
            <a:avLst/>
          </a:prstGeom>
          <a:noFill/>
          <a:ln/>
        </p:spPr>
        <p:txBody>
          <a:bodyPr wrap="square" lIns="0" tIns="0" rIns="0" bIns="0" rtlCol="0" anchor="t"/>
          <a:lstStyle/>
          <a:p>
            <a:pPr indent="0" marL="0">
              <a:buNone/>
            </a:pPr>
            <a:r>
              <a:rPr lang="en-US" sz="1200" dirty="0">
                <a:solidFill>
                  <a:schemeClr val="tx2"/>
                </a:solidFill>
              </a:rPr>
              <a:t>Law of March 1933 that let Hitler make laws without the Reichstag</a:t>
            </a:r>
            <a:endParaRPr lang="en-US" sz="1200" dirty="0"/>
          </a:p>
        </p:txBody>
      </p:sp>
      <p:sp>
        <p:nvSpPr>
          <p:cNvPr id="12" name="card_90"/>
          <p:cNvSpPr/>
          <p:nvPr/>
        </p:nvSpPr>
        <p:spPr>
          <a:xfrm>
            <a:off x="6766560" y="1143000"/>
            <a:ext cx="1965960" cy="1554480"/>
          </a:xfrm>
          <a:prstGeom prst="roundRect">
            <a:avLst>
              <a:gd name="adj" fmla="val 7059"/>
            </a:avLst>
          </a:prstGeom>
          <a:solidFill>
            <a:schemeClr val="bg2"/>
          </a:solidFill>
          <a:ln/>
        </p:spPr>
      </p:sp>
      <p:sp>
        <p:nvSpPr>
          <p:cNvPr id="13" name="txt_91"/>
          <p:cNvSpPr txBox="1"/>
          <p:nvPr/>
        </p:nvSpPr>
        <p:spPr>
          <a:xfrm>
            <a:off x="6931152" y="1280160"/>
            <a:ext cx="1645920" cy="457200"/>
          </a:xfrm>
          <a:prstGeom prst="rect">
            <a:avLst/>
          </a:prstGeom>
          <a:noFill/>
          <a:ln/>
        </p:spPr>
        <p:txBody>
          <a:bodyPr wrap="square" lIns="0" tIns="0" rIns="0" bIns="0" rtlCol="0" anchor="ctr"/>
          <a:lstStyle/>
          <a:p>
            <a:pPr indent="0" marL="0">
              <a:buNone/>
            </a:pPr>
            <a:r>
              <a:rPr lang="en-US" sz="1500" b="1" dirty="0">
                <a:solidFill>
                  <a:schemeClr val="accent2"/>
                </a:solidFill>
                <a:latin typeface="Cambria" pitchFamily="34" charset="0"/>
                <a:ea typeface="Cambria" pitchFamily="34" charset="-122"/>
                <a:cs typeface="Cambria" pitchFamily="34" charset="-120"/>
              </a:rPr>
              <a:t>One party state</a:t>
            </a:r>
            <a:endParaRPr lang="en-US" sz="1500" dirty="0"/>
          </a:p>
        </p:txBody>
      </p:sp>
      <p:sp>
        <p:nvSpPr>
          <p:cNvPr id="14" name="txt_92"/>
          <p:cNvSpPr txBox="1"/>
          <p:nvPr/>
        </p:nvSpPr>
        <p:spPr>
          <a:xfrm>
            <a:off x="6931152" y="1783080"/>
            <a:ext cx="1645920" cy="868680"/>
          </a:xfrm>
          <a:prstGeom prst="rect">
            <a:avLst/>
          </a:prstGeom>
          <a:noFill/>
          <a:ln/>
        </p:spPr>
        <p:txBody>
          <a:bodyPr wrap="square" lIns="0" tIns="0" rIns="0" bIns="0" rtlCol="0" anchor="t"/>
          <a:lstStyle/>
          <a:p>
            <a:pPr indent="0" marL="0">
              <a:buNone/>
            </a:pPr>
            <a:r>
              <a:rPr lang="en-US" sz="1200" dirty="0">
                <a:solidFill>
                  <a:schemeClr val="tx2"/>
                </a:solidFill>
              </a:rPr>
              <a:t>A country where only one political party is allowed</a:t>
            </a:r>
            <a:endParaRPr lang="en-US" sz="1200" dirty="0"/>
          </a:p>
        </p:txBody>
      </p:sp>
      <p:sp>
        <p:nvSpPr>
          <p:cNvPr id="15" name="card_93"/>
          <p:cNvSpPr/>
          <p:nvPr/>
        </p:nvSpPr>
        <p:spPr>
          <a:xfrm>
            <a:off x="457200" y="2880360"/>
            <a:ext cx="1965960" cy="1554480"/>
          </a:xfrm>
          <a:prstGeom prst="roundRect">
            <a:avLst>
              <a:gd name="adj" fmla="val 7059"/>
            </a:avLst>
          </a:prstGeom>
          <a:solidFill>
            <a:schemeClr val="bg2"/>
          </a:solidFill>
          <a:ln/>
        </p:spPr>
      </p:sp>
      <p:sp>
        <p:nvSpPr>
          <p:cNvPr id="16" name="txt_94"/>
          <p:cNvSpPr txBox="1"/>
          <p:nvPr/>
        </p:nvSpPr>
        <p:spPr>
          <a:xfrm>
            <a:off x="621792" y="3017520"/>
            <a:ext cx="1645920" cy="457200"/>
          </a:xfrm>
          <a:prstGeom prst="rect">
            <a:avLst/>
          </a:prstGeom>
          <a:noFill/>
          <a:ln/>
        </p:spPr>
        <p:txBody>
          <a:bodyPr wrap="square" lIns="0" tIns="0" rIns="0" bIns="0" rtlCol="0" anchor="ctr"/>
          <a:lstStyle/>
          <a:p>
            <a:pPr indent="0" marL="0">
              <a:buNone/>
            </a:pPr>
            <a:r>
              <a:rPr lang="en-US" sz="1500" b="1" dirty="0">
                <a:solidFill>
                  <a:schemeClr val="accent1"/>
                </a:solidFill>
                <a:latin typeface="Cambria" pitchFamily="34" charset="0"/>
                <a:ea typeface="Cambria" pitchFamily="34" charset="-122"/>
                <a:cs typeface="Cambria" pitchFamily="34" charset="-120"/>
              </a:rPr>
              <a:t>Gleichschaltung</a:t>
            </a:r>
            <a:endParaRPr lang="en-US" sz="1500" dirty="0"/>
          </a:p>
        </p:txBody>
      </p:sp>
      <p:sp>
        <p:nvSpPr>
          <p:cNvPr id="17" name="txt_95"/>
          <p:cNvSpPr txBox="1"/>
          <p:nvPr/>
        </p:nvSpPr>
        <p:spPr>
          <a:xfrm>
            <a:off x="621792" y="3520440"/>
            <a:ext cx="1645920" cy="868680"/>
          </a:xfrm>
          <a:prstGeom prst="rect">
            <a:avLst/>
          </a:prstGeom>
          <a:noFill/>
          <a:ln/>
        </p:spPr>
        <p:txBody>
          <a:bodyPr wrap="square" lIns="0" tIns="0" rIns="0" bIns="0" rtlCol="0" anchor="t"/>
          <a:lstStyle/>
          <a:p>
            <a:pPr indent="0" marL="0">
              <a:buNone/>
            </a:pPr>
            <a:r>
              <a:rPr lang="en-US" sz="1200" dirty="0">
                <a:solidFill>
                  <a:schemeClr val="tx2"/>
                </a:solidFill>
              </a:rPr>
              <a:t>'Coordination': bringing every part of German life under Nazi control</a:t>
            </a:r>
            <a:endParaRPr lang="en-US" sz="1200" dirty="0"/>
          </a:p>
        </p:txBody>
      </p:sp>
      <p:sp>
        <p:nvSpPr>
          <p:cNvPr id="18" name="card_96"/>
          <p:cNvSpPr/>
          <p:nvPr/>
        </p:nvSpPr>
        <p:spPr>
          <a:xfrm>
            <a:off x="2560320" y="2880360"/>
            <a:ext cx="1965960" cy="1554480"/>
          </a:xfrm>
          <a:prstGeom prst="roundRect">
            <a:avLst>
              <a:gd name="adj" fmla="val 7059"/>
            </a:avLst>
          </a:prstGeom>
          <a:solidFill>
            <a:schemeClr val="bg2"/>
          </a:solidFill>
          <a:ln/>
        </p:spPr>
      </p:sp>
      <p:sp>
        <p:nvSpPr>
          <p:cNvPr id="19" name="txt_97"/>
          <p:cNvSpPr txBox="1"/>
          <p:nvPr/>
        </p:nvSpPr>
        <p:spPr>
          <a:xfrm>
            <a:off x="2724912" y="3017520"/>
            <a:ext cx="1645920" cy="457200"/>
          </a:xfrm>
          <a:prstGeom prst="rect">
            <a:avLst/>
          </a:prstGeom>
          <a:noFill/>
          <a:ln/>
        </p:spPr>
        <p:txBody>
          <a:bodyPr wrap="square" lIns="0" tIns="0" rIns="0" bIns="0" rtlCol="0" anchor="ctr"/>
          <a:lstStyle/>
          <a:p>
            <a:pPr indent="0" marL="0">
              <a:buNone/>
            </a:pPr>
            <a:r>
              <a:rPr lang="en-US" sz="1500" b="1" dirty="0">
                <a:solidFill>
                  <a:schemeClr val="accent2"/>
                </a:solidFill>
                <a:latin typeface="Cambria" pitchFamily="34" charset="0"/>
                <a:ea typeface="Cambria" pitchFamily="34" charset="-122"/>
                <a:cs typeface="Cambria" pitchFamily="34" charset="-120"/>
              </a:rPr>
              <a:t>German Labour Front</a:t>
            </a:r>
            <a:endParaRPr lang="en-US" sz="1500" dirty="0"/>
          </a:p>
        </p:txBody>
      </p:sp>
      <p:sp>
        <p:nvSpPr>
          <p:cNvPr id="20" name="txt_98"/>
          <p:cNvSpPr txBox="1"/>
          <p:nvPr/>
        </p:nvSpPr>
        <p:spPr>
          <a:xfrm>
            <a:off x="2724912" y="3520440"/>
            <a:ext cx="1645920" cy="868680"/>
          </a:xfrm>
          <a:prstGeom prst="rect">
            <a:avLst/>
          </a:prstGeom>
          <a:noFill/>
          <a:ln/>
        </p:spPr>
        <p:txBody>
          <a:bodyPr wrap="square" lIns="0" tIns="0" rIns="0" bIns="0" rtlCol="0" anchor="t"/>
          <a:lstStyle/>
          <a:p>
            <a:pPr indent="0" marL="0">
              <a:buNone/>
            </a:pPr>
            <a:r>
              <a:rPr lang="en-US" sz="1200" dirty="0">
                <a:solidFill>
                  <a:schemeClr val="tx2"/>
                </a:solidFill>
              </a:rPr>
              <a:t>The Nazi organisation that replaced trade unions in 1933</a:t>
            </a:r>
            <a:endParaRPr lang="en-US" sz="1200" dirty="0"/>
          </a:p>
        </p:txBody>
      </p:sp>
      <p:sp>
        <p:nvSpPr>
          <p:cNvPr id="21" name="card_99"/>
          <p:cNvSpPr/>
          <p:nvPr/>
        </p:nvSpPr>
        <p:spPr>
          <a:xfrm>
            <a:off x="4663440" y="2880360"/>
            <a:ext cx="1965960" cy="1554480"/>
          </a:xfrm>
          <a:prstGeom prst="roundRect">
            <a:avLst>
              <a:gd name="adj" fmla="val 7059"/>
            </a:avLst>
          </a:prstGeom>
          <a:solidFill>
            <a:schemeClr val="bg2"/>
          </a:solidFill>
          <a:ln/>
        </p:spPr>
      </p:sp>
      <p:sp>
        <p:nvSpPr>
          <p:cNvPr id="22" name="txt_100"/>
          <p:cNvSpPr txBox="1"/>
          <p:nvPr/>
        </p:nvSpPr>
        <p:spPr>
          <a:xfrm>
            <a:off x="4828032" y="3017520"/>
            <a:ext cx="1645920" cy="457200"/>
          </a:xfrm>
          <a:prstGeom prst="rect">
            <a:avLst/>
          </a:prstGeom>
          <a:noFill/>
          <a:ln/>
        </p:spPr>
        <p:txBody>
          <a:bodyPr wrap="square" lIns="0" tIns="0" rIns="0" bIns="0" rtlCol="0" anchor="ctr"/>
          <a:lstStyle/>
          <a:p>
            <a:pPr indent="0" marL="0">
              <a:buNone/>
            </a:pPr>
            <a:r>
              <a:rPr lang="en-US" sz="1500" b="1" dirty="0">
                <a:solidFill>
                  <a:schemeClr val="accent1"/>
                </a:solidFill>
                <a:latin typeface="Cambria" pitchFamily="34" charset="0"/>
                <a:ea typeface="Cambria" pitchFamily="34" charset="-122"/>
                <a:cs typeface="Cambria" pitchFamily="34" charset="-120"/>
              </a:rPr>
              <a:t>SS</a:t>
            </a:r>
            <a:endParaRPr lang="en-US" sz="1500" dirty="0"/>
          </a:p>
        </p:txBody>
      </p:sp>
      <p:sp>
        <p:nvSpPr>
          <p:cNvPr id="23" name="txt_101"/>
          <p:cNvSpPr txBox="1"/>
          <p:nvPr/>
        </p:nvSpPr>
        <p:spPr>
          <a:xfrm>
            <a:off x="4828032" y="3520440"/>
            <a:ext cx="1645920" cy="868680"/>
          </a:xfrm>
          <a:prstGeom prst="rect">
            <a:avLst/>
          </a:prstGeom>
          <a:noFill/>
          <a:ln/>
        </p:spPr>
        <p:txBody>
          <a:bodyPr wrap="square" lIns="0" tIns="0" rIns="0" bIns="0" rtlCol="0" anchor="t"/>
          <a:lstStyle/>
          <a:p>
            <a:pPr indent="0" marL="0">
              <a:buNone/>
            </a:pPr>
            <a:r>
              <a:rPr lang="en-US" sz="1200" dirty="0">
                <a:solidFill>
                  <a:schemeClr val="tx2"/>
                </a:solidFill>
              </a:rPr>
              <a:t>Hitler's elite guard, led by Heinrich Himmler</a:t>
            </a:r>
            <a:endParaRPr lang="en-US" sz="1200" dirty="0"/>
          </a:p>
        </p:txBody>
      </p:sp>
      <p:sp>
        <p:nvSpPr>
          <p:cNvPr id="24" name="card_102"/>
          <p:cNvSpPr/>
          <p:nvPr/>
        </p:nvSpPr>
        <p:spPr>
          <a:xfrm>
            <a:off x="6766560" y="2880360"/>
            <a:ext cx="1965960" cy="1554480"/>
          </a:xfrm>
          <a:prstGeom prst="roundRect">
            <a:avLst>
              <a:gd name="adj" fmla="val 7059"/>
            </a:avLst>
          </a:prstGeom>
          <a:solidFill>
            <a:schemeClr val="bg2"/>
          </a:solidFill>
          <a:ln/>
        </p:spPr>
      </p:sp>
      <p:sp>
        <p:nvSpPr>
          <p:cNvPr id="25" name="txt_103"/>
          <p:cNvSpPr txBox="1"/>
          <p:nvPr/>
        </p:nvSpPr>
        <p:spPr>
          <a:xfrm>
            <a:off x="6931152" y="3017520"/>
            <a:ext cx="1645920" cy="457200"/>
          </a:xfrm>
          <a:prstGeom prst="rect">
            <a:avLst/>
          </a:prstGeom>
          <a:noFill/>
          <a:ln/>
        </p:spPr>
        <p:txBody>
          <a:bodyPr wrap="square" lIns="0" tIns="0" rIns="0" bIns="0" rtlCol="0" anchor="ctr"/>
          <a:lstStyle/>
          <a:p>
            <a:pPr indent="0" marL="0">
              <a:buNone/>
            </a:pPr>
            <a:r>
              <a:rPr lang="en-US" sz="1500" b="1" dirty="0">
                <a:solidFill>
                  <a:schemeClr val="accent2"/>
                </a:solidFill>
                <a:latin typeface="Cambria" pitchFamily="34" charset="0"/>
                <a:ea typeface="Cambria" pitchFamily="34" charset="-122"/>
                <a:cs typeface="Cambria" pitchFamily="34" charset="-120"/>
              </a:rPr>
              <a:t>Führer</a:t>
            </a:r>
            <a:endParaRPr lang="en-US" sz="1500" dirty="0"/>
          </a:p>
        </p:txBody>
      </p:sp>
      <p:sp>
        <p:nvSpPr>
          <p:cNvPr id="26" name="txt_104"/>
          <p:cNvSpPr txBox="1"/>
          <p:nvPr/>
        </p:nvSpPr>
        <p:spPr>
          <a:xfrm>
            <a:off x="6931152" y="3520440"/>
            <a:ext cx="1645920" cy="868680"/>
          </a:xfrm>
          <a:prstGeom prst="rect">
            <a:avLst/>
          </a:prstGeom>
          <a:noFill/>
          <a:ln/>
        </p:spPr>
        <p:txBody>
          <a:bodyPr wrap="square" lIns="0" tIns="0" rIns="0" bIns="0" rtlCol="0" anchor="t"/>
          <a:lstStyle/>
          <a:p>
            <a:pPr indent="0" marL="0">
              <a:buNone/>
            </a:pPr>
            <a:r>
              <a:rPr lang="en-US" sz="1200" dirty="0">
                <a:solidFill>
                  <a:schemeClr val="tx2"/>
                </a:solidFill>
              </a:rPr>
              <a:t>'Leader': Hitler's title as head of state from August 1934</a:t>
            </a:r>
            <a:endParaRPr lang="en-US" sz="12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January 1933: Chancellor, but not yet a dictator</a:t>
            </a:r>
            <a:endParaRPr lang="en-US" sz="3000" dirty="0"/>
          </a:p>
        </p:txBody>
      </p:sp>
      <p:sp>
        <p:nvSpPr>
          <p:cNvPr id="3" name="card_105"/>
          <p:cNvSpPr/>
          <p:nvPr/>
        </p:nvSpPr>
        <p:spPr>
          <a:xfrm>
            <a:off x="457200" y="1143000"/>
            <a:ext cx="4023360" cy="1508760"/>
          </a:xfrm>
          <a:prstGeom prst="roundRect">
            <a:avLst>
              <a:gd name="adj" fmla="val 7273"/>
            </a:avLst>
          </a:prstGeom>
          <a:solidFill>
            <a:schemeClr val="bg2"/>
          </a:solidFill>
          <a:ln/>
        </p:spPr>
      </p:sp>
      <p:sp>
        <p:nvSpPr>
          <p:cNvPr id="4" name="badge_106"/>
          <p:cNvSpPr/>
          <p:nvPr/>
        </p:nvSpPr>
        <p:spPr>
          <a:xfrm>
            <a:off x="640080" y="1344168"/>
            <a:ext cx="384048" cy="384048"/>
          </a:xfrm>
          <a:prstGeom prst="ellipse">
            <a:avLst/>
          </a:prstGeom>
          <a:solidFill>
            <a:srgbClr val="7B3FA0"/>
          </a:solidFill>
          <a:ln/>
        </p:spPr>
      </p:sp>
      <p:sp>
        <p:nvSpPr>
          <p:cNvPr id="5" name="badgeTxt_107"/>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108"/>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Hindenburg</a:t>
            </a:r>
            <a:endParaRPr lang="en-US" sz="1700" dirty="0"/>
          </a:p>
        </p:txBody>
      </p:sp>
      <p:sp>
        <p:nvSpPr>
          <p:cNvPr id="7" name="txt_109"/>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The President could sack Hitler at any time, just as he had sacked Brüning and Papen.</a:t>
            </a:r>
            <a:endParaRPr lang="en-US" sz="1300" dirty="0"/>
          </a:p>
        </p:txBody>
      </p:sp>
      <p:sp>
        <p:nvSpPr>
          <p:cNvPr id="8" name="card_110"/>
          <p:cNvSpPr/>
          <p:nvPr/>
        </p:nvSpPr>
        <p:spPr>
          <a:xfrm>
            <a:off x="4663440" y="1143000"/>
            <a:ext cx="4023360" cy="1508760"/>
          </a:xfrm>
          <a:prstGeom prst="roundRect">
            <a:avLst>
              <a:gd name="adj" fmla="val 7273"/>
            </a:avLst>
          </a:prstGeom>
          <a:solidFill>
            <a:schemeClr val="bg2"/>
          </a:solidFill>
          <a:ln/>
        </p:spPr>
      </p:sp>
      <p:sp>
        <p:nvSpPr>
          <p:cNvPr id="9" name="badge_111"/>
          <p:cNvSpPr/>
          <p:nvPr/>
        </p:nvSpPr>
        <p:spPr>
          <a:xfrm>
            <a:off x="4846320" y="1344168"/>
            <a:ext cx="384048" cy="384048"/>
          </a:xfrm>
          <a:prstGeom prst="ellipse">
            <a:avLst/>
          </a:prstGeom>
          <a:solidFill>
            <a:srgbClr val="17A398"/>
          </a:solidFill>
          <a:ln/>
        </p:spPr>
      </p:sp>
      <p:sp>
        <p:nvSpPr>
          <p:cNvPr id="10" name="badgeTxt_112"/>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113"/>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cabinet</a:t>
            </a:r>
            <a:endParaRPr lang="en-US" sz="1700" dirty="0"/>
          </a:p>
        </p:txBody>
      </p:sp>
      <p:sp>
        <p:nvSpPr>
          <p:cNvPr id="12" name="txt_114"/>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Only three of the twelve members were Nazis. The rest were conservatives chosen by Papen.</a:t>
            </a:r>
            <a:endParaRPr lang="en-US" sz="1300" dirty="0"/>
          </a:p>
        </p:txBody>
      </p:sp>
      <p:sp>
        <p:nvSpPr>
          <p:cNvPr id="13" name="card_115"/>
          <p:cNvSpPr/>
          <p:nvPr/>
        </p:nvSpPr>
        <p:spPr>
          <a:xfrm>
            <a:off x="457200" y="2834640"/>
            <a:ext cx="4023360" cy="1508760"/>
          </a:xfrm>
          <a:prstGeom prst="roundRect">
            <a:avLst>
              <a:gd name="adj" fmla="val 7273"/>
            </a:avLst>
          </a:prstGeom>
          <a:solidFill>
            <a:schemeClr val="bg2"/>
          </a:solidFill>
          <a:ln/>
        </p:spPr>
      </p:sp>
      <p:sp>
        <p:nvSpPr>
          <p:cNvPr id="14" name="badge_116"/>
          <p:cNvSpPr/>
          <p:nvPr/>
        </p:nvSpPr>
        <p:spPr>
          <a:xfrm>
            <a:off x="640080" y="3035808"/>
            <a:ext cx="384048" cy="384048"/>
          </a:xfrm>
          <a:prstGeom prst="ellipse">
            <a:avLst/>
          </a:prstGeom>
          <a:solidFill>
            <a:srgbClr val="17A398"/>
          </a:solidFill>
          <a:ln/>
        </p:spPr>
      </p:sp>
      <p:sp>
        <p:nvSpPr>
          <p:cNvPr id="15" name="badgeTxt_117"/>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118"/>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Reichstag</a:t>
            </a:r>
            <a:endParaRPr lang="en-US" sz="1700" dirty="0"/>
          </a:p>
        </p:txBody>
      </p:sp>
      <p:sp>
        <p:nvSpPr>
          <p:cNvPr id="17" name="txt_119"/>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The Nazis had no majority, so Hitler could not pass the laws he wanted.</a:t>
            </a:r>
            <a:endParaRPr lang="en-US" sz="1300" dirty="0"/>
          </a:p>
        </p:txBody>
      </p:sp>
      <p:sp>
        <p:nvSpPr>
          <p:cNvPr id="18" name="card_120"/>
          <p:cNvSpPr/>
          <p:nvPr/>
        </p:nvSpPr>
        <p:spPr>
          <a:xfrm>
            <a:off x="4663440" y="2834640"/>
            <a:ext cx="4023360" cy="1508760"/>
          </a:xfrm>
          <a:prstGeom prst="roundRect">
            <a:avLst>
              <a:gd name="adj" fmla="val 7273"/>
            </a:avLst>
          </a:prstGeom>
          <a:solidFill>
            <a:schemeClr val="bg2"/>
          </a:solidFill>
          <a:ln/>
        </p:spPr>
      </p:sp>
      <p:sp>
        <p:nvSpPr>
          <p:cNvPr id="19" name="badge_121"/>
          <p:cNvSpPr/>
          <p:nvPr/>
        </p:nvSpPr>
        <p:spPr>
          <a:xfrm>
            <a:off x="4846320" y="3035808"/>
            <a:ext cx="384048" cy="384048"/>
          </a:xfrm>
          <a:prstGeom prst="ellipse">
            <a:avLst/>
          </a:prstGeom>
          <a:solidFill>
            <a:srgbClr val="E4572E"/>
          </a:solidFill>
          <a:ln/>
        </p:spPr>
      </p:sp>
      <p:sp>
        <p:nvSpPr>
          <p:cNvPr id="20" name="badgeTxt_122"/>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123"/>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army</a:t>
            </a:r>
            <a:endParaRPr lang="en-US" sz="1700" dirty="0"/>
          </a:p>
        </p:txBody>
      </p:sp>
      <p:sp>
        <p:nvSpPr>
          <p:cNvPr id="22" name="txt_124"/>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The army was independent and its leaders did not fully trust Hitler or the SA.</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The big picture: 18 months to dictatorship</a:t>
            </a:r>
            <a:endParaRPr lang="en-US" sz="3000" dirty="0"/>
          </a:p>
        </p:txBody>
      </p:sp>
      <p:sp>
        <p:nvSpPr>
          <p:cNvPr id="3" name="line_125"/>
          <p:cNvSpPr/>
          <p:nvPr/>
        </p:nvSpPr>
        <p:spPr>
          <a:xfrm>
            <a:off x="822960" y="2788920"/>
            <a:ext cx="7406640" cy="914"/>
          </a:xfrm>
          <a:prstGeom prst="line">
            <a:avLst/>
          </a:prstGeom>
          <a:noFill/>
          <a:ln w="38100">
            <a:solidFill>
              <a:srgbClr val="3D4B63"/>
            </a:solidFill>
            <a:prstDash val="solid"/>
          </a:ln>
        </p:spPr>
      </p:sp>
      <p:sp>
        <p:nvSpPr>
          <p:cNvPr id="4" name="tdot_126"/>
          <p:cNvSpPr/>
          <p:nvPr/>
        </p:nvSpPr>
        <p:spPr>
          <a:xfrm>
            <a:off x="722376" y="2688336"/>
            <a:ext cx="201168" cy="201168"/>
          </a:xfrm>
          <a:prstGeom prst="ellipse">
            <a:avLst/>
          </a:prstGeom>
          <a:solidFill>
            <a:srgbClr val="F3B61F"/>
          </a:solidFill>
          <a:ln w="19050">
            <a:solidFill>
              <a:srgbClr val="FFFFFF"/>
            </a:solidFill>
            <a:prstDash val="solid"/>
          </a:ln>
        </p:spPr>
      </p:sp>
      <p:sp>
        <p:nvSpPr>
          <p:cNvPr id="5" name="txt_127"/>
          <p:cNvSpPr txBox="1"/>
          <p:nvPr/>
        </p:nvSpPr>
        <p:spPr>
          <a:xfrm>
            <a:off x="137160" y="2221992"/>
            <a:ext cx="1371600" cy="256032"/>
          </a:xfrm>
          <a:prstGeom prst="rect">
            <a:avLst/>
          </a:prstGeom>
          <a:noFill/>
          <a:ln/>
        </p:spPr>
        <p:txBody>
          <a:bodyPr wrap="square" lIns="0" tIns="0" rIns="0" bIns="0" rtlCol="0" anchor="t"/>
          <a:lstStyle/>
          <a:p>
            <a:pPr algn="ctr" indent="0" marL="0">
              <a:buNone/>
            </a:pPr>
            <a:r>
              <a:rPr lang="en-US" sz="1300" b="1" dirty="0">
                <a:solidFill>
                  <a:srgbClr val="F3B61F"/>
                </a:solidFill>
                <a:latin typeface="Cambria" pitchFamily="34" charset="0"/>
                <a:ea typeface="Cambria" pitchFamily="34" charset="-122"/>
                <a:cs typeface="Cambria" pitchFamily="34" charset="-120"/>
              </a:rPr>
              <a:t>30 Jan 1933</a:t>
            </a:r>
            <a:endParaRPr lang="en-US" sz="1300" dirty="0"/>
          </a:p>
        </p:txBody>
      </p:sp>
      <p:sp>
        <p:nvSpPr>
          <p:cNvPr id="6" name="txt_128"/>
          <p:cNvSpPr txBox="1"/>
          <p:nvPr/>
        </p:nvSpPr>
        <p:spPr>
          <a:xfrm>
            <a:off x="91440" y="173736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Hitler becomes Chancellor</a:t>
            </a:r>
            <a:endParaRPr lang="en-US" sz="1100" dirty="0"/>
          </a:p>
        </p:txBody>
      </p:sp>
      <p:sp>
        <p:nvSpPr>
          <p:cNvPr id="7" name="tdot_129"/>
          <p:cNvSpPr/>
          <p:nvPr/>
        </p:nvSpPr>
        <p:spPr>
          <a:xfrm>
            <a:off x="1780467" y="2688336"/>
            <a:ext cx="201168" cy="201168"/>
          </a:xfrm>
          <a:prstGeom prst="ellipse">
            <a:avLst/>
          </a:prstGeom>
          <a:solidFill>
            <a:srgbClr val="E4572E"/>
          </a:solidFill>
          <a:ln w="19050">
            <a:solidFill>
              <a:srgbClr val="FFFFFF"/>
            </a:solidFill>
            <a:prstDash val="solid"/>
          </a:ln>
        </p:spPr>
      </p:sp>
      <p:sp>
        <p:nvSpPr>
          <p:cNvPr id="8" name="txt_130"/>
          <p:cNvSpPr txBox="1"/>
          <p:nvPr/>
        </p:nvSpPr>
        <p:spPr>
          <a:xfrm>
            <a:off x="1195251" y="2971800"/>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27 Feb 1933</a:t>
            </a:r>
            <a:endParaRPr lang="en-US" sz="1300" dirty="0"/>
          </a:p>
        </p:txBody>
      </p:sp>
      <p:sp>
        <p:nvSpPr>
          <p:cNvPr id="9" name="txt_131"/>
          <p:cNvSpPr txBox="1"/>
          <p:nvPr/>
        </p:nvSpPr>
        <p:spPr>
          <a:xfrm>
            <a:off x="1149531" y="322783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Reichstag Fire</a:t>
            </a:r>
            <a:endParaRPr lang="en-US" sz="1100" dirty="0"/>
          </a:p>
        </p:txBody>
      </p:sp>
      <p:sp>
        <p:nvSpPr>
          <p:cNvPr id="10" name="tdot_132"/>
          <p:cNvSpPr/>
          <p:nvPr/>
        </p:nvSpPr>
        <p:spPr>
          <a:xfrm>
            <a:off x="2838559" y="2688336"/>
            <a:ext cx="201168" cy="201168"/>
          </a:xfrm>
          <a:prstGeom prst="ellipse">
            <a:avLst/>
          </a:prstGeom>
          <a:solidFill>
            <a:srgbClr val="E4572E"/>
          </a:solidFill>
          <a:ln w="19050">
            <a:solidFill>
              <a:srgbClr val="FFFFFF"/>
            </a:solidFill>
            <a:prstDash val="solid"/>
          </a:ln>
        </p:spPr>
      </p:sp>
      <p:sp>
        <p:nvSpPr>
          <p:cNvPr id="11" name="txt_133"/>
          <p:cNvSpPr txBox="1"/>
          <p:nvPr/>
        </p:nvSpPr>
        <p:spPr>
          <a:xfrm>
            <a:off x="2253343" y="2221992"/>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5 Mar 1933</a:t>
            </a:r>
            <a:endParaRPr lang="en-US" sz="1300" dirty="0"/>
          </a:p>
        </p:txBody>
      </p:sp>
      <p:sp>
        <p:nvSpPr>
          <p:cNvPr id="12" name="txt_134"/>
          <p:cNvSpPr txBox="1"/>
          <p:nvPr/>
        </p:nvSpPr>
        <p:spPr>
          <a:xfrm>
            <a:off x="2207623" y="173736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Election</a:t>
            </a:r>
            <a:endParaRPr lang="en-US" sz="1100" dirty="0"/>
          </a:p>
        </p:txBody>
      </p:sp>
      <p:sp>
        <p:nvSpPr>
          <p:cNvPr id="13" name="tdot_135"/>
          <p:cNvSpPr/>
          <p:nvPr/>
        </p:nvSpPr>
        <p:spPr>
          <a:xfrm>
            <a:off x="3896650" y="2688336"/>
            <a:ext cx="201168" cy="201168"/>
          </a:xfrm>
          <a:prstGeom prst="ellipse">
            <a:avLst/>
          </a:prstGeom>
          <a:solidFill>
            <a:srgbClr val="E4572E"/>
          </a:solidFill>
          <a:ln w="19050">
            <a:solidFill>
              <a:srgbClr val="FFFFFF"/>
            </a:solidFill>
            <a:prstDash val="solid"/>
          </a:ln>
        </p:spPr>
      </p:sp>
      <p:sp>
        <p:nvSpPr>
          <p:cNvPr id="14" name="txt_136"/>
          <p:cNvSpPr txBox="1"/>
          <p:nvPr/>
        </p:nvSpPr>
        <p:spPr>
          <a:xfrm>
            <a:off x="3311434" y="2971800"/>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23 Mar 1933</a:t>
            </a:r>
            <a:endParaRPr lang="en-US" sz="1300" dirty="0"/>
          </a:p>
        </p:txBody>
      </p:sp>
      <p:sp>
        <p:nvSpPr>
          <p:cNvPr id="15" name="txt_137"/>
          <p:cNvSpPr txBox="1"/>
          <p:nvPr/>
        </p:nvSpPr>
        <p:spPr>
          <a:xfrm>
            <a:off x="3265714" y="322783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Enabling Act</a:t>
            </a:r>
            <a:endParaRPr lang="en-US" sz="1100" dirty="0"/>
          </a:p>
        </p:txBody>
      </p:sp>
      <p:sp>
        <p:nvSpPr>
          <p:cNvPr id="16" name="tdot_138"/>
          <p:cNvSpPr/>
          <p:nvPr/>
        </p:nvSpPr>
        <p:spPr>
          <a:xfrm>
            <a:off x="4954742" y="2688336"/>
            <a:ext cx="201168" cy="201168"/>
          </a:xfrm>
          <a:prstGeom prst="ellipse">
            <a:avLst/>
          </a:prstGeom>
          <a:solidFill>
            <a:srgbClr val="17A398"/>
          </a:solidFill>
          <a:ln w="19050">
            <a:solidFill>
              <a:srgbClr val="FFFFFF"/>
            </a:solidFill>
            <a:prstDash val="solid"/>
          </a:ln>
        </p:spPr>
      </p:sp>
      <p:sp>
        <p:nvSpPr>
          <p:cNvPr id="17" name="txt_139"/>
          <p:cNvSpPr txBox="1"/>
          <p:nvPr/>
        </p:nvSpPr>
        <p:spPr>
          <a:xfrm>
            <a:off x="4369526" y="2221992"/>
            <a:ext cx="1371600" cy="256032"/>
          </a:xfrm>
          <a:prstGeom prst="rect">
            <a:avLst/>
          </a:prstGeom>
          <a:noFill/>
          <a:ln/>
        </p:spPr>
        <p:txBody>
          <a:bodyPr wrap="square" lIns="0" tIns="0" rIns="0" bIns="0" rtlCol="0" anchor="t"/>
          <a:lstStyle/>
          <a:p>
            <a:pPr algn="ctr" indent="0" marL="0">
              <a:buNone/>
            </a:pPr>
            <a:r>
              <a:rPr lang="en-US" sz="1300" b="1" dirty="0">
                <a:solidFill>
                  <a:srgbClr val="17A398"/>
                </a:solidFill>
                <a:latin typeface="Cambria" pitchFamily="34" charset="0"/>
                <a:ea typeface="Cambria" pitchFamily="34" charset="-122"/>
                <a:cs typeface="Cambria" pitchFamily="34" charset="-120"/>
              </a:rPr>
              <a:t>2 May 1933</a:t>
            </a:r>
            <a:endParaRPr lang="en-US" sz="1300" dirty="0"/>
          </a:p>
        </p:txBody>
      </p:sp>
      <p:sp>
        <p:nvSpPr>
          <p:cNvPr id="18" name="txt_140"/>
          <p:cNvSpPr txBox="1"/>
          <p:nvPr/>
        </p:nvSpPr>
        <p:spPr>
          <a:xfrm>
            <a:off x="4323806" y="173736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Trade unions banned</a:t>
            </a:r>
            <a:endParaRPr lang="en-US" sz="1100" dirty="0"/>
          </a:p>
        </p:txBody>
      </p:sp>
      <p:sp>
        <p:nvSpPr>
          <p:cNvPr id="19" name="tdot_141"/>
          <p:cNvSpPr/>
          <p:nvPr/>
        </p:nvSpPr>
        <p:spPr>
          <a:xfrm>
            <a:off x="6012833" y="2688336"/>
            <a:ext cx="201168" cy="201168"/>
          </a:xfrm>
          <a:prstGeom prst="ellipse">
            <a:avLst/>
          </a:prstGeom>
          <a:solidFill>
            <a:srgbClr val="E4572E"/>
          </a:solidFill>
          <a:ln w="19050">
            <a:solidFill>
              <a:srgbClr val="FFFFFF"/>
            </a:solidFill>
            <a:prstDash val="solid"/>
          </a:ln>
        </p:spPr>
      </p:sp>
      <p:sp>
        <p:nvSpPr>
          <p:cNvPr id="20" name="txt_142"/>
          <p:cNvSpPr txBox="1"/>
          <p:nvPr/>
        </p:nvSpPr>
        <p:spPr>
          <a:xfrm>
            <a:off x="5427617" y="2971800"/>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14 Jul 1933</a:t>
            </a:r>
            <a:endParaRPr lang="en-US" sz="1300" dirty="0"/>
          </a:p>
        </p:txBody>
      </p:sp>
      <p:sp>
        <p:nvSpPr>
          <p:cNvPr id="21" name="txt_143"/>
          <p:cNvSpPr txBox="1"/>
          <p:nvPr/>
        </p:nvSpPr>
        <p:spPr>
          <a:xfrm>
            <a:off x="5381897" y="322783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One party state</a:t>
            </a:r>
            <a:endParaRPr lang="en-US" sz="1100" dirty="0"/>
          </a:p>
        </p:txBody>
      </p:sp>
      <p:sp>
        <p:nvSpPr>
          <p:cNvPr id="22" name="tdot_144"/>
          <p:cNvSpPr/>
          <p:nvPr/>
        </p:nvSpPr>
        <p:spPr>
          <a:xfrm>
            <a:off x="7070925" y="2688336"/>
            <a:ext cx="201168" cy="201168"/>
          </a:xfrm>
          <a:prstGeom prst="ellipse">
            <a:avLst/>
          </a:prstGeom>
          <a:solidFill>
            <a:srgbClr val="7B3FA0"/>
          </a:solidFill>
          <a:ln w="19050">
            <a:solidFill>
              <a:srgbClr val="FFFFFF"/>
            </a:solidFill>
            <a:prstDash val="solid"/>
          </a:ln>
        </p:spPr>
      </p:sp>
      <p:sp>
        <p:nvSpPr>
          <p:cNvPr id="23" name="txt_145"/>
          <p:cNvSpPr txBox="1"/>
          <p:nvPr/>
        </p:nvSpPr>
        <p:spPr>
          <a:xfrm>
            <a:off x="6485709" y="2221992"/>
            <a:ext cx="1371600" cy="256032"/>
          </a:xfrm>
          <a:prstGeom prst="rect">
            <a:avLst/>
          </a:prstGeom>
          <a:noFill/>
          <a:ln/>
        </p:spPr>
        <p:txBody>
          <a:bodyPr wrap="square" lIns="0" tIns="0" rIns="0" bIns="0" rtlCol="0" anchor="t"/>
          <a:lstStyle/>
          <a:p>
            <a:pPr algn="ctr" indent="0" marL="0">
              <a:buNone/>
            </a:pPr>
            <a:r>
              <a:rPr lang="en-US" sz="1300" b="1" dirty="0">
                <a:solidFill>
                  <a:srgbClr val="7B3FA0"/>
                </a:solidFill>
                <a:latin typeface="Cambria" pitchFamily="34" charset="0"/>
                <a:ea typeface="Cambria" pitchFamily="34" charset="-122"/>
                <a:cs typeface="Cambria" pitchFamily="34" charset="-120"/>
              </a:rPr>
              <a:t>30 Jun 1934</a:t>
            </a:r>
            <a:endParaRPr lang="en-US" sz="1300" dirty="0"/>
          </a:p>
        </p:txBody>
      </p:sp>
      <p:sp>
        <p:nvSpPr>
          <p:cNvPr id="24" name="txt_146"/>
          <p:cNvSpPr txBox="1"/>
          <p:nvPr/>
        </p:nvSpPr>
        <p:spPr>
          <a:xfrm>
            <a:off x="6439989" y="173736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Night of the Long Knives</a:t>
            </a:r>
            <a:endParaRPr lang="en-US" sz="1100" dirty="0"/>
          </a:p>
        </p:txBody>
      </p:sp>
      <p:sp>
        <p:nvSpPr>
          <p:cNvPr id="25" name="tdot_147"/>
          <p:cNvSpPr/>
          <p:nvPr/>
        </p:nvSpPr>
        <p:spPr>
          <a:xfrm>
            <a:off x="8129016" y="2688336"/>
            <a:ext cx="201168" cy="201168"/>
          </a:xfrm>
          <a:prstGeom prst="ellipse">
            <a:avLst/>
          </a:prstGeom>
          <a:solidFill>
            <a:srgbClr val="7B3FA0"/>
          </a:solidFill>
          <a:ln w="19050">
            <a:solidFill>
              <a:srgbClr val="FFFFFF"/>
            </a:solidFill>
            <a:prstDash val="solid"/>
          </a:ln>
        </p:spPr>
      </p:sp>
      <p:sp>
        <p:nvSpPr>
          <p:cNvPr id="26" name="txt_148"/>
          <p:cNvSpPr txBox="1"/>
          <p:nvPr/>
        </p:nvSpPr>
        <p:spPr>
          <a:xfrm>
            <a:off x="7543800" y="2971800"/>
            <a:ext cx="1371600" cy="256032"/>
          </a:xfrm>
          <a:prstGeom prst="rect">
            <a:avLst/>
          </a:prstGeom>
          <a:noFill/>
          <a:ln/>
        </p:spPr>
        <p:txBody>
          <a:bodyPr wrap="square" lIns="0" tIns="0" rIns="0" bIns="0" rtlCol="0" anchor="t"/>
          <a:lstStyle/>
          <a:p>
            <a:pPr algn="ctr" indent="0" marL="0">
              <a:buNone/>
            </a:pPr>
            <a:r>
              <a:rPr lang="en-US" sz="1300" b="1" dirty="0">
                <a:solidFill>
                  <a:srgbClr val="7B3FA0"/>
                </a:solidFill>
                <a:latin typeface="Cambria" pitchFamily="34" charset="0"/>
                <a:ea typeface="Cambria" pitchFamily="34" charset="-122"/>
                <a:cs typeface="Cambria" pitchFamily="34" charset="-120"/>
              </a:rPr>
              <a:t>2 Aug 1934</a:t>
            </a:r>
            <a:endParaRPr lang="en-US" sz="1300" dirty="0"/>
          </a:p>
        </p:txBody>
      </p:sp>
      <p:sp>
        <p:nvSpPr>
          <p:cNvPr id="27" name="txt_149"/>
          <p:cNvSpPr txBox="1"/>
          <p:nvPr/>
        </p:nvSpPr>
        <p:spPr>
          <a:xfrm>
            <a:off x="7498080" y="322783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Hindenburg dies</a:t>
            </a:r>
            <a:endParaRPr lang="en-US" sz="1100" dirty="0"/>
          </a:p>
        </p:txBody>
      </p:sp>
      <p:sp>
        <p:nvSpPr>
          <p:cNvPr id="28" name="txt_150"/>
          <p:cNvSpPr txBox="1"/>
          <p:nvPr/>
        </p:nvSpPr>
        <p:spPr>
          <a:xfrm>
            <a:off x="457200" y="4297680"/>
            <a:ext cx="8229600" cy="320040"/>
          </a:xfrm>
          <a:prstGeom prst="rect">
            <a:avLst/>
          </a:prstGeom>
          <a:noFill/>
          <a:ln/>
        </p:spPr>
        <p:txBody>
          <a:bodyPr wrap="square" lIns="0" tIns="0" rIns="0" bIns="0" rtlCol="0" anchor="t"/>
          <a:lstStyle/>
          <a:p>
            <a:pPr algn="ctr" indent="0" marL="0">
              <a:buNone/>
            </a:pPr>
            <a:r>
              <a:rPr lang="en-US" sz="1400" dirty="0">
                <a:solidFill>
                  <a:schemeClr val="tx2"/>
                </a:solidFill>
              </a:rPr>
              <a:t>Two methods worked together: changing the law, and using terror.</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Part 1: The Reichstag Fire and the March election</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How a fire gave Hitler emergency powers</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The Reichstag Fire, 27 February 1933</a:t>
            </a:r>
            <a:endParaRPr lang="en-US" sz="3000" dirty="0"/>
          </a:p>
        </p:txBody>
      </p:sp>
      <p:sp>
        <p:nvSpPr>
          <p:cNvPr id="3" name="card_151"/>
          <p:cNvSpPr/>
          <p:nvPr/>
        </p:nvSpPr>
        <p:spPr>
          <a:xfrm>
            <a:off x="457200" y="1143000"/>
            <a:ext cx="3977640" cy="3337560"/>
          </a:xfrm>
          <a:prstGeom prst="roundRect">
            <a:avLst>
              <a:gd name="adj" fmla="val 3288"/>
            </a:avLst>
          </a:prstGeom>
          <a:solidFill>
            <a:schemeClr val="bg2"/>
          </a:solidFill>
          <a:ln/>
        </p:spPr>
      </p:sp>
      <p:sp>
        <p:nvSpPr>
          <p:cNvPr id="4" name="txt_152"/>
          <p:cNvSpPr txBox="1"/>
          <p:nvPr/>
        </p:nvSpPr>
        <p:spPr>
          <a:xfrm>
            <a:off x="640080" y="1261872"/>
            <a:ext cx="3657600" cy="365760"/>
          </a:xfrm>
          <a:prstGeom prst="rect">
            <a:avLst/>
          </a:prstGeom>
          <a:noFill/>
          <a:ln/>
        </p:spPr>
        <p:txBody>
          <a:bodyPr wrap="square" lIns="0" tIns="0" rIns="0" bIns="0" rtlCol="0" anchor="t"/>
          <a:lstStyle/>
          <a:p>
            <a:pPr indent="0" marL="0">
              <a:buNone/>
            </a:pPr>
            <a:r>
              <a:rPr lang="en-US" sz="1700" b="1" dirty="0">
                <a:solidFill>
                  <a:schemeClr val="accent2"/>
                </a:solidFill>
                <a:latin typeface="Cambria" pitchFamily="34" charset="0"/>
                <a:ea typeface="Cambria" pitchFamily="34" charset="-122"/>
                <a:cs typeface="Cambria" pitchFamily="34" charset="-120"/>
              </a:rPr>
              <a:t>What happened?</a:t>
            </a:r>
            <a:endParaRPr lang="en-US" sz="1700" dirty="0"/>
          </a:p>
        </p:txBody>
      </p:sp>
      <p:sp>
        <p:nvSpPr>
          <p:cNvPr id="5" name="txt_153"/>
          <p:cNvSpPr txBox="1"/>
          <p:nvPr/>
        </p:nvSpPr>
        <p:spPr>
          <a:xfrm>
            <a:off x="640080" y="1691640"/>
            <a:ext cx="3657600" cy="269748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chemeClr val="tx1"/>
                </a:solidFill>
              </a:rPr>
              <a:t>The Reichstag building in Berlin was set on fire</a:t>
            </a:r>
            <a:endParaRPr lang="en-US" sz="1400" dirty="0"/>
          </a:p>
          <a:p>
            <a:pPr marL="342900" indent="-342900">
              <a:spcAft>
                <a:spcPts val="800"/>
              </a:spcAft>
              <a:buSzPct val="100000"/>
              <a:buChar char="•"/>
            </a:pPr>
            <a:r>
              <a:rPr lang="en-US" sz="1400" dirty="0">
                <a:solidFill>
                  <a:schemeClr val="tx1"/>
                </a:solidFill>
              </a:rPr>
              <a:t>Marinus van der Lubbe, a young Dutch communist, was found at the scene and arrested</a:t>
            </a:r>
            <a:endParaRPr lang="en-US" sz="1400" dirty="0"/>
          </a:p>
          <a:p>
            <a:pPr marL="342900" indent="-342900">
              <a:spcAft>
                <a:spcPts val="800"/>
              </a:spcAft>
              <a:buSzPct val="100000"/>
              <a:buChar char="•"/>
            </a:pPr>
            <a:r>
              <a:rPr lang="en-US" sz="1400" dirty="0">
                <a:solidFill>
                  <a:schemeClr val="tx1"/>
                </a:solidFill>
              </a:rPr>
              <a:t>Hitler claimed it was the start of a communist revolution</a:t>
            </a:r>
            <a:endParaRPr lang="en-US" sz="1400" dirty="0"/>
          </a:p>
        </p:txBody>
      </p:sp>
      <p:sp>
        <p:nvSpPr>
          <p:cNvPr id="6" name="card_154"/>
          <p:cNvSpPr/>
          <p:nvPr/>
        </p:nvSpPr>
        <p:spPr>
          <a:xfrm>
            <a:off x="4709160" y="1143000"/>
            <a:ext cx="3977640" cy="3337560"/>
          </a:xfrm>
          <a:prstGeom prst="roundRect">
            <a:avLst>
              <a:gd name="adj" fmla="val 3288"/>
            </a:avLst>
          </a:prstGeom>
          <a:solidFill>
            <a:schemeClr val="bg2"/>
          </a:solidFill>
          <a:ln/>
        </p:spPr>
      </p:sp>
      <p:sp>
        <p:nvSpPr>
          <p:cNvPr id="7" name="txt_155"/>
          <p:cNvSpPr txBox="1"/>
          <p:nvPr/>
        </p:nvSpPr>
        <p:spPr>
          <a:xfrm>
            <a:off x="4892040" y="1261872"/>
            <a:ext cx="3657600" cy="365760"/>
          </a:xfrm>
          <a:prstGeom prst="rect">
            <a:avLst/>
          </a:prstGeom>
          <a:noFill/>
          <a:ln/>
        </p:spPr>
        <p:txBody>
          <a:bodyPr wrap="square" lIns="0" tIns="0" rIns="0" bIns="0" rtlCol="0" anchor="t"/>
          <a:lstStyle/>
          <a:p>
            <a:pPr indent="0" marL="0">
              <a:buNone/>
            </a:pPr>
            <a:r>
              <a:rPr lang="en-US" sz="1700" b="1" dirty="0">
                <a:solidFill>
                  <a:schemeClr val="accent1"/>
                </a:solidFill>
                <a:latin typeface="Cambria" pitchFamily="34" charset="0"/>
                <a:ea typeface="Cambria" pitchFamily="34" charset="-122"/>
                <a:cs typeface="Cambria" pitchFamily="34" charset="-120"/>
              </a:rPr>
              <a:t>How did Hitler use it?</a:t>
            </a:r>
            <a:endParaRPr lang="en-US" sz="1700" dirty="0"/>
          </a:p>
        </p:txBody>
      </p:sp>
      <p:sp>
        <p:nvSpPr>
          <p:cNvPr id="8" name="txt_156"/>
          <p:cNvSpPr txBox="1"/>
          <p:nvPr/>
        </p:nvSpPr>
        <p:spPr>
          <a:xfrm>
            <a:off x="4892040" y="1691640"/>
            <a:ext cx="3657600" cy="2697480"/>
          </a:xfrm>
          <a:prstGeom prst="rect">
            <a:avLst/>
          </a:prstGeom>
          <a:noFill/>
          <a:ln/>
        </p:spPr>
        <p:txBody>
          <a:bodyPr wrap="square" lIns="0" tIns="0" rIns="0" bIns="0" rtlCol="0" anchor="t"/>
          <a:lstStyle/>
          <a:p>
            <a:pPr indent="0" marL="0">
              <a:spcAft>
                <a:spcPts val="600"/>
              </a:spcAft>
              <a:buNone/>
            </a:pPr>
            <a:r>
              <a:rPr lang="en-US" sz="1400" b="1" dirty="0">
                <a:solidFill>
                  <a:schemeClr val="tx1"/>
                </a:solidFill>
              </a:rPr>
              <a:t>28 February: </a:t>
            </a:r>
            <a:pPr indent="0" marL="0">
              <a:spcAft>
                <a:spcPts val="600"/>
              </a:spcAft>
              <a:buNone/>
            </a:pPr>
            <a:r>
              <a:rPr lang="en-US" sz="1400" dirty="0">
                <a:solidFill>
                  <a:schemeClr val="tx1"/>
                </a:solidFill>
              </a:rPr>
              <a:t>Hindenburg signed the Reichstag Fire Decree using Article 48</a:t>
            </a:r>
            <a:endParaRPr lang="en-US" sz="1400" dirty="0"/>
          </a:p>
          <a:p>
            <a:pPr indent="0" marL="0">
              <a:spcAft>
                <a:spcPts val="600"/>
              </a:spcAft>
              <a:buNone/>
            </a:pPr>
            <a:r>
              <a:rPr lang="en-US" sz="1400" b="1" dirty="0">
                <a:solidFill>
                  <a:schemeClr val="tx1"/>
                </a:solidFill>
              </a:rPr>
              <a:t>Rights removed: </a:t>
            </a:r>
            <a:pPr indent="0" marL="0">
              <a:spcAft>
                <a:spcPts val="600"/>
              </a:spcAft>
              <a:buNone/>
            </a:pPr>
            <a:r>
              <a:rPr lang="en-US" sz="1400" dirty="0">
                <a:solidFill>
                  <a:schemeClr val="tx1"/>
                </a:solidFill>
              </a:rPr>
              <a:t>free speech, a free press and the right to meet were suspended, and people could be held without trial</a:t>
            </a:r>
            <a:endParaRPr lang="en-US" sz="1400" dirty="0"/>
          </a:p>
          <a:p>
            <a:pPr indent="0" marL="0">
              <a:spcAft>
                <a:spcPts val="600"/>
              </a:spcAft>
              <a:buNone/>
            </a:pPr>
            <a:r>
              <a:rPr lang="en-US" sz="1400" b="1" dirty="0">
                <a:solidFill>
                  <a:schemeClr val="tx1"/>
                </a:solidFill>
              </a:rPr>
              <a:t>Arrests: </a:t>
            </a:r>
            <a:pPr indent="0" marL="0">
              <a:spcAft>
                <a:spcPts val="600"/>
              </a:spcAft>
              <a:buNone/>
            </a:pPr>
            <a:r>
              <a:rPr lang="en-US" sz="1400" dirty="0">
                <a:solidFill>
                  <a:schemeClr val="tx1"/>
                </a:solidFill>
              </a:rPr>
              <a:t>about 4,000 communists were arrested and communist newspapers were shut down</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Who started the fire?</a:t>
            </a:r>
            <a:endParaRPr lang="en-US" sz="3000" dirty="0"/>
          </a:p>
        </p:txBody>
      </p:sp>
      <p:sp>
        <p:nvSpPr>
          <p:cNvPr id="3" name="card_157"/>
          <p:cNvSpPr/>
          <p:nvPr/>
        </p:nvSpPr>
        <p:spPr>
          <a:xfrm>
            <a:off x="457200" y="1143000"/>
            <a:ext cx="2606040" cy="1554480"/>
          </a:xfrm>
          <a:prstGeom prst="roundRect">
            <a:avLst>
              <a:gd name="adj" fmla="val 7059"/>
            </a:avLst>
          </a:prstGeom>
          <a:solidFill>
            <a:schemeClr val="bg2"/>
          </a:solidFill>
          <a:ln/>
        </p:spPr>
      </p:sp>
      <p:sp>
        <p:nvSpPr>
          <p:cNvPr id="4" name="txt_158"/>
          <p:cNvSpPr txBox="1"/>
          <p:nvPr/>
        </p:nvSpPr>
        <p:spPr>
          <a:xfrm>
            <a:off x="640080" y="128016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A communist plot</a:t>
            </a:r>
            <a:endParaRPr lang="en-US" sz="1600" dirty="0"/>
          </a:p>
        </p:txBody>
      </p:sp>
      <p:sp>
        <p:nvSpPr>
          <p:cNvPr id="5" name="txt_159"/>
          <p:cNvSpPr txBox="1"/>
          <p:nvPr/>
        </p:nvSpPr>
        <p:spPr>
          <a:xfrm>
            <a:off x="640080" y="1691640"/>
            <a:ext cx="2286000" cy="960120"/>
          </a:xfrm>
          <a:prstGeom prst="rect">
            <a:avLst/>
          </a:prstGeom>
          <a:noFill/>
          <a:ln/>
        </p:spPr>
        <p:txBody>
          <a:bodyPr wrap="square" lIns="0" tIns="0" rIns="0" bIns="0" rtlCol="0" anchor="t"/>
          <a:lstStyle/>
          <a:p>
            <a:pPr indent="0" marL="0">
              <a:buNone/>
            </a:pPr>
            <a:r>
              <a:rPr lang="en-US" sz="1300" dirty="0">
                <a:solidFill>
                  <a:schemeClr val="tx2"/>
                </a:solidFill>
              </a:rPr>
              <a:t>The Nazi claim at the time. It gave them a reason to crush the Communist Party before the election.</a:t>
            </a:r>
            <a:endParaRPr lang="en-US" sz="1300" dirty="0"/>
          </a:p>
        </p:txBody>
      </p:sp>
      <p:sp>
        <p:nvSpPr>
          <p:cNvPr id="6" name="card_160"/>
          <p:cNvSpPr/>
          <p:nvPr/>
        </p:nvSpPr>
        <p:spPr>
          <a:xfrm>
            <a:off x="3273552" y="1143000"/>
            <a:ext cx="2606040" cy="1554480"/>
          </a:xfrm>
          <a:prstGeom prst="roundRect">
            <a:avLst>
              <a:gd name="adj" fmla="val 7059"/>
            </a:avLst>
          </a:prstGeom>
          <a:solidFill>
            <a:schemeClr val="bg2"/>
          </a:solidFill>
          <a:ln/>
        </p:spPr>
      </p:sp>
      <p:sp>
        <p:nvSpPr>
          <p:cNvPr id="7" name="txt_161"/>
          <p:cNvSpPr txBox="1"/>
          <p:nvPr/>
        </p:nvSpPr>
        <p:spPr>
          <a:xfrm>
            <a:off x="3456432" y="1280160"/>
            <a:ext cx="2286000" cy="365760"/>
          </a:xfrm>
          <a:prstGeom prst="rect">
            <a:avLst/>
          </a:prstGeom>
          <a:noFill/>
          <a:ln/>
        </p:spPr>
        <p:txBody>
          <a:bodyPr wrap="square" lIns="0" tIns="0" rIns="0" bIns="0" rtlCol="0" anchor="t"/>
          <a:lstStyle/>
          <a:p>
            <a:pPr indent="0" marL="0">
              <a:buNone/>
            </a:pPr>
            <a:r>
              <a:rPr lang="en-US" sz="1600" b="1" dirty="0">
                <a:solidFill>
                  <a:schemeClr val="accent6"/>
                </a:solidFill>
                <a:latin typeface="Cambria" pitchFamily="34" charset="0"/>
                <a:ea typeface="Cambria" pitchFamily="34" charset="-122"/>
                <a:cs typeface="Cambria" pitchFamily="34" charset="-120"/>
              </a:rPr>
              <a:t>A Nazi plot</a:t>
            </a:r>
            <a:endParaRPr lang="en-US" sz="1600" dirty="0"/>
          </a:p>
        </p:txBody>
      </p:sp>
      <p:sp>
        <p:nvSpPr>
          <p:cNvPr id="8" name="txt_162"/>
          <p:cNvSpPr txBox="1"/>
          <p:nvPr/>
        </p:nvSpPr>
        <p:spPr>
          <a:xfrm>
            <a:off x="3456432" y="1691640"/>
            <a:ext cx="2286000" cy="960120"/>
          </a:xfrm>
          <a:prstGeom prst="rect">
            <a:avLst/>
          </a:prstGeom>
          <a:noFill/>
          <a:ln/>
        </p:spPr>
        <p:txBody>
          <a:bodyPr wrap="square" lIns="0" tIns="0" rIns="0" bIns="0" rtlCol="0" anchor="t"/>
          <a:lstStyle/>
          <a:p>
            <a:pPr indent="0" marL="0">
              <a:buNone/>
            </a:pPr>
            <a:r>
              <a:rPr lang="en-US" sz="1300" dirty="0">
                <a:solidFill>
                  <a:schemeClr val="tx2"/>
                </a:solidFill>
              </a:rPr>
              <a:t>The claim of communists and many people since: the Nazis benefited so much that they may have started it.</a:t>
            </a:r>
            <a:endParaRPr lang="en-US" sz="1300" dirty="0"/>
          </a:p>
        </p:txBody>
      </p:sp>
      <p:sp>
        <p:nvSpPr>
          <p:cNvPr id="9" name="card_163"/>
          <p:cNvSpPr/>
          <p:nvPr/>
        </p:nvSpPr>
        <p:spPr>
          <a:xfrm>
            <a:off x="6089904" y="1143000"/>
            <a:ext cx="2606040" cy="1554480"/>
          </a:xfrm>
          <a:prstGeom prst="roundRect">
            <a:avLst>
              <a:gd name="adj" fmla="val 7059"/>
            </a:avLst>
          </a:prstGeom>
          <a:solidFill>
            <a:schemeClr val="bg2"/>
          </a:solidFill>
          <a:ln/>
        </p:spPr>
      </p:sp>
      <p:sp>
        <p:nvSpPr>
          <p:cNvPr id="10" name="txt_164"/>
          <p:cNvSpPr txBox="1"/>
          <p:nvPr/>
        </p:nvSpPr>
        <p:spPr>
          <a:xfrm>
            <a:off x="6272784" y="1280160"/>
            <a:ext cx="2286000" cy="365760"/>
          </a:xfrm>
          <a:prstGeom prst="rect">
            <a:avLst/>
          </a:prstGeom>
          <a:noFill/>
          <a:ln/>
        </p:spPr>
        <p:txBody>
          <a:bodyPr wrap="square" lIns="0" tIns="0" rIns="0" bIns="0" rtlCol="0" anchor="t"/>
          <a:lstStyle/>
          <a:p>
            <a:pPr indent="0" marL="0">
              <a:buNone/>
            </a:pPr>
            <a:r>
              <a:rPr lang="en-US" sz="1600" b="1" dirty="0">
                <a:solidFill>
                  <a:schemeClr val="accent2"/>
                </a:solidFill>
                <a:latin typeface="Cambria" pitchFamily="34" charset="0"/>
                <a:ea typeface="Cambria" pitchFamily="34" charset="-122"/>
                <a:cs typeface="Cambria" pitchFamily="34" charset="-120"/>
              </a:rPr>
              <a:t>Van der Lubbe alone</a:t>
            </a:r>
            <a:endParaRPr lang="en-US" sz="1600" dirty="0"/>
          </a:p>
        </p:txBody>
      </p:sp>
      <p:sp>
        <p:nvSpPr>
          <p:cNvPr id="11" name="txt_165"/>
          <p:cNvSpPr txBox="1"/>
          <p:nvPr/>
        </p:nvSpPr>
        <p:spPr>
          <a:xfrm>
            <a:off x="6272784" y="1691640"/>
            <a:ext cx="2286000" cy="960120"/>
          </a:xfrm>
          <a:prstGeom prst="rect">
            <a:avLst/>
          </a:prstGeom>
          <a:noFill/>
          <a:ln/>
        </p:spPr>
        <p:txBody>
          <a:bodyPr wrap="square" lIns="0" tIns="0" rIns="0" bIns="0" rtlCol="0" anchor="t"/>
          <a:lstStyle/>
          <a:p>
            <a:pPr indent="0" marL="0">
              <a:buNone/>
            </a:pPr>
            <a:r>
              <a:rPr lang="en-US" sz="1300" dirty="0">
                <a:solidFill>
                  <a:schemeClr val="tx2"/>
                </a:solidFill>
              </a:rPr>
              <a:t>Many historians think he acted on his own. He was tried and executed in January 1934.</a:t>
            </a:r>
            <a:endParaRPr lang="en-US" sz="1300" dirty="0"/>
          </a:p>
        </p:txBody>
      </p:sp>
      <p:sp>
        <p:nvSpPr>
          <p:cNvPr id="12" name="card_166"/>
          <p:cNvSpPr/>
          <p:nvPr/>
        </p:nvSpPr>
        <p:spPr>
          <a:xfrm>
            <a:off x="914400" y="2971800"/>
            <a:ext cx="7315200" cy="1417320"/>
          </a:xfrm>
          <a:prstGeom prst="roundRect">
            <a:avLst>
              <a:gd name="adj" fmla="val 7742"/>
            </a:avLst>
          </a:prstGeom>
          <a:solidFill>
            <a:srgbClr val="FDF3DC"/>
          </a:solidFill>
          <a:ln/>
        </p:spPr>
      </p:sp>
      <p:sp>
        <p:nvSpPr>
          <p:cNvPr id="13" name="txt_167"/>
          <p:cNvSpPr txBox="1"/>
          <p:nvPr/>
        </p:nvSpPr>
        <p:spPr>
          <a:xfrm>
            <a:off x="1143000" y="3063240"/>
            <a:ext cx="6858000" cy="1234440"/>
          </a:xfrm>
          <a:prstGeom prst="rect">
            <a:avLst/>
          </a:prstGeom>
          <a:noFill/>
          <a:ln/>
        </p:spPr>
        <p:txBody>
          <a:bodyPr wrap="square" lIns="0" tIns="0" rIns="0" bIns="0" rtlCol="0" anchor="ctr"/>
          <a:lstStyle/>
          <a:p>
            <a:pPr indent="0" marL="0">
              <a:buNone/>
            </a:pPr>
            <a:r>
              <a:rPr lang="en-US" sz="1500" b="1" dirty="0">
                <a:solidFill>
                  <a:srgbClr val="F3B61F"/>
                </a:solidFill>
              </a:rPr>
              <a:t>The key point: </a:t>
            </a:r>
            <a:pPr indent="0" marL="0">
              <a:buNone/>
            </a:pPr>
            <a:r>
              <a:rPr lang="en-US" sz="1500" dirty="0">
                <a:solidFill>
                  <a:schemeClr val="tx1"/>
                </a:solidFill>
              </a:rPr>
              <a:t>whoever started the fire, Hitler used it brilliantly. In an exam, what matters most is how the fire helped him take power.</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The election of 5 March 1933</a:t>
            </a:r>
            <a:endParaRPr lang="en-US" sz="3000" dirty="0"/>
          </a:p>
        </p:txBody>
      </p:sp>
      <p:graphicFrame>
        <p:nvGraphicFramePr>
          <p:cNvPr id="3" name="chart_168" descr=""/>
          <p:cNvGraphicFramePr/>
          <p:nvPr/>
        </p:nvGraphicFramePr>
        <p:xfrm>
          <a:off x="457200" y="1051560"/>
          <a:ext cx="5120640" cy="3520440"/>
        </p:xfrm>
        <a:graphic xmlns:a="http://schemas.openxmlformats.org/drawingml/2006/main">
          <a:graphicData uri="http://schemas.openxmlformats.org/drawingml/2006/chart">
            <c:chart xmlns:c="http://schemas.openxmlformats.org/drawingml/2006/chart" r:id="rId1"/>
          </a:graphicData>
        </a:graphic>
      </p:graphicFrame>
      <p:sp>
        <p:nvSpPr>
          <p:cNvPr id="4" name="card_169"/>
          <p:cNvSpPr/>
          <p:nvPr/>
        </p:nvSpPr>
        <p:spPr>
          <a:xfrm>
            <a:off x="5852160" y="1143000"/>
            <a:ext cx="2834640" cy="3337560"/>
          </a:xfrm>
          <a:prstGeom prst="roundRect">
            <a:avLst>
              <a:gd name="adj" fmla="val 3871"/>
            </a:avLst>
          </a:prstGeom>
          <a:solidFill>
            <a:schemeClr val="bg2"/>
          </a:solidFill>
          <a:ln/>
        </p:spPr>
      </p:sp>
      <p:sp>
        <p:nvSpPr>
          <p:cNvPr id="5" name="txt_170"/>
          <p:cNvSpPr txBox="1"/>
          <p:nvPr/>
        </p:nvSpPr>
        <p:spPr>
          <a:xfrm>
            <a:off x="6035040" y="1261872"/>
            <a:ext cx="2560320" cy="365760"/>
          </a:xfrm>
          <a:prstGeom prst="rect">
            <a:avLst/>
          </a:prstGeom>
          <a:noFill/>
          <a:ln/>
        </p:spPr>
        <p:txBody>
          <a:bodyPr wrap="square" lIns="0" tIns="0" rIns="0" bIns="0" rtlCol="0" anchor="t"/>
          <a:lstStyle/>
          <a:p>
            <a:pPr indent="0" marL="0">
              <a:buNone/>
            </a:pPr>
            <a:r>
              <a:rPr lang="en-US" sz="1600" b="1" dirty="0">
                <a:solidFill>
                  <a:schemeClr val="tx1"/>
                </a:solidFill>
                <a:latin typeface="Cambria" pitchFamily="34" charset="0"/>
                <a:ea typeface="Cambria" pitchFamily="34" charset="-122"/>
                <a:cs typeface="Cambria" pitchFamily="34" charset="-120"/>
              </a:rPr>
              <a:t>What the result meant</a:t>
            </a:r>
            <a:endParaRPr lang="en-US" sz="1600" dirty="0"/>
          </a:p>
        </p:txBody>
      </p:sp>
      <p:sp>
        <p:nvSpPr>
          <p:cNvPr id="6" name="txt_171"/>
          <p:cNvSpPr txBox="1"/>
          <p:nvPr/>
        </p:nvSpPr>
        <p:spPr>
          <a:xfrm>
            <a:off x="6035040" y="1691640"/>
            <a:ext cx="2514600" cy="2697480"/>
          </a:xfrm>
          <a:prstGeom prst="rect">
            <a:avLst/>
          </a:prstGeom>
          <a:noFill/>
          <a:ln/>
        </p:spPr>
        <p:txBody>
          <a:bodyPr wrap="square" lIns="0" tIns="0" rIns="0" bIns="0" rtlCol="0" anchor="t"/>
          <a:lstStyle/>
          <a:p>
            <a:pPr marL="342900" indent="-342900">
              <a:spcAft>
                <a:spcPts val="500"/>
              </a:spcAft>
              <a:buSzPct val="100000"/>
              <a:buChar char="•"/>
            </a:pPr>
            <a:r>
              <a:rPr lang="en-US" sz="1300" dirty="0">
                <a:solidFill>
                  <a:schemeClr val="tx1"/>
                </a:solidFill>
              </a:rPr>
              <a:t>The Nazis won 43.9% of the vote, even with opponents under arrest</a:t>
            </a:r>
            <a:endParaRPr lang="en-US" sz="1300" dirty="0"/>
          </a:p>
          <a:p>
            <a:pPr marL="342900" indent="-342900">
              <a:spcAft>
                <a:spcPts val="500"/>
              </a:spcAft>
              <a:buSzPct val="100000"/>
              <a:buChar char="•"/>
            </a:pPr>
            <a:r>
              <a:rPr lang="en-US" sz="1300" dirty="0">
                <a:solidFill>
                  <a:schemeClr val="tx1"/>
                </a:solidFill>
              </a:rPr>
              <a:t>They still had no majority of their own</a:t>
            </a:r>
            <a:endParaRPr lang="en-US" sz="1300" dirty="0"/>
          </a:p>
          <a:p>
            <a:pPr marL="342900" indent="-342900">
              <a:spcAft>
                <a:spcPts val="500"/>
              </a:spcAft>
              <a:buSzPct val="100000"/>
              <a:buChar char="•"/>
            </a:pPr>
            <a:r>
              <a:rPr lang="en-US" sz="1300" dirty="0">
                <a:solidFill>
                  <a:schemeClr val="tx1"/>
                </a:solidFill>
              </a:rPr>
              <a:t>With the DNVP they had a majority, but not the two thirds needed to change the constitution</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Part 2: The Enabling Act, March 1933</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How the Reichstag voted away its own power</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How the Enabling Act was passed</a:t>
            </a:r>
            <a:endParaRPr lang="en-US" sz="3000" dirty="0"/>
          </a:p>
        </p:txBody>
      </p:sp>
      <p:sp>
        <p:nvSpPr>
          <p:cNvPr id="3" name="card_172"/>
          <p:cNvSpPr/>
          <p:nvPr/>
        </p:nvSpPr>
        <p:spPr>
          <a:xfrm>
            <a:off x="457200" y="1143000"/>
            <a:ext cx="8229600" cy="731520"/>
          </a:xfrm>
          <a:prstGeom prst="roundRect">
            <a:avLst>
              <a:gd name="adj" fmla="val 15000"/>
            </a:avLst>
          </a:prstGeom>
          <a:solidFill>
            <a:schemeClr val="bg2"/>
          </a:solidFill>
          <a:ln/>
        </p:spPr>
      </p:sp>
      <p:sp>
        <p:nvSpPr>
          <p:cNvPr id="4" name="badge_173"/>
          <p:cNvSpPr/>
          <p:nvPr/>
        </p:nvSpPr>
        <p:spPr>
          <a:xfrm>
            <a:off x="621792" y="1316736"/>
            <a:ext cx="384048" cy="384048"/>
          </a:xfrm>
          <a:prstGeom prst="ellipse">
            <a:avLst/>
          </a:prstGeom>
          <a:solidFill>
            <a:srgbClr val="E4572E"/>
          </a:solidFill>
          <a:ln/>
        </p:spPr>
      </p:sp>
      <p:sp>
        <p:nvSpPr>
          <p:cNvPr id="5" name="badgeTxt_174"/>
          <p:cNvSpPr txBox="1"/>
          <p:nvPr/>
        </p:nvSpPr>
        <p:spPr>
          <a:xfrm>
            <a:off x="621792" y="131673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175"/>
          <p:cNvSpPr txBox="1"/>
          <p:nvPr/>
        </p:nvSpPr>
        <p:spPr>
          <a:xfrm>
            <a:off x="1188720" y="114300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Communists</a:t>
            </a:r>
            <a:endParaRPr lang="en-US" sz="1500" dirty="0"/>
          </a:p>
        </p:txBody>
      </p:sp>
      <p:sp>
        <p:nvSpPr>
          <p:cNvPr id="7" name="txt_176"/>
          <p:cNvSpPr txBox="1"/>
          <p:nvPr/>
        </p:nvSpPr>
        <p:spPr>
          <a:xfrm>
            <a:off x="2926080" y="1143000"/>
            <a:ext cx="5577840" cy="731520"/>
          </a:xfrm>
          <a:prstGeom prst="rect">
            <a:avLst/>
          </a:prstGeom>
          <a:noFill/>
          <a:ln/>
        </p:spPr>
        <p:txBody>
          <a:bodyPr wrap="square" lIns="0" tIns="0" rIns="0" bIns="0" rtlCol="0" anchor="ctr"/>
          <a:lstStyle/>
          <a:p>
            <a:pPr indent="0" marL="0">
              <a:buNone/>
            </a:pPr>
            <a:r>
              <a:rPr lang="en-US" sz="1400" dirty="0">
                <a:solidFill>
                  <a:schemeClr val="tx1"/>
                </a:solidFill>
              </a:rPr>
              <a:t>All 81 Communist deputies were banned from taking their seats. Many were already under arrest.</a:t>
            </a:r>
            <a:endParaRPr lang="en-US" sz="1400" dirty="0"/>
          </a:p>
        </p:txBody>
      </p:sp>
      <p:sp>
        <p:nvSpPr>
          <p:cNvPr id="8" name="card_177"/>
          <p:cNvSpPr/>
          <p:nvPr/>
        </p:nvSpPr>
        <p:spPr>
          <a:xfrm>
            <a:off x="457200" y="2011680"/>
            <a:ext cx="8229600" cy="731520"/>
          </a:xfrm>
          <a:prstGeom prst="roundRect">
            <a:avLst>
              <a:gd name="adj" fmla="val 15000"/>
            </a:avLst>
          </a:prstGeom>
          <a:solidFill>
            <a:schemeClr val="bg2"/>
          </a:solidFill>
          <a:ln/>
        </p:spPr>
      </p:sp>
      <p:sp>
        <p:nvSpPr>
          <p:cNvPr id="9" name="badge_178"/>
          <p:cNvSpPr/>
          <p:nvPr/>
        </p:nvSpPr>
        <p:spPr>
          <a:xfrm>
            <a:off x="621792" y="2185416"/>
            <a:ext cx="384048" cy="384048"/>
          </a:xfrm>
          <a:prstGeom prst="ellipse">
            <a:avLst/>
          </a:prstGeom>
          <a:solidFill>
            <a:srgbClr val="17A398"/>
          </a:solidFill>
          <a:ln/>
        </p:spPr>
      </p:sp>
      <p:sp>
        <p:nvSpPr>
          <p:cNvPr id="10" name="badgeTxt_179"/>
          <p:cNvSpPr txBox="1"/>
          <p:nvPr/>
        </p:nvSpPr>
        <p:spPr>
          <a:xfrm>
            <a:off x="621792" y="21854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180"/>
          <p:cNvSpPr txBox="1"/>
          <p:nvPr/>
        </p:nvSpPr>
        <p:spPr>
          <a:xfrm>
            <a:off x="1188720" y="201168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Centre Party</a:t>
            </a:r>
            <a:endParaRPr lang="en-US" sz="1500" dirty="0"/>
          </a:p>
        </p:txBody>
      </p:sp>
      <p:sp>
        <p:nvSpPr>
          <p:cNvPr id="12" name="txt_181"/>
          <p:cNvSpPr txBox="1"/>
          <p:nvPr/>
        </p:nvSpPr>
        <p:spPr>
          <a:xfrm>
            <a:off x="2926080" y="2011680"/>
            <a:ext cx="5577840" cy="731520"/>
          </a:xfrm>
          <a:prstGeom prst="rect">
            <a:avLst/>
          </a:prstGeom>
          <a:noFill/>
          <a:ln/>
        </p:spPr>
        <p:txBody>
          <a:bodyPr wrap="square" lIns="0" tIns="0" rIns="0" bIns="0" rtlCol="0" anchor="ctr"/>
          <a:lstStyle/>
          <a:p>
            <a:pPr indent="0" marL="0">
              <a:buNone/>
            </a:pPr>
            <a:r>
              <a:rPr lang="en-US" sz="1400" dirty="0">
                <a:solidFill>
                  <a:schemeClr val="tx1"/>
                </a:solidFill>
              </a:rPr>
              <a:t>Hitler promised to protect the Catholic Church, so the Centre Party agreed to vote for the Act.</a:t>
            </a:r>
            <a:endParaRPr lang="en-US" sz="1400" dirty="0"/>
          </a:p>
        </p:txBody>
      </p:sp>
      <p:sp>
        <p:nvSpPr>
          <p:cNvPr id="13" name="card_182"/>
          <p:cNvSpPr/>
          <p:nvPr/>
        </p:nvSpPr>
        <p:spPr>
          <a:xfrm>
            <a:off x="457200" y="2880360"/>
            <a:ext cx="8229600" cy="731520"/>
          </a:xfrm>
          <a:prstGeom prst="roundRect">
            <a:avLst>
              <a:gd name="adj" fmla="val 15000"/>
            </a:avLst>
          </a:prstGeom>
          <a:solidFill>
            <a:schemeClr val="bg2"/>
          </a:solidFill>
          <a:ln/>
        </p:spPr>
      </p:sp>
      <p:sp>
        <p:nvSpPr>
          <p:cNvPr id="14" name="badge_183"/>
          <p:cNvSpPr/>
          <p:nvPr/>
        </p:nvSpPr>
        <p:spPr>
          <a:xfrm>
            <a:off x="621792" y="3054096"/>
            <a:ext cx="384048" cy="384048"/>
          </a:xfrm>
          <a:prstGeom prst="ellipse">
            <a:avLst/>
          </a:prstGeom>
          <a:solidFill>
            <a:srgbClr val="E4572E"/>
          </a:solidFill>
          <a:ln/>
        </p:spPr>
      </p:sp>
      <p:sp>
        <p:nvSpPr>
          <p:cNvPr id="15" name="badgeTxt_184"/>
          <p:cNvSpPr txBox="1"/>
          <p:nvPr/>
        </p:nvSpPr>
        <p:spPr>
          <a:xfrm>
            <a:off x="621792" y="30540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185"/>
          <p:cNvSpPr txBox="1"/>
          <p:nvPr/>
        </p:nvSpPr>
        <p:spPr>
          <a:xfrm>
            <a:off x="1188720" y="288036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Intimidation</a:t>
            </a:r>
            <a:endParaRPr lang="en-US" sz="1500" dirty="0"/>
          </a:p>
        </p:txBody>
      </p:sp>
      <p:sp>
        <p:nvSpPr>
          <p:cNvPr id="17" name="txt_186"/>
          <p:cNvSpPr txBox="1"/>
          <p:nvPr/>
        </p:nvSpPr>
        <p:spPr>
          <a:xfrm>
            <a:off x="2926080" y="2880360"/>
            <a:ext cx="5577840" cy="731520"/>
          </a:xfrm>
          <a:prstGeom prst="rect">
            <a:avLst/>
          </a:prstGeom>
          <a:noFill/>
          <a:ln/>
        </p:spPr>
        <p:txBody>
          <a:bodyPr wrap="square" lIns="0" tIns="0" rIns="0" bIns="0" rtlCol="0" anchor="ctr"/>
          <a:lstStyle/>
          <a:p>
            <a:pPr indent="0" marL="0">
              <a:buNone/>
            </a:pPr>
            <a:r>
              <a:rPr lang="en-US" sz="1400" dirty="0">
                <a:solidFill>
                  <a:schemeClr val="tx1"/>
                </a:solidFill>
              </a:rPr>
              <a:t>The SA and SS surrounded the Kroll Opera House, where the Reichstag met after the fire.</a:t>
            </a:r>
            <a:endParaRPr lang="en-US" sz="1400" dirty="0"/>
          </a:p>
        </p:txBody>
      </p:sp>
      <p:sp>
        <p:nvSpPr>
          <p:cNvPr id="18" name="card_187"/>
          <p:cNvSpPr/>
          <p:nvPr/>
        </p:nvSpPr>
        <p:spPr>
          <a:xfrm>
            <a:off x="457200" y="3749040"/>
            <a:ext cx="8229600" cy="731520"/>
          </a:xfrm>
          <a:prstGeom prst="roundRect">
            <a:avLst>
              <a:gd name="adj" fmla="val 15000"/>
            </a:avLst>
          </a:prstGeom>
          <a:solidFill>
            <a:schemeClr val="bg2"/>
          </a:solidFill>
          <a:ln/>
        </p:spPr>
      </p:sp>
      <p:sp>
        <p:nvSpPr>
          <p:cNvPr id="19" name="badge_188"/>
          <p:cNvSpPr/>
          <p:nvPr/>
        </p:nvSpPr>
        <p:spPr>
          <a:xfrm>
            <a:off x="621792" y="3922776"/>
            <a:ext cx="384048" cy="384048"/>
          </a:xfrm>
          <a:prstGeom prst="ellipse">
            <a:avLst/>
          </a:prstGeom>
          <a:solidFill>
            <a:srgbClr val="F3B61F"/>
          </a:solidFill>
          <a:ln/>
        </p:spPr>
      </p:sp>
      <p:sp>
        <p:nvSpPr>
          <p:cNvPr id="20" name="badgeTxt_189"/>
          <p:cNvSpPr txBox="1"/>
          <p:nvPr/>
        </p:nvSpPr>
        <p:spPr>
          <a:xfrm>
            <a:off x="621792" y="39227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190"/>
          <p:cNvSpPr txBox="1"/>
          <p:nvPr/>
        </p:nvSpPr>
        <p:spPr>
          <a:xfrm>
            <a:off x="1188720" y="374904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The vote</a:t>
            </a:r>
            <a:endParaRPr lang="en-US" sz="1500" dirty="0"/>
          </a:p>
        </p:txBody>
      </p:sp>
      <p:sp>
        <p:nvSpPr>
          <p:cNvPr id="22" name="txt_191"/>
          <p:cNvSpPr txBox="1"/>
          <p:nvPr/>
        </p:nvSpPr>
        <p:spPr>
          <a:xfrm>
            <a:off x="2926080" y="3749040"/>
            <a:ext cx="5577840" cy="731520"/>
          </a:xfrm>
          <a:prstGeom prst="rect">
            <a:avLst/>
          </a:prstGeom>
          <a:noFill/>
          <a:ln/>
        </p:spPr>
        <p:txBody>
          <a:bodyPr wrap="square" lIns="0" tIns="0" rIns="0" bIns="0" rtlCol="0" anchor="ctr"/>
          <a:lstStyle/>
          <a:p>
            <a:pPr indent="0" marL="0">
              <a:buNone/>
            </a:pPr>
            <a:r>
              <a:rPr lang="en-US" sz="1400" dirty="0">
                <a:solidFill>
                  <a:schemeClr val="tx1"/>
                </a:solidFill>
              </a:rPr>
              <a:t>On 23 March 1933 the Act passed by 444 votes to 94. Only the SPD voted against.</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What did the Enabling Act do?</a:t>
            </a:r>
            <a:endParaRPr lang="en-US" sz="3000" dirty="0"/>
          </a:p>
        </p:txBody>
      </p:sp>
      <p:sp>
        <p:nvSpPr>
          <p:cNvPr id="3" name="card_192"/>
          <p:cNvSpPr/>
          <p:nvPr/>
        </p:nvSpPr>
        <p:spPr>
          <a:xfrm>
            <a:off x="457200" y="1143000"/>
            <a:ext cx="4023360" cy="1508760"/>
          </a:xfrm>
          <a:prstGeom prst="roundRect">
            <a:avLst>
              <a:gd name="adj" fmla="val 7273"/>
            </a:avLst>
          </a:prstGeom>
          <a:solidFill>
            <a:schemeClr val="bg2"/>
          </a:solidFill>
          <a:ln/>
        </p:spPr>
      </p:sp>
      <p:sp>
        <p:nvSpPr>
          <p:cNvPr id="4" name="badge_193"/>
          <p:cNvSpPr/>
          <p:nvPr/>
        </p:nvSpPr>
        <p:spPr>
          <a:xfrm>
            <a:off x="640080" y="1344168"/>
            <a:ext cx="384048" cy="384048"/>
          </a:xfrm>
          <a:prstGeom prst="ellipse">
            <a:avLst/>
          </a:prstGeom>
          <a:solidFill>
            <a:srgbClr val="E4572E"/>
          </a:solidFill>
          <a:ln/>
        </p:spPr>
      </p:sp>
      <p:sp>
        <p:nvSpPr>
          <p:cNvPr id="5" name="badgeTxt_194"/>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195"/>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Laws without the Reichstag</a:t>
            </a:r>
            <a:endParaRPr lang="en-US" sz="1700" dirty="0"/>
          </a:p>
        </p:txBody>
      </p:sp>
      <p:sp>
        <p:nvSpPr>
          <p:cNvPr id="7" name="txt_196"/>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Hitler's government could pass laws without a vote in the Reichstag.</a:t>
            </a:r>
            <a:endParaRPr lang="en-US" sz="1300" dirty="0"/>
          </a:p>
        </p:txBody>
      </p:sp>
      <p:sp>
        <p:nvSpPr>
          <p:cNvPr id="8" name="card_197"/>
          <p:cNvSpPr/>
          <p:nvPr/>
        </p:nvSpPr>
        <p:spPr>
          <a:xfrm>
            <a:off x="4663440" y="1143000"/>
            <a:ext cx="4023360" cy="1508760"/>
          </a:xfrm>
          <a:prstGeom prst="roundRect">
            <a:avLst>
              <a:gd name="adj" fmla="val 7273"/>
            </a:avLst>
          </a:prstGeom>
          <a:solidFill>
            <a:schemeClr val="bg2"/>
          </a:solidFill>
          <a:ln/>
        </p:spPr>
      </p:sp>
      <p:sp>
        <p:nvSpPr>
          <p:cNvPr id="9" name="badge_198"/>
          <p:cNvSpPr/>
          <p:nvPr/>
        </p:nvSpPr>
        <p:spPr>
          <a:xfrm>
            <a:off x="4846320" y="1344168"/>
            <a:ext cx="384048" cy="384048"/>
          </a:xfrm>
          <a:prstGeom prst="ellipse">
            <a:avLst/>
          </a:prstGeom>
          <a:solidFill>
            <a:srgbClr val="7B3FA0"/>
          </a:solidFill>
          <a:ln/>
        </p:spPr>
      </p:sp>
      <p:sp>
        <p:nvSpPr>
          <p:cNvPr id="10" name="badgeTxt_199"/>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200"/>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Laws without the President</a:t>
            </a:r>
            <a:endParaRPr lang="en-US" sz="1700" dirty="0"/>
          </a:p>
        </p:txBody>
      </p:sp>
      <p:sp>
        <p:nvSpPr>
          <p:cNvPr id="12" name="txt_201"/>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Hitler no longer needed Hindenburg to sign decrees under Article 48.</a:t>
            </a:r>
            <a:endParaRPr lang="en-US" sz="1300" dirty="0"/>
          </a:p>
        </p:txBody>
      </p:sp>
      <p:sp>
        <p:nvSpPr>
          <p:cNvPr id="13" name="card_202"/>
          <p:cNvSpPr/>
          <p:nvPr/>
        </p:nvSpPr>
        <p:spPr>
          <a:xfrm>
            <a:off x="457200" y="2834640"/>
            <a:ext cx="4023360" cy="1508760"/>
          </a:xfrm>
          <a:prstGeom prst="roundRect">
            <a:avLst>
              <a:gd name="adj" fmla="val 7273"/>
            </a:avLst>
          </a:prstGeom>
          <a:solidFill>
            <a:schemeClr val="bg2"/>
          </a:solidFill>
          <a:ln/>
        </p:spPr>
      </p:sp>
      <p:sp>
        <p:nvSpPr>
          <p:cNvPr id="14" name="badge_203"/>
          <p:cNvSpPr/>
          <p:nvPr/>
        </p:nvSpPr>
        <p:spPr>
          <a:xfrm>
            <a:off x="640080" y="3035808"/>
            <a:ext cx="384048" cy="384048"/>
          </a:xfrm>
          <a:prstGeom prst="ellipse">
            <a:avLst/>
          </a:prstGeom>
          <a:solidFill>
            <a:srgbClr val="F3B61F"/>
          </a:solidFill>
          <a:ln/>
        </p:spPr>
      </p:sp>
      <p:sp>
        <p:nvSpPr>
          <p:cNvPr id="15" name="badgeTxt_204"/>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205"/>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Four years at first</a:t>
            </a:r>
            <a:endParaRPr lang="en-US" sz="1700" dirty="0"/>
          </a:p>
        </p:txBody>
      </p:sp>
      <p:sp>
        <p:nvSpPr>
          <p:cNvPr id="17" name="txt_206"/>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The Act lasted four years, but it was renewed in 1937 and 1941.</a:t>
            </a:r>
            <a:endParaRPr lang="en-US" sz="1300" dirty="0"/>
          </a:p>
        </p:txBody>
      </p:sp>
      <p:sp>
        <p:nvSpPr>
          <p:cNvPr id="18" name="card_207"/>
          <p:cNvSpPr/>
          <p:nvPr/>
        </p:nvSpPr>
        <p:spPr>
          <a:xfrm>
            <a:off x="4663440" y="2834640"/>
            <a:ext cx="4023360" cy="1508760"/>
          </a:xfrm>
          <a:prstGeom prst="roundRect">
            <a:avLst>
              <a:gd name="adj" fmla="val 7273"/>
            </a:avLst>
          </a:prstGeom>
          <a:solidFill>
            <a:schemeClr val="bg2"/>
          </a:solidFill>
          <a:ln/>
        </p:spPr>
      </p:sp>
      <p:sp>
        <p:nvSpPr>
          <p:cNvPr id="19" name="badge_208"/>
          <p:cNvSpPr/>
          <p:nvPr/>
        </p:nvSpPr>
        <p:spPr>
          <a:xfrm>
            <a:off x="4846320" y="3035808"/>
            <a:ext cx="384048" cy="384048"/>
          </a:xfrm>
          <a:prstGeom prst="ellipse">
            <a:avLst/>
          </a:prstGeom>
          <a:solidFill>
            <a:srgbClr val="17A398"/>
          </a:solidFill>
          <a:ln/>
        </p:spPr>
      </p:sp>
      <p:sp>
        <p:nvSpPr>
          <p:cNvPr id="20" name="badgeTxt_209"/>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210"/>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A legal dictatorship</a:t>
            </a:r>
            <a:endParaRPr lang="en-US" sz="1700" dirty="0"/>
          </a:p>
        </p:txBody>
      </p:sp>
      <p:sp>
        <p:nvSpPr>
          <p:cNvPr id="22" name="txt_211"/>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Hitler could now remove his opponents using the law itself.</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Your turn: the fire and the Act</a:t>
            </a:r>
            <a:endParaRPr lang="en-US" sz="3000" dirty="0"/>
          </a:p>
        </p:txBody>
      </p:sp>
      <p:sp>
        <p:nvSpPr>
          <p:cNvPr id="3" name="card_212"/>
          <p:cNvSpPr/>
          <p:nvPr/>
        </p:nvSpPr>
        <p:spPr>
          <a:xfrm>
            <a:off x="457200" y="1143000"/>
            <a:ext cx="4023360" cy="987552"/>
          </a:xfrm>
          <a:prstGeom prst="roundRect">
            <a:avLst>
              <a:gd name="adj" fmla="val 11111"/>
            </a:avLst>
          </a:prstGeom>
          <a:solidFill>
            <a:schemeClr val="bg2"/>
          </a:solidFill>
          <a:ln/>
        </p:spPr>
      </p:sp>
      <p:sp>
        <p:nvSpPr>
          <p:cNvPr id="4" name="badge_213"/>
          <p:cNvSpPr/>
          <p:nvPr/>
        </p:nvSpPr>
        <p:spPr>
          <a:xfrm>
            <a:off x="621792" y="1444752"/>
            <a:ext cx="384048" cy="384048"/>
          </a:xfrm>
          <a:prstGeom prst="ellipse">
            <a:avLst/>
          </a:prstGeom>
          <a:solidFill>
            <a:schemeClr val="accent4"/>
          </a:solidFill>
          <a:ln/>
        </p:spPr>
      </p:sp>
      <p:sp>
        <p:nvSpPr>
          <p:cNvPr id="5" name="badgeTxt_214"/>
          <p:cNvSpPr txBox="1"/>
          <p:nvPr/>
        </p:nvSpPr>
        <p:spPr>
          <a:xfrm>
            <a:off x="62179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215"/>
          <p:cNvSpPr txBox="1"/>
          <p:nvPr/>
        </p:nvSpPr>
        <p:spPr>
          <a:xfrm>
            <a:off x="1188720" y="1216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When was the Reichstag Fire?</a:t>
            </a:r>
            <a:endParaRPr lang="en-US" sz="1400" dirty="0"/>
          </a:p>
        </p:txBody>
      </p:sp>
      <p:sp>
        <p:nvSpPr>
          <p:cNvPr id="7" name="card_216"/>
          <p:cNvSpPr/>
          <p:nvPr/>
        </p:nvSpPr>
        <p:spPr>
          <a:xfrm>
            <a:off x="4663440" y="1143000"/>
            <a:ext cx="4023360" cy="987552"/>
          </a:xfrm>
          <a:prstGeom prst="roundRect">
            <a:avLst>
              <a:gd name="adj" fmla="val 11111"/>
            </a:avLst>
          </a:prstGeom>
          <a:solidFill>
            <a:schemeClr val="bg2"/>
          </a:solidFill>
          <a:ln/>
        </p:spPr>
      </p:sp>
      <p:sp>
        <p:nvSpPr>
          <p:cNvPr id="8" name="badge_217"/>
          <p:cNvSpPr/>
          <p:nvPr/>
        </p:nvSpPr>
        <p:spPr>
          <a:xfrm>
            <a:off x="4828032" y="1444752"/>
            <a:ext cx="384048" cy="384048"/>
          </a:xfrm>
          <a:prstGeom prst="ellipse">
            <a:avLst/>
          </a:prstGeom>
          <a:solidFill>
            <a:schemeClr val="accent4"/>
          </a:solidFill>
          <a:ln/>
        </p:spPr>
      </p:sp>
      <p:sp>
        <p:nvSpPr>
          <p:cNvPr id="9" name="badgeTxt_218"/>
          <p:cNvSpPr txBox="1"/>
          <p:nvPr/>
        </p:nvSpPr>
        <p:spPr>
          <a:xfrm>
            <a:off x="482803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219"/>
          <p:cNvSpPr txBox="1"/>
          <p:nvPr/>
        </p:nvSpPr>
        <p:spPr>
          <a:xfrm>
            <a:off x="5394960" y="1216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Who was arrested at the scene?</a:t>
            </a:r>
            <a:endParaRPr lang="en-US" sz="1400" dirty="0"/>
          </a:p>
        </p:txBody>
      </p:sp>
      <p:sp>
        <p:nvSpPr>
          <p:cNvPr id="11" name="card_220"/>
          <p:cNvSpPr/>
          <p:nvPr/>
        </p:nvSpPr>
        <p:spPr>
          <a:xfrm>
            <a:off x="457200" y="2286000"/>
            <a:ext cx="4023360" cy="987552"/>
          </a:xfrm>
          <a:prstGeom prst="roundRect">
            <a:avLst>
              <a:gd name="adj" fmla="val 11111"/>
            </a:avLst>
          </a:prstGeom>
          <a:solidFill>
            <a:schemeClr val="bg2"/>
          </a:solidFill>
          <a:ln/>
        </p:spPr>
      </p:sp>
      <p:sp>
        <p:nvSpPr>
          <p:cNvPr id="12" name="badge_221"/>
          <p:cNvSpPr/>
          <p:nvPr/>
        </p:nvSpPr>
        <p:spPr>
          <a:xfrm>
            <a:off x="621792" y="2587752"/>
            <a:ext cx="384048" cy="384048"/>
          </a:xfrm>
          <a:prstGeom prst="ellipse">
            <a:avLst/>
          </a:prstGeom>
          <a:solidFill>
            <a:schemeClr val="accent4"/>
          </a:solidFill>
          <a:ln/>
        </p:spPr>
      </p:sp>
      <p:sp>
        <p:nvSpPr>
          <p:cNvPr id="13" name="badgeTxt_222"/>
          <p:cNvSpPr txBox="1"/>
          <p:nvPr/>
        </p:nvSpPr>
        <p:spPr>
          <a:xfrm>
            <a:off x="62179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223"/>
          <p:cNvSpPr txBox="1"/>
          <p:nvPr/>
        </p:nvSpPr>
        <p:spPr>
          <a:xfrm>
            <a:off x="1188720" y="2359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What did the Reichstag Fire Decree remove?</a:t>
            </a:r>
            <a:endParaRPr lang="en-US" sz="1400" dirty="0"/>
          </a:p>
        </p:txBody>
      </p:sp>
      <p:sp>
        <p:nvSpPr>
          <p:cNvPr id="15" name="card_224"/>
          <p:cNvSpPr/>
          <p:nvPr/>
        </p:nvSpPr>
        <p:spPr>
          <a:xfrm>
            <a:off x="4663440" y="2286000"/>
            <a:ext cx="4023360" cy="987552"/>
          </a:xfrm>
          <a:prstGeom prst="roundRect">
            <a:avLst>
              <a:gd name="adj" fmla="val 11111"/>
            </a:avLst>
          </a:prstGeom>
          <a:solidFill>
            <a:schemeClr val="bg2"/>
          </a:solidFill>
          <a:ln/>
        </p:spPr>
      </p:sp>
      <p:sp>
        <p:nvSpPr>
          <p:cNvPr id="16" name="badge_225"/>
          <p:cNvSpPr/>
          <p:nvPr/>
        </p:nvSpPr>
        <p:spPr>
          <a:xfrm>
            <a:off x="4828032" y="2587752"/>
            <a:ext cx="384048" cy="384048"/>
          </a:xfrm>
          <a:prstGeom prst="ellipse">
            <a:avLst/>
          </a:prstGeom>
          <a:solidFill>
            <a:schemeClr val="accent4"/>
          </a:solidFill>
          <a:ln/>
        </p:spPr>
      </p:sp>
      <p:sp>
        <p:nvSpPr>
          <p:cNvPr id="17" name="badgeTxt_226"/>
          <p:cNvSpPr txBox="1"/>
          <p:nvPr/>
        </p:nvSpPr>
        <p:spPr>
          <a:xfrm>
            <a:off x="482803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18" name="txt_227"/>
          <p:cNvSpPr txBox="1"/>
          <p:nvPr/>
        </p:nvSpPr>
        <p:spPr>
          <a:xfrm>
            <a:off x="5394960" y="2359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What share of the vote did the Nazis win in March 1933?</a:t>
            </a:r>
            <a:endParaRPr lang="en-US" sz="1400" dirty="0"/>
          </a:p>
        </p:txBody>
      </p:sp>
      <p:sp>
        <p:nvSpPr>
          <p:cNvPr id="19" name="card_228"/>
          <p:cNvSpPr/>
          <p:nvPr/>
        </p:nvSpPr>
        <p:spPr>
          <a:xfrm>
            <a:off x="457200" y="3429000"/>
            <a:ext cx="4023360" cy="987552"/>
          </a:xfrm>
          <a:prstGeom prst="roundRect">
            <a:avLst>
              <a:gd name="adj" fmla="val 11111"/>
            </a:avLst>
          </a:prstGeom>
          <a:solidFill>
            <a:schemeClr val="bg2"/>
          </a:solidFill>
          <a:ln/>
        </p:spPr>
      </p:sp>
      <p:sp>
        <p:nvSpPr>
          <p:cNvPr id="20" name="badge_229"/>
          <p:cNvSpPr/>
          <p:nvPr/>
        </p:nvSpPr>
        <p:spPr>
          <a:xfrm>
            <a:off x="621792" y="3730752"/>
            <a:ext cx="384048" cy="384048"/>
          </a:xfrm>
          <a:prstGeom prst="ellipse">
            <a:avLst/>
          </a:prstGeom>
          <a:solidFill>
            <a:schemeClr val="accent4"/>
          </a:solidFill>
          <a:ln/>
        </p:spPr>
      </p:sp>
      <p:sp>
        <p:nvSpPr>
          <p:cNvPr id="21" name="badgeTxt_230"/>
          <p:cNvSpPr txBox="1"/>
          <p:nvPr/>
        </p:nvSpPr>
        <p:spPr>
          <a:xfrm>
            <a:off x="62179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2" name="txt_231"/>
          <p:cNvSpPr txBox="1"/>
          <p:nvPr/>
        </p:nvSpPr>
        <p:spPr>
          <a:xfrm>
            <a:off x="1188720" y="3502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Why did the Centre Party support the Enabling Act?</a:t>
            </a:r>
            <a:endParaRPr lang="en-US" sz="1400" dirty="0"/>
          </a:p>
        </p:txBody>
      </p:sp>
      <p:sp>
        <p:nvSpPr>
          <p:cNvPr id="23" name="card_232"/>
          <p:cNvSpPr/>
          <p:nvPr/>
        </p:nvSpPr>
        <p:spPr>
          <a:xfrm>
            <a:off x="4663440" y="3429000"/>
            <a:ext cx="4023360" cy="987552"/>
          </a:xfrm>
          <a:prstGeom prst="roundRect">
            <a:avLst>
              <a:gd name="adj" fmla="val 11111"/>
            </a:avLst>
          </a:prstGeom>
          <a:solidFill>
            <a:schemeClr val="bg2"/>
          </a:solidFill>
          <a:ln/>
        </p:spPr>
      </p:sp>
      <p:sp>
        <p:nvSpPr>
          <p:cNvPr id="24" name="badge_233"/>
          <p:cNvSpPr/>
          <p:nvPr/>
        </p:nvSpPr>
        <p:spPr>
          <a:xfrm>
            <a:off x="4828032" y="3730752"/>
            <a:ext cx="384048" cy="384048"/>
          </a:xfrm>
          <a:prstGeom prst="ellipse">
            <a:avLst/>
          </a:prstGeom>
          <a:solidFill>
            <a:schemeClr val="accent4"/>
          </a:solidFill>
          <a:ln/>
        </p:spPr>
      </p:sp>
      <p:sp>
        <p:nvSpPr>
          <p:cNvPr id="25" name="badgeTxt_234"/>
          <p:cNvSpPr txBox="1"/>
          <p:nvPr/>
        </p:nvSpPr>
        <p:spPr>
          <a:xfrm>
            <a:off x="482803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26" name="txt_235"/>
          <p:cNvSpPr txBox="1"/>
          <p:nvPr/>
        </p:nvSpPr>
        <p:spPr>
          <a:xfrm>
            <a:off x="5394960" y="3502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What was the vote for the Enabling Act?</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Your turn: the fire and the Act: answers</a:t>
            </a:r>
            <a:endParaRPr lang="en-US" sz="3000" dirty="0"/>
          </a:p>
        </p:txBody>
      </p:sp>
      <p:sp>
        <p:nvSpPr>
          <p:cNvPr id="3" name="card_236"/>
          <p:cNvSpPr/>
          <p:nvPr/>
        </p:nvSpPr>
        <p:spPr>
          <a:xfrm>
            <a:off x="457200" y="1143000"/>
            <a:ext cx="4023360" cy="987552"/>
          </a:xfrm>
          <a:prstGeom prst="roundRect">
            <a:avLst>
              <a:gd name="adj" fmla="val 11111"/>
            </a:avLst>
          </a:prstGeom>
          <a:solidFill>
            <a:schemeClr val="bg2"/>
          </a:solidFill>
          <a:ln/>
        </p:spPr>
      </p:sp>
      <p:sp>
        <p:nvSpPr>
          <p:cNvPr id="4" name="badge_237"/>
          <p:cNvSpPr/>
          <p:nvPr/>
        </p:nvSpPr>
        <p:spPr>
          <a:xfrm>
            <a:off x="621792" y="1444752"/>
            <a:ext cx="384048" cy="384048"/>
          </a:xfrm>
          <a:prstGeom prst="ellipse">
            <a:avLst/>
          </a:prstGeom>
          <a:solidFill>
            <a:schemeClr val="accent4"/>
          </a:solidFill>
          <a:ln/>
        </p:spPr>
      </p:sp>
      <p:sp>
        <p:nvSpPr>
          <p:cNvPr id="5" name="badgeTxt_238"/>
          <p:cNvSpPr txBox="1"/>
          <p:nvPr/>
        </p:nvSpPr>
        <p:spPr>
          <a:xfrm>
            <a:off x="62179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239"/>
          <p:cNvSpPr txBox="1"/>
          <p:nvPr/>
        </p:nvSpPr>
        <p:spPr>
          <a:xfrm>
            <a:off x="1188720" y="1216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When was the Reichstag Fire?</a:t>
            </a:r>
            <a:endParaRPr lang="en-US" sz="1400" dirty="0"/>
          </a:p>
        </p:txBody>
      </p:sp>
      <p:sp>
        <p:nvSpPr>
          <p:cNvPr id="7" name="txt_240"/>
          <p:cNvSpPr txBox="1"/>
          <p:nvPr/>
        </p:nvSpPr>
        <p:spPr>
          <a:xfrm>
            <a:off x="3063240" y="1216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27 February 1933</a:t>
            </a:r>
            <a:endParaRPr lang="en-US" sz="1300" dirty="0"/>
          </a:p>
        </p:txBody>
      </p:sp>
      <p:sp>
        <p:nvSpPr>
          <p:cNvPr id="8" name="card_241"/>
          <p:cNvSpPr/>
          <p:nvPr/>
        </p:nvSpPr>
        <p:spPr>
          <a:xfrm>
            <a:off x="4663440" y="1143000"/>
            <a:ext cx="4023360" cy="987552"/>
          </a:xfrm>
          <a:prstGeom prst="roundRect">
            <a:avLst>
              <a:gd name="adj" fmla="val 11111"/>
            </a:avLst>
          </a:prstGeom>
          <a:solidFill>
            <a:schemeClr val="bg2"/>
          </a:solidFill>
          <a:ln/>
        </p:spPr>
      </p:sp>
      <p:sp>
        <p:nvSpPr>
          <p:cNvPr id="9" name="badge_242"/>
          <p:cNvSpPr/>
          <p:nvPr/>
        </p:nvSpPr>
        <p:spPr>
          <a:xfrm>
            <a:off x="4828032" y="1444752"/>
            <a:ext cx="384048" cy="384048"/>
          </a:xfrm>
          <a:prstGeom prst="ellipse">
            <a:avLst/>
          </a:prstGeom>
          <a:solidFill>
            <a:schemeClr val="accent4"/>
          </a:solidFill>
          <a:ln/>
        </p:spPr>
      </p:sp>
      <p:sp>
        <p:nvSpPr>
          <p:cNvPr id="10" name="badgeTxt_243"/>
          <p:cNvSpPr txBox="1"/>
          <p:nvPr/>
        </p:nvSpPr>
        <p:spPr>
          <a:xfrm>
            <a:off x="482803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244"/>
          <p:cNvSpPr txBox="1"/>
          <p:nvPr/>
        </p:nvSpPr>
        <p:spPr>
          <a:xfrm>
            <a:off x="5394960" y="1216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Who was arrested at the scene?</a:t>
            </a:r>
            <a:endParaRPr lang="en-US" sz="1400" dirty="0"/>
          </a:p>
        </p:txBody>
      </p:sp>
      <p:sp>
        <p:nvSpPr>
          <p:cNvPr id="12" name="txt_245"/>
          <p:cNvSpPr txBox="1"/>
          <p:nvPr/>
        </p:nvSpPr>
        <p:spPr>
          <a:xfrm>
            <a:off x="7269480" y="1216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Marinus van der Lubbe</a:t>
            </a:r>
            <a:endParaRPr lang="en-US" sz="1300" dirty="0"/>
          </a:p>
        </p:txBody>
      </p:sp>
      <p:sp>
        <p:nvSpPr>
          <p:cNvPr id="13" name="card_246"/>
          <p:cNvSpPr/>
          <p:nvPr/>
        </p:nvSpPr>
        <p:spPr>
          <a:xfrm>
            <a:off x="457200" y="2286000"/>
            <a:ext cx="4023360" cy="987552"/>
          </a:xfrm>
          <a:prstGeom prst="roundRect">
            <a:avLst>
              <a:gd name="adj" fmla="val 11111"/>
            </a:avLst>
          </a:prstGeom>
          <a:solidFill>
            <a:schemeClr val="bg2"/>
          </a:solidFill>
          <a:ln/>
        </p:spPr>
      </p:sp>
      <p:sp>
        <p:nvSpPr>
          <p:cNvPr id="14" name="badge_247"/>
          <p:cNvSpPr/>
          <p:nvPr/>
        </p:nvSpPr>
        <p:spPr>
          <a:xfrm>
            <a:off x="621792" y="2587752"/>
            <a:ext cx="384048" cy="384048"/>
          </a:xfrm>
          <a:prstGeom prst="ellipse">
            <a:avLst/>
          </a:prstGeom>
          <a:solidFill>
            <a:schemeClr val="accent4"/>
          </a:solidFill>
          <a:ln/>
        </p:spPr>
      </p:sp>
      <p:sp>
        <p:nvSpPr>
          <p:cNvPr id="15" name="badgeTxt_248"/>
          <p:cNvSpPr txBox="1"/>
          <p:nvPr/>
        </p:nvSpPr>
        <p:spPr>
          <a:xfrm>
            <a:off x="62179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249"/>
          <p:cNvSpPr txBox="1"/>
          <p:nvPr/>
        </p:nvSpPr>
        <p:spPr>
          <a:xfrm>
            <a:off x="1188720" y="2359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What did the Reichstag Fire Decree remove?</a:t>
            </a:r>
            <a:endParaRPr lang="en-US" sz="1400" dirty="0"/>
          </a:p>
        </p:txBody>
      </p:sp>
      <p:sp>
        <p:nvSpPr>
          <p:cNvPr id="17" name="txt_250"/>
          <p:cNvSpPr txBox="1"/>
          <p:nvPr/>
        </p:nvSpPr>
        <p:spPr>
          <a:xfrm>
            <a:off x="3063240" y="2359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Basic civil rights</a:t>
            </a:r>
            <a:endParaRPr lang="en-US" sz="1300" dirty="0"/>
          </a:p>
        </p:txBody>
      </p:sp>
      <p:sp>
        <p:nvSpPr>
          <p:cNvPr id="18" name="card_251"/>
          <p:cNvSpPr/>
          <p:nvPr/>
        </p:nvSpPr>
        <p:spPr>
          <a:xfrm>
            <a:off x="4663440" y="2286000"/>
            <a:ext cx="4023360" cy="987552"/>
          </a:xfrm>
          <a:prstGeom prst="roundRect">
            <a:avLst>
              <a:gd name="adj" fmla="val 11111"/>
            </a:avLst>
          </a:prstGeom>
          <a:solidFill>
            <a:schemeClr val="bg2"/>
          </a:solidFill>
          <a:ln/>
        </p:spPr>
      </p:sp>
      <p:sp>
        <p:nvSpPr>
          <p:cNvPr id="19" name="badge_252"/>
          <p:cNvSpPr/>
          <p:nvPr/>
        </p:nvSpPr>
        <p:spPr>
          <a:xfrm>
            <a:off x="4828032" y="2587752"/>
            <a:ext cx="384048" cy="384048"/>
          </a:xfrm>
          <a:prstGeom prst="ellipse">
            <a:avLst/>
          </a:prstGeom>
          <a:solidFill>
            <a:schemeClr val="accent4"/>
          </a:solidFill>
          <a:ln/>
        </p:spPr>
      </p:sp>
      <p:sp>
        <p:nvSpPr>
          <p:cNvPr id="20" name="badgeTxt_253"/>
          <p:cNvSpPr txBox="1"/>
          <p:nvPr/>
        </p:nvSpPr>
        <p:spPr>
          <a:xfrm>
            <a:off x="482803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254"/>
          <p:cNvSpPr txBox="1"/>
          <p:nvPr/>
        </p:nvSpPr>
        <p:spPr>
          <a:xfrm>
            <a:off x="5394960" y="2359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What share of the vote did the Nazis win in March 1933?</a:t>
            </a:r>
            <a:endParaRPr lang="en-US" sz="1400" dirty="0"/>
          </a:p>
        </p:txBody>
      </p:sp>
      <p:sp>
        <p:nvSpPr>
          <p:cNvPr id="22" name="txt_255"/>
          <p:cNvSpPr txBox="1"/>
          <p:nvPr/>
        </p:nvSpPr>
        <p:spPr>
          <a:xfrm>
            <a:off x="7269480" y="2359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43.9%</a:t>
            </a:r>
            <a:endParaRPr lang="en-US" sz="1300" dirty="0"/>
          </a:p>
        </p:txBody>
      </p:sp>
      <p:sp>
        <p:nvSpPr>
          <p:cNvPr id="23" name="card_256"/>
          <p:cNvSpPr/>
          <p:nvPr/>
        </p:nvSpPr>
        <p:spPr>
          <a:xfrm>
            <a:off x="457200" y="3429000"/>
            <a:ext cx="4023360" cy="987552"/>
          </a:xfrm>
          <a:prstGeom prst="roundRect">
            <a:avLst>
              <a:gd name="adj" fmla="val 11111"/>
            </a:avLst>
          </a:prstGeom>
          <a:solidFill>
            <a:schemeClr val="bg2"/>
          </a:solidFill>
          <a:ln/>
        </p:spPr>
      </p:sp>
      <p:sp>
        <p:nvSpPr>
          <p:cNvPr id="24" name="badge_257"/>
          <p:cNvSpPr/>
          <p:nvPr/>
        </p:nvSpPr>
        <p:spPr>
          <a:xfrm>
            <a:off x="621792" y="3730752"/>
            <a:ext cx="384048" cy="384048"/>
          </a:xfrm>
          <a:prstGeom prst="ellipse">
            <a:avLst/>
          </a:prstGeom>
          <a:solidFill>
            <a:schemeClr val="accent4"/>
          </a:solidFill>
          <a:ln/>
        </p:spPr>
      </p:sp>
      <p:sp>
        <p:nvSpPr>
          <p:cNvPr id="25" name="badgeTxt_258"/>
          <p:cNvSpPr txBox="1"/>
          <p:nvPr/>
        </p:nvSpPr>
        <p:spPr>
          <a:xfrm>
            <a:off x="62179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259"/>
          <p:cNvSpPr txBox="1"/>
          <p:nvPr/>
        </p:nvSpPr>
        <p:spPr>
          <a:xfrm>
            <a:off x="1188720" y="3502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Why did the Centre Party support the Enabling Act?</a:t>
            </a:r>
            <a:endParaRPr lang="en-US" sz="1400" dirty="0"/>
          </a:p>
        </p:txBody>
      </p:sp>
      <p:sp>
        <p:nvSpPr>
          <p:cNvPr id="27" name="txt_260"/>
          <p:cNvSpPr txBox="1"/>
          <p:nvPr/>
        </p:nvSpPr>
        <p:spPr>
          <a:xfrm>
            <a:off x="3063240" y="3502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Promises to protect the Catholic Church</a:t>
            </a:r>
            <a:endParaRPr lang="en-US" sz="1300" dirty="0"/>
          </a:p>
        </p:txBody>
      </p:sp>
      <p:sp>
        <p:nvSpPr>
          <p:cNvPr id="28" name="card_261"/>
          <p:cNvSpPr/>
          <p:nvPr/>
        </p:nvSpPr>
        <p:spPr>
          <a:xfrm>
            <a:off x="4663440" y="3429000"/>
            <a:ext cx="4023360" cy="987552"/>
          </a:xfrm>
          <a:prstGeom prst="roundRect">
            <a:avLst>
              <a:gd name="adj" fmla="val 11111"/>
            </a:avLst>
          </a:prstGeom>
          <a:solidFill>
            <a:schemeClr val="bg2"/>
          </a:solidFill>
          <a:ln/>
        </p:spPr>
      </p:sp>
      <p:sp>
        <p:nvSpPr>
          <p:cNvPr id="29" name="badge_262"/>
          <p:cNvSpPr/>
          <p:nvPr/>
        </p:nvSpPr>
        <p:spPr>
          <a:xfrm>
            <a:off x="4828032" y="3730752"/>
            <a:ext cx="384048" cy="384048"/>
          </a:xfrm>
          <a:prstGeom prst="ellipse">
            <a:avLst/>
          </a:prstGeom>
          <a:solidFill>
            <a:schemeClr val="accent4"/>
          </a:solidFill>
          <a:ln/>
        </p:spPr>
      </p:sp>
      <p:sp>
        <p:nvSpPr>
          <p:cNvPr id="30" name="badgeTxt_263"/>
          <p:cNvSpPr txBox="1"/>
          <p:nvPr/>
        </p:nvSpPr>
        <p:spPr>
          <a:xfrm>
            <a:off x="482803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31" name="txt_264"/>
          <p:cNvSpPr txBox="1"/>
          <p:nvPr/>
        </p:nvSpPr>
        <p:spPr>
          <a:xfrm>
            <a:off x="5394960" y="3502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What was the vote for the Enabling Act?</a:t>
            </a:r>
            <a:endParaRPr lang="en-US" sz="1400" dirty="0"/>
          </a:p>
        </p:txBody>
      </p:sp>
      <p:sp>
        <p:nvSpPr>
          <p:cNvPr id="32" name="txt_265"/>
          <p:cNvSpPr txBox="1"/>
          <p:nvPr/>
        </p:nvSpPr>
        <p:spPr>
          <a:xfrm>
            <a:off x="7269480" y="3502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444 to 94</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Part 3: Removing opposition, 1933</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Making Germany a one party state</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Gleichschaltung: taking control</a:t>
            </a:r>
            <a:endParaRPr lang="en-US" sz="3000" dirty="0"/>
          </a:p>
        </p:txBody>
      </p:sp>
      <p:sp>
        <p:nvSpPr>
          <p:cNvPr id="3" name="card_266"/>
          <p:cNvSpPr/>
          <p:nvPr/>
        </p:nvSpPr>
        <p:spPr>
          <a:xfrm>
            <a:off x="457200" y="1143000"/>
            <a:ext cx="8229600" cy="566928"/>
          </a:xfrm>
          <a:prstGeom prst="roundRect">
            <a:avLst>
              <a:gd name="adj" fmla="val 19355"/>
            </a:avLst>
          </a:prstGeom>
          <a:solidFill>
            <a:schemeClr val="bg2"/>
          </a:solidFill>
          <a:ln/>
        </p:spPr>
      </p:sp>
      <p:sp>
        <p:nvSpPr>
          <p:cNvPr id="4" name="badge_267"/>
          <p:cNvSpPr/>
          <p:nvPr/>
        </p:nvSpPr>
        <p:spPr>
          <a:xfrm>
            <a:off x="621792" y="1234440"/>
            <a:ext cx="384048" cy="384048"/>
          </a:xfrm>
          <a:prstGeom prst="ellipse">
            <a:avLst/>
          </a:prstGeom>
          <a:solidFill>
            <a:srgbClr val="17A398"/>
          </a:solidFill>
          <a:ln/>
        </p:spPr>
      </p:sp>
      <p:sp>
        <p:nvSpPr>
          <p:cNvPr id="5" name="badgeTxt_268"/>
          <p:cNvSpPr txBox="1"/>
          <p:nvPr/>
        </p:nvSpPr>
        <p:spPr>
          <a:xfrm>
            <a:off x="621792" y="12344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269"/>
          <p:cNvSpPr txBox="1"/>
          <p:nvPr/>
        </p:nvSpPr>
        <p:spPr>
          <a:xfrm>
            <a:off x="1188720" y="1143000"/>
            <a:ext cx="1737360" cy="566928"/>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31 March 1933</a:t>
            </a:r>
            <a:endParaRPr lang="en-US" sz="1500" dirty="0"/>
          </a:p>
        </p:txBody>
      </p:sp>
      <p:sp>
        <p:nvSpPr>
          <p:cNvPr id="7" name="txt_270"/>
          <p:cNvSpPr txBox="1"/>
          <p:nvPr/>
        </p:nvSpPr>
        <p:spPr>
          <a:xfrm>
            <a:off x="2926080" y="1143000"/>
            <a:ext cx="5577840" cy="566928"/>
          </a:xfrm>
          <a:prstGeom prst="rect">
            <a:avLst/>
          </a:prstGeom>
          <a:noFill/>
          <a:ln/>
        </p:spPr>
        <p:txBody>
          <a:bodyPr wrap="square" lIns="0" tIns="0" rIns="0" bIns="0" rtlCol="0" anchor="ctr"/>
          <a:lstStyle/>
          <a:p>
            <a:pPr indent="0" marL="0">
              <a:buNone/>
            </a:pPr>
            <a:r>
              <a:rPr lang="en-US" sz="1400" dirty="0">
                <a:solidFill>
                  <a:schemeClr val="tx1"/>
                </a:solidFill>
              </a:rPr>
              <a:t>State parliaments are dissolved and reorganised with Nazi majorities</a:t>
            </a:r>
            <a:endParaRPr lang="en-US" sz="1400" dirty="0"/>
          </a:p>
        </p:txBody>
      </p:sp>
      <p:sp>
        <p:nvSpPr>
          <p:cNvPr id="8" name="card_271"/>
          <p:cNvSpPr/>
          <p:nvPr/>
        </p:nvSpPr>
        <p:spPr>
          <a:xfrm>
            <a:off x="457200" y="1828800"/>
            <a:ext cx="8229600" cy="566928"/>
          </a:xfrm>
          <a:prstGeom prst="roundRect">
            <a:avLst>
              <a:gd name="adj" fmla="val 19355"/>
            </a:avLst>
          </a:prstGeom>
          <a:solidFill>
            <a:schemeClr val="bg2"/>
          </a:solidFill>
          <a:ln/>
        </p:spPr>
      </p:sp>
      <p:sp>
        <p:nvSpPr>
          <p:cNvPr id="9" name="badge_272"/>
          <p:cNvSpPr/>
          <p:nvPr/>
        </p:nvSpPr>
        <p:spPr>
          <a:xfrm>
            <a:off x="621792" y="1920240"/>
            <a:ext cx="384048" cy="384048"/>
          </a:xfrm>
          <a:prstGeom prst="ellipse">
            <a:avLst/>
          </a:prstGeom>
          <a:solidFill>
            <a:srgbClr val="17A398"/>
          </a:solidFill>
          <a:ln/>
        </p:spPr>
      </p:sp>
      <p:sp>
        <p:nvSpPr>
          <p:cNvPr id="10" name="badgeTxt_273"/>
          <p:cNvSpPr txBox="1"/>
          <p:nvPr/>
        </p:nvSpPr>
        <p:spPr>
          <a:xfrm>
            <a:off x="621792" y="1920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274"/>
          <p:cNvSpPr txBox="1"/>
          <p:nvPr/>
        </p:nvSpPr>
        <p:spPr>
          <a:xfrm>
            <a:off x="1188720" y="1828800"/>
            <a:ext cx="1737360" cy="566928"/>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2 May 1933</a:t>
            </a:r>
            <a:endParaRPr lang="en-US" sz="1500" dirty="0"/>
          </a:p>
        </p:txBody>
      </p:sp>
      <p:sp>
        <p:nvSpPr>
          <p:cNvPr id="12" name="txt_275"/>
          <p:cNvSpPr txBox="1"/>
          <p:nvPr/>
        </p:nvSpPr>
        <p:spPr>
          <a:xfrm>
            <a:off x="2926080" y="1828800"/>
            <a:ext cx="5577840" cy="566928"/>
          </a:xfrm>
          <a:prstGeom prst="rect">
            <a:avLst/>
          </a:prstGeom>
          <a:noFill/>
          <a:ln/>
        </p:spPr>
        <p:txBody>
          <a:bodyPr wrap="square" lIns="0" tIns="0" rIns="0" bIns="0" rtlCol="0" anchor="ctr"/>
          <a:lstStyle/>
          <a:p>
            <a:pPr indent="0" marL="0">
              <a:buNone/>
            </a:pPr>
            <a:r>
              <a:rPr lang="en-US" sz="1400" dirty="0">
                <a:solidFill>
                  <a:schemeClr val="tx1"/>
                </a:solidFill>
              </a:rPr>
              <a:t>Trade unions are banned. Their offices are raided and their leaders arrested</a:t>
            </a:r>
            <a:endParaRPr lang="en-US" sz="1400" dirty="0"/>
          </a:p>
        </p:txBody>
      </p:sp>
      <p:sp>
        <p:nvSpPr>
          <p:cNvPr id="13" name="card_276"/>
          <p:cNvSpPr/>
          <p:nvPr/>
        </p:nvSpPr>
        <p:spPr>
          <a:xfrm>
            <a:off x="457200" y="2514600"/>
            <a:ext cx="8229600" cy="566928"/>
          </a:xfrm>
          <a:prstGeom prst="roundRect">
            <a:avLst>
              <a:gd name="adj" fmla="val 19355"/>
            </a:avLst>
          </a:prstGeom>
          <a:solidFill>
            <a:schemeClr val="bg2"/>
          </a:solidFill>
          <a:ln/>
        </p:spPr>
      </p:sp>
      <p:sp>
        <p:nvSpPr>
          <p:cNvPr id="14" name="badge_277"/>
          <p:cNvSpPr/>
          <p:nvPr/>
        </p:nvSpPr>
        <p:spPr>
          <a:xfrm>
            <a:off x="621792" y="2606040"/>
            <a:ext cx="384048" cy="384048"/>
          </a:xfrm>
          <a:prstGeom prst="ellipse">
            <a:avLst/>
          </a:prstGeom>
          <a:solidFill>
            <a:srgbClr val="E4572E"/>
          </a:solidFill>
          <a:ln/>
        </p:spPr>
      </p:sp>
      <p:sp>
        <p:nvSpPr>
          <p:cNvPr id="15" name="badgeTxt_278"/>
          <p:cNvSpPr txBox="1"/>
          <p:nvPr/>
        </p:nvSpPr>
        <p:spPr>
          <a:xfrm>
            <a:off x="621792" y="26060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279"/>
          <p:cNvSpPr txBox="1"/>
          <p:nvPr/>
        </p:nvSpPr>
        <p:spPr>
          <a:xfrm>
            <a:off x="1188720" y="2514600"/>
            <a:ext cx="1737360" cy="566928"/>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May 1933</a:t>
            </a:r>
            <a:endParaRPr lang="en-US" sz="1500" dirty="0"/>
          </a:p>
        </p:txBody>
      </p:sp>
      <p:sp>
        <p:nvSpPr>
          <p:cNvPr id="17" name="txt_280"/>
          <p:cNvSpPr txBox="1"/>
          <p:nvPr/>
        </p:nvSpPr>
        <p:spPr>
          <a:xfrm>
            <a:off x="2926080" y="2514600"/>
            <a:ext cx="5577840" cy="566928"/>
          </a:xfrm>
          <a:prstGeom prst="rect">
            <a:avLst/>
          </a:prstGeom>
          <a:noFill/>
          <a:ln/>
        </p:spPr>
        <p:txBody>
          <a:bodyPr wrap="square" lIns="0" tIns="0" rIns="0" bIns="0" rtlCol="0" anchor="ctr"/>
          <a:lstStyle/>
          <a:p>
            <a:pPr indent="0" marL="0">
              <a:buNone/>
            </a:pPr>
            <a:r>
              <a:rPr lang="en-US" sz="1400" dirty="0">
                <a:solidFill>
                  <a:schemeClr val="tx1"/>
                </a:solidFill>
              </a:rPr>
              <a:t>The German Labour Front replaces the unions, under Nazi control</a:t>
            </a:r>
            <a:endParaRPr lang="en-US" sz="1400" dirty="0"/>
          </a:p>
        </p:txBody>
      </p:sp>
      <p:sp>
        <p:nvSpPr>
          <p:cNvPr id="18" name="card_281"/>
          <p:cNvSpPr/>
          <p:nvPr/>
        </p:nvSpPr>
        <p:spPr>
          <a:xfrm>
            <a:off x="457200" y="3200400"/>
            <a:ext cx="8229600" cy="566928"/>
          </a:xfrm>
          <a:prstGeom prst="roundRect">
            <a:avLst>
              <a:gd name="adj" fmla="val 19355"/>
            </a:avLst>
          </a:prstGeom>
          <a:solidFill>
            <a:schemeClr val="bg2"/>
          </a:solidFill>
          <a:ln/>
        </p:spPr>
      </p:sp>
      <p:sp>
        <p:nvSpPr>
          <p:cNvPr id="19" name="badge_282"/>
          <p:cNvSpPr/>
          <p:nvPr/>
        </p:nvSpPr>
        <p:spPr>
          <a:xfrm>
            <a:off x="621792" y="3291840"/>
            <a:ext cx="384048" cy="384048"/>
          </a:xfrm>
          <a:prstGeom prst="ellipse">
            <a:avLst/>
          </a:prstGeom>
          <a:solidFill>
            <a:srgbClr val="17A398"/>
          </a:solidFill>
          <a:ln/>
        </p:spPr>
      </p:sp>
      <p:sp>
        <p:nvSpPr>
          <p:cNvPr id="20" name="badgeTxt_283"/>
          <p:cNvSpPr txBox="1"/>
          <p:nvPr/>
        </p:nvSpPr>
        <p:spPr>
          <a:xfrm>
            <a:off x="621792" y="32918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284"/>
          <p:cNvSpPr txBox="1"/>
          <p:nvPr/>
        </p:nvSpPr>
        <p:spPr>
          <a:xfrm>
            <a:off x="1188720" y="3200400"/>
            <a:ext cx="1737360" cy="566928"/>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22 June 1933</a:t>
            </a:r>
            <a:endParaRPr lang="en-US" sz="1500" dirty="0"/>
          </a:p>
        </p:txBody>
      </p:sp>
      <p:sp>
        <p:nvSpPr>
          <p:cNvPr id="22" name="txt_285"/>
          <p:cNvSpPr txBox="1"/>
          <p:nvPr/>
        </p:nvSpPr>
        <p:spPr>
          <a:xfrm>
            <a:off x="2926080" y="3200400"/>
            <a:ext cx="5577840" cy="566928"/>
          </a:xfrm>
          <a:prstGeom prst="rect">
            <a:avLst/>
          </a:prstGeom>
          <a:noFill/>
          <a:ln/>
        </p:spPr>
        <p:txBody>
          <a:bodyPr wrap="square" lIns="0" tIns="0" rIns="0" bIns="0" rtlCol="0" anchor="ctr"/>
          <a:lstStyle/>
          <a:p>
            <a:pPr indent="0" marL="0">
              <a:buNone/>
            </a:pPr>
            <a:r>
              <a:rPr lang="en-US" sz="1400" dirty="0">
                <a:solidFill>
                  <a:schemeClr val="tx1"/>
                </a:solidFill>
              </a:rPr>
              <a:t>The SPD is banned. Other parties close themselves down</a:t>
            </a:r>
            <a:endParaRPr lang="en-US" sz="1400" dirty="0"/>
          </a:p>
        </p:txBody>
      </p:sp>
      <p:sp>
        <p:nvSpPr>
          <p:cNvPr id="23" name="card_286"/>
          <p:cNvSpPr/>
          <p:nvPr/>
        </p:nvSpPr>
        <p:spPr>
          <a:xfrm>
            <a:off x="457200" y="3886200"/>
            <a:ext cx="8229600" cy="566928"/>
          </a:xfrm>
          <a:prstGeom prst="roundRect">
            <a:avLst>
              <a:gd name="adj" fmla="val 19355"/>
            </a:avLst>
          </a:prstGeom>
          <a:solidFill>
            <a:schemeClr val="bg2"/>
          </a:solidFill>
          <a:ln/>
        </p:spPr>
      </p:sp>
      <p:sp>
        <p:nvSpPr>
          <p:cNvPr id="24" name="badge_287"/>
          <p:cNvSpPr/>
          <p:nvPr/>
        </p:nvSpPr>
        <p:spPr>
          <a:xfrm>
            <a:off x="621792" y="3977640"/>
            <a:ext cx="384048" cy="384048"/>
          </a:xfrm>
          <a:prstGeom prst="ellipse">
            <a:avLst/>
          </a:prstGeom>
          <a:solidFill>
            <a:srgbClr val="E4572E"/>
          </a:solidFill>
          <a:ln/>
        </p:spPr>
      </p:sp>
      <p:sp>
        <p:nvSpPr>
          <p:cNvPr id="25" name="badgeTxt_288"/>
          <p:cNvSpPr txBox="1"/>
          <p:nvPr/>
        </p:nvSpPr>
        <p:spPr>
          <a:xfrm>
            <a:off x="621792" y="39776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289"/>
          <p:cNvSpPr txBox="1"/>
          <p:nvPr/>
        </p:nvSpPr>
        <p:spPr>
          <a:xfrm>
            <a:off x="1188720" y="3886200"/>
            <a:ext cx="1737360" cy="566928"/>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14 July 1933</a:t>
            </a:r>
            <a:endParaRPr lang="en-US" sz="1500" dirty="0"/>
          </a:p>
        </p:txBody>
      </p:sp>
      <p:sp>
        <p:nvSpPr>
          <p:cNvPr id="27" name="txt_290"/>
          <p:cNvSpPr txBox="1"/>
          <p:nvPr/>
        </p:nvSpPr>
        <p:spPr>
          <a:xfrm>
            <a:off x="2926080" y="3886200"/>
            <a:ext cx="5577840" cy="566928"/>
          </a:xfrm>
          <a:prstGeom prst="rect">
            <a:avLst/>
          </a:prstGeom>
          <a:noFill/>
          <a:ln/>
        </p:spPr>
        <p:txBody>
          <a:bodyPr wrap="square" lIns="0" tIns="0" rIns="0" bIns="0" rtlCol="0" anchor="ctr"/>
          <a:lstStyle/>
          <a:p>
            <a:pPr indent="0" marL="0">
              <a:buNone/>
            </a:pPr>
            <a:r>
              <a:rPr lang="en-US" sz="1400" dirty="0">
                <a:solidFill>
                  <a:schemeClr val="tx1"/>
                </a:solidFill>
              </a:rPr>
              <a:t>A new law makes the Nazis the only legal party</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Who could still stop Hitler?</a:t>
            </a:r>
            <a:endParaRPr lang="en-US" sz="3000" dirty="0"/>
          </a:p>
        </p:txBody>
      </p:sp>
      <p:sp>
        <p:nvSpPr>
          <p:cNvPr id="3" name="card_291"/>
          <p:cNvSpPr/>
          <p:nvPr/>
        </p:nvSpPr>
        <p:spPr>
          <a:xfrm>
            <a:off x="457200" y="1143000"/>
            <a:ext cx="2606040" cy="1554480"/>
          </a:xfrm>
          <a:prstGeom prst="roundRect">
            <a:avLst>
              <a:gd name="adj" fmla="val 7059"/>
            </a:avLst>
          </a:prstGeom>
          <a:solidFill>
            <a:schemeClr val="bg2"/>
          </a:solidFill>
          <a:ln/>
        </p:spPr>
      </p:sp>
      <p:sp>
        <p:nvSpPr>
          <p:cNvPr id="4" name="txt_292"/>
          <p:cNvSpPr txBox="1"/>
          <p:nvPr/>
        </p:nvSpPr>
        <p:spPr>
          <a:xfrm>
            <a:off x="640080" y="128016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The SA</a:t>
            </a:r>
            <a:endParaRPr lang="en-US" sz="1600" dirty="0"/>
          </a:p>
        </p:txBody>
      </p:sp>
      <p:sp>
        <p:nvSpPr>
          <p:cNvPr id="5" name="txt_293"/>
          <p:cNvSpPr txBox="1"/>
          <p:nvPr/>
        </p:nvSpPr>
        <p:spPr>
          <a:xfrm>
            <a:off x="640080" y="1691640"/>
            <a:ext cx="2286000" cy="960120"/>
          </a:xfrm>
          <a:prstGeom prst="rect">
            <a:avLst/>
          </a:prstGeom>
          <a:noFill/>
          <a:ln/>
        </p:spPr>
        <p:txBody>
          <a:bodyPr wrap="square" lIns="0" tIns="0" rIns="0" bIns="0" rtlCol="0" anchor="t"/>
          <a:lstStyle/>
          <a:p>
            <a:pPr indent="0" marL="0">
              <a:buNone/>
            </a:pPr>
            <a:r>
              <a:rPr lang="en-US" sz="1300" dirty="0">
                <a:solidFill>
                  <a:schemeClr val="tx2"/>
                </a:solidFill>
              </a:rPr>
              <a:t>Around 3 million members, led by Ernst Röhm. Many wanted a 'second revolution'.</a:t>
            </a:r>
            <a:endParaRPr lang="en-US" sz="1300" dirty="0"/>
          </a:p>
        </p:txBody>
      </p:sp>
      <p:sp>
        <p:nvSpPr>
          <p:cNvPr id="6" name="card_294"/>
          <p:cNvSpPr/>
          <p:nvPr/>
        </p:nvSpPr>
        <p:spPr>
          <a:xfrm>
            <a:off x="3273552" y="1143000"/>
            <a:ext cx="2606040" cy="1554480"/>
          </a:xfrm>
          <a:prstGeom prst="roundRect">
            <a:avLst>
              <a:gd name="adj" fmla="val 7059"/>
            </a:avLst>
          </a:prstGeom>
          <a:solidFill>
            <a:schemeClr val="bg2"/>
          </a:solidFill>
          <a:ln/>
        </p:spPr>
      </p:sp>
      <p:sp>
        <p:nvSpPr>
          <p:cNvPr id="7" name="txt_295"/>
          <p:cNvSpPr txBox="1"/>
          <p:nvPr/>
        </p:nvSpPr>
        <p:spPr>
          <a:xfrm>
            <a:off x="3456432" y="1280160"/>
            <a:ext cx="2286000" cy="365760"/>
          </a:xfrm>
          <a:prstGeom prst="rect">
            <a:avLst/>
          </a:prstGeom>
          <a:noFill/>
          <a:ln/>
        </p:spPr>
        <p:txBody>
          <a:bodyPr wrap="square" lIns="0" tIns="0" rIns="0" bIns="0" rtlCol="0" anchor="t"/>
          <a:lstStyle/>
          <a:p>
            <a:pPr indent="0" marL="0">
              <a:buNone/>
            </a:pPr>
            <a:r>
              <a:rPr lang="en-US" sz="1600" b="1" dirty="0">
                <a:solidFill>
                  <a:schemeClr val="accent2"/>
                </a:solidFill>
                <a:latin typeface="Cambria" pitchFamily="34" charset="0"/>
                <a:ea typeface="Cambria" pitchFamily="34" charset="-122"/>
                <a:cs typeface="Cambria" pitchFamily="34" charset="-120"/>
              </a:rPr>
              <a:t>The army</a:t>
            </a:r>
            <a:endParaRPr lang="en-US" sz="1600" dirty="0"/>
          </a:p>
        </p:txBody>
      </p:sp>
      <p:sp>
        <p:nvSpPr>
          <p:cNvPr id="8" name="txt_296"/>
          <p:cNvSpPr txBox="1"/>
          <p:nvPr/>
        </p:nvSpPr>
        <p:spPr>
          <a:xfrm>
            <a:off x="3456432" y="1691640"/>
            <a:ext cx="2286000" cy="960120"/>
          </a:xfrm>
          <a:prstGeom prst="rect">
            <a:avLst/>
          </a:prstGeom>
          <a:noFill/>
          <a:ln/>
        </p:spPr>
        <p:txBody>
          <a:bodyPr wrap="square" lIns="0" tIns="0" rIns="0" bIns="0" rtlCol="0" anchor="t"/>
          <a:lstStyle/>
          <a:p>
            <a:pPr indent="0" marL="0">
              <a:buNone/>
            </a:pPr>
            <a:r>
              <a:rPr lang="en-US" sz="1300" dirty="0">
                <a:solidFill>
                  <a:schemeClr val="tx2"/>
                </a:solidFill>
              </a:rPr>
              <a:t>Its leaders feared the SA would take over the army, and could still remove Hitler.</a:t>
            </a:r>
            <a:endParaRPr lang="en-US" sz="1300" dirty="0"/>
          </a:p>
        </p:txBody>
      </p:sp>
      <p:sp>
        <p:nvSpPr>
          <p:cNvPr id="9" name="card_297"/>
          <p:cNvSpPr/>
          <p:nvPr/>
        </p:nvSpPr>
        <p:spPr>
          <a:xfrm>
            <a:off x="6089904" y="1143000"/>
            <a:ext cx="2606040" cy="1554480"/>
          </a:xfrm>
          <a:prstGeom prst="roundRect">
            <a:avLst>
              <a:gd name="adj" fmla="val 7059"/>
            </a:avLst>
          </a:prstGeom>
          <a:solidFill>
            <a:schemeClr val="bg2"/>
          </a:solidFill>
          <a:ln/>
        </p:spPr>
      </p:sp>
      <p:sp>
        <p:nvSpPr>
          <p:cNvPr id="10" name="txt_298"/>
          <p:cNvSpPr txBox="1"/>
          <p:nvPr/>
        </p:nvSpPr>
        <p:spPr>
          <a:xfrm>
            <a:off x="6272784" y="1280160"/>
            <a:ext cx="2286000" cy="365760"/>
          </a:xfrm>
          <a:prstGeom prst="rect">
            <a:avLst/>
          </a:prstGeom>
          <a:noFill/>
          <a:ln/>
        </p:spPr>
        <p:txBody>
          <a:bodyPr wrap="square" lIns="0" tIns="0" rIns="0" bIns="0" rtlCol="0" anchor="t"/>
          <a:lstStyle/>
          <a:p>
            <a:pPr indent="0" marL="0">
              <a:buNone/>
            </a:pPr>
            <a:r>
              <a:rPr lang="en-US" sz="1600" b="1" dirty="0">
                <a:solidFill>
                  <a:schemeClr val="accent6"/>
                </a:solidFill>
                <a:latin typeface="Cambria" pitchFamily="34" charset="0"/>
                <a:ea typeface="Cambria" pitchFamily="34" charset="-122"/>
                <a:cs typeface="Cambria" pitchFamily="34" charset="-120"/>
              </a:rPr>
              <a:t>Hindenburg</a:t>
            </a:r>
            <a:endParaRPr lang="en-US" sz="1600" dirty="0"/>
          </a:p>
        </p:txBody>
      </p:sp>
      <p:sp>
        <p:nvSpPr>
          <p:cNvPr id="11" name="txt_299"/>
          <p:cNvSpPr txBox="1"/>
          <p:nvPr/>
        </p:nvSpPr>
        <p:spPr>
          <a:xfrm>
            <a:off x="6272784" y="1691640"/>
            <a:ext cx="2286000" cy="960120"/>
          </a:xfrm>
          <a:prstGeom prst="rect">
            <a:avLst/>
          </a:prstGeom>
          <a:noFill/>
          <a:ln/>
        </p:spPr>
        <p:txBody>
          <a:bodyPr wrap="square" lIns="0" tIns="0" rIns="0" bIns="0" rtlCol="0" anchor="t"/>
          <a:lstStyle/>
          <a:p>
            <a:pPr indent="0" marL="0">
              <a:buNone/>
            </a:pPr>
            <a:r>
              <a:rPr lang="en-US" sz="1300" dirty="0">
                <a:solidFill>
                  <a:schemeClr val="tx2"/>
                </a:solidFill>
              </a:rPr>
              <a:t>The President could still sack the Chancellor, though he was 86 and in poor health.</a:t>
            </a:r>
            <a:endParaRPr lang="en-US" sz="1300" dirty="0"/>
          </a:p>
        </p:txBody>
      </p:sp>
      <p:sp>
        <p:nvSpPr>
          <p:cNvPr id="12" name="card_300"/>
          <p:cNvSpPr/>
          <p:nvPr/>
        </p:nvSpPr>
        <p:spPr>
          <a:xfrm>
            <a:off x="914400" y="2971800"/>
            <a:ext cx="7315200" cy="1417320"/>
          </a:xfrm>
          <a:prstGeom prst="roundRect">
            <a:avLst>
              <a:gd name="adj" fmla="val 7742"/>
            </a:avLst>
          </a:prstGeom>
          <a:solidFill>
            <a:srgbClr val="F1E8F7"/>
          </a:solidFill>
          <a:ln/>
        </p:spPr>
      </p:sp>
      <p:sp>
        <p:nvSpPr>
          <p:cNvPr id="13" name="txt_301"/>
          <p:cNvSpPr txBox="1"/>
          <p:nvPr/>
        </p:nvSpPr>
        <p:spPr>
          <a:xfrm>
            <a:off x="1143000" y="3063240"/>
            <a:ext cx="6858000" cy="1234440"/>
          </a:xfrm>
          <a:prstGeom prst="rect">
            <a:avLst/>
          </a:prstGeom>
          <a:noFill/>
          <a:ln/>
        </p:spPr>
        <p:txBody>
          <a:bodyPr wrap="square" lIns="0" tIns="0" rIns="0" bIns="0" rtlCol="0" anchor="ctr"/>
          <a:lstStyle/>
          <a:p>
            <a:pPr indent="0" marL="0">
              <a:buNone/>
            </a:pPr>
            <a:r>
              <a:rPr lang="en-US" sz="1500" b="1" dirty="0">
                <a:solidFill>
                  <a:srgbClr val="7B3FA0"/>
                </a:solidFill>
              </a:rPr>
              <a:t>Hitler's dilemma: </a:t>
            </a:r>
            <a:pPr indent="0" marL="0">
              <a:buNone/>
            </a:pPr>
            <a:r>
              <a:rPr lang="en-US" sz="1500" dirty="0">
                <a:solidFill>
                  <a:schemeClr val="tx1"/>
                </a:solidFill>
              </a:rPr>
              <a:t>the SA had helped him to power, but now it threatened his deal with the army and big business. He would have to choose.</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Part 4: The Night of the Long Knives, 1934</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Hitler turns on his own supporters</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The problem of the SA</a:t>
            </a:r>
            <a:endParaRPr lang="en-US" sz="3000" dirty="0"/>
          </a:p>
        </p:txBody>
      </p:sp>
      <p:sp>
        <p:nvSpPr>
          <p:cNvPr id="3" name="card_302"/>
          <p:cNvSpPr/>
          <p:nvPr/>
        </p:nvSpPr>
        <p:spPr>
          <a:xfrm>
            <a:off x="457200" y="1143000"/>
            <a:ext cx="3977640" cy="3337560"/>
          </a:xfrm>
          <a:prstGeom prst="roundRect">
            <a:avLst>
              <a:gd name="adj" fmla="val 3288"/>
            </a:avLst>
          </a:prstGeom>
          <a:solidFill>
            <a:schemeClr val="bg2"/>
          </a:solidFill>
          <a:ln/>
        </p:spPr>
      </p:sp>
      <p:sp>
        <p:nvSpPr>
          <p:cNvPr id="4" name="txt_303"/>
          <p:cNvSpPr txBox="1"/>
          <p:nvPr/>
        </p:nvSpPr>
        <p:spPr>
          <a:xfrm>
            <a:off x="640080" y="1261872"/>
            <a:ext cx="3657600" cy="365760"/>
          </a:xfrm>
          <a:prstGeom prst="rect">
            <a:avLst/>
          </a:prstGeom>
          <a:noFill/>
          <a:ln/>
        </p:spPr>
        <p:txBody>
          <a:bodyPr wrap="square" lIns="0" tIns="0" rIns="0" bIns="0" rtlCol="0" anchor="t"/>
          <a:lstStyle/>
          <a:p>
            <a:pPr indent="0" marL="0">
              <a:buNone/>
            </a:pPr>
            <a:r>
              <a:rPr lang="en-US" sz="1700" b="1" dirty="0">
                <a:solidFill>
                  <a:schemeClr val="accent1"/>
                </a:solidFill>
                <a:latin typeface="Cambria" pitchFamily="34" charset="0"/>
                <a:ea typeface="Cambria" pitchFamily="34" charset="-122"/>
                <a:cs typeface="Cambria" pitchFamily="34" charset="-120"/>
              </a:rPr>
              <a:t>What Röhm wanted</a:t>
            </a:r>
            <a:endParaRPr lang="en-US" sz="1700" dirty="0"/>
          </a:p>
        </p:txBody>
      </p:sp>
      <p:sp>
        <p:nvSpPr>
          <p:cNvPr id="5" name="txt_304"/>
          <p:cNvSpPr txBox="1"/>
          <p:nvPr/>
        </p:nvSpPr>
        <p:spPr>
          <a:xfrm>
            <a:off x="640080" y="1691640"/>
            <a:ext cx="3657600" cy="269748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chemeClr val="tx1"/>
                </a:solidFill>
              </a:rPr>
              <a:t>To merge the SA and the army, with himself in charge</a:t>
            </a:r>
            <a:endParaRPr lang="en-US" sz="1400" dirty="0"/>
          </a:p>
          <a:p>
            <a:pPr marL="342900" indent="-342900">
              <a:spcAft>
                <a:spcPts val="800"/>
              </a:spcAft>
              <a:buSzPct val="100000"/>
              <a:buChar char="•"/>
            </a:pPr>
            <a:r>
              <a:rPr lang="en-US" sz="1400" dirty="0">
                <a:solidFill>
                  <a:schemeClr val="tx1"/>
                </a:solidFill>
              </a:rPr>
              <a:t>A 'second revolution' with more socialist policies</a:t>
            </a:r>
            <a:endParaRPr lang="en-US" sz="1400" dirty="0"/>
          </a:p>
          <a:p>
            <a:pPr marL="342900" indent="-342900">
              <a:spcAft>
                <a:spcPts val="800"/>
              </a:spcAft>
              <a:buSzPct val="100000"/>
              <a:buChar char="•"/>
            </a:pPr>
            <a:r>
              <a:rPr lang="en-US" sz="1400" dirty="0">
                <a:solidFill>
                  <a:schemeClr val="tx1"/>
                </a:solidFill>
              </a:rPr>
              <a:t>Rewards for SA men who had fought for the Nazis</a:t>
            </a:r>
            <a:endParaRPr lang="en-US" sz="1400" dirty="0"/>
          </a:p>
        </p:txBody>
      </p:sp>
      <p:sp>
        <p:nvSpPr>
          <p:cNvPr id="6" name="card_305"/>
          <p:cNvSpPr/>
          <p:nvPr/>
        </p:nvSpPr>
        <p:spPr>
          <a:xfrm>
            <a:off x="4709160" y="1143000"/>
            <a:ext cx="3977640" cy="3337560"/>
          </a:xfrm>
          <a:prstGeom prst="roundRect">
            <a:avLst>
              <a:gd name="adj" fmla="val 3288"/>
            </a:avLst>
          </a:prstGeom>
          <a:solidFill>
            <a:schemeClr val="bg2"/>
          </a:solidFill>
          <a:ln/>
        </p:spPr>
      </p:sp>
      <p:sp>
        <p:nvSpPr>
          <p:cNvPr id="7" name="txt_306"/>
          <p:cNvSpPr txBox="1"/>
          <p:nvPr/>
        </p:nvSpPr>
        <p:spPr>
          <a:xfrm>
            <a:off x="4892040" y="1261872"/>
            <a:ext cx="3657600" cy="365760"/>
          </a:xfrm>
          <a:prstGeom prst="rect">
            <a:avLst/>
          </a:prstGeom>
          <a:noFill/>
          <a:ln/>
        </p:spPr>
        <p:txBody>
          <a:bodyPr wrap="square" lIns="0" tIns="0" rIns="0" bIns="0" rtlCol="0" anchor="t"/>
          <a:lstStyle/>
          <a:p>
            <a:pPr indent="0" marL="0">
              <a:buNone/>
            </a:pPr>
            <a:r>
              <a:rPr lang="en-US" sz="1700" b="1" dirty="0">
                <a:solidFill>
                  <a:schemeClr val="accent2"/>
                </a:solidFill>
                <a:latin typeface="Cambria" pitchFamily="34" charset="0"/>
                <a:ea typeface="Cambria" pitchFamily="34" charset="-122"/>
                <a:cs typeface="Cambria" pitchFamily="34" charset="-120"/>
              </a:rPr>
              <a:t>Why Hitler saw a threat</a:t>
            </a:r>
            <a:endParaRPr lang="en-US" sz="1700" dirty="0"/>
          </a:p>
        </p:txBody>
      </p:sp>
      <p:sp>
        <p:nvSpPr>
          <p:cNvPr id="8" name="txt_307"/>
          <p:cNvSpPr txBox="1"/>
          <p:nvPr/>
        </p:nvSpPr>
        <p:spPr>
          <a:xfrm>
            <a:off x="4892040" y="1691640"/>
            <a:ext cx="3657600" cy="269748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chemeClr val="tx1"/>
                </a:solidFill>
              </a:rPr>
              <a:t>He needed the army's support to stay in power</a:t>
            </a:r>
            <a:endParaRPr lang="en-US" sz="1400" dirty="0"/>
          </a:p>
          <a:p>
            <a:pPr marL="342900" indent="-342900">
              <a:spcAft>
                <a:spcPts val="800"/>
              </a:spcAft>
              <a:buSzPct val="100000"/>
              <a:buChar char="•"/>
            </a:pPr>
            <a:r>
              <a:rPr lang="en-US" sz="1400" dirty="0">
                <a:solidFill>
                  <a:schemeClr val="tx1"/>
                </a:solidFill>
              </a:rPr>
              <a:t>Big business feared SA violence and socialist ideas</a:t>
            </a:r>
            <a:endParaRPr lang="en-US" sz="1400" dirty="0"/>
          </a:p>
          <a:p>
            <a:pPr marL="342900" indent="-342900">
              <a:spcAft>
                <a:spcPts val="800"/>
              </a:spcAft>
              <a:buSzPct val="100000"/>
              <a:buChar char="•"/>
            </a:pPr>
            <a:r>
              <a:rPr lang="en-US" sz="1400" dirty="0">
                <a:solidFill>
                  <a:schemeClr val="tx1"/>
                </a:solidFill>
              </a:rPr>
              <a:t>Röhm was a rival who might challenge his leadership</a:t>
            </a:r>
            <a:endParaRPr lang="en-US" sz="1400" dirty="0"/>
          </a:p>
          <a:p>
            <a:pPr marL="342900" indent="-342900">
              <a:spcAft>
                <a:spcPts val="800"/>
              </a:spcAft>
              <a:buSzPct val="100000"/>
              <a:buChar char="•"/>
            </a:pPr>
            <a:r>
              <a:rPr lang="en-US" sz="1400" dirty="0">
                <a:solidFill>
                  <a:schemeClr val="tx1"/>
                </a:solidFill>
              </a:rPr>
              <a:t>Himmler and Göring urged him to act</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30 June 1934: the Night of the Long Knives</a:t>
            </a:r>
            <a:endParaRPr lang="en-US" sz="3000" dirty="0"/>
          </a:p>
        </p:txBody>
      </p:sp>
      <p:sp>
        <p:nvSpPr>
          <p:cNvPr id="3" name="card_308"/>
          <p:cNvSpPr/>
          <p:nvPr/>
        </p:nvSpPr>
        <p:spPr>
          <a:xfrm>
            <a:off x="457200" y="1143000"/>
            <a:ext cx="8229600" cy="731520"/>
          </a:xfrm>
          <a:prstGeom prst="roundRect">
            <a:avLst>
              <a:gd name="adj" fmla="val 15000"/>
            </a:avLst>
          </a:prstGeom>
          <a:solidFill>
            <a:schemeClr val="bg2"/>
          </a:solidFill>
          <a:ln/>
        </p:spPr>
      </p:sp>
      <p:sp>
        <p:nvSpPr>
          <p:cNvPr id="4" name="badge_309"/>
          <p:cNvSpPr/>
          <p:nvPr/>
        </p:nvSpPr>
        <p:spPr>
          <a:xfrm>
            <a:off x="621792" y="1316736"/>
            <a:ext cx="384048" cy="384048"/>
          </a:xfrm>
          <a:prstGeom prst="ellipse">
            <a:avLst/>
          </a:prstGeom>
          <a:solidFill>
            <a:srgbClr val="E4572E"/>
          </a:solidFill>
          <a:ln/>
        </p:spPr>
      </p:sp>
      <p:sp>
        <p:nvSpPr>
          <p:cNvPr id="5" name="badgeTxt_310"/>
          <p:cNvSpPr txBox="1"/>
          <p:nvPr/>
        </p:nvSpPr>
        <p:spPr>
          <a:xfrm>
            <a:off x="621792" y="131673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11"/>
          <p:cNvSpPr txBox="1"/>
          <p:nvPr/>
        </p:nvSpPr>
        <p:spPr>
          <a:xfrm>
            <a:off x="1188720" y="114300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30 June</a:t>
            </a:r>
            <a:endParaRPr lang="en-US" sz="1500" dirty="0"/>
          </a:p>
        </p:txBody>
      </p:sp>
      <p:sp>
        <p:nvSpPr>
          <p:cNvPr id="7" name="txt_312"/>
          <p:cNvSpPr txBox="1"/>
          <p:nvPr/>
        </p:nvSpPr>
        <p:spPr>
          <a:xfrm>
            <a:off x="2926080" y="1143000"/>
            <a:ext cx="5577840" cy="731520"/>
          </a:xfrm>
          <a:prstGeom prst="rect">
            <a:avLst/>
          </a:prstGeom>
          <a:noFill/>
          <a:ln/>
        </p:spPr>
        <p:txBody>
          <a:bodyPr wrap="square" lIns="0" tIns="0" rIns="0" bIns="0" rtlCol="0" anchor="ctr"/>
          <a:lstStyle/>
          <a:p>
            <a:pPr indent="0" marL="0">
              <a:buNone/>
            </a:pPr>
            <a:r>
              <a:rPr lang="en-US" sz="1400" dirty="0">
                <a:solidFill>
                  <a:schemeClr val="tx1"/>
                </a:solidFill>
              </a:rPr>
              <a:t>Hitler claims Röhm is planning to seize power. SS units arrest SA leaders</a:t>
            </a:r>
            <a:endParaRPr lang="en-US" sz="1400" dirty="0"/>
          </a:p>
        </p:txBody>
      </p:sp>
      <p:sp>
        <p:nvSpPr>
          <p:cNvPr id="8" name="card_313"/>
          <p:cNvSpPr/>
          <p:nvPr/>
        </p:nvSpPr>
        <p:spPr>
          <a:xfrm>
            <a:off x="457200" y="2011680"/>
            <a:ext cx="8229600" cy="731520"/>
          </a:xfrm>
          <a:prstGeom prst="roundRect">
            <a:avLst>
              <a:gd name="adj" fmla="val 15000"/>
            </a:avLst>
          </a:prstGeom>
          <a:solidFill>
            <a:schemeClr val="bg2"/>
          </a:solidFill>
          <a:ln/>
        </p:spPr>
      </p:sp>
      <p:sp>
        <p:nvSpPr>
          <p:cNvPr id="9" name="badge_314"/>
          <p:cNvSpPr/>
          <p:nvPr/>
        </p:nvSpPr>
        <p:spPr>
          <a:xfrm>
            <a:off x="621792" y="2185416"/>
            <a:ext cx="384048" cy="384048"/>
          </a:xfrm>
          <a:prstGeom prst="ellipse">
            <a:avLst/>
          </a:prstGeom>
          <a:solidFill>
            <a:srgbClr val="7B3FA0"/>
          </a:solidFill>
          <a:ln/>
        </p:spPr>
      </p:sp>
      <p:sp>
        <p:nvSpPr>
          <p:cNvPr id="10" name="badgeTxt_315"/>
          <p:cNvSpPr txBox="1"/>
          <p:nvPr/>
        </p:nvSpPr>
        <p:spPr>
          <a:xfrm>
            <a:off x="621792" y="21854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316"/>
          <p:cNvSpPr txBox="1"/>
          <p:nvPr/>
        </p:nvSpPr>
        <p:spPr>
          <a:xfrm>
            <a:off x="1188720" y="201168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1 July</a:t>
            </a:r>
            <a:endParaRPr lang="en-US" sz="1500" dirty="0"/>
          </a:p>
        </p:txBody>
      </p:sp>
      <p:sp>
        <p:nvSpPr>
          <p:cNvPr id="12" name="txt_317"/>
          <p:cNvSpPr txBox="1"/>
          <p:nvPr/>
        </p:nvSpPr>
        <p:spPr>
          <a:xfrm>
            <a:off x="2926080" y="2011680"/>
            <a:ext cx="5577840" cy="731520"/>
          </a:xfrm>
          <a:prstGeom prst="rect">
            <a:avLst/>
          </a:prstGeom>
          <a:noFill/>
          <a:ln/>
        </p:spPr>
        <p:txBody>
          <a:bodyPr wrap="square" lIns="0" tIns="0" rIns="0" bIns="0" rtlCol="0" anchor="ctr"/>
          <a:lstStyle/>
          <a:p>
            <a:pPr indent="0" marL="0">
              <a:buNone/>
            </a:pPr>
            <a:r>
              <a:rPr lang="en-US" sz="1400" dirty="0">
                <a:solidFill>
                  <a:schemeClr val="tx1"/>
                </a:solidFill>
              </a:rPr>
              <a:t>Röhm is shot in prison in Munich after refusing to kill himself</a:t>
            </a:r>
            <a:endParaRPr lang="en-US" sz="1400" dirty="0"/>
          </a:p>
        </p:txBody>
      </p:sp>
      <p:sp>
        <p:nvSpPr>
          <p:cNvPr id="13" name="card_318"/>
          <p:cNvSpPr/>
          <p:nvPr/>
        </p:nvSpPr>
        <p:spPr>
          <a:xfrm>
            <a:off x="457200" y="2880360"/>
            <a:ext cx="8229600" cy="731520"/>
          </a:xfrm>
          <a:prstGeom prst="roundRect">
            <a:avLst>
              <a:gd name="adj" fmla="val 15000"/>
            </a:avLst>
          </a:prstGeom>
          <a:solidFill>
            <a:schemeClr val="bg2"/>
          </a:solidFill>
          <a:ln/>
        </p:spPr>
      </p:sp>
      <p:sp>
        <p:nvSpPr>
          <p:cNvPr id="14" name="badge_319"/>
          <p:cNvSpPr/>
          <p:nvPr/>
        </p:nvSpPr>
        <p:spPr>
          <a:xfrm>
            <a:off x="621792" y="3054096"/>
            <a:ext cx="384048" cy="384048"/>
          </a:xfrm>
          <a:prstGeom prst="ellipse">
            <a:avLst/>
          </a:prstGeom>
          <a:solidFill>
            <a:srgbClr val="7B3FA0"/>
          </a:solidFill>
          <a:ln/>
        </p:spPr>
      </p:sp>
      <p:sp>
        <p:nvSpPr>
          <p:cNvPr id="15" name="badgeTxt_320"/>
          <p:cNvSpPr txBox="1"/>
          <p:nvPr/>
        </p:nvSpPr>
        <p:spPr>
          <a:xfrm>
            <a:off x="621792" y="30540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321"/>
          <p:cNvSpPr txBox="1"/>
          <p:nvPr/>
        </p:nvSpPr>
        <p:spPr>
          <a:xfrm>
            <a:off x="1188720" y="288036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Other victims</a:t>
            </a:r>
            <a:endParaRPr lang="en-US" sz="1500" dirty="0"/>
          </a:p>
        </p:txBody>
      </p:sp>
      <p:sp>
        <p:nvSpPr>
          <p:cNvPr id="17" name="txt_322"/>
          <p:cNvSpPr txBox="1"/>
          <p:nvPr/>
        </p:nvSpPr>
        <p:spPr>
          <a:xfrm>
            <a:off x="2926080" y="2880360"/>
            <a:ext cx="5577840" cy="731520"/>
          </a:xfrm>
          <a:prstGeom prst="rect">
            <a:avLst/>
          </a:prstGeom>
          <a:noFill/>
          <a:ln/>
        </p:spPr>
        <p:txBody>
          <a:bodyPr wrap="square" lIns="0" tIns="0" rIns="0" bIns="0" rtlCol="0" anchor="ctr"/>
          <a:lstStyle/>
          <a:p>
            <a:pPr indent="0" marL="0">
              <a:buNone/>
            </a:pPr>
            <a:r>
              <a:rPr lang="en-US" sz="1400" dirty="0">
                <a:solidFill>
                  <a:schemeClr val="tx1"/>
                </a:solidFill>
              </a:rPr>
              <a:t>Old enemies are also killed, including former Chancellor Kurt von Schleicher</a:t>
            </a:r>
            <a:endParaRPr lang="en-US" sz="1400" dirty="0"/>
          </a:p>
        </p:txBody>
      </p:sp>
      <p:sp>
        <p:nvSpPr>
          <p:cNvPr id="18" name="card_323"/>
          <p:cNvSpPr/>
          <p:nvPr/>
        </p:nvSpPr>
        <p:spPr>
          <a:xfrm>
            <a:off x="457200" y="3749040"/>
            <a:ext cx="8229600" cy="731520"/>
          </a:xfrm>
          <a:prstGeom prst="roundRect">
            <a:avLst>
              <a:gd name="adj" fmla="val 15000"/>
            </a:avLst>
          </a:prstGeom>
          <a:solidFill>
            <a:schemeClr val="bg2"/>
          </a:solidFill>
          <a:ln/>
        </p:spPr>
      </p:sp>
      <p:sp>
        <p:nvSpPr>
          <p:cNvPr id="19" name="badge_324"/>
          <p:cNvSpPr/>
          <p:nvPr/>
        </p:nvSpPr>
        <p:spPr>
          <a:xfrm>
            <a:off x="621792" y="3922776"/>
            <a:ext cx="384048" cy="384048"/>
          </a:xfrm>
          <a:prstGeom prst="ellipse">
            <a:avLst/>
          </a:prstGeom>
          <a:solidFill>
            <a:srgbClr val="F3B61F"/>
          </a:solidFill>
          <a:ln/>
        </p:spPr>
      </p:sp>
      <p:sp>
        <p:nvSpPr>
          <p:cNvPr id="20" name="badgeTxt_325"/>
          <p:cNvSpPr txBox="1"/>
          <p:nvPr/>
        </p:nvSpPr>
        <p:spPr>
          <a:xfrm>
            <a:off x="621792" y="39227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326"/>
          <p:cNvSpPr txBox="1"/>
          <p:nvPr/>
        </p:nvSpPr>
        <p:spPr>
          <a:xfrm>
            <a:off x="1188720" y="374904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July 1934</a:t>
            </a:r>
            <a:endParaRPr lang="en-US" sz="1500" dirty="0"/>
          </a:p>
        </p:txBody>
      </p:sp>
      <p:sp>
        <p:nvSpPr>
          <p:cNvPr id="22" name="txt_327"/>
          <p:cNvSpPr txBox="1"/>
          <p:nvPr/>
        </p:nvSpPr>
        <p:spPr>
          <a:xfrm>
            <a:off x="2926080" y="3749040"/>
            <a:ext cx="5577840" cy="731520"/>
          </a:xfrm>
          <a:prstGeom prst="rect">
            <a:avLst/>
          </a:prstGeom>
          <a:noFill/>
          <a:ln/>
        </p:spPr>
        <p:txBody>
          <a:bodyPr wrap="square" lIns="0" tIns="0" rIns="0" bIns="0" rtlCol="0" anchor="ctr"/>
          <a:lstStyle/>
          <a:p>
            <a:pPr indent="0" marL="0">
              <a:buNone/>
            </a:pPr>
            <a:r>
              <a:rPr lang="en-US" sz="1400" dirty="0">
                <a:solidFill>
                  <a:schemeClr val="tx1"/>
                </a:solidFill>
              </a:rPr>
              <a:t>A new law declares the killings legal. Hitler tells the Reichstag he acted to save Germany</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Results of the Night of the Long Knives</a:t>
            </a:r>
            <a:endParaRPr lang="en-US" sz="3000" dirty="0"/>
          </a:p>
        </p:txBody>
      </p:sp>
      <p:sp>
        <p:nvSpPr>
          <p:cNvPr id="3" name="card_328"/>
          <p:cNvSpPr/>
          <p:nvPr/>
        </p:nvSpPr>
        <p:spPr>
          <a:xfrm>
            <a:off x="457200" y="1143000"/>
            <a:ext cx="4023360" cy="1508760"/>
          </a:xfrm>
          <a:prstGeom prst="roundRect">
            <a:avLst>
              <a:gd name="adj" fmla="val 7273"/>
            </a:avLst>
          </a:prstGeom>
          <a:solidFill>
            <a:schemeClr val="bg2"/>
          </a:solidFill>
          <a:ln/>
        </p:spPr>
      </p:sp>
      <p:sp>
        <p:nvSpPr>
          <p:cNvPr id="4" name="badge_329"/>
          <p:cNvSpPr/>
          <p:nvPr/>
        </p:nvSpPr>
        <p:spPr>
          <a:xfrm>
            <a:off x="640080" y="1344168"/>
            <a:ext cx="384048" cy="384048"/>
          </a:xfrm>
          <a:prstGeom prst="ellipse">
            <a:avLst/>
          </a:prstGeom>
          <a:solidFill>
            <a:srgbClr val="E4572E"/>
          </a:solidFill>
          <a:ln/>
        </p:spPr>
      </p:sp>
      <p:sp>
        <p:nvSpPr>
          <p:cNvPr id="5" name="badgeTxt_330"/>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31"/>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SA is broken</a:t>
            </a:r>
            <a:endParaRPr lang="en-US" sz="1700" dirty="0"/>
          </a:p>
        </p:txBody>
      </p:sp>
      <p:sp>
        <p:nvSpPr>
          <p:cNvPr id="7" name="txt_332"/>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It lost its leaders and its power, and never again threatened Hitler.</a:t>
            </a:r>
            <a:endParaRPr lang="en-US" sz="1300" dirty="0"/>
          </a:p>
        </p:txBody>
      </p:sp>
      <p:sp>
        <p:nvSpPr>
          <p:cNvPr id="8" name="card_333"/>
          <p:cNvSpPr/>
          <p:nvPr/>
        </p:nvSpPr>
        <p:spPr>
          <a:xfrm>
            <a:off x="4663440" y="1143000"/>
            <a:ext cx="4023360" cy="1508760"/>
          </a:xfrm>
          <a:prstGeom prst="roundRect">
            <a:avLst>
              <a:gd name="adj" fmla="val 7273"/>
            </a:avLst>
          </a:prstGeom>
          <a:solidFill>
            <a:schemeClr val="bg2"/>
          </a:solidFill>
          <a:ln/>
        </p:spPr>
      </p:sp>
      <p:sp>
        <p:nvSpPr>
          <p:cNvPr id="9" name="badge_334"/>
          <p:cNvSpPr/>
          <p:nvPr/>
        </p:nvSpPr>
        <p:spPr>
          <a:xfrm>
            <a:off x="4846320" y="1344168"/>
            <a:ext cx="384048" cy="384048"/>
          </a:xfrm>
          <a:prstGeom prst="ellipse">
            <a:avLst/>
          </a:prstGeom>
          <a:solidFill>
            <a:srgbClr val="7B3FA0"/>
          </a:solidFill>
          <a:ln/>
        </p:spPr>
      </p:sp>
      <p:sp>
        <p:nvSpPr>
          <p:cNvPr id="10" name="badgeTxt_335"/>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336"/>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SS rises</a:t>
            </a:r>
            <a:endParaRPr lang="en-US" sz="1700" dirty="0"/>
          </a:p>
        </p:txBody>
      </p:sp>
      <p:sp>
        <p:nvSpPr>
          <p:cNvPr id="12" name="txt_337"/>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Himmler's SS became independent of the SA and grew into the main force of terror.</a:t>
            </a:r>
            <a:endParaRPr lang="en-US" sz="1300" dirty="0"/>
          </a:p>
        </p:txBody>
      </p:sp>
      <p:sp>
        <p:nvSpPr>
          <p:cNvPr id="13" name="card_338"/>
          <p:cNvSpPr/>
          <p:nvPr/>
        </p:nvSpPr>
        <p:spPr>
          <a:xfrm>
            <a:off x="457200" y="2834640"/>
            <a:ext cx="4023360" cy="1508760"/>
          </a:xfrm>
          <a:prstGeom prst="roundRect">
            <a:avLst>
              <a:gd name="adj" fmla="val 7273"/>
            </a:avLst>
          </a:prstGeom>
          <a:solidFill>
            <a:schemeClr val="bg2"/>
          </a:solidFill>
          <a:ln/>
        </p:spPr>
      </p:sp>
      <p:sp>
        <p:nvSpPr>
          <p:cNvPr id="14" name="badge_339"/>
          <p:cNvSpPr/>
          <p:nvPr/>
        </p:nvSpPr>
        <p:spPr>
          <a:xfrm>
            <a:off x="640080" y="3035808"/>
            <a:ext cx="384048" cy="384048"/>
          </a:xfrm>
          <a:prstGeom prst="ellipse">
            <a:avLst/>
          </a:prstGeom>
          <a:solidFill>
            <a:srgbClr val="17A398"/>
          </a:solidFill>
          <a:ln/>
        </p:spPr>
      </p:sp>
      <p:sp>
        <p:nvSpPr>
          <p:cNvPr id="15" name="badgeTxt_340"/>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341"/>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army is won over</a:t>
            </a:r>
            <a:endParaRPr lang="en-US" sz="1700" dirty="0"/>
          </a:p>
        </p:txBody>
      </p:sp>
      <p:sp>
        <p:nvSpPr>
          <p:cNvPr id="17" name="txt_342"/>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Army leaders were pleased that their rival had been crushed.</a:t>
            </a:r>
            <a:endParaRPr lang="en-US" sz="1300" dirty="0"/>
          </a:p>
        </p:txBody>
      </p:sp>
      <p:sp>
        <p:nvSpPr>
          <p:cNvPr id="18" name="card_343"/>
          <p:cNvSpPr/>
          <p:nvPr/>
        </p:nvSpPr>
        <p:spPr>
          <a:xfrm>
            <a:off x="4663440" y="2834640"/>
            <a:ext cx="4023360" cy="1508760"/>
          </a:xfrm>
          <a:prstGeom prst="roundRect">
            <a:avLst>
              <a:gd name="adj" fmla="val 7273"/>
            </a:avLst>
          </a:prstGeom>
          <a:solidFill>
            <a:schemeClr val="bg2"/>
          </a:solidFill>
          <a:ln/>
        </p:spPr>
      </p:sp>
      <p:sp>
        <p:nvSpPr>
          <p:cNvPr id="19" name="badge_344"/>
          <p:cNvSpPr/>
          <p:nvPr/>
        </p:nvSpPr>
        <p:spPr>
          <a:xfrm>
            <a:off x="4846320" y="3035808"/>
            <a:ext cx="384048" cy="384048"/>
          </a:xfrm>
          <a:prstGeom prst="ellipse">
            <a:avLst/>
          </a:prstGeom>
          <a:solidFill>
            <a:srgbClr val="E4572E"/>
          </a:solidFill>
          <a:ln/>
        </p:spPr>
      </p:sp>
      <p:sp>
        <p:nvSpPr>
          <p:cNvPr id="20" name="badgeTxt_345"/>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346"/>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Fear spreads</a:t>
            </a:r>
            <a:endParaRPr lang="en-US" sz="1700" dirty="0"/>
          </a:p>
        </p:txBody>
      </p:sp>
      <p:sp>
        <p:nvSpPr>
          <p:cNvPr id="22" name="txt_347"/>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Hitler showed he would kill anyone, even old friends, who stood in his way.</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August 1934: Hitler becomes Führer</a:t>
            </a:r>
            <a:endParaRPr lang="en-US" sz="3000" dirty="0"/>
          </a:p>
        </p:txBody>
      </p:sp>
      <p:sp>
        <p:nvSpPr>
          <p:cNvPr id="3" name="card_348"/>
          <p:cNvSpPr/>
          <p:nvPr/>
        </p:nvSpPr>
        <p:spPr>
          <a:xfrm>
            <a:off x="457200" y="1143000"/>
            <a:ext cx="2606040" cy="2331720"/>
          </a:xfrm>
          <a:prstGeom prst="roundRect">
            <a:avLst>
              <a:gd name="adj" fmla="val 4706"/>
            </a:avLst>
          </a:prstGeom>
          <a:solidFill>
            <a:schemeClr val="bg2"/>
          </a:solidFill>
          <a:ln/>
        </p:spPr>
      </p:sp>
      <p:sp>
        <p:nvSpPr>
          <p:cNvPr id="4" name="txt_349"/>
          <p:cNvSpPr txBox="1"/>
          <p:nvPr/>
        </p:nvSpPr>
        <p:spPr>
          <a:xfrm>
            <a:off x="640080" y="1261872"/>
            <a:ext cx="2240280" cy="365760"/>
          </a:xfrm>
          <a:prstGeom prst="rect">
            <a:avLst/>
          </a:prstGeom>
          <a:noFill/>
          <a:ln/>
        </p:spPr>
        <p:txBody>
          <a:bodyPr wrap="square" lIns="0" tIns="0" rIns="0" bIns="0" rtlCol="0" anchor="t"/>
          <a:lstStyle/>
          <a:p>
            <a:pPr indent="0" marL="0">
              <a:buNone/>
            </a:pPr>
            <a:r>
              <a:rPr lang="en-US" sz="1600" b="1" dirty="0">
                <a:solidFill>
                  <a:schemeClr val="accent3"/>
                </a:solidFill>
                <a:latin typeface="Cambria" pitchFamily="34" charset="0"/>
                <a:ea typeface="Cambria" pitchFamily="34" charset="-122"/>
                <a:cs typeface="Cambria" pitchFamily="34" charset="-120"/>
              </a:rPr>
              <a:t>2 Aug 1934</a:t>
            </a:r>
            <a:endParaRPr lang="en-US" sz="1600" dirty="0"/>
          </a:p>
        </p:txBody>
      </p:sp>
      <p:sp>
        <p:nvSpPr>
          <p:cNvPr id="5" name="txt_350"/>
          <p:cNvSpPr txBox="1"/>
          <p:nvPr/>
        </p:nvSpPr>
        <p:spPr>
          <a:xfrm>
            <a:off x="640080" y="1645920"/>
            <a:ext cx="2240280" cy="411480"/>
          </a:xfrm>
          <a:prstGeom prst="rect">
            <a:avLst/>
          </a:prstGeom>
          <a:noFill/>
          <a:ln/>
        </p:spPr>
        <p:txBody>
          <a:bodyPr wrap="square" lIns="0" tIns="0" rIns="0" bIns="0" rtlCol="0" anchor="t"/>
          <a:lstStyle/>
          <a:p>
            <a:pPr indent="0" marL="0">
              <a:buNone/>
            </a:pPr>
            <a:r>
              <a:rPr lang="en-US" sz="1800" b="1" dirty="0">
                <a:solidFill>
                  <a:srgbClr val="7B3FA0"/>
                </a:solidFill>
                <a:latin typeface="Cambria" pitchFamily="34" charset="0"/>
                <a:ea typeface="Cambria" pitchFamily="34" charset="-122"/>
                <a:cs typeface="Cambria" pitchFamily="34" charset="-120"/>
              </a:rPr>
              <a:t>Hindenburg dies</a:t>
            </a:r>
            <a:endParaRPr lang="en-US" sz="1800" dirty="0"/>
          </a:p>
        </p:txBody>
      </p:sp>
      <p:sp>
        <p:nvSpPr>
          <p:cNvPr id="6" name="txt_351"/>
          <p:cNvSpPr txBox="1"/>
          <p:nvPr/>
        </p:nvSpPr>
        <p:spPr>
          <a:xfrm>
            <a:off x="640080" y="2103120"/>
            <a:ext cx="2240280" cy="1280160"/>
          </a:xfrm>
          <a:prstGeom prst="rect">
            <a:avLst/>
          </a:prstGeom>
          <a:noFill/>
          <a:ln/>
        </p:spPr>
        <p:txBody>
          <a:bodyPr wrap="square" lIns="0" tIns="0" rIns="0" bIns="0" rtlCol="0" anchor="t"/>
          <a:lstStyle/>
          <a:p>
            <a:pPr indent="0" marL="0">
              <a:buNone/>
            </a:pPr>
            <a:r>
              <a:rPr lang="en-US" sz="1300" dirty="0">
                <a:solidFill>
                  <a:schemeClr val="tx2"/>
                </a:solidFill>
              </a:rPr>
              <a:t>Hitler merges the posts of Chancellor and President and takes the title Führer</a:t>
            </a:r>
            <a:endParaRPr lang="en-US" sz="1300" dirty="0"/>
          </a:p>
        </p:txBody>
      </p:sp>
      <p:sp>
        <p:nvSpPr>
          <p:cNvPr id="7" name="card_352"/>
          <p:cNvSpPr/>
          <p:nvPr/>
        </p:nvSpPr>
        <p:spPr>
          <a:xfrm>
            <a:off x="3273552" y="1143000"/>
            <a:ext cx="2606040" cy="2331720"/>
          </a:xfrm>
          <a:prstGeom prst="roundRect">
            <a:avLst>
              <a:gd name="adj" fmla="val 4706"/>
            </a:avLst>
          </a:prstGeom>
          <a:solidFill>
            <a:schemeClr val="bg2"/>
          </a:solidFill>
          <a:ln/>
        </p:spPr>
      </p:sp>
      <p:sp>
        <p:nvSpPr>
          <p:cNvPr id="8" name="txt_353"/>
          <p:cNvSpPr txBox="1"/>
          <p:nvPr/>
        </p:nvSpPr>
        <p:spPr>
          <a:xfrm>
            <a:off x="3456432" y="1261872"/>
            <a:ext cx="2240280" cy="365760"/>
          </a:xfrm>
          <a:prstGeom prst="rect">
            <a:avLst/>
          </a:prstGeom>
          <a:noFill/>
          <a:ln/>
        </p:spPr>
        <p:txBody>
          <a:bodyPr wrap="square" lIns="0" tIns="0" rIns="0" bIns="0" rtlCol="0" anchor="t"/>
          <a:lstStyle/>
          <a:p>
            <a:pPr indent="0" marL="0">
              <a:buNone/>
            </a:pPr>
            <a:r>
              <a:rPr lang="en-US" sz="1600" b="1" dirty="0">
                <a:solidFill>
                  <a:schemeClr val="accent3"/>
                </a:solidFill>
                <a:latin typeface="Cambria" pitchFamily="34" charset="0"/>
                <a:ea typeface="Cambria" pitchFamily="34" charset="-122"/>
                <a:cs typeface="Cambria" pitchFamily="34" charset="-120"/>
              </a:rPr>
              <a:t>2 Aug 1934</a:t>
            </a:r>
            <a:endParaRPr lang="en-US" sz="1600" dirty="0"/>
          </a:p>
        </p:txBody>
      </p:sp>
      <p:sp>
        <p:nvSpPr>
          <p:cNvPr id="9" name="txt_354"/>
          <p:cNvSpPr txBox="1"/>
          <p:nvPr/>
        </p:nvSpPr>
        <p:spPr>
          <a:xfrm>
            <a:off x="3456432" y="1645920"/>
            <a:ext cx="2240280" cy="411480"/>
          </a:xfrm>
          <a:prstGeom prst="rect">
            <a:avLst/>
          </a:prstGeom>
          <a:noFill/>
          <a:ln/>
        </p:spPr>
        <p:txBody>
          <a:bodyPr wrap="square" lIns="0" tIns="0" rIns="0" bIns="0" rtlCol="0" anchor="t"/>
          <a:lstStyle/>
          <a:p>
            <a:pPr indent="0" marL="0">
              <a:buNone/>
            </a:pPr>
            <a:r>
              <a:rPr lang="en-US" sz="1800" b="1" dirty="0">
                <a:solidFill>
                  <a:srgbClr val="17A398"/>
                </a:solidFill>
                <a:latin typeface="Cambria" pitchFamily="34" charset="0"/>
                <a:ea typeface="Cambria" pitchFamily="34" charset="-122"/>
                <a:cs typeface="Cambria" pitchFamily="34" charset="-120"/>
              </a:rPr>
              <a:t>The army's oath</a:t>
            </a:r>
            <a:endParaRPr lang="en-US" sz="1800" dirty="0"/>
          </a:p>
        </p:txBody>
      </p:sp>
      <p:sp>
        <p:nvSpPr>
          <p:cNvPr id="10" name="txt_355"/>
          <p:cNvSpPr txBox="1"/>
          <p:nvPr/>
        </p:nvSpPr>
        <p:spPr>
          <a:xfrm>
            <a:off x="3456432" y="2103120"/>
            <a:ext cx="2240280" cy="1280160"/>
          </a:xfrm>
          <a:prstGeom prst="rect">
            <a:avLst/>
          </a:prstGeom>
          <a:noFill/>
          <a:ln/>
        </p:spPr>
        <p:txBody>
          <a:bodyPr wrap="square" lIns="0" tIns="0" rIns="0" bIns="0" rtlCol="0" anchor="t"/>
          <a:lstStyle/>
          <a:p>
            <a:pPr indent="0" marL="0">
              <a:buNone/>
            </a:pPr>
            <a:r>
              <a:rPr lang="en-US" sz="1300" dirty="0">
                <a:solidFill>
                  <a:schemeClr val="tx2"/>
                </a:solidFill>
              </a:rPr>
              <a:t>Every soldier swears an oath of personal loyalty to Hitler, not to Germany</a:t>
            </a:r>
            <a:endParaRPr lang="en-US" sz="1300" dirty="0"/>
          </a:p>
        </p:txBody>
      </p:sp>
      <p:sp>
        <p:nvSpPr>
          <p:cNvPr id="11" name="card_356"/>
          <p:cNvSpPr/>
          <p:nvPr/>
        </p:nvSpPr>
        <p:spPr>
          <a:xfrm>
            <a:off x="6089904" y="1143000"/>
            <a:ext cx="2606040" cy="2331720"/>
          </a:xfrm>
          <a:prstGeom prst="roundRect">
            <a:avLst>
              <a:gd name="adj" fmla="val 4706"/>
            </a:avLst>
          </a:prstGeom>
          <a:solidFill>
            <a:schemeClr val="bg2"/>
          </a:solidFill>
          <a:ln/>
        </p:spPr>
      </p:sp>
      <p:sp>
        <p:nvSpPr>
          <p:cNvPr id="12" name="txt_357"/>
          <p:cNvSpPr txBox="1"/>
          <p:nvPr/>
        </p:nvSpPr>
        <p:spPr>
          <a:xfrm>
            <a:off x="6272784" y="1261872"/>
            <a:ext cx="2240280" cy="365760"/>
          </a:xfrm>
          <a:prstGeom prst="rect">
            <a:avLst/>
          </a:prstGeom>
          <a:noFill/>
          <a:ln/>
        </p:spPr>
        <p:txBody>
          <a:bodyPr wrap="square" lIns="0" tIns="0" rIns="0" bIns="0" rtlCol="0" anchor="t"/>
          <a:lstStyle/>
          <a:p>
            <a:pPr indent="0" marL="0">
              <a:buNone/>
            </a:pPr>
            <a:r>
              <a:rPr lang="en-US" sz="1600" b="1" dirty="0">
                <a:solidFill>
                  <a:schemeClr val="accent3"/>
                </a:solidFill>
                <a:latin typeface="Cambria" pitchFamily="34" charset="0"/>
                <a:ea typeface="Cambria" pitchFamily="34" charset="-122"/>
                <a:cs typeface="Cambria" pitchFamily="34" charset="-120"/>
              </a:rPr>
              <a:t>19 Aug 1934</a:t>
            </a:r>
            <a:endParaRPr lang="en-US" sz="1600" dirty="0"/>
          </a:p>
        </p:txBody>
      </p:sp>
      <p:sp>
        <p:nvSpPr>
          <p:cNvPr id="13" name="txt_358"/>
          <p:cNvSpPr txBox="1"/>
          <p:nvPr/>
        </p:nvSpPr>
        <p:spPr>
          <a:xfrm>
            <a:off x="6272784" y="1645920"/>
            <a:ext cx="2240280" cy="411480"/>
          </a:xfrm>
          <a:prstGeom prst="rect">
            <a:avLst/>
          </a:prstGeom>
          <a:noFill/>
          <a:ln/>
        </p:spPr>
        <p:txBody>
          <a:bodyPr wrap="square" lIns="0" tIns="0" rIns="0" bIns="0" rtlCol="0" anchor="t"/>
          <a:lstStyle/>
          <a:p>
            <a:pPr indent="0" marL="0">
              <a:buNone/>
            </a:pPr>
            <a:r>
              <a:rPr lang="en-US" sz="1800" b="1" dirty="0">
                <a:solidFill>
                  <a:srgbClr val="E4572E"/>
                </a:solidFill>
                <a:latin typeface="Cambria" pitchFamily="34" charset="0"/>
                <a:ea typeface="Cambria" pitchFamily="34" charset="-122"/>
                <a:cs typeface="Cambria" pitchFamily="34" charset="-120"/>
              </a:rPr>
              <a:t>The vote</a:t>
            </a:r>
            <a:endParaRPr lang="en-US" sz="1800" dirty="0"/>
          </a:p>
        </p:txBody>
      </p:sp>
      <p:sp>
        <p:nvSpPr>
          <p:cNvPr id="14" name="txt_359"/>
          <p:cNvSpPr txBox="1"/>
          <p:nvPr/>
        </p:nvSpPr>
        <p:spPr>
          <a:xfrm>
            <a:off x="6272784" y="2103120"/>
            <a:ext cx="2240280" cy="1280160"/>
          </a:xfrm>
          <a:prstGeom prst="rect">
            <a:avLst/>
          </a:prstGeom>
          <a:noFill/>
          <a:ln/>
        </p:spPr>
        <p:txBody>
          <a:bodyPr wrap="square" lIns="0" tIns="0" rIns="0" bIns="0" rtlCol="0" anchor="t"/>
          <a:lstStyle/>
          <a:p>
            <a:pPr indent="0" marL="0">
              <a:buNone/>
            </a:pPr>
            <a:r>
              <a:rPr lang="en-US" sz="1300" dirty="0">
                <a:solidFill>
                  <a:schemeClr val="tx2"/>
                </a:solidFill>
              </a:rPr>
              <a:t>About 90% of voters approve Hitler's new position in a plebiscite</a:t>
            </a:r>
            <a:endParaRPr lang="en-US" sz="1300" dirty="0"/>
          </a:p>
        </p:txBody>
      </p:sp>
      <p:sp>
        <p:nvSpPr>
          <p:cNvPr id="15" name="card_360"/>
          <p:cNvSpPr/>
          <p:nvPr/>
        </p:nvSpPr>
        <p:spPr>
          <a:xfrm>
            <a:off x="457200" y="3657600"/>
            <a:ext cx="8229600" cy="822960"/>
          </a:xfrm>
          <a:prstGeom prst="roundRect">
            <a:avLst>
              <a:gd name="adj" fmla="val 13333"/>
            </a:avLst>
          </a:prstGeom>
          <a:solidFill>
            <a:srgbClr val="FDECE7"/>
          </a:solidFill>
          <a:ln/>
        </p:spPr>
      </p:sp>
      <p:sp>
        <p:nvSpPr>
          <p:cNvPr id="16" name="txt_361"/>
          <p:cNvSpPr txBox="1"/>
          <p:nvPr/>
        </p:nvSpPr>
        <p:spPr>
          <a:xfrm>
            <a:off x="685800" y="3703320"/>
            <a:ext cx="7772400" cy="731520"/>
          </a:xfrm>
          <a:prstGeom prst="rect">
            <a:avLst/>
          </a:prstGeom>
          <a:noFill/>
          <a:ln/>
        </p:spPr>
        <p:txBody>
          <a:bodyPr wrap="square" lIns="0" tIns="0" rIns="0" bIns="0" rtlCol="0" anchor="ctr"/>
          <a:lstStyle/>
          <a:p>
            <a:pPr indent="0" marL="0">
              <a:buNone/>
            </a:pPr>
            <a:r>
              <a:rPr lang="en-US" sz="1500" b="1" dirty="0">
                <a:solidFill>
                  <a:srgbClr val="E4572E"/>
                </a:solidFill>
              </a:rPr>
              <a:t>The result: </a:t>
            </a:r>
            <a:pPr indent="0" marL="0">
              <a:buNone/>
            </a:pPr>
            <a:r>
              <a:rPr lang="en-US" sz="1500" dirty="0">
                <a:solidFill>
                  <a:schemeClr val="tx1"/>
                </a:solidFill>
              </a:rPr>
              <a:t>no one was left with the legal power to remove Hitler. He was now dictator of Germany.</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Your turn: put them in order</a:t>
            </a:r>
            <a:endParaRPr lang="en-US" sz="3000" dirty="0"/>
          </a:p>
        </p:txBody>
      </p:sp>
      <p:sp>
        <p:nvSpPr>
          <p:cNvPr id="3" name="card_362"/>
          <p:cNvSpPr/>
          <p:nvPr/>
        </p:nvSpPr>
        <p:spPr>
          <a:xfrm>
            <a:off x="457200" y="1097280"/>
            <a:ext cx="4023360" cy="731520"/>
          </a:xfrm>
          <a:prstGeom prst="roundRect">
            <a:avLst>
              <a:gd name="adj" fmla="val 15000"/>
            </a:avLst>
          </a:prstGeom>
          <a:solidFill>
            <a:schemeClr val="bg2"/>
          </a:solidFill>
          <a:ln/>
        </p:spPr>
      </p:sp>
      <p:sp>
        <p:nvSpPr>
          <p:cNvPr id="4" name="badge_363"/>
          <p:cNvSpPr/>
          <p:nvPr/>
        </p:nvSpPr>
        <p:spPr>
          <a:xfrm>
            <a:off x="621792" y="1271016"/>
            <a:ext cx="384048" cy="384048"/>
          </a:xfrm>
          <a:prstGeom prst="ellipse">
            <a:avLst/>
          </a:prstGeom>
          <a:solidFill>
            <a:schemeClr val="accent4"/>
          </a:solidFill>
          <a:ln/>
        </p:spPr>
      </p:sp>
      <p:sp>
        <p:nvSpPr>
          <p:cNvPr id="5" name="badgeTxt_364"/>
          <p:cNvSpPr txBox="1"/>
          <p:nvPr/>
        </p:nvSpPr>
        <p:spPr>
          <a:xfrm>
            <a:off x="62179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A</a:t>
            </a:r>
            <a:endParaRPr lang="en-US" sz="1500" dirty="0"/>
          </a:p>
        </p:txBody>
      </p:sp>
      <p:sp>
        <p:nvSpPr>
          <p:cNvPr id="6" name="txt_365"/>
          <p:cNvSpPr txBox="1"/>
          <p:nvPr/>
        </p:nvSpPr>
        <p:spPr>
          <a:xfrm>
            <a:off x="1188720" y="1097280"/>
            <a:ext cx="3154680" cy="731520"/>
          </a:xfrm>
          <a:prstGeom prst="rect">
            <a:avLst/>
          </a:prstGeom>
          <a:noFill/>
          <a:ln/>
        </p:spPr>
        <p:txBody>
          <a:bodyPr wrap="square" lIns="0" tIns="0" rIns="0" bIns="0" rtlCol="0" anchor="ctr"/>
          <a:lstStyle/>
          <a:p>
            <a:pPr indent="0" marL="0">
              <a:buNone/>
            </a:pPr>
            <a:r>
              <a:rPr lang="en-US" sz="1400" dirty="0">
                <a:solidFill>
                  <a:schemeClr val="tx1"/>
                </a:solidFill>
              </a:rPr>
              <a:t>Night of the Long Knives</a:t>
            </a:r>
            <a:endParaRPr lang="en-US" sz="1400" dirty="0"/>
          </a:p>
        </p:txBody>
      </p:sp>
      <p:sp>
        <p:nvSpPr>
          <p:cNvPr id="7" name="card_366"/>
          <p:cNvSpPr/>
          <p:nvPr/>
        </p:nvSpPr>
        <p:spPr>
          <a:xfrm>
            <a:off x="4663440" y="1097280"/>
            <a:ext cx="4023360" cy="731520"/>
          </a:xfrm>
          <a:prstGeom prst="roundRect">
            <a:avLst>
              <a:gd name="adj" fmla="val 15000"/>
            </a:avLst>
          </a:prstGeom>
          <a:solidFill>
            <a:schemeClr val="bg2"/>
          </a:solidFill>
          <a:ln/>
        </p:spPr>
      </p:sp>
      <p:sp>
        <p:nvSpPr>
          <p:cNvPr id="8" name="badge_367"/>
          <p:cNvSpPr/>
          <p:nvPr/>
        </p:nvSpPr>
        <p:spPr>
          <a:xfrm>
            <a:off x="4828032" y="1271016"/>
            <a:ext cx="384048" cy="384048"/>
          </a:xfrm>
          <a:prstGeom prst="ellipse">
            <a:avLst/>
          </a:prstGeom>
          <a:solidFill>
            <a:schemeClr val="accent4"/>
          </a:solidFill>
          <a:ln/>
        </p:spPr>
      </p:sp>
      <p:sp>
        <p:nvSpPr>
          <p:cNvPr id="9" name="badgeTxt_368"/>
          <p:cNvSpPr txBox="1"/>
          <p:nvPr/>
        </p:nvSpPr>
        <p:spPr>
          <a:xfrm>
            <a:off x="482803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B</a:t>
            </a:r>
            <a:endParaRPr lang="en-US" sz="1500" dirty="0"/>
          </a:p>
        </p:txBody>
      </p:sp>
      <p:sp>
        <p:nvSpPr>
          <p:cNvPr id="10" name="txt_369"/>
          <p:cNvSpPr txBox="1"/>
          <p:nvPr/>
        </p:nvSpPr>
        <p:spPr>
          <a:xfrm>
            <a:off x="5394960" y="1097280"/>
            <a:ext cx="3154680" cy="731520"/>
          </a:xfrm>
          <a:prstGeom prst="rect">
            <a:avLst/>
          </a:prstGeom>
          <a:noFill/>
          <a:ln/>
        </p:spPr>
        <p:txBody>
          <a:bodyPr wrap="square" lIns="0" tIns="0" rIns="0" bIns="0" rtlCol="0" anchor="ctr"/>
          <a:lstStyle/>
          <a:p>
            <a:pPr indent="0" marL="0">
              <a:buNone/>
            </a:pPr>
            <a:r>
              <a:rPr lang="en-US" sz="1400" dirty="0">
                <a:solidFill>
                  <a:schemeClr val="tx1"/>
                </a:solidFill>
              </a:rPr>
              <a:t>Reichstag Fire</a:t>
            </a:r>
            <a:endParaRPr lang="en-US" sz="1400" dirty="0"/>
          </a:p>
        </p:txBody>
      </p:sp>
      <p:sp>
        <p:nvSpPr>
          <p:cNvPr id="11" name="card_370"/>
          <p:cNvSpPr/>
          <p:nvPr/>
        </p:nvSpPr>
        <p:spPr>
          <a:xfrm>
            <a:off x="457200" y="1965960"/>
            <a:ext cx="4023360" cy="731520"/>
          </a:xfrm>
          <a:prstGeom prst="roundRect">
            <a:avLst>
              <a:gd name="adj" fmla="val 15000"/>
            </a:avLst>
          </a:prstGeom>
          <a:solidFill>
            <a:schemeClr val="bg2"/>
          </a:solidFill>
          <a:ln/>
        </p:spPr>
      </p:sp>
      <p:sp>
        <p:nvSpPr>
          <p:cNvPr id="12" name="badge_371"/>
          <p:cNvSpPr/>
          <p:nvPr/>
        </p:nvSpPr>
        <p:spPr>
          <a:xfrm>
            <a:off x="621792" y="2139696"/>
            <a:ext cx="384048" cy="384048"/>
          </a:xfrm>
          <a:prstGeom prst="ellipse">
            <a:avLst/>
          </a:prstGeom>
          <a:solidFill>
            <a:schemeClr val="accent4"/>
          </a:solidFill>
          <a:ln/>
        </p:spPr>
      </p:sp>
      <p:sp>
        <p:nvSpPr>
          <p:cNvPr id="13" name="badgeTxt_372"/>
          <p:cNvSpPr txBox="1"/>
          <p:nvPr/>
        </p:nvSpPr>
        <p:spPr>
          <a:xfrm>
            <a:off x="62179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C</a:t>
            </a:r>
            <a:endParaRPr lang="en-US" sz="1500" dirty="0"/>
          </a:p>
        </p:txBody>
      </p:sp>
      <p:sp>
        <p:nvSpPr>
          <p:cNvPr id="14" name="txt_373"/>
          <p:cNvSpPr txBox="1"/>
          <p:nvPr/>
        </p:nvSpPr>
        <p:spPr>
          <a:xfrm>
            <a:off x="1188720" y="1965960"/>
            <a:ext cx="3154680" cy="731520"/>
          </a:xfrm>
          <a:prstGeom prst="rect">
            <a:avLst/>
          </a:prstGeom>
          <a:noFill/>
          <a:ln/>
        </p:spPr>
        <p:txBody>
          <a:bodyPr wrap="square" lIns="0" tIns="0" rIns="0" bIns="0" rtlCol="0" anchor="ctr"/>
          <a:lstStyle/>
          <a:p>
            <a:pPr indent="0" marL="0">
              <a:buNone/>
            </a:pPr>
            <a:r>
              <a:rPr lang="en-US" sz="1400" dirty="0">
                <a:solidFill>
                  <a:schemeClr val="tx1"/>
                </a:solidFill>
              </a:rPr>
              <a:t>Hindenburg dies</a:t>
            </a:r>
            <a:endParaRPr lang="en-US" sz="1400" dirty="0"/>
          </a:p>
        </p:txBody>
      </p:sp>
      <p:sp>
        <p:nvSpPr>
          <p:cNvPr id="15" name="card_374"/>
          <p:cNvSpPr/>
          <p:nvPr/>
        </p:nvSpPr>
        <p:spPr>
          <a:xfrm>
            <a:off x="4663440" y="1965960"/>
            <a:ext cx="4023360" cy="731520"/>
          </a:xfrm>
          <a:prstGeom prst="roundRect">
            <a:avLst>
              <a:gd name="adj" fmla="val 15000"/>
            </a:avLst>
          </a:prstGeom>
          <a:solidFill>
            <a:schemeClr val="bg2"/>
          </a:solidFill>
          <a:ln/>
        </p:spPr>
      </p:sp>
      <p:sp>
        <p:nvSpPr>
          <p:cNvPr id="16" name="badge_375"/>
          <p:cNvSpPr/>
          <p:nvPr/>
        </p:nvSpPr>
        <p:spPr>
          <a:xfrm>
            <a:off x="4828032" y="2139696"/>
            <a:ext cx="384048" cy="384048"/>
          </a:xfrm>
          <a:prstGeom prst="ellipse">
            <a:avLst/>
          </a:prstGeom>
          <a:solidFill>
            <a:schemeClr val="accent4"/>
          </a:solidFill>
          <a:ln/>
        </p:spPr>
      </p:sp>
      <p:sp>
        <p:nvSpPr>
          <p:cNvPr id="17" name="badgeTxt_376"/>
          <p:cNvSpPr txBox="1"/>
          <p:nvPr/>
        </p:nvSpPr>
        <p:spPr>
          <a:xfrm>
            <a:off x="482803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D</a:t>
            </a:r>
            <a:endParaRPr lang="en-US" sz="1500" dirty="0"/>
          </a:p>
        </p:txBody>
      </p:sp>
      <p:sp>
        <p:nvSpPr>
          <p:cNvPr id="18" name="txt_377"/>
          <p:cNvSpPr txBox="1"/>
          <p:nvPr/>
        </p:nvSpPr>
        <p:spPr>
          <a:xfrm>
            <a:off x="5394960" y="1965960"/>
            <a:ext cx="3154680" cy="731520"/>
          </a:xfrm>
          <a:prstGeom prst="rect">
            <a:avLst/>
          </a:prstGeom>
          <a:noFill/>
          <a:ln/>
        </p:spPr>
        <p:txBody>
          <a:bodyPr wrap="square" lIns="0" tIns="0" rIns="0" bIns="0" rtlCol="0" anchor="ctr"/>
          <a:lstStyle/>
          <a:p>
            <a:pPr indent="0" marL="0">
              <a:buNone/>
            </a:pPr>
            <a:r>
              <a:rPr lang="en-US" sz="1400" dirty="0">
                <a:solidFill>
                  <a:schemeClr val="tx1"/>
                </a:solidFill>
              </a:rPr>
              <a:t>Enabling Act passed</a:t>
            </a:r>
            <a:endParaRPr lang="en-US" sz="1400" dirty="0"/>
          </a:p>
        </p:txBody>
      </p:sp>
      <p:sp>
        <p:nvSpPr>
          <p:cNvPr id="19" name="card_378"/>
          <p:cNvSpPr/>
          <p:nvPr/>
        </p:nvSpPr>
        <p:spPr>
          <a:xfrm>
            <a:off x="457200" y="2834640"/>
            <a:ext cx="4023360" cy="731520"/>
          </a:xfrm>
          <a:prstGeom prst="roundRect">
            <a:avLst>
              <a:gd name="adj" fmla="val 15000"/>
            </a:avLst>
          </a:prstGeom>
          <a:solidFill>
            <a:schemeClr val="bg2"/>
          </a:solidFill>
          <a:ln/>
        </p:spPr>
      </p:sp>
      <p:sp>
        <p:nvSpPr>
          <p:cNvPr id="20" name="badge_379"/>
          <p:cNvSpPr/>
          <p:nvPr/>
        </p:nvSpPr>
        <p:spPr>
          <a:xfrm>
            <a:off x="621792" y="3008376"/>
            <a:ext cx="384048" cy="384048"/>
          </a:xfrm>
          <a:prstGeom prst="ellipse">
            <a:avLst/>
          </a:prstGeom>
          <a:solidFill>
            <a:schemeClr val="accent4"/>
          </a:solidFill>
          <a:ln/>
        </p:spPr>
      </p:sp>
      <p:sp>
        <p:nvSpPr>
          <p:cNvPr id="21" name="badgeTxt_380"/>
          <p:cNvSpPr txBox="1"/>
          <p:nvPr/>
        </p:nvSpPr>
        <p:spPr>
          <a:xfrm>
            <a:off x="62179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E</a:t>
            </a:r>
            <a:endParaRPr lang="en-US" sz="1500" dirty="0"/>
          </a:p>
        </p:txBody>
      </p:sp>
      <p:sp>
        <p:nvSpPr>
          <p:cNvPr id="22" name="txt_381"/>
          <p:cNvSpPr txBox="1"/>
          <p:nvPr/>
        </p:nvSpPr>
        <p:spPr>
          <a:xfrm>
            <a:off x="1188720" y="2834640"/>
            <a:ext cx="3154680" cy="731520"/>
          </a:xfrm>
          <a:prstGeom prst="rect">
            <a:avLst/>
          </a:prstGeom>
          <a:noFill/>
          <a:ln/>
        </p:spPr>
        <p:txBody>
          <a:bodyPr wrap="square" lIns="0" tIns="0" rIns="0" bIns="0" rtlCol="0" anchor="ctr"/>
          <a:lstStyle/>
          <a:p>
            <a:pPr indent="0" marL="0">
              <a:buNone/>
            </a:pPr>
            <a:r>
              <a:rPr lang="en-US" sz="1400" dirty="0">
                <a:solidFill>
                  <a:schemeClr val="tx1"/>
                </a:solidFill>
              </a:rPr>
              <a:t>Trade unions banned</a:t>
            </a:r>
            <a:endParaRPr lang="en-US" sz="1400" dirty="0"/>
          </a:p>
        </p:txBody>
      </p:sp>
      <p:sp>
        <p:nvSpPr>
          <p:cNvPr id="23" name="card_382"/>
          <p:cNvSpPr/>
          <p:nvPr/>
        </p:nvSpPr>
        <p:spPr>
          <a:xfrm>
            <a:off x="4663440" y="2834640"/>
            <a:ext cx="4023360" cy="731520"/>
          </a:xfrm>
          <a:prstGeom prst="roundRect">
            <a:avLst>
              <a:gd name="adj" fmla="val 15000"/>
            </a:avLst>
          </a:prstGeom>
          <a:solidFill>
            <a:schemeClr val="bg2"/>
          </a:solidFill>
          <a:ln/>
        </p:spPr>
      </p:sp>
      <p:sp>
        <p:nvSpPr>
          <p:cNvPr id="24" name="badge_383"/>
          <p:cNvSpPr/>
          <p:nvPr/>
        </p:nvSpPr>
        <p:spPr>
          <a:xfrm>
            <a:off x="4828032" y="3008376"/>
            <a:ext cx="384048" cy="384048"/>
          </a:xfrm>
          <a:prstGeom prst="ellipse">
            <a:avLst/>
          </a:prstGeom>
          <a:solidFill>
            <a:schemeClr val="accent4"/>
          </a:solidFill>
          <a:ln/>
        </p:spPr>
      </p:sp>
      <p:sp>
        <p:nvSpPr>
          <p:cNvPr id="25" name="badgeTxt_384"/>
          <p:cNvSpPr txBox="1"/>
          <p:nvPr/>
        </p:nvSpPr>
        <p:spPr>
          <a:xfrm>
            <a:off x="482803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F</a:t>
            </a:r>
            <a:endParaRPr lang="en-US" sz="1500" dirty="0"/>
          </a:p>
        </p:txBody>
      </p:sp>
      <p:sp>
        <p:nvSpPr>
          <p:cNvPr id="26" name="txt_385"/>
          <p:cNvSpPr txBox="1"/>
          <p:nvPr/>
        </p:nvSpPr>
        <p:spPr>
          <a:xfrm>
            <a:off x="5394960" y="2834640"/>
            <a:ext cx="3154680" cy="731520"/>
          </a:xfrm>
          <a:prstGeom prst="rect">
            <a:avLst/>
          </a:prstGeom>
          <a:noFill/>
          <a:ln/>
        </p:spPr>
        <p:txBody>
          <a:bodyPr wrap="square" lIns="0" tIns="0" rIns="0" bIns="0" rtlCol="0" anchor="ctr"/>
          <a:lstStyle/>
          <a:p>
            <a:pPr indent="0" marL="0">
              <a:buNone/>
            </a:pPr>
            <a:r>
              <a:rPr lang="en-US" sz="1400" dirty="0">
                <a:solidFill>
                  <a:schemeClr val="tx1"/>
                </a:solidFill>
              </a:rPr>
              <a:t>Hitler becomes Chancellor</a:t>
            </a:r>
            <a:endParaRPr lang="en-US" sz="1400" dirty="0"/>
          </a:p>
        </p:txBody>
      </p:sp>
      <p:sp>
        <p:nvSpPr>
          <p:cNvPr id="27" name="card_386"/>
          <p:cNvSpPr/>
          <p:nvPr/>
        </p:nvSpPr>
        <p:spPr>
          <a:xfrm>
            <a:off x="457200" y="3703320"/>
            <a:ext cx="4023360" cy="731520"/>
          </a:xfrm>
          <a:prstGeom prst="roundRect">
            <a:avLst>
              <a:gd name="adj" fmla="val 15000"/>
            </a:avLst>
          </a:prstGeom>
          <a:solidFill>
            <a:schemeClr val="bg2"/>
          </a:solidFill>
          <a:ln/>
        </p:spPr>
      </p:sp>
      <p:sp>
        <p:nvSpPr>
          <p:cNvPr id="28" name="badge_387"/>
          <p:cNvSpPr/>
          <p:nvPr/>
        </p:nvSpPr>
        <p:spPr>
          <a:xfrm>
            <a:off x="621792" y="3877056"/>
            <a:ext cx="384048" cy="384048"/>
          </a:xfrm>
          <a:prstGeom prst="ellipse">
            <a:avLst/>
          </a:prstGeom>
          <a:solidFill>
            <a:schemeClr val="accent4"/>
          </a:solidFill>
          <a:ln/>
        </p:spPr>
      </p:sp>
      <p:sp>
        <p:nvSpPr>
          <p:cNvPr id="29" name="badgeTxt_388"/>
          <p:cNvSpPr txBox="1"/>
          <p:nvPr/>
        </p:nvSpPr>
        <p:spPr>
          <a:xfrm>
            <a:off x="62179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G</a:t>
            </a:r>
            <a:endParaRPr lang="en-US" sz="1500" dirty="0"/>
          </a:p>
        </p:txBody>
      </p:sp>
      <p:sp>
        <p:nvSpPr>
          <p:cNvPr id="30" name="txt_389"/>
          <p:cNvSpPr txBox="1"/>
          <p:nvPr/>
        </p:nvSpPr>
        <p:spPr>
          <a:xfrm>
            <a:off x="1188720" y="3703320"/>
            <a:ext cx="3154680" cy="731520"/>
          </a:xfrm>
          <a:prstGeom prst="rect">
            <a:avLst/>
          </a:prstGeom>
          <a:noFill/>
          <a:ln/>
        </p:spPr>
        <p:txBody>
          <a:bodyPr wrap="square" lIns="0" tIns="0" rIns="0" bIns="0" rtlCol="0" anchor="ctr"/>
          <a:lstStyle/>
          <a:p>
            <a:pPr indent="0" marL="0">
              <a:buNone/>
            </a:pPr>
            <a:r>
              <a:rPr lang="en-US" sz="1400" dirty="0">
                <a:solidFill>
                  <a:schemeClr val="tx1"/>
                </a:solidFill>
              </a:rPr>
              <a:t>Nazis become the only legal party</a:t>
            </a:r>
            <a:endParaRPr lang="en-US" sz="1400" dirty="0"/>
          </a:p>
        </p:txBody>
      </p:sp>
      <p:sp>
        <p:nvSpPr>
          <p:cNvPr id="31" name="card_390"/>
          <p:cNvSpPr/>
          <p:nvPr/>
        </p:nvSpPr>
        <p:spPr>
          <a:xfrm>
            <a:off x="4663440" y="3703320"/>
            <a:ext cx="4023360" cy="731520"/>
          </a:xfrm>
          <a:prstGeom prst="roundRect">
            <a:avLst>
              <a:gd name="adj" fmla="val 15000"/>
            </a:avLst>
          </a:prstGeom>
          <a:solidFill>
            <a:schemeClr val="bg2"/>
          </a:solidFill>
          <a:ln/>
        </p:spPr>
      </p:sp>
      <p:sp>
        <p:nvSpPr>
          <p:cNvPr id="32" name="badge_391"/>
          <p:cNvSpPr/>
          <p:nvPr/>
        </p:nvSpPr>
        <p:spPr>
          <a:xfrm>
            <a:off x="4828032" y="3877056"/>
            <a:ext cx="384048" cy="384048"/>
          </a:xfrm>
          <a:prstGeom prst="ellipse">
            <a:avLst/>
          </a:prstGeom>
          <a:solidFill>
            <a:schemeClr val="accent4"/>
          </a:solidFill>
          <a:ln/>
        </p:spPr>
      </p:sp>
      <p:sp>
        <p:nvSpPr>
          <p:cNvPr id="33" name="badgeTxt_392"/>
          <p:cNvSpPr txBox="1"/>
          <p:nvPr/>
        </p:nvSpPr>
        <p:spPr>
          <a:xfrm>
            <a:off x="482803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H</a:t>
            </a:r>
            <a:endParaRPr lang="en-US" sz="1500" dirty="0"/>
          </a:p>
        </p:txBody>
      </p:sp>
      <p:sp>
        <p:nvSpPr>
          <p:cNvPr id="34" name="txt_393"/>
          <p:cNvSpPr txBox="1"/>
          <p:nvPr/>
        </p:nvSpPr>
        <p:spPr>
          <a:xfrm>
            <a:off x="5394960" y="3703320"/>
            <a:ext cx="3154680" cy="731520"/>
          </a:xfrm>
          <a:prstGeom prst="rect">
            <a:avLst/>
          </a:prstGeom>
          <a:noFill/>
          <a:ln/>
        </p:spPr>
        <p:txBody>
          <a:bodyPr wrap="square" lIns="0" tIns="0" rIns="0" bIns="0" rtlCol="0" anchor="ctr"/>
          <a:lstStyle/>
          <a:p>
            <a:pPr indent="0" marL="0">
              <a:buNone/>
            </a:pPr>
            <a:r>
              <a:rPr lang="en-US" sz="1400" dirty="0">
                <a:solidFill>
                  <a:schemeClr val="tx1"/>
                </a:solidFill>
              </a:rPr>
              <a:t>March 1933 election</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Put them in order: answers</a:t>
            </a:r>
            <a:endParaRPr lang="en-US" sz="3000" dirty="0"/>
          </a:p>
        </p:txBody>
      </p:sp>
      <p:sp>
        <p:nvSpPr>
          <p:cNvPr id="3" name="card_394"/>
          <p:cNvSpPr/>
          <p:nvPr/>
        </p:nvSpPr>
        <p:spPr>
          <a:xfrm>
            <a:off x="457200" y="1097280"/>
            <a:ext cx="4023360" cy="731520"/>
          </a:xfrm>
          <a:prstGeom prst="roundRect">
            <a:avLst>
              <a:gd name="adj" fmla="val 15000"/>
            </a:avLst>
          </a:prstGeom>
          <a:solidFill>
            <a:schemeClr val="bg2"/>
          </a:solidFill>
          <a:ln/>
        </p:spPr>
      </p:sp>
      <p:sp>
        <p:nvSpPr>
          <p:cNvPr id="4" name="badge_395"/>
          <p:cNvSpPr/>
          <p:nvPr/>
        </p:nvSpPr>
        <p:spPr>
          <a:xfrm>
            <a:off x="621792" y="1271016"/>
            <a:ext cx="384048" cy="384048"/>
          </a:xfrm>
          <a:prstGeom prst="ellipse">
            <a:avLst/>
          </a:prstGeom>
          <a:solidFill>
            <a:schemeClr val="accent3"/>
          </a:solidFill>
          <a:ln/>
        </p:spPr>
      </p:sp>
      <p:sp>
        <p:nvSpPr>
          <p:cNvPr id="5" name="badgeTxt_396"/>
          <p:cNvSpPr txBox="1"/>
          <p:nvPr/>
        </p:nvSpPr>
        <p:spPr>
          <a:xfrm>
            <a:off x="62179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97"/>
          <p:cNvSpPr txBox="1"/>
          <p:nvPr/>
        </p:nvSpPr>
        <p:spPr>
          <a:xfrm>
            <a:off x="1188720" y="1097280"/>
            <a:ext cx="2011680" cy="731520"/>
          </a:xfrm>
          <a:prstGeom prst="rect">
            <a:avLst/>
          </a:prstGeom>
          <a:noFill/>
          <a:ln/>
        </p:spPr>
        <p:txBody>
          <a:bodyPr wrap="square" lIns="0" tIns="0" rIns="0" bIns="0" rtlCol="0" anchor="ctr"/>
          <a:lstStyle/>
          <a:p>
            <a:pPr indent="0" marL="0">
              <a:buNone/>
            </a:pPr>
            <a:r>
              <a:rPr lang="en-US" sz="1400" dirty="0">
                <a:solidFill>
                  <a:schemeClr val="tx1"/>
                </a:solidFill>
              </a:rPr>
              <a:t>F: Hitler becomes Chancellor</a:t>
            </a:r>
            <a:endParaRPr lang="en-US" sz="1400" dirty="0"/>
          </a:p>
        </p:txBody>
      </p:sp>
      <p:sp>
        <p:nvSpPr>
          <p:cNvPr id="7" name="txt_398"/>
          <p:cNvSpPr txBox="1"/>
          <p:nvPr/>
        </p:nvSpPr>
        <p:spPr>
          <a:xfrm>
            <a:off x="3246120" y="1097280"/>
            <a:ext cx="1143000" cy="731520"/>
          </a:xfrm>
          <a:prstGeom prst="rect">
            <a:avLst/>
          </a:prstGeom>
          <a:noFill/>
          <a:ln/>
        </p:spPr>
        <p:txBody>
          <a:bodyPr wrap="square" lIns="0" tIns="0" rIns="0" bIns="0" rtlCol="0" anchor="ctr"/>
          <a:lstStyle/>
          <a:p>
            <a:pPr algn="r" indent="0" marL="0">
              <a:buNone/>
            </a:pPr>
            <a:r>
              <a:rPr lang="en-US" sz="1300" b="1" dirty="0">
                <a:solidFill>
                  <a:schemeClr val="accent1"/>
                </a:solidFill>
              </a:rPr>
              <a:t>30 Jan 1933</a:t>
            </a:r>
            <a:endParaRPr lang="en-US" sz="1300" dirty="0"/>
          </a:p>
        </p:txBody>
      </p:sp>
      <p:sp>
        <p:nvSpPr>
          <p:cNvPr id="8" name="card_399"/>
          <p:cNvSpPr/>
          <p:nvPr/>
        </p:nvSpPr>
        <p:spPr>
          <a:xfrm>
            <a:off x="4663440" y="1097280"/>
            <a:ext cx="4023360" cy="731520"/>
          </a:xfrm>
          <a:prstGeom prst="roundRect">
            <a:avLst>
              <a:gd name="adj" fmla="val 15000"/>
            </a:avLst>
          </a:prstGeom>
          <a:solidFill>
            <a:schemeClr val="bg2"/>
          </a:solidFill>
          <a:ln/>
        </p:spPr>
      </p:sp>
      <p:sp>
        <p:nvSpPr>
          <p:cNvPr id="9" name="badge_400"/>
          <p:cNvSpPr/>
          <p:nvPr/>
        </p:nvSpPr>
        <p:spPr>
          <a:xfrm>
            <a:off x="4828032" y="1271016"/>
            <a:ext cx="384048" cy="384048"/>
          </a:xfrm>
          <a:prstGeom prst="ellipse">
            <a:avLst/>
          </a:prstGeom>
          <a:solidFill>
            <a:schemeClr val="accent3"/>
          </a:solidFill>
          <a:ln/>
        </p:spPr>
      </p:sp>
      <p:sp>
        <p:nvSpPr>
          <p:cNvPr id="10" name="badgeTxt_401"/>
          <p:cNvSpPr txBox="1"/>
          <p:nvPr/>
        </p:nvSpPr>
        <p:spPr>
          <a:xfrm>
            <a:off x="482803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402"/>
          <p:cNvSpPr txBox="1"/>
          <p:nvPr/>
        </p:nvSpPr>
        <p:spPr>
          <a:xfrm>
            <a:off x="5394960" y="1097280"/>
            <a:ext cx="2011680" cy="731520"/>
          </a:xfrm>
          <a:prstGeom prst="rect">
            <a:avLst/>
          </a:prstGeom>
          <a:noFill/>
          <a:ln/>
        </p:spPr>
        <p:txBody>
          <a:bodyPr wrap="square" lIns="0" tIns="0" rIns="0" bIns="0" rtlCol="0" anchor="ctr"/>
          <a:lstStyle/>
          <a:p>
            <a:pPr indent="0" marL="0">
              <a:buNone/>
            </a:pPr>
            <a:r>
              <a:rPr lang="en-US" sz="1400" dirty="0">
                <a:solidFill>
                  <a:schemeClr val="tx1"/>
                </a:solidFill>
              </a:rPr>
              <a:t>B: Reichstag Fire</a:t>
            </a:r>
            <a:endParaRPr lang="en-US" sz="1400" dirty="0"/>
          </a:p>
        </p:txBody>
      </p:sp>
      <p:sp>
        <p:nvSpPr>
          <p:cNvPr id="12" name="txt_403"/>
          <p:cNvSpPr txBox="1"/>
          <p:nvPr/>
        </p:nvSpPr>
        <p:spPr>
          <a:xfrm>
            <a:off x="7452360" y="1097280"/>
            <a:ext cx="1143000" cy="731520"/>
          </a:xfrm>
          <a:prstGeom prst="rect">
            <a:avLst/>
          </a:prstGeom>
          <a:noFill/>
          <a:ln/>
        </p:spPr>
        <p:txBody>
          <a:bodyPr wrap="square" lIns="0" tIns="0" rIns="0" bIns="0" rtlCol="0" anchor="ctr"/>
          <a:lstStyle/>
          <a:p>
            <a:pPr algn="r" indent="0" marL="0">
              <a:buNone/>
            </a:pPr>
            <a:r>
              <a:rPr lang="en-US" sz="1300" b="1" dirty="0">
                <a:solidFill>
                  <a:schemeClr val="accent1"/>
                </a:solidFill>
              </a:rPr>
              <a:t>27 Feb 1933</a:t>
            </a:r>
            <a:endParaRPr lang="en-US" sz="1300" dirty="0"/>
          </a:p>
        </p:txBody>
      </p:sp>
      <p:sp>
        <p:nvSpPr>
          <p:cNvPr id="13" name="card_404"/>
          <p:cNvSpPr/>
          <p:nvPr/>
        </p:nvSpPr>
        <p:spPr>
          <a:xfrm>
            <a:off x="457200" y="1965960"/>
            <a:ext cx="4023360" cy="731520"/>
          </a:xfrm>
          <a:prstGeom prst="roundRect">
            <a:avLst>
              <a:gd name="adj" fmla="val 15000"/>
            </a:avLst>
          </a:prstGeom>
          <a:solidFill>
            <a:schemeClr val="bg2"/>
          </a:solidFill>
          <a:ln/>
        </p:spPr>
      </p:sp>
      <p:sp>
        <p:nvSpPr>
          <p:cNvPr id="14" name="badge_405"/>
          <p:cNvSpPr/>
          <p:nvPr/>
        </p:nvSpPr>
        <p:spPr>
          <a:xfrm>
            <a:off x="621792" y="2139696"/>
            <a:ext cx="384048" cy="384048"/>
          </a:xfrm>
          <a:prstGeom prst="ellipse">
            <a:avLst/>
          </a:prstGeom>
          <a:solidFill>
            <a:schemeClr val="accent3"/>
          </a:solidFill>
          <a:ln/>
        </p:spPr>
      </p:sp>
      <p:sp>
        <p:nvSpPr>
          <p:cNvPr id="15" name="badgeTxt_406"/>
          <p:cNvSpPr txBox="1"/>
          <p:nvPr/>
        </p:nvSpPr>
        <p:spPr>
          <a:xfrm>
            <a:off x="62179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407"/>
          <p:cNvSpPr txBox="1"/>
          <p:nvPr/>
        </p:nvSpPr>
        <p:spPr>
          <a:xfrm>
            <a:off x="1188720" y="1965960"/>
            <a:ext cx="2011680" cy="731520"/>
          </a:xfrm>
          <a:prstGeom prst="rect">
            <a:avLst/>
          </a:prstGeom>
          <a:noFill/>
          <a:ln/>
        </p:spPr>
        <p:txBody>
          <a:bodyPr wrap="square" lIns="0" tIns="0" rIns="0" bIns="0" rtlCol="0" anchor="ctr"/>
          <a:lstStyle/>
          <a:p>
            <a:pPr indent="0" marL="0">
              <a:buNone/>
            </a:pPr>
            <a:r>
              <a:rPr lang="en-US" sz="1400" dirty="0">
                <a:solidFill>
                  <a:schemeClr val="tx1"/>
                </a:solidFill>
              </a:rPr>
              <a:t>H: March 1933 election</a:t>
            </a:r>
            <a:endParaRPr lang="en-US" sz="1400" dirty="0"/>
          </a:p>
        </p:txBody>
      </p:sp>
      <p:sp>
        <p:nvSpPr>
          <p:cNvPr id="17" name="txt_408"/>
          <p:cNvSpPr txBox="1"/>
          <p:nvPr/>
        </p:nvSpPr>
        <p:spPr>
          <a:xfrm>
            <a:off x="3246120" y="1965960"/>
            <a:ext cx="1143000" cy="731520"/>
          </a:xfrm>
          <a:prstGeom prst="rect">
            <a:avLst/>
          </a:prstGeom>
          <a:noFill/>
          <a:ln/>
        </p:spPr>
        <p:txBody>
          <a:bodyPr wrap="square" lIns="0" tIns="0" rIns="0" bIns="0" rtlCol="0" anchor="ctr"/>
          <a:lstStyle/>
          <a:p>
            <a:pPr algn="r" indent="0" marL="0">
              <a:buNone/>
            </a:pPr>
            <a:r>
              <a:rPr lang="en-US" sz="1300" b="1" dirty="0">
                <a:solidFill>
                  <a:schemeClr val="accent1"/>
                </a:solidFill>
              </a:rPr>
              <a:t>5 Mar 1933</a:t>
            </a:r>
            <a:endParaRPr lang="en-US" sz="1300" dirty="0"/>
          </a:p>
        </p:txBody>
      </p:sp>
      <p:sp>
        <p:nvSpPr>
          <p:cNvPr id="18" name="card_409"/>
          <p:cNvSpPr/>
          <p:nvPr/>
        </p:nvSpPr>
        <p:spPr>
          <a:xfrm>
            <a:off x="4663440" y="1965960"/>
            <a:ext cx="4023360" cy="731520"/>
          </a:xfrm>
          <a:prstGeom prst="roundRect">
            <a:avLst>
              <a:gd name="adj" fmla="val 15000"/>
            </a:avLst>
          </a:prstGeom>
          <a:solidFill>
            <a:schemeClr val="bg2"/>
          </a:solidFill>
          <a:ln/>
        </p:spPr>
      </p:sp>
      <p:sp>
        <p:nvSpPr>
          <p:cNvPr id="19" name="badge_410"/>
          <p:cNvSpPr/>
          <p:nvPr/>
        </p:nvSpPr>
        <p:spPr>
          <a:xfrm>
            <a:off x="4828032" y="2139696"/>
            <a:ext cx="384048" cy="384048"/>
          </a:xfrm>
          <a:prstGeom prst="ellipse">
            <a:avLst/>
          </a:prstGeom>
          <a:solidFill>
            <a:schemeClr val="accent3"/>
          </a:solidFill>
          <a:ln/>
        </p:spPr>
      </p:sp>
      <p:sp>
        <p:nvSpPr>
          <p:cNvPr id="20" name="badgeTxt_411"/>
          <p:cNvSpPr txBox="1"/>
          <p:nvPr/>
        </p:nvSpPr>
        <p:spPr>
          <a:xfrm>
            <a:off x="482803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412"/>
          <p:cNvSpPr txBox="1"/>
          <p:nvPr/>
        </p:nvSpPr>
        <p:spPr>
          <a:xfrm>
            <a:off x="5394960" y="1965960"/>
            <a:ext cx="2011680" cy="731520"/>
          </a:xfrm>
          <a:prstGeom prst="rect">
            <a:avLst/>
          </a:prstGeom>
          <a:noFill/>
          <a:ln/>
        </p:spPr>
        <p:txBody>
          <a:bodyPr wrap="square" lIns="0" tIns="0" rIns="0" bIns="0" rtlCol="0" anchor="ctr"/>
          <a:lstStyle/>
          <a:p>
            <a:pPr indent="0" marL="0">
              <a:buNone/>
            </a:pPr>
            <a:r>
              <a:rPr lang="en-US" sz="1400" dirty="0">
                <a:solidFill>
                  <a:schemeClr val="tx1"/>
                </a:solidFill>
              </a:rPr>
              <a:t>D: Enabling Act passed</a:t>
            </a:r>
            <a:endParaRPr lang="en-US" sz="1400" dirty="0"/>
          </a:p>
        </p:txBody>
      </p:sp>
      <p:sp>
        <p:nvSpPr>
          <p:cNvPr id="22" name="txt_413"/>
          <p:cNvSpPr txBox="1"/>
          <p:nvPr/>
        </p:nvSpPr>
        <p:spPr>
          <a:xfrm>
            <a:off x="7452360" y="1965960"/>
            <a:ext cx="1143000" cy="731520"/>
          </a:xfrm>
          <a:prstGeom prst="rect">
            <a:avLst/>
          </a:prstGeom>
          <a:noFill/>
          <a:ln/>
        </p:spPr>
        <p:txBody>
          <a:bodyPr wrap="square" lIns="0" tIns="0" rIns="0" bIns="0" rtlCol="0" anchor="ctr"/>
          <a:lstStyle/>
          <a:p>
            <a:pPr algn="r" indent="0" marL="0">
              <a:buNone/>
            </a:pPr>
            <a:r>
              <a:rPr lang="en-US" sz="1300" b="1" dirty="0">
                <a:solidFill>
                  <a:schemeClr val="accent1"/>
                </a:solidFill>
              </a:rPr>
              <a:t>23 Mar 1933</a:t>
            </a:r>
            <a:endParaRPr lang="en-US" sz="1300" dirty="0"/>
          </a:p>
        </p:txBody>
      </p:sp>
      <p:sp>
        <p:nvSpPr>
          <p:cNvPr id="23" name="card_414"/>
          <p:cNvSpPr/>
          <p:nvPr/>
        </p:nvSpPr>
        <p:spPr>
          <a:xfrm>
            <a:off x="457200" y="2834640"/>
            <a:ext cx="4023360" cy="731520"/>
          </a:xfrm>
          <a:prstGeom prst="roundRect">
            <a:avLst>
              <a:gd name="adj" fmla="val 15000"/>
            </a:avLst>
          </a:prstGeom>
          <a:solidFill>
            <a:schemeClr val="bg2"/>
          </a:solidFill>
          <a:ln/>
        </p:spPr>
      </p:sp>
      <p:sp>
        <p:nvSpPr>
          <p:cNvPr id="24" name="badge_415"/>
          <p:cNvSpPr/>
          <p:nvPr/>
        </p:nvSpPr>
        <p:spPr>
          <a:xfrm>
            <a:off x="621792" y="3008376"/>
            <a:ext cx="384048" cy="384048"/>
          </a:xfrm>
          <a:prstGeom prst="ellipse">
            <a:avLst/>
          </a:prstGeom>
          <a:solidFill>
            <a:schemeClr val="accent3"/>
          </a:solidFill>
          <a:ln/>
        </p:spPr>
      </p:sp>
      <p:sp>
        <p:nvSpPr>
          <p:cNvPr id="25" name="badgeTxt_416"/>
          <p:cNvSpPr txBox="1"/>
          <p:nvPr/>
        </p:nvSpPr>
        <p:spPr>
          <a:xfrm>
            <a:off x="62179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417"/>
          <p:cNvSpPr txBox="1"/>
          <p:nvPr/>
        </p:nvSpPr>
        <p:spPr>
          <a:xfrm>
            <a:off x="1188720" y="2834640"/>
            <a:ext cx="2011680" cy="731520"/>
          </a:xfrm>
          <a:prstGeom prst="rect">
            <a:avLst/>
          </a:prstGeom>
          <a:noFill/>
          <a:ln/>
        </p:spPr>
        <p:txBody>
          <a:bodyPr wrap="square" lIns="0" tIns="0" rIns="0" bIns="0" rtlCol="0" anchor="ctr"/>
          <a:lstStyle/>
          <a:p>
            <a:pPr indent="0" marL="0">
              <a:buNone/>
            </a:pPr>
            <a:r>
              <a:rPr lang="en-US" sz="1400" dirty="0">
                <a:solidFill>
                  <a:schemeClr val="tx1"/>
                </a:solidFill>
              </a:rPr>
              <a:t>E: Trade unions banned</a:t>
            </a:r>
            <a:endParaRPr lang="en-US" sz="1400" dirty="0"/>
          </a:p>
        </p:txBody>
      </p:sp>
      <p:sp>
        <p:nvSpPr>
          <p:cNvPr id="27" name="txt_418"/>
          <p:cNvSpPr txBox="1"/>
          <p:nvPr/>
        </p:nvSpPr>
        <p:spPr>
          <a:xfrm>
            <a:off x="3246120" y="2834640"/>
            <a:ext cx="1143000" cy="731520"/>
          </a:xfrm>
          <a:prstGeom prst="rect">
            <a:avLst/>
          </a:prstGeom>
          <a:noFill/>
          <a:ln/>
        </p:spPr>
        <p:txBody>
          <a:bodyPr wrap="square" lIns="0" tIns="0" rIns="0" bIns="0" rtlCol="0" anchor="ctr"/>
          <a:lstStyle/>
          <a:p>
            <a:pPr algn="r" indent="0" marL="0">
              <a:buNone/>
            </a:pPr>
            <a:r>
              <a:rPr lang="en-US" sz="1300" b="1" dirty="0">
                <a:solidFill>
                  <a:schemeClr val="accent1"/>
                </a:solidFill>
              </a:rPr>
              <a:t>2 May 1933</a:t>
            </a:r>
            <a:endParaRPr lang="en-US" sz="1300" dirty="0"/>
          </a:p>
        </p:txBody>
      </p:sp>
      <p:sp>
        <p:nvSpPr>
          <p:cNvPr id="28" name="card_419"/>
          <p:cNvSpPr/>
          <p:nvPr/>
        </p:nvSpPr>
        <p:spPr>
          <a:xfrm>
            <a:off x="4663440" y="2834640"/>
            <a:ext cx="4023360" cy="731520"/>
          </a:xfrm>
          <a:prstGeom prst="roundRect">
            <a:avLst>
              <a:gd name="adj" fmla="val 15000"/>
            </a:avLst>
          </a:prstGeom>
          <a:solidFill>
            <a:schemeClr val="bg2"/>
          </a:solidFill>
          <a:ln/>
        </p:spPr>
      </p:sp>
      <p:sp>
        <p:nvSpPr>
          <p:cNvPr id="29" name="badge_420"/>
          <p:cNvSpPr/>
          <p:nvPr/>
        </p:nvSpPr>
        <p:spPr>
          <a:xfrm>
            <a:off x="4828032" y="3008376"/>
            <a:ext cx="384048" cy="384048"/>
          </a:xfrm>
          <a:prstGeom prst="ellipse">
            <a:avLst/>
          </a:prstGeom>
          <a:solidFill>
            <a:schemeClr val="accent3"/>
          </a:solidFill>
          <a:ln/>
        </p:spPr>
      </p:sp>
      <p:sp>
        <p:nvSpPr>
          <p:cNvPr id="30" name="badgeTxt_421"/>
          <p:cNvSpPr txBox="1"/>
          <p:nvPr/>
        </p:nvSpPr>
        <p:spPr>
          <a:xfrm>
            <a:off x="482803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31" name="txt_422"/>
          <p:cNvSpPr txBox="1"/>
          <p:nvPr/>
        </p:nvSpPr>
        <p:spPr>
          <a:xfrm>
            <a:off x="5394960" y="2834640"/>
            <a:ext cx="2011680" cy="731520"/>
          </a:xfrm>
          <a:prstGeom prst="rect">
            <a:avLst/>
          </a:prstGeom>
          <a:noFill/>
          <a:ln/>
        </p:spPr>
        <p:txBody>
          <a:bodyPr wrap="square" lIns="0" tIns="0" rIns="0" bIns="0" rtlCol="0" anchor="ctr"/>
          <a:lstStyle/>
          <a:p>
            <a:pPr indent="0" marL="0">
              <a:buNone/>
            </a:pPr>
            <a:r>
              <a:rPr lang="en-US" sz="1400" dirty="0">
                <a:solidFill>
                  <a:schemeClr val="tx1"/>
                </a:solidFill>
              </a:rPr>
              <a:t>G: Nazis become the only legal party</a:t>
            </a:r>
            <a:endParaRPr lang="en-US" sz="1400" dirty="0"/>
          </a:p>
        </p:txBody>
      </p:sp>
      <p:sp>
        <p:nvSpPr>
          <p:cNvPr id="32" name="txt_423"/>
          <p:cNvSpPr txBox="1"/>
          <p:nvPr/>
        </p:nvSpPr>
        <p:spPr>
          <a:xfrm>
            <a:off x="7452360" y="2834640"/>
            <a:ext cx="1143000" cy="731520"/>
          </a:xfrm>
          <a:prstGeom prst="rect">
            <a:avLst/>
          </a:prstGeom>
          <a:noFill/>
          <a:ln/>
        </p:spPr>
        <p:txBody>
          <a:bodyPr wrap="square" lIns="0" tIns="0" rIns="0" bIns="0" rtlCol="0" anchor="ctr"/>
          <a:lstStyle/>
          <a:p>
            <a:pPr algn="r" indent="0" marL="0">
              <a:buNone/>
            </a:pPr>
            <a:r>
              <a:rPr lang="en-US" sz="1300" b="1" dirty="0">
                <a:solidFill>
                  <a:schemeClr val="accent1"/>
                </a:solidFill>
              </a:rPr>
              <a:t>14 Jul 1933</a:t>
            </a:r>
            <a:endParaRPr lang="en-US" sz="1300" dirty="0"/>
          </a:p>
        </p:txBody>
      </p:sp>
      <p:sp>
        <p:nvSpPr>
          <p:cNvPr id="33" name="card_424"/>
          <p:cNvSpPr/>
          <p:nvPr/>
        </p:nvSpPr>
        <p:spPr>
          <a:xfrm>
            <a:off x="457200" y="3703320"/>
            <a:ext cx="4023360" cy="731520"/>
          </a:xfrm>
          <a:prstGeom prst="roundRect">
            <a:avLst>
              <a:gd name="adj" fmla="val 15000"/>
            </a:avLst>
          </a:prstGeom>
          <a:solidFill>
            <a:schemeClr val="bg2"/>
          </a:solidFill>
          <a:ln/>
        </p:spPr>
      </p:sp>
      <p:sp>
        <p:nvSpPr>
          <p:cNvPr id="34" name="badge_425"/>
          <p:cNvSpPr/>
          <p:nvPr/>
        </p:nvSpPr>
        <p:spPr>
          <a:xfrm>
            <a:off x="621792" y="3877056"/>
            <a:ext cx="384048" cy="384048"/>
          </a:xfrm>
          <a:prstGeom prst="ellipse">
            <a:avLst/>
          </a:prstGeom>
          <a:solidFill>
            <a:schemeClr val="accent3"/>
          </a:solidFill>
          <a:ln/>
        </p:spPr>
      </p:sp>
      <p:sp>
        <p:nvSpPr>
          <p:cNvPr id="35" name="badgeTxt_426"/>
          <p:cNvSpPr txBox="1"/>
          <p:nvPr/>
        </p:nvSpPr>
        <p:spPr>
          <a:xfrm>
            <a:off x="62179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7</a:t>
            </a:r>
            <a:endParaRPr lang="en-US" sz="1500" dirty="0"/>
          </a:p>
        </p:txBody>
      </p:sp>
      <p:sp>
        <p:nvSpPr>
          <p:cNvPr id="36" name="txt_427"/>
          <p:cNvSpPr txBox="1"/>
          <p:nvPr/>
        </p:nvSpPr>
        <p:spPr>
          <a:xfrm>
            <a:off x="1188720" y="3703320"/>
            <a:ext cx="2011680" cy="731520"/>
          </a:xfrm>
          <a:prstGeom prst="rect">
            <a:avLst/>
          </a:prstGeom>
          <a:noFill/>
          <a:ln/>
        </p:spPr>
        <p:txBody>
          <a:bodyPr wrap="square" lIns="0" tIns="0" rIns="0" bIns="0" rtlCol="0" anchor="ctr"/>
          <a:lstStyle/>
          <a:p>
            <a:pPr indent="0" marL="0">
              <a:buNone/>
            </a:pPr>
            <a:r>
              <a:rPr lang="en-US" sz="1400" dirty="0">
                <a:solidFill>
                  <a:schemeClr val="tx1"/>
                </a:solidFill>
              </a:rPr>
              <a:t>A: Night of the Long Knives</a:t>
            </a:r>
            <a:endParaRPr lang="en-US" sz="1400" dirty="0"/>
          </a:p>
        </p:txBody>
      </p:sp>
      <p:sp>
        <p:nvSpPr>
          <p:cNvPr id="37" name="txt_428"/>
          <p:cNvSpPr txBox="1"/>
          <p:nvPr/>
        </p:nvSpPr>
        <p:spPr>
          <a:xfrm>
            <a:off x="3246120" y="3703320"/>
            <a:ext cx="1143000" cy="731520"/>
          </a:xfrm>
          <a:prstGeom prst="rect">
            <a:avLst/>
          </a:prstGeom>
          <a:noFill/>
          <a:ln/>
        </p:spPr>
        <p:txBody>
          <a:bodyPr wrap="square" lIns="0" tIns="0" rIns="0" bIns="0" rtlCol="0" anchor="ctr"/>
          <a:lstStyle/>
          <a:p>
            <a:pPr algn="r" indent="0" marL="0">
              <a:buNone/>
            </a:pPr>
            <a:r>
              <a:rPr lang="en-US" sz="1300" b="1" dirty="0">
                <a:solidFill>
                  <a:schemeClr val="accent1"/>
                </a:solidFill>
              </a:rPr>
              <a:t>30 Jun 1934</a:t>
            </a:r>
            <a:endParaRPr lang="en-US" sz="1300" dirty="0"/>
          </a:p>
        </p:txBody>
      </p:sp>
      <p:sp>
        <p:nvSpPr>
          <p:cNvPr id="38" name="card_429"/>
          <p:cNvSpPr/>
          <p:nvPr/>
        </p:nvSpPr>
        <p:spPr>
          <a:xfrm>
            <a:off x="4663440" y="3703320"/>
            <a:ext cx="4023360" cy="731520"/>
          </a:xfrm>
          <a:prstGeom prst="roundRect">
            <a:avLst>
              <a:gd name="adj" fmla="val 15000"/>
            </a:avLst>
          </a:prstGeom>
          <a:solidFill>
            <a:schemeClr val="bg2"/>
          </a:solidFill>
          <a:ln/>
        </p:spPr>
      </p:sp>
      <p:sp>
        <p:nvSpPr>
          <p:cNvPr id="39" name="badge_430"/>
          <p:cNvSpPr/>
          <p:nvPr/>
        </p:nvSpPr>
        <p:spPr>
          <a:xfrm>
            <a:off x="4828032" y="3877056"/>
            <a:ext cx="384048" cy="384048"/>
          </a:xfrm>
          <a:prstGeom prst="ellipse">
            <a:avLst/>
          </a:prstGeom>
          <a:solidFill>
            <a:schemeClr val="accent3"/>
          </a:solidFill>
          <a:ln/>
        </p:spPr>
      </p:sp>
      <p:sp>
        <p:nvSpPr>
          <p:cNvPr id="40" name="badgeTxt_431"/>
          <p:cNvSpPr txBox="1"/>
          <p:nvPr/>
        </p:nvSpPr>
        <p:spPr>
          <a:xfrm>
            <a:off x="482803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8</a:t>
            </a:r>
            <a:endParaRPr lang="en-US" sz="1500" dirty="0"/>
          </a:p>
        </p:txBody>
      </p:sp>
      <p:sp>
        <p:nvSpPr>
          <p:cNvPr id="41" name="txt_432"/>
          <p:cNvSpPr txBox="1"/>
          <p:nvPr/>
        </p:nvSpPr>
        <p:spPr>
          <a:xfrm>
            <a:off x="5394960" y="3703320"/>
            <a:ext cx="2011680" cy="731520"/>
          </a:xfrm>
          <a:prstGeom prst="rect">
            <a:avLst/>
          </a:prstGeom>
          <a:noFill/>
          <a:ln/>
        </p:spPr>
        <p:txBody>
          <a:bodyPr wrap="square" lIns="0" tIns="0" rIns="0" bIns="0" rtlCol="0" anchor="ctr"/>
          <a:lstStyle/>
          <a:p>
            <a:pPr indent="0" marL="0">
              <a:buNone/>
            </a:pPr>
            <a:r>
              <a:rPr lang="en-US" sz="1400" dirty="0">
                <a:solidFill>
                  <a:schemeClr val="tx1"/>
                </a:solidFill>
              </a:rPr>
              <a:t>C: Hindenburg dies</a:t>
            </a:r>
            <a:endParaRPr lang="en-US" sz="1400" dirty="0"/>
          </a:p>
        </p:txBody>
      </p:sp>
      <p:sp>
        <p:nvSpPr>
          <p:cNvPr id="42" name="txt_433"/>
          <p:cNvSpPr txBox="1"/>
          <p:nvPr/>
        </p:nvSpPr>
        <p:spPr>
          <a:xfrm>
            <a:off x="7452360" y="3703320"/>
            <a:ext cx="1143000" cy="731520"/>
          </a:xfrm>
          <a:prstGeom prst="rect">
            <a:avLst/>
          </a:prstGeom>
          <a:noFill/>
          <a:ln/>
        </p:spPr>
        <p:txBody>
          <a:bodyPr wrap="square" lIns="0" tIns="0" rIns="0" bIns="0" rtlCol="0" anchor="ctr"/>
          <a:lstStyle/>
          <a:p>
            <a:pPr algn="r" indent="0" marL="0">
              <a:buNone/>
            </a:pPr>
            <a:r>
              <a:rPr lang="en-US" sz="1300" b="1" dirty="0">
                <a:solidFill>
                  <a:schemeClr val="accent1"/>
                </a:solidFill>
              </a:rPr>
              <a:t>2 Aug 1934</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Legal methods or terror?</a:t>
            </a:r>
            <a:endParaRPr lang="en-US" sz="3000" dirty="0"/>
          </a:p>
        </p:txBody>
      </p:sp>
      <p:sp>
        <p:nvSpPr>
          <p:cNvPr id="3" name="card_434"/>
          <p:cNvSpPr/>
          <p:nvPr/>
        </p:nvSpPr>
        <p:spPr>
          <a:xfrm>
            <a:off x="457200" y="1143000"/>
            <a:ext cx="3977640" cy="3337560"/>
          </a:xfrm>
          <a:prstGeom prst="roundRect">
            <a:avLst>
              <a:gd name="adj" fmla="val 3288"/>
            </a:avLst>
          </a:prstGeom>
          <a:solidFill>
            <a:srgbClr val="E2F4F2"/>
          </a:solidFill>
          <a:ln/>
        </p:spPr>
      </p:sp>
      <p:sp>
        <p:nvSpPr>
          <p:cNvPr id="4" name="txt_435"/>
          <p:cNvSpPr txBox="1"/>
          <p:nvPr/>
        </p:nvSpPr>
        <p:spPr>
          <a:xfrm>
            <a:off x="640080" y="1261872"/>
            <a:ext cx="3657600" cy="365760"/>
          </a:xfrm>
          <a:prstGeom prst="rect">
            <a:avLst/>
          </a:prstGeom>
          <a:noFill/>
          <a:ln/>
        </p:spPr>
        <p:txBody>
          <a:bodyPr wrap="square" lIns="0" tIns="0" rIns="0" bIns="0" rtlCol="0" anchor="t"/>
          <a:lstStyle/>
          <a:p>
            <a:pPr indent="0" marL="0">
              <a:buNone/>
            </a:pPr>
            <a:r>
              <a:rPr lang="en-US" sz="1700" b="1" dirty="0">
                <a:solidFill>
                  <a:schemeClr val="accent2"/>
                </a:solidFill>
                <a:latin typeface="Cambria" pitchFamily="34" charset="0"/>
                <a:ea typeface="Cambria" pitchFamily="34" charset="-122"/>
                <a:cs typeface="Cambria" pitchFamily="34" charset="-120"/>
              </a:rPr>
              <a:t>Legal methods</a:t>
            </a:r>
            <a:endParaRPr lang="en-US" sz="1700" dirty="0"/>
          </a:p>
        </p:txBody>
      </p:sp>
      <p:sp>
        <p:nvSpPr>
          <p:cNvPr id="5" name="txt_436"/>
          <p:cNvSpPr txBox="1"/>
          <p:nvPr/>
        </p:nvSpPr>
        <p:spPr>
          <a:xfrm>
            <a:off x="640080" y="1691640"/>
            <a:ext cx="3657600" cy="269748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chemeClr val="tx1"/>
                </a:solidFill>
              </a:rPr>
              <a:t>Reichstag Fire Decree, signed by the President</a:t>
            </a:r>
            <a:endParaRPr lang="en-US" sz="1400" dirty="0"/>
          </a:p>
          <a:p>
            <a:pPr marL="342900" indent="-342900">
              <a:spcAft>
                <a:spcPts val="800"/>
              </a:spcAft>
              <a:buSzPct val="100000"/>
              <a:buChar char="•"/>
            </a:pPr>
            <a:r>
              <a:rPr lang="en-US" sz="1400" dirty="0">
                <a:solidFill>
                  <a:schemeClr val="tx1"/>
                </a:solidFill>
              </a:rPr>
              <a:t>Enabling Act, passed by the Reichstag</a:t>
            </a:r>
            <a:endParaRPr lang="en-US" sz="1400" dirty="0"/>
          </a:p>
          <a:p>
            <a:pPr marL="342900" indent="-342900">
              <a:spcAft>
                <a:spcPts val="800"/>
              </a:spcAft>
              <a:buSzPct val="100000"/>
              <a:buChar char="•"/>
            </a:pPr>
            <a:r>
              <a:rPr lang="en-US" sz="1400" dirty="0">
                <a:solidFill>
                  <a:schemeClr val="tx1"/>
                </a:solidFill>
              </a:rPr>
              <a:t>Laws banning trade unions and other parties</a:t>
            </a:r>
            <a:endParaRPr lang="en-US" sz="1400" dirty="0"/>
          </a:p>
          <a:p>
            <a:pPr marL="342900" indent="-342900">
              <a:spcAft>
                <a:spcPts val="800"/>
              </a:spcAft>
              <a:buSzPct val="100000"/>
              <a:buChar char="•"/>
            </a:pPr>
            <a:r>
              <a:rPr lang="en-US" sz="1400" dirty="0">
                <a:solidFill>
                  <a:schemeClr val="tx1"/>
                </a:solidFill>
              </a:rPr>
              <a:t>A plebiscite to approve the post of Führer</a:t>
            </a:r>
            <a:endParaRPr lang="en-US" sz="1400" dirty="0"/>
          </a:p>
        </p:txBody>
      </p:sp>
      <p:sp>
        <p:nvSpPr>
          <p:cNvPr id="6" name="card_437"/>
          <p:cNvSpPr/>
          <p:nvPr/>
        </p:nvSpPr>
        <p:spPr>
          <a:xfrm>
            <a:off x="4709160" y="1143000"/>
            <a:ext cx="3977640" cy="3337560"/>
          </a:xfrm>
          <a:prstGeom prst="roundRect">
            <a:avLst>
              <a:gd name="adj" fmla="val 3288"/>
            </a:avLst>
          </a:prstGeom>
          <a:solidFill>
            <a:srgbClr val="FDECE7"/>
          </a:solidFill>
          <a:ln/>
        </p:spPr>
      </p:sp>
      <p:sp>
        <p:nvSpPr>
          <p:cNvPr id="7" name="txt_438"/>
          <p:cNvSpPr txBox="1"/>
          <p:nvPr/>
        </p:nvSpPr>
        <p:spPr>
          <a:xfrm>
            <a:off x="4892040" y="1261872"/>
            <a:ext cx="3657600" cy="365760"/>
          </a:xfrm>
          <a:prstGeom prst="rect">
            <a:avLst/>
          </a:prstGeom>
          <a:noFill/>
          <a:ln/>
        </p:spPr>
        <p:txBody>
          <a:bodyPr wrap="square" lIns="0" tIns="0" rIns="0" bIns="0" rtlCol="0" anchor="t"/>
          <a:lstStyle/>
          <a:p>
            <a:pPr indent="0" marL="0">
              <a:buNone/>
            </a:pPr>
            <a:r>
              <a:rPr lang="en-US" sz="1700" b="1" dirty="0">
                <a:solidFill>
                  <a:schemeClr val="accent1"/>
                </a:solidFill>
                <a:latin typeface="Cambria" pitchFamily="34" charset="0"/>
                <a:ea typeface="Cambria" pitchFamily="34" charset="-122"/>
                <a:cs typeface="Cambria" pitchFamily="34" charset="-120"/>
              </a:rPr>
              <a:t>Terror and force</a:t>
            </a:r>
            <a:endParaRPr lang="en-US" sz="1700" dirty="0"/>
          </a:p>
        </p:txBody>
      </p:sp>
      <p:sp>
        <p:nvSpPr>
          <p:cNvPr id="8" name="txt_439"/>
          <p:cNvSpPr txBox="1"/>
          <p:nvPr/>
        </p:nvSpPr>
        <p:spPr>
          <a:xfrm>
            <a:off x="4892040" y="1691640"/>
            <a:ext cx="3657600" cy="269748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chemeClr val="tx1"/>
                </a:solidFill>
              </a:rPr>
              <a:t>Arrests of communists after the fire</a:t>
            </a:r>
            <a:endParaRPr lang="en-US" sz="1400" dirty="0"/>
          </a:p>
          <a:p>
            <a:pPr marL="342900" indent="-342900">
              <a:spcAft>
                <a:spcPts val="800"/>
              </a:spcAft>
              <a:buSzPct val="100000"/>
              <a:buChar char="•"/>
            </a:pPr>
            <a:r>
              <a:rPr lang="en-US" sz="1400" dirty="0">
                <a:solidFill>
                  <a:schemeClr val="tx1"/>
                </a:solidFill>
              </a:rPr>
              <a:t>SA and SS intimidation at the Enabling Act vote</a:t>
            </a:r>
            <a:endParaRPr lang="en-US" sz="1400" dirty="0"/>
          </a:p>
          <a:p>
            <a:pPr marL="342900" indent="-342900">
              <a:spcAft>
                <a:spcPts val="800"/>
              </a:spcAft>
              <a:buSzPct val="100000"/>
              <a:buChar char="•"/>
            </a:pPr>
            <a:r>
              <a:rPr lang="en-US" sz="1400" dirty="0">
                <a:solidFill>
                  <a:schemeClr val="tx1"/>
                </a:solidFill>
              </a:rPr>
              <a:t>Raids on trade union offices</a:t>
            </a:r>
            <a:endParaRPr lang="en-US" sz="1400" dirty="0"/>
          </a:p>
          <a:p>
            <a:pPr marL="342900" indent="-342900">
              <a:spcAft>
                <a:spcPts val="800"/>
              </a:spcAft>
              <a:buSzPct val="100000"/>
              <a:buChar char="•"/>
            </a:pPr>
            <a:r>
              <a:rPr lang="en-US" sz="1400" dirty="0">
                <a:solidFill>
                  <a:schemeClr val="tx1"/>
                </a:solidFill>
              </a:rPr>
              <a:t>Murders on the Night of the Long Knives</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Exam practice</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Explain, link and judge</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Exam style question</a:t>
            </a:r>
            <a:endParaRPr lang="en-US" sz="3000" dirty="0"/>
          </a:p>
        </p:txBody>
      </p:sp>
      <p:sp>
        <p:nvSpPr>
          <p:cNvPr id="3" name="card_440"/>
          <p:cNvSpPr/>
          <p:nvPr/>
        </p:nvSpPr>
        <p:spPr>
          <a:xfrm>
            <a:off x="457200" y="1143000"/>
            <a:ext cx="8229600" cy="1143000"/>
          </a:xfrm>
          <a:prstGeom prst="roundRect">
            <a:avLst>
              <a:gd name="adj" fmla="val 9600"/>
            </a:avLst>
          </a:prstGeom>
          <a:solidFill>
            <a:schemeClr val="bg2"/>
          </a:solidFill>
          <a:ln/>
        </p:spPr>
      </p:sp>
      <p:sp>
        <p:nvSpPr>
          <p:cNvPr id="4" name="txt_441"/>
          <p:cNvSpPr txBox="1"/>
          <p:nvPr/>
        </p:nvSpPr>
        <p:spPr>
          <a:xfrm>
            <a:off x="685800" y="1234440"/>
            <a:ext cx="6400800" cy="960120"/>
          </a:xfrm>
          <a:prstGeom prst="rect">
            <a:avLst/>
          </a:prstGeom>
          <a:noFill/>
          <a:ln/>
        </p:spPr>
        <p:txBody>
          <a:bodyPr wrap="square" lIns="0" tIns="0" rIns="0" bIns="0" rtlCol="0" anchor="ctr"/>
          <a:lstStyle/>
          <a:p>
            <a:pPr indent="0" marL="0">
              <a:buNone/>
            </a:pPr>
            <a:r>
              <a:rPr lang="en-US" sz="1900" b="1" dirty="0">
                <a:solidFill>
                  <a:schemeClr val="tx1"/>
                </a:solidFill>
                <a:latin typeface="Cambria" pitchFamily="34" charset="0"/>
                <a:ea typeface="Cambria" pitchFamily="34" charset="-122"/>
                <a:cs typeface="Cambria" pitchFamily="34" charset="-120"/>
              </a:rPr>
              <a:t>Explain why Hitler was able to establish a dictatorship in the years 1933 to 1934.</a:t>
            </a:r>
            <a:endParaRPr lang="en-US" sz="1900" dirty="0"/>
          </a:p>
        </p:txBody>
      </p:sp>
      <p:sp>
        <p:nvSpPr>
          <p:cNvPr id="5" name="txt_442"/>
          <p:cNvSpPr txBox="1"/>
          <p:nvPr/>
        </p:nvSpPr>
        <p:spPr>
          <a:xfrm>
            <a:off x="7223760" y="1234440"/>
            <a:ext cx="1325880" cy="960120"/>
          </a:xfrm>
          <a:prstGeom prst="rect">
            <a:avLst/>
          </a:prstGeom>
          <a:noFill/>
          <a:ln/>
        </p:spPr>
        <p:txBody>
          <a:bodyPr wrap="square" lIns="0" tIns="0" rIns="0" bIns="0" rtlCol="0" anchor="ctr"/>
          <a:lstStyle/>
          <a:p>
            <a:pPr algn="r" indent="0" marL="0">
              <a:buNone/>
            </a:pPr>
            <a:r>
              <a:rPr lang="en-US" sz="1500" b="1" dirty="0">
                <a:solidFill>
                  <a:schemeClr val="accent1"/>
                </a:solidFill>
              </a:rPr>
              <a:t>(12 marks)</a:t>
            </a:r>
            <a:endParaRPr lang="en-US" sz="1500" dirty="0"/>
          </a:p>
        </p:txBody>
      </p:sp>
      <p:sp>
        <p:nvSpPr>
          <p:cNvPr id="6" name="card_443"/>
          <p:cNvSpPr/>
          <p:nvPr/>
        </p:nvSpPr>
        <p:spPr>
          <a:xfrm>
            <a:off x="457200" y="2468880"/>
            <a:ext cx="4023360" cy="2011680"/>
          </a:xfrm>
          <a:prstGeom prst="roundRect">
            <a:avLst>
              <a:gd name="adj" fmla="val 5455"/>
            </a:avLst>
          </a:prstGeom>
          <a:solidFill>
            <a:schemeClr val="bg2"/>
          </a:solidFill>
          <a:ln/>
        </p:spPr>
      </p:sp>
      <p:sp>
        <p:nvSpPr>
          <p:cNvPr id="7" name="txt_444"/>
          <p:cNvSpPr txBox="1"/>
          <p:nvPr/>
        </p:nvSpPr>
        <p:spPr>
          <a:xfrm>
            <a:off x="640080" y="2578608"/>
            <a:ext cx="3657600" cy="320040"/>
          </a:xfrm>
          <a:prstGeom prst="rect">
            <a:avLst/>
          </a:prstGeom>
          <a:noFill/>
          <a:ln/>
        </p:spPr>
        <p:txBody>
          <a:bodyPr wrap="square" lIns="0" tIns="0" rIns="0" bIns="0" rtlCol="0" anchor="t"/>
          <a:lstStyle/>
          <a:p>
            <a:pPr indent="0" marL="0">
              <a:buNone/>
            </a:pPr>
            <a:r>
              <a:rPr lang="en-US" sz="1400" b="1" dirty="0">
                <a:solidFill>
                  <a:schemeClr val="tx1"/>
                </a:solidFill>
              </a:rPr>
              <a:t>You may use the following in your answer:</a:t>
            </a:r>
            <a:endParaRPr lang="en-US" sz="1400" dirty="0"/>
          </a:p>
        </p:txBody>
      </p:sp>
      <p:sp>
        <p:nvSpPr>
          <p:cNvPr id="8" name="txt_445"/>
          <p:cNvSpPr txBox="1"/>
          <p:nvPr/>
        </p:nvSpPr>
        <p:spPr>
          <a:xfrm>
            <a:off x="640080" y="2971800"/>
            <a:ext cx="3657600" cy="1371600"/>
          </a:xfrm>
          <a:prstGeom prst="rect">
            <a:avLst/>
          </a:prstGeom>
          <a:noFill/>
          <a:ln/>
        </p:spPr>
        <p:txBody>
          <a:bodyPr wrap="square" lIns="0" tIns="0" rIns="0" bIns="0" rtlCol="0" anchor="t"/>
          <a:lstStyle/>
          <a:p>
            <a:pPr marL="342900" indent="-342900">
              <a:spcAft>
                <a:spcPts val="600"/>
              </a:spcAft>
              <a:buSzPct val="100000"/>
              <a:buChar char="•"/>
            </a:pPr>
            <a:r>
              <a:rPr lang="en-US" sz="1400" dirty="0">
                <a:solidFill>
                  <a:schemeClr val="tx1"/>
                </a:solidFill>
              </a:rPr>
              <a:t>the Reichstag Fire</a:t>
            </a:r>
            <a:endParaRPr lang="en-US" sz="1400" dirty="0"/>
          </a:p>
          <a:p>
            <a:pPr marL="342900" indent="-342900">
              <a:spcAft>
                <a:spcPts val="600"/>
              </a:spcAft>
              <a:buSzPct val="100000"/>
              <a:buChar char="•"/>
            </a:pPr>
            <a:r>
              <a:rPr lang="en-US" sz="1400" dirty="0">
                <a:solidFill>
                  <a:schemeClr val="tx1"/>
                </a:solidFill>
              </a:rPr>
              <a:t>the Enabling Act</a:t>
            </a:r>
            <a:endParaRPr lang="en-US" sz="1400" dirty="0"/>
          </a:p>
          <a:p>
            <a:pPr indent="0" marL="0">
              <a:spcAft>
                <a:spcPts val="600"/>
              </a:spcAft>
              <a:buNone/>
            </a:pPr>
            <a:r>
              <a:rPr lang="en-US" sz="1400" i="1" dirty="0">
                <a:solidFill>
                  <a:schemeClr val="tx1"/>
                </a:solidFill>
              </a:rPr>
              <a:t>You must also use information of your own.</a:t>
            </a:r>
            <a:endParaRPr lang="en-US" sz="1400" dirty="0"/>
          </a:p>
        </p:txBody>
      </p:sp>
      <p:sp>
        <p:nvSpPr>
          <p:cNvPr id="9" name="card_446"/>
          <p:cNvSpPr/>
          <p:nvPr/>
        </p:nvSpPr>
        <p:spPr>
          <a:xfrm>
            <a:off x="4663440" y="2468880"/>
            <a:ext cx="4023360" cy="2011680"/>
          </a:xfrm>
          <a:prstGeom prst="roundRect">
            <a:avLst>
              <a:gd name="adj" fmla="val 5455"/>
            </a:avLst>
          </a:prstGeom>
          <a:solidFill>
            <a:srgbClr val="FDF3DC"/>
          </a:solidFill>
          <a:ln/>
        </p:spPr>
      </p:sp>
      <p:sp>
        <p:nvSpPr>
          <p:cNvPr id="10" name="txt_447"/>
          <p:cNvSpPr txBox="1"/>
          <p:nvPr/>
        </p:nvSpPr>
        <p:spPr>
          <a:xfrm>
            <a:off x="4846320" y="2578608"/>
            <a:ext cx="3657600" cy="320040"/>
          </a:xfrm>
          <a:prstGeom prst="rect">
            <a:avLst/>
          </a:prstGeom>
          <a:noFill/>
          <a:ln/>
        </p:spPr>
        <p:txBody>
          <a:bodyPr wrap="square" lIns="0" tIns="0" rIns="0" bIns="0" rtlCol="0" anchor="t"/>
          <a:lstStyle/>
          <a:p>
            <a:pPr indent="0" marL="0">
              <a:buNone/>
            </a:pPr>
            <a:r>
              <a:rPr lang="en-US" sz="1400" b="1" dirty="0">
                <a:solidFill>
                  <a:schemeClr val="accent3"/>
                </a:solidFill>
              </a:rPr>
              <a:t>Plan in 3 minutes</a:t>
            </a:r>
            <a:endParaRPr lang="en-US" sz="1400" dirty="0"/>
          </a:p>
        </p:txBody>
      </p:sp>
      <p:sp>
        <p:nvSpPr>
          <p:cNvPr id="11" name="txt_448"/>
          <p:cNvSpPr txBox="1"/>
          <p:nvPr/>
        </p:nvSpPr>
        <p:spPr>
          <a:xfrm>
            <a:off x="4846320" y="2971800"/>
            <a:ext cx="3657600" cy="1371600"/>
          </a:xfrm>
          <a:prstGeom prst="rect">
            <a:avLst/>
          </a:prstGeom>
          <a:noFill/>
          <a:ln/>
        </p:spPr>
        <p:txBody>
          <a:bodyPr wrap="square" lIns="0" tIns="0" rIns="0" bIns="0" rtlCol="0" anchor="t"/>
          <a:lstStyle/>
          <a:p>
            <a:pPr marL="342900" indent="-342900">
              <a:spcAft>
                <a:spcPts val="600"/>
              </a:spcAft>
              <a:buSzPct val="100000"/>
              <a:buChar char="•"/>
            </a:pPr>
            <a:r>
              <a:rPr lang="en-US" sz="1400" dirty="0">
                <a:solidFill>
                  <a:schemeClr val="tx1"/>
                </a:solidFill>
              </a:rPr>
              <a:t>Three explained reasons, one from your own knowledge</a:t>
            </a:r>
            <a:endParaRPr lang="en-US" sz="1400" dirty="0"/>
          </a:p>
          <a:p>
            <a:pPr marL="342900" indent="-342900">
              <a:spcAft>
                <a:spcPts val="600"/>
              </a:spcAft>
              <a:buSzPct val="100000"/>
              <a:buChar char="•"/>
            </a:pPr>
            <a:r>
              <a:rPr lang="en-US" sz="1400" dirty="0">
                <a:solidFill>
                  <a:schemeClr val="tx1"/>
                </a:solidFill>
              </a:rPr>
              <a:t>Link each one to the question</a:t>
            </a:r>
            <a:endParaRPr lang="en-US" sz="1400" dirty="0"/>
          </a:p>
          <a:p>
            <a:pPr marL="342900" indent="-342900">
              <a:spcAft>
                <a:spcPts val="600"/>
              </a:spcAft>
              <a:buSzPct val="100000"/>
              <a:buChar char="•"/>
            </a:pPr>
            <a:r>
              <a:rPr lang="en-US" sz="1400" dirty="0">
                <a:solidFill>
                  <a:schemeClr val="tx1"/>
                </a:solidFill>
              </a:rPr>
              <a:t>Show how the reasons connect</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Mark scheme</a:t>
            </a:r>
            <a:endParaRPr lang="en-US" sz="3000" dirty="0"/>
          </a:p>
        </p:txBody>
      </p:sp>
      <p:sp>
        <p:nvSpPr>
          <p:cNvPr id="3" name="card_449"/>
          <p:cNvSpPr/>
          <p:nvPr/>
        </p:nvSpPr>
        <p:spPr>
          <a:xfrm>
            <a:off x="457200" y="1143000"/>
            <a:ext cx="8229600" cy="731520"/>
          </a:xfrm>
          <a:prstGeom prst="roundRect">
            <a:avLst>
              <a:gd name="adj" fmla="val 15000"/>
            </a:avLst>
          </a:prstGeom>
          <a:solidFill>
            <a:schemeClr val="bg2"/>
          </a:solidFill>
          <a:ln/>
        </p:spPr>
      </p:sp>
      <p:sp>
        <p:nvSpPr>
          <p:cNvPr id="4" name="badge_450"/>
          <p:cNvSpPr/>
          <p:nvPr/>
        </p:nvSpPr>
        <p:spPr>
          <a:xfrm>
            <a:off x="621792" y="1280160"/>
            <a:ext cx="457200" cy="457200"/>
          </a:xfrm>
          <a:prstGeom prst="ellipse">
            <a:avLst/>
          </a:prstGeom>
          <a:solidFill>
            <a:schemeClr val="accent4"/>
          </a:solidFill>
          <a:ln/>
        </p:spPr>
      </p:sp>
      <p:sp>
        <p:nvSpPr>
          <p:cNvPr id="5" name="badgeTxt_451"/>
          <p:cNvSpPr txBox="1"/>
          <p:nvPr/>
        </p:nvSpPr>
        <p:spPr>
          <a:xfrm>
            <a:off x="621792" y="1280160"/>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L1</a:t>
            </a:r>
            <a:endParaRPr lang="en-US" sz="1400" dirty="0"/>
          </a:p>
        </p:txBody>
      </p:sp>
      <p:sp>
        <p:nvSpPr>
          <p:cNvPr id="6" name="txt_452"/>
          <p:cNvSpPr txBox="1"/>
          <p:nvPr/>
        </p:nvSpPr>
        <p:spPr>
          <a:xfrm>
            <a:off x="1280160" y="1143000"/>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1 to 3 marks</a:t>
            </a:r>
            <a:endParaRPr lang="en-US" sz="1500" dirty="0"/>
          </a:p>
        </p:txBody>
      </p:sp>
      <p:sp>
        <p:nvSpPr>
          <p:cNvPr id="7" name="txt_453"/>
          <p:cNvSpPr txBox="1"/>
          <p:nvPr/>
        </p:nvSpPr>
        <p:spPr>
          <a:xfrm>
            <a:off x="2926080" y="1143000"/>
            <a:ext cx="5577840" cy="731520"/>
          </a:xfrm>
          <a:prstGeom prst="rect">
            <a:avLst/>
          </a:prstGeom>
          <a:noFill/>
          <a:ln/>
        </p:spPr>
        <p:txBody>
          <a:bodyPr wrap="square" lIns="0" tIns="0" rIns="0" bIns="0" rtlCol="0" anchor="ctr"/>
          <a:lstStyle/>
          <a:p>
            <a:pPr indent="0" marL="0">
              <a:buNone/>
            </a:pPr>
            <a:r>
              <a:rPr lang="en-US" sz="1400" dirty="0">
                <a:solidFill>
                  <a:schemeClr val="tx1"/>
                </a:solidFill>
              </a:rPr>
              <a:t>A simple or general answer with basic knowledge</a:t>
            </a:r>
            <a:endParaRPr lang="en-US" sz="1400" dirty="0"/>
          </a:p>
        </p:txBody>
      </p:sp>
      <p:sp>
        <p:nvSpPr>
          <p:cNvPr id="8" name="card_454"/>
          <p:cNvSpPr/>
          <p:nvPr/>
        </p:nvSpPr>
        <p:spPr>
          <a:xfrm>
            <a:off x="457200" y="1984248"/>
            <a:ext cx="8229600" cy="731520"/>
          </a:xfrm>
          <a:prstGeom prst="roundRect">
            <a:avLst>
              <a:gd name="adj" fmla="val 15000"/>
            </a:avLst>
          </a:prstGeom>
          <a:solidFill>
            <a:schemeClr val="bg2"/>
          </a:solidFill>
          <a:ln/>
        </p:spPr>
      </p:sp>
      <p:sp>
        <p:nvSpPr>
          <p:cNvPr id="9" name="badge_455"/>
          <p:cNvSpPr/>
          <p:nvPr/>
        </p:nvSpPr>
        <p:spPr>
          <a:xfrm>
            <a:off x="621792" y="2121408"/>
            <a:ext cx="457200" cy="457200"/>
          </a:xfrm>
          <a:prstGeom prst="ellipse">
            <a:avLst/>
          </a:prstGeom>
          <a:solidFill>
            <a:schemeClr val="accent4"/>
          </a:solidFill>
          <a:ln/>
        </p:spPr>
      </p:sp>
      <p:sp>
        <p:nvSpPr>
          <p:cNvPr id="10" name="badgeTxt_456"/>
          <p:cNvSpPr txBox="1"/>
          <p:nvPr/>
        </p:nvSpPr>
        <p:spPr>
          <a:xfrm>
            <a:off x="621792" y="2121408"/>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L2</a:t>
            </a:r>
            <a:endParaRPr lang="en-US" sz="1400" dirty="0"/>
          </a:p>
        </p:txBody>
      </p:sp>
      <p:sp>
        <p:nvSpPr>
          <p:cNvPr id="11" name="txt_457"/>
          <p:cNvSpPr txBox="1"/>
          <p:nvPr/>
        </p:nvSpPr>
        <p:spPr>
          <a:xfrm>
            <a:off x="1280160" y="1984248"/>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4 to 6 marks</a:t>
            </a:r>
            <a:endParaRPr lang="en-US" sz="1500" dirty="0"/>
          </a:p>
        </p:txBody>
      </p:sp>
      <p:sp>
        <p:nvSpPr>
          <p:cNvPr id="12" name="txt_458"/>
          <p:cNvSpPr txBox="1"/>
          <p:nvPr/>
        </p:nvSpPr>
        <p:spPr>
          <a:xfrm>
            <a:off x="2926080" y="1984248"/>
            <a:ext cx="5577840" cy="731520"/>
          </a:xfrm>
          <a:prstGeom prst="rect">
            <a:avLst/>
          </a:prstGeom>
          <a:noFill/>
          <a:ln/>
        </p:spPr>
        <p:txBody>
          <a:bodyPr wrap="square" lIns="0" tIns="0" rIns="0" bIns="0" rtlCol="0" anchor="ctr"/>
          <a:lstStyle/>
          <a:p>
            <a:pPr indent="0" marL="0">
              <a:buNone/>
            </a:pPr>
            <a:r>
              <a:rPr lang="en-US" sz="1400" dirty="0">
                <a:solidFill>
                  <a:schemeClr val="tx1"/>
                </a:solidFill>
              </a:rPr>
              <a:t>Some explanation of at least one reason, with accurate knowledge</a:t>
            </a:r>
            <a:endParaRPr lang="en-US" sz="1400" dirty="0"/>
          </a:p>
        </p:txBody>
      </p:sp>
      <p:sp>
        <p:nvSpPr>
          <p:cNvPr id="13" name="card_459"/>
          <p:cNvSpPr/>
          <p:nvPr/>
        </p:nvSpPr>
        <p:spPr>
          <a:xfrm>
            <a:off x="457200" y="2825496"/>
            <a:ext cx="8229600" cy="731520"/>
          </a:xfrm>
          <a:prstGeom prst="roundRect">
            <a:avLst>
              <a:gd name="adj" fmla="val 15000"/>
            </a:avLst>
          </a:prstGeom>
          <a:solidFill>
            <a:schemeClr val="bg2"/>
          </a:solidFill>
          <a:ln/>
        </p:spPr>
      </p:sp>
      <p:sp>
        <p:nvSpPr>
          <p:cNvPr id="14" name="badge_460"/>
          <p:cNvSpPr/>
          <p:nvPr/>
        </p:nvSpPr>
        <p:spPr>
          <a:xfrm>
            <a:off x="621792" y="2962656"/>
            <a:ext cx="457200" cy="457200"/>
          </a:xfrm>
          <a:prstGeom prst="ellipse">
            <a:avLst/>
          </a:prstGeom>
          <a:solidFill>
            <a:schemeClr val="accent2"/>
          </a:solidFill>
          <a:ln/>
        </p:spPr>
      </p:sp>
      <p:sp>
        <p:nvSpPr>
          <p:cNvPr id="15" name="badgeTxt_461"/>
          <p:cNvSpPr txBox="1"/>
          <p:nvPr/>
        </p:nvSpPr>
        <p:spPr>
          <a:xfrm>
            <a:off x="621792" y="2962656"/>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L3</a:t>
            </a:r>
            <a:endParaRPr lang="en-US" sz="1400" dirty="0"/>
          </a:p>
        </p:txBody>
      </p:sp>
      <p:sp>
        <p:nvSpPr>
          <p:cNvPr id="16" name="txt_462"/>
          <p:cNvSpPr txBox="1"/>
          <p:nvPr/>
        </p:nvSpPr>
        <p:spPr>
          <a:xfrm>
            <a:off x="1280160" y="2825496"/>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7 to 9 marks</a:t>
            </a:r>
            <a:endParaRPr lang="en-US" sz="1500" dirty="0"/>
          </a:p>
        </p:txBody>
      </p:sp>
      <p:sp>
        <p:nvSpPr>
          <p:cNvPr id="17" name="txt_463"/>
          <p:cNvSpPr txBox="1"/>
          <p:nvPr/>
        </p:nvSpPr>
        <p:spPr>
          <a:xfrm>
            <a:off x="2926080" y="2825496"/>
            <a:ext cx="5577840" cy="731520"/>
          </a:xfrm>
          <a:prstGeom prst="rect">
            <a:avLst/>
          </a:prstGeom>
          <a:noFill/>
          <a:ln/>
        </p:spPr>
        <p:txBody>
          <a:bodyPr wrap="square" lIns="0" tIns="0" rIns="0" bIns="0" rtlCol="0" anchor="ctr"/>
          <a:lstStyle/>
          <a:p>
            <a:pPr indent="0" marL="0">
              <a:buNone/>
            </a:pPr>
            <a:r>
              <a:rPr lang="en-US" sz="1400" dirty="0">
                <a:solidFill>
                  <a:schemeClr val="tx1"/>
                </a:solidFill>
              </a:rPr>
              <a:t>Developed explanation of reasons, with good knowledge and a line of reasoning</a:t>
            </a:r>
            <a:endParaRPr lang="en-US" sz="1400" dirty="0"/>
          </a:p>
        </p:txBody>
      </p:sp>
      <p:sp>
        <p:nvSpPr>
          <p:cNvPr id="18" name="card_464"/>
          <p:cNvSpPr/>
          <p:nvPr/>
        </p:nvSpPr>
        <p:spPr>
          <a:xfrm>
            <a:off x="457200" y="3666744"/>
            <a:ext cx="8229600" cy="731520"/>
          </a:xfrm>
          <a:prstGeom prst="roundRect">
            <a:avLst>
              <a:gd name="adj" fmla="val 15000"/>
            </a:avLst>
          </a:prstGeom>
          <a:solidFill>
            <a:schemeClr val="bg2"/>
          </a:solidFill>
          <a:ln/>
        </p:spPr>
      </p:sp>
      <p:sp>
        <p:nvSpPr>
          <p:cNvPr id="19" name="badge_465"/>
          <p:cNvSpPr/>
          <p:nvPr/>
        </p:nvSpPr>
        <p:spPr>
          <a:xfrm>
            <a:off x="621792" y="3803904"/>
            <a:ext cx="457200" cy="457200"/>
          </a:xfrm>
          <a:prstGeom prst="ellipse">
            <a:avLst/>
          </a:prstGeom>
          <a:solidFill>
            <a:schemeClr val="accent1"/>
          </a:solidFill>
          <a:ln/>
        </p:spPr>
      </p:sp>
      <p:sp>
        <p:nvSpPr>
          <p:cNvPr id="20" name="badgeTxt_466"/>
          <p:cNvSpPr txBox="1"/>
          <p:nvPr/>
        </p:nvSpPr>
        <p:spPr>
          <a:xfrm>
            <a:off x="621792" y="3803904"/>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L4</a:t>
            </a:r>
            <a:endParaRPr lang="en-US" sz="1400" dirty="0"/>
          </a:p>
        </p:txBody>
      </p:sp>
      <p:sp>
        <p:nvSpPr>
          <p:cNvPr id="21" name="txt_467"/>
          <p:cNvSpPr txBox="1"/>
          <p:nvPr/>
        </p:nvSpPr>
        <p:spPr>
          <a:xfrm>
            <a:off x="1280160" y="3666744"/>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10 to 12 marks</a:t>
            </a:r>
            <a:endParaRPr lang="en-US" sz="1500" dirty="0"/>
          </a:p>
        </p:txBody>
      </p:sp>
      <p:sp>
        <p:nvSpPr>
          <p:cNvPr id="22" name="txt_468"/>
          <p:cNvSpPr txBox="1"/>
          <p:nvPr/>
        </p:nvSpPr>
        <p:spPr>
          <a:xfrm>
            <a:off x="2926080" y="3666744"/>
            <a:ext cx="5577840" cy="731520"/>
          </a:xfrm>
          <a:prstGeom prst="rect">
            <a:avLst/>
          </a:prstGeom>
          <a:noFill/>
          <a:ln/>
        </p:spPr>
        <p:txBody>
          <a:bodyPr wrap="square" lIns="0" tIns="0" rIns="0" bIns="0" rtlCol="0" anchor="ctr"/>
          <a:lstStyle/>
          <a:p>
            <a:pPr indent="0" marL="0">
              <a:buNone/>
            </a:pPr>
            <a:r>
              <a:rPr lang="en-US" sz="1400" dirty="0">
                <a:solidFill>
                  <a:schemeClr val="tx1"/>
                </a:solidFill>
              </a:rPr>
              <a:t>Analytical explanation of several linked reasons, including your own knowledge</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What a strong paragraph looks like</a:t>
            </a:r>
            <a:endParaRPr lang="en-US" sz="3000" dirty="0"/>
          </a:p>
        </p:txBody>
      </p:sp>
      <p:sp>
        <p:nvSpPr>
          <p:cNvPr id="3" name="card_469"/>
          <p:cNvSpPr/>
          <p:nvPr/>
        </p:nvSpPr>
        <p:spPr>
          <a:xfrm>
            <a:off x="457200" y="1143000"/>
            <a:ext cx="8229600" cy="3337560"/>
          </a:xfrm>
          <a:prstGeom prst="roundRect">
            <a:avLst>
              <a:gd name="adj" fmla="val 3288"/>
            </a:avLst>
          </a:prstGeom>
          <a:solidFill>
            <a:schemeClr val="bg2"/>
          </a:solidFill>
          <a:ln/>
        </p:spPr>
      </p:sp>
      <p:sp>
        <p:nvSpPr>
          <p:cNvPr id="4" name="txt_470"/>
          <p:cNvSpPr txBox="1"/>
          <p:nvPr/>
        </p:nvSpPr>
        <p:spPr>
          <a:xfrm>
            <a:off x="731520" y="1280160"/>
            <a:ext cx="7680960" cy="3108960"/>
          </a:xfrm>
          <a:prstGeom prst="rect">
            <a:avLst/>
          </a:prstGeom>
          <a:noFill/>
          <a:ln/>
        </p:spPr>
        <p:txBody>
          <a:bodyPr wrap="square" lIns="0" tIns="0" rIns="0" bIns="0" rtlCol="0" anchor="ctr"/>
          <a:lstStyle/>
          <a:p>
            <a:pPr indent="0" marL="0">
              <a:spcAft>
                <a:spcPts val="1000"/>
              </a:spcAft>
              <a:buNone/>
            </a:pPr>
            <a:r>
              <a:rPr lang="en-US" sz="1500" b="1" dirty="0">
                <a:solidFill>
                  <a:srgbClr val="E4572E"/>
                </a:solidFill>
              </a:rPr>
              <a:t>Point: </a:t>
            </a:r>
            <a:pPr indent="0" marL="0">
              <a:spcAft>
                <a:spcPts val="1000"/>
              </a:spcAft>
              <a:buNone/>
            </a:pPr>
            <a:r>
              <a:rPr lang="en-US" sz="1500" dirty="0">
                <a:solidFill>
                  <a:schemeClr val="tx1"/>
                </a:solidFill>
              </a:rPr>
              <a:t>One reason Hitler was able to establish a dictatorship was the Reichstag Fire, which he used to destroy the Communist Party. </a:t>
            </a:r>
            <a:endParaRPr lang="en-US" sz="1500" dirty="0"/>
          </a:p>
          <a:p>
            <a:pPr indent="0" marL="0">
              <a:spcAft>
                <a:spcPts val="1000"/>
              </a:spcAft>
              <a:buNone/>
            </a:pPr>
            <a:r>
              <a:rPr lang="en-US" sz="1500" b="1" dirty="0">
                <a:solidFill>
                  <a:srgbClr val="17A398"/>
                </a:solidFill>
              </a:rPr>
              <a:t>Evidence: </a:t>
            </a:r>
            <a:pPr indent="0" marL="0">
              <a:spcAft>
                <a:spcPts val="1000"/>
              </a:spcAft>
              <a:buNone/>
            </a:pPr>
            <a:r>
              <a:rPr lang="en-US" sz="1500" dirty="0">
                <a:solidFill>
                  <a:schemeClr val="tx1"/>
                </a:solidFill>
              </a:rPr>
              <a:t>The day after the fire on 27 February 1933, Hindenburg signed the Reichstag Fire Decree, which suspended civil rights and led to the arrest of about 4,000 communists. </a:t>
            </a:r>
            <a:endParaRPr lang="en-US" sz="1500" dirty="0"/>
          </a:p>
          <a:p>
            <a:pPr indent="0" marL="0">
              <a:spcAft>
                <a:spcPts val="1000"/>
              </a:spcAft>
              <a:buNone/>
            </a:pPr>
            <a:r>
              <a:rPr lang="en-US" sz="1500" b="1" dirty="0">
                <a:solidFill>
                  <a:srgbClr val="7B3FA0"/>
                </a:solidFill>
              </a:rPr>
              <a:t>Explain: </a:t>
            </a:r>
            <a:pPr indent="0" marL="0">
              <a:spcAft>
                <a:spcPts val="1000"/>
              </a:spcAft>
              <a:buNone/>
            </a:pPr>
            <a:r>
              <a:rPr lang="en-US" sz="1500" dirty="0">
                <a:solidFill>
                  <a:schemeClr val="tx1"/>
                </a:solidFill>
              </a:rPr>
              <a:t>This removed Hitler's biggest opponents just before the March election and gave the Nazis legal cover for terror. </a:t>
            </a:r>
            <a:endParaRPr lang="en-US" sz="1500" dirty="0"/>
          </a:p>
          <a:p>
            <a:pPr indent="0" marL="0">
              <a:spcAft>
                <a:spcPts val="1000"/>
              </a:spcAft>
              <a:buNone/>
            </a:pPr>
            <a:r>
              <a:rPr lang="en-US" sz="1500" b="1" dirty="0">
                <a:solidFill>
                  <a:srgbClr val="F3B61F"/>
                </a:solidFill>
              </a:rPr>
              <a:t>Link: </a:t>
            </a:r>
            <a:pPr indent="0" marL="0">
              <a:spcAft>
                <a:spcPts val="1000"/>
              </a:spcAft>
              <a:buNone/>
            </a:pPr>
            <a:r>
              <a:rPr lang="en-US" sz="1500" dirty="0">
                <a:solidFill>
                  <a:schemeClr val="tx1"/>
                </a:solidFill>
              </a:rPr>
              <a:t>It also prepared the way for the Enabling Act, because the 81 Communist deputies could not vote against it.</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Common mistakes</a:t>
            </a:r>
            <a:endParaRPr lang="en-US" sz="3000" dirty="0"/>
          </a:p>
        </p:txBody>
      </p:sp>
      <p:sp>
        <p:nvSpPr>
          <p:cNvPr id="3" name="card_471"/>
          <p:cNvSpPr/>
          <p:nvPr/>
        </p:nvSpPr>
        <p:spPr>
          <a:xfrm>
            <a:off x="457200" y="1143000"/>
            <a:ext cx="4023360" cy="1508760"/>
          </a:xfrm>
          <a:prstGeom prst="roundRect">
            <a:avLst>
              <a:gd name="adj" fmla="val 7273"/>
            </a:avLst>
          </a:prstGeom>
          <a:solidFill>
            <a:schemeClr val="bg2"/>
          </a:solidFill>
          <a:ln/>
        </p:spPr>
      </p:sp>
      <p:sp>
        <p:nvSpPr>
          <p:cNvPr id="4" name="badge_472"/>
          <p:cNvSpPr/>
          <p:nvPr/>
        </p:nvSpPr>
        <p:spPr>
          <a:xfrm>
            <a:off x="640080" y="1344168"/>
            <a:ext cx="384048" cy="384048"/>
          </a:xfrm>
          <a:prstGeom prst="ellipse">
            <a:avLst/>
          </a:prstGeom>
          <a:solidFill>
            <a:srgbClr val="E4572E"/>
          </a:solidFill>
          <a:ln/>
        </p:spPr>
      </p:sp>
      <p:sp>
        <p:nvSpPr>
          <p:cNvPr id="5" name="badgeTxt_473"/>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474"/>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Act made Hitler Führer'</a:t>
            </a:r>
            <a:endParaRPr lang="en-US" sz="1700" dirty="0"/>
          </a:p>
        </p:txBody>
      </p:sp>
      <p:sp>
        <p:nvSpPr>
          <p:cNvPr id="7" name="txt_475"/>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He became Führer in August 1934, when Hindenburg died. The Act gave him the power to make laws.</a:t>
            </a:r>
            <a:endParaRPr lang="en-US" sz="1300" dirty="0"/>
          </a:p>
        </p:txBody>
      </p:sp>
      <p:sp>
        <p:nvSpPr>
          <p:cNvPr id="8" name="card_476"/>
          <p:cNvSpPr/>
          <p:nvPr/>
        </p:nvSpPr>
        <p:spPr>
          <a:xfrm>
            <a:off x="4663440" y="1143000"/>
            <a:ext cx="4023360" cy="1508760"/>
          </a:xfrm>
          <a:prstGeom prst="roundRect">
            <a:avLst>
              <a:gd name="adj" fmla="val 7273"/>
            </a:avLst>
          </a:prstGeom>
          <a:solidFill>
            <a:schemeClr val="bg2"/>
          </a:solidFill>
          <a:ln/>
        </p:spPr>
      </p:sp>
      <p:sp>
        <p:nvSpPr>
          <p:cNvPr id="9" name="badge_477"/>
          <p:cNvSpPr/>
          <p:nvPr/>
        </p:nvSpPr>
        <p:spPr>
          <a:xfrm>
            <a:off x="4846320" y="1344168"/>
            <a:ext cx="384048" cy="384048"/>
          </a:xfrm>
          <a:prstGeom prst="ellipse">
            <a:avLst/>
          </a:prstGeom>
          <a:solidFill>
            <a:srgbClr val="E4572E"/>
          </a:solidFill>
          <a:ln/>
        </p:spPr>
      </p:sp>
      <p:sp>
        <p:nvSpPr>
          <p:cNvPr id="10" name="badgeTxt_478"/>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479"/>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'Hitler was elected dictator'</a:t>
            </a:r>
            <a:endParaRPr lang="en-US" sz="1700" dirty="0"/>
          </a:p>
        </p:txBody>
      </p:sp>
      <p:sp>
        <p:nvSpPr>
          <p:cNvPr id="12" name="txt_480"/>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He never won a majority. He used the law and terror to take power step by step.</a:t>
            </a:r>
            <a:endParaRPr lang="en-US" sz="1300" dirty="0"/>
          </a:p>
        </p:txBody>
      </p:sp>
      <p:sp>
        <p:nvSpPr>
          <p:cNvPr id="13" name="card_481"/>
          <p:cNvSpPr/>
          <p:nvPr/>
        </p:nvSpPr>
        <p:spPr>
          <a:xfrm>
            <a:off x="457200" y="2834640"/>
            <a:ext cx="4023360" cy="1508760"/>
          </a:xfrm>
          <a:prstGeom prst="roundRect">
            <a:avLst>
              <a:gd name="adj" fmla="val 7273"/>
            </a:avLst>
          </a:prstGeom>
          <a:solidFill>
            <a:schemeClr val="bg2"/>
          </a:solidFill>
          <a:ln/>
        </p:spPr>
      </p:sp>
      <p:sp>
        <p:nvSpPr>
          <p:cNvPr id="14" name="badge_482"/>
          <p:cNvSpPr/>
          <p:nvPr/>
        </p:nvSpPr>
        <p:spPr>
          <a:xfrm>
            <a:off x="640080" y="3035808"/>
            <a:ext cx="384048" cy="384048"/>
          </a:xfrm>
          <a:prstGeom prst="ellipse">
            <a:avLst/>
          </a:prstGeom>
          <a:solidFill>
            <a:srgbClr val="E4572E"/>
          </a:solidFill>
          <a:ln/>
        </p:spPr>
      </p:sp>
      <p:sp>
        <p:nvSpPr>
          <p:cNvPr id="15" name="badgeTxt_483"/>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484"/>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Getting the order wrong</a:t>
            </a:r>
            <a:endParaRPr lang="en-US" sz="1700" dirty="0"/>
          </a:p>
        </p:txBody>
      </p:sp>
      <p:sp>
        <p:nvSpPr>
          <p:cNvPr id="17" name="txt_485"/>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The fire came on 27 February, a week before the election on 5 March.</a:t>
            </a:r>
            <a:endParaRPr lang="en-US" sz="1300" dirty="0"/>
          </a:p>
        </p:txBody>
      </p:sp>
      <p:sp>
        <p:nvSpPr>
          <p:cNvPr id="18" name="card_486"/>
          <p:cNvSpPr/>
          <p:nvPr/>
        </p:nvSpPr>
        <p:spPr>
          <a:xfrm>
            <a:off x="4663440" y="2834640"/>
            <a:ext cx="4023360" cy="1508760"/>
          </a:xfrm>
          <a:prstGeom prst="roundRect">
            <a:avLst>
              <a:gd name="adj" fmla="val 7273"/>
            </a:avLst>
          </a:prstGeom>
          <a:solidFill>
            <a:schemeClr val="bg2"/>
          </a:solidFill>
          <a:ln/>
        </p:spPr>
      </p:sp>
      <p:sp>
        <p:nvSpPr>
          <p:cNvPr id="19" name="badge_487"/>
          <p:cNvSpPr/>
          <p:nvPr/>
        </p:nvSpPr>
        <p:spPr>
          <a:xfrm>
            <a:off x="4846320" y="3035808"/>
            <a:ext cx="384048" cy="384048"/>
          </a:xfrm>
          <a:prstGeom prst="ellipse">
            <a:avLst/>
          </a:prstGeom>
          <a:solidFill>
            <a:srgbClr val="E4572E"/>
          </a:solidFill>
          <a:ln/>
        </p:spPr>
      </p:sp>
      <p:sp>
        <p:nvSpPr>
          <p:cNvPr id="20" name="badgeTxt_488"/>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489"/>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Forgetting the army</a:t>
            </a:r>
            <a:endParaRPr lang="en-US" sz="1700" dirty="0"/>
          </a:p>
        </p:txBody>
      </p:sp>
      <p:sp>
        <p:nvSpPr>
          <p:cNvPr id="22" name="txt_490"/>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The army's support after the Night of the Long Knives was essential. Without it Hitler could have been removed.</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Exit ticket</a:t>
            </a:r>
            <a:endParaRPr lang="en-US" sz="3000" dirty="0"/>
          </a:p>
        </p:txBody>
      </p:sp>
      <p:sp>
        <p:nvSpPr>
          <p:cNvPr id="3" name="card_491"/>
          <p:cNvSpPr/>
          <p:nvPr/>
        </p:nvSpPr>
        <p:spPr>
          <a:xfrm>
            <a:off x="457200" y="1143000"/>
            <a:ext cx="8229600" cy="960120"/>
          </a:xfrm>
          <a:prstGeom prst="roundRect">
            <a:avLst>
              <a:gd name="adj" fmla="val 11429"/>
            </a:avLst>
          </a:prstGeom>
          <a:solidFill>
            <a:schemeClr val="bg2"/>
          </a:solidFill>
          <a:ln/>
        </p:spPr>
      </p:sp>
      <p:sp>
        <p:nvSpPr>
          <p:cNvPr id="4" name="badge_492"/>
          <p:cNvSpPr/>
          <p:nvPr/>
        </p:nvSpPr>
        <p:spPr>
          <a:xfrm>
            <a:off x="685800" y="1426464"/>
            <a:ext cx="402336" cy="402336"/>
          </a:xfrm>
          <a:prstGeom prst="ellipse">
            <a:avLst/>
          </a:prstGeom>
          <a:solidFill>
            <a:schemeClr val="accent4"/>
          </a:solidFill>
          <a:ln/>
        </p:spPr>
      </p:sp>
      <p:sp>
        <p:nvSpPr>
          <p:cNvPr id="5" name="badgeTxt_493"/>
          <p:cNvSpPr txBox="1"/>
          <p:nvPr/>
        </p:nvSpPr>
        <p:spPr>
          <a:xfrm>
            <a:off x="685800" y="1426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494"/>
          <p:cNvSpPr txBox="1"/>
          <p:nvPr/>
        </p:nvSpPr>
        <p:spPr>
          <a:xfrm>
            <a:off x="1325880" y="1252728"/>
            <a:ext cx="7132320" cy="731520"/>
          </a:xfrm>
          <a:prstGeom prst="rect">
            <a:avLst/>
          </a:prstGeom>
          <a:noFill/>
          <a:ln/>
        </p:spPr>
        <p:txBody>
          <a:bodyPr wrap="square" lIns="0" tIns="0" rIns="0" bIns="0" rtlCol="0" anchor="ctr"/>
          <a:lstStyle/>
          <a:p>
            <a:pPr indent="0" marL="0">
              <a:buNone/>
            </a:pPr>
            <a:r>
              <a:rPr lang="en-US" sz="1600" dirty="0">
                <a:solidFill>
                  <a:schemeClr val="tx1"/>
                </a:solidFill>
              </a:rPr>
              <a:t>What law allowed Hitler to make laws without the Reichstag?</a:t>
            </a:r>
            <a:endParaRPr lang="en-US" sz="1600" dirty="0"/>
          </a:p>
        </p:txBody>
      </p:sp>
      <p:sp>
        <p:nvSpPr>
          <p:cNvPr id="7" name="card_495"/>
          <p:cNvSpPr/>
          <p:nvPr/>
        </p:nvSpPr>
        <p:spPr>
          <a:xfrm>
            <a:off x="457200" y="2286000"/>
            <a:ext cx="8229600" cy="960120"/>
          </a:xfrm>
          <a:prstGeom prst="roundRect">
            <a:avLst>
              <a:gd name="adj" fmla="val 11429"/>
            </a:avLst>
          </a:prstGeom>
          <a:solidFill>
            <a:schemeClr val="bg2"/>
          </a:solidFill>
          <a:ln/>
        </p:spPr>
      </p:sp>
      <p:sp>
        <p:nvSpPr>
          <p:cNvPr id="8" name="badge_496"/>
          <p:cNvSpPr/>
          <p:nvPr/>
        </p:nvSpPr>
        <p:spPr>
          <a:xfrm>
            <a:off x="685800" y="2569464"/>
            <a:ext cx="402336" cy="402336"/>
          </a:xfrm>
          <a:prstGeom prst="ellipse">
            <a:avLst/>
          </a:prstGeom>
          <a:solidFill>
            <a:schemeClr val="accent4"/>
          </a:solidFill>
          <a:ln/>
        </p:spPr>
      </p:sp>
      <p:sp>
        <p:nvSpPr>
          <p:cNvPr id="9" name="badgeTxt_497"/>
          <p:cNvSpPr txBox="1"/>
          <p:nvPr/>
        </p:nvSpPr>
        <p:spPr>
          <a:xfrm>
            <a:off x="685800" y="2569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498"/>
          <p:cNvSpPr txBox="1"/>
          <p:nvPr/>
        </p:nvSpPr>
        <p:spPr>
          <a:xfrm>
            <a:off x="1325880" y="2395728"/>
            <a:ext cx="7132320" cy="731520"/>
          </a:xfrm>
          <a:prstGeom prst="rect">
            <a:avLst/>
          </a:prstGeom>
          <a:noFill/>
          <a:ln/>
        </p:spPr>
        <p:txBody>
          <a:bodyPr wrap="square" lIns="0" tIns="0" rIns="0" bIns="0" rtlCol="0" anchor="ctr"/>
          <a:lstStyle/>
          <a:p>
            <a:pPr indent="0" marL="0">
              <a:buNone/>
            </a:pPr>
            <a:r>
              <a:rPr lang="en-US" sz="1600" dirty="0">
                <a:solidFill>
                  <a:schemeClr val="tx1"/>
                </a:solidFill>
              </a:rPr>
              <a:t>Which organisation was purged on the Night of the Long Knives?</a:t>
            </a:r>
            <a:endParaRPr lang="en-US" sz="1600" dirty="0"/>
          </a:p>
        </p:txBody>
      </p:sp>
      <p:sp>
        <p:nvSpPr>
          <p:cNvPr id="11" name="card_499"/>
          <p:cNvSpPr/>
          <p:nvPr/>
        </p:nvSpPr>
        <p:spPr>
          <a:xfrm>
            <a:off x="457200" y="3429000"/>
            <a:ext cx="8229600" cy="960120"/>
          </a:xfrm>
          <a:prstGeom prst="roundRect">
            <a:avLst>
              <a:gd name="adj" fmla="val 11429"/>
            </a:avLst>
          </a:prstGeom>
          <a:solidFill>
            <a:schemeClr val="bg2"/>
          </a:solidFill>
          <a:ln/>
        </p:spPr>
      </p:sp>
      <p:sp>
        <p:nvSpPr>
          <p:cNvPr id="12" name="badge_500"/>
          <p:cNvSpPr/>
          <p:nvPr/>
        </p:nvSpPr>
        <p:spPr>
          <a:xfrm>
            <a:off x="685800" y="3712464"/>
            <a:ext cx="402336" cy="402336"/>
          </a:xfrm>
          <a:prstGeom prst="ellipse">
            <a:avLst/>
          </a:prstGeom>
          <a:solidFill>
            <a:schemeClr val="accent4"/>
          </a:solidFill>
          <a:ln/>
        </p:spPr>
      </p:sp>
      <p:sp>
        <p:nvSpPr>
          <p:cNvPr id="13" name="badgeTxt_501"/>
          <p:cNvSpPr txBox="1"/>
          <p:nvPr/>
        </p:nvSpPr>
        <p:spPr>
          <a:xfrm>
            <a:off x="685800" y="3712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502"/>
          <p:cNvSpPr txBox="1"/>
          <p:nvPr/>
        </p:nvSpPr>
        <p:spPr>
          <a:xfrm>
            <a:off x="1325880" y="3538728"/>
            <a:ext cx="7132320" cy="731520"/>
          </a:xfrm>
          <a:prstGeom prst="rect">
            <a:avLst/>
          </a:prstGeom>
          <a:noFill/>
          <a:ln/>
        </p:spPr>
        <p:txBody>
          <a:bodyPr wrap="square" lIns="0" tIns="0" rIns="0" bIns="0" rtlCol="0" anchor="ctr"/>
          <a:lstStyle/>
          <a:p>
            <a:pPr indent="0" marL="0">
              <a:buNone/>
            </a:pPr>
            <a:r>
              <a:rPr lang="en-US" sz="1600" dirty="0">
                <a:solidFill>
                  <a:schemeClr val="tx1"/>
                </a:solidFill>
              </a:rPr>
              <a:t>What title did Hitler take when Hindenburg died?</a:t>
            </a:r>
            <a:endParaRPr lang="en-US" sz="16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Exit ticket: answers</a:t>
            </a:r>
            <a:endParaRPr lang="en-US" sz="3000" dirty="0"/>
          </a:p>
        </p:txBody>
      </p:sp>
      <p:sp>
        <p:nvSpPr>
          <p:cNvPr id="3" name="card_503"/>
          <p:cNvSpPr/>
          <p:nvPr/>
        </p:nvSpPr>
        <p:spPr>
          <a:xfrm>
            <a:off x="457200" y="1143000"/>
            <a:ext cx="8229600" cy="960120"/>
          </a:xfrm>
          <a:prstGeom prst="roundRect">
            <a:avLst>
              <a:gd name="adj" fmla="val 11429"/>
            </a:avLst>
          </a:prstGeom>
          <a:solidFill>
            <a:schemeClr val="bg2"/>
          </a:solidFill>
          <a:ln/>
        </p:spPr>
      </p:sp>
      <p:sp>
        <p:nvSpPr>
          <p:cNvPr id="4" name="badge_504"/>
          <p:cNvSpPr/>
          <p:nvPr/>
        </p:nvSpPr>
        <p:spPr>
          <a:xfrm>
            <a:off x="685800" y="1426464"/>
            <a:ext cx="402336" cy="402336"/>
          </a:xfrm>
          <a:prstGeom prst="ellipse">
            <a:avLst/>
          </a:prstGeom>
          <a:solidFill>
            <a:schemeClr val="accent4"/>
          </a:solidFill>
          <a:ln/>
        </p:spPr>
      </p:sp>
      <p:sp>
        <p:nvSpPr>
          <p:cNvPr id="5" name="badgeTxt_505"/>
          <p:cNvSpPr txBox="1"/>
          <p:nvPr/>
        </p:nvSpPr>
        <p:spPr>
          <a:xfrm>
            <a:off x="685800" y="1426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506"/>
          <p:cNvSpPr txBox="1"/>
          <p:nvPr/>
        </p:nvSpPr>
        <p:spPr>
          <a:xfrm>
            <a:off x="1325880" y="1252728"/>
            <a:ext cx="4480560" cy="731520"/>
          </a:xfrm>
          <a:prstGeom prst="rect">
            <a:avLst/>
          </a:prstGeom>
          <a:noFill/>
          <a:ln/>
        </p:spPr>
        <p:txBody>
          <a:bodyPr wrap="square" lIns="0" tIns="0" rIns="0" bIns="0" rtlCol="0" anchor="ctr"/>
          <a:lstStyle/>
          <a:p>
            <a:pPr indent="0" marL="0">
              <a:buNone/>
            </a:pPr>
            <a:r>
              <a:rPr lang="en-US" sz="1600" dirty="0">
                <a:solidFill>
                  <a:schemeClr val="tx1"/>
                </a:solidFill>
              </a:rPr>
              <a:t>What law allowed Hitler to make laws without the Reichstag?</a:t>
            </a:r>
            <a:endParaRPr lang="en-US" sz="1600" dirty="0"/>
          </a:p>
        </p:txBody>
      </p:sp>
      <p:sp>
        <p:nvSpPr>
          <p:cNvPr id="7" name="txt_507"/>
          <p:cNvSpPr txBox="1"/>
          <p:nvPr/>
        </p:nvSpPr>
        <p:spPr>
          <a:xfrm>
            <a:off x="5943600" y="1252728"/>
            <a:ext cx="2606040" cy="731520"/>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The Enabling Act</a:t>
            </a:r>
            <a:endParaRPr lang="en-US" sz="1600" dirty="0"/>
          </a:p>
        </p:txBody>
      </p:sp>
      <p:sp>
        <p:nvSpPr>
          <p:cNvPr id="8" name="card_508"/>
          <p:cNvSpPr/>
          <p:nvPr/>
        </p:nvSpPr>
        <p:spPr>
          <a:xfrm>
            <a:off x="457200" y="2286000"/>
            <a:ext cx="8229600" cy="960120"/>
          </a:xfrm>
          <a:prstGeom prst="roundRect">
            <a:avLst>
              <a:gd name="adj" fmla="val 11429"/>
            </a:avLst>
          </a:prstGeom>
          <a:solidFill>
            <a:schemeClr val="bg2"/>
          </a:solidFill>
          <a:ln/>
        </p:spPr>
      </p:sp>
      <p:sp>
        <p:nvSpPr>
          <p:cNvPr id="9" name="badge_509"/>
          <p:cNvSpPr/>
          <p:nvPr/>
        </p:nvSpPr>
        <p:spPr>
          <a:xfrm>
            <a:off x="685800" y="2569464"/>
            <a:ext cx="402336" cy="402336"/>
          </a:xfrm>
          <a:prstGeom prst="ellipse">
            <a:avLst/>
          </a:prstGeom>
          <a:solidFill>
            <a:schemeClr val="accent4"/>
          </a:solidFill>
          <a:ln/>
        </p:spPr>
      </p:sp>
      <p:sp>
        <p:nvSpPr>
          <p:cNvPr id="10" name="badgeTxt_510"/>
          <p:cNvSpPr txBox="1"/>
          <p:nvPr/>
        </p:nvSpPr>
        <p:spPr>
          <a:xfrm>
            <a:off x="685800" y="2569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511"/>
          <p:cNvSpPr txBox="1"/>
          <p:nvPr/>
        </p:nvSpPr>
        <p:spPr>
          <a:xfrm>
            <a:off x="1325880" y="2395728"/>
            <a:ext cx="4480560" cy="731520"/>
          </a:xfrm>
          <a:prstGeom prst="rect">
            <a:avLst/>
          </a:prstGeom>
          <a:noFill/>
          <a:ln/>
        </p:spPr>
        <p:txBody>
          <a:bodyPr wrap="square" lIns="0" tIns="0" rIns="0" bIns="0" rtlCol="0" anchor="ctr"/>
          <a:lstStyle/>
          <a:p>
            <a:pPr indent="0" marL="0">
              <a:buNone/>
            </a:pPr>
            <a:r>
              <a:rPr lang="en-US" sz="1600" dirty="0">
                <a:solidFill>
                  <a:schemeClr val="tx1"/>
                </a:solidFill>
              </a:rPr>
              <a:t>Which organisation was purged on the Night of the Long Knives?</a:t>
            </a:r>
            <a:endParaRPr lang="en-US" sz="1600" dirty="0"/>
          </a:p>
        </p:txBody>
      </p:sp>
      <p:sp>
        <p:nvSpPr>
          <p:cNvPr id="12" name="txt_512"/>
          <p:cNvSpPr txBox="1"/>
          <p:nvPr/>
        </p:nvSpPr>
        <p:spPr>
          <a:xfrm>
            <a:off x="5943600" y="2395728"/>
            <a:ext cx="2606040" cy="731520"/>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The SA</a:t>
            </a:r>
            <a:endParaRPr lang="en-US" sz="1600" dirty="0"/>
          </a:p>
        </p:txBody>
      </p:sp>
      <p:sp>
        <p:nvSpPr>
          <p:cNvPr id="13" name="card_513"/>
          <p:cNvSpPr/>
          <p:nvPr/>
        </p:nvSpPr>
        <p:spPr>
          <a:xfrm>
            <a:off x="457200" y="3429000"/>
            <a:ext cx="8229600" cy="960120"/>
          </a:xfrm>
          <a:prstGeom prst="roundRect">
            <a:avLst>
              <a:gd name="adj" fmla="val 11429"/>
            </a:avLst>
          </a:prstGeom>
          <a:solidFill>
            <a:schemeClr val="bg2"/>
          </a:solidFill>
          <a:ln/>
        </p:spPr>
      </p:sp>
      <p:sp>
        <p:nvSpPr>
          <p:cNvPr id="14" name="badge_514"/>
          <p:cNvSpPr/>
          <p:nvPr/>
        </p:nvSpPr>
        <p:spPr>
          <a:xfrm>
            <a:off x="685800" y="3712464"/>
            <a:ext cx="402336" cy="402336"/>
          </a:xfrm>
          <a:prstGeom prst="ellipse">
            <a:avLst/>
          </a:prstGeom>
          <a:solidFill>
            <a:schemeClr val="accent4"/>
          </a:solidFill>
          <a:ln/>
        </p:spPr>
      </p:sp>
      <p:sp>
        <p:nvSpPr>
          <p:cNvPr id="15" name="badgeTxt_515"/>
          <p:cNvSpPr txBox="1"/>
          <p:nvPr/>
        </p:nvSpPr>
        <p:spPr>
          <a:xfrm>
            <a:off x="685800" y="3712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516"/>
          <p:cNvSpPr txBox="1"/>
          <p:nvPr/>
        </p:nvSpPr>
        <p:spPr>
          <a:xfrm>
            <a:off x="1325880" y="3538728"/>
            <a:ext cx="4480560" cy="731520"/>
          </a:xfrm>
          <a:prstGeom prst="rect">
            <a:avLst/>
          </a:prstGeom>
          <a:noFill/>
          <a:ln/>
        </p:spPr>
        <p:txBody>
          <a:bodyPr wrap="square" lIns="0" tIns="0" rIns="0" bIns="0" rtlCol="0" anchor="ctr"/>
          <a:lstStyle/>
          <a:p>
            <a:pPr indent="0" marL="0">
              <a:buNone/>
            </a:pPr>
            <a:r>
              <a:rPr lang="en-US" sz="1600" dirty="0">
                <a:solidFill>
                  <a:schemeClr val="tx1"/>
                </a:solidFill>
              </a:rPr>
              <a:t>What title did Hitler take when Hindenburg died?</a:t>
            </a:r>
            <a:endParaRPr lang="en-US" sz="1600" dirty="0"/>
          </a:p>
        </p:txBody>
      </p:sp>
      <p:sp>
        <p:nvSpPr>
          <p:cNvPr id="17" name="txt_517"/>
          <p:cNvSpPr txBox="1"/>
          <p:nvPr/>
        </p:nvSpPr>
        <p:spPr>
          <a:xfrm>
            <a:off x="5943600" y="3538728"/>
            <a:ext cx="2606040" cy="731520"/>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Führer</a:t>
            </a:r>
            <a:endParaRPr lang="en-US" sz="16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5120640" cy="155448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Key points</a:t>
            </a:r>
            <a:endParaRPr lang="en-US" sz="4000" dirty="0"/>
          </a:p>
        </p:txBody>
      </p:sp>
      <p:sp>
        <p:nvSpPr>
          <p:cNvPr id="3" name="Text 0"/>
          <p:cNvSpPr/>
          <p:nvPr>
            <p:ph idx="101" type="body" hasCustomPrompt="1"/>
          </p:nvPr>
        </p:nvSpPr>
        <p:spPr>
          <a:xfrm>
            <a:off x="548640" y="2926080"/>
            <a:ext cx="5120640" cy="1645920"/>
          </a:xfrm>
          <a:prstGeom prst="rect">
            <a:avLst/>
          </a:prstGeom>
          <a:noFill/>
          <a:ln/>
        </p:spPr>
        <p:txBody>
          <a:bodyPr wrap="square" lIns="0" tIns="0" rIns="0" bIns="0" rtlCol="0" anchor="t"/>
          <a:lstStyle/>
          <a:p>
            <a:pPr indent="0" marL="0">
              <a:spcAft>
                <a:spcPts val="600"/>
              </a:spcAft>
              <a:buNone/>
            </a:pPr>
            <a:r>
              <a:rPr lang="en-US" sz="1700" dirty="0">
                <a:solidFill>
                  <a:schemeClr val="bg2"/>
                </a:solidFill>
              </a:rPr>
              <a:t>Feb 1933: the fire gave Hitler emergency powers</a:t>
            </a:r>
            <a:endParaRPr lang="en-US" sz="1700" dirty="0"/>
          </a:p>
          <a:p>
            <a:pPr indent="0" marL="0">
              <a:spcAft>
                <a:spcPts val="600"/>
              </a:spcAft>
              <a:buNone/>
            </a:pPr>
            <a:r>
              <a:rPr lang="en-US" sz="1700" dirty="0">
                <a:solidFill>
                  <a:schemeClr val="bg2"/>
                </a:solidFill>
              </a:rPr>
              <a:t>Mar 1933: the Enabling Act let him make laws</a:t>
            </a:r>
            <a:endParaRPr lang="en-US" sz="1700" dirty="0"/>
          </a:p>
          <a:p>
            <a:pPr indent="0" marL="0">
              <a:spcAft>
                <a:spcPts val="600"/>
              </a:spcAft>
              <a:buNone/>
            </a:pPr>
            <a:r>
              <a:rPr lang="en-US" sz="1700" dirty="0">
                <a:solidFill>
                  <a:schemeClr val="bg2"/>
                </a:solidFill>
              </a:rPr>
              <a:t>Jul 1933: Germany became a one party state</a:t>
            </a:r>
            <a:endParaRPr lang="en-US" sz="1700" dirty="0"/>
          </a:p>
          <a:p>
            <a:pPr indent="0" marL="0">
              <a:spcAft>
                <a:spcPts val="600"/>
              </a:spcAft>
              <a:buNone/>
            </a:pPr>
            <a:r>
              <a:rPr lang="en-US" sz="1700" dirty="0">
                <a:solidFill>
                  <a:schemeClr val="bg2"/>
                </a:solidFill>
              </a:rPr>
              <a:t>1934: the purge and the army's oath made him Führer</a:t>
            </a:r>
            <a:endParaRPr lang="en-US" sz="1700" dirty="0"/>
          </a:p>
        </p:txBody>
      </p:sp>
      <p:sp>
        <p:nvSpPr>
          <p:cNvPr id="4" name="tdot_518"/>
          <p:cNvSpPr/>
          <p:nvPr/>
        </p:nvSpPr>
        <p:spPr>
          <a:xfrm>
            <a:off x="6217920" y="1097280"/>
            <a:ext cx="457200" cy="457200"/>
          </a:xfrm>
          <a:prstGeom prst="ellipse">
            <a:avLst/>
          </a:prstGeom>
          <a:solidFill>
            <a:srgbClr val="F3B61F"/>
          </a:solidFill>
          <a:ln/>
        </p:spPr>
      </p:sp>
      <p:sp>
        <p:nvSpPr>
          <p:cNvPr id="5" name="line_519"/>
          <p:cNvSpPr/>
          <p:nvPr/>
        </p:nvSpPr>
        <p:spPr>
          <a:xfrm>
            <a:off x="6446520" y="1554480"/>
            <a:ext cx="914" cy="411480"/>
          </a:xfrm>
          <a:prstGeom prst="line">
            <a:avLst/>
          </a:prstGeom>
          <a:noFill/>
          <a:ln w="38100">
            <a:solidFill>
              <a:srgbClr val="5B6C8F"/>
            </a:solidFill>
            <a:prstDash val="solid"/>
          </a:ln>
        </p:spPr>
      </p:sp>
      <p:sp>
        <p:nvSpPr>
          <p:cNvPr id="6" name="txt_520"/>
          <p:cNvSpPr txBox="1"/>
          <p:nvPr/>
        </p:nvSpPr>
        <p:spPr>
          <a:xfrm>
            <a:off x="6858000" y="1097280"/>
            <a:ext cx="2103120" cy="457200"/>
          </a:xfrm>
          <a:prstGeom prst="rect">
            <a:avLst/>
          </a:prstGeom>
          <a:noFill/>
          <a:ln/>
        </p:spPr>
        <p:txBody>
          <a:bodyPr wrap="square" lIns="0" tIns="0" rIns="0" bIns="0" rtlCol="0" anchor="ctr"/>
          <a:lstStyle/>
          <a:p>
            <a:pPr indent="0" marL="0">
              <a:buNone/>
            </a:pPr>
            <a:r>
              <a:rPr lang="en-US" sz="2200" b="1" dirty="0">
                <a:solidFill>
                  <a:schemeClr val="bg1"/>
                </a:solidFill>
                <a:latin typeface="Cambria" pitchFamily="34" charset="0"/>
                <a:ea typeface="Cambria" pitchFamily="34" charset="-122"/>
                <a:cs typeface="Cambria" pitchFamily="34" charset="-120"/>
              </a:rPr>
              <a:t>Jan 1933</a:t>
            </a:r>
            <a:endParaRPr lang="en-US" sz="2200" dirty="0"/>
          </a:p>
        </p:txBody>
      </p:sp>
      <p:sp>
        <p:nvSpPr>
          <p:cNvPr id="7" name="tdot_521"/>
          <p:cNvSpPr/>
          <p:nvPr/>
        </p:nvSpPr>
        <p:spPr>
          <a:xfrm>
            <a:off x="6217920" y="1965960"/>
            <a:ext cx="457200" cy="457200"/>
          </a:xfrm>
          <a:prstGeom prst="ellipse">
            <a:avLst/>
          </a:prstGeom>
          <a:solidFill>
            <a:srgbClr val="E4572E"/>
          </a:solidFill>
          <a:ln/>
        </p:spPr>
      </p:sp>
      <p:sp>
        <p:nvSpPr>
          <p:cNvPr id="8" name="line_522"/>
          <p:cNvSpPr/>
          <p:nvPr/>
        </p:nvSpPr>
        <p:spPr>
          <a:xfrm>
            <a:off x="6446520" y="2423160"/>
            <a:ext cx="914" cy="411480"/>
          </a:xfrm>
          <a:prstGeom prst="line">
            <a:avLst/>
          </a:prstGeom>
          <a:noFill/>
          <a:ln w="38100">
            <a:solidFill>
              <a:srgbClr val="5B6C8F"/>
            </a:solidFill>
            <a:prstDash val="solid"/>
          </a:ln>
        </p:spPr>
      </p:sp>
      <p:sp>
        <p:nvSpPr>
          <p:cNvPr id="9" name="txt_523"/>
          <p:cNvSpPr txBox="1"/>
          <p:nvPr/>
        </p:nvSpPr>
        <p:spPr>
          <a:xfrm>
            <a:off x="6858000" y="1965960"/>
            <a:ext cx="2103120" cy="457200"/>
          </a:xfrm>
          <a:prstGeom prst="rect">
            <a:avLst/>
          </a:prstGeom>
          <a:noFill/>
          <a:ln/>
        </p:spPr>
        <p:txBody>
          <a:bodyPr wrap="square" lIns="0" tIns="0" rIns="0" bIns="0" rtlCol="0" anchor="ctr"/>
          <a:lstStyle/>
          <a:p>
            <a:pPr indent="0" marL="0">
              <a:buNone/>
            </a:pPr>
            <a:r>
              <a:rPr lang="en-US" sz="2200" b="1" dirty="0">
                <a:solidFill>
                  <a:schemeClr val="bg1"/>
                </a:solidFill>
                <a:latin typeface="Cambria" pitchFamily="34" charset="0"/>
                <a:ea typeface="Cambria" pitchFamily="34" charset="-122"/>
                <a:cs typeface="Cambria" pitchFamily="34" charset="-120"/>
              </a:rPr>
              <a:t>Mar 1933</a:t>
            </a:r>
            <a:endParaRPr lang="en-US" sz="2200" dirty="0"/>
          </a:p>
        </p:txBody>
      </p:sp>
      <p:sp>
        <p:nvSpPr>
          <p:cNvPr id="10" name="tdot_524"/>
          <p:cNvSpPr/>
          <p:nvPr/>
        </p:nvSpPr>
        <p:spPr>
          <a:xfrm>
            <a:off x="6217920" y="2834640"/>
            <a:ext cx="457200" cy="457200"/>
          </a:xfrm>
          <a:prstGeom prst="ellipse">
            <a:avLst/>
          </a:prstGeom>
          <a:solidFill>
            <a:srgbClr val="7B3FA0"/>
          </a:solidFill>
          <a:ln/>
        </p:spPr>
      </p:sp>
      <p:sp>
        <p:nvSpPr>
          <p:cNvPr id="11" name="line_525"/>
          <p:cNvSpPr/>
          <p:nvPr/>
        </p:nvSpPr>
        <p:spPr>
          <a:xfrm>
            <a:off x="6446520" y="3291840"/>
            <a:ext cx="914" cy="411480"/>
          </a:xfrm>
          <a:prstGeom prst="line">
            <a:avLst/>
          </a:prstGeom>
          <a:noFill/>
          <a:ln w="38100">
            <a:solidFill>
              <a:srgbClr val="5B6C8F"/>
            </a:solidFill>
            <a:prstDash val="solid"/>
          </a:ln>
        </p:spPr>
      </p:sp>
      <p:sp>
        <p:nvSpPr>
          <p:cNvPr id="12" name="txt_526"/>
          <p:cNvSpPr txBox="1"/>
          <p:nvPr/>
        </p:nvSpPr>
        <p:spPr>
          <a:xfrm>
            <a:off x="6858000" y="2834640"/>
            <a:ext cx="2103120" cy="457200"/>
          </a:xfrm>
          <a:prstGeom prst="rect">
            <a:avLst/>
          </a:prstGeom>
          <a:noFill/>
          <a:ln/>
        </p:spPr>
        <p:txBody>
          <a:bodyPr wrap="square" lIns="0" tIns="0" rIns="0" bIns="0" rtlCol="0" anchor="ctr"/>
          <a:lstStyle/>
          <a:p>
            <a:pPr indent="0" marL="0">
              <a:buNone/>
            </a:pPr>
            <a:r>
              <a:rPr lang="en-US" sz="2200" b="1" dirty="0">
                <a:solidFill>
                  <a:schemeClr val="bg1"/>
                </a:solidFill>
                <a:latin typeface="Cambria" pitchFamily="34" charset="0"/>
                <a:ea typeface="Cambria" pitchFamily="34" charset="-122"/>
                <a:cs typeface="Cambria" pitchFamily="34" charset="-120"/>
              </a:rPr>
              <a:t>Jun 1934</a:t>
            </a:r>
            <a:endParaRPr lang="en-US" sz="2200" dirty="0"/>
          </a:p>
        </p:txBody>
      </p:sp>
      <p:sp>
        <p:nvSpPr>
          <p:cNvPr id="13" name="tdot_527"/>
          <p:cNvSpPr/>
          <p:nvPr/>
        </p:nvSpPr>
        <p:spPr>
          <a:xfrm>
            <a:off x="6217920" y="3703320"/>
            <a:ext cx="457200" cy="457200"/>
          </a:xfrm>
          <a:prstGeom prst="ellipse">
            <a:avLst/>
          </a:prstGeom>
          <a:solidFill>
            <a:srgbClr val="E4572E"/>
          </a:solidFill>
          <a:ln/>
        </p:spPr>
      </p:sp>
      <p:sp>
        <p:nvSpPr>
          <p:cNvPr id="14" name="txt_528"/>
          <p:cNvSpPr txBox="1"/>
          <p:nvPr/>
        </p:nvSpPr>
        <p:spPr>
          <a:xfrm>
            <a:off x="6858000" y="3703320"/>
            <a:ext cx="2103120" cy="457200"/>
          </a:xfrm>
          <a:prstGeom prst="rect">
            <a:avLst/>
          </a:prstGeom>
          <a:noFill/>
          <a:ln/>
        </p:spPr>
        <p:txBody>
          <a:bodyPr wrap="square" lIns="0" tIns="0" rIns="0" bIns="0" rtlCol="0" anchor="ctr"/>
          <a:lstStyle/>
          <a:p>
            <a:pPr indent="0" marL="0">
              <a:buNone/>
            </a:pPr>
            <a:r>
              <a:rPr lang="en-US" sz="2200" b="1" dirty="0">
                <a:solidFill>
                  <a:schemeClr val="bg1"/>
                </a:solidFill>
                <a:latin typeface="Cambria" pitchFamily="34" charset="0"/>
                <a:ea typeface="Cambria" pitchFamily="34" charset="-122"/>
                <a:cs typeface="Cambria" pitchFamily="34" charset="-120"/>
              </a:rPr>
              <a:t>Aug 1934</a:t>
            </a:r>
            <a:endParaRPr lang="en-US" sz="2200" dirty="0"/>
          </a:p>
        </p:txBody>
      </p:sp>
    </p:spTree>
  </p:cSld>
  <p:clrMapOvr>
    <a:masterClrMapping/>
  </p:clrMapOvr>
</p:sld>
</file>

<file path=ppt/theme/theme1.xml><?xml version="1.0" encoding="utf-8"?>
<a:theme xmlns:a="http://schemas.openxmlformats.org/drawingml/2006/main" name="World of Teaching Premium History">
  <a:themeElements>
    <a:clrScheme name="World of Teaching Premium History">
      <a:dk1>
        <a:srgbClr val="1B2A41"/>
      </a:dk1>
      <a:lt1>
        <a:srgbClr val="FFFFFF"/>
      </a:lt1>
      <a:dk2>
        <a:srgbClr val="3D4B63"/>
      </a:dk2>
      <a:lt2>
        <a:srgbClr val="EEF2F8"/>
      </a:lt2>
      <a:accent1>
        <a:srgbClr val="E4572E"/>
      </a:accent1>
      <a:accent2>
        <a:srgbClr val="17A398"/>
      </a:accent2>
      <a:accent3>
        <a:srgbClr val="F3B61F"/>
      </a:accent3>
      <a:accent4>
        <a:srgbClr val="5B6C8F"/>
      </a:accent4>
      <a:accent5>
        <a:srgbClr val="2E86AB"/>
      </a:accent5>
      <a:accent6>
        <a:srgbClr val="7B3FA0"/>
      </a:accent6>
      <a:hlink>
        <a:srgbClr val="2E86AB"/>
      </a:hlink>
      <a:folHlink>
        <a:srgbClr val="5B6C8F"/>
      </a:folHlink>
    </a:clrScheme>
    <a:fontScheme name="World of Teaching Premium History">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35</Slides>
  <Notes>35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35</vt:i4>
      </vt:variant>
    </vt:vector>
  </HeadingPairs>
  <TitlesOfParts>
    <vt:vector size="38"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vector>
  </TitlesOfParts>
  <Company>The World of Teaching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Hitler Became a Dictator, 1933 to 1934</dc:title>
  <dc:subject>GCSE History lesson</dc:subject>
  <dc:creator>The World of Teaching</dc:creator>
  <cp:lastModifiedBy>The World of Teaching</cp:lastModifiedBy>
  <cp:revision>1</cp:revision>
  <dcterms:created xsi:type="dcterms:W3CDTF">2026-10-29T20:32:16Z</dcterms:created>
  <dcterms:modified xsi:type="dcterms:W3CDTF">2026-10-29T20:32:17Z</dcterms:modified>
</cp:coreProperties>
</file>