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9d8bdbd-7945-e702-3272-a2a1b36db7cd}">
          <p14:sldIdLst>
            <p14:sldId id="256"/>
            <p14:sldId id="257"/>
            <p14:sldId id="258"/>
            <p14:sldId id="259"/>
            <p14:sldId id="260"/>
            <p14:sldId id="261"/>
          </p14:sldIdLst>
        </p14:section>
        <p14:section name="Context" id="{d27d38ad-4872-991a-9515-fa82342e2dab}">
          <p14:sldIdLst>
            <p14:sldId id="262"/>
            <p14:sldId id="263"/>
            <p14:sldId id="264"/>
          </p14:sldIdLst>
        </p14:section>
        <p14:section name="Act 1" id="{f341bca1-c021-555b-60e3-0106e657638e}">
          <p14:sldIdLst>
            <p14:sldId id="265"/>
            <p14:sldId id="266"/>
            <p14:sldId id="267"/>
            <p14:sldId id="268"/>
            <p14:sldId id="269"/>
            <p14:sldId id="270"/>
          </p14:sldIdLst>
        </p14:section>
        <p14:section name="Acts 2 and 3" id="{1ea0414e-b99c-a221-6c3b-d4f45a2e82ef}">
          <p14:sldIdLst>
            <p14:sldId id="271"/>
            <p14:sldId id="272"/>
            <p14:sldId id="273"/>
          </p14:sldIdLst>
        </p14:section>
        <p14:section name="Act 5" id="{9a82295e-22db-86d5-fbaf-37e8533e210f}">
          <p14:sldIdLst>
            <p14:sldId id="274"/>
            <p14:sldId id="275"/>
            <p14:sldId id="276"/>
            <p14:sldId id="277"/>
            <p14:sldId id="278"/>
            <p14:sldId id="279"/>
          </p14:sldIdLst>
        </p14:section>
        <p14:section name="Exam practice" id="{c1384108-e773-b166-acf3-007c835cd69c}">
          <p14:sldIdLst>
            <p14:sldId id="280"/>
            <p14:sldId id="281"/>
            <p14:sldId id="282"/>
            <p14:sldId id="283"/>
            <p14:sldId id="284"/>
          </p14:sldIdLst>
        </p14:section>
        <p14:section name="Review" id="{9b0e8960-de2e-3f73-8632-fc7d0d87309b}">
          <p14:sldIdLst>
            <p14:sldId id="285"/>
            <p14:sldId id="286"/>
            <p14:sldId id="2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Premium lesson pack, about 60 to 70 minutes. Colour code: coral for Lady Macbeth, teal for Macbeth, purple for context, gold for quotations. Quotations follow the standard modern text. The exam practice uses an AQA style extract question, which also suits Edexcel, OCR and Eduqas Shakespeare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objectives match the assessment objectives: knowledge and quotations (AO1), language and methods (AO2), and context (AO3).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minutes, from memory. This recaps the plot events that involve Lady Macbeth.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any gaps to recap the plot. Question 3 is a good discussion point: she is calm and practical at the time of the murder, which makes her later collapse more striking.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precise terms such as soliloquy and imagery helps students show AO2 understanding of Shakespeare's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the lesson map. Notice that she disappears from the play between Act 3 and Act 5. Ask why Shakespeare might have kept her off stage for so 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Macbeth was probably written around 1606, early in the reign of James 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context students use most often. Encourage them to link it to specific quotations rather than writing a separate context paragraph.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Lady Macbeth calls on spirits and plans regicide, she breaks the natural order in two ways at once. The disorder that follows, including her own madness, can be read as the punishment.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1 is where she is at her most powerful. These quotations are the ones students use most in exams.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she decides on the murder at once, without hesitation, before Macbeth even arrives. Her first thought is about his weakness, not her own doubts.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word level analysis here. Ask: what does this soliloquy suggest she believes about women? How would a Jacobean audience, who believed in witchcraft, react to a woman calling on spirits?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rank the four tactics from most to least effective. Many argue the attack on his manhood works best because Macbeth's identity is built on being a brave soldier.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answer from memory, then check against the last three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for quotations, not just ideas: every answer should be backed by the exact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murder she is still in control, but there are hints of weakness, and her power over Macbeth starts to slip.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water quotation is the key link to the sleepwalking scene. Ask students to write it down twice: here, and next to 'Out, damned spot' later in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turning point in their relationship. In Act 1 she led and he followed. By Act 3 he makes decisions alone, and she is left isolated.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 5 Scene 1 is the sleepwalking scene, watched by a doctor and a gentlewoman.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she speaks in prose in this scene, not verse. Shakespeare often gives prose to characters who are mad or have lost control, so the form of her speech shows her mind breaking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pairs make excellent 'whole play' links for the exam. Students who can move between Act 1 and Act 5 in one paragraph are working at the higher levels.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a quick vote, then ask students to argue for the view they did not choose. Malcolm's judgement comes from her enemy, so the audience may not share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identify the act and scene for each quotation, then say what it shows about her at that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put the six quotations in order and explain how each one shows a change in her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practice: an AQA style extract question on Lady Macbeth.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AQA style Paper 1 Section A question. Allow about 50 minutes in exam conditions, or set it as a timed paragraph. AO4 marks are for spelling, punctuation, grammar and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Simplified from the style of AQA's levels. Key words to share with students: 'clear' is Level 4, 'thoughtful' is Level 5 and 'convincing' is Level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structure, then ask students to write a second paragraph on the 'baby' image using the same pattern. The 'whole play' link is what lifts an answer to Level 5 and above.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mistake is very common: students who write only about the extract cannot reach the higher levels.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about 3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2 and 3 link the same idea, washing away guilt, across the play. Next lesson: how Shakespeare presents Macbeth's ambition.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lesson: how Shakespeare presents Macbeth's ambition, and how the two characters' journeys mirror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rtlCol="0"/>
          <a:lstStyle>
            <a:lvl1pPr algn="l" indent="0" marL="0">
              <a:buNone/>
              <a:defRPr lang="en-US" sz="40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rtlCol="0"/>
          <a:lstStyle>
            <a:lvl1pPr indent="0" marL="0">
              <a:buNone/>
              <a:defRPr lang="en-US" sz="1700" dirty="0">
                <a:solidFill>
                  <a:schemeClr val="bg2"/>
                </a:solidFill>
              </a:defRPr>
            </a:lvl1pPr>
          </a:lstStyle>
          <a:p>
            <a:pPr indent="0" marL="0">
              <a:buNone/>
            </a:pPr>
            <a:endParaRPr lang="en-US" sz="17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rtlCol="0"/>
          <a:lstStyle>
            <a:lvl1pPr indent="0" marL="0">
              <a:buNone/>
              <a:defRPr lang="en-US" sz="3000" b="1" dirty="0">
                <a:solidFill>
                  <a:schemeClr val="tx1"/>
                </a:solidFill>
                <a:latin typeface="Cambria" pitchFamily="34" charset="0"/>
                <a:ea typeface="Cambria" pitchFamily="34" charset="-122"/>
                <a:cs typeface="Cambria" pitchFamily="34" charset="-120"/>
              </a:defRPr>
            </a:lvl1pPr>
          </a:lstStyle>
          <a:p>
            <a:pPr indent="0" marL="0">
              <a:buNone/>
            </a:pPr>
            <a:endParaRPr lang="en-US" sz="3000" dirty="0"/>
          </a:p>
        </p:txBody>
      </p:sp>
      <p:sp>
        <p:nvSpPr>
          <p:cNvPr id="3" name="Text 0"/>
          <p:cNvSpPr/>
          <p:nvPr/>
        </p:nvSpPr>
        <p:spPr>
          <a:xfrm>
            <a:off x="457200" y="4800600"/>
            <a:ext cx="5943600" cy="228600"/>
          </a:xfrm>
          <a:prstGeom prst="rect">
            <a:avLst/>
          </a:prstGeom>
          <a:noFill/>
          <a:ln/>
        </p:spPr>
        <p:txBody>
          <a:bodyPr wrap="square" lIns="0" tIns="0" rIns="0" bIns="0" rtlCol="0" anchor="ctr"/>
          <a:lstStyle/>
          <a:p>
            <a:pPr indent="0" marL="0">
              <a:buNone/>
            </a:pPr>
            <a:r>
              <a:rPr lang="en-US" sz="1000" dirty="0">
                <a:solidFill>
                  <a:schemeClr val="tx2"/>
                </a:solidFill>
              </a:rPr>
              <a:t>Lady Macbeth  |  The World of Teaching Premium</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Lady Macbeth: Character and Key Quotations</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buNone/>
            </a:pPr>
            <a:r>
              <a:rPr lang="en-US" sz="1700" dirty="0">
                <a:solidFill>
                  <a:schemeClr val="bg2"/>
                </a:solidFill>
              </a:rPr>
              <a:t>From the most powerful character in the play to a broken woman</a:t>
            </a:r>
            <a:endParaRPr lang="en-US" sz="1700" dirty="0"/>
          </a:p>
          <a:p>
            <a:pPr indent="0" marL="0">
              <a:buNone/>
            </a:pPr>
            <a:r>
              <a:rPr lang="en-US" sz="1700" dirty="0">
                <a:solidFill>
                  <a:schemeClr val="bg2"/>
                </a:solidFill>
              </a:rPr>
              <a:t>GCSE English Literature  |  Macbeth</a:t>
            </a:r>
            <a:endParaRPr lang="en-US" sz="1700" dirty="0"/>
          </a:p>
        </p:txBody>
      </p:sp>
      <p:sp>
        <p:nvSpPr>
          <p:cNvPr id="4" name="tdot_1"/>
          <p:cNvSpPr/>
          <p:nvPr/>
        </p:nvSpPr>
        <p:spPr>
          <a:xfrm>
            <a:off x="6217920" y="1097280"/>
            <a:ext cx="457200" cy="457200"/>
          </a:xfrm>
          <a:prstGeom prst="ellipse">
            <a:avLst/>
          </a:prstGeom>
          <a:solidFill>
            <a:srgbClr val="E4572E"/>
          </a:solidFill>
          <a:ln/>
        </p:spPr>
      </p:sp>
      <p:sp>
        <p:nvSpPr>
          <p:cNvPr id="5" name="line_2"/>
          <p:cNvSpPr/>
          <p:nvPr/>
        </p:nvSpPr>
        <p:spPr>
          <a:xfrm>
            <a:off x="6446520" y="1554480"/>
            <a:ext cx="914" cy="411480"/>
          </a:xfrm>
          <a:prstGeom prst="line">
            <a:avLst/>
          </a:prstGeom>
          <a:noFill/>
          <a:ln w="38100">
            <a:solidFill>
              <a:srgbClr val="5B6C8F"/>
            </a:solidFill>
            <a:prstDash val="solid"/>
          </a:ln>
        </p:spPr>
      </p:sp>
      <p:sp>
        <p:nvSpPr>
          <p:cNvPr id="6" name="txt_3"/>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1: persuader</a:t>
            </a:r>
            <a:endParaRPr lang="en-US" sz="2000" dirty="0"/>
          </a:p>
        </p:txBody>
      </p:sp>
      <p:sp>
        <p:nvSpPr>
          <p:cNvPr id="7" name="tdot_4"/>
          <p:cNvSpPr/>
          <p:nvPr/>
        </p:nvSpPr>
        <p:spPr>
          <a:xfrm>
            <a:off x="6217920" y="1965960"/>
            <a:ext cx="457200" cy="457200"/>
          </a:xfrm>
          <a:prstGeom prst="ellipse">
            <a:avLst/>
          </a:prstGeom>
          <a:solidFill>
            <a:srgbClr val="E4572E"/>
          </a:solidFill>
          <a:ln/>
        </p:spPr>
      </p:sp>
      <p:sp>
        <p:nvSpPr>
          <p:cNvPr id="8" name="line_5"/>
          <p:cNvSpPr/>
          <p:nvPr/>
        </p:nvSpPr>
        <p:spPr>
          <a:xfrm>
            <a:off x="6446520" y="2423160"/>
            <a:ext cx="914" cy="411480"/>
          </a:xfrm>
          <a:prstGeom prst="line">
            <a:avLst/>
          </a:prstGeom>
          <a:noFill/>
          <a:ln w="38100">
            <a:solidFill>
              <a:srgbClr val="5B6C8F"/>
            </a:solidFill>
            <a:prstDash val="solid"/>
          </a:ln>
        </p:spPr>
      </p:sp>
      <p:sp>
        <p:nvSpPr>
          <p:cNvPr id="9" name="txt_6"/>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2: partner</a:t>
            </a:r>
            <a:endParaRPr lang="en-US" sz="2000" dirty="0"/>
          </a:p>
        </p:txBody>
      </p:sp>
      <p:sp>
        <p:nvSpPr>
          <p:cNvPr id="10" name="tdot_7"/>
          <p:cNvSpPr/>
          <p:nvPr/>
        </p:nvSpPr>
        <p:spPr>
          <a:xfrm>
            <a:off x="6217920" y="2834640"/>
            <a:ext cx="457200" cy="457200"/>
          </a:xfrm>
          <a:prstGeom prst="ellipse">
            <a:avLst/>
          </a:prstGeom>
          <a:solidFill>
            <a:srgbClr val="7B3FA0"/>
          </a:solidFill>
          <a:ln/>
        </p:spPr>
      </p:sp>
      <p:sp>
        <p:nvSpPr>
          <p:cNvPr id="11" name="line_8"/>
          <p:cNvSpPr/>
          <p:nvPr/>
        </p:nvSpPr>
        <p:spPr>
          <a:xfrm>
            <a:off x="6446520" y="3291840"/>
            <a:ext cx="914" cy="411480"/>
          </a:xfrm>
          <a:prstGeom prst="line">
            <a:avLst/>
          </a:prstGeom>
          <a:noFill/>
          <a:ln w="38100">
            <a:solidFill>
              <a:srgbClr val="5B6C8F"/>
            </a:solidFill>
            <a:prstDash val="solid"/>
          </a:ln>
        </p:spPr>
      </p:sp>
      <p:sp>
        <p:nvSpPr>
          <p:cNvPr id="12" name="txt_9"/>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3: outsider</a:t>
            </a:r>
            <a:endParaRPr lang="en-US" sz="2000" dirty="0"/>
          </a:p>
        </p:txBody>
      </p:sp>
      <p:sp>
        <p:nvSpPr>
          <p:cNvPr id="13" name="tdot_10"/>
          <p:cNvSpPr/>
          <p:nvPr/>
        </p:nvSpPr>
        <p:spPr>
          <a:xfrm>
            <a:off x="6217920" y="3703320"/>
            <a:ext cx="457200" cy="457200"/>
          </a:xfrm>
          <a:prstGeom prst="ellipse">
            <a:avLst/>
          </a:prstGeom>
          <a:solidFill>
            <a:srgbClr val="17A398"/>
          </a:solidFill>
          <a:ln/>
        </p:spPr>
      </p:sp>
      <p:sp>
        <p:nvSpPr>
          <p:cNvPr id="14" name="txt_11"/>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5: broken</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Learning objectives</a:t>
            </a:r>
            <a:endParaRPr lang="en-US" sz="3000" dirty="0"/>
          </a:p>
        </p:txBody>
      </p:sp>
      <p:sp>
        <p:nvSpPr>
          <p:cNvPr id="3" name="card_12"/>
          <p:cNvSpPr/>
          <p:nvPr/>
        </p:nvSpPr>
        <p:spPr>
          <a:xfrm>
            <a:off x="457200" y="1188720"/>
            <a:ext cx="2606040" cy="3200400"/>
          </a:xfrm>
          <a:prstGeom prst="roundRect">
            <a:avLst>
              <a:gd name="adj" fmla="val 4211"/>
            </a:avLst>
          </a:prstGeom>
          <a:solidFill>
            <a:schemeClr val="bg2"/>
          </a:solidFill>
          <a:ln/>
        </p:spPr>
      </p:sp>
      <p:sp>
        <p:nvSpPr>
          <p:cNvPr id="4" name="obj_13"/>
          <p:cNvSpPr/>
          <p:nvPr/>
        </p:nvSpPr>
        <p:spPr>
          <a:xfrm>
            <a:off x="731520" y="1463040"/>
            <a:ext cx="822960" cy="822960"/>
          </a:xfrm>
          <a:prstGeom prst="ellipse">
            <a:avLst/>
          </a:prstGeom>
          <a:solidFill>
            <a:srgbClr val="17A398"/>
          </a:solidFill>
          <a:ln/>
        </p:spPr>
      </p:sp>
      <p:sp>
        <p:nvSpPr>
          <p:cNvPr id="5" name="txt_14"/>
          <p:cNvSpPr txBox="1"/>
          <p:nvPr/>
        </p:nvSpPr>
        <p:spPr>
          <a:xfrm>
            <a:off x="731520"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M</a:t>
            </a:r>
            <a:endParaRPr lang="en-US" sz="3000" dirty="0"/>
          </a:p>
        </p:txBody>
      </p:sp>
      <p:sp>
        <p:nvSpPr>
          <p:cNvPr id="6" name="txt_15"/>
          <p:cNvSpPr txBox="1"/>
          <p:nvPr/>
        </p:nvSpPr>
        <p:spPr>
          <a:xfrm>
            <a:off x="731520"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Must</a:t>
            </a:r>
            <a:endParaRPr lang="en-US" sz="2200" dirty="0"/>
          </a:p>
        </p:txBody>
      </p:sp>
      <p:sp>
        <p:nvSpPr>
          <p:cNvPr id="7" name="txt_16"/>
          <p:cNvSpPr txBox="1"/>
          <p:nvPr/>
        </p:nvSpPr>
        <p:spPr>
          <a:xfrm>
            <a:off x="731520"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Know the key quotations that show how Lady Macbeth changes</a:t>
            </a:r>
            <a:endParaRPr lang="en-US" sz="1500" dirty="0"/>
          </a:p>
        </p:txBody>
      </p:sp>
      <p:sp>
        <p:nvSpPr>
          <p:cNvPr id="8" name="card_17"/>
          <p:cNvSpPr/>
          <p:nvPr/>
        </p:nvSpPr>
        <p:spPr>
          <a:xfrm>
            <a:off x="3273552" y="1188720"/>
            <a:ext cx="2606040" cy="3200400"/>
          </a:xfrm>
          <a:prstGeom prst="roundRect">
            <a:avLst>
              <a:gd name="adj" fmla="val 4211"/>
            </a:avLst>
          </a:prstGeom>
          <a:solidFill>
            <a:schemeClr val="bg2"/>
          </a:solidFill>
          <a:ln/>
        </p:spPr>
      </p:sp>
      <p:sp>
        <p:nvSpPr>
          <p:cNvPr id="9" name="obj_18"/>
          <p:cNvSpPr/>
          <p:nvPr/>
        </p:nvSpPr>
        <p:spPr>
          <a:xfrm>
            <a:off x="3547872" y="1463040"/>
            <a:ext cx="822960" cy="822960"/>
          </a:xfrm>
          <a:prstGeom prst="ellipse">
            <a:avLst/>
          </a:prstGeom>
          <a:solidFill>
            <a:srgbClr val="E4572E"/>
          </a:solidFill>
          <a:ln/>
        </p:spPr>
      </p:sp>
      <p:sp>
        <p:nvSpPr>
          <p:cNvPr id="10" name="txt_19"/>
          <p:cNvSpPr txBox="1"/>
          <p:nvPr/>
        </p:nvSpPr>
        <p:spPr>
          <a:xfrm>
            <a:off x="3547872"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S</a:t>
            </a:r>
            <a:endParaRPr lang="en-US" sz="3000" dirty="0"/>
          </a:p>
        </p:txBody>
      </p:sp>
      <p:sp>
        <p:nvSpPr>
          <p:cNvPr id="11" name="txt_20"/>
          <p:cNvSpPr txBox="1"/>
          <p:nvPr/>
        </p:nvSpPr>
        <p:spPr>
          <a:xfrm>
            <a:off x="3547872"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Should</a:t>
            </a:r>
            <a:endParaRPr lang="en-US" sz="2200" dirty="0"/>
          </a:p>
        </p:txBody>
      </p:sp>
      <p:sp>
        <p:nvSpPr>
          <p:cNvPr id="12" name="txt_21"/>
          <p:cNvSpPr txBox="1"/>
          <p:nvPr/>
        </p:nvSpPr>
        <p:spPr>
          <a:xfrm>
            <a:off x="3547872"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Analyse how Shakespeare uses language to present her</a:t>
            </a:r>
            <a:endParaRPr lang="en-US" sz="1500" dirty="0"/>
          </a:p>
        </p:txBody>
      </p:sp>
      <p:sp>
        <p:nvSpPr>
          <p:cNvPr id="13" name="card_22"/>
          <p:cNvSpPr/>
          <p:nvPr/>
        </p:nvSpPr>
        <p:spPr>
          <a:xfrm>
            <a:off x="6089904" y="1188720"/>
            <a:ext cx="2606040" cy="3200400"/>
          </a:xfrm>
          <a:prstGeom prst="roundRect">
            <a:avLst>
              <a:gd name="adj" fmla="val 4211"/>
            </a:avLst>
          </a:prstGeom>
          <a:solidFill>
            <a:schemeClr val="bg2"/>
          </a:solidFill>
          <a:ln/>
        </p:spPr>
      </p:sp>
      <p:sp>
        <p:nvSpPr>
          <p:cNvPr id="14" name="obj_23"/>
          <p:cNvSpPr/>
          <p:nvPr/>
        </p:nvSpPr>
        <p:spPr>
          <a:xfrm>
            <a:off x="6364224" y="1463040"/>
            <a:ext cx="822960" cy="822960"/>
          </a:xfrm>
          <a:prstGeom prst="ellipse">
            <a:avLst/>
          </a:prstGeom>
          <a:solidFill>
            <a:srgbClr val="F3B61F"/>
          </a:solidFill>
          <a:ln/>
        </p:spPr>
      </p:sp>
      <p:sp>
        <p:nvSpPr>
          <p:cNvPr id="15" name="txt_24"/>
          <p:cNvSpPr txBox="1"/>
          <p:nvPr/>
        </p:nvSpPr>
        <p:spPr>
          <a:xfrm>
            <a:off x="6364224" y="146304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latin typeface="Cambria" pitchFamily="34" charset="0"/>
                <a:ea typeface="Cambria" pitchFamily="34" charset="-122"/>
                <a:cs typeface="Cambria" pitchFamily="34" charset="-120"/>
              </a:rPr>
              <a:t>C</a:t>
            </a:r>
            <a:endParaRPr lang="en-US" sz="3000" dirty="0"/>
          </a:p>
        </p:txBody>
      </p:sp>
      <p:sp>
        <p:nvSpPr>
          <p:cNvPr id="16" name="txt_25"/>
          <p:cNvSpPr txBox="1"/>
          <p:nvPr/>
        </p:nvSpPr>
        <p:spPr>
          <a:xfrm>
            <a:off x="6364224" y="2514600"/>
            <a:ext cx="2103120" cy="411480"/>
          </a:xfrm>
          <a:prstGeom prst="rect">
            <a:avLst/>
          </a:prstGeom>
          <a:noFill/>
          <a:ln/>
        </p:spPr>
        <p:txBody>
          <a:bodyPr wrap="square" lIns="0" tIns="0" rIns="0" bIns="0" rtlCol="0" anchor="t"/>
          <a:lstStyle/>
          <a:p>
            <a:pPr indent="0" marL="0">
              <a:buNone/>
            </a:pPr>
            <a:r>
              <a:rPr lang="en-US" sz="2200" b="1" dirty="0">
                <a:solidFill>
                  <a:schemeClr val="tx1"/>
                </a:solidFill>
                <a:latin typeface="Cambria" pitchFamily="34" charset="0"/>
                <a:ea typeface="Cambria" pitchFamily="34" charset="-122"/>
                <a:cs typeface="Cambria" pitchFamily="34" charset="-120"/>
              </a:rPr>
              <a:t>Could</a:t>
            </a:r>
            <a:endParaRPr lang="en-US" sz="2200" dirty="0"/>
          </a:p>
        </p:txBody>
      </p:sp>
      <p:sp>
        <p:nvSpPr>
          <p:cNvPr id="17" name="txt_26"/>
          <p:cNvSpPr txBox="1"/>
          <p:nvPr/>
        </p:nvSpPr>
        <p:spPr>
          <a:xfrm>
            <a:off x="6364224" y="2971800"/>
            <a:ext cx="2103120" cy="1280160"/>
          </a:xfrm>
          <a:prstGeom prst="rect">
            <a:avLst/>
          </a:prstGeom>
          <a:noFill/>
          <a:ln/>
        </p:spPr>
        <p:txBody>
          <a:bodyPr wrap="square" lIns="0" tIns="0" rIns="0" bIns="0" rtlCol="0" anchor="t"/>
          <a:lstStyle/>
          <a:p>
            <a:pPr indent="0" marL="0">
              <a:buNone/>
            </a:pPr>
            <a:r>
              <a:rPr lang="en-US" sz="1500" dirty="0">
                <a:solidFill>
                  <a:schemeClr val="tx2"/>
                </a:solidFill>
              </a:rPr>
              <a:t>Explore how a Jacobean audience might have responded to her</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what do you remember?</a:t>
            </a:r>
            <a:endParaRPr lang="en-US" sz="3000" dirty="0"/>
          </a:p>
        </p:txBody>
      </p:sp>
      <p:sp>
        <p:nvSpPr>
          <p:cNvPr id="3" name="card_27"/>
          <p:cNvSpPr/>
          <p:nvPr/>
        </p:nvSpPr>
        <p:spPr>
          <a:xfrm>
            <a:off x="457200" y="1143000"/>
            <a:ext cx="2606040" cy="1554480"/>
          </a:xfrm>
          <a:prstGeom prst="roundRect">
            <a:avLst>
              <a:gd name="adj" fmla="val 7059"/>
            </a:avLst>
          </a:prstGeom>
          <a:solidFill>
            <a:schemeClr val="bg2"/>
          </a:solidFill>
          <a:ln/>
        </p:spPr>
      </p:sp>
      <p:sp>
        <p:nvSpPr>
          <p:cNvPr id="4" name="badge_28"/>
          <p:cNvSpPr/>
          <p:nvPr/>
        </p:nvSpPr>
        <p:spPr>
          <a:xfrm>
            <a:off x="640080" y="1325880"/>
            <a:ext cx="384048" cy="384048"/>
          </a:xfrm>
          <a:prstGeom prst="ellipse">
            <a:avLst/>
          </a:prstGeom>
          <a:solidFill>
            <a:schemeClr val="accent4"/>
          </a:solidFill>
          <a:ln/>
        </p:spPr>
      </p:sp>
      <p:sp>
        <p:nvSpPr>
          <p:cNvPr id="5" name="badgeTxt_29"/>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0"/>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does Macbeth write a letter to in Act 1?</a:t>
            </a:r>
            <a:endParaRPr lang="en-US" sz="1400" dirty="0"/>
          </a:p>
        </p:txBody>
      </p:sp>
      <p:sp>
        <p:nvSpPr>
          <p:cNvPr id="7" name="card_31"/>
          <p:cNvSpPr/>
          <p:nvPr/>
        </p:nvSpPr>
        <p:spPr>
          <a:xfrm>
            <a:off x="3273552" y="1143000"/>
            <a:ext cx="2606040" cy="1554480"/>
          </a:xfrm>
          <a:prstGeom prst="roundRect">
            <a:avLst>
              <a:gd name="adj" fmla="val 7059"/>
            </a:avLst>
          </a:prstGeom>
          <a:solidFill>
            <a:schemeClr val="bg2"/>
          </a:solidFill>
          <a:ln/>
        </p:spPr>
      </p:sp>
      <p:sp>
        <p:nvSpPr>
          <p:cNvPr id="8" name="badge_32"/>
          <p:cNvSpPr/>
          <p:nvPr/>
        </p:nvSpPr>
        <p:spPr>
          <a:xfrm>
            <a:off x="3456432" y="1325880"/>
            <a:ext cx="384048" cy="384048"/>
          </a:xfrm>
          <a:prstGeom prst="ellipse">
            <a:avLst/>
          </a:prstGeom>
          <a:solidFill>
            <a:schemeClr val="accent4"/>
          </a:solidFill>
          <a:ln/>
        </p:spPr>
      </p:sp>
      <p:sp>
        <p:nvSpPr>
          <p:cNvPr id="9" name="badgeTxt_33"/>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4"/>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king do the Macbeths murder?</a:t>
            </a:r>
            <a:endParaRPr lang="en-US" sz="1400" dirty="0"/>
          </a:p>
        </p:txBody>
      </p:sp>
      <p:sp>
        <p:nvSpPr>
          <p:cNvPr id="11" name="card_35"/>
          <p:cNvSpPr/>
          <p:nvPr/>
        </p:nvSpPr>
        <p:spPr>
          <a:xfrm>
            <a:off x="6089904" y="1143000"/>
            <a:ext cx="2606040" cy="1554480"/>
          </a:xfrm>
          <a:prstGeom prst="roundRect">
            <a:avLst>
              <a:gd name="adj" fmla="val 7059"/>
            </a:avLst>
          </a:prstGeom>
          <a:solidFill>
            <a:schemeClr val="bg2"/>
          </a:solidFill>
          <a:ln/>
        </p:spPr>
      </p:sp>
      <p:sp>
        <p:nvSpPr>
          <p:cNvPr id="12" name="badge_36"/>
          <p:cNvSpPr/>
          <p:nvPr/>
        </p:nvSpPr>
        <p:spPr>
          <a:xfrm>
            <a:off x="6272784" y="1325880"/>
            <a:ext cx="384048" cy="384048"/>
          </a:xfrm>
          <a:prstGeom prst="ellipse">
            <a:avLst/>
          </a:prstGeom>
          <a:solidFill>
            <a:schemeClr val="accent4"/>
          </a:solidFill>
          <a:ln/>
        </p:spPr>
      </p:sp>
      <p:sp>
        <p:nvSpPr>
          <p:cNvPr id="13" name="badgeTxt_37"/>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8"/>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takes the daggers back to Duncan's room?</a:t>
            </a:r>
            <a:endParaRPr lang="en-US" sz="1400" dirty="0"/>
          </a:p>
        </p:txBody>
      </p:sp>
      <p:sp>
        <p:nvSpPr>
          <p:cNvPr id="15" name="card_39"/>
          <p:cNvSpPr/>
          <p:nvPr/>
        </p:nvSpPr>
        <p:spPr>
          <a:xfrm>
            <a:off x="457200" y="2880360"/>
            <a:ext cx="2606040" cy="1554480"/>
          </a:xfrm>
          <a:prstGeom prst="roundRect">
            <a:avLst>
              <a:gd name="adj" fmla="val 7059"/>
            </a:avLst>
          </a:prstGeom>
          <a:solidFill>
            <a:schemeClr val="bg2"/>
          </a:solidFill>
          <a:ln/>
        </p:spPr>
      </p:sp>
      <p:sp>
        <p:nvSpPr>
          <p:cNvPr id="16" name="badge_40"/>
          <p:cNvSpPr/>
          <p:nvPr/>
        </p:nvSpPr>
        <p:spPr>
          <a:xfrm>
            <a:off x="640080" y="3063240"/>
            <a:ext cx="384048" cy="384048"/>
          </a:xfrm>
          <a:prstGeom prst="ellipse">
            <a:avLst/>
          </a:prstGeom>
          <a:solidFill>
            <a:schemeClr val="accent4"/>
          </a:solidFill>
          <a:ln/>
        </p:spPr>
      </p:sp>
      <p:sp>
        <p:nvSpPr>
          <p:cNvPr id="17" name="badgeTxt_41"/>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42"/>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ghost appears at the banquet?</a:t>
            </a:r>
            <a:endParaRPr lang="en-US" sz="1400" dirty="0"/>
          </a:p>
        </p:txBody>
      </p:sp>
      <p:sp>
        <p:nvSpPr>
          <p:cNvPr id="19" name="card_43"/>
          <p:cNvSpPr/>
          <p:nvPr/>
        </p:nvSpPr>
        <p:spPr>
          <a:xfrm>
            <a:off x="3273552" y="2880360"/>
            <a:ext cx="2606040" cy="1554480"/>
          </a:xfrm>
          <a:prstGeom prst="roundRect">
            <a:avLst>
              <a:gd name="adj" fmla="val 7059"/>
            </a:avLst>
          </a:prstGeom>
          <a:solidFill>
            <a:schemeClr val="bg2"/>
          </a:solidFill>
          <a:ln/>
        </p:spPr>
      </p:sp>
      <p:sp>
        <p:nvSpPr>
          <p:cNvPr id="20" name="badge_44"/>
          <p:cNvSpPr/>
          <p:nvPr/>
        </p:nvSpPr>
        <p:spPr>
          <a:xfrm>
            <a:off x="3456432" y="3063240"/>
            <a:ext cx="384048" cy="384048"/>
          </a:xfrm>
          <a:prstGeom prst="ellipse">
            <a:avLst/>
          </a:prstGeom>
          <a:solidFill>
            <a:schemeClr val="accent4"/>
          </a:solidFill>
          <a:ln/>
        </p:spPr>
      </p:sp>
      <p:sp>
        <p:nvSpPr>
          <p:cNvPr id="21" name="badgeTxt_45"/>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46"/>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does Lady Macbeth do in her sleep in Act 5?</a:t>
            </a:r>
            <a:endParaRPr lang="en-US" sz="1400" dirty="0"/>
          </a:p>
        </p:txBody>
      </p:sp>
      <p:sp>
        <p:nvSpPr>
          <p:cNvPr id="23" name="card_47"/>
          <p:cNvSpPr/>
          <p:nvPr/>
        </p:nvSpPr>
        <p:spPr>
          <a:xfrm>
            <a:off x="6089904" y="2880360"/>
            <a:ext cx="2606040" cy="1554480"/>
          </a:xfrm>
          <a:prstGeom prst="roundRect">
            <a:avLst>
              <a:gd name="adj" fmla="val 7059"/>
            </a:avLst>
          </a:prstGeom>
          <a:solidFill>
            <a:schemeClr val="bg2"/>
          </a:solidFill>
          <a:ln/>
        </p:spPr>
      </p:sp>
      <p:sp>
        <p:nvSpPr>
          <p:cNvPr id="24" name="badge_48"/>
          <p:cNvSpPr/>
          <p:nvPr/>
        </p:nvSpPr>
        <p:spPr>
          <a:xfrm>
            <a:off x="6272784" y="3063240"/>
            <a:ext cx="384048" cy="384048"/>
          </a:xfrm>
          <a:prstGeom prst="ellipse">
            <a:avLst/>
          </a:prstGeom>
          <a:solidFill>
            <a:schemeClr val="accent4"/>
          </a:solidFill>
          <a:ln/>
        </p:spPr>
      </p:sp>
      <p:sp>
        <p:nvSpPr>
          <p:cNvPr id="25" name="badgeTxt_49"/>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50"/>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does Malcolm call her at the end of the play?</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Warm up: answers</a:t>
            </a:r>
            <a:endParaRPr lang="en-US" sz="3000" dirty="0"/>
          </a:p>
        </p:txBody>
      </p:sp>
      <p:sp>
        <p:nvSpPr>
          <p:cNvPr id="3" name="card_51"/>
          <p:cNvSpPr/>
          <p:nvPr/>
        </p:nvSpPr>
        <p:spPr>
          <a:xfrm>
            <a:off x="457200" y="1143000"/>
            <a:ext cx="2606040" cy="1554480"/>
          </a:xfrm>
          <a:prstGeom prst="roundRect">
            <a:avLst>
              <a:gd name="adj" fmla="val 7059"/>
            </a:avLst>
          </a:prstGeom>
          <a:solidFill>
            <a:schemeClr val="bg2"/>
          </a:solidFill>
          <a:ln/>
        </p:spPr>
      </p:sp>
      <p:sp>
        <p:nvSpPr>
          <p:cNvPr id="4" name="badge_52"/>
          <p:cNvSpPr/>
          <p:nvPr/>
        </p:nvSpPr>
        <p:spPr>
          <a:xfrm>
            <a:off x="640080" y="1325880"/>
            <a:ext cx="384048" cy="384048"/>
          </a:xfrm>
          <a:prstGeom prst="ellipse">
            <a:avLst/>
          </a:prstGeom>
          <a:solidFill>
            <a:schemeClr val="accent4"/>
          </a:solidFill>
          <a:ln/>
        </p:spPr>
      </p:sp>
      <p:sp>
        <p:nvSpPr>
          <p:cNvPr id="5" name="badgeTxt_53"/>
          <p:cNvSpPr txBox="1"/>
          <p:nvPr/>
        </p:nvSpPr>
        <p:spPr>
          <a:xfrm>
            <a:off x="640080"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54"/>
          <p:cNvSpPr txBox="1"/>
          <p:nvPr/>
        </p:nvSpPr>
        <p:spPr>
          <a:xfrm>
            <a:off x="1188720"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does Macbeth write a letter to in Act 1?</a:t>
            </a:r>
            <a:endParaRPr lang="en-US" sz="1400" dirty="0"/>
          </a:p>
        </p:txBody>
      </p:sp>
      <p:sp>
        <p:nvSpPr>
          <p:cNvPr id="7" name="txt_55"/>
          <p:cNvSpPr txBox="1"/>
          <p:nvPr/>
        </p:nvSpPr>
        <p:spPr>
          <a:xfrm>
            <a:off x="640080" y="2039112"/>
            <a:ext cx="2286000" cy="594360"/>
          </a:xfrm>
          <a:prstGeom prst="rect">
            <a:avLst/>
          </a:prstGeom>
          <a:noFill/>
          <a:ln/>
        </p:spPr>
        <p:txBody>
          <a:bodyPr wrap="square" lIns="0" tIns="0" rIns="0" bIns="0" rtlCol="0" anchor="ctr"/>
          <a:lstStyle/>
          <a:p>
            <a:pPr indent="0" marL="0">
              <a:buNone/>
            </a:pPr>
            <a:r>
              <a:rPr lang="en-US" sz="1400" b="1" dirty="0">
                <a:solidFill>
                  <a:schemeClr val="accent1"/>
                </a:solidFill>
              </a:rPr>
              <a:t>Lady Macbeth, about the witches' prophecies</a:t>
            </a:r>
            <a:endParaRPr lang="en-US" sz="1400" dirty="0"/>
          </a:p>
        </p:txBody>
      </p:sp>
      <p:sp>
        <p:nvSpPr>
          <p:cNvPr id="8" name="card_56"/>
          <p:cNvSpPr/>
          <p:nvPr/>
        </p:nvSpPr>
        <p:spPr>
          <a:xfrm>
            <a:off x="3273552" y="1143000"/>
            <a:ext cx="2606040" cy="1554480"/>
          </a:xfrm>
          <a:prstGeom prst="roundRect">
            <a:avLst>
              <a:gd name="adj" fmla="val 7059"/>
            </a:avLst>
          </a:prstGeom>
          <a:solidFill>
            <a:schemeClr val="bg2"/>
          </a:solidFill>
          <a:ln/>
        </p:spPr>
      </p:sp>
      <p:sp>
        <p:nvSpPr>
          <p:cNvPr id="9" name="badge_57"/>
          <p:cNvSpPr/>
          <p:nvPr/>
        </p:nvSpPr>
        <p:spPr>
          <a:xfrm>
            <a:off x="3456432" y="1325880"/>
            <a:ext cx="384048" cy="384048"/>
          </a:xfrm>
          <a:prstGeom prst="ellipse">
            <a:avLst/>
          </a:prstGeom>
          <a:solidFill>
            <a:schemeClr val="accent4"/>
          </a:solidFill>
          <a:ln/>
        </p:spPr>
      </p:sp>
      <p:sp>
        <p:nvSpPr>
          <p:cNvPr id="10" name="badgeTxt_58"/>
          <p:cNvSpPr txBox="1"/>
          <p:nvPr/>
        </p:nvSpPr>
        <p:spPr>
          <a:xfrm>
            <a:off x="3456432"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59"/>
          <p:cNvSpPr txBox="1"/>
          <p:nvPr/>
        </p:nvSpPr>
        <p:spPr>
          <a:xfrm>
            <a:off x="4005072"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Which king do the Macbeths murder?</a:t>
            </a:r>
            <a:endParaRPr lang="en-US" sz="1400" dirty="0"/>
          </a:p>
        </p:txBody>
      </p:sp>
      <p:sp>
        <p:nvSpPr>
          <p:cNvPr id="12" name="txt_60"/>
          <p:cNvSpPr txBox="1"/>
          <p:nvPr/>
        </p:nvSpPr>
        <p:spPr>
          <a:xfrm>
            <a:off x="3456432" y="2039112"/>
            <a:ext cx="2286000" cy="594360"/>
          </a:xfrm>
          <a:prstGeom prst="rect">
            <a:avLst/>
          </a:prstGeom>
          <a:noFill/>
          <a:ln/>
        </p:spPr>
        <p:txBody>
          <a:bodyPr wrap="square" lIns="0" tIns="0" rIns="0" bIns="0" rtlCol="0" anchor="ctr"/>
          <a:lstStyle/>
          <a:p>
            <a:pPr indent="0" marL="0">
              <a:buNone/>
            </a:pPr>
            <a:r>
              <a:rPr lang="en-US" sz="1400" b="1" dirty="0">
                <a:solidFill>
                  <a:schemeClr val="accent1"/>
                </a:solidFill>
              </a:rPr>
              <a:t>King Duncan</a:t>
            </a:r>
            <a:endParaRPr lang="en-US" sz="1400" dirty="0"/>
          </a:p>
        </p:txBody>
      </p:sp>
      <p:sp>
        <p:nvSpPr>
          <p:cNvPr id="13" name="card_61"/>
          <p:cNvSpPr/>
          <p:nvPr/>
        </p:nvSpPr>
        <p:spPr>
          <a:xfrm>
            <a:off x="6089904" y="1143000"/>
            <a:ext cx="2606040" cy="1554480"/>
          </a:xfrm>
          <a:prstGeom prst="roundRect">
            <a:avLst>
              <a:gd name="adj" fmla="val 7059"/>
            </a:avLst>
          </a:prstGeom>
          <a:solidFill>
            <a:schemeClr val="bg2"/>
          </a:solidFill>
          <a:ln/>
        </p:spPr>
      </p:sp>
      <p:sp>
        <p:nvSpPr>
          <p:cNvPr id="14" name="badge_62"/>
          <p:cNvSpPr/>
          <p:nvPr/>
        </p:nvSpPr>
        <p:spPr>
          <a:xfrm>
            <a:off x="6272784" y="1325880"/>
            <a:ext cx="384048" cy="384048"/>
          </a:xfrm>
          <a:prstGeom prst="ellipse">
            <a:avLst/>
          </a:prstGeom>
          <a:solidFill>
            <a:schemeClr val="accent4"/>
          </a:solidFill>
          <a:ln/>
        </p:spPr>
      </p:sp>
      <p:sp>
        <p:nvSpPr>
          <p:cNvPr id="15" name="badgeTxt_63"/>
          <p:cNvSpPr txBox="1"/>
          <p:nvPr/>
        </p:nvSpPr>
        <p:spPr>
          <a:xfrm>
            <a:off x="6272784" y="132588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64"/>
          <p:cNvSpPr txBox="1"/>
          <p:nvPr/>
        </p:nvSpPr>
        <p:spPr>
          <a:xfrm>
            <a:off x="6821424" y="128016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 takes the daggers back to Duncan's room?</a:t>
            </a:r>
            <a:endParaRPr lang="en-US" sz="1400" dirty="0"/>
          </a:p>
        </p:txBody>
      </p:sp>
      <p:sp>
        <p:nvSpPr>
          <p:cNvPr id="17" name="txt_65"/>
          <p:cNvSpPr txBox="1"/>
          <p:nvPr/>
        </p:nvSpPr>
        <p:spPr>
          <a:xfrm>
            <a:off x="6272784" y="2039112"/>
            <a:ext cx="2286000" cy="594360"/>
          </a:xfrm>
          <a:prstGeom prst="rect">
            <a:avLst/>
          </a:prstGeom>
          <a:noFill/>
          <a:ln/>
        </p:spPr>
        <p:txBody>
          <a:bodyPr wrap="square" lIns="0" tIns="0" rIns="0" bIns="0" rtlCol="0" anchor="ctr"/>
          <a:lstStyle/>
          <a:p>
            <a:pPr indent="0" marL="0">
              <a:buNone/>
            </a:pPr>
            <a:r>
              <a:rPr lang="en-US" sz="1400" b="1" dirty="0">
                <a:solidFill>
                  <a:schemeClr val="accent1"/>
                </a:solidFill>
              </a:rPr>
              <a:t>Lady Macbeth</a:t>
            </a:r>
            <a:endParaRPr lang="en-US" sz="1400" dirty="0"/>
          </a:p>
        </p:txBody>
      </p:sp>
      <p:sp>
        <p:nvSpPr>
          <p:cNvPr id="18" name="card_66"/>
          <p:cNvSpPr/>
          <p:nvPr/>
        </p:nvSpPr>
        <p:spPr>
          <a:xfrm>
            <a:off x="457200" y="2880360"/>
            <a:ext cx="2606040" cy="1554480"/>
          </a:xfrm>
          <a:prstGeom prst="roundRect">
            <a:avLst>
              <a:gd name="adj" fmla="val 7059"/>
            </a:avLst>
          </a:prstGeom>
          <a:solidFill>
            <a:schemeClr val="bg2"/>
          </a:solidFill>
          <a:ln/>
        </p:spPr>
      </p:sp>
      <p:sp>
        <p:nvSpPr>
          <p:cNvPr id="19" name="badge_67"/>
          <p:cNvSpPr/>
          <p:nvPr/>
        </p:nvSpPr>
        <p:spPr>
          <a:xfrm>
            <a:off x="640080" y="3063240"/>
            <a:ext cx="384048" cy="384048"/>
          </a:xfrm>
          <a:prstGeom prst="ellipse">
            <a:avLst/>
          </a:prstGeom>
          <a:solidFill>
            <a:schemeClr val="accent4"/>
          </a:solidFill>
          <a:ln/>
        </p:spPr>
      </p:sp>
      <p:sp>
        <p:nvSpPr>
          <p:cNvPr id="20" name="badgeTxt_68"/>
          <p:cNvSpPr txBox="1"/>
          <p:nvPr/>
        </p:nvSpPr>
        <p:spPr>
          <a:xfrm>
            <a:off x="640080"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69"/>
          <p:cNvSpPr txBox="1"/>
          <p:nvPr/>
        </p:nvSpPr>
        <p:spPr>
          <a:xfrm>
            <a:off x="1188720"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Whose ghost appears at the banquet?</a:t>
            </a:r>
            <a:endParaRPr lang="en-US" sz="1400" dirty="0"/>
          </a:p>
        </p:txBody>
      </p:sp>
      <p:sp>
        <p:nvSpPr>
          <p:cNvPr id="22" name="txt_70"/>
          <p:cNvSpPr txBox="1"/>
          <p:nvPr/>
        </p:nvSpPr>
        <p:spPr>
          <a:xfrm>
            <a:off x="640080" y="3776472"/>
            <a:ext cx="2286000" cy="594360"/>
          </a:xfrm>
          <a:prstGeom prst="rect">
            <a:avLst/>
          </a:prstGeom>
          <a:noFill/>
          <a:ln/>
        </p:spPr>
        <p:txBody>
          <a:bodyPr wrap="square" lIns="0" tIns="0" rIns="0" bIns="0" rtlCol="0" anchor="ctr"/>
          <a:lstStyle/>
          <a:p>
            <a:pPr indent="0" marL="0">
              <a:buNone/>
            </a:pPr>
            <a:r>
              <a:rPr lang="en-US" sz="1400" b="1" dirty="0">
                <a:solidFill>
                  <a:schemeClr val="accent1"/>
                </a:solidFill>
              </a:rPr>
              <a:t>Banquo's</a:t>
            </a:r>
            <a:endParaRPr lang="en-US" sz="1400" dirty="0"/>
          </a:p>
        </p:txBody>
      </p:sp>
      <p:sp>
        <p:nvSpPr>
          <p:cNvPr id="23" name="card_71"/>
          <p:cNvSpPr/>
          <p:nvPr/>
        </p:nvSpPr>
        <p:spPr>
          <a:xfrm>
            <a:off x="3273552" y="2880360"/>
            <a:ext cx="2606040" cy="1554480"/>
          </a:xfrm>
          <a:prstGeom prst="roundRect">
            <a:avLst>
              <a:gd name="adj" fmla="val 7059"/>
            </a:avLst>
          </a:prstGeom>
          <a:solidFill>
            <a:schemeClr val="bg2"/>
          </a:solidFill>
          <a:ln/>
        </p:spPr>
      </p:sp>
      <p:sp>
        <p:nvSpPr>
          <p:cNvPr id="24" name="badge_72"/>
          <p:cNvSpPr/>
          <p:nvPr/>
        </p:nvSpPr>
        <p:spPr>
          <a:xfrm>
            <a:off x="3456432" y="3063240"/>
            <a:ext cx="384048" cy="384048"/>
          </a:xfrm>
          <a:prstGeom prst="ellipse">
            <a:avLst/>
          </a:prstGeom>
          <a:solidFill>
            <a:schemeClr val="accent4"/>
          </a:solidFill>
          <a:ln/>
        </p:spPr>
      </p:sp>
      <p:sp>
        <p:nvSpPr>
          <p:cNvPr id="25" name="badgeTxt_73"/>
          <p:cNvSpPr txBox="1"/>
          <p:nvPr/>
        </p:nvSpPr>
        <p:spPr>
          <a:xfrm>
            <a:off x="3456432"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74"/>
          <p:cNvSpPr txBox="1"/>
          <p:nvPr/>
        </p:nvSpPr>
        <p:spPr>
          <a:xfrm>
            <a:off x="4005072"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does Lady Macbeth do in her sleep in Act 5?</a:t>
            </a:r>
            <a:endParaRPr lang="en-US" sz="1400" dirty="0"/>
          </a:p>
        </p:txBody>
      </p:sp>
      <p:sp>
        <p:nvSpPr>
          <p:cNvPr id="27" name="txt_75"/>
          <p:cNvSpPr txBox="1"/>
          <p:nvPr/>
        </p:nvSpPr>
        <p:spPr>
          <a:xfrm>
            <a:off x="3456432" y="3776472"/>
            <a:ext cx="2286000" cy="594360"/>
          </a:xfrm>
          <a:prstGeom prst="rect">
            <a:avLst/>
          </a:prstGeom>
          <a:noFill/>
          <a:ln/>
        </p:spPr>
        <p:txBody>
          <a:bodyPr wrap="square" lIns="0" tIns="0" rIns="0" bIns="0" rtlCol="0" anchor="ctr"/>
          <a:lstStyle/>
          <a:p>
            <a:pPr indent="0" marL="0">
              <a:buNone/>
            </a:pPr>
            <a:r>
              <a:rPr lang="en-US" sz="1400" b="1" dirty="0">
                <a:solidFill>
                  <a:schemeClr val="accent1"/>
                </a:solidFill>
              </a:rPr>
              <a:t>Walks and tries to wash blood from her hands</a:t>
            </a:r>
            <a:endParaRPr lang="en-US" sz="1400" dirty="0"/>
          </a:p>
        </p:txBody>
      </p:sp>
      <p:sp>
        <p:nvSpPr>
          <p:cNvPr id="28" name="card_76"/>
          <p:cNvSpPr/>
          <p:nvPr/>
        </p:nvSpPr>
        <p:spPr>
          <a:xfrm>
            <a:off x="6089904" y="2880360"/>
            <a:ext cx="2606040" cy="1554480"/>
          </a:xfrm>
          <a:prstGeom prst="roundRect">
            <a:avLst>
              <a:gd name="adj" fmla="val 7059"/>
            </a:avLst>
          </a:prstGeom>
          <a:solidFill>
            <a:schemeClr val="bg2"/>
          </a:solidFill>
          <a:ln/>
        </p:spPr>
      </p:sp>
      <p:sp>
        <p:nvSpPr>
          <p:cNvPr id="29" name="badge_77"/>
          <p:cNvSpPr/>
          <p:nvPr/>
        </p:nvSpPr>
        <p:spPr>
          <a:xfrm>
            <a:off x="6272784" y="3063240"/>
            <a:ext cx="384048" cy="384048"/>
          </a:xfrm>
          <a:prstGeom prst="ellipse">
            <a:avLst/>
          </a:prstGeom>
          <a:solidFill>
            <a:schemeClr val="accent4"/>
          </a:solidFill>
          <a:ln/>
        </p:spPr>
      </p:sp>
      <p:sp>
        <p:nvSpPr>
          <p:cNvPr id="30" name="badgeTxt_78"/>
          <p:cNvSpPr txBox="1"/>
          <p:nvPr/>
        </p:nvSpPr>
        <p:spPr>
          <a:xfrm>
            <a:off x="6272784" y="3063240"/>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79"/>
          <p:cNvSpPr txBox="1"/>
          <p:nvPr/>
        </p:nvSpPr>
        <p:spPr>
          <a:xfrm>
            <a:off x="6821424" y="3017520"/>
            <a:ext cx="1737360" cy="731520"/>
          </a:xfrm>
          <a:prstGeom prst="rect">
            <a:avLst/>
          </a:prstGeom>
          <a:noFill/>
          <a:ln/>
        </p:spPr>
        <p:txBody>
          <a:bodyPr wrap="square" lIns="0" tIns="0" rIns="0" bIns="0" rtlCol="0" anchor="ctr"/>
          <a:lstStyle/>
          <a:p>
            <a:pPr indent="0" marL="0">
              <a:buNone/>
            </a:pPr>
            <a:r>
              <a:rPr lang="en-US" sz="1400" dirty="0">
                <a:solidFill>
                  <a:schemeClr val="tx1"/>
                </a:solidFill>
              </a:rPr>
              <a:t>What does Malcolm call her at the end of the play?</a:t>
            </a:r>
            <a:endParaRPr lang="en-US" sz="1400" dirty="0"/>
          </a:p>
        </p:txBody>
      </p:sp>
      <p:sp>
        <p:nvSpPr>
          <p:cNvPr id="32" name="txt_80"/>
          <p:cNvSpPr txBox="1"/>
          <p:nvPr/>
        </p:nvSpPr>
        <p:spPr>
          <a:xfrm>
            <a:off x="6272784" y="3776472"/>
            <a:ext cx="2286000" cy="594360"/>
          </a:xfrm>
          <a:prstGeom prst="rect">
            <a:avLst/>
          </a:prstGeom>
          <a:noFill/>
          <a:ln/>
        </p:spPr>
        <p:txBody>
          <a:bodyPr wrap="square" lIns="0" tIns="0" rIns="0" bIns="0" rtlCol="0" anchor="ctr"/>
          <a:lstStyle/>
          <a:p>
            <a:pPr indent="0" marL="0">
              <a:buNone/>
            </a:pPr>
            <a:r>
              <a:rPr lang="en-US" sz="1400" b="1" dirty="0">
                <a:solidFill>
                  <a:schemeClr val="accent1"/>
                </a:solidFill>
              </a:rPr>
              <a:t>Macbeth's 'fiendlike queen'</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Key words</a:t>
            </a:r>
            <a:endParaRPr lang="en-US" sz="3000" dirty="0"/>
          </a:p>
        </p:txBody>
      </p:sp>
      <p:sp>
        <p:nvSpPr>
          <p:cNvPr id="3" name="card_81"/>
          <p:cNvSpPr/>
          <p:nvPr/>
        </p:nvSpPr>
        <p:spPr>
          <a:xfrm>
            <a:off x="457200" y="1143000"/>
            <a:ext cx="1965960" cy="1554480"/>
          </a:xfrm>
          <a:prstGeom prst="roundRect">
            <a:avLst>
              <a:gd name="adj" fmla="val 7059"/>
            </a:avLst>
          </a:prstGeom>
          <a:solidFill>
            <a:schemeClr val="bg2"/>
          </a:solidFill>
          <a:ln/>
        </p:spPr>
      </p:sp>
      <p:sp>
        <p:nvSpPr>
          <p:cNvPr id="4" name="txt_82"/>
          <p:cNvSpPr txBox="1"/>
          <p:nvPr/>
        </p:nvSpPr>
        <p:spPr>
          <a:xfrm>
            <a:off x="621792" y="128016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Ambition</a:t>
            </a:r>
            <a:endParaRPr lang="en-US" sz="1600" dirty="0"/>
          </a:p>
        </p:txBody>
      </p:sp>
      <p:sp>
        <p:nvSpPr>
          <p:cNvPr id="5" name="txt_83"/>
          <p:cNvSpPr txBox="1"/>
          <p:nvPr/>
        </p:nvSpPr>
        <p:spPr>
          <a:xfrm>
            <a:off x="62179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strong desire for power or success</a:t>
            </a:r>
            <a:endParaRPr lang="en-US" sz="1200" dirty="0"/>
          </a:p>
        </p:txBody>
      </p:sp>
      <p:sp>
        <p:nvSpPr>
          <p:cNvPr id="6" name="card_84"/>
          <p:cNvSpPr/>
          <p:nvPr/>
        </p:nvSpPr>
        <p:spPr>
          <a:xfrm>
            <a:off x="2560320" y="1143000"/>
            <a:ext cx="1965960" cy="1554480"/>
          </a:xfrm>
          <a:prstGeom prst="roundRect">
            <a:avLst>
              <a:gd name="adj" fmla="val 7059"/>
            </a:avLst>
          </a:prstGeom>
          <a:solidFill>
            <a:schemeClr val="bg2"/>
          </a:solidFill>
          <a:ln/>
        </p:spPr>
      </p:sp>
      <p:sp>
        <p:nvSpPr>
          <p:cNvPr id="7" name="txt_85"/>
          <p:cNvSpPr txBox="1"/>
          <p:nvPr/>
        </p:nvSpPr>
        <p:spPr>
          <a:xfrm>
            <a:off x="272491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Regicide</a:t>
            </a:r>
            <a:endParaRPr lang="en-US" sz="1600" dirty="0"/>
          </a:p>
        </p:txBody>
      </p:sp>
      <p:sp>
        <p:nvSpPr>
          <p:cNvPr id="8" name="txt_86"/>
          <p:cNvSpPr txBox="1"/>
          <p:nvPr/>
        </p:nvSpPr>
        <p:spPr>
          <a:xfrm>
            <a:off x="272491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The killing of a king</a:t>
            </a:r>
            <a:endParaRPr lang="en-US" sz="1200" dirty="0"/>
          </a:p>
        </p:txBody>
      </p:sp>
      <p:sp>
        <p:nvSpPr>
          <p:cNvPr id="9" name="card_87"/>
          <p:cNvSpPr/>
          <p:nvPr/>
        </p:nvSpPr>
        <p:spPr>
          <a:xfrm>
            <a:off x="4663440" y="1143000"/>
            <a:ext cx="1965960" cy="1554480"/>
          </a:xfrm>
          <a:prstGeom prst="roundRect">
            <a:avLst>
              <a:gd name="adj" fmla="val 7059"/>
            </a:avLst>
          </a:prstGeom>
          <a:solidFill>
            <a:schemeClr val="bg2"/>
          </a:solidFill>
          <a:ln/>
        </p:spPr>
      </p:sp>
      <p:sp>
        <p:nvSpPr>
          <p:cNvPr id="10" name="txt_88"/>
          <p:cNvSpPr txBox="1"/>
          <p:nvPr/>
        </p:nvSpPr>
        <p:spPr>
          <a:xfrm>
            <a:off x="4828032" y="128016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Manipulate</a:t>
            </a:r>
            <a:endParaRPr lang="en-US" sz="1600" dirty="0"/>
          </a:p>
        </p:txBody>
      </p:sp>
      <p:sp>
        <p:nvSpPr>
          <p:cNvPr id="11" name="txt_89"/>
          <p:cNvSpPr txBox="1"/>
          <p:nvPr/>
        </p:nvSpPr>
        <p:spPr>
          <a:xfrm>
            <a:off x="482803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To control someone cleverly or unfairly</a:t>
            </a:r>
            <a:endParaRPr lang="en-US" sz="1200" dirty="0"/>
          </a:p>
        </p:txBody>
      </p:sp>
      <p:sp>
        <p:nvSpPr>
          <p:cNvPr id="12" name="card_90"/>
          <p:cNvSpPr/>
          <p:nvPr/>
        </p:nvSpPr>
        <p:spPr>
          <a:xfrm>
            <a:off x="6766560" y="1143000"/>
            <a:ext cx="1965960" cy="1554480"/>
          </a:xfrm>
          <a:prstGeom prst="roundRect">
            <a:avLst>
              <a:gd name="adj" fmla="val 7059"/>
            </a:avLst>
          </a:prstGeom>
          <a:solidFill>
            <a:schemeClr val="bg2"/>
          </a:solidFill>
          <a:ln/>
        </p:spPr>
      </p:sp>
      <p:sp>
        <p:nvSpPr>
          <p:cNvPr id="13" name="txt_91"/>
          <p:cNvSpPr txBox="1"/>
          <p:nvPr/>
        </p:nvSpPr>
        <p:spPr>
          <a:xfrm>
            <a:off x="6931152" y="128016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Patriarchy</a:t>
            </a:r>
            <a:endParaRPr lang="en-US" sz="1600" dirty="0"/>
          </a:p>
        </p:txBody>
      </p:sp>
      <p:sp>
        <p:nvSpPr>
          <p:cNvPr id="14" name="txt_92"/>
          <p:cNvSpPr txBox="1"/>
          <p:nvPr/>
        </p:nvSpPr>
        <p:spPr>
          <a:xfrm>
            <a:off x="6931152" y="1737360"/>
            <a:ext cx="1645920" cy="914400"/>
          </a:xfrm>
          <a:prstGeom prst="rect">
            <a:avLst/>
          </a:prstGeom>
          <a:noFill/>
          <a:ln/>
        </p:spPr>
        <p:txBody>
          <a:bodyPr wrap="square" lIns="0" tIns="0" rIns="0" bIns="0" rtlCol="0" anchor="t"/>
          <a:lstStyle/>
          <a:p>
            <a:pPr indent="0" marL="0">
              <a:buNone/>
            </a:pPr>
            <a:r>
              <a:rPr lang="en-US" sz="1200" dirty="0">
                <a:solidFill>
                  <a:schemeClr val="tx2"/>
                </a:solidFill>
              </a:rPr>
              <a:t>A society in which men hold power</a:t>
            </a:r>
            <a:endParaRPr lang="en-US" sz="1200" dirty="0"/>
          </a:p>
        </p:txBody>
      </p:sp>
      <p:sp>
        <p:nvSpPr>
          <p:cNvPr id="15" name="card_93"/>
          <p:cNvSpPr/>
          <p:nvPr/>
        </p:nvSpPr>
        <p:spPr>
          <a:xfrm>
            <a:off x="457200" y="2880360"/>
            <a:ext cx="1965960" cy="1554480"/>
          </a:xfrm>
          <a:prstGeom prst="roundRect">
            <a:avLst>
              <a:gd name="adj" fmla="val 7059"/>
            </a:avLst>
          </a:prstGeom>
          <a:solidFill>
            <a:schemeClr val="bg2"/>
          </a:solidFill>
          <a:ln/>
        </p:spPr>
      </p:sp>
      <p:sp>
        <p:nvSpPr>
          <p:cNvPr id="16" name="txt_94"/>
          <p:cNvSpPr txBox="1"/>
          <p:nvPr/>
        </p:nvSpPr>
        <p:spPr>
          <a:xfrm>
            <a:off x="621792" y="301752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Soliloquy</a:t>
            </a:r>
            <a:endParaRPr lang="en-US" sz="1600" dirty="0"/>
          </a:p>
        </p:txBody>
      </p:sp>
      <p:sp>
        <p:nvSpPr>
          <p:cNvPr id="17" name="txt_95"/>
          <p:cNvSpPr txBox="1"/>
          <p:nvPr/>
        </p:nvSpPr>
        <p:spPr>
          <a:xfrm>
            <a:off x="62179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speech in which a character alone on stage reveals their thoughts</a:t>
            </a:r>
            <a:endParaRPr lang="en-US" sz="1200" dirty="0"/>
          </a:p>
        </p:txBody>
      </p:sp>
      <p:sp>
        <p:nvSpPr>
          <p:cNvPr id="18" name="card_96"/>
          <p:cNvSpPr/>
          <p:nvPr/>
        </p:nvSpPr>
        <p:spPr>
          <a:xfrm>
            <a:off x="2560320" y="2880360"/>
            <a:ext cx="1965960" cy="1554480"/>
          </a:xfrm>
          <a:prstGeom prst="roundRect">
            <a:avLst>
              <a:gd name="adj" fmla="val 7059"/>
            </a:avLst>
          </a:prstGeom>
          <a:solidFill>
            <a:schemeClr val="bg2"/>
          </a:solidFill>
          <a:ln/>
        </p:spPr>
      </p:sp>
      <p:sp>
        <p:nvSpPr>
          <p:cNvPr id="19" name="txt_97"/>
          <p:cNvSpPr txBox="1"/>
          <p:nvPr/>
        </p:nvSpPr>
        <p:spPr>
          <a:xfrm>
            <a:off x="272491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Imagery</a:t>
            </a:r>
            <a:endParaRPr lang="en-US" sz="1600" dirty="0"/>
          </a:p>
        </p:txBody>
      </p:sp>
      <p:sp>
        <p:nvSpPr>
          <p:cNvPr id="20" name="txt_98"/>
          <p:cNvSpPr txBox="1"/>
          <p:nvPr/>
        </p:nvSpPr>
        <p:spPr>
          <a:xfrm>
            <a:off x="272491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Language that creates a picture in the mind</a:t>
            </a:r>
            <a:endParaRPr lang="en-US" sz="1200" dirty="0"/>
          </a:p>
        </p:txBody>
      </p:sp>
      <p:sp>
        <p:nvSpPr>
          <p:cNvPr id="21" name="card_99"/>
          <p:cNvSpPr/>
          <p:nvPr/>
        </p:nvSpPr>
        <p:spPr>
          <a:xfrm>
            <a:off x="4663440" y="2880360"/>
            <a:ext cx="1965960" cy="1554480"/>
          </a:xfrm>
          <a:prstGeom prst="roundRect">
            <a:avLst>
              <a:gd name="adj" fmla="val 7059"/>
            </a:avLst>
          </a:prstGeom>
          <a:solidFill>
            <a:schemeClr val="bg2"/>
          </a:solidFill>
          <a:ln/>
        </p:spPr>
      </p:sp>
      <p:sp>
        <p:nvSpPr>
          <p:cNvPr id="22" name="txt_100"/>
          <p:cNvSpPr txBox="1"/>
          <p:nvPr/>
        </p:nvSpPr>
        <p:spPr>
          <a:xfrm>
            <a:off x="4828032" y="3017520"/>
            <a:ext cx="1645920" cy="41148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Guilt</a:t>
            </a:r>
            <a:endParaRPr lang="en-US" sz="1600" dirty="0"/>
          </a:p>
        </p:txBody>
      </p:sp>
      <p:sp>
        <p:nvSpPr>
          <p:cNvPr id="23" name="txt_101"/>
          <p:cNvSpPr txBox="1"/>
          <p:nvPr/>
        </p:nvSpPr>
        <p:spPr>
          <a:xfrm>
            <a:off x="482803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The feeling of having done wrong</a:t>
            </a:r>
            <a:endParaRPr lang="en-US" sz="1200" dirty="0"/>
          </a:p>
        </p:txBody>
      </p:sp>
      <p:sp>
        <p:nvSpPr>
          <p:cNvPr id="24" name="card_102"/>
          <p:cNvSpPr/>
          <p:nvPr/>
        </p:nvSpPr>
        <p:spPr>
          <a:xfrm>
            <a:off x="6766560" y="2880360"/>
            <a:ext cx="1965960" cy="1554480"/>
          </a:xfrm>
          <a:prstGeom prst="roundRect">
            <a:avLst>
              <a:gd name="adj" fmla="val 7059"/>
            </a:avLst>
          </a:prstGeom>
          <a:solidFill>
            <a:schemeClr val="bg2"/>
          </a:solidFill>
          <a:ln/>
        </p:spPr>
      </p:sp>
      <p:sp>
        <p:nvSpPr>
          <p:cNvPr id="25" name="txt_103"/>
          <p:cNvSpPr txBox="1"/>
          <p:nvPr/>
        </p:nvSpPr>
        <p:spPr>
          <a:xfrm>
            <a:off x="6931152" y="3017520"/>
            <a:ext cx="1645920" cy="411480"/>
          </a:xfrm>
          <a:prstGeom prst="rect">
            <a:avLst/>
          </a:prstGeom>
          <a:noFill/>
          <a:ln/>
        </p:spPr>
        <p:txBody>
          <a:bodyPr wrap="square" lIns="0" tIns="0" rIns="0" bIns="0" rtlCol="0" anchor="ctr"/>
          <a:lstStyle/>
          <a:p>
            <a:pPr indent="0" marL="0">
              <a:buNone/>
            </a:pPr>
            <a:r>
              <a:rPr lang="en-US" sz="1600" b="1" dirty="0">
                <a:solidFill>
                  <a:schemeClr val="accent2"/>
                </a:solidFill>
                <a:latin typeface="Cambria" pitchFamily="34" charset="0"/>
                <a:ea typeface="Cambria" pitchFamily="34" charset="-122"/>
                <a:cs typeface="Cambria" pitchFamily="34" charset="-120"/>
              </a:rPr>
              <a:t>Tragic hero</a:t>
            </a:r>
            <a:endParaRPr lang="en-US" sz="1600" dirty="0"/>
          </a:p>
        </p:txBody>
      </p:sp>
      <p:sp>
        <p:nvSpPr>
          <p:cNvPr id="26" name="txt_104"/>
          <p:cNvSpPr txBox="1"/>
          <p:nvPr/>
        </p:nvSpPr>
        <p:spPr>
          <a:xfrm>
            <a:off x="6931152" y="3474720"/>
            <a:ext cx="1645920" cy="914400"/>
          </a:xfrm>
          <a:prstGeom prst="rect">
            <a:avLst/>
          </a:prstGeom>
          <a:noFill/>
          <a:ln/>
        </p:spPr>
        <p:txBody>
          <a:bodyPr wrap="square" lIns="0" tIns="0" rIns="0" bIns="0" rtlCol="0" anchor="t"/>
          <a:lstStyle/>
          <a:p>
            <a:pPr indent="0" marL="0">
              <a:buNone/>
            </a:pPr>
            <a:r>
              <a:rPr lang="en-US" sz="1200" dirty="0">
                <a:solidFill>
                  <a:schemeClr val="tx2"/>
                </a:solidFill>
              </a:rPr>
              <a:t>A great character brought down by a fatal flaw</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 big picture: Lady Macbeth's journey</a:t>
            </a:r>
            <a:endParaRPr lang="en-US" sz="3000" dirty="0"/>
          </a:p>
        </p:txBody>
      </p:sp>
      <p:sp>
        <p:nvSpPr>
          <p:cNvPr id="3" name="line_105"/>
          <p:cNvSpPr/>
          <p:nvPr/>
        </p:nvSpPr>
        <p:spPr>
          <a:xfrm>
            <a:off x="822960" y="2788920"/>
            <a:ext cx="7406640" cy="914"/>
          </a:xfrm>
          <a:prstGeom prst="line">
            <a:avLst/>
          </a:prstGeom>
          <a:noFill/>
          <a:ln w="38100">
            <a:solidFill>
              <a:srgbClr val="3D4B63"/>
            </a:solidFill>
            <a:prstDash val="solid"/>
          </a:ln>
        </p:spPr>
      </p:sp>
      <p:sp>
        <p:nvSpPr>
          <p:cNvPr id="4" name="tdot_106"/>
          <p:cNvSpPr/>
          <p:nvPr/>
        </p:nvSpPr>
        <p:spPr>
          <a:xfrm>
            <a:off x="722376" y="2688336"/>
            <a:ext cx="201168" cy="201168"/>
          </a:xfrm>
          <a:prstGeom prst="ellipse">
            <a:avLst/>
          </a:prstGeom>
          <a:solidFill>
            <a:srgbClr val="E4572E"/>
          </a:solidFill>
          <a:ln w="19050">
            <a:solidFill>
              <a:srgbClr val="FFFFFF"/>
            </a:solidFill>
            <a:prstDash val="solid"/>
          </a:ln>
        </p:spPr>
      </p:sp>
      <p:sp>
        <p:nvSpPr>
          <p:cNvPr id="5" name="txt_107"/>
          <p:cNvSpPr txBox="1"/>
          <p:nvPr/>
        </p:nvSpPr>
        <p:spPr>
          <a:xfrm>
            <a:off x="137160" y="2221992"/>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1 Sc 5</a:t>
            </a:r>
            <a:endParaRPr lang="en-US" sz="1300" dirty="0"/>
          </a:p>
        </p:txBody>
      </p:sp>
      <p:sp>
        <p:nvSpPr>
          <p:cNvPr id="6" name="txt_108"/>
          <p:cNvSpPr txBox="1"/>
          <p:nvPr/>
        </p:nvSpPr>
        <p:spPr>
          <a:xfrm>
            <a:off x="9144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Reads the letter and calls on dark spirits</a:t>
            </a:r>
            <a:endParaRPr lang="en-US" sz="1100" dirty="0"/>
          </a:p>
        </p:txBody>
      </p:sp>
      <p:sp>
        <p:nvSpPr>
          <p:cNvPr id="7" name="tdot_109"/>
          <p:cNvSpPr/>
          <p:nvPr/>
        </p:nvSpPr>
        <p:spPr>
          <a:xfrm>
            <a:off x="1956816" y="2688336"/>
            <a:ext cx="201168" cy="201168"/>
          </a:xfrm>
          <a:prstGeom prst="ellipse">
            <a:avLst/>
          </a:prstGeom>
          <a:solidFill>
            <a:srgbClr val="E4572E"/>
          </a:solidFill>
          <a:ln w="19050">
            <a:solidFill>
              <a:srgbClr val="FFFFFF"/>
            </a:solidFill>
            <a:prstDash val="solid"/>
          </a:ln>
        </p:spPr>
      </p:sp>
      <p:sp>
        <p:nvSpPr>
          <p:cNvPr id="8" name="txt_110"/>
          <p:cNvSpPr txBox="1"/>
          <p:nvPr/>
        </p:nvSpPr>
        <p:spPr>
          <a:xfrm>
            <a:off x="1371600" y="2971800"/>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1 Sc 7</a:t>
            </a:r>
            <a:endParaRPr lang="en-US" sz="1300" dirty="0"/>
          </a:p>
        </p:txBody>
      </p:sp>
      <p:sp>
        <p:nvSpPr>
          <p:cNvPr id="9" name="txt_111"/>
          <p:cNvSpPr txBox="1"/>
          <p:nvPr/>
        </p:nvSpPr>
        <p:spPr>
          <a:xfrm>
            <a:off x="132588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Persuades Macbeth to kill</a:t>
            </a:r>
            <a:endParaRPr lang="en-US" sz="1100" dirty="0"/>
          </a:p>
        </p:txBody>
      </p:sp>
      <p:sp>
        <p:nvSpPr>
          <p:cNvPr id="10" name="tdot_112"/>
          <p:cNvSpPr/>
          <p:nvPr/>
        </p:nvSpPr>
        <p:spPr>
          <a:xfrm>
            <a:off x="3191256" y="2688336"/>
            <a:ext cx="201168" cy="201168"/>
          </a:xfrm>
          <a:prstGeom prst="ellipse">
            <a:avLst/>
          </a:prstGeom>
          <a:solidFill>
            <a:srgbClr val="E4572E"/>
          </a:solidFill>
          <a:ln w="19050">
            <a:solidFill>
              <a:srgbClr val="FFFFFF"/>
            </a:solidFill>
            <a:prstDash val="solid"/>
          </a:ln>
        </p:spPr>
      </p:sp>
      <p:sp>
        <p:nvSpPr>
          <p:cNvPr id="11" name="txt_113"/>
          <p:cNvSpPr txBox="1"/>
          <p:nvPr/>
        </p:nvSpPr>
        <p:spPr>
          <a:xfrm>
            <a:off x="2606040" y="2221992"/>
            <a:ext cx="1371600" cy="256032"/>
          </a:xfrm>
          <a:prstGeom prst="rect">
            <a:avLst/>
          </a:prstGeom>
          <a:noFill/>
          <a:ln/>
        </p:spPr>
        <p:txBody>
          <a:bodyPr wrap="square" lIns="0" tIns="0" rIns="0" bIns="0" rtlCol="0" anchor="t"/>
          <a:lstStyle/>
          <a:p>
            <a:pPr algn="ctr" indent="0" marL="0">
              <a:buNone/>
            </a:pPr>
            <a:r>
              <a:rPr lang="en-US" sz="1300" b="1" dirty="0">
                <a:solidFill>
                  <a:srgbClr val="E4572E"/>
                </a:solidFill>
                <a:latin typeface="Cambria" pitchFamily="34" charset="0"/>
                <a:ea typeface="Cambria" pitchFamily="34" charset="-122"/>
                <a:cs typeface="Cambria" pitchFamily="34" charset="-120"/>
              </a:rPr>
              <a:t>Act 2 Sc 2</a:t>
            </a:r>
            <a:endParaRPr lang="en-US" sz="1300" dirty="0"/>
          </a:p>
        </p:txBody>
      </p:sp>
      <p:sp>
        <p:nvSpPr>
          <p:cNvPr id="12" name="txt_114"/>
          <p:cNvSpPr txBox="1"/>
          <p:nvPr/>
        </p:nvSpPr>
        <p:spPr>
          <a:xfrm>
            <a:off x="256032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Takes back the daggers</a:t>
            </a:r>
            <a:endParaRPr lang="en-US" sz="1100" dirty="0"/>
          </a:p>
        </p:txBody>
      </p:sp>
      <p:sp>
        <p:nvSpPr>
          <p:cNvPr id="13" name="tdot_115"/>
          <p:cNvSpPr/>
          <p:nvPr/>
        </p:nvSpPr>
        <p:spPr>
          <a:xfrm>
            <a:off x="4425696" y="2688336"/>
            <a:ext cx="201168" cy="201168"/>
          </a:xfrm>
          <a:prstGeom prst="ellipse">
            <a:avLst/>
          </a:prstGeom>
          <a:solidFill>
            <a:srgbClr val="7B3FA0"/>
          </a:solidFill>
          <a:ln w="19050">
            <a:solidFill>
              <a:srgbClr val="FFFFFF"/>
            </a:solidFill>
            <a:prstDash val="solid"/>
          </a:ln>
        </p:spPr>
      </p:sp>
      <p:sp>
        <p:nvSpPr>
          <p:cNvPr id="14" name="txt_116"/>
          <p:cNvSpPr txBox="1"/>
          <p:nvPr/>
        </p:nvSpPr>
        <p:spPr>
          <a:xfrm>
            <a:off x="3840480" y="2971800"/>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Act 3 Sc 2</a:t>
            </a:r>
            <a:endParaRPr lang="en-US" sz="1300" dirty="0"/>
          </a:p>
        </p:txBody>
      </p:sp>
      <p:sp>
        <p:nvSpPr>
          <p:cNvPr id="15" name="txt_117"/>
          <p:cNvSpPr txBox="1"/>
          <p:nvPr/>
        </p:nvSpPr>
        <p:spPr>
          <a:xfrm>
            <a:off x="379476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Left out of Macbeth's plans</a:t>
            </a:r>
            <a:endParaRPr lang="en-US" sz="1100" dirty="0"/>
          </a:p>
        </p:txBody>
      </p:sp>
      <p:sp>
        <p:nvSpPr>
          <p:cNvPr id="16" name="tdot_118"/>
          <p:cNvSpPr/>
          <p:nvPr/>
        </p:nvSpPr>
        <p:spPr>
          <a:xfrm>
            <a:off x="5660136" y="2688336"/>
            <a:ext cx="201168" cy="201168"/>
          </a:xfrm>
          <a:prstGeom prst="ellipse">
            <a:avLst/>
          </a:prstGeom>
          <a:solidFill>
            <a:srgbClr val="7B3FA0"/>
          </a:solidFill>
          <a:ln w="19050">
            <a:solidFill>
              <a:srgbClr val="FFFFFF"/>
            </a:solidFill>
            <a:prstDash val="solid"/>
          </a:ln>
        </p:spPr>
      </p:sp>
      <p:sp>
        <p:nvSpPr>
          <p:cNvPr id="17" name="txt_119"/>
          <p:cNvSpPr txBox="1"/>
          <p:nvPr/>
        </p:nvSpPr>
        <p:spPr>
          <a:xfrm>
            <a:off x="5074920" y="2221992"/>
            <a:ext cx="1371600" cy="256032"/>
          </a:xfrm>
          <a:prstGeom prst="rect">
            <a:avLst/>
          </a:prstGeom>
          <a:noFill/>
          <a:ln/>
        </p:spPr>
        <p:txBody>
          <a:bodyPr wrap="square" lIns="0" tIns="0" rIns="0" bIns="0" rtlCol="0" anchor="t"/>
          <a:lstStyle/>
          <a:p>
            <a:pPr algn="ctr" indent="0" marL="0">
              <a:buNone/>
            </a:pPr>
            <a:r>
              <a:rPr lang="en-US" sz="1300" b="1" dirty="0">
                <a:solidFill>
                  <a:srgbClr val="7B3FA0"/>
                </a:solidFill>
                <a:latin typeface="Cambria" pitchFamily="34" charset="0"/>
                <a:ea typeface="Cambria" pitchFamily="34" charset="-122"/>
                <a:cs typeface="Cambria" pitchFamily="34" charset="-120"/>
              </a:rPr>
              <a:t>Act 3 Sc 4</a:t>
            </a:r>
            <a:endParaRPr lang="en-US" sz="1300" dirty="0"/>
          </a:p>
        </p:txBody>
      </p:sp>
      <p:sp>
        <p:nvSpPr>
          <p:cNvPr id="18" name="txt_120"/>
          <p:cNvSpPr txBox="1"/>
          <p:nvPr/>
        </p:nvSpPr>
        <p:spPr>
          <a:xfrm>
            <a:off x="502920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Covers for him at the banquet</a:t>
            </a:r>
            <a:endParaRPr lang="en-US" sz="1100" dirty="0"/>
          </a:p>
        </p:txBody>
      </p:sp>
      <p:sp>
        <p:nvSpPr>
          <p:cNvPr id="19" name="tdot_121"/>
          <p:cNvSpPr/>
          <p:nvPr/>
        </p:nvSpPr>
        <p:spPr>
          <a:xfrm>
            <a:off x="6894576" y="2688336"/>
            <a:ext cx="201168" cy="201168"/>
          </a:xfrm>
          <a:prstGeom prst="ellipse">
            <a:avLst/>
          </a:prstGeom>
          <a:solidFill>
            <a:srgbClr val="17A398"/>
          </a:solidFill>
          <a:ln w="19050">
            <a:solidFill>
              <a:srgbClr val="FFFFFF"/>
            </a:solidFill>
            <a:prstDash val="solid"/>
          </a:ln>
        </p:spPr>
      </p:sp>
      <p:sp>
        <p:nvSpPr>
          <p:cNvPr id="20" name="txt_122"/>
          <p:cNvSpPr txBox="1"/>
          <p:nvPr/>
        </p:nvSpPr>
        <p:spPr>
          <a:xfrm>
            <a:off x="6309360" y="2971800"/>
            <a:ext cx="1371600" cy="256032"/>
          </a:xfrm>
          <a:prstGeom prst="rect">
            <a:avLst/>
          </a:prstGeom>
          <a:noFill/>
          <a:ln/>
        </p:spPr>
        <p:txBody>
          <a:bodyPr wrap="square" lIns="0" tIns="0" rIns="0" bIns="0" rtlCol="0" anchor="t"/>
          <a:lstStyle/>
          <a:p>
            <a:pPr algn="ctr" indent="0" marL="0">
              <a:buNone/>
            </a:pPr>
            <a:r>
              <a:rPr lang="en-US" sz="1300" b="1" dirty="0">
                <a:solidFill>
                  <a:srgbClr val="17A398"/>
                </a:solidFill>
                <a:latin typeface="Cambria" pitchFamily="34" charset="0"/>
                <a:ea typeface="Cambria" pitchFamily="34" charset="-122"/>
                <a:cs typeface="Cambria" pitchFamily="34" charset="-120"/>
              </a:rPr>
              <a:t>Act 5 Sc 1</a:t>
            </a:r>
            <a:endParaRPr lang="en-US" sz="1300" dirty="0"/>
          </a:p>
        </p:txBody>
      </p:sp>
      <p:sp>
        <p:nvSpPr>
          <p:cNvPr id="21" name="txt_123"/>
          <p:cNvSpPr txBox="1"/>
          <p:nvPr/>
        </p:nvSpPr>
        <p:spPr>
          <a:xfrm>
            <a:off x="6263640" y="3227832"/>
            <a:ext cx="1463040" cy="475488"/>
          </a:xfrm>
          <a:prstGeom prst="rect">
            <a:avLst/>
          </a:prstGeom>
          <a:noFill/>
          <a:ln/>
        </p:spPr>
        <p:txBody>
          <a:bodyPr wrap="square" lIns="0" tIns="0" rIns="0" bIns="0" rtlCol="0" anchor="t"/>
          <a:lstStyle/>
          <a:p>
            <a:pPr algn="ctr" indent="0" marL="0">
              <a:buNone/>
            </a:pPr>
            <a:r>
              <a:rPr lang="en-US" sz="1100" dirty="0">
                <a:solidFill>
                  <a:schemeClr val="tx2"/>
                </a:solidFill>
              </a:rPr>
              <a:t>Sleepwalks, haunted by guilt</a:t>
            </a:r>
            <a:endParaRPr lang="en-US" sz="1100" dirty="0"/>
          </a:p>
        </p:txBody>
      </p:sp>
      <p:sp>
        <p:nvSpPr>
          <p:cNvPr id="22" name="tdot_124"/>
          <p:cNvSpPr/>
          <p:nvPr/>
        </p:nvSpPr>
        <p:spPr>
          <a:xfrm>
            <a:off x="8129016" y="2688336"/>
            <a:ext cx="201168" cy="201168"/>
          </a:xfrm>
          <a:prstGeom prst="ellipse">
            <a:avLst/>
          </a:prstGeom>
          <a:solidFill>
            <a:srgbClr val="17A398"/>
          </a:solidFill>
          <a:ln w="19050">
            <a:solidFill>
              <a:srgbClr val="FFFFFF"/>
            </a:solidFill>
            <a:prstDash val="solid"/>
          </a:ln>
        </p:spPr>
      </p:sp>
      <p:sp>
        <p:nvSpPr>
          <p:cNvPr id="23" name="txt_125"/>
          <p:cNvSpPr txBox="1"/>
          <p:nvPr/>
        </p:nvSpPr>
        <p:spPr>
          <a:xfrm>
            <a:off x="7543800" y="2221992"/>
            <a:ext cx="1371600" cy="256032"/>
          </a:xfrm>
          <a:prstGeom prst="rect">
            <a:avLst/>
          </a:prstGeom>
          <a:noFill/>
          <a:ln/>
        </p:spPr>
        <p:txBody>
          <a:bodyPr wrap="square" lIns="0" tIns="0" rIns="0" bIns="0" rtlCol="0" anchor="t"/>
          <a:lstStyle/>
          <a:p>
            <a:pPr algn="ctr" indent="0" marL="0">
              <a:buNone/>
            </a:pPr>
            <a:r>
              <a:rPr lang="en-US" sz="1300" b="1" dirty="0">
                <a:solidFill>
                  <a:srgbClr val="17A398"/>
                </a:solidFill>
                <a:latin typeface="Cambria" pitchFamily="34" charset="0"/>
                <a:ea typeface="Cambria" pitchFamily="34" charset="-122"/>
                <a:cs typeface="Cambria" pitchFamily="34" charset="-120"/>
              </a:rPr>
              <a:t>Act 5 Sc 5</a:t>
            </a:r>
            <a:endParaRPr lang="en-US" sz="1300" dirty="0"/>
          </a:p>
        </p:txBody>
      </p:sp>
      <p:sp>
        <p:nvSpPr>
          <p:cNvPr id="24" name="txt_126"/>
          <p:cNvSpPr txBox="1"/>
          <p:nvPr/>
        </p:nvSpPr>
        <p:spPr>
          <a:xfrm>
            <a:off x="7498080" y="1737360"/>
            <a:ext cx="1463040" cy="475488"/>
          </a:xfrm>
          <a:prstGeom prst="rect">
            <a:avLst/>
          </a:prstGeom>
          <a:noFill/>
          <a:ln/>
        </p:spPr>
        <p:txBody>
          <a:bodyPr wrap="square" lIns="0" tIns="0" rIns="0" bIns="0" rtlCol="0" anchor="b"/>
          <a:lstStyle/>
          <a:p>
            <a:pPr algn="ctr" indent="0" marL="0">
              <a:buNone/>
            </a:pPr>
            <a:r>
              <a:rPr lang="en-US" sz="1100" dirty="0">
                <a:solidFill>
                  <a:schemeClr val="tx2"/>
                </a:solidFill>
              </a:rPr>
              <a:t>Her death is reported</a:t>
            </a:r>
            <a:endParaRPr lang="en-US" sz="1100" dirty="0"/>
          </a:p>
        </p:txBody>
      </p:sp>
      <p:sp>
        <p:nvSpPr>
          <p:cNvPr id="25" name="txt_127"/>
          <p:cNvSpPr txBox="1"/>
          <p:nvPr/>
        </p:nvSpPr>
        <p:spPr>
          <a:xfrm>
            <a:off x="457200" y="4297680"/>
            <a:ext cx="8229600" cy="320040"/>
          </a:xfrm>
          <a:prstGeom prst="rect">
            <a:avLst/>
          </a:prstGeom>
          <a:noFill/>
          <a:ln/>
        </p:spPr>
        <p:txBody>
          <a:bodyPr wrap="square" lIns="0" tIns="0" rIns="0" bIns="0" rtlCol="0" anchor="t"/>
          <a:lstStyle/>
          <a:p>
            <a:pPr algn="ctr" indent="0" marL="0">
              <a:buNone/>
            </a:pPr>
            <a:r>
              <a:rPr lang="en-US" sz="1400" dirty="0">
                <a:solidFill>
                  <a:schemeClr val="tx2"/>
                </a:solidFill>
              </a:rPr>
              <a:t>As Macbeth grows stronger, Lady Macbeth grows weaker: their roles are reversed.</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Context: a Jacobean audience</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How would people in 1606 have seen Lady Macbeth?</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Women in Jacobean society</a:t>
            </a:r>
            <a:endParaRPr lang="en-US" sz="3000" dirty="0"/>
          </a:p>
        </p:txBody>
      </p:sp>
      <p:sp>
        <p:nvSpPr>
          <p:cNvPr id="3" name="card_128"/>
          <p:cNvSpPr/>
          <p:nvPr/>
        </p:nvSpPr>
        <p:spPr>
          <a:xfrm>
            <a:off x="457200" y="1143000"/>
            <a:ext cx="2606040" cy="1554480"/>
          </a:xfrm>
          <a:prstGeom prst="roundRect">
            <a:avLst>
              <a:gd name="adj" fmla="val 7059"/>
            </a:avLst>
          </a:prstGeom>
          <a:solidFill>
            <a:schemeClr val="bg2"/>
          </a:solidFill>
          <a:ln/>
        </p:spPr>
      </p:sp>
      <p:sp>
        <p:nvSpPr>
          <p:cNvPr id="4" name="txt_129"/>
          <p:cNvSpPr txBox="1"/>
          <p:nvPr/>
        </p:nvSpPr>
        <p:spPr>
          <a:xfrm>
            <a:off x="640080" y="128016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Obedient wives</a:t>
            </a:r>
            <a:endParaRPr lang="en-US" sz="1600" dirty="0"/>
          </a:p>
        </p:txBody>
      </p:sp>
      <p:sp>
        <p:nvSpPr>
          <p:cNvPr id="5" name="txt_130"/>
          <p:cNvSpPr txBox="1"/>
          <p:nvPr/>
        </p:nvSpPr>
        <p:spPr>
          <a:xfrm>
            <a:off x="640080"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Women were expected to obey their husbands. Wives who gave orders challenged the natural order.</a:t>
            </a:r>
            <a:endParaRPr lang="en-US" sz="1300" dirty="0"/>
          </a:p>
        </p:txBody>
      </p:sp>
      <p:sp>
        <p:nvSpPr>
          <p:cNvPr id="6" name="card_131"/>
          <p:cNvSpPr/>
          <p:nvPr/>
        </p:nvSpPr>
        <p:spPr>
          <a:xfrm>
            <a:off x="3273552" y="1143000"/>
            <a:ext cx="2606040" cy="1554480"/>
          </a:xfrm>
          <a:prstGeom prst="roundRect">
            <a:avLst>
              <a:gd name="adj" fmla="val 7059"/>
            </a:avLst>
          </a:prstGeom>
          <a:solidFill>
            <a:schemeClr val="bg2"/>
          </a:solidFill>
          <a:ln/>
        </p:spPr>
      </p:sp>
      <p:sp>
        <p:nvSpPr>
          <p:cNvPr id="7" name="txt_132"/>
          <p:cNvSpPr txBox="1"/>
          <p:nvPr/>
        </p:nvSpPr>
        <p:spPr>
          <a:xfrm>
            <a:off x="3456432" y="128016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Gentle and caring</a:t>
            </a:r>
            <a:endParaRPr lang="en-US" sz="1600" dirty="0"/>
          </a:p>
        </p:txBody>
      </p:sp>
      <p:sp>
        <p:nvSpPr>
          <p:cNvPr id="8" name="txt_133"/>
          <p:cNvSpPr txBox="1"/>
          <p:nvPr/>
        </p:nvSpPr>
        <p:spPr>
          <a:xfrm>
            <a:off x="3456432"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Women were thought to be naturally kind, weak and nurturing, especially as mothers.</a:t>
            </a:r>
            <a:endParaRPr lang="en-US" sz="1300" dirty="0"/>
          </a:p>
        </p:txBody>
      </p:sp>
      <p:sp>
        <p:nvSpPr>
          <p:cNvPr id="9" name="card_134"/>
          <p:cNvSpPr/>
          <p:nvPr/>
        </p:nvSpPr>
        <p:spPr>
          <a:xfrm>
            <a:off x="6089904" y="1143000"/>
            <a:ext cx="2606040" cy="1554480"/>
          </a:xfrm>
          <a:prstGeom prst="roundRect">
            <a:avLst>
              <a:gd name="adj" fmla="val 7059"/>
            </a:avLst>
          </a:prstGeom>
          <a:solidFill>
            <a:schemeClr val="bg2"/>
          </a:solidFill>
          <a:ln/>
        </p:spPr>
      </p:sp>
      <p:sp>
        <p:nvSpPr>
          <p:cNvPr id="10" name="txt_135"/>
          <p:cNvSpPr txBox="1"/>
          <p:nvPr/>
        </p:nvSpPr>
        <p:spPr>
          <a:xfrm>
            <a:off x="6272784" y="128016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No public power</a:t>
            </a:r>
            <a:endParaRPr lang="en-US" sz="1600" dirty="0"/>
          </a:p>
        </p:txBody>
      </p:sp>
      <p:sp>
        <p:nvSpPr>
          <p:cNvPr id="11" name="txt_136"/>
          <p:cNvSpPr txBox="1"/>
          <p:nvPr/>
        </p:nvSpPr>
        <p:spPr>
          <a:xfrm>
            <a:off x="6272784"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Women could not hold political power and were kept out of public life.</a:t>
            </a:r>
            <a:endParaRPr lang="en-US" sz="1300" dirty="0"/>
          </a:p>
        </p:txBody>
      </p:sp>
      <p:sp>
        <p:nvSpPr>
          <p:cNvPr id="12" name="card_137"/>
          <p:cNvSpPr/>
          <p:nvPr/>
        </p:nvSpPr>
        <p:spPr>
          <a:xfrm>
            <a:off x="914400" y="2971800"/>
            <a:ext cx="7315200" cy="1417320"/>
          </a:xfrm>
          <a:prstGeom prst="roundRect">
            <a:avLst>
              <a:gd name="adj" fmla="val 7742"/>
            </a:avLst>
          </a:prstGeom>
          <a:solidFill>
            <a:srgbClr val="F1E8F7"/>
          </a:solidFill>
          <a:ln/>
        </p:spPr>
      </p:sp>
      <p:sp>
        <p:nvSpPr>
          <p:cNvPr id="13" name="txt_138"/>
          <p:cNvSpPr txBox="1"/>
          <p:nvPr/>
        </p:nvSpPr>
        <p:spPr>
          <a:xfrm>
            <a:off x="1143000" y="3063240"/>
            <a:ext cx="6858000" cy="1234440"/>
          </a:xfrm>
          <a:prstGeom prst="rect">
            <a:avLst/>
          </a:prstGeom>
          <a:noFill/>
          <a:ln/>
        </p:spPr>
        <p:txBody>
          <a:bodyPr wrap="square" lIns="0" tIns="0" rIns="0" bIns="0" rtlCol="0" anchor="ctr"/>
          <a:lstStyle/>
          <a:p>
            <a:pPr indent="0" marL="0">
              <a:buNone/>
            </a:pPr>
            <a:r>
              <a:rPr lang="en-US" sz="1500" b="1" dirty="0">
                <a:solidFill>
                  <a:srgbClr val="7B3FA0"/>
                </a:solidFill>
              </a:rPr>
              <a:t>So what? </a:t>
            </a:r>
            <a:pPr indent="0" marL="0">
              <a:buNone/>
            </a:pPr>
            <a:r>
              <a:rPr lang="en-US" sz="1500" dirty="0">
                <a:solidFill>
                  <a:schemeClr val="tx1"/>
                </a:solidFill>
              </a:rPr>
              <a:t>Lady Macbeth rejects all of these expectations. A Jacobean audience would have found her shocking and unnatural, and possibly linked her with witchcraft.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Kings, murder and the supernatural</a:t>
            </a:r>
            <a:endParaRPr lang="en-US" sz="3000" dirty="0"/>
          </a:p>
        </p:txBody>
      </p:sp>
      <p:sp>
        <p:nvSpPr>
          <p:cNvPr id="3" name="card_139"/>
          <p:cNvSpPr/>
          <p:nvPr/>
        </p:nvSpPr>
        <p:spPr>
          <a:xfrm>
            <a:off x="457200" y="1143000"/>
            <a:ext cx="4023360" cy="1508760"/>
          </a:xfrm>
          <a:prstGeom prst="roundRect">
            <a:avLst>
              <a:gd name="adj" fmla="val 7273"/>
            </a:avLst>
          </a:prstGeom>
          <a:solidFill>
            <a:schemeClr val="bg2"/>
          </a:solidFill>
          <a:ln/>
        </p:spPr>
      </p:sp>
      <p:sp>
        <p:nvSpPr>
          <p:cNvPr id="4" name="badge_140"/>
          <p:cNvSpPr/>
          <p:nvPr/>
        </p:nvSpPr>
        <p:spPr>
          <a:xfrm>
            <a:off x="640080" y="1344168"/>
            <a:ext cx="384048" cy="384048"/>
          </a:xfrm>
          <a:prstGeom prst="ellipse">
            <a:avLst/>
          </a:prstGeom>
          <a:solidFill>
            <a:srgbClr val="7B3FA0"/>
          </a:solidFill>
          <a:ln/>
        </p:spPr>
      </p:sp>
      <p:sp>
        <p:nvSpPr>
          <p:cNvPr id="5" name="badgeTxt_141"/>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142"/>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divine right of kings</a:t>
            </a:r>
            <a:endParaRPr lang="en-US" sz="1600" dirty="0"/>
          </a:p>
        </p:txBody>
      </p:sp>
      <p:sp>
        <p:nvSpPr>
          <p:cNvPr id="7" name="txt_143"/>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Kings were believed to be chosen by God, so killing one was a terrible sin against God.</a:t>
            </a:r>
            <a:endParaRPr lang="en-US" sz="1300" dirty="0"/>
          </a:p>
        </p:txBody>
      </p:sp>
      <p:sp>
        <p:nvSpPr>
          <p:cNvPr id="8" name="card_144"/>
          <p:cNvSpPr/>
          <p:nvPr/>
        </p:nvSpPr>
        <p:spPr>
          <a:xfrm>
            <a:off x="4663440" y="1143000"/>
            <a:ext cx="4023360" cy="1508760"/>
          </a:xfrm>
          <a:prstGeom prst="roundRect">
            <a:avLst>
              <a:gd name="adj" fmla="val 7273"/>
            </a:avLst>
          </a:prstGeom>
          <a:solidFill>
            <a:schemeClr val="bg2"/>
          </a:solidFill>
          <a:ln/>
        </p:spPr>
      </p:sp>
      <p:sp>
        <p:nvSpPr>
          <p:cNvPr id="9" name="badge_145"/>
          <p:cNvSpPr/>
          <p:nvPr/>
        </p:nvSpPr>
        <p:spPr>
          <a:xfrm>
            <a:off x="4846320" y="1344168"/>
            <a:ext cx="384048" cy="384048"/>
          </a:xfrm>
          <a:prstGeom prst="ellipse">
            <a:avLst/>
          </a:prstGeom>
          <a:solidFill>
            <a:srgbClr val="7B3FA0"/>
          </a:solidFill>
          <a:ln/>
        </p:spPr>
      </p:sp>
      <p:sp>
        <p:nvSpPr>
          <p:cNvPr id="10" name="badgeTxt_146"/>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147"/>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Gunpowder Plot</a:t>
            </a:r>
            <a:endParaRPr lang="en-US" sz="1600" dirty="0"/>
          </a:p>
        </p:txBody>
      </p:sp>
      <p:sp>
        <p:nvSpPr>
          <p:cNvPr id="12" name="txt_148"/>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In 1605 a plot to kill King James had just failed. Regicide was a very real fear.</a:t>
            </a:r>
            <a:endParaRPr lang="en-US" sz="1300" dirty="0"/>
          </a:p>
        </p:txBody>
      </p:sp>
      <p:sp>
        <p:nvSpPr>
          <p:cNvPr id="13" name="card_149"/>
          <p:cNvSpPr/>
          <p:nvPr/>
        </p:nvSpPr>
        <p:spPr>
          <a:xfrm>
            <a:off x="457200" y="2834640"/>
            <a:ext cx="4023360" cy="1508760"/>
          </a:xfrm>
          <a:prstGeom prst="roundRect">
            <a:avLst>
              <a:gd name="adj" fmla="val 7273"/>
            </a:avLst>
          </a:prstGeom>
          <a:solidFill>
            <a:schemeClr val="bg2"/>
          </a:solidFill>
          <a:ln/>
        </p:spPr>
      </p:sp>
      <p:sp>
        <p:nvSpPr>
          <p:cNvPr id="14" name="badge_150"/>
          <p:cNvSpPr/>
          <p:nvPr/>
        </p:nvSpPr>
        <p:spPr>
          <a:xfrm>
            <a:off x="640080" y="3035808"/>
            <a:ext cx="384048" cy="384048"/>
          </a:xfrm>
          <a:prstGeom prst="ellipse">
            <a:avLst/>
          </a:prstGeom>
          <a:solidFill>
            <a:srgbClr val="7B3FA0"/>
          </a:solidFill>
          <a:ln/>
        </p:spPr>
      </p:sp>
      <p:sp>
        <p:nvSpPr>
          <p:cNvPr id="15" name="badgeTxt_151"/>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152"/>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Witchcraft</a:t>
            </a:r>
            <a:endParaRPr lang="en-US" sz="1600" dirty="0"/>
          </a:p>
        </p:txBody>
      </p:sp>
      <p:sp>
        <p:nvSpPr>
          <p:cNvPr id="17" name="txt_153"/>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James I believed in witches and wrote a book about them, Daemonologie (1597).</a:t>
            </a:r>
            <a:endParaRPr lang="en-US" sz="1300" dirty="0"/>
          </a:p>
        </p:txBody>
      </p:sp>
      <p:sp>
        <p:nvSpPr>
          <p:cNvPr id="18" name="card_154"/>
          <p:cNvSpPr/>
          <p:nvPr/>
        </p:nvSpPr>
        <p:spPr>
          <a:xfrm>
            <a:off x="4663440" y="2834640"/>
            <a:ext cx="4023360" cy="1508760"/>
          </a:xfrm>
          <a:prstGeom prst="roundRect">
            <a:avLst>
              <a:gd name="adj" fmla="val 7273"/>
            </a:avLst>
          </a:prstGeom>
          <a:solidFill>
            <a:schemeClr val="bg2"/>
          </a:solidFill>
          <a:ln/>
        </p:spPr>
      </p:sp>
      <p:sp>
        <p:nvSpPr>
          <p:cNvPr id="19" name="badge_155"/>
          <p:cNvSpPr/>
          <p:nvPr/>
        </p:nvSpPr>
        <p:spPr>
          <a:xfrm>
            <a:off x="4846320" y="3035808"/>
            <a:ext cx="384048" cy="384048"/>
          </a:xfrm>
          <a:prstGeom prst="ellipse">
            <a:avLst/>
          </a:prstGeom>
          <a:solidFill>
            <a:srgbClr val="7B3FA0"/>
          </a:solidFill>
          <a:ln/>
        </p:spPr>
      </p:sp>
      <p:sp>
        <p:nvSpPr>
          <p:cNvPr id="20" name="badgeTxt_156"/>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157"/>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The Great Chain of Being</a:t>
            </a:r>
            <a:endParaRPr lang="en-US" sz="1600" dirty="0"/>
          </a:p>
        </p:txBody>
      </p:sp>
      <p:sp>
        <p:nvSpPr>
          <p:cNvPr id="22" name="txt_158"/>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God set everyone in a fixed order. Breaking that order led to chaos.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 1: the persuader</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Lady Macbeth takes control</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1 Scene 5: the letter</a:t>
            </a:r>
            <a:endParaRPr lang="en-US" sz="3000" dirty="0"/>
          </a:p>
        </p:txBody>
      </p:sp>
      <p:sp>
        <p:nvSpPr>
          <p:cNvPr id="3" name="card_159"/>
          <p:cNvSpPr/>
          <p:nvPr/>
        </p:nvSpPr>
        <p:spPr>
          <a:xfrm>
            <a:off x="457200" y="1097280"/>
            <a:ext cx="8229600" cy="768096"/>
          </a:xfrm>
          <a:prstGeom prst="roundRect">
            <a:avLst>
              <a:gd name="adj" fmla="val 14286"/>
            </a:avLst>
          </a:prstGeom>
          <a:solidFill>
            <a:schemeClr val="bg2"/>
          </a:solidFill>
          <a:ln/>
        </p:spPr>
      </p:sp>
      <p:sp>
        <p:nvSpPr>
          <p:cNvPr id="4" name="bar_160"/>
          <p:cNvSpPr/>
          <p:nvPr/>
        </p:nvSpPr>
        <p:spPr>
          <a:xfrm>
            <a:off x="457200" y="1207008"/>
            <a:ext cx="73152" cy="548640"/>
          </a:xfrm>
          <a:prstGeom prst="rect">
            <a:avLst/>
          </a:prstGeom>
          <a:solidFill>
            <a:srgbClr val="F3B61F"/>
          </a:solidFill>
          <a:ln/>
        </p:spPr>
      </p:sp>
      <p:sp>
        <p:nvSpPr>
          <p:cNvPr id="5" name="txt_161"/>
          <p:cNvSpPr txBox="1"/>
          <p:nvPr/>
        </p:nvSpPr>
        <p:spPr>
          <a:xfrm>
            <a:off x="685800" y="1152144"/>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"It is too full o' th' milk of human kindness"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5, about Macbeth</a:t>
            </a:r>
            <a:endParaRPr lang="en-US" sz="1400" dirty="0"/>
          </a:p>
        </p:txBody>
      </p:sp>
      <p:sp>
        <p:nvSpPr>
          <p:cNvPr id="6" name="txt_162"/>
          <p:cNvSpPr txBox="1"/>
          <p:nvPr/>
        </p:nvSpPr>
        <p:spPr>
          <a:xfrm>
            <a:off x="4434840" y="1152144"/>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fears Macbeth is too kind to kill. 'Milk' links kindness with motherhood and weakness, which she sees as a problem.</a:t>
            </a:r>
            <a:endParaRPr lang="en-US" sz="1300" dirty="0"/>
          </a:p>
        </p:txBody>
      </p:sp>
      <p:sp>
        <p:nvSpPr>
          <p:cNvPr id="7" name="card_163"/>
          <p:cNvSpPr/>
          <p:nvPr/>
        </p:nvSpPr>
        <p:spPr>
          <a:xfrm>
            <a:off x="457200" y="1993392"/>
            <a:ext cx="8229600" cy="768096"/>
          </a:xfrm>
          <a:prstGeom prst="roundRect">
            <a:avLst>
              <a:gd name="adj" fmla="val 14286"/>
            </a:avLst>
          </a:prstGeom>
          <a:solidFill>
            <a:schemeClr val="bg2"/>
          </a:solidFill>
          <a:ln/>
        </p:spPr>
      </p:sp>
      <p:sp>
        <p:nvSpPr>
          <p:cNvPr id="8" name="bar_164"/>
          <p:cNvSpPr/>
          <p:nvPr/>
        </p:nvSpPr>
        <p:spPr>
          <a:xfrm>
            <a:off x="457200" y="2103120"/>
            <a:ext cx="73152" cy="548640"/>
          </a:xfrm>
          <a:prstGeom prst="rect">
            <a:avLst/>
          </a:prstGeom>
          <a:solidFill>
            <a:srgbClr val="F3B61F"/>
          </a:solidFill>
          <a:ln/>
        </p:spPr>
      </p:sp>
      <p:sp>
        <p:nvSpPr>
          <p:cNvPr id="9" name="txt_165"/>
          <p:cNvSpPr txBox="1"/>
          <p:nvPr/>
        </p:nvSpPr>
        <p:spPr>
          <a:xfrm>
            <a:off x="685800" y="2048256"/>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"unsex me here"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5, soliloquy</a:t>
            </a:r>
            <a:endParaRPr lang="en-US" sz="1400" dirty="0"/>
          </a:p>
        </p:txBody>
      </p:sp>
      <p:sp>
        <p:nvSpPr>
          <p:cNvPr id="10" name="txt_166"/>
          <p:cNvSpPr txBox="1"/>
          <p:nvPr/>
        </p:nvSpPr>
        <p:spPr>
          <a:xfrm>
            <a:off x="4434840" y="2048256"/>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asks the spirits to remove her womanhood, which she links with pity. She believes cruelty belongs to men.</a:t>
            </a:r>
            <a:endParaRPr lang="en-US" sz="1300" dirty="0"/>
          </a:p>
        </p:txBody>
      </p:sp>
      <p:sp>
        <p:nvSpPr>
          <p:cNvPr id="11" name="card_167"/>
          <p:cNvSpPr/>
          <p:nvPr/>
        </p:nvSpPr>
        <p:spPr>
          <a:xfrm>
            <a:off x="457200" y="2889504"/>
            <a:ext cx="8229600" cy="768096"/>
          </a:xfrm>
          <a:prstGeom prst="roundRect">
            <a:avLst>
              <a:gd name="adj" fmla="val 14286"/>
            </a:avLst>
          </a:prstGeom>
          <a:solidFill>
            <a:schemeClr val="bg2"/>
          </a:solidFill>
          <a:ln/>
        </p:spPr>
      </p:sp>
      <p:sp>
        <p:nvSpPr>
          <p:cNvPr id="12" name="bar_168"/>
          <p:cNvSpPr/>
          <p:nvPr/>
        </p:nvSpPr>
        <p:spPr>
          <a:xfrm>
            <a:off x="457200" y="2999232"/>
            <a:ext cx="73152" cy="548640"/>
          </a:xfrm>
          <a:prstGeom prst="rect">
            <a:avLst/>
          </a:prstGeom>
          <a:solidFill>
            <a:srgbClr val="F3B61F"/>
          </a:solidFill>
          <a:ln/>
        </p:spPr>
      </p:sp>
      <p:sp>
        <p:nvSpPr>
          <p:cNvPr id="13" name="txt_169"/>
          <p:cNvSpPr txBox="1"/>
          <p:nvPr/>
        </p:nvSpPr>
        <p:spPr>
          <a:xfrm>
            <a:off x="685800" y="2944368"/>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"Come, thick night"</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5, soliloquy</a:t>
            </a:r>
            <a:endParaRPr lang="en-US" sz="1400" dirty="0"/>
          </a:p>
        </p:txBody>
      </p:sp>
      <p:sp>
        <p:nvSpPr>
          <p:cNvPr id="14" name="txt_170"/>
          <p:cNvSpPr txBox="1"/>
          <p:nvPr/>
        </p:nvSpPr>
        <p:spPr>
          <a:xfrm>
            <a:off x="4434840" y="2944368"/>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calls on darkness to hide the murder. Darkness and evil are linked throughout the play.</a:t>
            </a:r>
            <a:endParaRPr lang="en-US" sz="1300" dirty="0"/>
          </a:p>
        </p:txBody>
      </p:sp>
      <p:sp>
        <p:nvSpPr>
          <p:cNvPr id="15" name="card_171"/>
          <p:cNvSpPr/>
          <p:nvPr/>
        </p:nvSpPr>
        <p:spPr>
          <a:xfrm>
            <a:off x="457200" y="3785616"/>
            <a:ext cx="8229600" cy="768096"/>
          </a:xfrm>
          <a:prstGeom prst="roundRect">
            <a:avLst>
              <a:gd name="adj" fmla="val 14286"/>
            </a:avLst>
          </a:prstGeom>
          <a:solidFill>
            <a:schemeClr val="bg2"/>
          </a:solidFill>
          <a:ln/>
        </p:spPr>
      </p:sp>
      <p:sp>
        <p:nvSpPr>
          <p:cNvPr id="16" name="bar_172"/>
          <p:cNvSpPr/>
          <p:nvPr/>
        </p:nvSpPr>
        <p:spPr>
          <a:xfrm>
            <a:off x="457200" y="3895344"/>
            <a:ext cx="73152" cy="548640"/>
          </a:xfrm>
          <a:prstGeom prst="rect">
            <a:avLst/>
          </a:prstGeom>
          <a:solidFill>
            <a:srgbClr val="F3B61F"/>
          </a:solidFill>
          <a:ln/>
        </p:spPr>
      </p:sp>
      <p:sp>
        <p:nvSpPr>
          <p:cNvPr id="17" name="txt_173"/>
          <p:cNvSpPr txBox="1"/>
          <p:nvPr/>
        </p:nvSpPr>
        <p:spPr>
          <a:xfrm>
            <a:off x="685800" y="3840480"/>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"look like th' innocent flower, / But be the serpent under't"</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1 Scene 5, to Macbeth</a:t>
            </a:r>
            <a:endParaRPr lang="en-US" sz="1400" dirty="0"/>
          </a:p>
        </p:txBody>
      </p:sp>
      <p:sp>
        <p:nvSpPr>
          <p:cNvPr id="18" name="txt_174"/>
          <p:cNvSpPr txBox="1"/>
          <p:nvPr/>
        </p:nvSpPr>
        <p:spPr>
          <a:xfrm>
            <a:off x="4434840" y="3840480"/>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tells him to hide his evil. The serpent recalls Satan in the Garden of Eden, with Lady Macbeth as a kind of Eve.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Zooming in: "unsex me here"</a:t>
            </a:r>
            <a:endParaRPr lang="en-US" sz="3000" dirty="0"/>
          </a:p>
        </p:txBody>
      </p:sp>
      <p:sp>
        <p:nvSpPr>
          <p:cNvPr id="3" name="card_175"/>
          <p:cNvSpPr/>
          <p:nvPr/>
        </p:nvSpPr>
        <p:spPr>
          <a:xfrm>
            <a:off x="457200" y="1143000"/>
            <a:ext cx="8229600" cy="914400"/>
          </a:xfrm>
          <a:prstGeom prst="roundRect">
            <a:avLst>
              <a:gd name="adj" fmla="val 12000"/>
            </a:avLst>
          </a:prstGeom>
          <a:solidFill>
            <a:srgbClr val="FDF3DC"/>
          </a:solidFill>
          <a:ln/>
        </p:spPr>
      </p:sp>
      <p:sp>
        <p:nvSpPr>
          <p:cNvPr id="4" name="txt_176"/>
          <p:cNvSpPr txBox="1"/>
          <p:nvPr/>
        </p:nvSpPr>
        <p:spPr>
          <a:xfrm>
            <a:off x="685800" y="1188720"/>
            <a:ext cx="7772400" cy="822960"/>
          </a:xfrm>
          <a:prstGeom prst="rect">
            <a:avLst/>
          </a:prstGeom>
          <a:noFill/>
          <a:ln/>
        </p:spPr>
        <p:txBody>
          <a:bodyPr wrap="square" lIns="0" tIns="0" rIns="0" bIns="0" rtlCol="0" anchor="ctr"/>
          <a:lstStyle/>
          <a:p>
            <a:pPr algn="ctr" indent="0" marL="0">
              <a:buNone/>
            </a:pPr>
            <a:r>
              <a:rPr lang="en-US" sz="2000" b="1" i="1" dirty="0">
                <a:solidFill>
                  <a:srgbClr val="9A6B00"/>
                </a:solidFill>
                <a:latin typeface="Cambria" pitchFamily="34" charset="0"/>
                <a:ea typeface="Cambria" pitchFamily="34" charset="-122"/>
                <a:cs typeface="Cambria" pitchFamily="34" charset="-120"/>
              </a:rPr>
              <a:t>"Come, you spirits / That tend on mortal thoughts, unsex me here"</a:t>
            </a:r>
            <a:endParaRPr lang="en-US" sz="2000" dirty="0"/>
          </a:p>
        </p:txBody>
      </p:sp>
      <p:sp>
        <p:nvSpPr>
          <p:cNvPr id="5" name="card_177"/>
          <p:cNvSpPr/>
          <p:nvPr/>
        </p:nvSpPr>
        <p:spPr>
          <a:xfrm>
            <a:off x="457200" y="2286000"/>
            <a:ext cx="2606040" cy="1554480"/>
          </a:xfrm>
          <a:prstGeom prst="roundRect">
            <a:avLst>
              <a:gd name="adj" fmla="val 7059"/>
            </a:avLst>
          </a:prstGeom>
          <a:solidFill>
            <a:schemeClr val="bg2"/>
          </a:solidFill>
          <a:ln/>
        </p:spPr>
      </p:sp>
      <p:sp>
        <p:nvSpPr>
          <p:cNvPr id="6" name="txt_178"/>
          <p:cNvSpPr txBox="1"/>
          <p:nvPr/>
        </p:nvSpPr>
        <p:spPr>
          <a:xfrm>
            <a:off x="640080" y="2423160"/>
            <a:ext cx="2286000" cy="365760"/>
          </a:xfrm>
          <a:prstGeom prst="rect">
            <a:avLst/>
          </a:prstGeom>
          <a:noFill/>
          <a:ln/>
        </p:spPr>
        <p:txBody>
          <a:bodyPr wrap="square" lIns="0" tIns="0" rIns="0" bIns="0" rtlCol="0" anchor="t"/>
          <a:lstStyle/>
          <a:p>
            <a:pPr indent="0" marL="0">
              <a:buNone/>
            </a:pPr>
            <a:r>
              <a:rPr lang="en-US" sz="1600" b="1" dirty="0">
                <a:solidFill>
                  <a:schemeClr val="accent1"/>
                </a:solidFill>
                <a:latin typeface="Cambria" pitchFamily="34" charset="0"/>
                <a:ea typeface="Cambria" pitchFamily="34" charset="-122"/>
                <a:cs typeface="Cambria" pitchFamily="34" charset="-120"/>
              </a:rPr>
              <a:t>"Come, you spirits"</a:t>
            </a:r>
            <a:endParaRPr lang="en-US" sz="1600" dirty="0"/>
          </a:p>
        </p:txBody>
      </p:sp>
      <p:sp>
        <p:nvSpPr>
          <p:cNvPr id="7" name="txt_179"/>
          <p:cNvSpPr txBox="1"/>
          <p:nvPr/>
        </p:nvSpPr>
        <p:spPr>
          <a:xfrm>
            <a:off x="640080" y="2834640"/>
            <a:ext cx="2286000" cy="960120"/>
          </a:xfrm>
          <a:prstGeom prst="rect">
            <a:avLst/>
          </a:prstGeom>
          <a:noFill/>
          <a:ln/>
        </p:spPr>
        <p:txBody>
          <a:bodyPr wrap="square" lIns="0" tIns="0" rIns="0" bIns="0" rtlCol="0" anchor="t"/>
          <a:lstStyle/>
          <a:p>
            <a:pPr indent="0" marL="0">
              <a:buNone/>
            </a:pPr>
            <a:r>
              <a:rPr lang="en-US" sz="1300" dirty="0">
                <a:solidFill>
                  <a:schemeClr val="tx2"/>
                </a:solidFill>
              </a:rPr>
              <a:t>An imperative: she gives orders, even to supernatural forces. This echoes the witches.</a:t>
            </a:r>
            <a:endParaRPr lang="en-US" sz="1300" dirty="0"/>
          </a:p>
        </p:txBody>
      </p:sp>
      <p:sp>
        <p:nvSpPr>
          <p:cNvPr id="8" name="card_180"/>
          <p:cNvSpPr/>
          <p:nvPr/>
        </p:nvSpPr>
        <p:spPr>
          <a:xfrm>
            <a:off x="3273552" y="2286000"/>
            <a:ext cx="2606040" cy="1554480"/>
          </a:xfrm>
          <a:prstGeom prst="roundRect">
            <a:avLst>
              <a:gd name="adj" fmla="val 7059"/>
            </a:avLst>
          </a:prstGeom>
          <a:solidFill>
            <a:schemeClr val="bg2"/>
          </a:solidFill>
          <a:ln/>
        </p:spPr>
      </p:sp>
      <p:sp>
        <p:nvSpPr>
          <p:cNvPr id="9" name="txt_181"/>
          <p:cNvSpPr txBox="1"/>
          <p:nvPr/>
        </p:nvSpPr>
        <p:spPr>
          <a:xfrm>
            <a:off x="3456432" y="2423160"/>
            <a:ext cx="2286000" cy="365760"/>
          </a:xfrm>
          <a:prstGeom prst="rect">
            <a:avLst/>
          </a:prstGeom>
          <a:noFill/>
          <a:ln/>
        </p:spPr>
        <p:txBody>
          <a:bodyPr wrap="square" lIns="0" tIns="0" rIns="0" bIns="0" rtlCol="0" anchor="t"/>
          <a:lstStyle/>
          <a:p>
            <a:pPr indent="0" marL="0">
              <a:buNone/>
            </a:pPr>
            <a:r>
              <a:rPr lang="en-US" sz="1600" b="1" dirty="0">
                <a:solidFill>
                  <a:schemeClr val="accent1"/>
                </a:solidFill>
                <a:latin typeface="Cambria" pitchFamily="34" charset="0"/>
                <a:ea typeface="Cambria" pitchFamily="34" charset="-122"/>
                <a:cs typeface="Cambria" pitchFamily="34" charset="-120"/>
              </a:rPr>
              <a:t>"unsex"</a:t>
            </a:r>
            <a:endParaRPr lang="en-US" sz="1600" dirty="0"/>
          </a:p>
        </p:txBody>
      </p:sp>
      <p:sp>
        <p:nvSpPr>
          <p:cNvPr id="10" name="txt_182"/>
          <p:cNvSpPr txBox="1"/>
          <p:nvPr/>
        </p:nvSpPr>
        <p:spPr>
          <a:xfrm>
            <a:off x="3456432" y="2834640"/>
            <a:ext cx="2286000" cy="960120"/>
          </a:xfrm>
          <a:prstGeom prst="rect">
            <a:avLst/>
          </a:prstGeom>
          <a:noFill/>
          <a:ln/>
        </p:spPr>
        <p:txBody>
          <a:bodyPr wrap="square" lIns="0" tIns="0" rIns="0" bIns="0" rtlCol="0" anchor="t"/>
          <a:lstStyle/>
          <a:p>
            <a:pPr indent="0" marL="0">
              <a:buNone/>
            </a:pPr>
            <a:r>
              <a:rPr lang="en-US" sz="1300" dirty="0">
                <a:solidFill>
                  <a:schemeClr val="tx2"/>
                </a:solidFill>
              </a:rPr>
              <a:t>A word Shakespeare seems to have invented. Being a woman is something she wants removed.</a:t>
            </a:r>
            <a:endParaRPr lang="en-US" sz="1300" dirty="0"/>
          </a:p>
        </p:txBody>
      </p:sp>
      <p:sp>
        <p:nvSpPr>
          <p:cNvPr id="11" name="card_183"/>
          <p:cNvSpPr/>
          <p:nvPr/>
        </p:nvSpPr>
        <p:spPr>
          <a:xfrm>
            <a:off x="6089904" y="2286000"/>
            <a:ext cx="2606040" cy="1554480"/>
          </a:xfrm>
          <a:prstGeom prst="roundRect">
            <a:avLst>
              <a:gd name="adj" fmla="val 7059"/>
            </a:avLst>
          </a:prstGeom>
          <a:solidFill>
            <a:schemeClr val="bg2"/>
          </a:solidFill>
          <a:ln/>
        </p:spPr>
      </p:sp>
      <p:sp>
        <p:nvSpPr>
          <p:cNvPr id="12" name="txt_184"/>
          <p:cNvSpPr txBox="1"/>
          <p:nvPr/>
        </p:nvSpPr>
        <p:spPr>
          <a:xfrm>
            <a:off x="6272784" y="2423160"/>
            <a:ext cx="2286000" cy="365760"/>
          </a:xfrm>
          <a:prstGeom prst="rect">
            <a:avLst/>
          </a:prstGeom>
          <a:noFill/>
          <a:ln/>
        </p:spPr>
        <p:txBody>
          <a:bodyPr wrap="square" lIns="0" tIns="0" rIns="0" bIns="0" rtlCol="0" anchor="t"/>
          <a:lstStyle/>
          <a:p>
            <a:pPr indent="0" marL="0">
              <a:buNone/>
            </a:pPr>
            <a:r>
              <a:rPr lang="en-US" sz="1600" b="1" dirty="0">
                <a:solidFill>
                  <a:schemeClr val="accent1"/>
                </a:solidFill>
                <a:latin typeface="Cambria" pitchFamily="34" charset="0"/>
                <a:ea typeface="Cambria" pitchFamily="34" charset="-122"/>
                <a:cs typeface="Cambria" pitchFamily="34" charset="-120"/>
              </a:rPr>
              <a:t>"mortal thoughts"</a:t>
            </a:r>
            <a:endParaRPr lang="en-US" sz="1600" dirty="0"/>
          </a:p>
        </p:txBody>
      </p:sp>
      <p:sp>
        <p:nvSpPr>
          <p:cNvPr id="13" name="txt_185"/>
          <p:cNvSpPr txBox="1"/>
          <p:nvPr/>
        </p:nvSpPr>
        <p:spPr>
          <a:xfrm>
            <a:off x="6272784" y="2834640"/>
            <a:ext cx="2286000" cy="960120"/>
          </a:xfrm>
          <a:prstGeom prst="rect">
            <a:avLst/>
          </a:prstGeom>
          <a:noFill/>
          <a:ln/>
        </p:spPr>
        <p:txBody>
          <a:bodyPr wrap="square" lIns="0" tIns="0" rIns="0" bIns="0" rtlCol="0" anchor="t"/>
          <a:lstStyle/>
          <a:p>
            <a:pPr indent="0" marL="0">
              <a:buNone/>
            </a:pPr>
            <a:r>
              <a:rPr lang="en-US" sz="1300" dirty="0">
                <a:solidFill>
                  <a:schemeClr val="tx2"/>
                </a:solidFill>
              </a:rPr>
              <a:t>Thoughts of murder. She wants to be filled with cruelty so nothing can stop her.</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1 Scene 7: how she persuades Macbeth</a:t>
            </a:r>
            <a:endParaRPr lang="en-US" sz="3000" dirty="0"/>
          </a:p>
        </p:txBody>
      </p:sp>
      <p:sp>
        <p:nvSpPr>
          <p:cNvPr id="3" name="card_186"/>
          <p:cNvSpPr/>
          <p:nvPr/>
        </p:nvSpPr>
        <p:spPr>
          <a:xfrm>
            <a:off x="457200" y="1097280"/>
            <a:ext cx="8229600" cy="768096"/>
          </a:xfrm>
          <a:prstGeom prst="roundRect">
            <a:avLst>
              <a:gd name="adj" fmla="val 14286"/>
            </a:avLst>
          </a:prstGeom>
          <a:solidFill>
            <a:schemeClr val="bg2"/>
          </a:solidFill>
          <a:ln/>
        </p:spPr>
      </p:sp>
      <p:sp>
        <p:nvSpPr>
          <p:cNvPr id="4" name="bar_187"/>
          <p:cNvSpPr/>
          <p:nvPr/>
        </p:nvSpPr>
        <p:spPr>
          <a:xfrm>
            <a:off x="457200" y="1207008"/>
            <a:ext cx="73152" cy="548640"/>
          </a:xfrm>
          <a:prstGeom prst="rect">
            <a:avLst/>
          </a:prstGeom>
          <a:solidFill>
            <a:srgbClr val="F3B61F"/>
          </a:solidFill>
          <a:ln/>
        </p:spPr>
      </p:sp>
      <p:sp>
        <p:nvSpPr>
          <p:cNvPr id="5" name="txt_188"/>
          <p:cNvSpPr txBox="1"/>
          <p:nvPr/>
        </p:nvSpPr>
        <p:spPr>
          <a:xfrm>
            <a:off x="685800" y="1152144"/>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"Was the hope drunk / Wherein you dressed yourself?"</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Rhetorical questions</a:t>
            </a:r>
            <a:endParaRPr lang="en-US" sz="1400" dirty="0"/>
          </a:p>
        </p:txBody>
      </p:sp>
      <p:sp>
        <p:nvSpPr>
          <p:cNvPr id="6" name="txt_189"/>
          <p:cNvSpPr txBox="1"/>
          <p:nvPr/>
        </p:nvSpPr>
        <p:spPr>
          <a:xfrm>
            <a:off x="4434840" y="1152144"/>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mocks his change of mind, suggesting his ambition was just drunken talk.</a:t>
            </a:r>
            <a:endParaRPr lang="en-US" sz="1300" dirty="0"/>
          </a:p>
        </p:txBody>
      </p:sp>
      <p:sp>
        <p:nvSpPr>
          <p:cNvPr id="7" name="card_190"/>
          <p:cNvSpPr/>
          <p:nvPr/>
        </p:nvSpPr>
        <p:spPr>
          <a:xfrm>
            <a:off x="457200" y="1993392"/>
            <a:ext cx="8229600" cy="768096"/>
          </a:xfrm>
          <a:prstGeom prst="roundRect">
            <a:avLst>
              <a:gd name="adj" fmla="val 14286"/>
            </a:avLst>
          </a:prstGeom>
          <a:solidFill>
            <a:schemeClr val="bg2"/>
          </a:solidFill>
          <a:ln/>
        </p:spPr>
      </p:sp>
      <p:sp>
        <p:nvSpPr>
          <p:cNvPr id="8" name="bar_191"/>
          <p:cNvSpPr/>
          <p:nvPr/>
        </p:nvSpPr>
        <p:spPr>
          <a:xfrm>
            <a:off x="457200" y="2103120"/>
            <a:ext cx="73152" cy="548640"/>
          </a:xfrm>
          <a:prstGeom prst="rect">
            <a:avLst/>
          </a:prstGeom>
          <a:solidFill>
            <a:srgbClr val="F3B61F"/>
          </a:solidFill>
          <a:ln/>
        </p:spPr>
      </p:sp>
      <p:sp>
        <p:nvSpPr>
          <p:cNvPr id="9" name="txt_192"/>
          <p:cNvSpPr txBox="1"/>
          <p:nvPr/>
        </p:nvSpPr>
        <p:spPr>
          <a:xfrm>
            <a:off x="685800" y="2048256"/>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"When you durst do it, then you were a man"</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Attacking his masculinity</a:t>
            </a:r>
            <a:endParaRPr lang="en-US" sz="1400" dirty="0"/>
          </a:p>
        </p:txBody>
      </p:sp>
      <p:sp>
        <p:nvSpPr>
          <p:cNvPr id="10" name="txt_193"/>
          <p:cNvSpPr txBox="1"/>
          <p:nvPr/>
        </p:nvSpPr>
        <p:spPr>
          <a:xfrm>
            <a:off x="4434840" y="2048256"/>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tells him he is only a real man if he kills Duncan. This is her most powerful weapon.</a:t>
            </a:r>
            <a:endParaRPr lang="en-US" sz="1300" dirty="0"/>
          </a:p>
        </p:txBody>
      </p:sp>
      <p:sp>
        <p:nvSpPr>
          <p:cNvPr id="11" name="card_194"/>
          <p:cNvSpPr/>
          <p:nvPr/>
        </p:nvSpPr>
        <p:spPr>
          <a:xfrm>
            <a:off x="457200" y="2889504"/>
            <a:ext cx="8229600" cy="768096"/>
          </a:xfrm>
          <a:prstGeom prst="roundRect">
            <a:avLst>
              <a:gd name="adj" fmla="val 14286"/>
            </a:avLst>
          </a:prstGeom>
          <a:solidFill>
            <a:schemeClr val="bg2"/>
          </a:solidFill>
          <a:ln/>
        </p:spPr>
      </p:sp>
      <p:sp>
        <p:nvSpPr>
          <p:cNvPr id="12" name="bar_195"/>
          <p:cNvSpPr/>
          <p:nvPr/>
        </p:nvSpPr>
        <p:spPr>
          <a:xfrm>
            <a:off x="457200" y="2999232"/>
            <a:ext cx="73152" cy="548640"/>
          </a:xfrm>
          <a:prstGeom prst="rect">
            <a:avLst/>
          </a:prstGeom>
          <a:solidFill>
            <a:srgbClr val="F3B61F"/>
          </a:solidFill>
          <a:ln/>
        </p:spPr>
      </p:sp>
      <p:sp>
        <p:nvSpPr>
          <p:cNvPr id="13" name="txt_196"/>
          <p:cNvSpPr txBox="1"/>
          <p:nvPr/>
        </p:nvSpPr>
        <p:spPr>
          <a:xfrm>
            <a:off x="685800" y="2944368"/>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 have given suck ... And dashed the brains out"</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Shocking imagery</a:t>
            </a:r>
            <a:endParaRPr lang="en-US" sz="1400" dirty="0"/>
          </a:p>
        </p:txBody>
      </p:sp>
      <p:sp>
        <p:nvSpPr>
          <p:cNvPr id="14" name="txt_197"/>
          <p:cNvSpPr txBox="1"/>
          <p:nvPr/>
        </p:nvSpPr>
        <p:spPr>
          <a:xfrm>
            <a:off x="4434840" y="2944368"/>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would kill her own baby rather than break a promise. The image horrifies and silences him.</a:t>
            </a:r>
            <a:endParaRPr lang="en-US" sz="1300" dirty="0"/>
          </a:p>
        </p:txBody>
      </p:sp>
      <p:sp>
        <p:nvSpPr>
          <p:cNvPr id="15" name="card_198"/>
          <p:cNvSpPr/>
          <p:nvPr/>
        </p:nvSpPr>
        <p:spPr>
          <a:xfrm>
            <a:off x="457200" y="3785616"/>
            <a:ext cx="8229600" cy="768096"/>
          </a:xfrm>
          <a:prstGeom prst="roundRect">
            <a:avLst>
              <a:gd name="adj" fmla="val 14286"/>
            </a:avLst>
          </a:prstGeom>
          <a:solidFill>
            <a:schemeClr val="bg2"/>
          </a:solidFill>
          <a:ln/>
        </p:spPr>
      </p:sp>
      <p:sp>
        <p:nvSpPr>
          <p:cNvPr id="16" name="bar_199"/>
          <p:cNvSpPr/>
          <p:nvPr/>
        </p:nvSpPr>
        <p:spPr>
          <a:xfrm>
            <a:off x="457200" y="3895344"/>
            <a:ext cx="73152" cy="548640"/>
          </a:xfrm>
          <a:prstGeom prst="rect">
            <a:avLst/>
          </a:prstGeom>
          <a:solidFill>
            <a:srgbClr val="F3B61F"/>
          </a:solidFill>
          <a:ln/>
        </p:spPr>
      </p:sp>
      <p:sp>
        <p:nvSpPr>
          <p:cNvPr id="17" name="txt_200"/>
          <p:cNvSpPr txBox="1"/>
          <p:nvPr/>
        </p:nvSpPr>
        <p:spPr>
          <a:xfrm>
            <a:off x="685800" y="3840480"/>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"screw your courage to the sticking place"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 plan and a command</a:t>
            </a:r>
            <a:endParaRPr lang="en-US" sz="1400" dirty="0"/>
          </a:p>
        </p:txBody>
      </p:sp>
      <p:sp>
        <p:nvSpPr>
          <p:cNvPr id="18" name="txt_201"/>
          <p:cNvSpPr txBox="1"/>
          <p:nvPr/>
        </p:nvSpPr>
        <p:spPr>
          <a:xfrm>
            <a:off x="4434840" y="3840480"/>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offers a practical plan and orders him to be brave. By the end of the scene he agrees.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Act 1 quotations</a:t>
            </a:r>
            <a:endParaRPr lang="en-US" sz="3000" dirty="0"/>
          </a:p>
        </p:txBody>
      </p:sp>
      <p:sp>
        <p:nvSpPr>
          <p:cNvPr id="3" name="card_202"/>
          <p:cNvSpPr/>
          <p:nvPr/>
        </p:nvSpPr>
        <p:spPr>
          <a:xfrm>
            <a:off x="457200" y="1143000"/>
            <a:ext cx="4023360" cy="987552"/>
          </a:xfrm>
          <a:prstGeom prst="roundRect">
            <a:avLst>
              <a:gd name="adj" fmla="val 11111"/>
            </a:avLst>
          </a:prstGeom>
          <a:solidFill>
            <a:schemeClr val="bg2"/>
          </a:solidFill>
          <a:ln/>
        </p:spPr>
      </p:sp>
      <p:sp>
        <p:nvSpPr>
          <p:cNvPr id="4" name="badge_203"/>
          <p:cNvSpPr/>
          <p:nvPr/>
        </p:nvSpPr>
        <p:spPr>
          <a:xfrm>
            <a:off x="621792" y="1444752"/>
            <a:ext cx="384048" cy="384048"/>
          </a:xfrm>
          <a:prstGeom prst="ellipse">
            <a:avLst/>
          </a:prstGeom>
          <a:solidFill>
            <a:schemeClr val="accent4"/>
          </a:solidFill>
          <a:ln/>
        </p:spPr>
      </p:sp>
      <p:sp>
        <p:nvSpPr>
          <p:cNvPr id="5" name="badgeTxt_204"/>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205"/>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Who says "milk of human kindness", and about whom?</a:t>
            </a:r>
            <a:endParaRPr lang="en-US" sz="1400" dirty="0"/>
          </a:p>
        </p:txBody>
      </p:sp>
      <p:sp>
        <p:nvSpPr>
          <p:cNvPr id="7" name="card_206"/>
          <p:cNvSpPr/>
          <p:nvPr/>
        </p:nvSpPr>
        <p:spPr>
          <a:xfrm>
            <a:off x="4663440" y="1143000"/>
            <a:ext cx="4023360" cy="987552"/>
          </a:xfrm>
          <a:prstGeom prst="roundRect">
            <a:avLst>
              <a:gd name="adj" fmla="val 11111"/>
            </a:avLst>
          </a:prstGeom>
          <a:solidFill>
            <a:schemeClr val="bg2"/>
          </a:solidFill>
          <a:ln/>
        </p:spPr>
      </p:sp>
      <p:sp>
        <p:nvSpPr>
          <p:cNvPr id="8" name="badge_207"/>
          <p:cNvSpPr/>
          <p:nvPr/>
        </p:nvSpPr>
        <p:spPr>
          <a:xfrm>
            <a:off x="4828032" y="1444752"/>
            <a:ext cx="384048" cy="384048"/>
          </a:xfrm>
          <a:prstGeom prst="ellipse">
            <a:avLst/>
          </a:prstGeom>
          <a:solidFill>
            <a:schemeClr val="accent4"/>
          </a:solidFill>
          <a:ln/>
        </p:spPr>
      </p:sp>
      <p:sp>
        <p:nvSpPr>
          <p:cNvPr id="9" name="badgeTxt_208"/>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209"/>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Lady Macbeth ask the spirits to do?</a:t>
            </a:r>
            <a:endParaRPr lang="en-US" sz="1400" dirty="0"/>
          </a:p>
        </p:txBody>
      </p:sp>
      <p:sp>
        <p:nvSpPr>
          <p:cNvPr id="11" name="card_210"/>
          <p:cNvSpPr/>
          <p:nvPr/>
        </p:nvSpPr>
        <p:spPr>
          <a:xfrm>
            <a:off x="457200" y="2286000"/>
            <a:ext cx="4023360" cy="987552"/>
          </a:xfrm>
          <a:prstGeom prst="roundRect">
            <a:avLst>
              <a:gd name="adj" fmla="val 11111"/>
            </a:avLst>
          </a:prstGeom>
          <a:solidFill>
            <a:schemeClr val="bg2"/>
          </a:solidFill>
          <a:ln/>
        </p:spPr>
      </p:sp>
      <p:sp>
        <p:nvSpPr>
          <p:cNvPr id="12" name="badge_211"/>
          <p:cNvSpPr/>
          <p:nvPr/>
        </p:nvSpPr>
        <p:spPr>
          <a:xfrm>
            <a:off x="621792" y="2587752"/>
            <a:ext cx="384048" cy="384048"/>
          </a:xfrm>
          <a:prstGeom prst="ellipse">
            <a:avLst/>
          </a:prstGeom>
          <a:solidFill>
            <a:schemeClr val="accent4"/>
          </a:solidFill>
          <a:ln/>
        </p:spPr>
      </p:sp>
      <p:sp>
        <p:nvSpPr>
          <p:cNvPr id="13" name="badgeTxt_212"/>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213"/>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Which animal does she tell Macbeth to be like?</a:t>
            </a:r>
            <a:endParaRPr lang="en-US" sz="1400" dirty="0"/>
          </a:p>
        </p:txBody>
      </p:sp>
      <p:sp>
        <p:nvSpPr>
          <p:cNvPr id="15" name="card_214"/>
          <p:cNvSpPr/>
          <p:nvPr/>
        </p:nvSpPr>
        <p:spPr>
          <a:xfrm>
            <a:off x="4663440" y="2286000"/>
            <a:ext cx="4023360" cy="987552"/>
          </a:xfrm>
          <a:prstGeom prst="roundRect">
            <a:avLst>
              <a:gd name="adj" fmla="val 11111"/>
            </a:avLst>
          </a:prstGeom>
          <a:solidFill>
            <a:schemeClr val="bg2"/>
          </a:solidFill>
          <a:ln/>
        </p:spPr>
      </p:sp>
      <p:sp>
        <p:nvSpPr>
          <p:cNvPr id="16" name="badge_215"/>
          <p:cNvSpPr/>
          <p:nvPr/>
        </p:nvSpPr>
        <p:spPr>
          <a:xfrm>
            <a:off x="4828032" y="2587752"/>
            <a:ext cx="384048" cy="384048"/>
          </a:xfrm>
          <a:prstGeom prst="ellipse">
            <a:avLst/>
          </a:prstGeom>
          <a:solidFill>
            <a:schemeClr val="accent4"/>
          </a:solidFill>
          <a:ln/>
        </p:spPr>
      </p:sp>
      <p:sp>
        <p:nvSpPr>
          <p:cNvPr id="17" name="badgeTxt_216"/>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217"/>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she question to persuade Macbeth?</a:t>
            </a:r>
            <a:endParaRPr lang="en-US" sz="1400" dirty="0"/>
          </a:p>
        </p:txBody>
      </p:sp>
      <p:sp>
        <p:nvSpPr>
          <p:cNvPr id="19" name="card_218"/>
          <p:cNvSpPr/>
          <p:nvPr/>
        </p:nvSpPr>
        <p:spPr>
          <a:xfrm>
            <a:off x="457200" y="3429000"/>
            <a:ext cx="4023360" cy="987552"/>
          </a:xfrm>
          <a:prstGeom prst="roundRect">
            <a:avLst>
              <a:gd name="adj" fmla="val 11111"/>
            </a:avLst>
          </a:prstGeom>
          <a:solidFill>
            <a:schemeClr val="bg2"/>
          </a:solidFill>
          <a:ln/>
        </p:spPr>
      </p:sp>
      <p:sp>
        <p:nvSpPr>
          <p:cNvPr id="20" name="badge_219"/>
          <p:cNvSpPr/>
          <p:nvPr/>
        </p:nvSpPr>
        <p:spPr>
          <a:xfrm>
            <a:off x="621792" y="3730752"/>
            <a:ext cx="384048" cy="384048"/>
          </a:xfrm>
          <a:prstGeom prst="ellipse">
            <a:avLst/>
          </a:prstGeom>
          <a:solidFill>
            <a:schemeClr val="accent4"/>
          </a:solidFill>
          <a:ln/>
        </p:spPr>
      </p:sp>
      <p:sp>
        <p:nvSpPr>
          <p:cNvPr id="21" name="badgeTxt_220"/>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221"/>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 does she say she would do to her own baby?</a:t>
            </a:r>
            <a:endParaRPr lang="en-US" sz="1400" dirty="0"/>
          </a:p>
        </p:txBody>
      </p:sp>
      <p:sp>
        <p:nvSpPr>
          <p:cNvPr id="23" name="card_222"/>
          <p:cNvSpPr/>
          <p:nvPr/>
        </p:nvSpPr>
        <p:spPr>
          <a:xfrm>
            <a:off x="4663440" y="3429000"/>
            <a:ext cx="4023360" cy="987552"/>
          </a:xfrm>
          <a:prstGeom prst="roundRect">
            <a:avLst>
              <a:gd name="adj" fmla="val 11111"/>
            </a:avLst>
          </a:prstGeom>
          <a:solidFill>
            <a:schemeClr val="bg2"/>
          </a:solidFill>
          <a:ln/>
        </p:spPr>
      </p:sp>
      <p:sp>
        <p:nvSpPr>
          <p:cNvPr id="24" name="badge_223"/>
          <p:cNvSpPr/>
          <p:nvPr/>
        </p:nvSpPr>
        <p:spPr>
          <a:xfrm>
            <a:off x="4828032" y="3730752"/>
            <a:ext cx="384048" cy="384048"/>
          </a:xfrm>
          <a:prstGeom prst="ellipse">
            <a:avLst/>
          </a:prstGeom>
          <a:solidFill>
            <a:schemeClr val="accent4"/>
          </a:solidFill>
          <a:ln/>
        </p:spPr>
      </p:sp>
      <p:sp>
        <p:nvSpPr>
          <p:cNvPr id="25" name="badgeTxt_224"/>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225"/>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Which phrase tells Macbeth to be brave?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Act 1 quotations: answers</a:t>
            </a:r>
            <a:endParaRPr lang="en-US" sz="3000" dirty="0"/>
          </a:p>
        </p:txBody>
      </p:sp>
      <p:sp>
        <p:nvSpPr>
          <p:cNvPr id="3" name="card_226"/>
          <p:cNvSpPr/>
          <p:nvPr/>
        </p:nvSpPr>
        <p:spPr>
          <a:xfrm>
            <a:off x="457200" y="1143000"/>
            <a:ext cx="4023360" cy="987552"/>
          </a:xfrm>
          <a:prstGeom prst="roundRect">
            <a:avLst>
              <a:gd name="adj" fmla="val 11111"/>
            </a:avLst>
          </a:prstGeom>
          <a:solidFill>
            <a:schemeClr val="bg2"/>
          </a:solidFill>
          <a:ln/>
        </p:spPr>
      </p:sp>
      <p:sp>
        <p:nvSpPr>
          <p:cNvPr id="4" name="badge_227"/>
          <p:cNvSpPr/>
          <p:nvPr/>
        </p:nvSpPr>
        <p:spPr>
          <a:xfrm>
            <a:off x="621792" y="1444752"/>
            <a:ext cx="384048" cy="384048"/>
          </a:xfrm>
          <a:prstGeom prst="ellipse">
            <a:avLst/>
          </a:prstGeom>
          <a:solidFill>
            <a:schemeClr val="accent4"/>
          </a:solidFill>
          <a:ln/>
        </p:spPr>
      </p:sp>
      <p:sp>
        <p:nvSpPr>
          <p:cNvPr id="5" name="badgeTxt_228"/>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229"/>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Who says "milk of human kindness", and about whom?</a:t>
            </a:r>
            <a:endParaRPr lang="en-US" sz="1400" dirty="0"/>
          </a:p>
        </p:txBody>
      </p:sp>
      <p:sp>
        <p:nvSpPr>
          <p:cNvPr id="7" name="txt_230"/>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Lady Macbeth, about Macbeth</a:t>
            </a:r>
            <a:endParaRPr lang="en-US" sz="1300" dirty="0"/>
          </a:p>
        </p:txBody>
      </p:sp>
      <p:sp>
        <p:nvSpPr>
          <p:cNvPr id="8" name="card_231"/>
          <p:cNvSpPr/>
          <p:nvPr/>
        </p:nvSpPr>
        <p:spPr>
          <a:xfrm>
            <a:off x="4663440" y="1143000"/>
            <a:ext cx="4023360" cy="987552"/>
          </a:xfrm>
          <a:prstGeom prst="roundRect">
            <a:avLst>
              <a:gd name="adj" fmla="val 11111"/>
            </a:avLst>
          </a:prstGeom>
          <a:solidFill>
            <a:schemeClr val="bg2"/>
          </a:solidFill>
          <a:ln/>
        </p:spPr>
      </p:sp>
      <p:sp>
        <p:nvSpPr>
          <p:cNvPr id="9" name="badge_232"/>
          <p:cNvSpPr/>
          <p:nvPr/>
        </p:nvSpPr>
        <p:spPr>
          <a:xfrm>
            <a:off x="4828032" y="1444752"/>
            <a:ext cx="384048" cy="384048"/>
          </a:xfrm>
          <a:prstGeom prst="ellipse">
            <a:avLst/>
          </a:prstGeom>
          <a:solidFill>
            <a:schemeClr val="accent4"/>
          </a:solidFill>
          <a:ln/>
        </p:spPr>
      </p:sp>
      <p:sp>
        <p:nvSpPr>
          <p:cNvPr id="10" name="badgeTxt_233"/>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234"/>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Lady Macbeth ask the spirits to do?</a:t>
            </a:r>
            <a:endParaRPr lang="en-US" sz="1400" dirty="0"/>
          </a:p>
        </p:txBody>
      </p:sp>
      <p:sp>
        <p:nvSpPr>
          <p:cNvPr id="12" name="txt_235"/>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"unsex me" and fill her with cruelty</a:t>
            </a:r>
            <a:endParaRPr lang="en-US" sz="1300" dirty="0"/>
          </a:p>
        </p:txBody>
      </p:sp>
      <p:sp>
        <p:nvSpPr>
          <p:cNvPr id="13" name="card_236"/>
          <p:cNvSpPr/>
          <p:nvPr/>
        </p:nvSpPr>
        <p:spPr>
          <a:xfrm>
            <a:off x="457200" y="2286000"/>
            <a:ext cx="4023360" cy="987552"/>
          </a:xfrm>
          <a:prstGeom prst="roundRect">
            <a:avLst>
              <a:gd name="adj" fmla="val 11111"/>
            </a:avLst>
          </a:prstGeom>
          <a:solidFill>
            <a:schemeClr val="bg2"/>
          </a:solidFill>
          <a:ln/>
        </p:spPr>
      </p:sp>
      <p:sp>
        <p:nvSpPr>
          <p:cNvPr id="14" name="badge_237"/>
          <p:cNvSpPr/>
          <p:nvPr/>
        </p:nvSpPr>
        <p:spPr>
          <a:xfrm>
            <a:off x="621792" y="2587752"/>
            <a:ext cx="384048" cy="384048"/>
          </a:xfrm>
          <a:prstGeom prst="ellipse">
            <a:avLst/>
          </a:prstGeom>
          <a:solidFill>
            <a:schemeClr val="accent4"/>
          </a:solidFill>
          <a:ln/>
        </p:spPr>
      </p:sp>
      <p:sp>
        <p:nvSpPr>
          <p:cNvPr id="15" name="badgeTxt_238"/>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239"/>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Which animal does she tell Macbeth to be like?</a:t>
            </a:r>
            <a:endParaRPr lang="en-US" sz="1400" dirty="0"/>
          </a:p>
        </p:txBody>
      </p:sp>
      <p:sp>
        <p:nvSpPr>
          <p:cNvPr id="17" name="txt_240"/>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 serpent</a:t>
            </a:r>
            <a:endParaRPr lang="en-US" sz="1300" dirty="0"/>
          </a:p>
        </p:txBody>
      </p:sp>
      <p:sp>
        <p:nvSpPr>
          <p:cNvPr id="18" name="card_241"/>
          <p:cNvSpPr/>
          <p:nvPr/>
        </p:nvSpPr>
        <p:spPr>
          <a:xfrm>
            <a:off x="4663440" y="2286000"/>
            <a:ext cx="4023360" cy="987552"/>
          </a:xfrm>
          <a:prstGeom prst="roundRect">
            <a:avLst>
              <a:gd name="adj" fmla="val 11111"/>
            </a:avLst>
          </a:prstGeom>
          <a:solidFill>
            <a:schemeClr val="bg2"/>
          </a:solidFill>
          <a:ln/>
        </p:spPr>
      </p:sp>
      <p:sp>
        <p:nvSpPr>
          <p:cNvPr id="19" name="badge_242"/>
          <p:cNvSpPr/>
          <p:nvPr/>
        </p:nvSpPr>
        <p:spPr>
          <a:xfrm>
            <a:off x="4828032" y="2587752"/>
            <a:ext cx="384048" cy="384048"/>
          </a:xfrm>
          <a:prstGeom prst="ellipse">
            <a:avLst/>
          </a:prstGeom>
          <a:solidFill>
            <a:schemeClr val="accent4"/>
          </a:solidFill>
          <a:ln/>
        </p:spPr>
      </p:sp>
      <p:sp>
        <p:nvSpPr>
          <p:cNvPr id="20" name="badgeTxt_243"/>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244"/>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she question to persuade Macbeth?</a:t>
            </a:r>
            <a:endParaRPr lang="en-US" sz="1400" dirty="0"/>
          </a:p>
        </p:txBody>
      </p:sp>
      <p:sp>
        <p:nvSpPr>
          <p:cNvPr id="22" name="txt_245"/>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His love and his manhood</a:t>
            </a:r>
            <a:endParaRPr lang="en-US" sz="1300" dirty="0"/>
          </a:p>
        </p:txBody>
      </p:sp>
      <p:sp>
        <p:nvSpPr>
          <p:cNvPr id="23" name="card_246"/>
          <p:cNvSpPr/>
          <p:nvPr/>
        </p:nvSpPr>
        <p:spPr>
          <a:xfrm>
            <a:off x="457200" y="3429000"/>
            <a:ext cx="4023360" cy="987552"/>
          </a:xfrm>
          <a:prstGeom prst="roundRect">
            <a:avLst>
              <a:gd name="adj" fmla="val 11111"/>
            </a:avLst>
          </a:prstGeom>
          <a:solidFill>
            <a:schemeClr val="bg2"/>
          </a:solidFill>
          <a:ln/>
        </p:spPr>
      </p:sp>
      <p:sp>
        <p:nvSpPr>
          <p:cNvPr id="24" name="badge_247"/>
          <p:cNvSpPr/>
          <p:nvPr/>
        </p:nvSpPr>
        <p:spPr>
          <a:xfrm>
            <a:off x="621792" y="3730752"/>
            <a:ext cx="384048" cy="384048"/>
          </a:xfrm>
          <a:prstGeom prst="ellipse">
            <a:avLst/>
          </a:prstGeom>
          <a:solidFill>
            <a:schemeClr val="accent4"/>
          </a:solidFill>
          <a:ln/>
        </p:spPr>
      </p:sp>
      <p:sp>
        <p:nvSpPr>
          <p:cNvPr id="25" name="badgeTxt_248"/>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249"/>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 does she say she would do to her own baby?</a:t>
            </a:r>
            <a:endParaRPr lang="en-US" sz="1400" dirty="0"/>
          </a:p>
        </p:txBody>
      </p:sp>
      <p:sp>
        <p:nvSpPr>
          <p:cNvPr id="27" name="txt_250"/>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Kill it, if she had sworn to</a:t>
            </a:r>
            <a:endParaRPr lang="en-US" sz="1300" dirty="0"/>
          </a:p>
        </p:txBody>
      </p:sp>
      <p:sp>
        <p:nvSpPr>
          <p:cNvPr id="28" name="card_251"/>
          <p:cNvSpPr/>
          <p:nvPr/>
        </p:nvSpPr>
        <p:spPr>
          <a:xfrm>
            <a:off x="4663440" y="3429000"/>
            <a:ext cx="4023360" cy="987552"/>
          </a:xfrm>
          <a:prstGeom prst="roundRect">
            <a:avLst>
              <a:gd name="adj" fmla="val 11111"/>
            </a:avLst>
          </a:prstGeom>
          <a:solidFill>
            <a:schemeClr val="bg2"/>
          </a:solidFill>
          <a:ln/>
        </p:spPr>
      </p:sp>
      <p:sp>
        <p:nvSpPr>
          <p:cNvPr id="29" name="badge_252"/>
          <p:cNvSpPr/>
          <p:nvPr/>
        </p:nvSpPr>
        <p:spPr>
          <a:xfrm>
            <a:off x="4828032" y="3730752"/>
            <a:ext cx="384048" cy="384048"/>
          </a:xfrm>
          <a:prstGeom prst="ellipse">
            <a:avLst/>
          </a:prstGeom>
          <a:solidFill>
            <a:schemeClr val="accent4"/>
          </a:solidFill>
          <a:ln/>
        </p:spPr>
      </p:sp>
      <p:sp>
        <p:nvSpPr>
          <p:cNvPr id="30" name="badgeTxt_253"/>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254"/>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Which phrase tells Macbeth to be brave?</a:t>
            </a:r>
            <a:endParaRPr lang="en-US" sz="1400" dirty="0"/>
          </a:p>
        </p:txBody>
      </p:sp>
      <p:sp>
        <p:nvSpPr>
          <p:cNvPr id="32" name="txt_255"/>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"screw your courage to the sticking place"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Acts 2 and 3: the first cracks</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Lady Macbeth begins to lose control</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2 Scene 2: the murder</a:t>
            </a:r>
            <a:endParaRPr lang="en-US" sz="3000" dirty="0"/>
          </a:p>
        </p:txBody>
      </p:sp>
      <p:sp>
        <p:nvSpPr>
          <p:cNvPr id="3" name="card_256"/>
          <p:cNvSpPr/>
          <p:nvPr/>
        </p:nvSpPr>
        <p:spPr>
          <a:xfrm>
            <a:off x="457200" y="1097280"/>
            <a:ext cx="8229600" cy="987552"/>
          </a:xfrm>
          <a:prstGeom prst="roundRect">
            <a:avLst>
              <a:gd name="adj" fmla="val 11111"/>
            </a:avLst>
          </a:prstGeom>
          <a:solidFill>
            <a:schemeClr val="bg2"/>
          </a:solidFill>
          <a:ln/>
        </p:spPr>
      </p:sp>
      <p:sp>
        <p:nvSpPr>
          <p:cNvPr id="4" name="bar_257"/>
          <p:cNvSpPr/>
          <p:nvPr/>
        </p:nvSpPr>
        <p:spPr>
          <a:xfrm>
            <a:off x="457200" y="1207008"/>
            <a:ext cx="73152" cy="768096"/>
          </a:xfrm>
          <a:prstGeom prst="rect">
            <a:avLst/>
          </a:prstGeom>
          <a:solidFill>
            <a:srgbClr val="F3B61F"/>
          </a:solidFill>
          <a:ln/>
        </p:spPr>
      </p:sp>
      <p:sp>
        <p:nvSpPr>
          <p:cNvPr id="5" name="txt_258"/>
          <p:cNvSpPr txBox="1"/>
          <p:nvPr/>
        </p:nvSpPr>
        <p:spPr>
          <a:xfrm>
            <a:off x="685800" y="1152144"/>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"Had he not resembled / My father as he slept, I had done't"</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 hint of weakness</a:t>
            </a:r>
            <a:endParaRPr lang="en-US" sz="1400" dirty="0"/>
          </a:p>
        </p:txBody>
      </p:sp>
      <p:sp>
        <p:nvSpPr>
          <p:cNvPr id="6" name="txt_259"/>
          <p:cNvSpPr txBox="1"/>
          <p:nvPr/>
        </p:nvSpPr>
        <p:spPr>
          <a:xfrm>
            <a:off x="4434840" y="1152144"/>
            <a:ext cx="4114800" cy="877824"/>
          </a:xfrm>
          <a:prstGeom prst="rect">
            <a:avLst/>
          </a:prstGeom>
          <a:noFill/>
          <a:ln/>
        </p:spPr>
        <p:txBody>
          <a:bodyPr wrap="square" lIns="0" tIns="0" rIns="0" bIns="0" rtlCol="0" anchor="ctr"/>
          <a:lstStyle/>
          <a:p>
            <a:pPr indent="0" marL="0">
              <a:buNone/>
            </a:pPr>
            <a:r>
              <a:rPr lang="en-US" sz="1300" dirty="0">
                <a:solidFill>
                  <a:schemeClr val="tx1"/>
                </a:solidFill>
              </a:rPr>
              <a:t>She could not kill Duncan herself. This suggests she is not as cruel as she wanted to be.</a:t>
            </a:r>
            <a:endParaRPr lang="en-US" sz="1300" dirty="0"/>
          </a:p>
        </p:txBody>
      </p:sp>
      <p:sp>
        <p:nvSpPr>
          <p:cNvPr id="7" name="card_260"/>
          <p:cNvSpPr/>
          <p:nvPr/>
        </p:nvSpPr>
        <p:spPr>
          <a:xfrm>
            <a:off x="457200" y="2212848"/>
            <a:ext cx="8229600" cy="987552"/>
          </a:xfrm>
          <a:prstGeom prst="roundRect">
            <a:avLst>
              <a:gd name="adj" fmla="val 11111"/>
            </a:avLst>
          </a:prstGeom>
          <a:solidFill>
            <a:schemeClr val="bg2"/>
          </a:solidFill>
          <a:ln/>
        </p:spPr>
      </p:sp>
      <p:sp>
        <p:nvSpPr>
          <p:cNvPr id="8" name="bar_261"/>
          <p:cNvSpPr/>
          <p:nvPr/>
        </p:nvSpPr>
        <p:spPr>
          <a:xfrm>
            <a:off x="457200" y="2322576"/>
            <a:ext cx="73152" cy="768096"/>
          </a:xfrm>
          <a:prstGeom prst="rect">
            <a:avLst/>
          </a:prstGeom>
          <a:solidFill>
            <a:srgbClr val="F3B61F"/>
          </a:solidFill>
          <a:ln/>
        </p:spPr>
      </p:sp>
      <p:sp>
        <p:nvSpPr>
          <p:cNvPr id="9" name="txt_262"/>
          <p:cNvSpPr txBox="1"/>
          <p:nvPr/>
        </p:nvSpPr>
        <p:spPr>
          <a:xfrm>
            <a:off x="685800" y="2267712"/>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"Infirm of purpose! / Give me the daggers"</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Taking control</a:t>
            </a:r>
            <a:endParaRPr lang="en-US" sz="1400" dirty="0"/>
          </a:p>
        </p:txBody>
      </p:sp>
      <p:sp>
        <p:nvSpPr>
          <p:cNvPr id="10" name="txt_263"/>
          <p:cNvSpPr txBox="1"/>
          <p:nvPr/>
        </p:nvSpPr>
        <p:spPr>
          <a:xfrm>
            <a:off x="4434840" y="2267712"/>
            <a:ext cx="4114800" cy="877824"/>
          </a:xfrm>
          <a:prstGeom prst="rect">
            <a:avLst/>
          </a:prstGeom>
          <a:noFill/>
          <a:ln/>
        </p:spPr>
        <p:txBody>
          <a:bodyPr wrap="square" lIns="0" tIns="0" rIns="0" bIns="0" rtlCol="0" anchor="ctr"/>
          <a:lstStyle/>
          <a:p>
            <a:pPr indent="0" marL="0">
              <a:buNone/>
            </a:pPr>
            <a:r>
              <a:rPr lang="en-US" sz="1300" dirty="0">
                <a:solidFill>
                  <a:schemeClr val="tx1"/>
                </a:solidFill>
              </a:rPr>
              <a:t>When Macbeth panics, she insults him and returns the daggers herself. She is calm and practical.</a:t>
            </a:r>
            <a:endParaRPr lang="en-US" sz="1300" dirty="0"/>
          </a:p>
        </p:txBody>
      </p:sp>
      <p:sp>
        <p:nvSpPr>
          <p:cNvPr id="11" name="card_264"/>
          <p:cNvSpPr/>
          <p:nvPr/>
        </p:nvSpPr>
        <p:spPr>
          <a:xfrm>
            <a:off x="457200" y="3328416"/>
            <a:ext cx="8229600" cy="987552"/>
          </a:xfrm>
          <a:prstGeom prst="roundRect">
            <a:avLst>
              <a:gd name="adj" fmla="val 11111"/>
            </a:avLst>
          </a:prstGeom>
          <a:solidFill>
            <a:schemeClr val="bg2"/>
          </a:solidFill>
          <a:ln/>
        </p:spPr>
      </p:sp>
      <p:sp>
        <p:nvSpPr>
          <p:cNvPr id="12" name="bar_265"/>
          <p:cNvSpPr/>
          <p:nvPr/>
        </p:nvSpPr>
        <p:spPr>
          <a:xfrm>
            <a:off x="457200" y="3438144"/>
            <a:ext cx="73152" cy="768096"/>
          </a:xfrm>
          <a:prstGeom prst="rect">
            <a:avLst/>
          </a:prstGeom>
          <a:solidFill>
            <a:srgbClr val="F3B61F"/>
          </a:solidFill>
          <a:ln/>
        </p:spPr>
      </p:sp>
      <p:sp>
        <p:nvSpPr>
          <p:cNvPr id="13" name="txt_266"/>
          <p:cNvSpPr txBox="1"/>
          <p:nvPr/>
        </p:nvSpPr>
        <p:spPr>
          <a:xfrm>
            <a:off x="685800" y="3383280"/>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 little water clears us of this deed"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Dramatic irony</a:t>
            </a:r>
            <a:endParaRPr lang="en-US" sz="1400" dirty="0"/>
          </a:p>
        </p:txBody>
      </p:sp>
      <p:sp>
        <p:nvSpPr>
          <p:cNvPr id="14" name="txt_267"/>
          <p:cNvSpPr txBox="1"/>
          <p:nvPr/>
        </p:nvSpPr>
        <p:spPr>
          <a:xfrm>
            <a:off x="4434840" y="3383280"/>
            <a:ext cx="4114800" cy="877824"/>
          </a:xfrm>
          <a:prstGeom prst="rect">
            <a:avLst/>
          </a:prstGeom>
          <a:noFill/>
          <a:ln/>
        </p:spPr>
        <p:txBody>
          <a:bodyPr wrap="square" lIns="0" tIns="0" rIns="0" bIns="0" rtlCol="0" anchor="ctr"/>
          <a:lstStyle/>
          <a:p>
            <a:pPr indent="0" marL="0">
              <a:buNone/>
            </a:pPr>
            <a:r>
              <a:rPr lang="en-US" sz="1300" dirty="0">
                <a:solidFill>
                  <a:schemeClr val="tx1"/>
                </a:solidFill>
              </a:rPr>
              <a:t>She thinks guilt can be washed away easily. The audience will see her trying and failing in Act 5.</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3: the balance of power shifts</a:t>
            </a:r>
            <a:endParaRPr lang="en-US" sz="3000" dirty="0"/>
          </a:p>
        </p:txBody>
      </p:sp>
      <p:sp>
        <p:nvSpPr>
          <p:cNvPr id="3" name="card_268"/>
          <p:cNvSpPr/>
          <p:nvPr/>
        </p:nvSpPr>
        <p:spPr>
          <a:xfrm>
            <a:off x="457200" y="1097280"/>
            <a:ext cx="8229600" cy="987552"/>
          </a:xfrm>
          <a:prstGeom prst="roundRect">
            <a:avLst>
              <a:gd name="adj" fmla="val 11111"/>
            </a:avLst>
          </a:prstGeom>
          <a:solidFill>
            <a:schemeClr val="bg2"/>
          </a:solidFill>
          <a:ln/>
        </p:spPr>
      </p:sp>
      <p:sp>
        <p:nvSpPr>
          <p:cNvPr id="4" name="bar_269"/>
          <p:cNvSpPr/>
          <p:nvPr/>
        </p:nvSpPr>
        <p:spPr>
          <a:xfrm>
            <a:off x="457200" y="1207008"/>
            <a:ext cx="73152" cy="768096"/>
          </a:xfrm>
          <a:prstGeom prst="rect">
            <a:avLst/>
          </a:prstGeom>
          <a:solidFill>
            <a:srgbClr val="F3B61F"/>
          </a:solidFill>
          <a:ln/>
        </p:spPr>
      </p:sp>
      <p:sp>
        <p:nvSpPr>
          <p:cNvPr id="5" name="txt_270"/>
          <p:cNvSpPr txBox="1"/>
          <p:nvPr/>
        </p:nvSpPr>
        <p:spPr>
          <a:xfrm>
            <a:off x="685800" y="1152144"/>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"Naught's had, all's spent, / Where our desire is got without content"</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2, alone</a:t>
            </a:r>
            <a:endParaRPr lang="en-US" sz="1400" dirty="0"/>
          </a:p>
        </p:txBody>
      </p:sp>
      <p:sp>
        <p:nvSpPr>
          <p:cNvPr id="6" name="txt_271"/>
          <p:cNvSpPr txBox="1"/>
          <p:nvPr/>
        </p:nvSpPr>
        <p:spPr>
          <a:xfrm>
            <a:off x="4434840" y="1152144"/>
            <a:ext cx="4114800" cy="877824"/>
          </a:xfrm>
          <a:prstGeom prst="rect">
            <a:avLst/>
          </a:prstGeom>
          <a:noFill/>
          <a:ln/>
        </p:spPr>
        <p:txBody>
          <a:bodyPr wrap="square" lIns="0" tIns="0" rIns="0" bIns="0" rtlCol="0" anchor="ctr"/>
          <a:lstStyle/>
          <a:p>
            <a:pPr indent="0" marL="0">
              <a:buNone/>
            </a:pPr>
            <a:r>
              <a:rPr lang="en-US" sz="1300" dirty="0">
                <a:solidFill>
                  <a:schemeClr val="tx1"/>
                </a:solidFill>
              </a:rPr>
              <a:t>She has everything she wanted but feels empty. Her ambition has not brought happiness.</a:t>
            </a:r>
            <a:endParaRPr lang="en-US" sz="1300" dirty="0"/>
          </a:p>
        </p:txBody>
      </p:sp>
      <p:sp>
        <p:nvSpPr>
          <p:cNvPr id="7" name="card_272"/>
          <p:cNvSpPr/>
          <p:nvPr/>
        </p:nvSpPr>
        <p:spPr>
          <a:xfrm>
            <a:off x="457200" y="2212848"/>
            <a:ext cx="8229600" cy="987552"/>
          </a:xfrm>
          <a:prstGeom prst="roundRect">
            <a:avLst>
              <a:gd name="adj" fmla="val 11111"/>
            </a:avLst>
          </a:prstGeom>
          <a:solidFill>
            <a:schemeClr val="bg2"/>
          </a:solidFill>
          <a:ln/>
        </p:spPr>
      </p:sp>
      <p:sp>
        <p:nvSpPr>
          <p:cNvPr id="8" name="bar_273"/>
          <p:cNvSpPr/>
          <p:nvPr/>
        </p:nvSpPr>
        <p:spPr>
          <a:xfrm>
            <a:off x="457200" y="2322576"/>
            <a:ext cx="73152" cy="768096"/>
          </a:xfrm>
          <a:prstGeom prst="rect">
            <a:avLst/>
          </a:prstGeom>
          <a:solidFill>
            <a:srgbClr val="F3B61F"/>
          </a:solidFill>
          <a:ln/>
        </p:spPr>
      </p:sp>
      <p:sp>
        <p:nvSpPr>
          <p:cNvPr id="9" name="txt_274"/>
          <p:cNvSpPr txBox="1"/>
          <p:nvPr/>
        </p:nvSpPr>
        <p:spPr>
          <a:xfrm>
            <a:off x="685800" y="2267712"/>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"Be innocent of the knowledge, dearest chuck"</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2, Macbeth to her</a:t>
            </a:r>
            <a:endParaRPr lang="en-US" sz="1400" dirty="0"/>
          </a:p>
        </p:txBody>
      </p:sp>
      <p:sp>
        <p:nvSpPr>
          <p:cNvPr id="10" name="txt_275"/>
          <p:cNvSpPr txBox="1"/>
          <p:nvPr/>
        </p:nvSpPr>
        <p:spPr>
          <a:xfrm>
            <a:off x="4434840" y="2267712"/>
            <a:ext cx="4114800" cy="877824"/>
          </a:xfrm>
          <a:prstGeom prst="rect">
            <a:avLst/>
          </a:prstGeom>
          <a:noFill/>
          <a:ln/>
        </p:spPr>
        <p:txBody>
          <a:bodyPr wrap="square" lIns="0" tIns="0" rIns="0" bIns="0" rtlCol="0" anchor="ctr"/>
          <a:lstStyle/>
          <a:p>
            <a:pPr indent="0" marL="0">
              <a:buNone/>
            </a:pPr>
            <a:r>
              <a:rPr lang="en-US" sz="1300" dirty="0">
                <a:solidFill>
                  <a:schemeClr val="tx1"/>
                </a:solidFill>
              </a:rPr>
              <a:t>Macbeth plans Banquo's murder without her. The pet name 'chuck' shows he no longer treats her as an equal.</a:t>
            </a:r>
            <a:endParaRPr lang="en-US" sz="1300" dirty="0"/>
          </a:p>
        </p:txBody>
      </p:sp>
      <p:sp>
        <p:nvSpPr>
          <p:cNvPr id="11" name="card_276"/>
          <p:cNvSpPr/>
          <p:nvPr/>
        </p:nvSpPr>
        <p:spPr>
          <a:xfrm>
            <a:off x="457200" y="3328416"/>
            <a:ext cx="8229600" cy="987552"/>
          </a:xfrm>
          <a:prstGeom prst="roundRect">
            <a:avLst>
              <a:gd name="adj" fmla="val 11111"/>
            </a:avLst>
          </a:prstGeom>
          <a:solidFill>
            <a:schemeClr val="bg2"/>
          </a:solidFill>
          <a:ln/>
        </p:spPr>
      </p:sp>
      <p:sp>
        <p:nvSpPr>
          <p:cNvPr id="12" name="bar_277"/>
          <p:cNvSpPr/>
          <p:nvPr/>
        </p:nvSpPr>
        <p:spPr>
          <a:xfrm>
            <a:off x="457200" y="3438144"/>
            <a:ext cx="73152" cy="768096"/>
          </a:xfrm>
          <a:prstGeom prst="rect">
            <a:avLst/>
          </a:prstGeom>
          <a:solidFill>
            <a:srgbClr val="F3B61F"/>
          </a:solidFill>
          <a:ln/>
        </p:spPr>
      </p:sp>
      <p:sp>
        <p:nvSpPr>
          <p:cNvPr id="13" name="txt_278"/>
          <p:cNvSpPr txBox="1"/>
          <p:nvPr/>
        </p:nvSpPr>
        <p:spPr>
          <a:xfrm>
            <a:off x="685800" y="3383280"/>
            <a:ext cx="3657600" cy="877824"/>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"Are you a man?"</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Act 3 Scene 4, the banquet</a:t>
            </a:r>
            <a:endParaRPr lang="en-US" sz="1400" dirty="0"/>
          </a:p>
        </p:txBody>
      </p:sp>
      <p:sp>
        <p:nvSpPr>
          <p:cNvPr id="14" name="txt_279"/>
          <p:cNvSpPr txBox="1"/>
          <p:nvPr/>
        </p:nvSpPr>
        <p:spPr>
          <a:xfrm>
            <a:off x="4434840" y="3383280"/>
            <a:ext cx="4114800" cy="877824"/>
          </a:xfrm>
          <a:prstGeom prst="rect">
            <a:avLst/>
          </a:prstGeom>
          <a:noFill/>
          <a:ln/>
        </p:spPr>
        <p:txBody>
          <a:bodyPr wrap="square" lIns="0" tIns="0" rIns="0" bIns="0" rtlCol="0" anchor="ctr"/>
          <a:lstStyle/>
          <a:p>
            <a:pPr indent="0" marL="0">
              <a:buNone/>
            </a:pPr>
            <a:r>
              <a:rPr lang="en-US" sz="1300" dirty="0">
                <a:solidFill>
                  <a:schemeClr val="tx1"/>
                </a:solidFill>
              </a:rPr>
              <a:t>She uses her old tactic to stop him giving them away, but it no longer works on him.</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Act 5: the collapse</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Guilt destroys Lady Macbeth</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Act 5 Scene 1: the sleepwalking scene</a:t>
            </a:r>
            <a:endParaRPr lang="en-US" sz="3000" dirty="0"/>
          </a:p>
        </p:txBody>
      </p:sp>
      <p:sp>
        <p:nvSpPr>
          <p:cNvPr id="3" name="card_280"/>
          <p:cNvSpPr/>
          <p:nvPr/>
        </p:nvSpPr>
        <p:spPr>
          <a:xfrm>
            <a:off x="457200" y="1097280"/>
            <a:ext cx="8229600" cy="768096"/>
          </a:xfrm>
          <a:prstGeom prst="roundRect">
            <a:avLst>
              <a:gd name="adj" fmla="val 14286"/>
            </a:avLst>
          </a:prstGeom>
          <a:solidFill>
            <a:schemeClr val="bg2"/>
          </a:solidFill>
          <a:ln/>
        </p:spPr>
      </p:sp>
      <p:sp>
        <p:nvSpPr>
          <p:cNvPr id="4" name="bar_281"/>
          <p:cNvSpPr/>
          <p:nvPr/>
        </p:nvSpPr>
        <p:spPr>
          <a:xfrm>
            <a:off x="457200" y="1207008"/>
            <a:ext cx="73152" cy="548640"/>
          </a:xfrm>
          <a:prstGeom prst="rect">
            <a:avLst/>
          </a:prstGeom>
          <a:solidFill>
            <a:srgbClr val="F3B61F"/>
          </a:solidFill>
          <a:ln/>
        </p:spPr>
      </p:sp>
      <p:sp>
        <p:nvSpPr>
          <p:cNvPr id="5" name="txt_282"/>
          <p:cNvSpPr txBox="1"/>
          <p:nvPr/>
        </p:nvSpPr>
        <p:spPr>
          <a:xfrm>
            <a:off x="685800" y="1152144"/>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"Out, damned spot! out, I say!"</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Imagined blood</a:t>
            </a:r>
            <a:endParaRPr lang="en-US" sz="1400" dirty="0"/>
          </a:p>
        </p:txBody>
      </p:sp>
      <p:sp>
        <p:nvSpPr>
          <p:cNvPr id="6" name="txt_283"/>
          <p:cNvSpPr txBox="1"/>
          <p:nvPr/>
        </p:nvSpPr>
        <p:spPr>
          <a:xfrm>
            <a:off x="4434840" y="1152144"/>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tries to wash away blood that is not there. Her guilt is now beyond her control.</a:t>
            </a:r>
            <a:endParaRPr lang="en-US" sz="1300" dirty="0"/>
          </a:p>
        </p:txBody>
      </p:sp>
      <p:sp>
        <p:nvSpPr>
          <p:cNvPr id="7" name="card_284"/>
          <p:cNvSpPr/>
          <p:nvPr/>
        </p:nvSpPr>
        <p:spPr>
          <a:xfrm>
            <a:off x="457200" y="1993392"/>
            <a:ext cx="8229600" cy="768096"/>
          </a:xfrm>
          <a:prstGeom prst="roundRect">
            <a:avLst>
              <a:gd name="adj" fmla="val 14286"/>
            </a:avLst>
          </a:prstGeom>
          <a:solidFill>
            <a:schemeClr val="bg2"/>
          </a:solidFill>
          <a:ln/>
        </p:spPr>
      </p:sp>
      <p:sp>
        <p:nvSpPr>
          <p:cNvPr id="8" name="bar_285"/>
          <p:cNvSpPr/>
          <p:nvPr/>
        </p:nvSpPr>
        <p:spPr>
          <a:xfrm>
            <a:off x="457200" y="2103120"/>
            <a:ext cx="73152" cy="548640"/>
          </a:xfrm>
          <a:prstGeom prst="rect">
            <a:avLst/>
          </a:prstGeom>
          <a:solidFill>
            <a:srgbClr val="F3B61F"/>
          </a:solidFill>
          <a:ln/>
        </p:spPr>
      </p:sp>
      <p:sp>
        <p:nvSpPr>
          <p:cNvPr id="9" name="txt_286"/>
          <p:cNvSpPr txBox="1"/>
          <p:nvPr/>
        </p:nvSpPr>
        <p:spPr>
          <a:xfrm>
            <a:off x="685800" y="2048256"/>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"all the perfumes of Arabia will not sweeten this little hand"</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Guilt that cannot be removed</a:t>
            </a:r>
            <a:endParaRPr lang="en-US" sz="1400" dirty="0"/>
          </a:p>
        </p:txBody>
      </p:sp>
      <p:sp>
        <p:nvSpPr>
          <p:cNvPr id="10" name="txt_287"/>
          <p:cNvSpPr txBox="1"/>
          <p:nvPr/>
        </p:nvSpPr>
        <p:spPr>
          <a:xfrm>
            <a:off x="4434840" y="2048256"/>
            <a:ext cx="4114800" cy="658368"/>
          </a:xfrm>
          <a:prstGeom prst="rect">
            <a:avLst/>
          </a:prstGeom>
          <a:noFill/>
          <a:ln/>
        </p:spPr>
        <p:txBody>
          <a:bodyPr wrap="square" lIns="0" tIns="0" rIns="0" bIns="0" rtlCol="0" anchor="ctr"/>
          <a:lstStyle/>
          <a:p>
            <a:pPr indent="0" marL="0">
              <a:buNone/>
            </a:pPr>
            <a:r>
              <a:rPr lang="en-US" sz="1300" dirty="0">
                <a:solidFill>
                  <a:schemeClr val="tx1"/>
                </a:solidFill>
              </a:rPr>
              <a:t>Nothing can clean her. 'Little hand' makes her seem small and vulnerable, not powerful.</a:t>
            </a:r>
            <a:endParaRPr lang="en-US" sz="1300" dirty="0"/>
          </a:p>
        </p:txBody>
      </p:sp>
      <p:sp>
        <p:nvSpPr>
          <p:cNvPr id="11" name="card_288"/>
          <p:cNvSpPr/>
          <p:nvPr/>
        </p:nvSpPr>
        <p:spPr>
          <a:xfrm>
            <a:off x="457200" y="2889504"/>
            <a:ext cx="8229600" cy="768096"/>
          </a:xfrm>
          <a:prstGeom prst="roundRect">
            <a:avLst>
              <a:gd name="adj" fmla="val 14286"/>
            </a:avLst>
          </a:prstGeom>
          <a:solidFill>
            <a:schemeClr val="bg2"/>
          </a:solidFill>
          <a:ln/>
        </p:spPr>
      </p:sp>
      <p:sp>
        <p:nvSpPr>
          <p:cNvPr id="12" name="bar_289"/>
          <p:cNvSpPr/>
          <p:nvPr/>
        </p:nvSpPr>
        <p:spPr>
          <a:xfrm>
            <a:off x="457200" y="2999232"/>
            <a:ext cx="73152" cy="548640"/>
          </a:xfrm>
          <a:prstGeom prst="rect">
            <a:avLst/>
          </a:prstGeom>
          <a:solidFill>
            <a:srgbClr val="F3B61F"/>
          </a:solidFill>
          <a:ln/>
        </p:spPr>
      </p:sp>
      <p:sp>
        <p:nvSpPr>
          <p:cNvPr id="13" name="txt_290"/>
          <p:cNvSpPr txBox="1"/>
          <p:nvPr/>
        </p:nvSpPr>
        <p:spPr>
          <a:xfrm>
            <a:off x="685800" y="2944368"/>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"What's done cannot be undone"</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Regret</a:t>
            </a:r>
            <a:endParaRPr lang="en-US" sz="1400" dirty="0"/>
          </a:p>
        </p:txBody>
      </p:sp>
      <p:sp>
        <p:nvSpPr>
          <p:cNvPr id="14" name="txt_291"/>
          <p:cNvSpPr txBox="1"/>
          <p:nvPr/>
        </p:nvSpPr>
        <p:spPr>
          <a:xfrm>
            <a:off x="4434840" y="2944368"/>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now knows the murder can never be reversed, unlike her belief in Act 2.</a:t>
            </a:r>
            <a:endParaRPr lang="en-US" sz="1300" dirty="0"/>
          </a:p>
        </p:txBody>
      </p:sp>
      <p:sp>
        <p:nvSpPr>
          <p:cNvPr id="15" name="card_292"/>
          <p:cNvSpPr/>
          <p:nvPr/>
        </p:nvSpPr>
        <p:spPr>
          <a:xfrm>
            <a:off x="457200" y="3785616"/>
            <a:ext cx="8229600" cy="768096"/>
          </a:xfrm>
          <a:prstGeom prst="roundRect">
            <a:avLst>
              <a:gd name="adj" fmla="val 14286"/>
            </a:avLst>
          </a:prstGeom>
          <a:solidFill>
            <a:schemeClr val="bg2"/>
          </a:solidFill>
          <a:ln/>
        </p:spPr>
      </p:sp>
      <p:sp>
        <p:nvSpPr>
          <p:cNvPr id="16" name="bar_293"/>
          <p:cNvSpPr/>
          <p:nvPr/>
        </p:nvSpPr>
        <p:spPr>
          <a:xfrm>
            <a:off x="457200" y="3895344"/>
            <a:ext cx="73152" cy="548640"/>
          </a:xfrm>
          <a:prstGeom prst="rect">
            <a:avLst/>
          </a:prstGeom>
          <a:solidFill>
            <a:srgbClr val="F3B61F"/>
          </a:solidFill>
          <a:ln/>
        </p:spPr>
      </p:sp>
      <p:sp>
        <p:nvSpPr>
          <p:cNvPr id="17" name="txt_294"/>
          <p:cNvSpPr txBox="1"/>
          <p:nvPr/>
        </p:nvSpPr>
        <p:spPr>
          <a:xfrm>
            <a:off x="685800" y="3840480"/>
            <a:ext cx="3657600" cy="658368"/>
          </a:xfrm>
          <a:prstGeom prst="rect">
            <a:avLst/>
          </a:prstGeom>
          <a:noFill/>
          <a:ln/>
        </p:spPr>
        <p:txBody>
          <a:bodyPr wrap="square" lIns="0" tIns="0" rIns="0" bIns="0" rtlCol="0" anchor="ctr"/>
          <a:lstStyle/>
          <a:p>
            <a:pPr indent="0" marL="0">
              <a:buNone/>
            </a:pPr>
            <a:r>
              <a:rPr lang="en-US" sz="1400" b="1" i="1" dirty="0">
                <a:solidFill>
                  <a:srgbClr val="9A6B00"/>
                </a:solidFill>
                <a:latin typeface="Cambria" pitchFamily="34" charset="0"/>
                <a:ea typeface="Cambria" pitchFamily="34" charset="-122"/>
                <a:cs typeface="Cambria" pitchFamily="34" charset="-120"/>
              </a:rPr>
              <a:t>"She has light by her continually"</a:t>
            </a:r>
            <a:endParaRPr lang="en-US" sz="1400" dirty="0"/>
          </a:p>
          <a:p>
            <a:pPr indent="0" marL="0">
              <a:buNone/>
            </a:pPr>
            <a:r>
              <a:rPr lang="en-US" sz="1100" dirty="0">
                <a:solidFill>
                  <a:schemeClr val="tx2"/>
                </a:solidFill>
                <a:latin typeface="Cambria" pitchFamily="34" charset="0"/>
                <a:ea typeface="Cambria" pitchFamily="34" charset="-122"/>
                <a:cs typeface="Cambria" pitchFamily="34" charset="-120"/>
              </a:rPr>
              <a:t>The gentlewoman</a:t>
            </a:r>
            <a:endParaRPr lang="en-US" sz="1400" dirty="0"/>
          </a:p>
        </p:txBody>
      </p:sp>
      <p:sp>
        <p:nvSpPr>
          <p:cNvPr id="18" name="txt_295"/>
          <p:cNvSpPr txBox="1"/>
          <p:nvPr/>
        </p:nvSpPr>
        <p:spPr>
          <a:xfrm>
            <a:off x="4434840" y="3840480"/>
            <a:ext cx="4114800" cy="658368"/>
          </a:xfrm>
          <a:prstGeom prst="rect">
            <a:avLst/>
          </a:prstGeom>
          <a:noFill/>
          <a:ln/>
        </p:spPr>
        <p:txBody>
          <a:bodyPr wrap="square" lIns="0" tIns="0" rIns="0" bIns="0" rtlCol="0" anchor="ctr"/>
          <a:lstStyle/>
          <a:p>
            <a:pPr indent="0" marL="0">
              <a:buNone/>
            </a:pPr>
            <a:r>
              <a:rPr lang="en-US" sz="1300" dirty="0">
                <a:solidFill>
                  <a:schemeClr val="tx1"/>
                </a:solidFill>
              </a:rPr>
              <a:t>She who called on 'thick night' is now afraid of the dark.</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Then and now: how has she changed?</a:t>
            </a:r>
            <a:endParaRPr lang="en-US" sz="3000" dirty="0"/>
          </a:p>
        </p:txBody>
      </p:sp>
      <p:sp>
        <p:nvSpPr>
          <p:cNvPr id="3" name="card_296"/>
          <p:cNvSpPr/>
          <p:nvPr/>
        </p:nvSpPr>
        <p:spPr>
          <a:xfrm>
            <a:off x="457200" y="1097280"/>
            <a:ext cx="4023360" cy="566928"/>
          </a:xfrm>
          <a:prstGeom prst="roundRect">
            <a:avLst>
              <a:gd name="adj" fmla="val 19355"/>
            </a:avLst>
          </a:prstGeom>
          <a:solidFill>
            <a:srgbClr val="E4572E"/>
          </a:solidFill>
          <a:ln/>
        </p:spPr>
      </p:sp>
      <p:sp>
        <p:nvSpPr>
          <p:cNvPr id="4" name="card_297"/>
          <p:cNvSpPr/>
          <p:nvPr/>
        </p:nvSpPr>
        <p:spPr>
          <a:xfrm>
            <a:off x="4663440" y="1097280"/>
            <a:ext cx="4023360" cy="566928"/>
          </a:xfrm>
          <a:prstGeom prst="roundRect">
            <a:avLst>
              <a:gd name="adj" fmla="val 19355"/>
            </a:avLst>
          </a:prstGeom>
          <a:solidFill>
            <a:srgbClr val="17A398"/>
          </a:solidFill>
          <a:ln/>
        </p:spPr>
      </p:sp>
      <p:sp>
        <p:nvSpPr>
          <p:cNvPr id="5" name="txt_298"/>
          <p:cNvSpPr txBox="1"/>
          <p:nvPr/>
        </p:nvSpPr>
        <p:spPr>
          <a:xfrm>
            <a:off x="64008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Act 1</a:t>
            </a:r>
            <a:endParaRPr lang="en-US" sz="1700" dirty="0"/>
          </a:p>
        </p:txBody>
      </p:sp>
      <p:sp>
        <p:nvSpPr>
          <p:cNvPr id="6" name="txt_299"/>
          <p:cNvSpPr txBox="1"/>
          <p:nvPr/>
        </p:nvSpPr>
        <p:spPr>
          <a:xfrm>
            <a:off x="4846320" y="1097280"/>
            <a:ext cx="3657600" cy="566928"/>
          </a:xfrm>
          <a:prstGeom prst="rect">
            <a:avLst/>
          </a:prstGeom>
          <a:noFill/>
          <a:ln/>
        </p:spPr>
        <p:txBody>
          <a:bodyPr wrap="square" lIns="0" tIns="0" rIns="0" bIns="0" rtlCol="0" anchor="ctr"/>
          <a:lstStyle/>
          <a:p>
            <a:pPr algn="ctr" indent="0" marL="0">
              <a:buNone/>
            </a:pPr>
            <a:r>
              <a:rPr lang="en-US" sz="1700" b="1" dirty="0">
                <a:solidFill>
                  <a:schemeClr val="bg1"/>
                </a:solidFill>
                <a:latin typeface="Cambria" pitchFamily="34" charset="0"/>
                <a:ea typeface="Cambria" pitchFamily="34" charset="-122"/>
                <a:cs typeface="Cambria" pitchFamily="34" charset="-120"/>
              </a:rPr>
              <a:t>Act 5</a:t>
            </a:r>
            <a:endParaRPr lang="en-US" sz="1700" dirty="0"/>
          </a:p>
        </p:txBody>
      </p:sp>
      <p:sp>
        <p:nvSpPr>
          <p:cNvPr id="7" name="card_300"/>
          <p:cNvSpPr/>
          <p:nvPr/>
        </p:nvSpPr>
        <p:spPr>
          <a:xfrm>
            <a:off x="457200" y="1783080"/>
            <a:ext cx="4023360" cy="566928"/>
          </a:xfrm>
          <a:prstGeom prst="roundRect">
            <a:avLst>
              <a:gd name="adj" fmla="val 19355"/>
            </a:avLst>
          </a:prstGeom>
          <a:solidFill>
            <a:schemeClr val="bg2"/>
          </a:solidFill>
          <a:ln/>
        </p:spPr>
      </p:sp>
      <p:sp>
        <p:nvSpPr>
          <p:cNvPr id="8" name="card_301"/>
          <p:cNvSpPr/>
          <p:nvPr/>
        </p:nvSpPr>
        <p:spPr>
          <a:xfrm>
            <a:off x="4663440" y="1783080"/>
            <a:ext cx="4023360" cy="566928"/>
          </a:xfrm>
          <a:prstGeom prst="roundRect">
            <a:avLst>
              <a:gd name="adj" fmla="val 19355"/>
            </a:avLst>
          </a:prstGeom>
          <a:solidFill>
            <a:schemeClr val="bg2"/>
          </a:solidFill>
          <a:ln/>
        </p:spPr>
      </p:sp>
      <p:sp>
        <p:nvSpPr>
          <p:cNvPr id="9" name="txt_302"/>
          <p:cNvSpPr txBox="1"/>
          <p:nvPr/>
        </p:nvSpPr>
        <p:spPr>
          <a:xfrm>
            <a:off x="64008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Calls on darkness: "Come, thick night"</a:t>
            </a:r>
            <a:endParaRPr lang="en-US" sz="1300" dirty="0"/>
          </a:p>
        </p:txBody>
      </p:sp>
      <p:sp>
        <p:nvSpPr>
          <p:cNvPr id="10" name="txt_303"/>
          <p:cNvSpPr txBox="1"/>
          <p:nvPr/>
        </p:nvSpPr>
        <p:spPr>
          <a:xfrm>
            <a:off x="4846320" y="17830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Afraid of the dark: she keeps a light by her</a:t>
            </a:r>
            <a:endParaRPr lang="en-US" sz="1300" dirty="0"/>
          </a:p>
        </p:txBody>
      </p:sp>
      <p:sp>
        <p:nvSpPr>
          <p:cNvPr id="11" name="card_304"/>
          <p:cNvSpPr/>
          <p:nvPr/>
        </p:nvSpPr>
        <p:spPr>
          <a:xfrm>
            <a:off x="457200" y="2468880"/>
            <a:ext cx="4023360" cy="566928"/>
          </a:xfrm>
          <a:prstGeom prst="roundRect">
            <a:avLst>
              <a:gd name="adj" fmla="val 19355"/>
            </a:avLst>
          </a:prstGeom>
          <a:solidFill>
            <a:schemeClr val="bg2"/>
          </a:solidFill>
          <a:ln/>
        </p:spPr>
      </p:sp>
      <p:sp>
        <p:nvSpPr>
          <p:cNvPr id="12" name="card_305"/>
          <p:cNvSpPr/>
          <p:nvPr/>
        </p:nvSpPr>
        <p:spPr>
          <a:xfrm>
            <a:off x="4663440" y="2468880"/>
            <a:ext cx="4023360" cy="566928"/>
          </a:xfrm>
          <a:prstGeom prst="roundRect">
            <a:avLst>
              <a:gd name="adj" fmla="val 19355"/>
            </a:avLst>
          </a:prstGeom>
          <a:solidFill>
            <a:schemeClr val="bg2"/>
          </a:solidFill>
          <a:ln/>
        </p:spPr>
      </p:sp>
      <p:sp>
        <p:nvSpPr>
          <p:cNvPr id="13" name="txt_306"/>
          <p:cNvSpPr txBox="1"/>
          <p:nvPr/>
        </p:nvSpPr>
        <p:spPr>
          <a:xfrm>
            <a:off x="64008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"A little water clears us"</a:t>
            </a:r>
            <a:endParaRPr lang="en-US" sz="1300" dirty="0"/>
          </a:p>
        </p:txBody>
      </p:sp>
      <p:sp>
        <p:nvSpPr>
          <p:cNvPr id="14" name="txt_307"/>
          <p:cNvSpPr txBox="1"/>
          <p:nvPr/>
        </p:nvSpPr>
        <p:spPr>
          <a:xfrm>
            <a:off x="4846320" y="24688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"all the perfumes of Arabia will not sweeten"</a:t>
            </a:r>
            <a:endParaRPr lang="en-US" sz="1300" dirty="0"/>
          </a:p>
        </p:txBody>
      </p:sp>
      <p:sp>
        <p:nvSpPr>
          <p:cNvPr id="15" name="card_308"/>
          <p:cNvSpPr/>
          <p:nvPr/>
        </p:nvSpPr>
        <p:spPr>
          <a:xfrm>
            <a:off x="457200" y="3154680"/>
            <a:ext cx="4023360" cy="566928"/>
          </a:xfrm>
          <a:prstGeom prst="roundRect">
            <a:avLst>
              <a:gd name="adj" fmla="val 19355"/>
            </a:avLst>
          </a:prstGeom>
          <a:solidFill>
            <a:schemeClr val="bg2"/>
          </a:solidFill>
          <a:ln/>
        </p:spPr>
      </p:sp>
      <p:sp>
        <p:nvSpPr>
          <p:cNvPr id="16" name="card_309"/>
          <p:cNvSpPr/>
          <p:nvPr/>
        </p:nvSpPr>
        <p:spPr>
          <a:xfrm>
            <a:off x="4663440" y="3154680"/>
            <a:ext cx="4023360" cy="566928"/>
          </a:xfrm>
          <a:prstGeom prst="roundRect">
            <a:avLst>
              <a:gd name="adj" fmla="val 19355"/>
            </a:avLst>
          </a:prstGeom>
          <a:solidFill>
            <a:schemeClr val="bg2"/>
          </a:solidFill>
          <a:ln/>
        </p:spPr>
      </p:sp>
      <p:sp>
        <p:nvSpPr>
          <p:cNvPr id="17" name="txt_310"/>
          <p:cNvSpPr txBox="1"/>
          <p:nvPr/>
        </p:nvSpPr>
        <p:spPr>
          <a:xfrm>
            <a:off x="64008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Gives orders and speaks in confident verse</a:t>
            </a:r>
            <a:endParaRPr lang="en-US" sz="1300" dirty="0"/>
          </a:p>
        </p:txBody>
      </p:sp>
      <p:sp>
        <p:nvSpPr>
          <p:cNvPr id="18" name="txt_311"/>
          <p:cNvSpPr txBox="1"/>
          <p:nvPr/>
        </p:nvSpPr>
        <p:spPr>
          <a:xfrm>
            <a:off x="4846320" y="31546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Speaks in broken prose, talking to no one</a:t>
            </a:r>
            <a:endParaRPr lang="en-US" sz="1300" dirty="0"/>
          </a:p>
        </p:txBody>
      </p:sp>
      <p:sp>
        <p:nvSpPr>
          <p:cNvPr id="19" name="card_312"/>
          <p:cNvSpPr/>
          <p:nvPr/>
        </p:nvSpPr>
        <p:spPr>
          <a:xfrm>
            <a:off x="457200" y="3840480"/>
            <a:ext cx="4023360" cy="566928"/>
          </a:xfrm>
          <a:prstGeom prst="roundRect">
            <a:avLst>
              <a:gd name="adj" fmla="val 19355"/>
            </a:avLst>
          </a:prstGeom>
          <a:solidFill>
            <a:schemeClr val="bg2"/>
          </a:solidFill>
          <a:ln/>
        </p:spPr>
      </p:sp>
      <p:sp>
        <p:nvSpPr>
          <p:cNvPr id="20" name="card_313"/>
          <p:cNvSpPr/>
          <p:nvPr/>
        </p:nvSpPr>
        <p:spPr>
          <a:xfrm>
            <a:off x="4663440" y="3840480"/>
            <a:ext cx="4023360" cy="566928"/>
          </a:xfrm>
          <a:prstGeom prst="roundRect">
            <a:avLst>
              <a:gd name="adj" fmla="val 19355"/>
            </a:avLst>
          </a:prstGeom>
          <a:solidFill>
            <a:schemeClr val="bg2"/>
          </a:solidFill>
          <a:ln/>
        </p:spPr>
      </p:sp>
      <p:sp>
        <p:nvSpPr>
          <p:cNvPr id="21" name="txt_314"/>
          <p:cNvSpPr txBox="1"/>
          <p:nvPr/>
        </p:nvSpPr>
        <p:spPr>
          <a:xfrm>
            <a:off x="64008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Controls Macbeth</a:t>
            </a:r>
            <a:endParaRPr lang="en-US" sz="1300" dirty="0"/>
          </a:p>
        </p:txBody>
      </p:sp>
      <p:sp>
        <p:nvSpPr>
          <p:cNvPr id="22" name="txt_315"/>
          <p:cNvSpPr txBox="1"/>
          <p:nvPr/>
        </p:nvSpPr>
        <p:spPr>
          <a:xfrm>
            <a:off x="4846320" y="3840480"/>
            <a:ext cx="3657600" cy="566928"/>
          </a:xfrm>
          <a:prstGeom prst="rect">
            <a:avLst/>
          </a:prstGeom>
          <a:noFill/>
          <a:ln/>
        </p:spPr>
        <p:txBody>
          <a:bodyPr wrap="square" lIns="0" tIns="0" rIns="0" bIns="0" rtlCol="0" anchor="ctr"/>
          <a:lstStyle/>
          <a:p>
            <a:pPr algn="l" indent="0" marL="0">
              <a:buNone/>
            </a:pPr>
            <a:r>
              <a:rPr lang="en-US" sz="1300" dirty="0">
                <a:solidFill>
                  <a:schemeClr val="tx1"/>
                </a:solidFill>
              </a:rPr>
              <a:t>Alone, and watched by others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Villain or victim?</a:t>
            </a:r>
            <a:endParaRPr lang="en-US" sz="3000" dirty="0"/>
          </a:p>
        </p:txBody>
      </p:sp>
      <p:sp>
        <p:nvSpPr>
          <p:cNvPr id="3" name="card_316"/>
          <p:cNvSpPr/>
          <p:nvPr/>
        </p:nvSpPr>
        <p:spPr>
          <a:xfrm>
            <a:off x="457200" y="1143000"/>
            <a:ext cx="2606040" cy="1554480"/>
          </a:xfrm>
          <a:prstGeom prst="roundRect">
            <a:avLst>
              <a:gd name="adj" fmla="val 7059"/>
            </a:avLst>
          </a:prstGeom>
          <a:solidFill>
            <a:schemeClr val="bg2"/>
          </a:solidFill>
          <a:ln/>
        </p:spPr>
      </p:sp>
      <p:sp>
        <p:nvSpPr>
          <p:cNvPr id="4" name="txt_317"/>
          <p:cNvSpPr txBox="1"/>
          <p:nvPr/>
        </p:nvSpPr>
        <p:spPr>
          <a:xfrm>
            <a:off x="640080" y="1280160"/>
            <a:ext cx="2286000" cy="365760"/>
          </a:xfrm>
          <a:prstGeom prst="rect">
            <a:avLst/>
          </a:prstGeom>
          <a:noFill/>
          <a:ln/>
        </p:spPr>
        <p:txBody>
          <a:bodyPr wrap="square" lIns="0" tIns="0" rIns="0" bIns="0" rtlCol="0" anchor="t"/>
          <a:lstStyle/>
          <a:p>
            <a:pPr indent="0" marL="0">
              <a:buNone/>
            </a:pPr>
            <a:r>
              <a:rPr lang="en-US" sz="1600" b="1" dirty="0">
                <a:solidFill>
                  <a:schemeClr val="accent1"/>
                </a:solidFill>
                <a:latin typeface="Cambria" pitchFamily="34" charset="0"/>
                <a:ea typeface="Cambria" pitchFamily="34" charset="-122"/>
                <a:cs typeface="Cambria" pitchFamily="34" charset="-120"/>
              </a:rPr>
              <a:t>A villain</a:t>
            </a:r>
            <a:endParaRPr lang="en-US" sz="1600" dirty="0"/>
          </a:p>
        </p:txBody>
      </p:sp>
      <p:sp>
        <p:nvSpPr>
          <p:cNvPr id="5" name="txt_318"/>
          <p:cNvSpPr txBox="1"/>
          <p:nvPr/>
        </p:nvSpPr>
        <p:spPr>
          <a:xfrm>
            <a:off x="640080"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Malcolm calls her a "fiendlike queen". She plans the murder and pushes Macbeth into it.</a:t>
            </a:r>
            <a:endParaRPr lang="en-US" sz="1300" dirty="0"/>
          </a:p>
        </p:txBody>
      </p:sp>
      <p:sp>
        <p:nvSpPr>
          <p:cNvPr id="6" name="card_319"/>
          <p:cNvSpPr/>
          <p:nvPr/>
        </p:nvSpPr>
        <p:spPr>
          <a:xfrm>
            <a:off x="3273552" y="1143000"/>
            <a:ext cx="2606040" cy="1554480"/>
          </a:xfrm>
          <a:prstGeom prst="roundRect">
            <a:avLst>
              <a:gd name="adj" fmla="val 7059"/>
            </a:avLst>
          </a:prstGeom>
          <a:solidFill>
            <a:schemeClr val="bg2"/>
          </a:solidFill>
          <a:ln/>
        </p:spPr>
      </p:sp>
      <p:sp>
        <p:nvSpPr>
          <p:cNvPr id="7" name="txt_320"/>
          <p:cNvSpPr txBox="1"/>
          <p:nvPr/>
        </p:nvSpPr>
        <p:spPr>
          <a:xfrm>
            <a:off x="3456432" y="1280160"/>
            <a:ext cx="2286000" cy="365760"/>
          </a:xfrm>
          <a:prstGeom prst="rect">
            <a:avLst/>
          </a:prstGeom>
          <a:noFill/>
          <a:ln/>
        </p:spPr>
        <p:txBody>
          <a:bodyPr wrap="square" lIns="0" tIns="0" rIns="0" bIns="0" rtlCol="0" anchor="t"/>
          <a:lstStyle/>
          <a:p>
            <a:pPr indent="0" marL="0">
              <a:buNone/>
            </a:pPr>
            <a:r>
              <a:rPr lang="en-US" sz="1600" b="1" dirty="0">
                <a:solidFill>
                  <a:schemeClr val="accent2"/>
                </a:solidFill>
                <a:latin typeface="Cambria" pitchFamily="34" charset="0"/>
                <a:ea typeface="Cambria" pitchFamily="34" charset="-122"/>
                <a:cs typeface="Cambria" pitchFamily="34" charset="-120"/>
              </a:rPr>
              <a:t>A victim</a:t>
            </a:r>
            <a:endParaRPr lang="en-US" sz="1600" dirty="0"/>
          </a:p>
        </p:txBody>
      </p:sp>
      <p:sp>
        <p:nvSpPr>
          <p:cNvPr id="8" name="txt_321"/>
          <p:cNvSpPr txBox="1"/>
          <p:nvPr/>
        </p:nvSpPr>
        <p:spPr>
          <a:xfrm>
            <a:off x="3456432"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She is destroyed by guilt and left alone by Macbeth. Her death is reported, not even shown.</a:t>
            </a:r>
            <a:endParaRPr lang="en-US" sz="1300" dirty="0"/>
          </a:p>
        </p:txBody>
      </p:sp>
      <p:sp>
        <p:nvSpPr>
          <p:cNvPr id="9" name="card_322"/>
          <p:cNvSpPr/>
          <p:nvPr/>
        </p:nvSpPr>
        <p:spPr>
          <a:xfrm>
            <a:off x="6089904" y="1143000"/>
            <a:ext cx="2606040" cy="1554480"/>
          </a:xfrm>
          <a:prstGeom prst="roundRect">
            <a:avLst>
              <a:gd name="adj" fmla="val 7059"/>
            </a:avLst>
          </a:prstGeom>
          <a:solidFill>
            <a:schemeClr val="bg2"/>
          </a:solidFill>
          <a:ln/>
        </p:spPr>
      </p:sp>
      <p:sp>
        <p:nvSpPr>
          <p:cNvPr id="10" name="txt_323"/>
          <p:cNvSpPr txBox="1"/>
          <p:nvPr/>
        </p:nvSpPr>
        <p:spPr>
          <a:xfrm>
            <a:off x="6272784" y="1280160"/>
            <a:ext cx="2286000" cy="365760"/>
          </a:xfrm>
          <a:prstGeom prst="rect">
            <a:avLst/>
          </a:prstGeom>
          <a:noFill/>
          <a:ln/>
        </p:spPr>
        <p:txBody>
          <a:bodyPr wrap="square" lIns="0" tIns="0" rIns="0" bIns="0" rtlCol="0" anchor="t"/>
          <a:lstStyle/>
          <a:p>
            <a:pPr indent="0" marL="0">
              <a:buNone/>
            </a:pPr>
            <a:r>
              <a:rPr lang="en-US" sz="1600" b="1" dirty="0">
                <a:solidFill>
                  <a:schemeClr val="accent6"/>
                </a:solidFill>
                <a:latin typeface="Cambria" pitchFamily="34" charset="0"/>
                <a:ea typeface="Cambria" pitchFamily="34" charset="-122"/>
                <a:cs typeface="Cambria" pitchFamily="34" charset="-120"/>
              </a:rPr>
              <a:t>A tragic figure</a:t>
            </a:r>
            <a:endParaRPr lang="en-US" sz="1600" dirty="0"/>
          </a:p>
        </p:txBody>
      </p:sp>
      <p:sp>
        <p:nvSpPr>
          <p:cNvPr id="11" name="txt_324"/>
          <p:cNvSpPr txBox="1"/>
          <p:nvPr/>
        </p:nvSpPr>
        <p:spPr>
          <a:xfrm>
            <a:off x="6272784" y="1691640"/>
            <a:ext cx="2286000" cy="960120"/>
          </a:xfrm>
          <a:prstGeom prst="rect">
            <a:avLst/>
          </a:prstGeom>
          <a:noFill/>
          <a:ln/>
        </p:spPr>
        <p:txBody>
          <a:bodyPr wrap="square" lIns="0" tIns="0" rIns="0" bIns="0" rtlCol="0" anchor="t"/>
          <a:lstStyle/>
          <a:p>
            <a:pPr indent="0" marL="0">
              <a:buNone/>
            </a:pPr>
            <a:r>
              <a:rPr lang="en-US" sz="1300" dirty="0">
                <a:solidFill>
                  <a:schemeClr val="tx2"/>
                </a:solidFill>
              </a:rPr>
              <a:t>Her ambition was for her husband. She gains everything and loses her mind.</a:t>
            </a:r>
            <a:endParaRPr lang="en-US" sz="1300" dirty="0"/>
          </a:p>
        </p:txBody>
      </p:sp>
      <p:sp>
        <p:nvSpPr>
          <p:cNvPr id="12" name="card_325"/>
          <p:cNvSpPr/>
          <p:nvPr/>
        </p:nvSpPr>
        <p:spPr>
          <a:xfrm>
            <a:off x="914400" y="2971800"/>
            <a:ext cx="7315200" cy="1417320"/>
          </a:xfrm>
          <a:prstGeom prst="roundRect">
            <a:avLst>
              <a:gd name="adj" fmla="val 7742"/>
            </a:avLst>
          </a:prstGeom>
          <a:solidFill>
            <a:srgbClr val="FDF3DC"/>
          </a:solidFill>
          <a:ln/>
        </p:spPr>
      </p:sp>
      <p:sp>
        <p:nvSpPr>
          <p:cNvPr id="13" name="txt_326"/>
          <p:cNvSpPr txBox="1"/>
          <p:nvPr/>
        </p:nvSpPr>
        <p:spPr>
          <a:xfrm>
            <a:off x="1143000" y="3063240"/>
            <a:ext cx="6858000" cy="1234440"/>
          </a:xfrm>
          <a:prstGeom prst="rect">
            <a:avLst/>
          </a:prstGeom>
          <a:noFill/>
          <a:ln/>
        </p:spPr>
        <p:txBody>
          <a:bodyPr wrap="square" lIns="0" tIns="0" rIns="0" bIns="0" rtlCol="0" anchor="ctr"/>
          <a:lstStyle/>
          <a:p>
            <a:pPr indent="0" marL="0">
              <a:buNone/>
            </a:pPr>
            <a:r>
              <a:rPr lang="en-US" sz="1500" b="1" dirty="0">
                <a:solidFill>
                  <a:srgbClr val="F3B61F"/>
                </a:solidFill>
              </a:rPr>
              <a:t>Exam tip: </a:t>
            </a:r>
            <a:pPr indent="0" marL="0">
              <a:buNone/>
            </a:pPr>
            <a:r>
              <a:rPr lang="en-US" sz="1500" dirty="0">
                <a:solidFill>
                  <a:schemeClr val="tx1"/>
                </a:solidFill>
              </a:rPr>
              <a:t>the best answers explore more than one interpretation. Use words like 'perhaps', 'could suggest' and 'alternatively'.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Your turn: which act?</a:t>
            </a:r>
            <a:endParaRPr lang="en-US" sz="3000" dirty="0"/>
          </a:p>
        </p:txBody>
      </p:sp>
      <p:sp>
        <p:nvSpPr>
          <p:cNvPr id="3" name="card_327"/>
          <p:cNvSpPr/>
          <p:nvPr/>
        </p:nvSpPr>
        <p:spPr>
          <a:xfrm>
            <a:off x="457200" y="1143000"/>
            <a:ext cx="4023360" cy="987552"/>
          </a:xfrm>
          <a:prstGeom prst="roundRect">
            <a:avLst>
              <a:gd name="adj" fmla="val 11111"/>
            </a:avLst>
          </a:prstGeom>
          <a:solidFill>
            <a:schemeClr val="bg2"/>
          </a:solidFill>
          <a:ln/>
        </p:spPr>
      </p:sp>
      <p:sp>
        <p:nvSpPr>
          <p:cNvPr id="4" name="badge_328"/>
          <p:cNvSpPr/>
          <p:nvPr/>
        </p:nvSpPr>
        <p:spPr>
          <a:xfrm>
            <a:off x="621792" y="1444752"/>
            <a:ext cx="384048" cy="384048"/>
          </a:xfrm>
          <a:prstGeom prst="ellipse">
            <a:avLst/>
          </a:prstGeom>
          <a:solidFill>
            <a:schemeClr val="accent4"/>
          </a:solidFill>
          <a:ln/>
        </p:spPr>
      </p:sp>
      <p:sp>
        <p:nvSpPr>
          <p:cNvPr id="5" name="badgeTxt_329"/>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30"/>
          <p:cNvSpPr txBox="1"/>
          <p:nvPr/>
        </p:nvSpPr>
        <p:spPr>
          <a:xfrm>
            <a:off x="118872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"Out, damned spot!"</a:t>
            </a:r>
            <a:endParaRPr lang="en-US" sz="1400" dirty="0"/>
          </a:p>
        </p:txBody>
      </p:sp>
      <p:sp>
        <p:nvSpPr>
          <p:cNvPr id="7" name="card_331"/>
          <p:cNvSpPr/>
          <p:nvPr/>
        </p:nvSpPr>
        <p:spPr>
          <a:xfrm>
            <a:off x="4663440" y="1143000"/>
            <a:ext cx="4023360" cy="987552"/>
          </a:xfrm>
          <a:prstGeom prst="roundRect">
            <a:avLst>
              <a:gd name="adj" fmla="val 11111"/>
            </a:avLst>
          </a:prstGeom>
          <a:solidFill>
            <a:schemeClr val="bg2"/>
          </a:solidFill>
          <a:ln/>
        </p:spPr>
      </p:sp>
      <p:sp>
        <p:nvSpPr>
          <p:cNvPr id="8" name="badge_332"/>
          <p:cNvSpPr/>
          <p:nvPr/>
        </p:nvSpPr>
        <p:spPr>
          <a:xfrm>
            <a:off x="4828032" y="1444752"/>
            <a:ext cx="384048" cy="384048"/>
          </a:xfrm>
          <a:prstGeom prst="ellipse">
            <a:avLst/>
          </a:prstGeom>
          <a:solidFill>
            <a:schemeClr val="accent4"/>
          </a:solidFill>
          <a:ln/>
        </p:spPr>
      </p:sp>
      <p:sp>
        <p:nvSpPr>
          <p:cNvPr id="9" name="badgeTxt_333"/>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334"/>
          <p:cNvSpPr txBox="1"/>
          <p:nvPr/>
        </p:nvSpPr>
        <p:spPr>
          <a:xfrm>
            <a:off x="5394960" y="1216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"unsex me here"</a:t>
            </a:r>
            <a:endParaRPr lang="en-US" sz="1400" dirty="0"/>
          </a:p>
        </p:txBody>
      </p:sp>
      <p:sp>
        <p:nvSpPr>
          <p:cNvPr id="11" name="card_335"/>
          <p:cNvSpPr/>
          <p:nvPr/>
        </p:nvSpPr>
        <p:spPr>
          <a:xfrm>
            <a:off x="457200" y="2286000"/>
            <a:ext cx="4023360" cy="987552"/>
          </a:xfrm>
          <a:prstGeom prst="roundRect">
            <a:avLst>
              <a:gd name="adj" fmla="val 11111"/>
            </a:avLst>
          </a:prstGeom>
          <a:solidFill>
            <a:schemeClr val="bg2"/>
          </a:solidFill>
          <a:ln/>
        </p:spPr>
      </p:sp>
      <p:sp>
        <p:nvSpPr>
          <p:cNvPr id="12" name="badge_336"/>
          <p:cNvSpPr/>
          <p:nvPr/>
        </p:nvSpPr>
        <p:spPr>
          <a:xfrm>
            <a:off x="621792" y="2587752"/>
            <a:ext cx="384048" cy="384048"/>
          </a:xfrm>
          <a:prstGeom prst="ellipse">
            <a:avLst/>
          </a:prstGeom>
          <a:solidFill>
            <a:schemeClr val="accent4"/>
          </a:solidFill>
          <a:ln/>
        </p:spPr>
      </p:sp>
      <p:sp>
        <p:nvSpPr>
          <p:cNvPr id="13" name="badgeTxt_337"/>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338"/>
          <p:cNvSpPr txBox="1"/>
          <p:nvPr/>
        </p:nvSpPr>
        <p:spPr>
          <a:xfrm>
            <a:off x="118872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"Naught's had, all's spent"</a:t>
            </a:r>
            <a:endParaRPr lang="en-US" sz="1400" dirty="0"/>
          </a:p>
        </p:txBody>
      </p:sp>
      <p:sp>
        <p:nvSpPr>
          <p:cNvPr id="15" name="card_339"/>
          <p:cNvSpPr/>
          <p:nvPr/>
        </p:nvSpPr>
        <p:spPr>
          <a:xfrm>
            <a:off x="4663440" y="2286000"/>
            <a:ext cx="4023360" cy="987552"/>
          </a:xfrm>
          <a:prstGeom prst="roundRect">
            <a:avLst>
              <a:gd name="adj" fmla="val 11111"/>
            </a:avLst>
          </a:prstGeom>
          <a:solidFill>
            <a:schemeClr val="bg2"/>
          </a:solidFill>
          <a:ln/>
        </p:spPr>
      </p:sp>
      <p:sp>
        <p:nvSpPr>
          <p:cNvPr id="16" name="badge_340"/>
          <p:cNvSpPr/>
          <p:nvPr/>
        </p:nvSpPr>
        <p:spPr>
          <a:xfrm>
            <a:off x="4828032" y="2587752"/>
            <a:ext cx="384048" cy="384048"/>
          </a:xfrm>
          <a:prstGeom prst="ellipse">
            <a:avLst/>
          </a:prstGeom>
          <a:solidFill>
            <a:schemeClr val="accent4"/>
          </a:solidFill>
          <a:ln/>
        </p:spPr>
      </p:sp>
      <p:sp>
        <p:nvSpPr>
          <p:cNvPr id="17" name="badgeTxt_341"/>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18" name="txt_342"/>
          <p:cNvSpPr txBox="1"/>
          <p:nvPr/>
        </p:nvSpPr>
        <p:spPr>
          <a:xfrm>
            <a:off x="5394960" y="2359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"Infirm of purpose!"</a:t>
            </a:r>
            <a:endParaRPr lang="en-US" sz="1400" dirty="0"/>
          </a:p>
        </p:txBody>
      </p:sp>
      <p:sp>
        <p:nvSpPr>
          <p:cNvPr id="19" name="card_343"/>
          <p:cNvSpPr/>
          <p:nvPr/>
        </p:nvSpPr>
        <p:spPr>
          <a:xfrm>
            <a:off x="457200" y="3429000"/>
            <a:ext cx="4023360" cy="987552"/>
          </a:xfrm>
          <a:prstGeom prst="roundRect">
            <a:avLst>
              <a:gd name="adj" fmla="val 11111"/>
            </a:avLst>
          </a:prstGeom>
          <a:solidFill>
            <a:schemeClr val="bg2"/>
          </a:solidFill>
          <a:ln/>
        </p:spPr>
      </p:sp>
      <p:sp>
        <p:nvSpPr>
          <p:cNvPr id="20" name="badge_344"/>
          <p:cNvSpPr/>
          <p:nvPr/>
        </p:nvSpPr>
        <p:spPr>
          <a:xfrm>
            <a:off x="621792" y="3730752"/>
            <a:ext cx="384048" cy="384048"/>
          </a:xfrm>
          <a:prstGeom prst="ellipse">
            <a:avLst/>
          </a:prstGeom>
          <a:solidFill>
            <a:schemeClr val="accent4"/>
          </a:solidFill>
          <a:ln/>
        </p:spPr>
      </p:sp>
      <p:sp>
        <p:nvSpPr>
          <p:cNvPr id="21" name="badgeTxt_345"/>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2" name="txt_346"/>
          <p:cNvSpPr txBox="1"/>
          <p:nvPr/>
        </p:nvSpPr>
        <p:spPr>
          <a:xfrm>
            <a:off x="118872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"When you durst do it, then you were a man"</a:t>
            </a:r>
            <a:endParaRPr lang="en-US" sz="1400" dirty="0"/>
          </a:p>
        </p:txBody>
      </p:sp>
      <p:sp>
        <p:nvSpPr>
          <p:cNvPr id="23" name="card_347"/>
          <p:cNvSpPr/>
          <p:nvPr/>
        </p:nvSpPr>
        <p:spPr>
          <a:xfrm>
            <a:off x="4663440" y="3429000"/>
            <a:ext cx="4023360" cy="987552"/>
          </a:xfrm>
          <a:prstGeom prst="roundRect">
            <a:avLst>
              <a:gd name="adj" fmla="val 11111"/>
            </a:avLst>
          </a:prstGeom>
          <a:solidFill>
            <a:schemeClr val="bg2"/>
          </a:solidFill>
          <a:ln/>
        </p:spPr>
      </p:sp>
      <p:sp>
        <p:nvSpPr>
          <p:cNvPr id="24" name="badge_348"/>
          <p:cNvSpPr/>
          <p:nvPr/>
        </p:nvSpPr>
        <p:spPr>
          <a:xfrm>
            <a:off x="4828032" y="3730752"/>
            <a:ext cx="384048" cy="384048"/>
          </a:xfrm>
          <a:prstGeom prst="ellipse">
            <a:avLst/>
          </a:prstGeom>
          <a:solidFill>
            <a:schemeClr val="accent4"/>
          </a:solidFill>
          <a:ln/>
        </p:spPr>
      </p:sp>
      <p:sp>
        <p:nvSpPr>
          <p:cNvPr id="25" name="badgeTxt_349"/>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26" name="txt_350"/>
          <p:cNvSpPr txBox="1"/>
          <p:nvPr/>
        </p:nvSpPr>
        <p:spPr>
          <a:xfrm>
            <a:off x="5394960" y="3502152"/>
            <a:ext cx="3154680" cy="841248"/>
          </a:xfrm>
          <a:prstGeom prst="rect">
            <a:avLst/>
          </a:prstGeom>
          <a:noFill/>
          <a:ln/>
        </p:spPr>
        <p:txBody>
          <a:bodyPr wrap="square" lIns="0" tIns="0" rIns="0" bIns="0" rtlCol="0" anchor="ctr"/>
          <a:lstStyle/>
          <a:p>
            <a:pPr indent="0" marL="0">
              <a:buNone/>
            </a:pPr>
            <a:r>
              <a:rPr lang="en-US" sz="1400" dirty="0">
                <a:solidFill>
                  <a:schemeClr val="tx1"/>
                </a:solidFill>
              </a:rPr>
              <a:t>"What's done cannot be undone"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Which act? Answers</a:t>
            </a:r>
            <a:endParaRPr lang="en-US" sz="3000" dirty="0"/>
          </a:p>
        </p:txBody>
      </p:sp>
      <p:sp>
        <p:nvSpPr>
          <p:cNvPr id="3" name="card_351"/>
          <p:cNvSpPr/>
          <p:nvPr/>
        </p:nvSpPr>
        <p:spPr>
          <a:xfrm>
            <a:off x="457200" y="1143000"/>
            <a:ext cx="4023360" cy="987552"/>
          </a:xfrm>
          <a:prstGeom prst="roundRect">
            <a:avLst>
              <a:gd name="adj" fmla="val 11111"/>
            </a:avLst>
          </a:prstGeom>
          <a:solidFill>
            <a:schemeClr val="bg2"/>
          </a:solidFill>
          <a:ln/>
        </p:spPr>
      </p:sp>
      <p:sp>
        <p:nvSpPr>
          <p:cNvPr id="4" name="badge_352"/>
          <p:cNvSpPr/>
          <p:nvPr/>
        </p:nvSpPr>
        <p:spPr>
          <a:xfrm>
            <a:off x="621792" y="1444752"/>
            <a:ext cx="384048" cy="384048"/>
          </a:xfrm>
          <a:prstGeom prst="ellipse">
            <a:avLst/>
          </a:prstGeom>
          <a:solidFill>
            <a:schemeClr val="accent4"/>
          </a:solidFill>
          <a:ln/>
        </p:spPr>
      </p:sp>
      <p:sp>
        <p:nvSpPr>
          <p:cNvPr id="5" name="badgeTxt_353"/>
          <p:cNvSpPr txBox="1"/>
          <p:nvPr/>
        </p:nvSpPr>
        <p:spPr>
          <a:xfrm>
            <a:off x="62179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354"/>
          <p:cNvSpPr txBox="1"/>
          <p:nvPr/>
        </p:nvSpPr>
        <p:spPr>
          <a:xfrm>
            <a:off x="118872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"Out, damned spot!"</a:t>
            </a:r>
            <a:endParaRPr lang="en-US" sz="1400" dirty="0"/>
          </a:p>
        </p:txBody>
      </p:sp>
      <p:sp>
        <p:nvSpPr>
          <p:cNvPr id="7" name="txt_355"/>
          <p:cNvSpPr txBox="1"/>
          <p:nvPr/>
        </p:nvSpPr>
        <p:spPr>
          <a:xfrm>
            <a:off x="306324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5 Scene 1</a:t>
            </a:r>
            <a:endParaRPr lang="en-US" sz="1300" dirty="0"/>
          </a:p>
        </p:txBody>
      </p:sp>
      <p:sp>
        <p:nvSpPr>
          <p:cNvPr id="8" name="card_356"/>
          <p:cNvSpPr/>
          <p:nvPr/>
        </p:nvSpPr>
        <p:spPr>
          <a:xfrm>
            <a:off x="4663440" y="1143000"/>
            <a:ext cx="4023360" cy="987552"/>
          </a:xfrm>
          <a:prstGeom prst="roundRect">
            <a:avLst>
              <a:gd name="adj" fmla="val 11111"/>
            </a:avLst>
          </a:prstGeom>
          <a:solidFill>
            <a:schemeClr val="bg2"/>
          </a:solidFill>
          <a:ln/>
        </p:spPr>
      </p:sp>
      <p:sp>
        <p:nvSpPr>
          <p:cNvPr id="9" name="badge_357"/>
          <p:cNvSpPr/>
          <p:nvPr/>
        </p:nvSpPr>
        <p:spPr>
          <a:xfrm>
            <a:off x="4828032" y="1444752"/>
            <a:ext cx="384048" cy="384048"/>
          </a:xfrm>
          <a:prstGeom prst="ellipse">
            <a:avLst/>
          </a:prstGeom>
          <a:solidFill>
            <a:schemeClr val="accent4"/>
          </a:solidFill>
          <a:ln/>
        </p:spPr>
      </p:sp>
      <p:sp>
        <p:nvSpPr>
          <p:cNvPr id="10" name="badgeTxt_358"/>
          <p:cNvSpPr txBox="1"/>
          <p:nvPr/>
        </p:nvSpPr>
        <p:spPr>
          <a:xfrm>
            <a:off x="4828032" y="1444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359"/>
          <p:cNvSpPr txBox="1"/>
          <p:nvPr/>
        </p:nvSpPr>
        <p:spPr>
          <a:xfrm>
            <a:off x="5394960" y="1216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"unsex me here"</a:t>
            </a:r>
            <a:endParaRPr lang="en-US" sz="1400" dirty="0"/>
          </a:p>
        </p:txBody>
      </p:sp>
      <p:sp>
        <p:nvSpPr>
          <p:cNvPr id="12" name="txt_360"/>
          <p:cNvSpPr txBox="1"/>
          <p:nvPr/>
        </p:nvSpPr>
        <p:spPr>
          <a:xfrm>
            <a:off x="7269480" y="1216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1 Scene 5</a:t>
            </a:r>
            <a:endParaRPr lang="en-US" sz="1300" dirty="0"/>
          </a:p>
        </p:txBody>
      </p:sp>
      <p:sp>
        <p:nvSpPr>
          <p:cNvPr id="13" name="card_361"/>
          <p:cNvSpPr/>
          <p:nvPr/>
        </p:nvSpPr>
        <p:spPr>
          <a:xfrm>
            <a:off x="457200" y="2286000"/>
            <a:ext cx="4023360" cy="987552"/>
          </a:xfrm>
          <a:prstGeom prst="roundRect">
            <a:avLst>
              <a:gd name="adj" fmla="val 11111"/>
            </a:avLst>
          </a:prstGeom>
          <a:solidFill>
            <a:schemeClr val="bg2"/>
          </a:solidFill>
          <a:ln/>
        </p:spPr>
      </p:sp>
      <p:sp>
        <p:nvSpPr>
          <p:cNvPr id="14" name="badge_362"/>
          <p:cNvSpPr/>
          <p:nvPr/>
        </p:nvSpPr>
        <p:spPr>
          <a:xfrm>
            <a:off x="621792" y="2587752"/>
            <a:ext cx="384048" cy="384048"/>
          </a:xfrm>
          <a:prstGeom prst="ellipse">
            <a:avLst/>
          </a:prstGeom>
          <a:solidFill>
            <a:schemeClr val="accent4"/>
          </a:solidFill>
          <a:ln/>
        </p:spPr>
      </p:sp>
      <p:sp>
        <p:nvSpPr>
          <p:cNvPr id="15" name="badgeTxt_363"/>
          <p:cNvSpPr txBox="1"/>
          <p:nvPr/>
        </p:nvSpPr>
        <p:spPr>
          <a:xfrm>
            <a:off x="62179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364"/>
          <p:cNvSpPr txBox="1"/>
          <p:nvPr/>
        </p:nvSpPr>
        <p:spPr>
          <a:xfrm>
            <a:off x="118872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"Naught's had, all's spent"</a:t>
            </a:r>
            <a:endParaRPr lang="en-US" sz="1400" dirty="0"/>
          </a:p>
        </p:txBody>
      </p:sp>
      <p:sp>
        <p:nvSpPr>
          <p:cNvPr id="17" name="txt_365"/>
          <p:cNvSpPr txBox="1"/>
          <p:nvPr/>
        </p:nvSpPr>
        <p:spPr>
          <a:xfrm>
            <a:off x="306324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3 Scene 2</a:t>
            </a:r>
            <a:endParaRPr lang="en-US" sz="1300" dirty="0"/>
          </a:p>
        </p:txBody>
      </p:sp>
      <p:sp>
        <p:nvSpPr>
          <p:cNvPr id="18" name="card_366"/>
          <p:cNvSpPr/>
          <p:nvPr/>
        </p:nvSpPr>
        <p:spPr>
          <a:xfrm>
            <a:off x="4663440" y="2286000"/>
            <a:ext cx="4023360" cy="987552"/>
          </a:xfrm>
          <a:prstGeom prst="roundRect">
            <a:avLst>
              <a:gd name="adj" fmla="val 11111"/>
            </a:avLst>
          </a:prstGeom>
          <a:solidFill>
            <a:schemeClr val="bg2"/>
          </a:solidFill>
          <a:ln/>
        </p:spPr>
      </p:sp>
      <p:sp>
        <p:nvSpPr>
          <p:cNvPr id="19" name="badge_367"/>
          <p:cNvSpPr/>
          <p:nvPr/>
        </p:nvSpPr>
        <p:spPr>
          <a:xfrm>
            <a:off x="4828032" y="2587752"/>
            <a:ext cx="384048" cy="384048"/>
          </a:xfrm>
          <a:prstGeom prst="ellipse">
            <a:avLst/>
          </a:prstGeom>
          <a:solidFill>
            <a:schemeClr val="accent4"/>
          </a:solidFill>
          <a:ln/>
        </p:spPr>
      </p:sp>
      <p:sp>
        <p:nvSpPr>
          <p:cNvPr id="20" name="badgeTxt_368"/>
          <p:cNvSpPr txBox="1"/>
          <p:nvPr/>
        </p:nvSpPr>
        <p:spPr>
          <a:xfrm>
            <a:off x="4828032" y="2587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369"/>
          <p:cNvSpPr txBox="1"/>
          <p:nvPr/>
        </p:nvSpPr>
        <p:spPr>
          <a:xfrm>
            <a:off x="5394960" y="2359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"Infirm of purpose!"</a:t>
            </a:r>
            <a:endParaRPr lang="en-US" sz="1400" dirty="0"/>
          </a:p>
        </p:txBody>
      </p:sp>
      <p:sp>
        <p:nvSpPr>
          <p:cNvPr id="22" name="txt_370"/>
          <p:cNvSpPr txBox="1"/>
          <p:nvPr/>
        </p:nvSpPr>
        <p:spPr>
          <a:xfrm>
            <a:off x="7269480" y="2359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2 Scene 2</a:t>
            </a:r>
            <a:endParaRPr lang="en-US" sz="1300" dirty="0"/>
          </a:p>
        </p:txBody>
      </p:sp>
      <p:sp>
        <p:nvSpPr>
          <p:cNvPr id="23" name="card_371"/>
          <p:cNvSpPr/>
          <p:nvPr/>
        </p:nvSpPr>
        <p:spPr>
          <a:xfrm>
            <a:off x="457200" y="3429000"/>
            <a:ext cx="4023360" cy="987552"/>
          </a:xfrm>
          <a:prstGeom prst="roundRect">
            <a:avLst>
              <a:gd name="adj" fmla="val 11111"/>
            </a:avLst>
          </a:prstGeom>
          <a:solidFill>
            <a:schemeClr val="bg2"/>
          </a:solidFill>
          <a:ln/>
        </p:spPr>
      </p:sp>
      <p:sp>
        <p:nvSpPr>
          <p:cNvPr id="24" name="badge_372"/>
          <p:cNvSpPr/>
          <p:nvPr/>
        </p:nvSpPr>
        <p:spPr>
          <a:xfrm>
            <a:off x="621792" y="3730752"/>
            <a:ext cx="384048" cy="384048"/>
          </a:xfrm>
          <a:prstGeom prst="ellipse">
            <a:avLst/>
          </a:prstGeom>
          <a:solidFill>
            <a:schemeClr val="accent4"/>
          </a:solidFill>
          <a:ln/>
        </p:spPr>
      </p:sp>
      <p:sp>
        <p:nvSpPr>
          <p:cNvPr id="25" name="badgeTxt_373"/>
          <p:cNvSpPr txBox="1"/>
          <p:nvPr/>
        </p:nvSpPr>
        <p:spPr>
          <a:xfrm>
            <a:off x="62179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5</a:t>
            </a:r>
            <a:endParaRPr lang="en-US" sz="1500" dirty="0"/>
          </a:p>
        </p:txBody>
      </p:sp>
      <p:sp>
        <p:nvSpPr>
          <p:cNvPr id="26" name="txt_374"/>
          <p:cNvSpPr txBox="1"/>
          <p:nvPr/>
        </p:nvSpPr>
        <p:spPr>
          <a:xfrm>
            <a:off x="118872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"When you durst do it, then you were a man"</a:t>
            </a:r>
            <a:endParaRPr lang="en-US" sz="1400" dirty="0"/>
          </a:p>
        </p:txBody>
      </p:sp>
      <p:sp>
        <p:nvSpPr>
          <p:cNvPr id="27" name="txt_375"/>
          <p:cNvSpPr txBox="1"/>
          <p:nvPr/>
        </p:nvSpPr>
        <p:spPr>
          <a:xfrm>
            <a:off x="306324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1 Scene 7</a:t>
            </a:r>
            <a:endParaRPr lang="en-US" sz="1300" dirty="0"/>
          </a:p>
        </p:txBody>
      </p:sp>
      <p:sp>
        <p:nvSpPr>
          <p:cNvPr id="28" name="card_376"/>
          <p:cNvSpPr/>
          <p:nvPr/>
        </p:nvSpPr>
        <p:spPr>
          <a:xfrm>
            <a:off x="4663440" y="3429000"/>
            <a:ext cx="4023360" cy="987552"/>
          </a:xfrm>
          <a:prstGeom prst="roundRect">
            <a:avLst>
              <a:gd name="adj" fmla="val 11111"/>
            </a:avLst>
          </a:prstGeom>
          <a:solidFill>
            <a:schemeClr val="bg2"/>
          </a:solidFill>
          <a:ln/>
        </p:spPr>
      </p:sp>
      <p:sp>
        <p:nvSpPr>
          <p:cNvPr id="29" name="badge_377"/>
          <p:cNvSpPr/>
          <p:nvPr/>
        </p:nvSpPr>
        <p:spPr>
          <a:xfrm>
            <a:off x="4828032" y="3730752"/>
            <a:ext cx="384048" cy="384048"/>
          </a:xfrm>
          <a:prstGeom prst="ellipse">
            <a:avLst/>
          </a:prstGeom>
          <a:solidFill>
            <a:schemeClr val="accent4"/>
          </a:solidFill>
          <a:ln/>
        </p:spPr>
      </p:sp>
      <p:sp>
        <p:nvSpPr>
          <p:cNvPr id="30" name="badgeTxt_378"/>
          <p:cNvSpPr txBox="1"/>
          <p:nvPr/>
        </p:nvSpPr>
        <p:spPr>
          <a:xfrm>
            <a:off x="4828032" y="373075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6</a:t>
            </a:r>
            <a:endParaRPr lang="en-US" sz="1500" dirty="0"/>
          </a:p>
        </p:txBody>
      </p:sp>
      <p:sp>
        <p:nvSpPr>
          <p:cNvPr id="31" name="txt_379"/>
          <p:cNvSpPr txBox="1"/>
          <p:nvPr/>
        </p:nvSpPr>
        <p:spPr>
          <a:xfrm>
            <a:off x="5394960" y="3502152"/>
            <a:ext cx="1783080" cy="841248"/>
          </a:xfrm>
          <a:prstGeom prst="rect">
            <a:avLst/>
          </a:prstGeom>
          <a:noFill/>
          <a:ln/>
        </p:spPr>
        <p:txBody>
          <a:bodyPr wrap="square" lIns="0" tIns="0" rIns="0" bIns="0" rtlCol="0" anchor="ctr"/>
          <a:lstStyle/>
          <a:p>
            <a:pPr indent="0" marL="0">
              <a:buNone/>
            </a:pPr>
            <a:r>
              <a:rPr lang="en-US" sz="1400" dirty="0">
                <a:solidFill>
                  <a:schemeClr val="tx1"/>
                </a:solidFill>
              </a:rPr>
              <a:t>"What's done cannot be undone"</a:t>
            </a:r>
            <a:endParaRPr lang="en-US" sz="1400" dirty="0"/>
          </a:p>
        </p:txBody>
      </p:sp>
      <p:sp>
        <p:nvSpPr>
          <p:cNvPr id="32" name="txt_380"/>
          <p:cNvSpPr txBox="1"/>
          <p:nvPr/>
        </p:nvSpPr>
        <p:spPr>
          <a:xfrm>
            <a:off x="7269480" y="3502152"/>
            <a:ext cx="1325880" cy="841248"/>
          </a:xfrm>
          <a:prstGeom prst="rect">
            <a:avLst/>
          </a:prstGeom>
          <a:noFill/>
          <a:ln/>
        </p:spPr>
        <p:txBody>
          <a:bodyPr wrap="square" lIns="0" tIns="0" rIns="0" bIns="0" rtlCol="0" anchor="ctr"/>
          <a:lstStyle/>
          <a:p>
            <a:pPr indent="0" marL="0">
              <a:buNone/>
            </a:pPr>
            <a:r>
              <a:rPr lang="en-US" sz="1300" b="1" dirty="0">
                <a:solidFill>
                  <a:schemeClr val="accent1"/>
                </a:solidFill>
              </a:rPr>
              <a:t>Act 5 Scene 1</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1097280"/>
            <a:ext cx="8046720" cy="1600200"/>
          </a:xfrm>
          <a:prstGeom prst="rect">
            <a:avLst/>
          </a:prstGeom>
          <a:noFill/>
          <a:ln/>
        </p:spPr>
        <p:txBody>
          <a:bodyPr wrap="square" lIns="0" tIns="0" rIns="0" bIns="0" rtlCol="0" anchor="b"/>
          <a:lstStyle/>
          <a:p>
            <a:pPr algn="l" indent="0" marL="0">
              <a:buNone/>
            </a:pPr>
            <a:r>
              <a:rPr lang="en-US" sz="3600" b="1" dirty="0">
                <a:solidFill>
                  <a:schemeClr val="bg1"/>
                </a:solidFill>
                <a:latin typeface="Cambria" pitchFamily="34" charset="0"/>
                <a:ea typeface="Cambria" pitchFamily="34" charset="-122"/>
                <a:cs typeface="Cambria" pitchFamily="34" charset="-120"/>
              </a:rPr>
              <a:t>Exam practice</a:t>
            </a:r>
            <a:endParaRPr lang="en-US" sz="3600" dirty="0"/>
          </a:p>
        </p:txBody>
      </p:sp>
      <p:sp>
        <p:nvSpPr>
          <p:cNvPr id="3" name="Text 0"/>
          <p:cNvSpPr/>
          <p:nvPr>
            <p:ph idx="101" type="body" hasCustomPrompt="1"/>
          </p:nvPr>
        </p:nvSpPr>
        <p:spPr>
          <a:xfrm>
            <a:off x="548640" y="2880360"/>
            <a:ext cx="8046720" cy="640080"/>
          </a:xfrm>
          <a:prstGeom prst="rect">
            <a:avLst/>
          </a:prstGeom>
          <a:noFill/>
          <a:ln/>
        </p:spPr>
        <p:txBody>
          <a:bodyPr wrap="square" lIns="0" tIns="0" rIns="0" bIns="0" rtlCol="0" anchor="t"/>
          <a:lstStyle/>
          <a:p>
            <a:pPr indent="0" marL="0">
              <a:buNone/>
            </a:pPr>
            <a:r>
              <a:rPr lang="en-US" sz="1800" dirty="0">
                <a:solidFill>
                  <a:schemeClr val="bg2"/>
                </a:solidFill>
              </a:rPr>
              <a:t>Extract to whole play</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Exam style question</a:t>
            </a:r>
            <a:endParaRPr lang="en-US" sz="3000" dirty="0"/>
          </a:p>
        </p:txBody>
      </p:sp>
      <p:sp>
        <p:nvSpPr>
          <p:cNvPr id="3" name="card_381"/>
          <p:cNvSpPr/>
          <p:nvPr/>
        </p:nvSpPr>
        <p:spPr>
          <a:xfrm>
            <a:off x="457200" y="1097280"/>
            <a:ext cx="4206240" cy="3429000"/>
          </a:xfrm>
          <a:prstGeom prst="roundRect">
            <a:avLst>
              <a:gd name="adj" fmla="val 3200"/>
            </a:avLst>
          </a:prstGeom>
          <a:solidFill>
            <a:srgbClr val="FDF3DC"/>
          </a:solidFill>
          <a:ln/>
        </p:spPr>
      </p:sp>
      <p:sp>
        <p:nvSpPr>
          <p:cNvPr id="4" name="txt_382"/>
          <p:cNvSpPr txBox="1"/>
          <p:nvPr/>
        </p:nvSpPr>
        <p:spPr>
          <a:xfrm>
            <a:off x="640080" y="1170432"/>
            <a:ext cx="3840480" cy="274320"/>
          </a:xfrm>
          <a:prstGeom prst="rect">
            <a:avLst/>
          </a:prstGeom>
          <a:noFill/>
          <a:ln/>
        </p:spPr>
        <p:txBody>
          <a:bodyPr wrap="square" lIns="0" tIns="0" rIns="0" bIns="0" rtlCol="0" anchor="t"/>
          <a:lstStyle/>
          <a:p>
            <a:pPr indent="0" marL="0">
              <a:buNone/>
            </a:pPr>
            <a:r>
              <a:rPr lang="en-US" sz="1200" b="1" dirty="0">
                <a:solidFill>
                  <a:srgbClr val="9A6B00"/>
                </a:solidFill>
              </a:rPr>
              <a:t>Act 1 Scene 7</a:t>
            </a:r>
            <a:endParaRPr lang="en-US" sz="1200" dirty="0"/>
          </a:p>
        </p:txBody>
      </p:sp>
      <p:sp>
        <p:nvSpPr>
          <p:cNvPr id="5" name="txt_383"/>
          <p:cNvSpPr txBox="1"/>
          <p:nvPr/>
        </p:nvSpPr>
        <p:spPr>
          <a:xfrm>
            <a:off x="640080" y="1463040"/>
            <a:ext cx="3840480" cy="3017520"/>
          </a:xfrm>
          <a:prstGeom prst="rect">
            <a:avLst/>
          </a:prstGeom>
          <a:noFill/>
          <a:ln/>
        </p:spPr>
        <p:txBody>
          <a:bodyPr wrap="square" lIns="0" tIns="0" rIns="0" bIns="0" rtlCol="0" anchor="t"/>
          <a:lstStyle/>
          <a:p>
            <a:pPr indent="0" marL="0">
              <a:spcAft>
                <a:spcPts val="600"/>
              </a:spcAft>
              <a:buNone/>
            </a:pPr>
            <a:r>
              <a:rPr lang="en-US" sz="1300" b="1" dirty="0">
                <a:solidFill>
                  <a:srgbClr val="E4572E"/>
                </a:solidFill>
                <a:latin typeface="Cambria" pitchFamily="34" charset="0"/>
                <a:ea typeface="Cambria" pitchFamily="34" charset="-122"/>
                <a:cs typeface="Cambria" pitchFamily="34" charset="-120"/>
              </a:rPr>
              <a:t>LADY MACBETH </a:t>
            </a:r>
            <a:pPr indent="0" marL="0">
              <a:spcAft>
                <a:spcPts val="600"/>
              </a:spcAft>
              <a:buNone/>
            </a:pPr>
            <a:r>
              <a:rPr lang="en-US" sz="1300" dirty="0">
                <a:solidFill>
                  <a:schemeClr val="tx1"/>
                </a:solidFill>
                <a:latin typeface="Cambria" pitchFamily="34" charset="0"/>
                <a:ea typeface="Cambria" pitchFamily="34" charset="-122"/>
                <a:cs typeface="Cambria" pitchFamily="34" charset="-120"/>
              </a:rPr>
              <a:t>Was the hope drunk / Wherein you dressed yourself? Hath it slept since? / And wakes it now, to look so green and pale / At what it did so freely? From this time / Such I account thy love. Art thou afeard / To be the same in thine own act and valour / As thou art in desire?</a:t>
            </a:r>
            <a:endParaRPr lang="en-US" sz="1300" dirty="0"/>
          </a:p>
          <a:p>
            <a:pPr indent="0" marL="0">
              <a:spcAft>
                <a:spcPts val="600"/>
              </a:spcAft>
              <a:buNone/>
            </a:pPr>
            <a:r>
              <a:rPr lang="en-US" sz="1300" b="1" dirty="0">
                <a:solidFill>
                  <a:srgbClr val="17A398"/>
                </a:solidFill>
                <a:latin typeface="Cambria" pitchFamily="34" charset="0"/>
                <a:ea typeface="Cambria" pitchFamily="34" charset="-122"/>
                <a:cs typeface="Cambria" pitchFamily="34" charset="-120"/>
              </a:rPr>
              <a:t>MACBETH </a:t>
            </a:r>
            <a:pPr indent="0" marL="0">
              <a:spcAft>
                <a:spcPts val="600"/>
              </a:spcAft>
              <a:buNone/>
            </a:pPr>
            <a:r>
              <a:rPr lang="en-US" sz="1300" dirty="0">
                <a:solidFill>
                  <a:schemeClr val="tx1"/>
                </a:solidFill>
                <a:latin typeface="Cambria" pitchFamily="34" charset="0"/>
                <a:ea typeface="Cambria" pitchFamily="34" charset="-122"/>
                <a:cs typeface="Cambria" pitchFamily="34" charset="-120"/>
              </a:rPr>
              <a:t>Prithee, peace: / I dare do all that may become a man; / Who dares do more is none.</a:t>
            </a:r>
            <a:endParaRPr lang="en-US" sz="1300" dirty="0"/>
          </a:p>
          <a:p>
            <a:pPr indent="0" marL="0">
              <a:spcAft>
                <a:spcPts val="600"/>
              </a:spcAft>
              <a:buNone/>
            </a:pPr>
            <a:r>
              <a:rPr lang="en-US" sz="1300" b="1" dirty="0">
                <a:solidFill>
                  <a:srgbClr val="E4572E"/>
                </a:solidFill>
                <a:latin typeface="Cambria" pitchFamily="34" charset="0"/>
                <a:ea typeface="Cambria" pitchFamily="34" charset="-122"/>
                <a:cs typeface="Cambria" pitchFamily="34" charset="-120"/>
              </a:rPr>
              <a:t>LADY MACBETH </a:t>
            </a:r>
            <a:pPr indent="0" marL="0">
              <a:spcAft>
                <a:spcPts val="600"/>
              </a:spcAft>
              <a:buNone/>
            </a:pPr>
            <a:r>
              <a:rPr lang="en-US" sz="1300" dirty="0">
                <a:solidFill>
                  <a:schemeClr val="tx1"/>
                </a:solidFill>
                <a:latin typeface="Cambria" pitchFamily="34" charset="0"/>
                <a:ea typeface="Cambria" pitchFamily="34" charset="-122"/>
                <a:cs typeface="Cambria" pitchFamily="34" charset="-120"/>
              </a:rPr>
              <a:t>What beast was't, then, / That made you break this enterprise to me? / When you durst do it, then you were a man</a:t>
            </a:r>
            <a:endParaRPr lang="en-US" sz="1300" dirty="0"/>
          </a:p>
        </p:txBody>
      </p:sp>
      <p:sp>
        <p:nvSpPr>
          <p:cNvPr id="6" name="card_384"/>
          <p:cNvSpPr/>
          <p:nvPr/>
        </p:nvSpPr>
        <p:spPr>
          <a:xfrm>
            <a:off x="4846320" y="1097280"/>
            <a:ext cx="3840480" cy="3429000"/>
          </a:xfrm>
          <a:prstGeom prst="roundRect">
            <a:avLst>
              <a:gd name="adj" fmla="val 3200"/>
            </a:avLst>
          </a:prstGeom>
          <a:solidFill>
            <a:schemeClr val="bg2"/>
          </a:solidFill>
          <a:ln/>
        </p:spPr>
      </p:sp>
      <p:sp>
        <p:nvSpPr>
          <p:cNvPr id="7" name="txt_385"/>
          <p:cNvSpPr txBox="1"/>
          <p:nvPr/>
        </p:nvSpPr>
        <p:spPr>
          <a:xfrm>
            <a:off x="5029200" y="1234440"/>
            <a:ext cx="3520440" cy="3200400"/>
          </a:xfrm>
          <a:prstGeom prst="rect">
            <a:avLst/>
          </a:prstGeom>
          <a:noFill/>
          <a:ln/>
        </p:spPr>
        <p:txBody>
          <a:bodyPr wrap="square" lIns="0" tIns="0" rIns="0" bIns="0" rtlCol="0" anchor="t"/>
          <a:lstStyle/>
          <a:p>
            <a:pPr indent="0" marL="0">
              <a:spcAft>
                <a:spcPts val="400"/>
              </a:spcAft>
              <a:buNone/>
            </a:pPr>
            <a:r>
              <a:rPr lang="en-US" sz="1400" b="1" dirty="0">
                <a:solidFill>
                  <a:schemeClr val="tx1"/>
                </a:solidFill>
                <a:latin typeface="Cambria" pitchFamily="34" charset="0"/>
                <a:ea typeface="Cambria" pitchFamily="34" charset="-122"/>
                <a:cs typeface="Cambria" pitchFamily="34" charset="-120"/>
              </a:rPr>
              <a:t>Starting with this conversation, explore how Shakespeare presents Lady Macbeth as a powerful woman.</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Write about:</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Shakespeare presents Lady Macbeth in this conversation</a:t>
            </a:r>
            <a:endParaRPr lang="en-US" sz="1400" dirty="0"/>
          </a:p>
          <a:p>
            <a:pPr marL="342900" indent="-342900">
              <a:spcAft>
                <a:spcPts val="400"/>
              </a:spcAft>
              <a:buSzPct val="100000"/>
              <a:buChar char="•"/>
            </a:pPr>
            <a:r>
              <a:rPr lang="en-US" sz="1400" dirty="0">
                <a:solidFill>
                  <a:schemeClr val="tx1"/>
                </a:solidFill>
                <a:latin typeface="Cambria" pitchFamily="34" charset="0"/>
                <a:ea typeface="Cambria" pitchFamily="34" charset="-122"/>
                <a:cs typeface="Cambria" pitchFamily="34" charset="-120"/>
              </a:rPr>
              <a:t>how Shakespeare presents Lady Macbeth in the play as a whole.</a:t>
            </a:r>
            <a:endParaRPr lang="en-US" sz="1400" dirty="0"/>
          </a:p>
          <a:p>
            <a:pPr indent="0" marL="0">
              <a:spcAft>
                <a:spcPts val="400"/>
              </a:spcAft>
              <a:buNone/>
            </a:pPr>
            <a:r>
              <a:rPr lang="en-US" sz="1400" dirty="0">
                <a:solidFill>
                  <a:schemeClr val="tx1"/>
                </a:solidFill>
                <a:latin typeface="Cambria" pitchFamily="34" charset="0"/>
                <a:ea typeface="Cambria" pitchFamily="34" charset="-122"/>
                <a:cs typeface="Cambria" pitchFamily="34" charset="-120"/>
              </a:rPr>
              <a:t> </a:t>
            </a:r>
            <a:endParaRPr lang="en-US" sz="1400" dirty="0"/>
          </a:p>
          <a:p>
            <a:pPr indent="0" marL="0">
              <a:spcAft>
                <a:spcPts val="400"/>
              </a:spcAft>
              <a:buNone/>
            </a:pPr>
            <a:r>
              <a:rPr lang="en-US" sz="1400" b="1" dirty="0">
                <a:solidFill>
                  <a:schemeClr val="accent1"/>
                </a:solidFill>
                <a:latin typeface="Cambria" pitchFamily="34" charset="0"/>
                <a:ea typeface="Cambria" pitchFamily="34" charset="-122"/>
                <a:cs typeface="Cambria" pitchFamily="34" charset="-120"/>
              </a:rPr>
              <a:t>[30 marks] plus AO4 [4 marks]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Mark scheme</a:t>
            </a:r>
            <a:endParaRPr lang="en-US" sz="3000" dirty="0"/>
          </a:p>
        </p:txBody>
      </p:sp>
      <p:sp>
        <p:nvSpPr>
          <p:cNvPr id="3" name="card_386"/>
          <p:cNvSpPr/>
          <p:nvPr/>
        </p:nvSpPr>
        <p:spPr>
          <a:xfrm>
            <a:off x="457200" y="1051560"/>
            <a:ext cx="8229600" cy="521208"/>
          </a:xfrm>
          <a:prstGeom prst="roundRect">
            <a:avLst>
              <a:gd name="adj" fmla="val 21053"/>
            </a:avLst>
          </a:prstGeom>
          <a:solidFill>
            <a:schemeClr val="bg2"/>
          </a:solidFill>
          <a:ln/>
        </p:spPr>
      </p:sp>
      <p:sp>
        <p:nvSpPr>
          <p:cNvPr id="4" name="badge_387"/>
          <p:cNvSpPr/>
          <p:nvPr/>
        </p:nvSpPr>
        <p:spPr>
          <a:xfrm>
            <a:off x="566928" y="1106424"/>
            <a:ext cx="411480" cy="411480"/>
          </a:xfrm>
          <a:prstGeom prst="ellipse">
            <a:avLst/>
          </a:prstGeom>
          <a:solidFill>
            <a:schemeClr val="accent1"/>
          </a:solidFill>
          <a:ln/>
        </p:spPr>
      </p:sp>
      <p:sp>
        <p:nvSpPr>
          <p:cNvPr id="5" name="badgeTxt_388"/>
          <p:cNvSpPr txBox="1"/>
          <p:nvPr/>
        </p:nvSpPr>
        <p:spPr>
          <a:xfrm>
            <a:off x="566928" y="110642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L6</a:t>
            </a:r>
            <a:endParaRPr lang="en-US" sz="1300" dirty="0"/>
          </a:p>
        </p:txBody>
      </p:sp>
      <p:sp>
        <p:nvSpPr>
          <p:cNvPr id="6" name="txt_389"/>
          <p:cNvSpPr txBox="1"/>
          <p:nvPr/>
        </p:nvSpPr>
        <p:spPr>
          <a:xfrm>
            <a:off x="1143000" y="105156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26 to 30</a:t>
            </a:r>
            <a:endParaRPr lang="en-US" sz="1400" dirty="0"/>
          </a:p>
        </p:txBody>
      </p:sp>
      <p:sp>
        <p:nvSpPr>
          <p:cNvPr id="7" name="txt_390"/>
          <p:cNvSpPr txBox="1"/>
          <p:nvPr/>
        </p:nvSpPr>
        <p:spPr>
          <a:xfrm>
            <a:off x="2423160" y="1051560"/>
            <a:ext cx="6126480" cy="521208"/>
          </a:xfrm>
          <a:prstGeom prst="rect">
            <a:avLst/>
          </a:prstGeom>
          <a:noFill/>
          <a:ln/>
        </p:spPr>
        <p:txBody>
          <a:bodyPr wrap="square" lIns="0" tIns="0" rIns="0" bIns="0" rtlCol="0" anchor="ctr"/>
          <a:lstStyle/>
          <a:p>
            <a:pPr indent="0" marL="0">
              <a:buNone/>
            </a:pPr>
            <a:r>
              <a:rPr lang="en-US" sz="1300" dirty="0">
                <a:solidFill>
                  <a:schemeClr val="tx1"/>
                </a:solidFill>
              </a:rPr>
              <a:t>Convincing, critical analysis with well judged quotations and context</a:t>
            </a:r>
            <a:endParaRPr lang="en-US" sz="1300" dirty="0"/>
          </a:p>
        </p:txBody>
      </p:sp>
      <p:sp>
        <p:nvSpPr>
          <p:cNvPr id="8" name="card_391"/>
          <p:cNvSpPr/>
          <p:nvPr/>
        </p:nvSpPr>
        <p:spPr>
          <a:xfrm>
            <a:off x="457200" y="1655064"/>
            <a:ext cx="8229600" cy="521208"/>
          </a:xfrm>
          <a:prstGeom prst="roundRect">
            <a:avLst>
              <a:gd name="adj" fmla="val 21053"/>
            </a:avLst>
          </a:prstGeom>
          <a:solidFill>
            <a:schemeClr val="bg2"/>
          </a:solidFill>
          <a:ln/>
        </p:spPr>
      </p:sp>
      <p:sp>
        <p:nvSpPr>
          <p:cNvPr id="9" name="badge_392"/>
          <p:cNvSpPr/>
          <p:nvPr/>
        </p:nvSpPr>
        <p:spPr>
          <a:xfrm>
            <a:off x="566928" y="1709928"/>
            <a:ext cx="411480" cy="411480"/>
          </a:xfrm>
          <a:prstGeom prst="ellipse">
            <a:avLst/>
          </a:prstGeom>
          <a:solidFill>
            <a:schemeClr val="accent2"/>
          </a:solidFill>
          <a:ln/>
        </p:spPr>
      </p:sp>
      <p:sp>
        <p:nvSpPr>
          <p:cNvPr id="10" name="badgeTxt_393"/>
          <p:cNvSpPr txBox="1"/>
          <p:nvPr/>
        </p:nvSpPr>
        <p:spPr>
          <a:xfrm>
            <a:off x="566928" y="1709928"/>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L5</a:t>
            </a:r>
            <a:endParaRPr lang="en-US" sz="1300" dirty="0"/>
          </a:p>
        </p:txBody>
      </p:sp>
      <p:sp>
        <p:nvSpPr>
          <p:cNvPr id="11" name="txt_394"/>
          <p:cNvSpPr txBox="1"/>
          <p:nvPr/>
        </p:nvSpPr>
        <p:spPr>
          <a:xfrm>
            <a:off x="1143000" y="1655064"/>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21 to 25</a:t>
            </a:r>
            <a:endParaRPr lang="en-US" sz="1400" dirty="0"/>
          </a:p>
        </p:txBody>
      </p:sp>
      <p:sp>
        <p:nvSpPr>
          <p:cNvPr id="12" name="txt_395"/>
          <p:cNvSpPr txBox="1"/>
          <p:nvPr/>
        </p:nvSpPr>
        <p:spPr>
          <a:xfrm>
            <a:off x="2423160" y="1655064"/>
            <a:ext cx="6126480" cy="521208"/>
          </a:xfrm>
          <a:prstGeom prst="rect">
            <a:avLst/>
          </a:prstGeom>
          <a:noFill/>
          <a:ln/>
        </p:spPr>
        <p:txBody>
          <a:bodyPr wrap="square" lIns="0" tIns="0" rIns="0" bIns="0" rtlCol="0" anchor="ctr"/>
          <a:lstStyle/>
          <a:p>
            <a:pPr indent="0" marL="0">
              <a:buNone/>
            </a:pPr>
            <a:r>
              <a:rPr lang="en-US" sz="1300" dirty="0">
                <a:solidFill>
                  <a:schemeClr val="tx1"/>
                </a:solidFill>
              </a:rPr>
              <a:t>Thoughtful, developed response with examined methods and context</a:t>
            </a:r>
            <a:endParaRPr lang="en-US" sz="1300" dirty="0"/>
          </a:p>
        </p:txBody>
      </p:sp>
      <p:sp>
        <p:nvSpPr>
          <p:cNvPr id="13" name="card_396"/>
          <p:cNvSpPr/>
          <p:nvPr/>
        </p:nvSpPr>
        <p:spPr>
          <a:xfrm>
            <a:off x="457200" y="2258568"/>
            <a:ext cx="8229600" cy="521208"/>
          </a:xfrm>
          <a:prstGeom prst="roundRect">
            <a:avLst>
              <a:gd name="adj" fmla="val 21053"/>
            </a:avLst>
          </a:prstGeom>
          <a:solidFill>
            <a:schemeClr val="bg2"/>
          </a:solidFill>
          <a:ln/>
        </p:spPr>
      </p:sp>
      <p:sp>
        <p:nvSpPr>
          <p:cNvPr id="14" name="badge_397"/>
          <p:cNvSpPr/>
          <p:nvPr/>
        </p:nvSpPr>
        <p:spPr>
          <a:xfrm>
            <a:off x="566928" y="2313432"/>
            <a:ext cx="411480" cy="411480"/>
          </a:xfrm>
          <a:prstGeom prst="ellipse">
            <a:avLst/>
          </a:prstGeom>
          <a:solidFill>
            <a:schemeClr val="accent2"/>
          </a:solidFill>
          <a:ln/>
        </p:spPr>
      </p:sp>
      <p:sp>
        <p:nvSpPr>
          <p:cNvPr id="15" name="badgeTxt_398"/>
          <p:cNvSpPr txBox="1"/>
          <p:nvPr/>
        </p:nvSpPr>
        <p:spPr>
          <a:xfrm>
            <a:off x="566928" y="2313432"/>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L4</a:t>
            </a:r>
            <a:endParaRPr lang="en-US" sz="1300" dirty="0"/>
          </a:p>
        </p:txBody>
      </p:sp>
      <p:sp>
        <p:nvSpPr>
          <p:cNvPr id="16" name="txt_399"/>
          <p:cNvSpPr txBox="1"/>
          <p:nvPr/>
        </p:nvSpPr>
        <p:spPr>
          <a:xfrm>
            <a:off x="1143000" y="2258568"/>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16 to 20</a:t>
            </a:r>
            <a:endParaRPr lang="en-US" sz="1400" dirty="0"/>
          </a:p>
        </p:txBody>
      </p:sp>
      <p:sp>
        <p:nvSpPr>
          <p:cNvPr id="17" name="txt_400"/>
          <p:cNvSpPr txBox="1"/>
          <p:nvPr/>
        </p:nvSpPr>
        <p:spPr>
          <a:xfrm>
            <a:off x="2423160" y="2258568"/>
            <a:ext cx="6126480" cy="521208"/>
          </a:xfrm>
          <a:prstGeom prst="rect">
            <a:avLst/>
          </a:prstGeom>
          <a:noFill/>
          <a:ln/>
        </p:spPr>
        <p:txBody>
          <a:bodyPr wrap="square" lIns="0" tIns="0" rIns="0" bIns="0" rtlCol="0" anchor="ctr"/>
          <a:lstStyle/>
          <a:p>
            <a:pPr indent="0" marL="0">
              <a:buNone/>
            </a:pPr>
            <a:r>
              <a:rPr lang="en-US" sz="1300" dirty="0">
                <a:solidFill>
                  <a:schemeClr val="tx1"/>
                </a:solidFill>
              </a:rPr>
              <a:t>Clear, explained response with effective quotations and context</a:t>
            </a:r>
            <a:endParaRPr lang="en-US" sz="1300" dirty="0"/>
          </a:p>
        </p:txBody>
      </p:sp>
      <p:sp>
        <p:nvSpPr>
          <p:cNvPr id="18" name="card_401"/>
          <p:cNvSpPr/>
          <p:nvPr/>
        </p:nvSpPr>
        <p:spPr>
          <a:xfrm>
            <a:off x="457200" y="2862072"/>
            <a:ext cx="8229600" cy="521208"/>
          </a:xfrm>
          <a:prstGeom prst="roundRect">
            <a:avLst>
              <a:gd name="adj" fmla="val 21053"/>
            </a:avLst>
          </a:prstGeom>
          <a:solidFill>
            <a:schemeClr val="bg2"/>
          </a:solidFill>
          <a:ln/>
        </p:spPr>
      </p:sp>
      <p:sp>
        <p:nvSpPr>
          <p:cNvPr id="19" name="badge_402"/>
          <p:cNvSpPr/>
          <p:nvPr/>
        </p:nvSpPr>
        <p:spPr>
          <a:xfrm>
            <a:off x="566928" y="2916936"/>
            <a:ext cx="411480" cy="411480"/>
          </a:xfrm>
          <a:prstGeom prst="ellipse">
            <a:avLst/>
          </a:prstGeom>
          <a:solidFill>
            <a:schemeClr val="accent4"/>
          </a:solidFill>
          <a:ln/>
        </p:spPr>
      </p:sp>
      <p:sp>
        <p:nvSpPr>
          <p:cNvPr id="20" name="badgeTxt_403"/>
          <p:cNvSpPr txBox="1"/>
          <p:nvPr/>
        </p:nvSpPr>
        <p:spPr>
          <a:xfrm>
            <a:off x="566928" y="2916936"/>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L3</a:t>
            </a:r>
            <a:endParaRPr lang="en-US" sz="1300" dirty="0"/>
          </a:p>
        </p:txBody>
      </p:sp>
      <p:sp>
        <p:nvSpPr>
          <p:cNvPr id="21" name="txt_404"/>
          <p:cNvSpPr txBox="1"/>
          <p:nvPr/>
        </p:nvSpPr>
        <p:spPr>
          <a:xfrm>
            <a:off x="1143000" y="2862072"/>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11 to 15</a:t>
            </a:r>
            <a:endParaRPr lang="en-US" sz="1400" dirty="0"/>
          </a:p>
        </p:txBody>
      </p:sp>
      <p:sp>
        <p:nvSpPr>
          <p:cNvPr id="22" name="txt_405"/>
          <p:cNvSpPr txBox="1"/>
          <p:nvPr/>
        </p:nvSpPr>
        <p:spPr>
          <a:xfrm>
            <a:off x="2423160" y="2862072"/>
            <a:ext cx="6126480" cy="521208"/>
          </a:xfrm>
          <a:prstGeom prst="rect">
            <a:avLst/>
          </a:prstGeom>
          <a:noFill/>
          <a:ln/>
        </p:spPr>
        <p:txBody>
          <a:bodyPr wrap="square" lIns="0" tIns="0" rIns="0" bIns="0" rtlCol="0" anchor="ctr"/>
          <a:lstStyle/>
          <a:p>
            <a:pPr indent="0" marL="0">
              <a:buNone/>
            </a:pPr>
            <a:r>
              <a:rPr lang="en-US" sz="1300" dirty="0">
                <a:solidFill>
                  <a:schemeClr val="tx1"/>
                </a:solidFill>
              </a:rPr>
              <a:t>Some explained comments with relevant quotations</a:t>
            </a:r>
            <a:endParaRPr lang="en-US" sz="1300" dirty="0"/>
          </a:p>
        </p:txBody>
      </p:sp>
      <p:sp>
        <p:nvSpPr>
          <p:cNvPr id="23" name="card_406"/>
          <p:cNvSpPr/>
          <p:nvPr/>
        </p:nvSpPr>
        <p:spPr>
          <a:xfrm>
            <a:off x="457200" y="3465576"/>
            <a:ext cx="8229600" cy="521208"/>
          </a:xfrm>
          <a:prstGeom prst="roundRect">
            <a:avLst>
              <a:gd name="adj" fmla="val 21053"/>
            </a:avLst>
          </a:prstGeom>
          <a:solidFill>
            <a:schemeClr val="bg2"/>
          </a:solidFill>
          <a:ln/>
        </p:spPr>
      </p:sp>
      <p:sp>
        <p:nvSpPr>
          <p:cNvPr id="24" name="badge_407"/>
          <p:cNvSpPr/>
          <p:nvPr/>
        </p:nvSpPr>
        <p:spPr>
          <a:xfrm>
            <a:off x="566928" y="3520440"/>
            <a:ext cx="411480" cy="411480"/>
          </a:xfrm>
          <a:prstGeom prst="ellipse">
            <a:avLst/>
          </a:prstGeom>
          <a:solidFill>
            <a:schemeClr val="accent4"/>
          </a:solidFill>
          <a:ln/>
        </p:spPr>
      </p:sp>
      <p:sp>
        <p:nvSpPr>
          <p:cNvPr id="25" name="badgeTxt_408"/>
          <p:cNvSpPr txBox="1"/>
          <p:nvPr/>
        </p:nvSpPr>
        <p:spPr>
          <a:xfrm>
            <a:off x="566928" y="3520440"/>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L2</a:t>
            </a:r>
            <a:endParaRPr lang="en-US" sz="1300" dirty="0"/>
          </a:p>
        </p:txBody>
      </p:sp>
      <p:sp>
        <p:nvSpPr>
          <p:cNvPr id="26" name="txt_409"/>
          <p:cNvSpPr txBox="1"/>
          <p:nvPr/>
        </p:nvSpPr>
        <p:spPr>
          <a:xfrm>
            <a:off x="1143000" y="3465576"/>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6 to 10</a:t>
            </a:r>
            <a:endParaRPr lang="en-US" sz="1400" dirty="0"/>
          </a:p>
        </p:txBody>
      </p:sp>
      <p:sp>
        <p:nvSpPr>
          <p:cNvPr id="27" name="txt_410"/>
          <p:cNvSpPr txBox="1"/>
          <p:nvPr/>
        </p:nvSpPr>
        <p:spPr>
          <a:xfrm>
            <a:off x="2423160" y="3465576"/>
            <a:ext cx="6126480" cy="521208"/>
          </a:xfrm>
          <a:prstGeom prst="rect">
            <a:avLst/>
          </a:prstGeom>
          <a:noFill/>
          <a:ln/>
        </p:spPr>
        <p:txBody>
          <a:bodyPr wrap="square" lIns="0" tIns="0" rIns="0" bIns="0" rtlCol="0" anchor="ctr"/>
          <a:lstStyle/>
          <a:p>
            <a:pPr indent="0" marL="0">
              <a:buNone/>
            </a:pPr>
            <a:r>
              <a:rPr lang="en-US" sz="1300" dirty="0">
                <a:solidFill>
                  <a:schemeClr val="tx1"/>
                </a:solidFill>
              </a:rPr>
              <a:t>Supported, relevant comments with some awareness of methods</a:t>
            </a:r>
            <a:endParaRPr lang="en-US" sz="1300" dirty="0"/>
          </a:p>
        </p:txBody>
      </p:sp>
      <p:sp>
        <p:nvSpPr>
          <p:cNvPr id="28" name="card_411"/>
          <p:cNvSpPr/>
          <p:nvPr/>
        </p:nvSpPr>
        <p:spPr>
          <a:xfrm>
            <a:off x="457200" y="4069080"/>
            <a:ext cx="8229600" cy="521208"/>
          </a:xfrm>
          <a:prstGeom prst="roundRect">
            <a:avLst>
              <a:gd name="adj" fmla="val 21053"/>
            </a:avLst>
          </a:prstGeom>
          <a:solidFill>
            <a:schemeClr val="bg2"/>
          </a:solidFill>
          <a:ln/>
        </p:spPr>
      </p:sp>
      <p:sp>
        <p:nvSpPr>
          <p:cNvPr id="29" name="badge_412"/>
          <p:cNvSpPr/>
          <p:nvPr/>
        </p:nvSpPr>
        <p:spPr>
          <a:xfrm>
            <a:off x="566928" y="4123944"/>
            <a:ext cx="411480" cy="411480"/>
          </a:xfrm>
          <a:prstGeom prst="ellipse">
            <a:avLst/>
          </a:prstGeom>
          <a:solidFill>
            <a:schemeClr val="accent4"/>
          </a:solidFill>
          <a:ln/>
        </p:spPr>
      </p:sp>
      <p:sp>
        <p:nvSpPr>
          <p:cNvPr id="30" name="badgeTxt_413"/>
          <p:cNvSpPr txBox="1"/>
          <p:nvPr/>
        </p:nvSpPr>
        <p:spPr>
          <a:xfrm>
            <a:off x="566928" y="4123944"/>
            <a:ext cx="411480" cy="411480"/>
          </a:xfrm>
          <a:prstGeom prst="rect">
            <a:avLst/>
          </a:prstGeom>
          <a:noFill/>
          <a:ln/>
        </p:spPr>
        <p:txBody>
          <a:bodyPr wrap="square" lIns="0" tIns="0" rIns="0" bIns="0" rtlCol="0" anchor="ctr"/>
          <a:lstStyle/>
          <a:p>
            <a:pPr algn="ctr" indent="0" marL="0">
              <a:buNone/>
            </a:pPr>
            <a:r>
              <a:rPr lang="en-US" sz="1300" b="1" dirty="0">
                <a:solidFill>
                  <a:schemeClr val="bg1"/>
                </a:solidFill>
              </a:rPr>
              <a:t>L1</a:t>
            </a:r>
            <a:endParaRPr lang="en-US" sz="1300" dirty="0"/>
          </a:p>
        </p:txBody>
      </p:sp>
      <p:sp>
        <p:nvSpPr>
          <p:cNvPr id="31" name="txt_414"/>
          <p:cNvSpPr txBox="1"/>
          <p:nvPr/>
        </p:nvSpPr>
        <p:spPr>
          <a:xfrm>
            <a:off x="1143000" y="4069080"/>
            <a:ext cx="1280160" cy="521208"/>
          </a:xfrm>
          <a:prstGeom prst="rect">
            <a:avLst/>
          </a:prstGeom>
          <a:noFill/>
          <a:ln/>
        </p:spPr>
        <p:txBody>
          <a:bodyPr wrap="square" lIns="0" tIns="0" rIns="0" bIns="0" rtlCol="0" anchor="ctr"/>
          <a:lstStyle/>
          <a:p>
            <a:pPr indent="0" marL="0">
              <a:buNone/>
            </a:pPr>
            <a:r>
              <a:rPr lang="en-US" sz="1400" b="1" dirty="0">
                <a:solidFill>
                  <a:schemeClr val="tx1"/>
                </a:solidFill>
                <a:latin typeface="Cambria" pitchFamily="34" charset="0"/>
                <a:ea typeface="Cambria" pitchFamily="34" charset="-122"/>
                <a:cs typeface="Cambria" pitchFamily="34" charset="-120"/>
              </a:rPr>
              <a:t>1 to 5</a:t>
            </a:r>
            <a:endParaRPr lang="en-US" sz="1400" dirty="0"/>
          </a:p>
        </p:txBody>
      </p:sp>
      <p:sp>
        <p:nvSpPr>
          <p:cNvPr id="32" name="txt_415"/>
          <p:cNvSpPr txBox="1"/>
          <p:nvPr/>
        </p:nvSpPr>
        <p:spPr>
          <a:xfrm>
            <a:off x="2423160" y="4069080"/>
            <a:ext cx="6126480" cy="521208"/>
          </a:xfrm>
          <a:prstGeom prst="rect">
            <a:avLst/>
          </a:prstGeom>
          <a:noFill/>
          <a:ln/>
        </p:spPr>
        <p:txBody>
          <a:bodyPr wrap="square" lIns="0" tIns="0" rIns="0" bIns="0" rtlCol="0" anchor="ctr"/>
          <a:lstStyle/>
          <a:p>
            <a:pPr indent="0" marL="0">
              <a:buNone/>
            </a:pPr>
            <a:r>
              <a:rPr lang="en-US" sz="1300" dirty="0">
                <a:solidFill>
                  <a:schemeClr val="tx1"/>
                </a:solidFill>
              </a:rPr>
              <a:t>Simple, explicit comments with little reference to the text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What a strong paragraph looks like</a:t>
            </a:r>
            <a:endParaRPr lang="en-US" sz="3000" dirty="0"/>
          </a:p>
        </p:txBody>
      </p:sp>
      <p:sp>
        <p:nvSpPr>
          <p:cNvPr id="3" name="card_416"/>
          <p:cNvSpPr/>
          <p:nvPr/>
        </p:nvSpPr>
        <p:spPr>
          <a:xfrm>
            <a:off x="457200" y="1143000"/>
            <a:ext cx="8229600" cy="3337560"/>
          </a:xfrm>
          <a:prstGeom prst="roundRect">
            <a:avLst>
              <a:gd name="adj" fmla="val 3288"/>
            </a:avLst>
          </a:prstGeom>
          <a:solidFill>
            <a:schemeClr val="bg2"/>
          </a:solidFill>
          <a:ln/>
        </p:spPr>
      </p:sp>
      <p:sp>
        <p:nvSpPr>
          <p:cNvPr id="4" name="txt_417"/>
          <p:cNvSpPr txBox="1"/>
          <p:nvPr/>
        </p:nvSpPr>
        <p:spPr>
          <a:xfrm>
            <a:off x="731520" y="1280160"/>
            <a:ext cx="7680960" cy="3108960"/>
          </a:xfrm>
          <a:prstGeom prst="rect">
            <a:avLst/>
          </a:prstGeom>
          <a:noFill/>
          <a:ln/>
        </p:spPr>
        <p:txBody>
          <a:bodyPr wrap="square" lIns="0" tIns="0" rIns="0" bIns="0" rtlCol="0" anchor="ctr"/>
          <a:lstStyle/>
          <a:p>
            <a:pPr indent="0" marL="0">
              <a:spcAft>
                <a:spcPts val="900"/>
              </a:spcAft>
              <a:buNone/>
            </a:pPr>
            <a:r>
              <a:rPr lang="en-US" sz="1400" b="1" dirty="0">
                <a:solidFill>
                  <a:srgbClr val="E4572E"/>
                </a:solidFill>
              </a:rPr>
              <a:t>Idea: </a:t>
            </a:r>
            <a:pPr indent="0" marL="0">
              <a:spcAft>
                <a:spcPts val="900"/>
              </a:spcAft>
              <a:buNone/>
            </a:pPr>
            <a:r>
              <a:rPr lang="en-US" sz="1400" dirty="0">
                <a:solidFill>
                  <a:schemeClr val="tx1"/>
                </a:solidFill>
              </a:rPr>
              <a:t>In this extract Shakespeare presents Lady Macbeth as powerful because she controls Macbeth by attacking his masculinity. </a:t>
            </a:r>
            <a:endParaRPr lang="en-US" sz="1400" dirty="0"/>
          </a:p>
          <a:p>
            <a:pPr indent="0" marL="0">
              <a:spcAft>
                <a:spcPts val="900"/>
              </a:spcAft>
              <a:buNone/>
            </a:pPr>
            <a:r>
              <a:rPr lang="en-US" sz="1400" b="1" dirty="0">
                <a:solidFill>
                  <a:srgbClr val="F3B61F"/>
                </a:solidFill>
              </a:rPr>
              <a:t>Quotation and method: </a:t>
            </a:r>
            <a:pPr indent="0" marL="0">
              <a:spcAft>
                <a:spcPts val="900"/>
              </a:spcAft>
              <a:buNone/>
            </a:pPr>
            <a:r>
              <a:rPr lang="en-US" sz="1400" dirty="0">
                <a:solidFill>
                  <a:schemeClr val="tx1"/>
                </a:solidFill>
              </a:rPr>
              <a:t>She declares, "When you durst do it, then you were a man". The verb "durst" ties manhood to daring, so refusing to kill becomes cowardice. </a:t>
            </a:r>
            <a:endParaRPr lang="en-US" sz="1400" dirty="0"/>
          </a:p>
          <a:p>
            <a:pPr indent="0" marL="0">
              <a:spcAft>
                <a:spcPts val="900"/>
              </a:spcAft>
              <a:buNone/>
            </a:pPr>
            <a:r>
              <a:rPr lang="en-US" sz="1400" b="1" dirty="0">
                <a:solidFill>
                  <a:srgbClr val="7B3FA0"/>
                </a:solidFill>
              </a:rPr>
              <a:t>Context: </a:t>
            </a:r>
            <a:pPr indent="0" marL="0">
              <a:spcAft>
                <a:spcPts val="900"/>
              </a:spcAft>
              <a:buNone/>
            </a:pPr>
            <a:r>
              <a:rPr lang="en-US" sz="1400" dirty="0">
                <a:solidFill>
                  <a:schemeClr val="tx1"/>
                </a:solidFill>
              </a:rPr>
              <a:t>To a Jacobean audience, a wife instructing her husband would seem unnatural, overturning the order of a patriarchal society. </a:t>
            </a:r>
            <a:endParaRPr lang="en-US" sz="1400" dirty="0"/>
          </a:p>
          <a:p>
            <a:pPr indent="0" marL="0">
              <a:spcAft>
                <a:spcPts val="900"/>
              </a:spcAft>
              <a:buNone/>
            </a:pPr>
            <a:r>
              <a:rPr lang="en-US" sz="1400" b="1" dirty="0">
                <a:solidFill>
                  <a:srgbClr val="17A398"/>
                </a:solidFill>
              </a:rPr>
              <a:t>Whole play: </a:t>
            </a:r>
            <a:pPr indent="0" marL="0">
              <a:spcAft>
                <a:spcPts val="900"/>
              </a:spcAft>
              <a:buNone/>
            </a:pPr>
            <a:r>
              <a:rPr lang="en-US" sz="1400" dirty="0">
                <a:solidFill>
                  <a:schemeClr val="tx1"/>
                </a:solidFill>
              </a:rPr>
              <a:t>Yet by Act 3 the same tactic fails, as "Are you a man?" no longer moves him, suggesting her power was always fragile.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Common mistakes</a:t>
            </a:r>
            <a:endParaRPr lang="en-US" sz="3000" dirty="0"/>
          </a:p>
        </p:txBody>
      </p:sp>
      <p:sp>
        <p:nvSpPr>
          <p:cNvPr id="3" name="card_418"/>
          <p:cNvSpPr/>
          <p:nvPr/>
        </p:nvSpPr>
        <p:spPr>
          <a:xfrm>
            <a:off x="457200" y="1143000"/>
            <a:ext cx="4023360" cy="1508760"/>
          </a:xfrm>
          <a:prstGeom prst="roundRect">
            <a:avLst>
              <a:gd name="adj" fmla="val 7273"/>
            </a:avLst>
          </a:prstGeom>
          <a:solidFill>
            <a:schemeClr val="bg2"/>
          </a:solidFill>
          <a:ln/>
        </p:spPr>
      </p:sp>
      <p:sp>
        <p:nvSpPr>
          <p:cNvPr id="4" name="badge_419"/>
          <p:cNvSpPr/>
          <p:nvPr/>
        </p:nvSpPr>
        <p:spPr>
          <a:xfrm>
            <a:off x="640080" y="1344168"/>
            <a:ext cx="384048" cy="384048"/>
          </a:xfrm>
          <a:prstGeom prst="ellipse">
            <a:avLst/>
          </a:prstGeom>
          <a:solidFill>
            <a:srgbClr val="E4572E"/>
          </a:solidFill>
          <a:ln/>
        </p:spPr>
      </p:sp>
      <p:sp>
        <p:nvSpPr>
          <p:cNvPr id="5" name="badgeTxt_420"/>
          <p:cNvSpPr txBox="1"/>
          <p:nvPr/>
        </p:nvSpPr>
        <p:spPr>
          <a:xfrm>
            <a:off x="64008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21"/>
          <p:cNvSpPr txBox="1"/>
          <p:nvPr/>
        </p:nvSpPr>
        <p:spPr>
          <a:xfrm>
            <a:off x="118872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Retelling the story</a:t>
            </a:r>
            <a:endParaRPr lang="en-US" sz="1600" dirty="0"/>
          </a:p>
        </p:txBody>
      </p:sp>
      <p:sp>
        <p:nvSpPr>
          <p:cNvPr id="7" name="txt_422"/>
          <p:cNvSpPr txBox="1"/>
          <p:nvPr/>
        </p:nvSpPr>
        <p:spPr>
          <a:xfrm>
            <a:off x="118872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Examiners want analysis of how she is presented, not a summary of what she does.</a:t>
            </a:r>
            <a:endParaRPr lang="en-US" sz="1300" dirty="0"/>
          </a:p>
        </p:txBody>
      </p:sp>
      <p:sp>
        <p:nvSpPr>
          <p:cNvPr id="8" name="card_423"/>
          <p:cNvSpPr/>
          <p:nvPr/>
        </p:nvSpPr>
        <p:spPr>
          <a:xfrm>
            <a:off x="4663440" y="1143000"/>
            <a:ext cx="4023360" cy="1508760"/>
          </a:xfrm>
          <a:prstGeom prst="roundRect">
            <a:avLst>
              <a:gd name="adj" fmla="val 7273"/>
            </a:avLst>
          </a:prstGeom>
          <a:solidFill>
            <a:schemeClr val="bg2"/>
          </a:solidFill>
          <a:ln/>
        </p:spPr>
      </p:sp>
      <p:sp>
        <p:nvSpPr>
          <p:cNvPr id="9" name="badge_424"/>
          <p:cNvSpPr/>
          <p:nvPr/>
        </p:nvSpPr>
        <p:spPr>
          <a:xfrm>
            <a:off x="4846320" y="1344168"/>
            <a:ext cx="384048" cy="384048"/>
          </a:xfrm>
          <a:prstGeom prst="ellipse">
            <a:avLst/>
          </a:prstGeom>
          <a:solidFill>
            <a:srgbClr val="E4572E"/>
          </a:solidFill>
          <a:ln/>
        </p:spPr>
      </p:sp>
      <p:sp>
        <p:nvSpPr>
          <p:cNvPr id="10" name="badgeTxt_425"/>
          <p:cNvSpPr txBox="1"/>
          <p:nvPr/>
        </p:nvSpPr>
        <p:spPr>
          <a:xfrm>
            <a:off x="4846320" y="134416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426"/>
          <p:cNvSpPr txBox="1"/>
          <p:nvPr/>
        </p:nvSpPr>
        <p:spPr>
          <a:xfrm>
            <a:off x="5394960" y="132588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Quoting without analysing</a:t>
            </a:r>
            <a:endParaRPr lang="en-US" sz="1600" dirty="0"/>
          </a:p>
        </p:txBody>
      </p:sp>
      <p:sp>
        <p:nvSpPr>
          <p:cNvPr id="12" name="txt_427"/>
          <p:cNvSpPr txBox="1"/>
          <p:nvPr/>
        </p:nvSpPr>
        <p:spPr>
          <a:xfrm>
            <a:off x="5394960" y="1764792"/>
            <a:ext cx="3108960" cy="822960"/>
          </a:xfrm>
          <a:prstGeom prst="rect">
            <a:avLst/>
          </a:prstGeom>
          <a:noFill/>
          <a:ln/>
        </p:spPr>
        <p:txBody>
          <a:bodyPr wrap="square" lIns="0" tIns="0" rIns="0" bIns="0" rtlCol="0" anchor="t"/>
          <a:lstStyle/>
          <a:p>
            <a:pPr indent="0" marL="0">
              <a:buNone/>
            </a:pPr>
            <a:r>
              <a:rPr lang="en-US" sz="1300" dirty="0">
                <a:solidFill>
                  <a:schemeClr val="tx2"/>
                </a:solidFill>
              </a:rPr>
              <a:t>Zoom in on single words, such as 'unsex' or 'durst', and explain their effect.</a:t>
            </a:r>
            <a:endParaRPr lang="en-US" sz="1300" dirty="0"/>
          </a:p>
        </p:txBody>
      </p:sp>
      <p:sp>
        <p:nvSpPr>
          <p:cNvPr id="13" name="card_428"/>
          <p:cNvSpPr/>
          <p:nvPr/>
        </p:nvSpPr>
        <p:spPr>
          <a:xfrm>
            <a:off x="457200" y="2834640"/>
            <a:ext cx="4023360" cy="1508760"/>
          </a:xfrm>
          <a:prstGeom prst="roundRect">
            <a:avLst>
              <a:gd name="adj" fmla="val 7273"/>
            </a:avLst>
          </a:prstGeom>
          <a:solidFill>
            <a:schemeClr val="bg2"/>
          </a:solidFill>
          <a:ln/>
        </p:spPr>
      </p:sp>
      <p:sp>
        <p:nvSpPr>
          <p:cNvPr id="14" name="badge_429"/>
          <p:cNvSpPr/>
          <p:nvPr/>
        </p:nvSpPr>
        <p:spPr>
          <a:xfrm>
            <a:off x="640080" y="3035808"/>
            <a:ext cx="384048" cy="384048"/>
          </a:xfrm>
          <a:prstGeom prst="ellipse">
            <a:avLst/>
          </a:prstGeom>
          <a:solidFill>
            <a:srgbClr val="E4572E"/>
          </a:solidFill>
          <a:ln/>
        </p:spPr>
      </p:sp>
      <p:sp>
        <p:nvSpPr>
          <p:cNvPr id="15" name="badgeTxt_430"/>
          <p:cNvSpPr txBox="1"/>
          <p:nvPr/>
        </p:nvSpPr>
        <p:spPr>
          <a:xfrm>
            <a:off x="64008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431"/>
          <p:cNvSpPr txBox="1"/>
          <p:nvPr/>
        </p:nvSpPr>
        <p:spPr>
          <a:xfrm>
            <a:off x="118872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Bolted on context</a:t>
            </a:r>
            <a:endParaRPr lang="en-US" sz="1600" dirty="0"/>
          </a:p>
        </p:txBody>
      </p:sp>
      <p:sp>
        <p:nvSpPr>
          <p:cNvPr id="17" name="txt_432"/>
          <p:cNvSpPr txBox="1"/>
          <p:nvPr/>
        </p:nvSpPr>
        <p:spPr>
          <a:xfrm>
            <a:off x="118872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Link context to a quotation, rather than writing a separate paragraph about history.</a:t>
            </a:r>
            <a:endParaRPr lang="en-US" sz="1300" dirty="0"/>
          </a:p>
        </p:txBody>
      </p:sp>
      <p:sp>
        <p:nvSpPr>
          <p:cNvPr id="18" name="card_433"/>
          <p:cNvSpPr/>
          <p:nvPr/>
        </p:nvSpPr>
        <p:spPr>
          <a:xfrm>
            <a:off x="4663440" y="2834640"/>
            <a:ext cx="4023360" cy="1508760"/>
          </a:xfrm>
          <a:prstGeom prst="roundRect">
            <a:avLst>
              <a:gd name="adj" fmla="val 7273"/>
            </a:avLst>
          </a:prstGeom>
          <a:solidFill>
            <a:schemeClr val="bg2"/>
          </a:solidFill>
          <a:ln/>
        </p:spPr>
      </p:sp>
      <p:sp>
        <p:nvSpPr>
          <p:cNvPr id="19" name="badge_434"/>
          <p:cNvSpPr/>
          <p:nvPr/>
        </p:nvSpPr>
        <p:spPr>
          <a:xfrm>
            <a:off x="4846320" y="3035808"/>
            <a:ext cx="384048" cy="384048"/>
          </a:xfrm>
          <a:prstGeom prst="ellipse">
            <a:avLst/>
          </a:prstGeom>
          <a:solidFill>
            <a:srgbClr val="E4572E"/>
          </a:solidFill>
          <a:ln/>
        </p:spPr>
      </p:sp>
      <p:sp>
        <p:nvSpPr>
          <p:cNvPr id="20" name="badgeTxt_435"/>
          <p:cNvSpPr txBox="1"/>
          <p:nvPr/>
        </p:nvSpPr>
        <p:spPr>
          <a:xfrm>
            <a:off x="4846320" y="303580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21" name="txt_436"/>
          <p:cNvSpPr txBox="1"/>
          <p:nvPr/>
        </p:nvSpPr>
        <p:spPr>
          <a:xfrm>
            <a:off x="5394960" y="3017520"/>
            <a:ext cx="3108960" cy="411480"/>
          </a:xfrm>
          <a:prstGeom prst="rect">
            <a:avLst/>
          </a:prstGeom>
          <a:noFill/>
          <a:ln/>
        </p:spPr>
        <p:txBody>
          <a:bodyPr wrap="square" lIns="0" tIns="0" rIns="0" bIns="0" rtlCol="0" anchor="t"/>
          <a:lstStyle/>
          <a:p>
            <a:pPr indent="0" marL="0">
              <a:buNone/>
            </a:pPr>
            <a:r>
              <a:rPr lang="en-US" sz="1600" b="1" dirty="0">
                <a:solidFill>
                  <a:schemeClr val="tx1"/>
                </a:solidFill>
                <a:latin typeface="Cambria" pitchFamily="34" charset="0"/>
                <a:ea typeface="Cambria" pitchFamily="34" charset="-122"/>
                <a:cs typeface="Cambria" pitchFamily="34" charset="-120"/>
              </a:rPr>
              <a:t>Forgetting the whole play</a:t>
            </a:r>
            <a:endParaRPr lang="en-US" sz="1600" dirty="0"/>
          </a:p>
        </p:txBody>
      </p:sp>
      <p:sp>
        <p:nvSpPr>
          <p:cNvPr id="22" name="txt_437"/>
          <p:cNvSpPr txBox="1"/>
          <p:nvPr/>
        </p:nvSpPr>
        <p:spPr>
          <a:xfrm>
            <a:off x="5394960" y="3456432"/>
            <a:ext cx="3108960" cy="822960"/>
          </a:xfrm>
          <a:prstGeom prst="rect">
            <a:avLst/>
          </a:prstGeom>
          <a:noFill/>
          <a:ln/>
        </p:spPr>
        <p:txBody>
          <a:bodyPr wrap="square" lIns="0" tIns="0" rIns="0" bIns="0" rtlCol="0" anchor="t"/>
          <a:lstStyle/>
          <a:p>
            <a:pPr indent="0" marL="0">
              <a:buNone/>
            </a:pPr>
            <a:r>
              <a:rPr lang="en-US" sz="1300" dirty="0">
                <a:solidFill>
                  <a:schemeClr val="tx2"/>
                </a:solidFill>
              </a:rPr>
              <a:t>The question asks about the extract and the play as a whole. Cover both.</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a:t>
            </a:r>
            <a:endParaRPr lang="en-US" sz="3000" dirty="0"/>
          </a:p>
        </p:txBody>
      </p:sp>
      <p:sp>
        <p:nvSpPr>
          <p:cNvPr id="3" name="card_438"/>
          <p:cNvSpPr/>
          <p:nvPr/>
        </p:nvSpPr>
        <p:spPr>
          <a:xfrm>
            <a:off x="457200" y="1143000"/>
            <a:ext cx="8229600" cy="960120"/>
          </a:xfrm>
          <a:prstGeom prst="roundRect">
            <a:avLst>
              <a:gd name="adj" fmla="val 11429"/>
            </a:avLst>
          </a:prstGeom>
          <a:solidFill>
            <a:schemeClr val="bg2"/>
          </a:solidFill>
          <a:ln/>
        </p:spPr>
      </p:sp>
      <p:sp>
        <p:nvSpPr>
          <p:cNvPr id="4" name="badge_439"/>
          <p:cNvSpPr/>
          <p:nvPr/>
        </p:nvSpPr>
        <p:spPr>
          <a:xfrm>
            <a:off x="685800" y="1426464"/>
            <a:ext cx="402336" cy="402336"/>
          </a:xfrm>
          <a:prstGeom prst="ellipse">
            <a:avLst/>
          </a:prstGeom>
          <a:solidFill>
            <a:schemeClr val="accent4"/>
          </a:solidFill>
          <a:ln/>
        </p:spPr>
      </p:sp>
      <p:sp>
        <p:nvSpPr>
          <p:cNvPr id="5" name="badgeTxt_440"/>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41"/>
          <p:cNvSpPr txBox="1"/>
          <p:nvPr/>
        </p:nvSpPr>
        <p:spPr>
          <a:xfrm>
            <a:off x="1325880" y="1252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does Lady Macbeth ask the spirits to do in Act 1 Scene 5?</a:t>
            </a:r>
            <a:endParaRPr lang="en-US" sz="1600" dirty="0"/>
          </a:p>
        </p:txBody>
      </p:sp>
      <p:sp>
        <p:nvSpPr>
          <p:cNvPr id="7" name="card_442"/>
          <p:cNvSpPr/>
          <p:nvPr/>
        </p:nvSpPr>
        <p:spPr>
          <a:xfrm>
            <a:off x="457200" y="2286000"/>
            <a:ext cx="8229600" cy="960120"/>
          </a:xfrm>
          <a:prstGeom prst="roundRect">
            <a:avLst>
              <a:gd name="adj" fmla="val 11429"/>
            </a:avLst>
          </a:prstGeom>
          <a:solidFill>
            <a:schemeClr val="bg2"/>
          </a:solidFill>
          <a:ln/>
        </p:spPr>
      </p:sp>
      <p:sp>
        <p:nvSpPr>
          <p:cNvPr id="8" name="badge_443"/>
          <p:cNvSpPr/>
          <p:nvPr/>
        </p:nvSpPr>
        <p:spPr>
          <a:xfrm>
            <a:off x="685800" y="2569464"/>
            <a:ext cx="402336" cy="402336"/>
          </a:xfrm>
          <a:prstGeom prst="ellipse">
            <a:avLst/>
          </a:prstGeom>
          <a:solidFill>
            <a:schemeClr val="accent4"/>
          </a:solidFill>
          <a:ln/>
        </p:spPr>
      </p:sp>
      <p:sp>
        <p:nvSpPr>
          <p:cNvPr id="9" name="badgeTxt_444"/>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0" name="txt_445"/>
          <p:cNvSpPr txBox="1"/>
          <p:nvPr/>
        </p:nvSpPr>
        <p:spPr>
          <a:xfrm>
            <a:off x="1325880" y="2395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What does she think will clear them of the murder in Act 2?</a:t>
            </a:r>
            <a:endParaRPr lang="en-US" sz="1600" dirty="0"/>
          </a:p>
        </p:txBody>
      </p:sp>
      <p:sp>
        <p:nvSpPr>
          <p:cNvPr id="11" name="card_446"/>
          <p:cNvSpPr/>
          <p:nvPr/>
        </p:nvSpPr>
        <p:spPr>
          <a:xfrm>
            <a:off x="457200" y="3429000"/>
            <a:ext cx="8229600" cy="960120"/>
          </a:xfrm>
          <a:prstGeom prst="roundRect">
            <a:avLst>
              <a:gd name="adj" fmla="val 11429"/>
            </a:avLst>
          </a:prstGeom>
          <a:solidFill>
            <a:schemeClr val="bg2"/>
          </a:solidFill>
          <a:ln/>
        </p:spPr>
      </p:sp>
      <p:sp>
        <p:nvSpPr>
          <p:cNvPr id="12" name="badge_447"/>
          <p:cNvSpPr/>
          <p:nvPr/>
        </p:nvSpPr>
        <p:spPr>
          <a:xfrm>
            <a:off x="685800" y="3712464"/>
            <a:ext cx="402336" cy="402336"/>
          </a:xfrm>
          <a:prstGeom prst="ellipse">
            <a:avLst/>
          </a:prstGeom>
          <a:solidFill>
            <a:schemeClr val="accent4"/>
          </a:solidFill>
          <a:ln/>
        </p:spPr>
      </p:sp>
      <p:sp>
        <p:nvSpPr>
          <p:cNvPr id="13" name="badgeTxt_448"/>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4" name="txt_449"/>
          <p:cNvSpPr txBox="1"/>
          <p:nvPr/>
        </p:nvSpPr>
        <p:spPr>
          <a:xfrm>
            <a:off x="1325880" y="3538728"/>
            <a:ext cx="7132320" cy="731520"/>
          </a:xfrm>
          <a:prstGeom prst="rect">
            <a:avLst/>
          </a:prstGeom>
          <a:noFill/>
          <a:ln/>
        </p:spPr>
        <p:txBody>
          <a:bodyPr wrap="square" lIns="0" tIns="0" rIns="0" bIns="0" rtlCol="0" anchor="ctr"/>
          <a:lstStyle/>
          <a:p>
            <a:pPr indent="0" marL="0">
              <a:buNone/>
            </a:pPr>
            <a:r>
              <a:rPr lang="en-US" sz="1600" dirty="0">
                <a:solidFill>
                  <a:schemeClr val="tx1"/>
                </a:solidFill>
              </a:rPr>
              <a:t>In which scene does she sleepwalk?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640080"/>
          </a:xfrm>
          <a:prstGeom prst="rect">
            <a:avLst/>
          </a:prstGeom>
          <a:noFill/>
          <a:ln/>
        </p:spPr>
        <p:txBody>
          <a:bodyPr wrap="square" lIns="0" tIns="0" rIns="0" bIns="0" rtlCol="0" anchor="ctr"/>
          <a:lstStyle/>
          <a:p>
            <a:pPr indent="0" marL="0">
              <a:buNone/>
            </a:pPr>
            <a:r>
              <a:rPr lang="en-US" sz="3000" b="1" dirty="0">
                <a:solidFill>
                  <a:schemeClr val="tx1"/>
                </a:solidFill>
                <a:latin typeface="Cambria" pitchFamily="34" charset="0"/>
                <a:ea typeface="Cambria" pitchFamily="34" charset="-122"/>
                <a:cs typeface="Cambria" pitchFamily="34" charset="-120"/>
              </a:rPr>
              <a:t>Exit ticket: answers</a:t>
            </a:r>
            <a:endParaRPr lang="en-US" sz="3000" dirty="0"/>
          </a:p>
        </p:txBody>
      </p:sp>
      <p:sp>
        <p:nvSpPr>
          <p:cNvPr id="3" name="card_450"/>
          <p:cNvSpPr/>
          <p:nvPr/>
        </p:nvSpPr>
        <p:spPr>
          <a:xfrm>
            <a:off x="457200" y="1143000"/>
            <a:ext cx="8229600" cy="960120"/>
          </a:xfrm>
          <a:prstGeom prst="roundRect">
            <a:avLst>
              <a:gd name="adj" fmla="val 11429"/>
            </a:avLst>
          </a:prstGeom>
          <a:solidFill>
            <a:schemeClr val="bg2"/>
          </a:solidFill>
          <a:ln/>
        </p:spPr>
      </p:sp>
      <p:sp>
        <p:nvSpPr>
          <p:cNvPr id="4" name="badge_451"/>
          <p:cNvSpPr/>
          <p:nvPr/>
        </p:nvSpPr>
        <p:spPr>
          <a:xfrm>
            <a:off x="685800" y="1426464"/>
            <a:ext cx="402336" cy="402336"/>
          </a:xfrm>
          <a:prstGeom prst="ellipse">
            <a:avLst/>
          </a:prstGeom>
          <a:solidFill>
            <a:schemeClr val="accent4"/>
          </a:solidFill>
          <a:ln/>
        </p:spPr>
      </p:sp>
      <p:sp>
        <p:nvSpPr>
          <p:cNvPr id="5" name="badgeTxt_452"/>
          <p:cNvSpPr txBox="1"/>
          <p:nvPr/>
        </p:nvSpPr>
        <p:spPr>
          <a:xfrm>
            <a:off x="685800" y="1426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6" name="txt_453"/>
          <p:cNvSpPr txBox="1"/>
          <p:nvPr/>
        </p:nvSpPr>
        <p:spPr>
          <a:xfrm>
            <a:off x="1325880" y="1252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What does Lady Macbeth ask the spirits to do in Act 1 Scene 5?</a:t>
            </a:r>
            <a:endParaRPr lang="en-US" sz="1600" dirty="0"/>
          </a:p>
        </p:txBody>
      </p:sp>
      <p:sp>
        <p:nvSpPr>
          <p:cNvPr id="7" name="txt_454"/>
          <p:cNvSpPr txBox="1"/>
          <p:nvPr/>
        </p:nvSpPr>
        <p:spPr>
          <a:xfrm>
            <a:off x="5943600" y="1252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"unsex me here"</a:t>
            </a:r>
            <a:endParaRPr lang="en-US" sz="1600" dirty="0"/>
          </a:p>
        </p:txBody>
      </p:sp>
      <p:sp>
        <p:nvSpPr>
          <p:cNvPr id="8" name="card_455"/>
          <p:cNvSpPr/>
          <p:nvPr/>
        </p:nvSpPr>
        <p:spPr>
          <a:xfrm>
            <a:off x="457200" y="2286000"/>
            <a:ext cx="8229600" cy="960120"/>
          </a:xfrm>
          <a:prstGeom prst="roundRect">
            <a:avLst>
              <a:gd name="adj" fmla="val 11429"/>
            </a:avLst>
          </a:prstGeom>
          <a:solidFill>
            <a:schemeClr val="bg2"/>
          </a:solidFill>
          <a:ln/>
        </p:spPr>
      </p:sp>
      <p:sp>
        <p:nvSpPr>
          <p:cNvPr id="9" name="badge_456"/>
          <p:cNvSpPr/>
          <p:nvPr/>
        </p:nvSpPr>
        <p:spPr>
          <a:xfrm>
            <a:off x="685800" y="2569464"/>
            <a:ext cx="402336" cy="402336"/>
          </a:xfrm>
          <a:prstGeom prst="ellipse">
            <a:avLst/>
          </a:prstGeom>
          <a:solidFill>
            <a:schemeClr val="accent4"/>
          </a:solidFill>
          <a:ln/>
        </p:spPr>
      </p:sp>
      <p:sp>
        <p:nvSpPr>
          <p:cNvPr id="10" name="badgeTxt_457"/>
          <p:cNvSpPr txBox="1"/>
          <p:nvPr/>
        </p:nvSpPr>
        <p:spPr>
          <a:xfrm>
            <a:off x="685800" y="2569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11" name="txt_458"/>
          <p:cNvSpPr txBox="1"/>
          <p:nvPr/>
        </p:nvSpPr>
        <p:spPr>
          <a:xfrm>
            <a:off x="1325880" y="2395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What does she think will clear them of the murder in Act 2?</a:t>
            </a:r>
            <a:endParaRPr lang="en-US" sz="1600" dirty="0"/>
          </a:p>
        </p:txBody>
      </p:sp>
      <p:sp>
        <p:nvSpPr>
          <p:cNvPr id="12" name="txt_459"/>
          <p:cNvSpPr txBox="1"/>
          <p:nvPr/>
        </p:nvSpPr>
        <p:spPr>
          <a:xfrm>
            <a:off x="5943600" y="2395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"A little water"</a:t>
            </a:r>
            <a:endParaRPr lang="en-US" sz="1600" dirty="0"/>
          </a:p>
        </p:txBody>
      </p:sp>
      <p:sp>
        <p:nvSpPr>
          <p:cNvPr id="13" name="card_460"/>
          <p:cNvSpPr/>
          <p:nvPr/>
        </p:nvSpPr>
        <p:spPr>
          <a:xfrm>
            <a:off x="457200" y="3429000"/>
            <a:ext cx="8229600" cy="960120"/>
          </a:xfrm>
          <a:prstGeom prst="roundRect">
            <a:avLst>
              <a:gd name="adj" fmla="val 11429"/>
            </a:avLst>
          </a:prstGeom>
          <a:solidFill>
            <a:schemeClr val="bg2"/>
          </a:solidFill>
          <a:ln/>
        </p:spPr>
      </p:sp>
      <p:sp>
        <p:nvSpPr>
          <p:cNvPr id="14" name="badge_461"/>
          <p:cNvSpPr/>
          <p:nvPr/>
        </p:nvSpPr>
        <p:spPr>
          <a:xfrm>
            <a:off x="685800" y="3712464"/>
            <a:ext cx="402336" cy="402336"/>
          </a:xfrm>
          <a:prstGeom prst="ellipse">
            <a:avLst/>
          </a:prstGeom>
          <a:solidFill>
            <a:schemeClr val="accent4"/>
          </a:solidFill>
          <a:ln/>
        </p:spPr>
      </p:sp>
      <p:sp>
        <p:nvSpPr>
          <p:cNvPr id="15" name="badgeTxt_462"/>
          <p:cNvSpPr txBox="1"/>
          <p:nvPr/>
        </p:nvSpPr>
        <p:spPr>
          <a:xfrm>
            <a:off x="685800" y="3712464"/>
            <a:ext cx="402336" cy="402336"/>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16" name="txt_463"/>
          <p:cNvSpPr txBox="1"/>
          <p:nvPr/>
        </p:nvSpPr>
        <p:spPr>
          <a:xfrm>
            <a:off x="1325880" y="3538728"/>
            <a:ext cx="4480560" cy="731520"/>
          </a:xfrm>
          <a:prstGeom prst="rect">
            <a:avLst/>
          </a:prstGeom>
          <a:noFill/>
          <a:ln/>
        </p:spPr>
        <p:txBody>
          <a:bodyPr wrap="square" lIns="0" tIns="0" rIns="0" bIns="0" rtlCol="0" anchor="ctr"/>
          <a:lstStyle/>
          <a:p>
            <a:pPr indent="0" marL="0">
              <a:buNone/>
            </a:pPr>
            <a:r>
              <a:rPr lang="en-US" sz="1600" dirty="0">
                <a:solidFill>
                  <a:schemeClr val="tx1"/>
                </a:solidFill>
              </a:rPr>
              <a:t>In which scene does she sleepwalk?</a:t>
            </a:r>
            <a:endParaRPr lang="en-US" sz="1600" dirty="0"/>
          </a:p>
        </p:txBody>
      </p:sp>
      <p:sp>
        <p:nvSpPr>
          <p:cNvPr id="17" name="txt_464"/>
          <p:cNvSpPr txBox="1"/>
          <p:nvPr/>
        </p:nvSpPr>
        <p:spPr>
          <a:xfrm>
            <a:off x="5943600" y="3538728"/>
            <a:ext cx="2606040" cy="731520"/>
          </a:xfrm>
          <a:prstGeom prst="rect">
            <a:avLst/>
          </a:prstGeom>
          <a:noFill/>
          <a:ln/>
        </p:spPr>
        <p:txBody>
          <a:bodyPr wrap="square" lIns="0" tIns="0" rIns="0" bIns="0" rtlCol="0" anchor="ctr"/>
          <a:lstStyle/>
          <a:p>
            <a:pPr indent="0" marL="0">
              <a:buNone/>
            </a:pPr>
            <a:r>
              <a:rPr lang="en-US" sz="1600" b="1" dirty="0">
                <a:solidFill>
                  <a:schemeClr val="accent1"/>
                </a:solidFill>
                <a:latin typeface="Cambria" pitchFamily="34" charset="0"/>
                <a:ea typeface="Cambria" pitchFamily="34" charset="-122"/>
                <a:cs typeface="Cambria" pitchFamily="34" charset="-120"/>
              </a:rPr>
              <a:t>Act 5 Scene 1</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2"/>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title" hasCustomPrompt="1"/>
          </p:nvPr>
        </p:nvSpPr>
        <p:spPr>
          <a:xfrm>
            <a:off x="548640" y="1234440"/>
            <a:ext cx="5120640" cy="1554480"/>
          </a:xfrm>
          <a:prstGeom prst="rect">
            <a:avLst/>
          </a:prstGeom>
          <a:noFill/>
          <a:ln/>
        </p:spPr>
        <p:txBody>
          <a:bodyPr wrap="square" lIns="0" tIns="0" rIns="0" bIns="0" rtlCol="0" anchor="b"/>
          <a:lstStyle/>
          <a:p>
            <a:pPr algn="l" indent="0" marL="0">
              <a:buNone/>
            </a:pPr>
            <a:r>
              <a:rPr lang="en-US" sz="4000" b="1" dirty="0">
                <a:solidFill>
                  <a:schemeClr val="bg1"/>
                </a:solidFill>
                <a:latin typeface="Cambria" pitchFamily="34" charset="0"/>
                <a:ea typeface="Cambria" pitchFamily="34" charset="-122"/>
                <a:cs typeface="Cambria" pitchFamily="34" charset="-120"/>
              </a:rPr>
              <a:t>Key points</a:t>
            </a:r>
            <a:endParaRPr lang="en-US" sz="4000" dirty="0"/>
          </a:p>
        </p:txBody>
      </p:sp>
      <p:sp>
        <p:nvSpPr>
          <p:cNvPr id="3" name="Text 0"/>
          <p:cNvSpPr/>
          <p:nvPr>
            <p:ph idx="101" type="body" hasCustomPrompt="1"/>
          </p:nvPr>
        </p:nvSpPr>
        <p:spPr>
          <a:xfrm>
            <a:off x="548640" y="2926080"/>
            <a:ext cx="5120640" cy="1645920"/>
          </a:xfrm>
          <a:prstGeom prst="rect">
            <a:avLst/>
          </a:prstGeom>
          <a:noFill/>
          <a:ln/>
        </p:spPr>
        <p:txBody>
          <a:bodyPr wrap="square" lIns="0" tIns="0" rIns="0" bIns="0" rtlCol="0" anchor="t"/>
          <a:lstStyle/>
          <a:p>
            <a:pPr indent="0" marL="0">
              <a:spcAft>
                <a:spcPts val="600"/>
              </a:spcAft>
              <a:buNone/>
            </a:pPr>
            <a:r>
              <a:rPr lang="en-US" sz="1700" dirty="0">
                <a:solidFill>
                  <a:schemeClr val="bg2"/>
                </a:solidFill>
              </a:rPr>
              <a:t>Act 1: she rejects her womanhood and controls Macbeth</a:t>
            </a:r>
            <a:endParaRPr lang="en-US" sz="1700" dirty="0"/>
          </a:p>
          <a:p>
            <a:pPr indent="0" marL="0">
              <a:spcAft>
                <a:spcPts val="600"/>
              </a:spcAft>
              <a:buNone/>
            </a:pPr>
            <a:r>
              <a:rPr lang="en-US" sz="1700" dirty="0">
                <a:solidFill>
                  <a:schemeClr val="bg2"/>
                </a:solidFill>
              </a:rPr>
              <a:t>Act 2: she is calm, but could not kill Duncan herself</a:t>
            </a:r>
            <a:endParaRPr lang="en-US" sz="1700" dirty="0"/>
          </a:p>
          <a:p>
            <a:pPr indent="0" marL="0">
              <a:spcAft>
                <a:spcPts val="600"/>
              </a:spcAft>
              <a:buNone/>
            </a:pPr>
            <a:r>
              <a:rPr lang="en-US" sz="1700" dirty="0">
                <a:solidFill>
                  <a:schemeClr val="bg2"/>
                </a:solidFill>
              </a:rPr>
              <a:t>Act 3: Macbeth shuts her out of his plans</a:t>
            </a:r>
            <a:endParaRPr lang="en-US" sz="1700" dirty="0"/>
          </a:p>
          <a:p>
            <a:pPr indent="0" marL="0">
              <a:spcAft>
                <a:spcPts val="600"/>
              </a:spcAft>
              <a:buNone/>
            </a:pPr>
            <a:r>
              <a:rPr lang="en-US" sz="1700" dirty="0">
                <a:solidFill>
                  <a:schemeClr val="bg2"/>
                </a:solidFill>
              </a:rPr>
              <a:t>Act 5: guilt breaks her mind and she dies offstage</a:t>
            </a:r>
            <a:endParaRPr lang="en-US" sz="1700" dirty="0"/>
          </a:p>
        </p:txBody>
      </p:sp>
      <p:sp>
        <p:nvSpPr>
          <p:cNvPr id="4" name="tdot_465"/>
          <p:cNvSpPr/>
          <p:nvPr/>
        </p:nvSpPr>
        <p:spPr>
          <a:xfrm>
            <a:off x="6217920" y="1097280"/>
            <a:ext cx="457200" cy="457200"/>
          </a:xfrm>
          <a:prstGeom prst="ellipse">
            <a:avLst/>
          </a:prstGeom>
          <a:solidFill>
            <a:srgbClr val="E4572E"/>
          </a:solidFill>
          <a:ln/>
        </p:spPr>
      </p:sp>
      <p:sp>
        <p:nvSpPr>
          <p:cNvPr id="5" name="line_466"/>
          <p:cNvSpPr/>
          <p:nvPr/>
        </p:nvSpPr>
        <p:spPr>
          <a:xfrm>
            <a:off x="6446520" y="1554480"/>
            <a:ext cx="914" cy="411480"/>
          </a:xfrm>
          <a:prstGeom prst="line">
            <a:avLst/>
          </a:prstGeom>
          <a:noFill/>
          <a:ln w="38100">
            <a:solidFill>
              <a:srgbClr val="5B6C8F"/>
            </a:solidFill>
            <a:prstDash val="solid"/>
          </a:ln>
        </p:spPr>
      </p:sp>
      <p:sp>
        <p:nvSpPr>
          <p:cNvPr id="6" name="txt_467"/>
          <p:cNvSpPr txBox="1"/>
          <p:nvPr/>
        </p:nvSpPr>
        <p:spPr>
          <a:xfrm>
            <a:off x="6858000" y="109728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1: persuader</a:t>
            </a:r>
            <a:endParaRPr lang="en-US" sz="2000" dirty="0"/>
          </a:p>
        </p:txBody>
      </p:sp>
      <p:sp>
        <p:nvSpPr>
          <p:cNvPr id="7" name="tdot_468"/>
          <p:cNvSpPr/>
          <p:nvPr/>
        </p:nvSpPr>
        <p:spPr>
          <a:xfrm>
            <a:off x="6217920" y="1965960"/>
            <a:ext cx="457200" cy="457200"/>
          </a:xfrm>
          <a:prstGeom prst="ellipse">
            <a:avLst/>
          </a:prstGeom>
          <a:solidFill>
            <a:srgbClr val="E4572E"/>
          </a:solidFill>
          <a:ln/>
        </p:spPr>
      </p:sp>
      <p:sp>
        <p:nvSpPr>
          <p:cNvPr id="8" name="line_469"/>
          <p:cNvSpPr/>
          <p:nvPr/>
        </p:nvSpPr>
        <p:spPr>
          <a:xfrm>
            <a:off x="6446520" y="2423160"/>
            <a:ext cx="914" cy="411480"/>
          </a:xfrm>
          <a:prstGeom prst="line">
            <a:avLst/>
          </a:prstGeom>
          <a:noFill/>
          <a:ln w="38100">
            <a:solidFill>
              <a:srgbClr val="5B6C8F"/>
            </a:solidFill>
            <a:prstDash val="solid"/>
          </a:ln>
        </p:spPr>
      </p:sp>
      <p:sp>
        <p:nvSpPr>
          <p:cNvPr id="9" name="txt_470"/>
          <p:cNvSpPr txBox="1"/>
          <p:nvPr/>
        </p:nvSpPr>
        <p:spPr>
          <a:xfrm>
            <a:off x="6858000" y="196596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2: partner</a:t>
            </a:r>
            <a:endParaRPr lang="en-US" sz="2000" dirty="0"/>
          </a:p>
        </p:txBody>
      </p:sp>
      <p:sp>
        <p:nvSpPr>
          <p:cNvPr id="10" name="tdot_471"/>
          <p:cNvSpPr/>
          <p:nvPr/>
        </p:nvSpPr>
        <p:spPr>
          <a:xfrm>
            <a:off x="6217920" y="2834640"/>
            <a:ext cx="457200" cy="457200"/>
          </a:xfrm>
          <a:prstGeom prst="ellipse">
            <a:avLst/>
          </a:prstGeom>
          <a:solidFill>
            <a:srgbClr val="7B3FA0"/>
          </a:solidFill>
          <a:ln/>
        </p:spPr>
      </p:sp>
      <p:sp>
        <p:nvSpPr>
          <p:cNvPr id="11" name="line_472"/>
          <p:cNvSpPr/>
          <p:nvPr/>
        </p:nvSpPr>
        <p:spPr>
          <a:xfrm>
            <a:off x="6446520" y="3291840"/>
            <a:ext cx="914" cy="411480"/>
          </a:xfrm>
          <a:prstGeom prst="line">
            <a:avLst/>
          </a:prstGeom>
          <a:noFill/>
          <a:ln w="38100">
            <a:solidFill>
              <a:srgbClr val="5B6C8F"/>
            </a:solidFill>
            <a:prstDash val="solid"/>
          </a:ln>
        </p:spPr>
      </p:sp>
      <p:sp>
        <p:nvSpPr>
          <p:cNvPr id="12" name="txt_473"/>
          <p:cNvSpPr txBox="1"/>
          <p:nvPr/>
        </p:nvSpPr>
        <p:spPr>
          <a:xfrm>
            <a:off x="6858000" y="283464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3: outsider</a:t>
            </a:r>
            <a:endParaRPr lang="en-US" sz="2000" dirty="0"/>
          </a:p>
        </p:txBody>
      </p:sp>
      <p:sp>
        <p:nvSpPr>
          <p:cNvPr id="13" name="tdot_474"/>
          <p:cNvSpPr/>
          <p:nvPr/>
        </p:nvSpPr>
        <p:spPr>
          <a:xfrm>
            <a:off x="6217920" y="3703320"/>
            <a:ext cx="457200" cy="457200"/>
          </a:xfrm>
          <a:prstGeom prst="ellipse">
            <a:avLst/>
          </a:prstGeom>
          <a:solidFill>
            <a:srgbClr val="17A398"/>
          </a:solidFill>
          <a:ln/>
        </p:spPr>
      </p:sp>
      <p:sp>
        <p:nvSpPr>
          <p:cNvPr id="14" name="txt_475"/>
          <p:cNvSpPr txBox="1"/>
          <p:nvPr/>
        </p:nvSpPr>
        <p:spPr>
          <a:xfrm>
            <a:off x="6858000" y="3703320"/>
            <a:ext cx="2194560" cy="45720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Act 5: broken</a:t>
            </a:r>
            <a:endParaRPr lang="en-US" sz="2000" dirty="0"/>
          </a:p>
        </p:txBody>
      </p:sp>
    </p:spTree>
  </p:cSld>
  <p:clrMapOvr>
    <a:masterClrMapping/>
  </p:clrMapOvr>
</p:sld>
</file>

<file path=ppt/theme/theme1.xml><?xml version="1.0" encoding="utf-8"?>
<a:theme xmlns:a="http://schemas.openxmlformats.org/drawingml/2006/main" name="World of Teaching Premium English">
  <a:themeElements>
    <a:clrScheme name="World of Teaching Premium English">
      <a:dk1>
        <a:srgbClr val="1B2A41"/>
      </a:dk1>
      <a:lt1>
        <a:srgbClr val="FFFFFF"/>
      </a:lt1>
      <a:dk2>
        <a:srgbClr val="3D4B63"/>
      </a:dk2>
      <a:lt2>
        <a:srgbClr val="EEF2F8"/>
      </a:lt2>
      <a:accent1>
        <a:srgbClr val="E4572E"/>
      </a:accent1>
      <a:accent2>
        <a:srgbClr val="17A398"/>
      </a:accent2>
      <a:accent3>
        <a:srgbClr val="F3B61F"/>
      </a:accent3>
      <a:accent4>
        <a:srgbClr val="5B6C8F"/>
      </a:accent4>
      <a:accent5>
        <a:srgbClr val="2E86AB"/>
      </a:accent5>
      <a:accent6>
        <a:srgbClr val="7B3FA0"/>
      </a:accent6>
      <a:hlink>
        <a:srgbClr val="2E86AB"/>
      </a:hlink>
      <a:folHlink>
        <a:srgbClr val="5B6C8F"/>
      </a:folHlink>
    </a:clrScheme>
    <a:fontScheme name="World of Teaching Premium English">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The World of Teaching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Lady Macbeth: Character and Key Quotations</dc:title>
  <dc:subject>GCSE English Literature lesson</dc:subject>
  <dc:creator>The World of Teaching</dc:creator>
  <cp:lastModifiedBy>The World of Teaching</cp:lastModifiedBy>
  <cp:revision>1</cp:revision>
  <dcterms:created xsi:type="dcterms:W3CDTF">2026-10-29T20:51:32Z</dcterms:created>
  <dcterms:modified xsi:type="dcterms:W3CDTF">2026-10-29T20:51:32Z</dcterms:modified>
</cp:coreProperties>
</file>