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362653b-da38-9579-c6b0-7d9e2365c370}">
          <p14:sldIdLst>
            <p14:sldId id="256"/>
            <p14:sldId id="257"/>
            <p14:sldId id="258"/>
            <p14:sldId id="259"/>
            <p14:sldId id="260"/>
            <p14:sldId id="261"/>
          </p14:sldIdLst>
        </p14:section>
        <p14:section name="Context" id="{c4a1be25-e0c4-81eb-38f3-0eca360c9ffd}">
          <p14:sldIdLst>
            <p14:sldId id="262"/>
            <p14:sldId id="263"/>
            <p14:sldId id="264"/>
          </p14:sldIdLst>
        </p14:section>
        <p14:section name="Act 1" id="{a27d863f-11f2-3b97-2379-472b44fa7400}">
          <p14:sldIdLst>
            <p14:sldId id="265"/>
            <p14:sldId id="266"/>
            <p14:sldId id="267"/>
            <p14:sldId id="268"/>
            <p14:sldId id="269"/>
          </p14:sldIdLst>
        </p14:section>
        <p14:section name="Act 2" id="{c629405b-bfa6-3f45-4f3f-ebd705c918f5}">
          <p14:sldIdLst>
            <p14:sldId id="270"/>
            <p14:sldId id="271"/>
          </p14:sldIdLst>
        </p14:section>
        <p14:section name="Acts 3 and 4" id="{1ef70bb6-e65e-8861-1ce7-19feb3b9665d}">
          <p14:sldIdLst>
            <p14:sldId id="272"/>
            <p14:sldId id="273"/>
          </p14:sldIdLst>
        </p14:section>
        <p14:section name="Act 5" id="{45d9918b-f0f2-1029-811d-2e669eeea5f4}">
          <p14:sldIdLst>
            <p14:sldId id="274"/>
            <p14:sldId id="275"/>
            <p14:sldId id="276"/>
            <p14:sldId id="277"/>
            <p14:sldId id="278"/>
            <p14:sldId id="279"/>
          </p14:sldIdLst>
        </p14:section>
        <p14:section name="Exam practice" id="{c2cc1eed-50b7-63e7-36ca-fc84db8cb67d}">
          <p14:sldIdLst>
            <p14:sldId id="280"/>
            <p14:sldId id="281"/>
            <p14:sldId id="282"/>
            <p14:sldId id="283"/>
            <p14:sldId id="284"/>
          </p14:sldIdLst>
        </p14:section>
        <p14:section name="Review" id="{47c07c6f-480f-8dc0-3352-91514ca3508d}">
          <p14:sldIdLst>
            <p14:sldId id="285"/>
            <p14:sldId id="286"/>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lesson pack, about 60 to 70 minutes. This is the companion to the Lady Macbeth lesson. Colour code: teal for Macbeth, coral for Lady Macbeth and violence, purple for context and the supernatural, gold for quotations. The exam practice uses an AQA style extract question, which also suits Edexcel, OCR and Eduqas Shakespeare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match the assessment objectives: quotations and knowledge (AO1), language and methods (AO2), and context (AO3).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from memory. This recaps the main plot events in Macbeth's journey.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1 and 2 matter most: the first prophecy comes true almost at once, which makes Macbeth believe the second. Ask why that is dangerous.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Hamartia and equivocation impress examiners when used accurately. The witches equivocate: their prophecies are true, but not in the way Macbeth expects.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lesson map. Point out that Macbeth hesitates before the first murder, plans the second himself, and orders the third without any hesitation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Macbeth was probably written around 1606, early in the reign of James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Linking Banquo to King James is a strong AO3 point: Banquo hears the same prophecies but does not act on them, which makes Macbeth's choice look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the tragic hero comes from Aristotle. Students do not need to name Aristotle, but explaining the pattern of greatness, flaw and fall helps structure an answer about the whole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1 sets up the contrast between how others see Macbeth and what he secretly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aside is important: the audience knows Macbeth's thoughts while the other characters do not. Ask why Shakespeare lets us see his 'black and deep desires' so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soliloquy shows Macbeth knows murder is wrong. He admits that ambition is his only motive, which makes his choice to go ahead more shocking. In the same scene he tells Lady Macbeth 'We will proceed no further in this business', before she persuades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answer from memory, then check against the last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exact quotations. Question 5 is a useful reminder that Macbeth nearly does not commit the murder.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2 shows Macbeth's state of mind just before and just after he kills Duncan.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Macbeth's ocean with Lady Macbeth's 'A little water clears us of this deed' in the same scene. At this point he feels more guilt than she does, but by Act 5 the roles are reversed.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king, Macbeth becomes more paranoid and more violent. He now plans murders without Lady Macbeth.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murder of Macduff's wife and children is the turning point for the audience: it serves no purpose and has nothing to do with the prophecies. Macbeth is now a tyrant.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Act 5 Macbeth has everything he wanted but finds life meaningless.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whether the audience agrees with Malcolm. Macbeth's bravery in the final fight complicates the label 'butcher'.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pairs are ready made 'whole play' links for the exam. Strong answers move between the start and end of the play in a single paragraph.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 quick debate or a ranking task. Most strong answers argue that Macbeth's own ambition is the main cause, with the witches and Lady Macbeth as triggers.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identify the act and scene for each quotation, then say what it shows about Macbeth at that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put the six quotations in order and explain how each shows a change in Macbeth.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practice: an AQA style extract question on Macbeth's ambition.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AQA style Paper 1 Section A question. Allow about 50 minutes in exam conditions, or set a timed paragraph. AO4 marks are for spelling, punctuation, grammar and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Simplified from the style of AQA's levels. Key words to share: 'clear' is Level 4, 'thoughtful' is Level 5 and 'convincing' is Level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structure, then ask students to write a second paragraph on Macbeth's guilt in Act 2 using the same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mistake is very common. Reminding students that Macbeth begins as 'brave Macbeth' helps them write about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about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2 is the key comparison for any 'who is to blame' question. Pair this lesson with the Lady Macbeth lesson for a complete study of the two main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Companion lesson: Lady Macbeth, character and key quotations.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rtlCol="0"/>
          <a:lstStyle>
            <a:lvl1pPr indent="0" marL="0">
              <a:buNone/>
              <a:defRPr lang="en-US" sz="1700" dirty="0">
                <a:solidFill>
                  <a:schemeClr val="bg2"/>
                </a:solidFill>
              </a:defRPr>
            </a:lvl1pPr>
          </a:lstStyle>
          <a:p>
            <a:pPr indent="0" marL="0">
              <a:buNone/>
            </a:pP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rtlCol="0"/>
          <a:lstStyle>
            <a:lvl1pPr indent="0" marL="0">
              <a:buNone/>
              <a:defRPr lang="en-US" sz="3000" b="1" dirty="0">
                <a:solidFill>
                  <a:schemeClr val="tx1"/>
                </a:solidFill>
                <a:latin typeface="Cambria" pitchFamily="34" charset="0"/>
                <a:ea typeface="Cambria" pitchFamily="34" charset="-122"/>
                <a:cs typeface="Cambria" pitchFamily="34" charset="-120"/>
              </a:defRPr>
            </a:lvl1pPr>
          </a:lstStyle>
          <a:p>
            <a:pPr indent="0" marL="0">
              <a:buNone/>
            </a:pPr>
            <a:endParaRPr lang="en-US" sz="3000" dirty="0"/>
          </a:p>
        </p:txBody>
      </p:sp>
      <p:sp>
        <p:nvSpPr>
          <p:cNvPr id="3" name="Text 0"/>
          <p:cNvSpPr/>
          <p:nvPr/>
        </p:nvSpPr>
        <p:spPr>
          <a:xfrm>
            <a:off x="457200" y="4800600"/>
            <a:ext cx="5943600" cy="228600"/>
          </a:xfrm>
          <a:prstGeom prst="rect">
            <a:avLst/>
          </a:prstGeom>
          <a:noFill/>
          <a:ln/>
        </p:spPr>
        <p:txBody>
          <a:bodyPr wrap="square" lIns="0" tIns="0" rIns="0" bIns="0" rtlCol="0" anchor="ctr"/>
          <a:lstStyle/>
          <a:p>
            <a:pPr indent="0" marL="0">
              <a:buNone/>
            </a:pPr>
            <a:r>
              <a:rPr lang="en-US" sz="1000" dirty="0">
                <a:solidFill>
                  <a:schemeClr val="tx2"/>
                </a:solidFill>
              </a:rPr>
              <a:t>Macbeth  |  The World of Teaching Premium</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Macbeth: Ambition and Character</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buNone/>
            </a:pPr>
            <a:r>
              <a:rPr lang="en-US" sz="1700" dirty="0">
                <a:solidFill>
                  <a:schemeClr val="bg2"/>
                </a:solidFill>
              </a:rPr>
              <a:t>How does a brave and loyal soldier become a tyrant?</a:t>
            </a:r>
            <a:endParaRPr lang="en-US" sz="1700" dirty="0"/>
          </a:p>
          <a:p>
            <a:pPr indent="0" marL="0">
              <a:buNone/>
            </a:pPr>
            <a:r>
              <a:rPr lang="en-US" sz="1700" dirty="0">
                <a:solidFill>
                  <a:schemeClr val="bg2"/>
                </a:solidFill>
              </a:rPr>
              <a:t>GCSE English Literature  |  Macbeth</a:t>
            </a:r>
            <a:endParaRPr lang="en-US" sz="1700" dirty="0"/>
          </a:p>
        </p:txBody>
      </p:sp>
      <p:sp>
        <p:nvSpPr>
          <p:cNvPr id="4" name="tdot_1"/>
          <p:cNvSpPr/>
          <p:nvPr/>
        </p:nvSpPr>
        <p:spPr>
          <a:xfrm>
            <a:off x="6217920" y="1097280"/>
            <a:ext cx="457200" cy="457200"/>
          </a:xfrm>
          <a:prstGeom prst="ellipse">
            <a:avLst/>
          </a:prstGeom>
          <a:solidFill>
            <a:srgbClr val="17A398"/>
          </a:solidFill>
          <a:ln/>
        </p:spPr>
      </p:sp>
      <p:sp>
        <p:nvSpPr>
          <p:cNvPr id="5" name="line_2"/>
          <p:cNvSpPr/>
          <p:nvPr/>
        </p:nvSpPr>
        <p:spPr>
          <a:xfrm>
            <a:off x="6446520" y="1554480"/>
            <a:ext cx="914" cy="411480"/>
          </a:xfrm>
          <a:prstGeom prst="line">
            <a:avLst/>
          </a:prstGeom>
          <a:noFill/>
          <a:ln w="38100">
            <a:solidFill>
              <a:srgbClr val="5B6C8F"/>
            </a:solidFill>
            <a:prstDash val="solid"/>
          </a:ln>
        </p:spPr>
      </p:sp>
      <p:sp>
        <p:nvSpPr>
          <p:cNvPr id="6" name="txt_3"/>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hero</a:t>
            </a:r>
            <a:endParaRPr lang="en-US" sz="2000" dirty="0"/>
          </a:p>
        </p:txBody>
      </p:sp>
      <p:sp>
        <p:nvSpPr>
          <p:cNvPr id="7" name="tdot_4"/>
          <p:cNvSpPr/>
          <p:nvPr/>
        </p:nvSpPr>
        <p:spPr>
          <a:xfrm>
            <a:off x="6217920" y="1965960"/>
            <a:ext cx="457200" cy="457200"/>
          </a:xfrm>
          <a:prstGeom prst="ellipse">
            <a:avLst/>
          </a:prstGeom>
          <a:solidFill>
            <a:srgbClr val="E4572E"/>
          </a:solidFill>
          <a:ln/>
        </p:spPr>
      </p:sp>
      <p:sp>
        <p:nvSpPr>
          <p:cNvPr id="8" name="line_5"/>
          <p:cNvSpPr/>
          <p:nvPr/>
        </p:nvSpPr>
        <p:spPr>
          <a:xfrm>
            <a:off x="6446520" y="2423160"/>
            <a:ext cx="914" cy="411480"/>
          </a:xfrm>
          <a:prstGeom prst="line">
            <a:avLst/>
          </a:prstGeom>
          <a:noFill/>
          <a:ln w="38100">
            <a:solidFill>
              <a:srgbClr val="5B6C8F"/>
            </a:solidFill>
            <a:prstDash val="solid"/>
          </a:ln>
        </p:spPr>
      </p:sp>
      <p:sp>
        <p:nvSpPr>
          <p:cNvPr id="9" name="txt_6"/>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murderer</a:t>
            </a:r>
            <a:endParaRPr lang="en-US" sz="2000" dirty="0"/>
          </a:p>
        </p:txBody>
      </p:sp>
      <p:sp>
        <p:nvSpPr>
          <p:cNvPr id="10" name="tdot_7"/>
          <p:cNvSpPr/>
          <p:nvPr/>
        </p:nvSpPr>
        <p:spPr>
          <a:xfrm>
            <a:off x="6217920" y="2834640"/>
            <a:ext cx="457200" cy="457200"/>
          </a:xfrm>
          <a:prstGeom prst="ellipse">
            <a:avLst/>
          </a:prstGeom>
          <a:solidFill>
            <a:srgbClr val="E4572E"/>
          </a:solidFill>
          <a:ln/>
        </p:spPr>
      </p:sp>
      <p:sp>
        <p:nvSpPr>
          <p:cNvPr id="11" name="line_8"/>
          <p:cNvSpPr/>
          <p:nvPr/>
        </p:nvSpPr>
        <p:spPr>
          <a:xfrm>
            <a:off x="6446520" y="3291840"/>
            <a:ext cx="914" cy="411480"/>
          </a:xfrm>
          <a:prstGeom prst="line">
            <a:avLst/>
          </a:prstGeom>
          <a:noFill/>
          <a:ln w="38100">
            <a:solidFill>
              <a:srgbClr val="5B6C8F"/>
            </a:solidFill>
            <a:prstDash val="solid"/>
          </a:ln>
        </p:spPr>
      </p:sp>
      <p:sp>
        <p:nvSpPr>
          <p:cNvPr id="12" name="txt_9"/>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tyrant</a:t>
            </a:r>
            <a:endParaRPr lang="en-US" sz="2000" dirty="0"/>
          </a:p>
        </p:txBody>
      </p:sp>
      <p:sp>
        <p:nvSpPr>
          <p:cNvPr id="13" name="tdot_10"/>
          <p:cNvSpPr/>
          <p:nvPr/>
        </p:nvSpPr>
        <p:spPr>
          <a:xfrm>
            <a:off x="6217920" y="3703320"/>
            <a:ext cx="457200" cy="457200"/>
          </a:xfrm>
          <a:prstGeom prst="ellipse">
            <a:avLst/>
          </a:prstGeom>
          <a:solidFill>
            <a:srgbClr val="7B3FA0"/>
          </a:solidFill>
          <a:ln/>
        </p:spPr>
      </p:sp>
      <p:sp>
        <p:nvSpPr>
          <p:cNvPr id="14" name="txt_11"/>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5: alone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Learning objectives</a:t>
            </a:r>
            <a:endParaRPr lang="en-US" sz="3000" dirty="0"/>
          </a:p>
        </p:txBody>
      </p:sp>
      <p:sp>
        <p:nvSpPr>
          <p:cNvPr id="3" name="card_12"/>
          <p:cNvSpPr/>
          <p:nvPr/>
        </p:nvSpPr>
        <p:spPr>
          <a:xfrm>
            <a:off x="457200" y="1188720"/>
            <a:ext cx="2606040" cy="3200400"/>
          </a:xfrm>
          <a:prstGeom prst="roundRect">
            <a:avLst>
              <a:gd name="adj" fmla="val 4211"/>
            </a:avLst>
          </a:prstGeom>
          <a:solidFill>
            <a:schemeClr val="bg2"/>
          </a:solidFill>
          <a:ln/>
        </p:spPr>
      </p:sp>
      <p:sp>
        <p:nvSpPr>
          <p:cNvPr id="4" name="obj_13"/>
          <p:cNvSpPr/>
          <p:nvPr/>
        </p:nvSpPr>
        <p:spPr>
          <a:xfrm>
            <a:off x="731520" y="1463040"/>
            <a:ext cx="822960" cy="822960"/>
          </a:xfrm>
          <a:prstGeom prst="ellipse">
            <a:avLst/>
          </a:prstGeom>
          <a:solidFill>
            <a:srgbClr val="17A398"/>
          </a:solidFill>
          <a:ln/>
        </p:spPr>
      </p:sp>
      <p:sp>
        <p:nvSpPr>
          <p:cNvPr id="5" name="txt_14"/>
          <p:cNvSpPr txBox="1"/>
          <p:nvPr/>
        </p:nvSpPr>
        <p:spPr>
          <a:xfrm>
            <a:off x="731520"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M</a:t>
            </a:r>
            <a:endParaRPr lang="en-US" sz="3000" dirty="0"/>
          </a:p>
        </p:txBody>
      </p:sp>
      <p:sp>
        <p:nvSpPr>
          <p:cNvPr id="6" name="txt_15"/>
          <p:cNvSpPr txBox="1"/>
          <p:nvPr/>
        </p:nvSpPr>
        <p:spPr>
          <a:xfrm>
            <a:off x="731520"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Must</a:t>
            </a:r>
            <a:endParaRPr lang="en-US" sz="2200" dirty="0"/>
          </a:p>
        </p:txBody>
      </p:sp>
      <p:sp>
        <p:nvSpPr>
          <p:cNvPr id="7" name="txt_16"/>
          <p:cNvSpPr txBox="1"/>
          <p:nvPr/>
        </p:nvSpPr>
        <p:spPr>
          <a:xfrm>
            <a:off x="731520"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Know the key quotations that show how Macbeth changes</a:t>
            </a:r>
            <a:endParaRPr lang="en-US" sz="1500" dirty="0"/>
          </a:p>
        </p:txBody>
      </p:sp>
      <p:sp>
        <p:nvSpPr>
          <p:cNvPr id="8" name="card_17"/>
          <p:cNvSpPr/>
          <p:nvPr/>
        </p:nvSpPr>
        <p:spPr>
          <a:xfrm>
            <a:off x="3273552" y="1188720"/>
            <a:ext cx="2606040" cy="3200400"/>
          </a:xfrm>
          <a:prstGeom prst="roundRect">
            <a:avLst>
              <a:gd name="adj" fmla="val 4211"/>
            </a:avLst>
          </a:prstGeom>
          <a:solidFill>
            <a:schemeClr val="bg2"/>
          </a:solidFill>
          <a:ln/>
        </p:spPr>
      </p:sp>
      <p:sp>
        <p:nvSpPr>
          <p:cNvPr id="9" name="obj_18"/>
          <p:cNvSpPr/>
          <p:nvPr/>
        </p:nvSpPr>
        <p:spPr>
          <a:xfrm>
            <a:off x="3547872" y="1463040"/>
            <a:ext cx="822960" cy="822960"/>
          </a:xfrm>
          <a:prstGeom prst="ellipse">
            <a:avLst/>
          </a:prstGeom>
          <a:solidFill>
            <a:srgbClr val="E4572E"/>
          </a:solidFill>
          <a:ln/>
        </p:spPr>
      </p:sp>
      <p:sp>
        <p:nvSpPr>
          <p:cNvPr id="10" name="txt_19"/>
          <p:cNvSpPr txBox="1"/>
          <p:nvPr/>
        </p:nvSpPr>
        <p:spPr>
          <a:xfrm>
            <a:off x="3547872"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S</a:t>
            </a:r>
            <a:endParaRPr lang="en-US" sz="3000" dirty="0"/>
          </a:p>
        </p:txBody>
      </p:sp>
      <p:sp>
        <p:nvSpPr>
          <p:cNvPr id="11" name="txt_20"/>
          <p:cNvSpPr txBox="1"/>
          <p:nvPr/>
        </p:nvSpPr>
        <p:spPr>
          <a:xfrm>
            <a:off x="3547872"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Should</a:t>
            </a:r>
            <a:endParaRPr lang="en-US" sz="2200" dirty="0"/>
          </a:p>
        </p:txBody>
      </p:sp>
      <p:sp>
        <p:nvSpPr>
          <p:cNvPr id="12" name="txt_21"/>
          <p:cNvSpPr txBox="1"/>
          <p:nvPr/>
        </p:nvSpPr>
        <p:spPr>
          <a:xfrm>
            <a:off x="3547872"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Analyse how Shakespeare presents Macbeth's ambition</a:t>
            </a:r>
            <a:endParaRPr lang="en-US" sz="1500" dirty="0"/>
          </a:p>
        </p:txBody>
      </p:sp>
      <p:sp>
        <p:nvSpPr>
          <p:cNvPr id="13" name="card_22"/>
          <p:cNvSpPr/>
          <p:nvPr/>
        </p:nvSpPr>
        <p:spPr>
          <a:xfrm>
            <a:off x="6089904" y="1188720"/>
            <a:ext cx="2606040" cy="3200400"/>
          </a:xfrm>
          <a:prstGeom prst="roundRect">
            <a:avLst>
              <a:gd name="adj" fmla="val 4211"/>
            </a:avLst>
          </a:prstGeom>
          <a:solidFill>
            <a:schemeClr val="bg2"/>
          </a:solidFill>
          <a:ln/>
        </p:spPr>
      </p:sp>
      <p:sp>
        <p:nvSpPr>
          <p:cNvPr id="14" name="obj_23"/>
          <p:cNvSpPr/>
          <p:nvPr/>
        </p:nvSpPr>
        <p:spPr>
          <a:xfrm>
            <a:off x="6364224" y="1463040"/>
            <a:ext cx="822960" cy="822960"/>
          </a:xfrm>
          <a:prstGeom prst="ellipse">
            <a:avLst/>
          </a:prstGeom>
          <a:solidFill>
            <a:srgbClr val="F3B61F"/>
          </a:solidFill>
          <a:ln/>
        </p:spPr>
      </p:sp>
      <p:sp>
        <p:nvSpPr>
          <p:cNvPr id="15" name="txt_24"/>
          <p:cNvSpPr txBox="1"/>
          <p:nvPr/>
        </p:nvSpPr>
        <p:spPr>
          <a:xfrm>
            <a:off x="6364224"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C</a:t>
            </a:r>
            <a:endParaRPr lang="en-US" sz="3000" dirty="0"/>
          </a:p>
        </p:txBody>
      </p:sp>
      <p:sp>
        <p:nvSpPr>
          <p:cNvPr id="16" name="txt_25"/>
          <p:cNvSpPr txBox="1"/>
          <p:nvPr/>
        </p:nvSpPr>
        <p:spPr>
          <a:xfrm>
            <a:off x="6364224"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Could</a:t>
            </a:r>
            <a:endParaRPr lang="en-US" sz="2200" dirty="0"/>
          </a:p>
        </p:txBody>
      </p:sp>
      <p:sp>
        <p:nvSpPr>
          <p:cNvPr id="17" name="txt_26"/>
          <p:cNvSpPr txBox="1"/>
          <p:nvPr/>
        </p:nvSpPr>
        <p:spPr>
          <a:xfrm>
            <a:off x="6364224"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Judge who or what is most to blame for Macbeth's downfall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what do you remember?</a:t>
            </a:r>
            <a:endParaRPr lang="en-US" sz="3000" dirty="0"/>
          </a:p>
        </p:txBody>
      </p:sp>
      <p:sp>
        <p:nvSpPr>
          <p:cNvPr id="3" name="card_27"/>
          <p:cNvSpPr/>
          <p:nvPr/>
        </p:nvSpPr>
        <p:spPr>
          <a:xfrm>
            <a:off x="457200" y="1143000"/>
            <a:ext cx="2606040" cy="1554480"/>
          </a:xfrm>
          <a:prstGeom prst="roundRect">
            <a:avLst>
              <a:gd name="adj" fmla="val 7059"/>
            </a:avLst>
          </a:prstGeom>
          <a:solidFill>
            <a:schemeClr val="bg2"/>
          </a:solidFill>
          <a:ln/>
        </p:spPr>
      </p:sp>
      <p:sp>
        <p:nvSpPr>
          <p:cNvPr id="4" name="badge_28"/>
          <p:cNvSpPr/>
          <p:nvPr/>
        </p:nvSpPr>
        <p:spPr>
          <a:xfrm>
            <a:off x="640080" y="1325880"/>
            <a:ext cx="384048" cy="384048"/>
          </a:xfrm>
          <a:prstGeom prst="ellipse">
            <a:avLst/>
          </a:prstGeom>
          <a:solidFill>
            <a:schemeClr val="accent4"/>
          </a:solidFill>
          <a:ln/>
        </p:spPr>
      </p:sp>
      <p:sp>
        <p:nvSpPr>
          <p:cNvPr id="5" name="badgeTxt_29"/>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0"/>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new title is Macbeth given in Act 1?</a:t>
            </a:r>
            <a:endParaRPr lang="en-US" sz="1400" dirty="0"/>
          </a:p>
        </p:txBody>
      </p:sp>
      <p:sp>
        <p:nvSpPr>
          <p:cNvPr id="7" name="card_31"/>
          <p:cNvSpPr/>
          <p:nvPr/>
        </p:nvSpPr>
        <p:spPr>
          <a:xfrm>
            <a:off x="3273552" y="1143000"/>
            <a:ext cx="2606040" cy="1554480"/>
          </a:xfrm>
          <a:prstGeom prst="roundRect">
            <a:avLst>
              <a:gd name="adj" fmla="val 7059"/>
            </a:avLst>
          </a:prstGeom>
          <a:solidFill>
            <a:schemeClr val="bg2"/>
          </a:solidFill>
          <a:ln/>
        </p:spPr>
      </p:sp>
      <p:sp>
        <p:nvSpPr>
          <p:cNvPr id="8" name="badge_32"/>
          <p:cNvSpPr/>
          <p:nvPr/>
        </p:nvSpPr>
        <p:spPr>
          <a:xfrm>
            <a:off x="3456432" y="1325880"/>
            <a:ext cx="384048" cy="384048"/>
          </a:xfrm>
          <a:prstGeom prst="ellipse">
            <a:avLst/>
          </a:prstGeom>
          <a:solidFill>
            <a:schemeClr val="accent4"/>
          </a:solidFill>
          <a:ln/>
        </p:spPr>
      </p:sp>
      <p:sp>
        <p:nvSpPr>
          <p:cNvPr id="9" name="badgeTxt_33"/>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4"/>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 witches say Macbeth will become?</a:t>
            </a:r>
            <a:endParaRPr lang="en-US" sz="1400" dirty="0"/>
          </a:p>
        </p:txBody>
      </p:sp>
      <p:sp>
        <p:nvSpPr>
          <p:cNvPr id="11" name="card_35"/>
          <p:cNvSpPr/>
          <p:nvPr/>
        </p:nvSpPr>
        <p:spPr>
          <a:xfrm>
            <a:off x="6089904" y="1143000"/>
            <a:ext cx="2606040" cy="1554480"/>
          </a:xfrm>
          <a:prstGeom prst="roundRect">
            <a:avLst>
              <a:gd name="adj" fmla="val 7059"/>
            </a:avLst>
          </a:prstGeom>
          <a:solidFill>
            <a:schemeClr val="bg2"/>
          </a:solidFill>
          <a:ln/>
        </p:spPr>
      </p:sp>
      <p:sp>
        <p:nvSpPr>
          <p:cNvPr id="12" name="badge_36"/>
          <p:cNvSpPr/>
          <p:nvPr/>
        </p:nvSpPr>
        <p:spPr>
          <a:xfrm>
            <a:off x="6272784" y="1325880"/>
            <a:ext cx="384048" cy="384048"/>
          </a:xfrm>
          <a:prstGeom prst="ellipse">
            <a:avLst/>
          </a:prstGeom>
          <a:solidFill>
            <a:schemeClr val="accent4"/>
          </a:solidFill>
          <a:ln/>
        </p:spPr>
      </p:sp>
      <p:sp>
        <p:nvSpPr>
          <p:cNvPr id="13" name="badgeTxt_37"/>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8"/>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king does Macbeth murder?</a:t>
            </a:r>
            <a:endParaRPr lang="en-US" sz="1400" dirty="0"/>
          </a:p>
        </p:txBody>
      </p:sp>
      <p:sp>
        <p:nvSpPr>
          <p:cNvPr id="15" name="card_39"/>
          <p:cNvSpPr/>
          <p:nvPr/>
        </p:nvSpPr>
        <p:spPr>
          <a:xfrm>
            <a:off x="457200" y="2880360"/>
            <a:ext cx="2606040" cy="1554480"/>
          </a:xfrm>
          <a:prstGeom prst="roundRect">
            <a:avLst>
              <a:gd name="adj" fmla="val 7059"/>
            </a:avLst>
          </a:prstGeom>
          <a:solidFill>
            <a:schemeClr val="bg2"/>
          </a:solidFill>
          <a:ln/>
        </p:spPr>
      </p:sp>
      <p:sp>
        <p:nvSpPr>
          <p:cNvPr id="16" name="badge_40"/>
          <p:cNvSpPr/>
          <p:nvPr/>
        </p:nvSpPr>
        <p:spPr>
          <a:xfrm>
            <a:off x="640080" y="3063240"/>
            <a:ext cx="384048" cy="384048"/>
          </a:xfrm>
          <a:prstGeom prst="ellipse">
            <a:avLst/>
          </a:prstGeom>
          <a:solidFill>
            <a:schemeClr val="accent4"/>
          </a:solidFill>
          <a:ln/>
        </p:spPr>
      </p:sp>
      <p:sp>
        <p:nvSpPr>
          <p:cNvPr id="17" name="badgeTxt_41"/>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42"/>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19" name="card_43"/>
          <p:cNvSpPr/>
          <p:nvPr/>
        </p:nvSpPr>
        <p:spPr>
          <a:xfrm>
            <a:off x="3273552" y="2880360"/>
            <a:ext cx="2606040" cy="1554480"/>
          </a:xfrm>
          <a:prstGeom prst="roundRect">
            <a:avLst>
              <a:gd name="adj" fmla="val 7059"/>
            </a:avLst>
          </a:prstGeom>
          <a:solidFill>
            <a:schemeClr val="bg2"/>
          </a:solidFill>
          <a:ln/>
        </p:spPr>
      </p:sp>
      <p:sp>
        <p:nvSpPr>
          <p:cNvPr id="20" name="badge_44"/>
          <p:cNvSpPr/>
          <p:nvPr/>
        </p:nvSpPr>
        <p:spPr>
          <a:xfrm>
            <a:off x="3456432" y="3063240"/>
            <a:ext cx="384048" cy="384048"/>
          </a:xfrm>
          <a:prstGeom prst="ellipse">
            <a:avLst/>
          </a:prstGeom>
          <a:solidFill>
            <a:schemeClr val="accent4"/>
          </a:solidFill>
          <a:ln/>
        </p:spPr>
      </p:sp>
      <p:sp>
        <p:nvSpPr>
          <p:cNvPr id="21" name="badgeTxt_45"/>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46"/>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wife and children does Macbeth have killed?</a:t>
            </a:r>
            <a:endParaRPr lang="en-US" sz="1400" dirty="0"/>
          </a:p>
        </p:txBody>
      </p:sp>
      <p:sp>
        <p:nvSpPr>
          <p:cNvPr id="23" name="card_47"/>
          <p:cNvSpPr/>
          <p:nvPr/>
        </p:nvSpPr>
        <p:spPr>
          <a:xfrm>
            <a:off x="6089904" y="2880360"/>
            <a:ext cx="2606040" cy="1554480"/>
          </a:xfrm>
          <a:prstGeom prst="roundRect">
            <a:avLst>
              <a:gd name="adj" fmla="val 7059"/>
            </a:avLst>
          </a:prstGeom>
          <a:solidFill>
            <a:schemeClr val="bg2"/>
          </a:solidFill>
          <a:ln/>
        </p:spPr>
      </p:sp>
      <p:sp>
        <p:nvSpPr>
          <p:cNvPr id="24" name="badge_48"/>
          <p:cNvSpPr/>
          <p:nvPr/>
        </p:nvSpPr>
        <p:spPr>
          <a:xfrm>
            <a:off x="6272784" y="3063240"/>
            <a:ext cx="384048" cy="384048"/>
          </a:xfrm>
          <a:prstGeom prst="ellipse">
            <a:avLst/>
          </a:prstGeom>
          <a:solidFill>
            <a:schemeClr val="accent4"/>
          </a:solidFill>
          <a:ln/>
        </p:spPr>
      </p:sp>
      <p:sp>
        <p:nvSpPr>
          <p:cNvPr id="25" name="badgeTxt_49"/>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50"/>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kills Macbeth at the end of the play?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answers</a:t>
            </a:r>
            <a:endParaRPr lang="en-US" sz="3000" dirty="0"/>
          </a:p>
        </p:txBody>
      </p:sp>
      <p:sp>
        <p:nvSpPr>
          <p:cNvPr id="3" name="card_51"/>
          <p:cNvSpPr/>
          <p:nvPr/>
        </p:nvSpPr>
        <p:spPr>
          <a:xfrm>
            <a:off x="457200" y="1143000"/>
            <a:ext cx="2606040" cy="1554480"/>
          </a:xfrm>
          <a:prstGeom prst="roundRect">
            <a:avLst>
              <a:gd name="adj" fmla="val 7059"/>
            </a:avLst>
          </a:prstGeom>
          <a:solidFill>
            <a:schemeClr val="bg2"/>
          </a:solidFill>
          <a:ln/>
        </p:spPr>
      </p:sp>
      <p:sp>
        <p:nvSpPr>
          <p:cNvPr id="4" name="badge_52"/>
          <p:cNvSpPr/>
          <p:nvPr/>
        </p:nvSpPr>
        <p:spPr>
          <a:xfrm>
            <a:off x="640080" y="1325880"/>
            <a:ext cx="384048" cy="384048"/>
          </a:xfrm>
          <a:prstGeom prst="ellipse">
            <a:avLst/>
          </a:prstGeom>
          <a:solidFill>
            <a:schemeClr val="accent4"/>
          </a:solidFill>
          <a:ln/>
        </p:spPr>
      </p:sp>
      <p:sp>
        <p:nvSpPr>
          <p:cNvPr id="5" name="badgeTxt_53"/>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54"/>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new title is Macbeth given in Act 1?</a:t>
            </a:r>
            <a:endParaRPr lang="en-US" sz="1400" dirty="0"/>
          </a:p>
        </p:txBody>
      </p:sp>
      <p:sp>
        <p:nvSpPr>
          <p:cNvPr id="7" name="txt_55"/>
          <p:cNvSpPr txBox="1"/>
          <p:nvPr/>
        </p:nvSpPr>
        <p:spPr>
          <a:xfrm>
            <a:off x="640080"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Thane of Cawdor</a:t>
            </a:r>
            <a:endParaRPr lang="en-US" sz="1500" dirty="0"/>
          </a:p>
        </p:txBody>
      </p:sp>
      <p:sp>
        <p:nvSpPr>
          <p:cNvPr id="8" name="card_56"/>
          <p:cNvSpPr/>
          <p:nvPr/>
        </p:nvSpPr>
        <p:spPr>
          <a:xfrm>
            <a:off x="3273552" y="1143000"/>
            <a:ext cx="2606040" cy="1554480"/>
          </a:xfrm>
          <a:prstGeom prst="roundRect">
            <a:avLst>
              <a:gd name="adj" fmla="val 7059"/>
            </a:avLst>
          </a:prstGeom>
          <a:solidFill>
            <a:schemeClr val="bg2"/>
          </a:solidFill>
          <a:ln/>
        </p:spPr>
      </p:sp>
      <p:sp>
        <p:nvSpPr>
          <p:cNvPr id="9" name="badge_57"/>
          <p:cNvSpPr/>
          <p:nvPr/>
        </p:nvSpPr>
        <p:spPr>
          <a:xfrm>
            <a:off x="3456432" y="1325880"/>
            <a:ext cx="384048" cy="384048"/>
          </a:xfrm>
          <a:prstGeom prst="ellipse">
            <a:avLst/>
          </a:prstGeom>
          <a:solidFill>
            <a:schemeClr val="accent4"/>
          </a:solidFill>
          <a:ln/>
        </p:spPr>
      </p:sp>
      <p:sp>
        <p:nvSpPr>
          <p:cNvPr id="10" name="badgeTxt_58"/>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59"/>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 the witches say Macbeth will become?</a:t>
            </a:r>
            <a:endParaRPr lang="en-US" sz="1400" dirty="0"/>
          </a:p>
        </p:txBody>
      </p:sp>
      <p:sp>
        <p:nvSpPr>
          <p:cNvPr id="12" name="txt_60"/>
          <p:cNvSpPr txBox="1"/>
          <p:nvPr/>
        </p:nvSpPr>
        <p:spPr>
          <a:xfrm>
            <a:off x="3456432"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King of Scotland</a:t>
            </a:r>
            <a:endParaRPr lang="en-US" sz="1500" dirty="0"/>
          </a:p>
        </p:txBody>
      </p:sp>
      <p:sp>
        <p:nvSpPr>
          <p:cNvPr id="13" name="card_61"/>
          <p:cNvSpPr/>
          <p:nvPr/>
        </p:nvSpPr>
        <p:spPr>
          <a:xfrm>
            <a:off x="6089904" y="1143000"/>
            <a:ext cx="2606040" cy="1554480"/>
          </a:xfrm>
          <a:prstGeom prst="roundRect">
            <a:avLst>
              <a:gd name="adj" fmla="val 7059"/>
            </a:avLst>
          </a:prstGeom>
          <a:solidFill>
            <a:schemeClr val="bg2"/>
          </a:solidFill>
          <a:ln/>
        </p:spPr>
      </p:sp>
      <p:sp>
        <p:nvSpPr>
          <p:cNvPr id="14" name="badge_62"/>
          <p:cNvSpPr/>
          <p:nvPr/>
        </p:nvSpPr>
        <p:spPr>
          <a:xfrm>
            <a:off x="6272784" y="1325880"/>
            <a:ext cx="384048" cy="384048"/>
          </a:xfrm>
          <a:prstGeom prst="ellipse">
            <a:avLst/>
          </a:prstGeom>
          <a:solidFill>
            <a:schemeClr val="accent4"/>
          </a:solidFill>
          <a:ln/>
        </p:spPr>
      </p:sp>
      <p:sp>
        <p:nvSpPr>
          <p:cNvPr id="15" name="badgeTxt_63"/>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64"/>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king does Macbeth murder?</a:t>
            </a:r>
            <a:endParaRPr lang="en-US" sz="1400" dirty="0"/>
          </a:p>
        </p:txBody>
      </p:sp>
      <p:sp>
        <p:nvSpPr>
          <p:cNvPr id="17" name="txt_65"/>
          <p:cNvSpPr txBox="1"/>
          <p:nvPr/>
        </p:nvSpPr>
        <p:spPr>
          <a:xfrm>
            <a:off x="6272784"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King Duncan</a:t>
            </a:r>
            <a:endParaRPr lang="en-US" sz="1500" dirty="0"/>
          </a:p>
        </p:txBody>
      </p:sp>
      <p:sp>
        <p:nvSpPr>
          <p:cNvPr id="18" name="card_66"/>
          <p:cNvSpPr/>
          <p:nvPr/>
        </p:nvSpPr>
        <p:spPr>
          <a:xfrm>
            <a:off x="457200" y="2880360"/>
            <a:ext cx="2606040" cy="1554480"/>
          </a:xfrm>
          <a:prstGeom prst="roundRect">
            <a:avLst>
              <a:gd name="adj" fmla="val 7059"/>
            </a:avLst>
          </a:prstGeom>
          <a:solidFill>
            <a:schemeClr val="bg2"/>
          </a:solidFill>
          <a:ln/>
        </p:spPr>
      </p:sp>
      <p:sp>
        <p:nvSpPr>
          <p:cNvPr id="19" name="badge_67"/>
          <p:cNvSpPr/>
          <p:nvPr/>
        </p:nvSpPr>
        <p:spPr>
          <a:xfrm>
            <a:off x="640080" y="3063240"/>
            <a:ext cx="384048" cy="384048"/>
          </a:xfrm>
          <a:prstGeom prst="ellipse">
            <a:avLst/>
          </a:prstGeom>
          <a:solidFill>
            <a:schemeClr val="accent4"/>
          </a:solidFill>
          <a:ln/>
        </p:spPr>
      </p:sp>
      <p:sp>
        <p:nvSpPr>
          <p:cNvPr id="20" name="badgeTxt_68"/>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69"/>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22" name="txt_70"/>
          <p:cNvSpPr txBox="1"/>
          <p:nvPr/>
        </p:nvSpPr>
        <p:spPr>
          <a:xfrm>
            <a:off x="640080"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Banquo's</a:t>
            </a:r>
            <a:endParaRPr lang="en-US" sz="1500" dirty="0"/>
          </a:p>
        </p:txBody>
      </p:sp>
      <p:sp>
        <p:nvSpPr>
          <p:cNvPr id="23" name="card_71"/>
          <p:cNvSpPr/>
          <p:nvPr/>
        </p:nvSpPr>
        <p:spPr>
          <a:xfrm>
            <a:off x="3273552" y="2880360"/>
            <a:ext cx="2606040" cy="1554480"/>
          </a:xfrm>
          <a:prstGeom prst="roundRect">
            <a:avLst>
              <a:gd name="adj" fmla="val 7059"/>
            </a:avLst>
          </a:prstGeom>
          <a:solidFill>
            <a:schemeClr val="bg2"/>
          </a:solidFill>
          <a:ln/>
        </p:spPr>
      </p:sp>
      <p:sp>
        <p:nvSpPr>
          <p:cNvPr id="24" name="badge_72"/>
          <p:cNvSpPr/>
          <p:nvPr/>
        </p:nvSpPr>
        <p:spPr>
          <a:xfrm>
            <a:off x="3456432" y="3063240"/>
            <a:ext cx="384048" cy="384048"/>
          </a:xfrm>
          <a:prstGeom prst="ellipse">
            <a:avLst/>
          </a:prstGeom>
          <a:solidFill>
            <a:schemeClr val="accent4"/>
          </a:solidFill>
          <a:ln/>
        </p:spPr>
      </p:sp>
      <p:sp>
        <p:nvSpPr>
          <p:cNvPr id="25" name="badgeTxt_73"/>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74"/>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wife and children does Macbeth have killed?</a:t>
            </a:r>
            <a:endParaRPr lang="en-US" sz="1400" dirty="0"/>
          </a:p>
        </p:txBody>
      </p:sp>
      <p:sp>
        <p:nvSpPr>
          <p:cNvPr id="27" name="txt_75"/>
          <p:cNvSpPr txBox="1"/>
          <p:nvPr/>
        </p:nvSpPr>
        <p:spPr>
          <a:xfrm>
            <a:off x="3456432"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Macduff's</a:t>
            </a:r>
            <a:endParaRPr lang="en-US" sz="1500" dirty="0"/>
          </a:p>
        </p:txBody>
      </p:sp>
      <p:sp>
        <p:nvSpPr>
          <p:cNvPr id="28" name="card_76"/>
          <p:cNvSpPr/>
          <p:nvPr/>
        </p:nvSpPr>
        <p:spPr>
          <a:xfrm>
            <a:off x="6089904" y="2880360"/>
            <a:ext cx="2606040" cy="1554480"/>
          </a:xfrm>
          <a:prstGeom prst="roundRect">
            <a:avLst>
              <a:gd name="adj" fmla="val 7059"/>
            </a:avLst>
          </a:prstGeom>
          <a:solidFill>
            <a:schemeClr val="bg2"/>
          </a:solidFill>
          <a:ln/>
        </p:spPr>
      </p:sp>
      <p:sp>
        <p:nvSpPr>
          <p:cNvPr id="29" name="badge_77"/>
          <p:cNvSpPr/>
          <p:nvPr/>
        </p:nvSpPr>
        <p:spPr>
          <a:xfrm>
            <a:off x="6272784" y="3063240"/>
            <a:ext cx="384048" cy="384048"/>
          </a:xfrm>
          <a:prstGeom prst="ellipse">
            <a:avLst/>
          </a:prstGeom>
          <a:solidFill>
            <a:schemeClr val="accent4"/>
          </a:solidFill>
          <a:ln/>
        </p:spPr>
      </p:sp>
      <p:sp>
        <p:nvSpPr>
          <p:cNvPr id="30" name="badgeTxt_78"/>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79"/>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kills Macbeth at the end of the play?</a:t>
            </a:r>
            <a:endParaRPr lang="en-US" sz="1400" dirty="0"/>
          </a:p>
        </p:txBody>
      </p:sp>
      <p:sp>
        <p:nvSpPr>
          <p:cNvPr id="32" name="txt_80"/>
          <p:cNvSpPr txBox="1"/>
          <p:nvPr/>
        </p:nvSpPr>
        <p:spPr>
          <a:xfrm>
            <a:off x="6272784"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Macduff</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Key words</a:t>
            </a:r>
            <a:endParaRPr lang="en-US" sz="3000" dirty="0"/>
          </a:p>
        </p:txBody>
      </p:sp>
      <p:sp>
        <p:nvSpPr>
          <p:cNvPr id="3" name="card_81"/>
          <p:cNvSpPr/>
          <p:nvPr/>
        </p:nvSpPr>
        <p:spPr>
          <a:xfrm>
            <a:off x="457200" y="1143000"/>
            <a:ext cx="1965960" cy="1554480"/>
          </a:xfrm>
          <a:prstGeom prst="roundRect">
            <a:avLst>
              <a:gd name="adj" fmla="val 7059"/>
            </a:avLst>
          </a:prstGeom>
          <a:solidFill>
            <a:schemeClr val="bg2"/>
          </a:solidFill>
          <a:ln/>
        </p:spPr>
      </p:sp>
      <p:sp>
        <p:nvSpPr>
          <p:cNvPr id="4" name="txt_82"/>
          <p:cNvSpPr txBox="1"/>
          <p:nvPr/>
        </p:nvSpPr>
        <p:spPr>
          <a:xfrm>
            <a:off x="62179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Ambition</a:t>
            </a:r>
            <a:endParaRPr lang="en-US" sz="1600" dirty="0"/>
          </a:p>
        </p:txBody>
      </p:sp>
      <p:sp>
        <p:nvSpPr>
          <p:cNvPr id="5" name="txt_83"/>
          <p:cNvSpPr txBox="1"/>
          <p:nvPr/>
        </p:nvSpPr>
        <p:spPr>
          <a:xfrm>
            <a:off x="62179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strong desire for power or success</a:t>
            </a:r>
            <a:endParaRPr lang="en-US" sz="1200" dirty="0"/>
          </a:p>
        </p:txBody>
      </p:sp>
      <p:sp>
        <p:nvSpPr>
          <p:cNvPr id="6" name="card_84"/>
          <p:cNvSpPr/>
          <p:nvPr/>
        </p:nvSpPr>
        <p:spPr>
          <a:xfrm>
            <a:off x="2560320" y="1143000"/>
            <a:ext cx="1965960" cy="1554480"/>
          </a:xfrm>
          <a:prstGeom prst="roundRect">
            <a:avLst>
              <a:gd name="adj" fmla="val 7059"/>
            </a:avLst>
          </a:prstGeom>
          <a:solidFill>
            <a:schemeClr val="bg2"/>
          </a:solidFill>
          <a:ln/>
        </p:spPr>
      </p:sp>
      <p:sp>
        <p:nvSpPr>
          <p:cNvPr id="7" name="txt_85"/>
          <p:cNvSpPr txBox="1"/>
          <p:nvPr/>
        </p:nvSpPr>
        <p:spPr>
          <a:xfrm>
            <a:off x="272491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Tragic hero</a:t>
            </a:r>
            <a:endParaRPr lang="en-US" sz="1600" dirty="0"/>
          </a:p>
        </p:txBody>
      </p:sp>
      <p:sp>
        <p:nvSpPr>
          <p:cNvPr id="8" name="txt_86"/>
          <p:cNvSpPr txBox="1"/>
          <p:nvPr/>
        </p:nvSpPr>
        <p:spPr>
          <a:xfrm>
            <a:off x="272491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great character brought down by a fatal flaw</a:t>
            </a:r>
            <a:endParaRPr lang="en-US" sz="1200" dirty="0"/>
          </a:p>
        </p:txBody>
      </p:sp>
      <p:sp>
        <p:nvSpPr>
          <p:cNvPr id="9" name="card_87"/>
          <p:cNvSpPr/>
          <p:nvPr/>
        </p:nvSpPr>
        <p:spPr>
          <a:xfrm>
            <a:off x="4663440" y="1143000"/>
            <a:ext cx="1965960" cy="1554480"/>
          </a:xfrm>
          <a:prstGeom prst="roundRect">
            <a:avLst>
              <a:gd name="adj" fmla="val 7059"/>
            </a:avLst>
          </a:prstGeom>
          <a:solidFill>
            <a:schemeClr val="bg2"/>
          </a:solidFill>
          <a:ln/>
        </p:spPr>
      </p:sp>
      <p:sp>
        <p:nvSpPr>
          <p:cNvPr id="10" name="txt_88"/>
          <p:cNvSpPr txBox="1"/>
          <p:nvPr/>
        </p:nvSpPr>
        <p:spPr>
          <a:xfrm>
            <a:off x="482803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Hamartia</a:t>
            </a:r>
            <a:endParaRPr lang="en-US" sz="1600" dirty="0"/>
          </a:p>
        </p:txBody>
      </p:sp>
      <p:sp>
        <p:nvSpPr>
          <p:cNvPr id="11" name="txt_89"/>
          <p:cNvSpPr txBox="1"/>
          <p:nvPr/>
        </p:nvSpPr>
        <p:spPr>
          <a:xfrm>
            <a:off x="482803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fatal flaw that causes a tragic hero's downfall</a:t>
            </a:r>
            <a:endParaRPr lang="en-US" sz="1200" dirty="0"/>
          </a:p>
        </p:txBody>
      </p:sp>
      <p:sp>
        <p:nvSpPr>
          <p:cNvPr id="12" name="card_90"/>
          <p:cNvSpPr/>
          <p:nvPr/>
        </p:nvSpPr>
        <p:spPr>
          <a:xfrm>
            <a:off x="6766560" y="1143000"/>
            <a:ext cx="1965960" cy="1554480"/>
          </a:xfrm>
          <a:prstGeom prst="roundRect">
            <a:avLst>
              <a:gd name="adj" fmla="val 7059"/>
            </a:avLst>
          </a:prstGeom>
          <a:solidFill>
            <a:schemeClr val="bg2"/>
          </a:solidFill>
          <a:ln/>
        </p:spPr>
      </p:sp>
      <p:sp>
        <p:nvSpPr>
          <p:cNvPr id="13" name="txt_91"/>
          <p:cNvSpPr txBox="1"/>
          <p:nvPr/>
        </p:nvSpPr>
        <p:spPr>
          <a:xfrm>
            <a:off x="693115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Regicide</a:t>
            </a:r>
            <a:endParaRPr lang="en-US" sz="1600" dirty="0"/>
          </a:p>
        </p:txBody>
      </p:sp>
      <p:sp>
        <p:nvSpPr>
          <p:cNvPr id="14" name="txt_92"/>
          <p:cNvSpPr txBox="1"/>
          <p:nvPr/>
        </p:nvSpPr>
        <p:spPr>
          <a:xfrm>
            <a:off x="693115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killing of a king</a:t>
            </a:r>
            <a:endParaRPr lang="en-US" sz="1200" dirty="0"/>
          </a:p>
        </p:txBody>
      </p:sp>
      <p:sp>
        <p:nvSpPr>
          <p:cNvPr id="15" name="card_93"/>
          <p:cNvSpPr/>
          <p:nvPr/>
        </p:nvSpPr>
        <p:spPr>
          <a:xfrm>
            <a:off x="457200" y="2880360"/>
            <a:ext cx="1965960" cy="1554480"/>
          </a:xfrm>
          <a:prstGeom prst="roundRect">
            <a:avLst>
              <a:gd name="adj" fmla="val 7059"/>
            </a:avLst>
          </a:prstGeom>
          <a:solidFill>
            <a:schemeClr val="bg2"/>
          </a:solidFill>
          <a:ln/>
        </p:spPr>
      </p:sp>
      <p:sp>
        <p:nvSpPr>
          <p:cNvPr id="16" name="txt_94"/>
          <p:cNvSpPr txBox="1"/>
          <p:nvPr/>
        </p:nvSpPr>
        <p:spPr>
          <a:xfrm>
            <a:off x="62179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Tyrant</a:t>
            </a:r>
            <a:endParaRPr lang="en-US" sz="1600" dirty="0"/>
          </a:p>
        </p:txBody>
      </p:sp>
      <p:sp>
        <p:nvSpPr>
          <p:cNvPr id="17" name="txt_95"/>
          <p:cNvSpPr txBox="1"/>
          <p:nvPr/>
        </p:nvSpPr>
        <p:spPr>
          <a:xfrm>
            <a:off x="62179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cruel ruler who uses power unjustly</a:t>
            </a:r>
            <a:endParaRPr lang="en-US" sz="1200" dirty="0"/>
          </a:p>
        </p:txBody>
      </p:sp>
      <p:sp>
        <p:nvSpPr>
          <p:cNvPr id="18" name="card_96"/>
          <p:cNvSpPr/>
          <p:nvPr/>
        </p:nvSpPr>
        <p:spPr>
          <a:xfrm>
            <a:off x="2560320" y="2880360"/>
            <a:ext cx="1965960" cy="1554480"/>
          </a:xfrm>
          <a:prstGeom prst="roundRect">
            <a:avLst>
              <a:gd name="adj" fmla="val 7059"/>
            </a:avLst>
          </a:prstGeom>
          <a:solidFill>
            <a:schemeClr val="bg2"/>
          </a:solidFill>
          <a:ln/>
        </p:spPr>
      </p:sp>
      <p:sp>
        <p:nvSpPr>
          <p:cNvPr id="19" name="txt_97"/>
          <p:cNvSpPr txBox="1"/>
          <p:nvPr/>
        </p:nvSpPr>
        <p:spPr>
          <a:xfrm>
            <a:off x="272491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Soliloquy</a:t>
            </a:r>
            <a:endParaRPr lang="en-US" sz="1600" dirty="0"/>
          </a:p>
        </p:txBody>
      </p:sp>
      <p:sp>
        <p:nvSpPr>
          <p:cNvPr id="20" name="txt_98"/>
          <p:cNvSpPr txBox="1"/>
          <p:nvPr/>
        </p:nvSpPr>
        <p:spPr>
          <a:xfrm>
            <a:off x="272491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speech alone on stage that reveals a character's thoughts</a:t>
            </a:r>
            <a:endParaRPr lang="en-US" sz="1200" dirty="0"/>
          </a:p>
        </p:txBody>
      </p:sp>
      <p:sp>
        <p:nvSpPr>
          <p:cNvPr id="21" name="card_99"/>
          <p:cNvSpPr/>
          <p:nvPr/>
        </p:nvSpPr>
        <p:spPr>
          <a:xfrm>
            <a:off x="4663440" y="2880360"/>
            <a:ext cx="1965960" cy="1554480"/>
          </a:xfrm>
          <a:prstGeom prst="roundRect">
            <a:avLst>
              <a:gd name="adj" fmla="val 7059"/>
            </a:avLst>
          </a:prstGeom>
          <a:solidFill>
            <a:schemeClr val="bg2"/>
          </a:solidFill>
          <a:ln/>
        </p:spPr>
      </p:sp>
      <p:sp>
        <p:nvSpPr>
          <p:cNvPr id="22" name="txt_100"/>
          <p:cNvSpPr txBox="1"/>
          <p:nvPr/>
        </p:nvSpPr>
        <p:spPr>
          <a:xfrm>
            <a:off x="482803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Equivocation</a:t>
            </a:r>
            <a:endParaRPr lang="en-US" sz="1600" dirty="0"/>
          </a:p>
        </p:txBody>
      </p:sp>
      <p:sp>
        <p:nvSpPr>
          <p:cNvPr id="23" name="txt_101"/>
          <p:cNvSpPr txBox="1"/>
          <p:nvPr/>
        </p:nvSpPr>
        <p:spPr>
          <a:xfrm>
            <a:off x="482803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Saying something with a double meaning to mislead</a:t>
            </a:r>
            <a:endParaRPr lang="en-US" sz="1200" dirty="0"/>
          </a:p>
        </p:txBody>
      </p:sp>
      <p:sp>
        <p:nvSpPr>
          <p:cNvPr id="24" name="card_102"/>
          <p:cNvSpPr/>
          <p:nvPr/>
        </p:nvSpPr>
        <p:spPr>
          <a:xfrm>
            <a:off x="6766560" y="2880360"/>
            <a:ext cx="1965960" cy="1554480"/>
          </a:xfrm>
          <a:prstGeom prst="roundRect">
            <a:avLst>
              <a:gd name="adj" fmla="val 7059"/>
            </a:avLst>
          </a:prstGeom>
          <a:solidFill>
            <a:schemeClr val="bg2"/>
          </a:solidFill>
          <a:ln/>
        </p:spPr>
      </p:sp>
      <p:sp>
        <p:nvSpPr>
          <p:cNvPr id="25" name="txt_103"/>
          <p:cNvSpPr txBox="1"/>
          <p:nvPr/>
        </p:nvSpPr>
        <p:spPr>
          <a:xfrm>
            <a:off x="693115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Hubris</a:t>
            </a:r>
            <a:endParaRPr lang="en-US" sz="1600" dirty="0"/>
          </a:p>
        </p:txBody>
      </p:sp>
      <p:sp>
        <p:nvSpPr>
          <p:cNvPr id="26" name="txt_104"/>
          <p:cNvSpPr txBox="1"/>
          <p:nvPr/>
        </p:nvSpPr>
        <p:spPr>
          <a:xfrm>
            <a:off x="693115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Excessive pride or overconfidence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big picture: Macbeth's journey</a:t>
            </a:r>
            <a:endParaRPr lang="en-US" sz="3000" dirty="0"/>
          </a:p>
        </p:txBody>
      </p:sp>
      <p:sp>
        <p:nvSpPr>
          <p:cNvPr id="3" name="line_105"/>
          <p:cNvSpPr/>
          <p:nvPr/>
        </p:nvSpPr>
        <p:spPr>
          <a:xfrm>
            <a:off x="822960" y="2788920"/>
            <a:ext cx="7406640" cy="914"/>
          </a:xfrm>
          <a:prstGeom prst="line">
            <a:avLst/>
          </a:prstGeom>
          <a:noFill/>
          <a:ln w="38100">
            <a:solidFill>
              <a:srgbClr val="3D4B63"/>
            </a:solidFill>
            <a:prstDash val="solid"/>
          </a:ln>
        </p:spPr>
      </p:sp>
      <p:sp>
        <p:nvSpPr>
          <p:cNvPr id="4" name="tdot_106"/>
          <p:cNvSpPr/>
          <p:nvPr/>
        </p:nvSpPr>
        <p:spPr>
          <a:xfrm>
            <a:off x="722376" y="2688336"/>
            <a:ext cx="201168" cy="201168"/>
          </a:xfrm>
          <a:prstGeom prst="ellipse">
            <a:avLst/>
          </a:prstGeom>
          <a:solidFill>
            <a:srgbClr val="17A398"/>
          </a:solidFill>
          <a:ln w="19050">
            <a:solidFill>
              <a:srgbClr val="FFFFFF"/>
            </a:solidFill>
            <a:prstDash val="solid"/>
          </a:ln>
        </p:spPr>
      </p:sp>
      <p:sp>
        <p:nvSpPr>
          <p:cNvPr id="5" name="txt_107"/>
          <p:cNvSpPr txBox="1"/>
          <p:nvPr/>
        </p:nvSpPr>
        <p:spPr>
          <a:xfrm>
            <a:off x="137160" y="2221992"/>
            <a:ext cx="1371600" cy="256032"/>
          </a:xfrm>
          <a:prstGeom prst="rect">
            <a:avLst/>
          </a:prstGeom>
          <a:noFill/>
          <a:ln/>
        </p:spPr>
        <p:txBody>
          <a:bodyPr wrap="square" lIns="0" tIns="0" rIns="0" bIns="0" rtlCol="0" anchor="t"/>
          <a:lstStyle/>
          <a:p>
            <a:pPr algn="ctr" indent="0" marL="0">
              <a:buNone/>
            </a:pPr>
            <a:r>
              <a:rPr lang="en-US" sz="1300" b="1" dirty="0">
                <a:solidFill>
                  <a:srgbClr val="17A398"/>
                </a:solidFill>
                <a:latin typeface="Cambria" pitchFamily="34" charset="0"/>
                <a:ea typeface="Cambria" pitchFamily="34" charset="-122"/>
                <a:cs typeface="Cambria" pitchFamily="34" charset="-120"/>
              </a:rPr>
              <a:t>Act 1 Sc 2</a:t>
            </a:r>
            <a:endParaRPr lang="en-US" sz="1300" dirty="0"/>
          </a:p>
        </p:txBody>
      </p:sp>
      <p:sp>
        <p:nvSpPr>
          <p:cNvPr id="6" name="txt_108"/>
          <p:cNvSpPr txBox="1"/>
          <p:nvPr/>
        </p:nvSpPr>
        <p:spPr>
          <a:xfrm>
            <a:off x="9144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Praised as a brave hero</a:t>
            </a:r>
            <a:endParaRPr lang="en-US" sz="1100" dirty="0"/>
          </a:p>
        </p:txBody>
      </p:sp>
      <p:sp>
        <p:nvSpPr>
          <p:cNvPr id="7" name="tdot_109"/>
          <p:cNvSpPr/>
          <p:nvPr/>
        </p:nvSpPr>
        <p:spPr>
          <a:xfrm>
            <a:off x="1956816" y="2688336"/>
            <a:ext cx="201168" cy="201168"/>
          </a:xfrm>
          <a:prstGeom prst="ellipse">
            <a:avLst/>
          </a:prstGeom>
          <a:solidFill>
            <a:srgbClr val="7B3FA0"/>
          </a:solidFill>
          <a:ln w="19050">
            <a:solidFill>
              <a:srgbClr val="FFFFFF"/>
            </a:solidFill>
            <a:prstDash val="solid"/>
          </a:ln>
        </p:spPr>
      </p:sp>
      <p:sp>
        <p:nvSpPr>
          <p:cNvPr id="8" name="txt_110"/>
          <p:cNvSpPr txBox="1"/>
          <p:nvPr/>
        </p:nvSpPr>
        <p:spPr>
          <a:xfrm>
            <a:off x="137160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1 Sc 3</a:t>
            </a:r>
            <a:endParaRPr lang="en-US" sz="1300" dirty="0"/>
          </a:p>
        </p:txBody>
      </p:sp>
      <p:sp>
        <p:nvSpPr>
          <p:cNvPr id="9" name="txt_111"/>
          <p:cNvSpPr txBox="1"/>
          <p:nvPr/>
        </p:nvSpPr>
        <p:spPr>
          <a:xfrm>
            <a:off x="132588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Hears the witches' prophecies</a:t>
            </a:r>
            <a:endParaRPr lang="en-US" sz="1100" dirty="0"/>
          </a:p>
        </p:txBody>
      </p:sp>
      <p:sp>
        <p:nvSpPr>
          <p:cNvPr id="10" name="tdot_112"/>
          <p:cNvSpPr/>
          <p:nvPr/>
        </p:nvSpPr>
        <p:spPr>
          <a:xfrm>
            <a:off x="3191256" y="2688336"/>
            <a:ext cx="201168" cy="201168"/>
          </a:xfrm>
          <a:prstGeom prst="ellipse">
            <a:avLst/>
          </a:prstGeom>
          <a:solidFill>
            <a:srgbClr val="17A398"/>
          </a:solidFill>
          <a:ln w="19050">
            <a:solidFill>
              <a:srgbClr val="FFFFFF"/>
            </a:solidFill>
            <a:prstDash val="solid"/>
          </a:ln>
        </p:spPr>
      </p:sp>
      <p:sp>
        <p:nvSpPr>
          <p:cNvPr id="11" name="txt_113"/>
          <p:cNvSpPr txBox="1"/>
          <p:nvPr/>
        </p:nvSpPr>
        <p:spPr>
          <a:xfrm>
            <a:off x="2606040" y="2221992"/>
            <a:ext cx="1371600" cy="256032"/>
          </a:xfrm>
          <a:prstGeom prst="rect">
            <a:avLst/>
          </a:prstGeom>
          <a:noFill/>
          <a:ln/>
        </p:spPr>
        <p:txBody>
          <a:bodyPr wrap="square" lIns="0" tIns="0" rIns="0" bIns="0" rtlCol="0" anchor="t"/>
          <a:lstStyle/>
          <a:p>
            <a:pPr algn="ctr" indent="0" marL="0">
              <a:buNone/>
            </a:pPr>
            <a:r>
              <a:rPr lang="en-US" sz="1300" b="1" dirty="0">
                <a:solidFill>
                  <a:srgbClr val="17A398"/>
                </a:solidFill>
                <a:latin typeface="Cambria" pitchFamily="34" charset="0"/>
                <a:ea typeface="Cambria" pitchFamily="34" charset="-122"/>
                <a:cs typeface="Cambria" pitchFamily="34" charset="-120"/>
              </a:rPr>
              <a:t>Act 1 Sc 7</a:t>
            </a:r>
            <a:endParaRPr lang="en-US" sz="1300" dirty="0"/>
          </a:p>
        </p:txBody>
      </p:sp>
      <p:sp>
        <p:nvSpPr>
          <p:cNvPr id="12" name="txt_114"/>
          <p:cNvSpPr txBox="1"/>
          <p:nvPr/>
        </p:nvSpPr>
        <p:spPr>
          <a:xfrm>
            <a:off x="256032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Doubts, then agrees to kill</a:t>
            </a:r>
            <a:endParaRPr lang="en-US" sz="1100" dirty="0"/>
          </a:p>
        </p:txBody>
      </p:sp>
      <p:sp>
        <p:nvSpPr>
          <p:cNvPr id="13" name="tdot_115"/>
          <p:cNvSpPr/>
          <p:nvPr/>
        </p:nvSpPr>
        <p:spPr>
          <a:xfrm>
            <a:off x="4425696" y="2688336"/>
            <a:ext cx="201168" cy="201168"/>
          </a:xfrm>
          <a:prstGeom prst="ellipse">
            <a:avLst/>
          </a:prstGeom>
          <a:solidFill>
            <a:srgbClr val="E4572E"/>
          </a:solidFill>
          <a:ln w="19050">
            <a:solidFill>
              <a:srgbClr val="FFFFFF"/>
            </a:solidFill>
            <a:prstDash val="solid"/>
          </a:ln>
        </p:spPr>
      </p:sp>
      <p:sp>
        <p:nvSpPr>
          <p:cNvPr id="14" name="txt_116"/>
          <p:cNvSpPr txBox="1"/>
          <p:nvPr/>
        </p:nvSpPr>
        <p:spPr>
          <a:xfrm>
            <a:off x="3840480" y="2971800"/>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2 Sc 2</a:t>
            </a:r>
            <a:endParaRPr lang="en-US" sz="1300" dirty="0"/>
          </a:p>
        </p:txBody>
      </p:sp>
      <p:sp>
        <p:nvSpPr>
          <p:cNvPr id="15" name="txt_117"/>
          <p:cNvSpPr txBox="1"/>
          <p:nvPr/>
        </p:nvSpPr>
        <p:spPr>
          <a:xfrm>
            <a:off x="379476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Murders Duncan</a:t>
            </a:r>
            <a:endParaRPr lang="en-US" sz="1100" dirty="0"/>
          </a:p>
        </p:txBody>
      </p:sp>
      <p:sp>
        <p:nvSpPr>
          <p:cNvPr id="16" name="tdot_118"/>
          <p:cNvSpPr/>
          <p:nvPr/>
        </p:nvSpPr>
        <p:spPr>
          <a:xfrm>
            <a:off x="5660136" y="2688336"/>
            <a:ext cx="201168" cy="201168"/>
          </a:xfrm>
          <a:prstGeom prst="ellipse">
            <a:avLst/>
          </a:prstGeom>
          <a:solidFill>
            <a:srgbClr val="E4572E"/>
          </a:solidFill>
          <a:ln w="19050">
            <a:solidFill>
              <a:srgbClr val="FFFFFF"/>
            </a:solidFill>
            <a:prstDash val="solid"/>
          </a:ln>
        </p:spPr>
      </p:sp>
      <p:sp>
        <p:nvSpPr>
          <p:cNvPr id="17" name="txt_119"/>
          <p:cNvSpPr txBox="1"/>
          <p:nvPr/>
        </p:nvSpPr>
        <p:spPr>
          <a:xfrm>
            <a:off x="507492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3 Sc 3</a:t>
            </a:r>
            <a:endParaRPr lang="en-US" sz="1300" dirty="0"/>
          </a:p>
        </p:txBody>
      </p:sp>
      <p:sp>
        <p:nvSpPr>
          <p:cNvPr id="18" name="txt_120"/>
          <p:cNvSpPr txBox="1"/>
          <p:nvPr/>
        </p:nvSpPr>
        <p:spPr>
          <a:xfrm>
            <a:off x="502920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Has Banquo killed</a:t>
            </a:r>
            <a:endParaRPr lang="en-US" sz="1100" dirty="0"/>
          </a:p>
        </p:txBody>
      </p:sp>
      <p:sp>
        <p:nvSpPr>
          <p:cNvPr id="19" name="tdot_121"/>
          <p:cNvSpPr/>
          <p:nvPr/>
        </p:nvSpPr>
        <p:spPr>
          <a:xfrm>
            <a:off x="6894576" y="2688336"/>
            <a:ext cx="201168" cy="201168"/>
          </a:xfrm>
          <a:prstGeom prst="ellipse">
            <a:avLst/>
          </a:prstGeom>
          <a:solidFill>
            <a:srgbClr val="E4572E"/>
          </a:solidFill>
          <a:ln w="19050">
            <a:solidFill>
              <a:srgbClr val="FFFFFF"/>
            </a:solidFill>
            <a:prstDash val="solid"/>
          </a:ln>
        </p:spPr>
      </p:sp>
      <p:sp>
        <p:nvSpPr>
          <p:cNvPr id="20" name="txt_122"/>
          <p:cNvSpPr txBox="1"/>
          <p:nvPr/>
        </p:nvSpPr>
        <p:spPr>
          <a:xfrm>
            <a:off x="6309360" y="2971800"/>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4 Sc 2</a:t>
            </a:r>
            <a:endParaRPr lang="en-US" sz="1300" dirty="0"/>
          </a:p>
        </p:txBody>
      </p:sp>
      <p:sp>
        <p:nvSpPr>
          <p:cNvPr id="21" name="txt_123"/>
          <p:cNvSpPr txBox="1"/>
          <p:nvPr/>
        </p:nvSpPr>
        <p:spPr>
          <a:xfrm>
            <a:off x="626364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Has Macduff's family killed</a:t>
            </a:r>
            <a:endParaRPr lang="en-US" sz="1100" dirty="0"/>
          </a:p>
        </p:txBody>
      </p:sp>
      <p:sp>
        <p:nvSpPr>
          <p:cNvPr id="22" name="tdot_124"/>
          <p:cNvSpPr/>
          <p:nvPr/>
        </p:nvSpPr>
        <p:spPr>
          <a:xfrm>
            <a:off x="8129016" y="2688336"/>
            <a:ext cx="201168" cy="201168"/>
          </a:xfrm>
          <a:prstGeom prst="ellipse">
            <a:avLst/>
          </a:prstGeom>
          <a:solidFill>
            <a:srgbClr val="7B3FA0"/>
          </a:solidFill>
          <a:ln w="19050">
            <a:solidFill>
              <a:srgbClr val="FFFFFF"/>
            </a:solidFill>
            <a:prstDash val="solid"/>
          </a:ln>
        </p:spPr>
      </p:sp>
      <p:sp>
        <p:nvSpPr>
          <p:cNvPr id="23" name="txt_125"/>
          <p:cNvSpPr txBox="1"/>
          <p:nvPr/>
        </p:nvSpPr>
        <p:spPr>
          <a:xfrm>
            <a:off x="7543800" y="2221992"/>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5 Sc 8</a:t>
            </a:r>
            <a:endParaRPr lang="en-US" sz="1300" dirty="0"/>
          </a:p>
        </p:txBody>
      </p:sp>
      <p:sp>
        <p:nvSpPr>
          <p:cNvPr id="24" name="txt_126"/>
          <p:cNvSpPr txBox="1"/>
          <p:nvPr/>
        </p:nvSpPr>
        <p:spPr>
          <a:xfrm>
            <a:off x="749808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Killed by Macduff</a:t>
            </a:r>
            <a:endParaRPr lang="en-US" sz="1100" dirty="0"/>
          </a:p>
        </p:txBody>
      </p:sp>
      <p:sp>
        <p:nvSpPr>
          <p:cNvPr id="25" name="txt_127"/>
          <p:cNvSpPr txBox="1"/>
          <p:nvPr/>
        </p:nvSpPr>
        <p:spPr>
          <a:xfrm>
            <a:off x="457200" y="4297680"/>
            <a:ext cx="8229600" cy="320040"/>
          </a:xfrm>
          <a:prstGeom prst="rect">
            <a:avLst/>
          </a:prstGeom>
          <a:noFill/>
          <a:ln/>
        </p:spPr>
        <p:txBody>
          <a:bodyPr wrap="square" lIns="0" tIns="0" rIns="0" bIns="0" rtlCol="0" anchor="t"/>
          <a:lstStyle/>
          <a:p>
            <a:pPr algn="ctr" indent="0" marL="0">
              <a:buNone/>
            </a:pPr>
            <a:r>
              <a:rPr lang="en-US" sz="1400" dirty="0">
                <a:solidFill>
                  <a:schemeClr val="tx2"/>
                </a:solidFill>
              </a:rPr>
              <a:t>Each murder makes the next one easier: Macbeth moves from doubt to cruelty.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Context: kingship, witches and tragedy</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How would a Jacobean audience have judged Macbeth?</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a Jacobean audience believed</a:t>
            </a:r>
            <a:endParaRPr lang="en-US" sz="3000" dirty="0"/>
          </a:p>
        </p:txBody>
      </p:sp>
      <p:sp>
        <p:nvSpPr>
          <p:cNvPr id="3" name="card_128"/>
          <p:cNvSpPr/>
          <p:nvPr/>
        </p:nvSpPr>
        <p:spPr>
          <a:xfrm>
            <a:off x="457200" y="1143000"/>
            <a:ext cx="4023360" cy="1508760"/>
          </a:xfrm>
          <a:prstGeom prst="roundRect">
            <a:avLst>
              <a:gd name="adj" fmla="val 7273"/>
            </a:avLst>
          </a:prstGeom>
          <a:solidFill>
            <a:schemeClr val="bg2"/>
          </a:solidFill>
          <a:ln/>
        </p:spPr>
      </p:sp>
      <p:sp>
        <p:nvSpPr>
          <p:cNvPr id="4" name="badge_129"/>
          <p:cNvSpPr/>
          <p:nvPr/>
        </p:nvSpPr>
        <p:spPr>
          <a:xfrm>
            <a:off x="640080" y="1344168"/>
            <a:ext cx="384048" cy="384048"/>
          </a:xfrm>
          <a:prstGeom prst="ellipse">
            <a:avLst/>
          </a:prstGeom>
          <a:solidFill>
            <a:srgbClr val="7B3FA0"/>
          </a:solidFill>
          <a:ln/>
        </p:spPr>
      </p:sp>
      <p:sp>
        <p:nvSpPr>
          <p:cNvPr id="5" name="badgeTxt_130"/>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31"/>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divine right of kings</a:t>
            </a:r>
            <a:endParaRPr lang="en-US" sz="1600" dirty="0"/>
          </a:p>
        </p:txBody>
      </p:sp>
      <p:sp>
        <p:nvSpPr>
          <p:cNvPr id="7" name="txt_132"/>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Kings were chosen by God, so killing Duncan is a sin against God as well as a crime.</a:t>
            </a:r>
            <a:endParaRPr lang="en-US" sz="1300" dirty="0"/>
          </a:p>
        </p:txBody>
      </p:sp>
      <p:sp>
        <p:nvSpPr>
          <p:cNvPr id="8" name="card_133"/>
          <p:cNvSpPr/>
          <p:nvPr/>
        </p:nvSpPr>
        <p:spPr>
          <a:xfrm>
            <a:off x="4663440" y="1143000"/>
            <a:ext cx="4023360" cy="1508760"/>
          </a:xfrm>
          <a:prstGeom prst="roundRect">
            <a:avLst>
              <a:gd name="adj" fmla="val 7273"/>
            </a:avLst>
          </a:prstGeom>
          <a:solidFill>
            <a:schemeClr val="bg2"/>
          </a:solidFill>
          <a:ln/>
        </p:spPr>
      </p:sp>
      <p:sp>
        <p:nvSpPr>
          <p:cNvPr id="9" name="badge_134"/>
          <p:cNvSpPr/>
          <p:nvPr/>
        </p:nvSpPr>
        <p:spPr>
          <a:xfrm>
            <a:off x="4846320" y="1344168"/>
            <a:ext cx="384048" cy="384048"/>
          </a:xfrm>
          <a:prstGeom prst="ellipse">
            <a:avLst/>
          </a:prstGeom>
          <a:solidFill>
            <a:srgbClr val="7B3FA0"/>
          </a:solidFill>
          <a:ln/>
        </p:spPr>
      </p:sp>
      <p:sp>
        <p:nvSpPr>
          <p:cNvPr id="10" name="badgeTxt_135"/>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136"/>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King James and Banquo</a:t>
            </a:r>
            <a:endParaRPr lang="en-US" sz="1600" dirty="0"/>
          </a:p>
        </p:txBody>
      </p:sp>
      <p:sp>
        <p:nvSpPr>
          <p:cNvPr id="12" name="txt_137"/>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James I believed he was descended from Banquo, so Shakespeare shows Banquo as noble and loyal.</a:t>
            </a:r>
            <a:endParaRPr lang="en-US" sz="1300" dirty="0"/>
          </a:p>
        </p:txBody>
      </p:sp>
      <p:sp>
        <p:nvSpPr>
          <p:cNvPr id="13" name="card_138"/>
          <p:cNvSpPr/>
          <p:nvPr/>
        </p:nvSpPr>
        <p:spPr>
          <a:xfrm>
            <a:off x="457200" y="2834640"/>
            <a:ext cx="4023360" cy="1508760"/>
          </a:xfrm>
          <a:prstGeom prst="roundRect">
            <a:avLst>
              <a:gd name="adj" fmla="val 7273"/>
            </a:avLst>
          </a:prstGeom>
          <a:solidFill>
            <a:schemeClr val="bg2"/>
          </a:solidFill>
          <a:ln/>
        </p:spPr>
      </p:sp>
      <p:sp>
        <p:nvSpPr>
          <p:cNvPr id="14" name="badge_139"/>
          <p:cNvSpPr/>
          <p:nvPr/>
        </p:nvSpPr>
        <p:spPr>
          <a:xfrm>
            <a:off x="640080" y="3035808"/>
            <a:ext cx="384048" cy="384048"/>
          </a:xfrm>
          <a:prstGeom prst="ellipse">
            <a:avLst/>
          </a:prstGeom>
          <a:solidFill>
            <a:srgbClr val="7B3FA0"/>
          </a:solidFill>
          <a:ln/>
        </p:spPr>
      </p:sp>
      <p:sp>
        <p:nvSpPr>
          <p:cNvPr id="15" name="badgeTxt_140"/>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141"/>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Witchcraft</a:t>
            </a:r>
            <a:endParaRPr lang="en-US" sz="1600" dirty="0"/>
          </a:p>
        </p:txBody>
      </p:sp>
      <p:sp>
        <p:nvSpPr>
          <p:cNvPr id="17" name="txt_142"/>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James I wrote about witches in Daemonologie (1597). Audiences feared their power was real.</a:t>
            </a:r>
            <a:endParaRPr lang="en-US" sz="1300" dirty="0"/>
          </a:p>
        </p:txBody>
      </p:sp>
      <p:sp>
        <p:nvSpPr>
          <p:cNvPr id="18" name="card_143"/>
          <p:cNvSpPr/>
          <p:nvPr/>
        </p:nvSpPr>
        <p:spPr>
          <a:xfrm>
            <a:off x="4663440" y="2834640"/>
            <a:ext cx="4023360" cy="1508760"/>
          </a:xfrm>
          <a:prstGeom prst="roundRect">
            <a:avLst>
              <a:gd name="adj" fmla="val 7273"/>
            </a:avLst>
          </a:prstGeom>
          <a:solidFill>
            <a:schemeClr val="bg2"/>
          </a:solidFill>
          <a:ln/>
        </p:spPr>
      </p:sp>
      <p:sp>
        <p:nvSpPr>
          <p:cNvPr id="19" name="badge_144"/>
          <p:cNvSpPr/>
          <p:nvPr/>
        </p:nvSpPr>
        <p:spPr>
          <a:xfrm>
            <a:off x="4846320" y="3035808"/>
            <a:ext cx="384048" cy="384048"/>
          </a:xfrm>
          <a:prstGeom prst="ellipse">
            <a:avLst/>
          </a:prstGeom>
          <a:solidFill>
            <a:srgbClr val="7B3FA0"/>
          </a:solidFill>
          <a:ln/>
        </p:spPr>
      </p:sp>
      <p:sp>
        <p:nvSpPr>
          <p:cNvPr id="20" name="badgeTxt_145"/>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146"/>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Gunpowder Plot</a:t>
            </a:r>
            <a:endParaRPr lang="en-US" sz="1600" dirty="0"/>
          </a:p>
        </p:txBody>
      </p:sp>
      <p:sp>
        <p:nvSpPr>
          <p:cNvPr id="22" name="txt_147"/>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A plot to kill King James had failed in 1605. Regicide was a real and recent fear.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Macbeth as a tragic hero</a:t>
            </a:r>
            <a:endParaRPr lang="en-US" sz="3000" dirty="0"/>
          </a:p>
        </p:txBody>
      </p:sp>
      <p:sp>
        <p:nvSpPr>
          <p:cNvPr id="3" name="card_148"/>
          <p:cNvSpPr/>
          <p:nvPr/>
        </p:nvSpPr>
        <p:spPr>
          <a:xfrm>
            <a:off x="457200" y="1143000"/>
            <a:ext cx="2606040" cy="1554480"/>
          </a:xfrm>
          <a:prstGeom prst="roundRect">
            <a:avLst>
              <a:gd name="adj" fmla="val 7059"/>
            </a:avLst>
          </a:prstGeom>
          <a:solidFill>
            <a:schemeClr val="bg2"/>
          </a:solidFill>
          <a:ln/>
        </p:spPr>
      </p:sp>
      <p:sp>
        <p:nvSpPr>
          <p:cNvPr id="4" name="txt_149"/>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A great man</a:t>
            </a:r>
            <a:endParaRPr lang="en-US" sz="1600" dirty="0"/>
          </a:p>
        </p:txBody>
      </p:sp>
      <p:sp>
        <p:nvSpPr>
          <p:cNvPr id="5" name="txt_150"/>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At the start he is a brave, respected soldier and a loyal thane.</a:t>
            </a:r>
            <a:endParaRPr lang="en-US" sz="1300" dirty="0"/>
          </a:p>
        </p:txBody>
      </p:sp>
      <p:sp>
        <p:nvSpPr>
          <p:cNvPr id="6" name="card_151"/>
          <p:cNvSpPr/>
          <p:nvPr/>
        </p:nvSpPr>
        <p:spPr>
          <a:xfrm>
            <a:off x="3273552" y="1143000"/>
            <a:ext cx="2606040" cy="1554480"/>
          </a:xfrm>
          <a:prstGeom prst="roundRect">
            <a:avLst>
              <a:gd name="adj" fmla="val 7059"/>
            </a:avLst>
          </a:prstGeom>
          <a:solidFill>
            <a:schemeClr val="bg2"/>
          </a:solidFill>
          <a:ln/>
        </p:spPr>
      </p:sp>
      <p:sp>
        <p:nvSpPr>
          <p:cNvPr id="7" name="txt_152"/>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A fatal flaw</a:t>
            </a:r>
            <a:endParaRPr lang="en-US" sz="1600" dirty="0"/>
          </a:p>
        </p:txBody>
      </p:sp>
      <p:sp>
        <p:nvSpPr>
          <p:cNvPr id="8" name="txt_153"/>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His hamartia is ambition. It drives every bad decision he makes.</a:t>
            </a:r>
            <a:endParaRPr lang="en-US" sz="1300" dirty="0"/>
          </a:p>
        </p:txBody>
      </p:sp>
      <p:sp>
        <p:nvSpPr>
          <p:cNvPr id="9" name="card_154"/>
          <p:cNvSpPr/>
          <p:nvPr/>
        </p:nvSpPr>
        <p:spPr>
          <a:xfrm>
            <a:off x="6089904" y="1143000"/>
            <a:ext cx="2606040" cy="1554480"/>
          </a:xfrm>
          <a:prstGeom prst="roundRect">
            <a:avLst>
              <a:gd name="adj" fmla="val 7059"/>
            </a:avLst>
          </a:prstGeom>
          <a:solidFill>
            <a:schemeClr val="bg2"/>
          </a:solidFill>
          <a:ln/>
        </p:spPr>
      </p:sp>
      <p:sp>
        <p:nvSpPr>
          <p:cNvPr id="10" name="txt_155"/>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A terrible fall</a:t>
            </a:r>
            <a:endParaRPr lang="en-US" sz="1600" dirty="0"/>
          </a:p>
        </p:txBody>
      </p:sp>
      <p:sp>
        <p:nvSpPr>
          <p:cNvPr id="11" name="txt_156"/>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He loses his wife, his friends, his honour and finally his life.</a:t>
            </a:r>
            <a:endParaRPr lang="en-US" sz="1300" dirty="0"/>
          </a:p>
        </p:txBody>
      </p:sp>
      <p:sp>
        <p:nvSpPr>
          <p:cNvPr id="12" name="card_157"/>
          <p:cNvSpPr/>
          <p:nvPr/>
        </p:nvSpPr>
        <p:spPr>
          <a:xfrm>
            <a:off x="914400" y="2971800"/>
            <a:ext cx="7315200" cy="1417320"/>
          </a:xfrm>
          <a:prstGeom prst="roundRect">
            <a:avLst>
              <a:gd name="adj" fmla="val 7742"/>
            </a:avLst>
          </a:prstGeom>
          <a:solidFill>
            <a:srgbClr val="F1E8F7"/>
          </a:solidFill>
          <a:ln/>
        </p:spPr>
      </p:sp>
      <p:sp>
        <p:nvSpPr>
          <p:cNvPr id="13" name="txt_158"/>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7B3FA0"/>
                </a:solidFill>
              </a:rPr>
              <a:t>So what? </a:t>
            </a:r>
            <a:pPr indent="0" marL="0">
              <a:buNone/>
            </a:pPr>
            <a:r>
              <a:rPr lang="en-US" sz="1500" dirty="0">
                <a:solidFill>
                  <a:schemeClr val="tx1"/>
                </a:solidFill>
              </a:rPr>
              <a:t>A tragedy makes the audience feel pity and fear. Shakespeare wants us to see Macbeth's fall as a warning about unchecked ambition.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1: the hero tempted</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A brave soldier with dark desires</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1, Scenes 2 to 4: hero and hidden desire</a:t>
            </a:r>
            <a:endParaRPr lang="en-US" sz="3000" dirty="0"/>
          </a:p>
        </p:txBody>
      </p:sp>
      <p:sp>
        <p:nvSpPr>
          <p:cNvPr id="3" name="card_159"/>
          <p:cNvSpPr/>
          <p:nvPr/>
        </p:nvSpPr>
        <p:spPr>
          <a:xfrm>
            <a:off x="457200" y="1097280"/>
            <a:ext cx="8229600" cy="987552"/>
          </a:xfrm>
          <a:prstGeom prst="roundRect">
            <a:avLst>
              <a:gd name="adj" fmla="val 11111"/>
            </a:avLst>
          </a:prstGeom>
          <a:solidFill>
            <a:schemeClr val="bg2"/>
          </a:solidFill>
          <a:ln/>
        </p:spPr>
      </p:sp>
      <p:sp>
        <p:nvSpPr>
          <p:cNvPr id="4" name="bar_160"/>
          <p:cNvSpPr/>
          <p:nvPr/>
        </p:nvSpPr>
        <p:spPr>
          <a:xfrm>
            <a:off x="457200" y="1207008"/>
            <a:ext cx="73152" cy="768096"/>
          </a:xfrm>
          <a:prstGeom prst="rect">
            <a:avLst/>
          </a:prstGeom>
          <a:solidFill>
            <a:srgbClr val="F3B61F"/>
          </a:solidFill>
          <a:ln/>
        </p:spPr>
      </p:sp>
      <p:sp>
        <p:nvSpPr>
          <p:cNvPr id="5" name="txt_161"/>
          <p:cNvSpPr txBox="1"/>
          <p:nvPr/>
        </p:nvSpPr>
        <p:spPr>
          <a:xfrm>
            <a:off x="685800" y="1152144"/>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"brave Macbeth"</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2, the Captain</a:t>
            </a:r>
            <a:endParaRPr lang="en-US" sz="1400" dirty="0"/>
          </a:p>
        </p:txBody>
      </p:sp>
      <p:sp>
        <p:nvSpPr>
          <p:cNvPr id="6" name="txt_162"/>
          <p:cNvSpPr txBox="1"/>
          <p:nvPr/>
        </p:nvSpPr>
        <p:spPr>
          <a:xfrm>
            <a:off x="4434840" y="1152144"/>
            <a:ext cx="4114800" cy="877824"/>
          </a:xfrm>
          <a:prstGeom prst="rect">
            <a:avLst/>
          </a:prstGeom>
          <a:noFill/>
          <a:ln/>
        </p:spPr>
        <p:txBody>
          <a:bodyPr wrap="square" lIns="0" tIns="0" rIns="0" bIns="0" rtlCol="0" anchor="ctr"/>
          <a:lstStyle/>
          <a:p>
            <a:pPr indent="0" marL="0">
              <a:buNone/>
            </a:pPr>
            <a:r>
              <a:rPr lang="en-US" sz="1300" dirty="0">
                <a:solidFill>
                  <a:schemeClr val="tx1"/>
                </a:solidFill>
              </a:rPr>
              <a:t>Our first picture of Macbeth comes from others. He is praised before we even meet him.</a:t>
            </a:r>
            <a:endParaRPr lang="en-US" sz="1300" dirty="0"/>
          </a:p>
        </p:txBody>
      </p:sp>
      <p:sp>
        <p:nvSpPr>
          <p:cNvPr id="7" name="card_163"/>
          <p:cNvSpPr/>
          <p:nvPr/>
        </p:nvSpPr>
        <p:spPr>
          <a:xfrm>
            <a:off x="457200" y="2212848"/>
            <a:ext cx="8229600" cy="987552"/>
          </a:xfrm>
          <a:prstGeom prst="roundRect">
            <a:avLst>
              <a:gd name="adj" fmla="val 11111"/>
            </a:avLst>
          </a:prstGeom>
          <a:solidFill>
            <a:schemeClr val="bg2"/>
          </a:solidFill>
          <a:ln/>
        </p:spPr>
      </p:sp>
      <p:sp>
        <p:nvSpPr>
          <p:cNvPr id="8" name="bar_164"/>
          <p:cNvSpPr/>
          <p:nvPr/>
        </p:nvSpPr>
        <p:spPr>
          <a:xfrm>
            <a:off x="457200" y="2322576"/>
            <a:ext cx="73152" cy="768096"/>
          </a:xfrm>
          <a:prstGeom prst="rect">
            <a:avLst/>
          </a:prstGeom>
          <a:solidFill>
            <a:srgbClr val="F3B61F"/>
          </a:solidFill>
          <a:ln/>
        </p:spPr>
      </p:sp>
      <p:sp>
        <p:nvSpPr>
          <p:cNvPr id="9" name="txt_165"/>
          <p:cNvSpPr txBox="1"/>
          <p:nvPr/>
        </p:nvSpPr>
        <p:spPr>
          <a:xfrm>
            <a:off x="685800" y="2267712"/>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"unseamed him from the nave to th' chops"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2, the Captain</a:t>
            </a:r>
            <a:endParaRPr lang="en-US" sz="1400" dirty="0"/>
          </a:p>
        </p:txBody>
      </p:sp>
      <p:sp>
        <p:nvSpPr>
          <p:cNvPr id="10" name="txt_166"/>
          <p:cNvSpPr txBox="1"/>
          <p:nvPr/>
        </p:nvSpPr>
        <p:spPr>
          <a:xfrm>
            <a:off x="4434840" y="2267712"/>
            <a:ext cx="4114800" cy="877824"/>
          </a:xfrm>
          <a:prstGeom prst="rect">
            <a:avLst/>
          </a:prstGeom>
          <a:noFill/>
          <a:ln/>
        </p:spPr>
        <p:txBody>
          <a:bodyPr wrap="square" lIns="0" tIns="0" rIns="0" bIns="0" rtlCol="0" anchor="ctr"/>
          <a:lstStyle/>
          <a:p>
            <a:pPr indent="0" marL="0">
              <a:buNone/>
            </a:pPr>
            <a:r>
              <a:rPr lang="en-US" sz="1300" dirty="0">
                <a:solidFill>
                  <a:schemeClr val="tx1"/>
                </a:solidFill>
              </a:rPr>
              <a:t>He split an enemy open from the stomach to the jaw. He is brave, but also capable of brutal violence.</a:t>
            </a:r>
            <a:endParaRPr lang="en-US" sz="1300" dirty="0"/>
          </a:p>
        </p:txBody>
      </p:sp>
      <p:sp>
        <p:nvSpPr>
          <p:cNvPr id="11" name="card_167"/>
          <p:cNvSpPr/>
          <p:nvPr/>
        </p:nvSpPr>
        <p:spPr>
          <a:xfrm>
            <a:off x="457200" y="3328416"/>
            <a:ext cx="8229600" cy="987552"/>
          </a:xfrm>
          <a:prstGeom prst="roundRect">
            <a:avLst>
              <a:gd name="adj" fmla="val 11111"/>
            </a:avLst>
          </a:prstGeom>
          <a:solidFill>
            <a:schemeClr val="bg2"/>
          </a:solidFill>
          <a:ln/>
        </p:spPr>
      </p:sp>
      <p:sp>
        <p:nvSpPr>
          <p:cNvPr id="12" name="bar_168"/>
          <p:cNvSpPr/>
          <p:nvPr/>
        </p:nvSpPr>
        <p:spPr>
          <a:xfrm>
            <a:off x="457200" y="3438144"/>
            <a:ext cx="73152" cy="768096"/>
          </a:xfrm>
          <a:prstGeom prst="rect">
            <a:avLst/>
          </a:prstGeom>
          <a:solidFill>
            <a:srgbClr val="F3B61F"/>
          </a:solidFill>
          <a:ln/>
        </p:spPr>
      </p:sp>
      <p:sp>
        <p:nvSpPr>
          <p:cNvPr id="13" name="txt_169"/>
          <p:cNvSpPr txBox="1"/>
          <p:nvPr/>
        </p:nvSpPr>
        <p:spPr>
          <a:xfrm>
            <a:off x="685800" y="3383280"/>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"Stars, hide your fires; / Let not light see my black and deep desires"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4, aside</a:t>
            </a:r>
            <a:endParaRPr lang="en-US" sz="1400" dirty="0"/>
          </a:p>
        </p:txBody>
      </p:sp>
      <p:sp>
        <p:nvSpPr>
          <p:cNvPr id="14" name="txt_170"/>
          <p:cNvSpPr txBox="1"/>
          <p:nvPr/>
        </p:nvSpPr>
        <p:spPr>
          <a:xfrm>
            <a:off x="4434840" y="3383280"/>
            <a:ext cx="4114800" cy="877824"/>
          </a:xfrm>
          <a:prstGeom prst="rect">
            <a:avLst/>
          </a:prstGeom>
          <a:noFill/>
          <a:ln/>
        </p:spPr>
        <p:txBody>
          <a:bodyPr wrap="square" lIns="0" tIns="0" rIns="0" bIns="0" rtlCol="0" anchor="ctr"/>
          <a:lstStyle/>
          <a:p>
            <a:pPr indent="0" marL="0">
              <a:buNone/>
            </a:pPr>
            <a:r>
              <a:rPr lang="en-US" sz="1300" dirty="0">
                <a:solidFill>
                  <a:schemeClr val="tx1"/>
                </a:solidFill>
              </a:rPr>
              <a:t>Straight after Duncan names Malcolm as heir, Macbeth hides his wish to be king. Light and dark imagery begins.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Zooming in: "vaulting ambition"</a:t>
            </a:r>
            <a:endParaRPr lang="en-US" sz="3000" dirty="0"/>
          </a:p>
        </p:txBody>
      </p:sp>
      <p:sp>
        <p:nvSpPr>
          <p:cNvPr id="3" name="card_171"/>
          <p:cNvSpPr/>
          <p:nvPr/>
        </p:nvSpPr>
        <p:spPr>
          <a:xfrm>
            <a:off x="457200" y="1143000"/>
            <a:ext cx="8229600" cy="960120"/>
          </a:xfrm>
          <a:prstGeom prst="roundRect">
            <a:avLst>
              <a:gd name="adj" fmla="val 11429"/>
            </a:avLst>
          </a:prstGeom>
          <a:solidFill>
            <a:srgbClr val="FDF3DC"/>
          </a:solidFill>
          <a:ln/>
        </p:spPr>
      </p:sp>
      <p:sp>
        <p:nvSpPr>
          <p:cNvPr id="4" name="txt_172"/>
          <p:cNvSpPr txBox="1"/>
          <p:nvPr/>
        </p:nvSpPr>
        <p:spPr>
          <a:xfrm>
            <a:off x="685800" y="1188720"/>
            <a:ext cx="7772400" cy="868680"/>
          </a:xfrm>
          <a:prstGeom prst="rect">
            <a:avLst/>
          </a:prstGeom>
          <a:noFill/>
          <a:ln/>
        </p:spPr>
        <p:txBody>
          <a:bodyPr wrap="square" lIns="0" tIns="0" rIns="0" bIns="0" rtlCol="0" anchor="ctr"/>
          <a:lstStyle/>
          <a:p>
            <a:pPr algn="ctr" indent="0" marL="0">
              <a:buNone/>
            </a:pPr>
            <a:r>
              <a:rPr lang="en-US" sz="1700" b="1" i="1" dirty="0">
                <a:solidFill>
                  <a:srgbClr val="9A6B00"/>
                </a:solidFill>
                <a:latin typeface="Cambria" pitchFamily="34" charset="0"/>
                <a:ea typeface="Cambria" pitchFamily="34" charset="-122"/>
                <a:cs typeface="Cambria" pitchFamily="34" charset="-120"/>
              </a:rPr>
              <a:t>"I have no spur / To prick the sides of my intent, but only / Vaulting ambition, which o'erleaps itself / And falls on th' other"</a:t>
            </a:r>
            <a:endParaRPr lang="en-US" sz="1700" dirty="0"/>
          </a:p>
        </p:txBody>
      </p:sp>
      <p:sp>
        <p:nvSpPr>
          <p:cNvPr id="5" name="card_173"/>
          <p:cNvSpPr/>
          <p:nvPr/>
        </p:nvSpPr>
        <p:spPr>
          <a:xfrm>
            <a:off x="457200" y="2331720"/>
            <a:ext cx="2606040" cy="1554480"/>
          </a:xfrm>
          <a:prstGeom prst="roundRect">
            <a:avLst>
              <a:gd name="adj" fmla="val 7059"/>
            </a:avLst>
          </a:prstGeom>
          <a:solidFill>
            <a:schemeClr val="bg2"/>
          </a:solidFill>
          <a:ln/>
        </p:spPr>
      </p:sp>
      <p:sp>
        <p:nvSpPr>
          <p:cNvPr id="6" name="txt_174"/>
          <p:cNvSpPr txBox="1"/>
          <p:nvPr/>
        </p:nvSpPr>
        <p:spPr>
          <a:xfrm>
            <a:off x="640080"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"no spur"</a:t>
            </a:r>
            <a:endParaRPr lang="en-US" sz="1600" dirty="0"/>
          </a:p>
        </p:txBody>
      </p:sp>
      <p:sp>
        <p:nvSpPr>
          <p:cNvPr id="7" name="txt_175"/>
          <p:cNvSpPr txBox="1"/>
          <p:nvPr/>
        </p:nvSpPr>
        <p:spPr>
          <a:xfrm>
            <a:off x="640080"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Macbeth imagines himself as a rider. He has no good reason to kill Duncan, only ambition.</a:t>
            </a:r>
            <a:endParaRPr lang="en-US" sz="1300" dirty="0"/>
          </a:p>
        </p:txBody>
      </p:sp>
      <p:sp>
        <p:nvSpPr>
          <p:cNvPr id="8" name="card_176"/>
          <p:cNvSpPr/>
          <p:nvPr/>
        </p:nvSpPr>
        <p:spPr>
          <a:xfrm>
            <a:off x="3273552" y="2331720"/>
            <a:ext cx="2606040" cy="1554480"/>
          </a:xfrm>
          <a:prstGeom prst="roundRect">
            <a:avLst>
              <a:gd name="adj" fmla="val 7059"/>
            </a:avLst>
          </a:prstGeom>
          <a:solidFill>
            <a:schemeClr val="bg2"/>
          </a:solidFill>
          <a:ln/>
        </p:spPr>
      </p:sp>
      <p:sp>
        <p:nvSpPr>
          <p:cNvPr id="9" name="txt_177"/>
          <p:cNvSpPr txBox="1"/>
          <p:nvPr/>
        </p:nvSpPr>
        <p:spPr>
          <a:xfrm>
            <a:off x="3456432"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"Vaulting"</a:t>
            </a:r>
            <a:endParaRPr lang="en-US" sz="1600" dirty="0"/>
          </a:p>
        </p:txBody>
      </p:sp>
      <p:sp>
        <p:nvSpPr>
          <p:cNvPr id="10" name="txt_178"/>
          <p:cNvSpPr txBox="1"/>
          <p:nvPr/>
        </p:nvSpPr>
        <p:spPr>
          <a:xfrm>
            <a:off x="3456432"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Like a rider jumping a horse over a fence. Ambition drives him forward too eagerly.</a:t>
            </a:r>
            <a:endParaRPr lang="en-US" sz="1300" dirty="0"/>
          </a:p>
        </p:txBody>
      </p:sp>
      <p:sp>
        <p:nvSpPr>
          <p:cNvPr id="11" name="card_179"/>
          <p:cNvSpPr/>
          <p:nvPr/>
        </p:nvSpPr>
        <p:spPr>
          <a:xfrm>
            <a:off x="6089904" y="2331720"/>
            <a:ext cx="2606040" cy="1554480"/>
          </a:xfrm>
          <a:prstGeom prst="roundRect">
            <a:avLst>
              <a:gd name="adj" fmla="val 7059"/>
            </a:avLst>
          </a:prstGeom>
          <a:solidFill>
            <a:schemeClr val="bg2"/>
          </a:solidFill>
          <a:ln/>
        </p:spPr>
      </p:sp>
      <p:sp>
        <p:nvSpPr>
          <p:cNvPr id="12" name="txt_180"/>
          <p:cNvSpPr txBox="1"/>
          <p:nvPr/>
        </p:nvSpPr>
        <p:spPr>
          <a:xfrm>
            <a:off x="6272784"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"falls on th' other"</a:t>
            </a:r>
            <a:endParaRPr lang="en-US" sz="1600" dirty="0"/>
          </a:p>
        </p:txBody>
      </p:sp>
      <p:sp>
        <p:nvSpPr>
          <p:cNvPr id="13" name="txt_181"/>
          <p:cNvSpPr txBox="1"/>
          <p:nvPr/>
        </p:nvSpPr>
        <p:spPr>
          <a:xfrm>
            <a:off x="6272784"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He jumps too far and crashes. Macbeth predicts his own downfall.</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a:t>
            </a:r>
            <a:endParaRPr lang="en-US" sz="3000" dirty="0"/>
          </a:p>
        </p:txBody>
      </p:sp>
      <p:sp>
        <p:nvSpPr>
          <p:cNvPr id="3" name="card_182"/>
          <p:cNvSpPr/>
          <p:nvPr/>
        </p:nvSpPr>
        <p:spPr>
          <a:xfrm>
            <a:off x="457200" y="1143000"/>
            <a:ext cx="4023360" cy="987552"/>
          </a:xfrm>
          <a:prstGeom prst="roundRect">
            <a:avLst>
              <a:gd name="adj" fmla="val 11111"/>
            </a:avLst>
          </a:prstGeom>
          <a:solidFill>
            <a:schemeClr val="bg2"/>
          </a:solidFill>
          <a:ln/>
        </p:spPr>
      </p:sp>
      <p:sp>
        <p:nvSpPr>
          <p:cNvPr id="4" name="badge_183"/>
          <p:cNvSpPr/>
          <p:nvPr/>
        </p:nvSpPr>
        <p:spPr>
          <a:xfrm>
            <a:off x="621792" y="1444752"/>
            <a:ext cx="384048" cy="384048"/>
          </a:xfrm>
          <a:prstGeom prst="ellipse">
            <a:avLst/>
          </a:prstGeom>
          <a:solidFill>
            <a:schemeClr val="accent4"/>
          </a:solidFill>
          <a:ln/>
        </p:spPr>
      </p:sp>
      <p:sp>
        <p:nvSpPr>
          <p:cNvPr id="5" name="badgeTxt_184"/>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85"/>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the Captain call Macbeth in Act 1 Scene 2?</a:t>
            </a:r>
            <a:endParaRPr lang="en-US" sz="1400" dirty="0"/>
          </a:p>
        </p:txBody>
      </p:sp>
      <p:sp>
        <p:nvSpPr>
          <p:cNvPr id="7" name="card_186"/>
          <p:cNvSpPr/>
          <p:nvPr/>
        </p:nvSpPr>
        <p:spPr>
          <a:xfrm>
            <a:off x="4663440" y="1143000"/>
            <a:ext cx="4023360" cy="987552"/>
          </a:xfrm>
          <a:prstGeom prst="roundRect">
            <a:avLst>
              <a:gd name="adj" fmla="val 11111"/>
            </a:avLst>
          </a:prstGeom>
          <a:solidFill>
            <a:schemeClr val="bg2"/>
          </a:solidFill>
          <a:ln/>
        </p:spPr>
      </p:sp>
      <p:sp>
        <p:nvSpPr>
          <p:cNvPr id="8" name="badge_187"/>
          <p:cNvSpPr/>
          <p:nvPr/>
        </p:nvSpPr>
        <p:spPr>
          <a:xfrm>
            <a:off x="4828032" y="1444752"/>
            <a:ext cx="384048" cy="384048"/>
          </a:xfrm>
          <a:prstGeom prst="ellipse">
            <a:avLst/>
          </a:prstGeom>
          <a:solidFill>
            <a:schemeClr val="accent4"/>
          </a:solidFill>
          <a:ln/>
        </p:spPr>
      </p:sp>
      <p:sp>
        <p:nvSpPr>
          <p:cNvPr id="9" name="badgeTxt_188"/>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189"/>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Macbeth ask the stars to hide?</a:t>
            </a:r>
            <a:endParaRPr lang="en-US" sz="1400" dirty="0"/>
          </a:p>
        </p:txBody>
      </p:sp>
      <p:sp>
        <p:nvSpPr>
          <p:cNvPr id="11" name="card_190"/>
          <p:cNvSpPr/>
          <p:nvPr/>
        </p:nvSpPr>
        <p:spPr>
          <a:xfrm>
            <a:off x="457200" y="2286000"/>
            <a:ext cx="4023360" cy="987552"/>
          </a:xfrm>
          <a:prstGeom prst="roundRect">
            <a:avLst>
              <a:gd name="adj" fmla="val 11111"/>
            </a:avLst>
          </a:prstGeom>
          <a:solidFill>
            <a:schemeClr val="bg2"/>
          </a:solidFill>
          <a:ln/>
        </p:spPr>
      </p:sp>
      <p:sp>
        <p:nvSpPr>
          <p:cNvPr id="12" name="badge_191"/>
          <p:cNvSpPr/>
          <p:nvPr/>
        </p:nvSpPr>
        <p:spPr>
          <a:xfrm>
            <a:off x="621792" y="2587752"/>
            <a:ext cx="384048" cy="384048"/>
          </a:xfrm>
          <a:prstGeom prst="ellipse">
            <a:avLst/>
          </a:prstGeom>
          <a:solidFill>
            <a:schemeClr val="accent4"/>
          </a:solidFill>
          <a:ln/>
        </p:spPr>
      </p:sp>
      <p:sp>
        <p:nvSpPr>
          <p:cNvPr id="13" name="badgeTxt_192"/>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193"/>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is Macbeth's only 'spur' to kill Duncan?</a:t>
            </a:r>
            <a:endParaRPr lang="en-US" sz="1400" dirty="0"/>
          </a:p>
        </p:txBody>
      </p:sp>
      <p:sp>
        <p:nvSpPr>
          <p:cNvPr id="15" name="card_194"/>
          <p:cNvSpPr/>
          <p:nvPr/>
        </p:nvSpPr>
        <p:spPr>
          <a:xfrm>
            <a:off x="4663440" y="2286000"/>
            <a:ext cx="4023360" cy="987552"/>
          </a:xfrm>
          <a:prstGeom prst="roundRect">
            <a:avLst>
              <a:gd name="adj" fmla="val 11111"/>
            </a:avLst>
          </a:prstGeom>
          <a:solidFill>
            <a:schemeClr val="bg2"/>
          </a:solidFill>
          <a:ln/>
        </p:spPr>
      </p:sp>
      <p:sp>
        <p:nvSpPr>
          <p:cNvPr id="16" name="badge_195"/>
          <p:cNvSpPr/>
          <p:nvPr/>
        </p:nvSpPr>
        <p:spPr>
          <a:xfrm>
            <a:off x="4828032" y="2587752"/>
            <a:ext cx="384048" cy="384048"/>
          </a:xfrm>
          <a:prstGeom prst="ellipse">
            <a:avLst/>
          </a:prstGeom>
          <a:solidFill>
            <a:schemeClr val="accent4"/>
          </a:solidFill>
          <a:ln/>
        </p:spPr>
      </p:sp>
      <p:sp>
        <p:nvSpPr>
          <p:cNvPr id="17" name="badgeTxt_196"/>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197"/>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happens to ambition that 'o'erleaps itself'?</a:t>
            </a:r>
            <a:endParaRPr lang="en-US" sz="1400" dirty="0"/>
          </a:p>
        </p:txBody>
      </p:sp>
      <p:sp>
        <p:nvSpPr>
          <p:cNvPr id="19" name="card_198"/>
          <p:cNvSpPr/>
          <p:nvPr/>
        </p:nvSpPr>
        <p:spPr>
          <a:xfrm>
            <a:off x="457200" y="3429000"/>
            <a:ext cx="4023360" cy="987552"/>
          </a:xfrm>
          <a:prstGeom prst="roundRect">
            <a:avLst>
              <a:gd name="adj" fmla="val 11111"/>
            </a:avLst>
          </a:prstGeom>
          <a:solidFill>
            <a:schemeClr val="bg2"/>
          </a:solidFill>
          <a:ln/>
        </p:spPr>
      </p:sp>
      <p:sp>
        <p:nvSpPr>
          <p:cNvPr id="20" name="badge_199"/>
          <p:cNvSpPr/>
          <p:nvPr/>
        </p:nvSpPr>
        <p:spPr>
          <a:xfrm>
            <a:off x="621792" y="3730752"/>
            <a:ext cx="384048" cy="384048"/>
          </a:xfrm>
          <a:prstGeom prst="ellipse">
            <a:avLst/>
          </a:prstGeom>
          <a:solidFill>
            <a:schemeClr val="accent4"/>
          </a:solidFill>
          <a:ln/>
        </p:spPr>
      </p:sp>
      <p:sp>
        <p:nvSpPr>
          <p:cNvPr id="21" name="badgeTxt_200"/>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201"/>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Macbeth first decide in Act 1 Scene 7?</a:t>
            </a:r>
            <a:endParaRPr lang="en-US" sz="1400" dirty="0"/>
          </a:p>
        </p:txBody>
      </p:sp>
      <p:sp>
        <p:nvSpPr>
          <p:cNvPr id="23" name="card_202"/>
          <p:cNvSpPr/>
          <p:nvPr/>
        </p:nvSpPr>
        <p:spPr>
          <a:xfrm>
            <a:off x="4663440" y="3429000"/>
            <a:ext cx="4023360" cy="987552"/>
          </a:xfrm>
          <a:prstGeom prst="roundRect">
            <a:avLst>
              <a:gd name="adj" fmla="val 11111"/>
            </a:avLst>
          </a:prstGeom>
          <a:solidFill>
            <a:schemeClr val="bg2"/>
          </a:solidFill>
          <a:ln/>
        </p:spPr>
      </p:sp>
      <p:sp>
        <p:nvSpPr>
          <p:cNvPr id="24" name="badge_203"/>
          <p:cNvSpPr/>
          <p:nvPr/>
        </p:nvSpPr>
        <p:spPr>
          <a:xfrm>
            <a:off x="4828032" y="3730752"/>
            <a:ext cx="384048" cy="384048"/>
          </a:xfrm>
          <a:prstGeom prst="ellipse">
            <a:avLst/>
          </a:prstGeom>
          <a:solidFill>
            <a:schemeClr val="accent4"/>
          </a:solidFill>
          <a:ln/>
        </p:spPr>
      </p:sp>
      <p:sp>
        <p:nvSpPr>
          <p:cNvPr id="25" name="badgeTxt_204"/>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205"/>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Who changes his mind?</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 answers</a:t>
            </a:r>
            <a:endParaRPr lang="en-US" sz="3000" dirty="0"/>
          </a:p>
        </p:txBody>
      </p:sp>
      <p:sp>
        <p:nvSpPr>
          <p:cNvPr id="3" name="card_206"/>
          <p:cNvSpPr/>
          <p:nvPr/>
        </p:nvSpPr>
        <p:spPr>
          <a:xfrm>
            <a:off x="457200" y="1143000"/>
            <a:ext cx="4023360" cy="987552"/>
          </a:xfrm>
          <a:prstGeom prst="roundRect">
            <a:avLst>
              <a:gd name="adj" fmla="val 11111"/>
            </a:avLst>
          </a:prstGeom>
          <a:solidFill>
            <a:schemeClr val="bg2"/>
          </a:solidFill>
          <a:ln/>
        </p:spPr>
      </p:sp>
      <p:sp>
        <p:nvSpPr>
          <p:cNvPr id="4" name="badge_207"/>
          <p:cNvSpPr/>
          <p:nvPr/>
        </p:nvSpPr>
        <p:spPr>
          <a:xfrm>
            <a:off x="621792" y="1444752"/>
            <a:ext cx="384048" cy="384048"/>
          </a:xfrm>
          <a:prstGeom prst="ellipse">
            <a:avLst/>
          </a:prstGeom>
          <a:solidFill>
            <a:schemeClr val="accent4"/>
          </a:solidFill>
          <a:ln/>
        </p:spPr>
      </p:sp>
      <p:sp>
        <p:nvSpPr>
          <p:cNvPr id="5" name="badgeTxt_208"/>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09"/>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the Captain call Macbeth in Act 1 Scene 2?</a:t>
            </a:r>
            <a:endParaRPr lang="en-US" sz="1400" dirty="0"/>
          </a:p>
        </p:txBody>
      </p:sp>
      <p:sp>
        <p:nvSpPr>
          <p:cNvPr id="7" name="txt_210"/>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"brave Macbeth"</a:t>
            </a:r>
            <a:endParaRPr lang="en-US" sz="1300" dirty="0"/>
          </a:p>
        </p:txBody>
      </p:sp>
      <p:sp>
        <p:nvSpPr>
          <p:cNvPr id="8" name="card_211"/>
          <p:cNvSpPr/>
          <p:nvPr/>
        </p:nvSpPr>
        <p:spPr>
          <a:xfrm>
            <a:off x="4663440" y="1143000"/>
            <a:ext cx="4023360" cy="987552"/>
          </a:xfrm>
          <a:prstGeom prst="roundRect">
            <a:avLst>
              <a:gd name="adj" fmla="val 11111"/>
            </a:avLst>
          </a:prstGeom>
          <a:solidFill>
            <a:schemeClr val="bg2"/>
          </a:solidFill>
          <a:ln/>
        </p:spPr>
      </p:sp>
      <p:sp>
        <p:nvSpPr>
          <p:cNvPr id="9" name="badge_212"/>
          <p:cNvSpPr/>
          <p:nvPr/>
        </p:nvSpPr>
        <p:spPr>
          <a:xfrm>
            <a:off x="4828032" y="1444752"/>
            <a:ext cx="384048" cy="384048"/>
          </a:xfrm>
          <a:prstGeom prst="ellipse">
            <a:avLst/>
          </a:prstGeom>
          <a:solidFill>
            <a:schemeClr val="accent4"/>
          </a:solidFill>
          <a:ln/>
        </p:spPr>
      </p:sp>
      <p:sp>
        <p:nvSpPr>
          <p:cNvPr id="10" name="badgeTxt_213"/>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214"/>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Macbeth ask the stars to hide?</a:t>
            </a:r>
            <a:endParaRPr lang="en-US" sz="1400" dirty="0"/>
          </a:p>
        </p:txBody>
      </p:sp>
      <p:sp>
        <p:nvSpPr>
          <p:cNvPr id="12" name="txt_215"/>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His "black and deep desires"</a:t>
            </a:r>
            <a:endParaRPr lang="en-US" sz="1300" dirty="0"/>
          </a:p>
        </p:txBody>
      </p:sp>
      <p:sp>
        <p:nvSpPr>
          <p:cNvPr id="13" name="card_216"/>
          <p:cNvSpPr/>
          <p:nvPr/>
        </p:nvSpPr>
        <p:spPr>
          <a:xfrm>
            <a:off x="457200" y="2286000"/>
            <a:ext cx="4023360" cy="987552"/>
          </a:xfrm>
          <a:prstGeom prst="roundRect">
            <a:avLst>
              <a:gd name="adj" fmla="val 11111"/>
            </a:avLst>
          </a:prstGeom>
          <a:solidFill>
            <a:schemeClr val="bg2"/>
          </a:solidFill>
          <a:ln/>
        </p:spPr>
      </p:sp>
      <p:sp>
        <p:nvSpPr>
          <p:cNvPr id="14" name="badge_217"/>
          <p:cNvSpPr/>
          <p:nvPr/>
        </p:nvSpPr>
        <p:spPr>
          <a:xfrm>
            <a:off x="621792" y="2587752"/>
            <a:ext cx="384048" cy="384048"/>
          </a:xfrm>
          <a:prstGeom prst="ellipse">
            <a:avLst/>
          </a:prstGeom>
          <a:solidFill>
            <a:schemeClr val="accent4"/>
          </a:solidFill>
          <a:ln/>
        </p:spPr>
      </p:sp>
      <p:sp>
        <p:nvSpPr>
          <p:cNvPr id="15" name="badgeTxt_218"/>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219"/>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is Macbeth's only 'spur' to kill Duncan?</a:t>
            </a:r>
            <a:endParaRPr lang="en-US" sz="1400" dirty="0"/>
          </a:p>
        </p:txBody>
      </p:sp>
      <p:sp>
        <p:nvSpPr>
          <p:cNvPr id="17" name="txt_220"/>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"Vaulting ambition"</a:t>
            </a:r>
            <a:endParaRPr lang="en-US" sz="1300" dirty="0"/>
          </a:p>
        </p:txBody>
      </p:sp>
      <p:sp>
        <p:nvSpPr>
          <p:cNvPr id="18" name="card_221"/>
          <p:cNvSpPr/>
          <p:nvPr/>
        </p:nvSpPr>
        <p:spPr>
          <a:xfrm>
            <a:off x="4663440" y="2286000"/>
            <a:ext cx="4023360" cy="987552"/>
          </a:xfrm>
          <a:prstGeom prst="roundRect">
            <a:avLst>
              <a:gd name="adj" fmla="val 11111"/>
            </a:avLst>
          </a:prstGeom>
          <a:solidFill>
            <a:schemeClr val="bg2"/>
          </a:solidFill>
          <a:ln/>
        </p:spPr>
      </p:sp>
      <p:sp>
        <p:nvSpPr>
          <p:cNvPr id="19" name="badge_222"/>
          <p:cNvSpPr/>
          <p:nvPr/>
        </p:nvSpPr>
        <p:spPr>
          <a:xfrm>
            <a:off x="4828032" y="2587752"/>
            <a:ext cx="384048" cy="384048"/>
          </a:xfrm>
          <a:prstGeom prst="ellipse">
            <a:avLst/>
          </a:prstGeom>
          <a:solidFill>
            <a:schemeClr val="accent4"/>
          </a:solidFill>
          <a:ln/>
        </p:spPr>
      </p:sp>
      <p:sp>
        <p:nvSpPr>
          <p:cNvPr id="20" name="badgeTxt_223"/>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224"/>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happens to ambition that 'o'erleaps itself'?</a:t>
            </a:r>
            <a:endParaRPr lang="en-US" sz="1400" dirty="0"/>
          </a:p>
        </p:txBody>
      </p:sp>
      <p:sp>
        <p:nvSpPr>
          <p:cNvPr id="22" name="txt_225"/>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It "falls on th' other" side</a:t>
            </a:r>
            <a:endParaRPr lang="en-US" sz="1300" dirty="0"/>
          </a:p>
        </p:txBody>
      </p:sp>
      <p:sp>
        <p:nvSpPr>
          <p:cNvPr id="23" name="card_226"/>
          <p:cNvSpPr/>
          <p:nvPr/>
        </p:nvSpPr>
        <p:spPr>
          <a:xfrm>
            <a:off x="457200" y="3429000"/>
            <a:ext cx="4023360" cy="987552"/>
          </a:xfrm>
          <a:prstGeom prst="roundRect">
            <a:avLst>
              <a:gd name="adj" fmla="val 11111"/>
            </a:avLst>
          </a:prstGeom>
          <a:solidFill>
            <a:schemeClr val="bg2"/>
          </a:solidFill>
          <a:ln/>
        </p:spPr>
      </p:sp>
      <p:sp>
        <p:nvSpPr>
          <p:cNvPr id="24" name="badge_227"/>
          <p:cNvSpPr/>
          <p:nvPr/>
        </p:nvSpPr>
        <p:spPr>
          <a:xfrm>
            <a:off x="621792" y="3730752"/>
            <a:ext cx="384048" cy="384048"/>
          </a:xfrm>
          <a:prstGeom prst="ellipse">
            <a:avLst/>
          </a:prstGeom>
          <a:solidFill>
            <a:schemeClr val="accent4"/>
          </a:solidFill>
          <a:ln/>
        </p:spPr>
      </p:sp>
      <p:sp>
        <p:nvSpPr>
          <p:cNvPr id="25" name="badgeTxt_228"/>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229"/>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Macbeth first decide in Act 1 Scene 7?</a:t>
            </a:r>
            <a:endParaRPr lang="en-US" sz="1400" dirty="0"/>
          </a:p>
        </p:txBody>
      </p:sp>
      <p:sp>
        <p:nvSpPr>
          <p:cNvPr id="27" name="txt_230"/>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"We will proceed no further"</a:t>
            </a:r>
            <a:endParaRPr lang="en-US" sz="1300" dirty="0"/>
          </a:p>
        </p:txBody>
      </p:sp>
      <p:sp>
        <p:nvSpPr>
          <p:cNvPr id="28" name="card_231"/>
          <p:cNvSpPr/>
          <p:nvPr/>
        </p:nvSpPr>
        <p:spPr>
          <a:xfrm>
            <a:off x="4663440" y="3429000"/>
            <a:ext cx="4023360" cy="987552"/>
          </a:xfrm>
          <a:prstGeom prst="roundRect">
            <a:avLst>
              <a:gd name="adj" fmla="val 11111"/>
            </a:avLst>
          </a:prstGeom>
          <a:solidFill>
            <a:schemeClr val="bg2"/>
          </a:solidFill>
          <a:ln/>
        </p:spPr>
      </p:sp>
      <p:sp>
        <p:nvSpPr>
          <p:cNvPr id="29" name="badge_232"/>
          <p:cNvSpPr/>
          <p:nvPr/>
        </p:nvSpPr>
        <p:spPr>
          <a:xfrm>
            <a:off x="4828032" y="3730752"/>
            <a:ext cx="384048" cy="384048"/>
          </a:xfrm>
          <a:prstGeom prst="ellipse">
            <a:avLst/>
          </a:prstGeom>
          <a:solidFill>
            <a:schemeClr val="accent4"/>
          </a:solidFill>
          <a:ln/>
        </p:spPr>
      </p:sp>
      <p:sp>
        <p:nvSpPr>
          <p:cNvPr id="30" name="badgeTxt_233"/>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234"/>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Who changes his mind?</a:t>
            </a:r>
            <a:endParaRPr lang="en-US" sz="1400" dirty="0"/>
          </a:p>
        </p:txBody>
      </p:sp>
      <p:sp>
        <p:nvSpPr>
          <p:cNvPr id="32" name="txt_235"/>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Lady Macbeth</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2: the murderer</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Guilt begins as soon as the deed is done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2: the murder of Duncan</a:t>
            </a:r>
            <a:endParaRPr lang="en-US" sz="3000" dirty="0"/>
          </a:p>
        </p:txBody>
      </p:sp>
      <p:sp>
        <p:nvSpPr>
          <p:cNvPr id="3" name="card_236"/>
          <p:cNvSpPr/>
          <p:nvPr/>
        </p:nvSpPr>
        <p:spPr>
          <a:xfrm>
            <a:off x="457200" y="1097280"/>
            <a:ext cx="8229600" cy="768096"/>
          </a:xfrm>
          <a:prstGeom prst="roundRect">
            <a:avLst>
              <a:gd name="adj" fmla="val 14286"/>
            </a:avLst>
          </a:prstGeom>
          <a:solidFill>
            <a:schemeClr val="bg2"/>
          </a:solidFill>
          <a:ln/>
        </p:spPr>
      </p:sp>
      <p:sp>
        <p:nvSpPr>
          <p:cNvPr id="4" name="bar_237"/>
          <p:cNvSpPr/>
          <p:nvPr/>
        </p:nvSpPr>
        <p:spPr>
          <a:xfrm>
            <a:off x="457200" y="1207008"/>
            <a:ext cx="73152" cy="548640"/>
          </a:xfrm>
          <a:prstGeom prst="rect">
            <a:avLst/>
          </a:prstGeom>
          <a:solidFill>
            <a:srgbClr val="F3B61F"/>
          </a:solidFill>
          <a:ln/>
        </p:spPr>
      </p:sp>
      <p:sp>
        <p:nvSpPr>
          <p:cNvPr id="5" name="txt_238"/>
          <p:cNvSpPr txBox="1"/>
          <p:nvPr/>
        </p:nvSpPr>
        <p:spPr>
          <a:xfrm>
            <a:off x="685800" y="1152144"/>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"Is this a dagger which I see before me, / The handle toward my hand?"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1, soliloquy</a:t>
            </a:r>
            <a:endParaRPr lang="en-US" sz="1400" dirty="0"/>
          </a:p>
        </p:txBody>
      </p:sp>
      <p:sp>
        <p:nvSpPr>
          <p:cNvPr id="6" name="txt_239"/>
          <p:cNvSpPr txBox="1"/>
          <p:nvPr/>
        </p:nvSpPr>
        <p:spPr>
          <a:xfrm>
            <a:off x="4617720" y="1152144"/>
            <a:ext cx="3931920" cy="658368"/>
          </a:xfrm>
          <a:prstGeom prst="rect">
            <a:avLst/>
          </a:prstGeom>
          <a:noFill/>
          <a:ln/>
        </p:spPr>
        <p:txBody>
          <a:bodyPr wrap="square" lIns="0" tIns="0" rIns="0" bIns="0" rtlCol="0" anchor="ctr"/>
          <a:lstStyle/>
          <a:p>
            <a:pPr indent="0" marL="0">
              <a:buNone/>
            </a:pPr>
            <a:r>
              <a:rPr lang="en-US" sz="1300" dirty="0">
                <a:solidFill>
                  <a:schemeClr val="tx1"/>
                </a:solidFill>
              </a:rPr>
              <a:t>He sees a dagger that is not there. It may be a hallucination from his guilty mind, or a supernatural sign.</a:t>
            </a:r>
            <a:endParaRPr lang="en-US" sz="1300" dirty="0"/>
          </a:p>
        </p:txBody>
      </p:sp>
      <p:sp>
        <p:nvSpPr>
          <p:cNvPr id="7" name="card_240"/>
          <p:cNvSpPr/>
          <p:nvPr/>
        </p:nvSpPr>
        <p:spPr>
          <a:xfrm>
            <a:off x="457200" y="1993392"/>
            <a:ext cx="8229600" cy="768096"/>
          </a:xfrm>
          <a:prstGeom prst="roundRect">
            <a:avLst>
              <a:gd name="adj" fmla="val 14286"/>
            </a:avLst>
          </a:prstGeom>
          <a:solidFill>
            <a:schemeClr val="bg2"/>
          </a:solidFill>
          <a:ln/>
        </p:spPr>
      </p:sp>
      <p:sp>
        <p:nvSpPr>
          <p:cNvPr id="8" name="bar_241"/>
          <p:cNvSpPr/>
          <p:nvPr/>
        </p:nvSpPr>
        <p:spPr>
          <a:xfrm>
            <a:off x="457200" y="2103120"/>
            <a:ext cx="73152" cy="548640"/>
          </a:xfrm>
          <a:prstGeom prst="rect">
            <a:avLst/>
          </a:prstGeom>
          <a:solidFill>
            <a:srgbClr val="F3B61F"/>
          </a:solidFill>
          <a:ln/>
        </p:spPr>
      </p:sp>
      <p:sp>
        <p:nvSpPr>
          <p:cNvPr id="9" name="txt_242"/>
          <p:cNvSpPr txBox="1"/>
          <p:nvPr/>
        </p:nvSpPr>
        <p:spPr>
          <a:xfrm>
            <a:off x="685800" y="2048256"/>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"Macbeth does murder sleep"</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2</a:t>
            </a:r>
            <a:endParaRPr lang="en-US" sz="1400" dirty="0"/>
          </a:p>
        </p:txBody>
      </p:sp>
      <p:sp>
        <p:nvSpPr>
          <p:cNvPr id="10" name="txt_243"/>
          <p:cNvSpPr txBox="1"/>
          <p:nvPr/>
        </p:nvSpPr>
        <p:spPr>
          <a:xfrm>
            <a:off x="4617720" y="2048256"/>
            <a:ext cx="3931920" cy="658368"/>
          </a:xfrm>
          <a:prstGeom prst="rect">
            <a:avLst/>
          </a:prstGeom>
          <a:noFill/>
          <a:ln/>
        </p:spPr>
        <p:txBody>
          <a:bodyPr wrap="square" lIns="0" tIns="0" rIns="0" bIns="0" rtlCol="0" anchor="ctr"/>
          <a:lstStyle/>
          <a:p>
            <a:pPr indent="0" marL="0">
              <a:buNone/>
            </a:pPr>
            <a:r>
              <a:rPr lang="en-US" sz="1300" dirty="0">
                <a:solidFill>
                  <a:schemeClr val="tx1"/>
                </a:solidFill>
              </a:rPr>
              <a:t>He believes he will never rest again. Sleep is a symbol of innocence and peace.</a:t>
            </a:r>
            <a:endParaRPr lang="en-US" sz="1300" dirty="0"/>
          </a:p>
        </p:txBody>
      </p:sp>
      <p:sp>
        <p:nvSpPr>
          <p:cNvPr id="11" name="card_244"/>
          <p:cNvSpPr/>
          <p:nvPr/>
        </p:nvSpPr>
        <p:spPr>
          <a:xfrm>
            <a:off x="457200" y="2889504"/>
            <a:ext cx="8229600" cy="768096"/>
          </a:xfrm>
          <a:prstGeom prst="roundRect">
            <a:avLst>
              <a:gd name="adj" fmla="val 14286"/>
            </a:avLst>
          </a:prstGeom>
          <a:solidFill>
            <a:schemeClr val="bg2"/>
          </a:solidFill>
          <a:ln/>
        </p:spPr>
      </p:sp>
      <p:sp>
        <p:nvSpPr>
          <p:cNvPr id="12" name="bar_245"/>
          <p:cNvSpPr/>
          <p:nvPr/>
        </p:nvSpPr>
        <p:spPr>
          <a:xfrm>
            <a:off x="457200" y="2999232"/>
            <a:ext cx="73152" cy="548640"/>
          </a:xfrm>
          <a:prstGeom prst="rect">
            <a:avLst/>
          </a:prstGeom>
          <a:solidFill>
            <a:srgbClr val="F3B61F"/>
          </a:solidFill>
          <a:ln/>
        </p:spPr>
      </p:sp>
      <p:sp>
        <p:nvSpPr>
          <p:cNvPr id="13" name="txt_246"/>
          <p:cNvSpPr txBox="1"/>
          <p:nvPr/>
        </p:nvSpPr>
        <p:spPr>
          <a:xfrm>
            <a:off x="685800" y="2944368"/>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am afraid to think what I have done"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2</a:t>
            </a:r>
            <a:endParaRPr lang="en-US" sz="1400" dirty="0"/>
          </a:p>
        </p:txBody>
      </p:sp>
      <p:sp>
        <p:nvSpPr>
          <p:cNvPr id="14" name="txt_247"/>
          <p:cNvSpPr txBox="1"/>
          <p:nvPr/>
        </p:nvSpPr>
        <p:spPr>
          <a:xfrm>
            <a:off x="4617720" y="2944368"/>
            <a:ext cx="3931920" cy="658368"/>
          </a:xfrm>
          <a:prstGeom prst="rect">
            <a:avLst/>
          </a:prstGeom>
          <a:noFill/>
          <a:ln/>
        </p:spPr>
        <p:txBody>
          <a:bodyPr wrap="square" lIns="0" tIns="0" rIns="0" bIns="0" rtlCol="0" anchor="ctr"/>
          <a:lstStyle/>
          <a:p>
            <a:pPr indent="0" marL="0">
              <a:buNone/>
            </a:pPr>
            <a:r>
              <a:rPr lang="en-US" sz="1300" dirty="0">
                <a:solidFill>
                  <a:schemeClr val="tx1"/>
                </a:solidFill>
              </a:rPr>
              <a:t>He is horrified straight away, while Lady Macbeth stays calm.</a:t>
            </a:r>
            <a:endParaRPr lang="en-US" sz="1300" dirty="0"/>
          </a:p>
        </p:txBody>
      </p:sp>
      <p:sp>
        <p:nvSpPr>
          <p:cNvPr id="15" name="card_248"/>
          <p:cNvSpPr/>
          <p:nvPr/>
        </p:nvSpPr>
        <p:spPr>
          <a:xfrm>
            <a:off x="457200" y="3785616"/>
            <a:ext cx="8229600" cy="768096"/>
          </a:xfrm>
          <a:prstGeom prst="roundRect">
            <a:avLst>
              <a:gd name="adj" fmla="val 14286"/>
            </a:avLst>
          </a:prstGeom>
          <a:solidFill>
            <a:schemeClr val="bg2"/>
          </a:solidFill>
          <a:ln/>
        </p:spPr>
      </p:sp>
      <p:sp>
        <p:nvSpPr>
          <p:cNvPr id="16" name="bar_249"/>
          <p:cNvSpPr/>
          <p:nvPr/>
        </p:nvSpPr>
        <p:spPr>
          <a:xfrm>
            <a:off x="457200" y="3895344"/>
            <a:ext cx="73152" cy="548640"/>
          </a:xfrm>
          <a:prstGeom prst="rect">
            <a:avLst/>
          </a:prstGeom>
          <a:solidFill>
            <a:srgbClr val="F3B61F"/>
          </a:solidFill>
          <a:ln/>
        </p:spPr>
      </p:sp>
      <p:sp>
        <p:nvSpPr>
          <p:cNvPr id="17" name="txt_250"/>
          <p:cNvSpPr txBox="1"/>
          <p:nvPr/>
        </p:nvSpPr>
        <p:spPr>
          <a:xfrm>
            <a:off x="685800" y="3840480"/>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"Will all great Neptune's ocean wash this blood / Clean from my hand?"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2 Scene 2</a:t>
            </a:r>
            <a:endParaRPr lang="en-US" sz="1400" dirty="0"/>
          </a:p>
        </p:txBody>
      </p:sp>
      <p:sp>
        <p:nvSpPr>
          <p:cNvPr id="18" name="txt_251"/>
          <p:cNvSpPr txBox="1"/>
          <p:nvPr/>
        </p:nvSpPr>
        <p:spPr>
          <a:xfrm>
            <a:off x="4617720" y="3840480"/>
            <a:ext cx="3931920" cy="658368"/>
          </a:xfrm>
          <a:prstGeom prst="rect">
            <a:avLst/>
          </a:prstGeom>
          <a:noFill/>
          <a:ln/>
        </p:spPr>
        <p:txBody>
          <a:bodyPr wrap="square" lIns="0" tIns="0" rIns="0" bIns="0" rtlCol="0" anchor="ctr"/>
          <a:lstStyle/>
          <a:p>
            <a:pPr indent="0" marL="0">
              <a:buNone/>
            </a:pPr>
            <a:r>
              <a:rPr lang="en-US" sz="1300" dirty="0">
                <a:solidFill>
                  <a:schemeClr val="tx1"/>
                </a:solidFill>
              </a:rPr>
              <a:t>Hyperbole: not even the sea could clean away his guilt. Blood becomes a symbol of guilt.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Acts 3 and 4: the tyrant</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From guilt to cruelty</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Acts 3 and 4: a tyrant in the making</a:t>
            </a:r>
            <a:endParaRPr lang="en-US" sz="3000" dirty="0"/>
          </a:p>
        </p:txBody>
      </p:sp>
      <p:sp>
        <p:nvSpPr>
          <p:cNvPr id="3" name="card_252"/>
          <p:cNvSpPr/>
          <p:nvPr/>
        </p:nvSpPr>
        <p:spPr>
          <a:xfrm>
            <a:off x="457200" y="1097280"/>
            <a:ext cx="8229600" cy="768096"/>
          </a:xfrm>
          <a:prstGeom prst="roundRect">
            <a:avLst>
              <a:gd name="adj" fmla="val 14286"/>
            </a:avLst>
          </a:prstGeom>
          <a:solidFill>
            <a:schemeClr val="bg2"/>
          </a:solidFill>
          <a:ln/>
        </p:spPr>
      </p:sp>
      <p:sp>
        <p:nvSpPr>
          <p:cNvPr id="4" name="bar_253"/>
          <p:cNvSpPr/>
          <p:nvPr/>
        </p:nvSpPr>
        <p:spPr>
          <a:xfrm>
            <a:off x="457200" y="1207008"/>
            <a:ext cx="73152" cy="548640"/>
          </a:xfrm>
          <a:prstGeom prst="rect">
            <a:avLst/>
          </a:prstGeom>
          <a:solidFill>
            <a:srgbClr val="F3B61F"/>
          </a:solidFill>
          <a:ln/>
        </p:spPr>
      </p:sp>
      <p:sp>
        <p:nvSpPr>
          <p:cNvPr id="5" name="txt_254"/>
          <p:cNvSpPr txBox="1"/>
          <p:nvPr/>
        </p:nvSpPr>
        <p:spPr>
          <a:xfrm>
            <a:off x="685800" y="1152144"/>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"To be thus is nothing, / But to be safely thus"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1, soliloquy</a:t>
            </a:r>
            <a:endParaRPr lang="en-US" sz="1400" dirty="0"/>
          </a:p>
        </p:txBody>
      </p:sp>
      <p:sp>
        <p:nvSpPr>
          <p:cNvPr id="6" name="txt_255"/>
          <p:cNvSpPr txBox="1"/>
          <p:nvPr/>
        </p:nvSpPr>
        <p:spPr>
          <a:xfrm>
            <a:off x="4800600" y="1152144"/>
            <a:ext cx="3749040" cy="658368"/>
          </a:xfrm>
          <a:prstGeom prst="rect">
            <a:avLst/>
          </a:prstGeom>
          <a:noFill/>
          <a:ln/>
        </p:spPr>
        <p:txBody>
          <a:bodyPr wrap="square" lIns="0" tIns="0" rIns="0" bIns="0" rtlCol="0" anchor="ctr"/>
          <a:lstStyle/>
          <a:p>
            <a:pPr indent="0" marL="0">
              <a:buNone/>
            </a:pPr>
            <a:r>
              <a:rPr lang="en-US" sz="1300" dirty="0">
                <a:solidFill>
                  <a:schemeClr val="tx1"/>
                </a:solidFill>
              </a:rPr>
              <a:t>Being king means nothing unless he is safe. He now fears Banquo and plans his murder.</a:t>
            </a:r>
            <a:endParaRPr lang="en-US" sz="1300" dirty="0"/>
          </a:p>
        </p:txBody>
      </p:sp>
      <p:sp>
        <p:nvSpPr>
          <p:cNvPr id="7" name="card_256"/>
          <p:cNvSpPr/>
          <p:nvPr/>
        </p:nvSpPr>
        <p:spPr>
          <a:xfrm>
            <a:off x="457200" y="1993392"/>
            <a:ext cx="8229600" cy="768096"/>
          </a:xfrm>
          <a:prstGeom prst="roundRect">
            <a:avLst>
              <a:gd name="adj" fmla="val 14286"/>
            </a:avLst>
          </a:prstGeom>
          <a:solidFill>
            <a:schemeClr val="bg2"/>
          </a:solidFill>
          <a:ln/>
        </p:spPr>
      </p:sp>
      <p:sp>
        <p:nvSpPr>
          <p:cNvPr id="8" name="bar_257"/>
          <p:cNvSpPr/>
          <p:nvPr/>
        </p:nvSpPr>
        <p:spPr>
          <a:xfrm>
            <a:off x="457200" y="2103120"/>
            <a:ext cx="73152" cy="548640"/>
          </a:xfrm>
          <a:prstGeom prst="rect">
            <a:avLst/>
          </a:prstGeom>
          <a:solidFill>
            <a:srgbClr val="F3B61F"/>
          </a:solidFill>
          <a:ln/>
        </p:spPr>
      </p:sp>
      <p:sp>
        <p:nvSpPr>
          <p:cNvPr id="9" name="txt_258"/>
          <p:cNvSpPr txBox="1"/>
          <p:nvPr/>
        </p:nvSpPr>
        <p:spPr>
          <a:xfrm>
            <a:off x="685800" y="2048256"/>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"O, full of scorpions is my mind, dear wife!"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2</a:t>
            </a:r>
            <a:endParaRPr lang="en-US" sz="1400" dirty="0"/>
          </a:p>
        </p:txBody>
      </p:sp>
      <p:sp>
        <p:nvSpPr>
          <p:cNvPr id="10" name="txt_259"/>
          <p:cNvSpPr txBox="1"/>
          <p:nvPr/>
        </p:nvSpPr>
        <p:spPr>
          <a:xfrm>
            <a:off x="4800600" y="2048256"/>
            <a:ext cx="3749040" cy="658368"/>
          </a:xfrm>
          <a:prstGeom prst="rect">
            <a:avLst/>
          </a:prstGeom>
          <a:noFill/>
          <a:ln/>
        </p:spPr>
        <p:txBody>
          <a:bodyPr wrap="square" lIns="0" tIns="0" rIns="0" bIns="0" rtlCol="0" anchor="ctr"/>
          <a:lstStyle/>
          <a:p>
            <a:pPr indent="0" marL="0">
              <a:buNone/>
            </a:pPr>
            <a:r>
              <a:rPr lang="en-US" sz="1300" dirty="0">
                <a:solidFill>
                  <a:schemeClr val="tx1"/>
                </a:solidFill>
              </a:rPr>
              <a:t>His mind is poisoned and tormented. The image suggests constant, painful fear.</a:t>
            </a:r>
            <a:endParaRPr lang="en-US" sz="1300" dirty="0"/>
          </a:p>
        </p:txBody>
      </p:sp>
      <p:sp>
        <p:nvSpPr>
          <p:cNvPr id="11" name="card_260"/>
          <p:cNvSpPr/>
          <p:nvPr/>
        </p:nvSpPr>
        <p:spPr>
          <a:xfrm>
            <a:off x="457200" y="2889504"/>
            <a:ext cx="8229600" cy="768096"/>
          </a:xfrm>
          <a:prstGeom prst="roundRect">
            <a:avLst>
              <a:gd name="adj" fmla="val 14286"/>
            </a:avLst>
          </a:prstGeom>
          <a:solidFill>
            <a:schemeClr val="bg2"/>
          </a:solidFill>
          <a:ln/>
        </p:spPr>
      </p:sp>
      <p:sp>
        <p:nvSpPr>
          <p:cNvPr id="12" name="bar_261"/>
          <p:cNvSpPr/>
          <p:nvPr/>
        </p:nvSpPr>
        <p:spPr>
          <a:xfrm>
            <a:off x="457200" y="2999232"/>
            <a:ext cx="73152" cy="548640"/>
          </a:xfrm>
          <a:prstGeom prst="rect">
            <a:avLst/>
          </a:prstGeom>
          <a:solidFill>
            <a:srgbClr val="F3B61F"/>
          </a:solidFill>
          <a:ln/>
        </p:spPr>
      </p:sp>
      <p:sp>
        <p:nvSpPr>
          <p:cNvPr id="13" name="txt_262"/>
          <p:cNvSpPr txBox="1"/>
          <p:nvPr/>
        </p:nvSpPr>
        <p:spPr>
          <a:xfrm>
            <a:off x="685800" y="2944368"/>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am in blood / Stepped in so far that, should I wade no more, / Returning were as tedious as go o'er"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4</a:t>
            </a:r>
            <a:endParaRPr lang="en-US" sz="1400" dirty="0"/>
          </a:p>
        </p:txBody>
      </p:sp>
      <p:sp>
        <p:nvSpPr>
          <p:cNvPr id="14" name="txt_263"/>
          <p:cNvSpPr txBox="1"/>
          <p:nvPr/>
        </p:nvSpPr>
        <p:spPr>
          <a:xfrm>
            <a:off x="4800600" y="2944368"/>
            <a:ext cx="3749040" cy="658368"/>
          </a:xfrm>
          <a:prstGeom prst="rect">
            <a:avLst/>
          </a:prstGeom>
          <a:noFill/>
          <a:ln/>
        </p:spPr>
        <p:txBody>
          <a:bodyPr wrap="square" lIns="0" tIns="0" rIns="0" bIns="0" rtlCol="0" anchor="ctr"/>
          <a:lstStyle/>
          <a:p>
            <a:pPr indent="0" marL="0">
              <a:buNone/>
            </a:pPr>
            <a:r>
              <a:rPr lang="en-US" sz="1300" dirty="0">
                <a:solidFill>
                  <a:schemeClr val="tx1"/>
                </a:solidFill>
              </a:rPr>
              <a:t>He is wading through a river of blood. Going back is as hard as going on, so he chooses to carry on killing.</a:t>
            </a:r>
            <a:endParaRPr lang="en-US" sz="1300" dirty="0"/>
          </a:p>
        </p:txBody>
      </p:sp>
      <p:sp>
        <p:nvSpPr>
          <p:cNvPr id="15" name="card_264"/>
          <p:cNvSpPr/>
          <p:nvPr/>
        </p:nvSpPr>
        <p:spPr>
          <a:xfrm>
            <a:off x="457200" y="3785616"/>
            <a:ext cx="8229600" cy="768096"/>
          </a:xfrm>
          <a:prstGeom prst="roundRect">
            <a:avLst>
              <a:gd name="adj" fmla="val 14286"/>
            </a:avLst>
          </a:prstGeom>
          <a:solidFill>
            <a:schemeClr val="bg2"/>
          </a:solidFill>
          <a:ln/>
        </p:spPr>
      </p:sp>
      <p:sp>
        <p:nvSpPr>
          <p:cNvPr id="16" name="bar_265"/>
          <p:cNvSpPr/>
          <p:nvPr/>
        </p:nvSpPr>
        <p:spPr>
          <a:xfrm>
            <a:off x="457200" y="3895344"/>
            <a:ext cx="73152" cy="548640"/>
          </a:xfrm>
          <a:prstGeom prst="rect">
            <a:avLst/>
          </a:prstGeom>
          <a:solidFill>
            <a:srgbClr val="F3B61F"/>
          </a:solidFill>
          <a:ln/>
        </p:spPr>
      </p:sp>
      <p:sp>
        <p:nvSpPr>
          <p:cNvPr id="17" name="txt_266"/>
          <p:cNvSpPr txBox="1"/>
          <p:nvPr/>
        </p:nvSpPr>
        <p:spPr>
          <a:xfrm>
            <a:off x="685800" y="3840480"/>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"The very firstlings of my heart shall be / The firstlings of my hand"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4 Scene 1</a:t>
            </a:r>
            <a:endParaRPr lang="en-US" sz="1400" dirty="0"/>
          </a:p>
        </p:txBody>
      </p:sp>
      <p:sp>
        <p:nvSpPr>
          <p:cNvPr id="18" name="txt_267"/>
          <p:cNvSpPr txBox="1"/>
          <p:nvPr/>
        </p:nvSpPr>
        <p:spPr>
          <a:xfrm>
            <a:off x="4800600" y="3840480"/>
            <a:ext cx="3749040" cy="658368"/>
          </a:xfrm>
          <a:prstGeom prst="rect">
            <a:avLst/>
          </a:prstGeom>
          <a:noFill/>
          <a:ln/>
        </p:spPr>
        <p:txBody>
          <a:bodyPr wrap="square" lIns="0" tIns="0" rIns="0" bIns="0" rtlCol="0" anchor="ctr"/>
          <a:lstStyle/>
          <a:p>
            <a:pPr indent="0" marL="0">
              <a:buNone/>
            </a:pPr>
            <a:r>
              <a:rPr lang="en-US" sz="1300" dirty="0">
                <a:solidFill>
                  <a:schemeClr val="tx1"/>
                </a:solidFill>
              </a:rPr>
              <a:t>He will act on every impulse at once. He orders the murder of Macduff's innocent family.</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5: alone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The cost of ambition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5: despair and defiance</a:t>
            </a:r>
            <a:endParaRPr lang="en-US" sz="3000" dirty="0"/>
          </a:p>
        </p:txBody>
      </p:sp>
      <p:sp>
        <p:nvSpPr>
          <p:cNvPr id="3" name="card_268"/>
          <p:cNvSpPr/>
          <p:nvPr/>
        </p:nvSpPr>
        <p:spPr>
          <a:xfrm>
            <a:off x="457200" y="1097280"/>
            <a:ext cx="8229600" cy="768096"/>
          </a:xfrm>
          <a:prstGeom prst="roundRect">
            <a:avLst>
              <a:gd name="adj" fmla="val 14286"/>
            </a:avLst>
          </a:prstGeom>
          <a:solidFill>
            <a:schemeClr val="bg2"/>
          </a:solidFill>
          <a:ln/>
        </p:spPr>
      </p:sp>
      <p:sp>
        <p:nvSpPr>
          <p:cNvPr id="4" name="bar_269"/>
          <p:cNvSpPr/>
          <p:nvPr/>
        </p:nvSpPr>
        <p:spPr>
          <a:xfrm>
            <a:off x="457200" y="1207008"/>
            <a:ext cx="73152" cy="548640"/>
          </a:xfrm>
          <a:prstGeom prst="rect">
            <a:avLst/>
          </a:prstGeom>
          <a:solidFill>
            <a:srgbClr val="F3B61F"/>
          </a:solidFill>
          <a:ln/>
        </p:spPr>
      </p:sp>
      <p:sp>
        <p:nvSpPr>
          <p:cNvPr id="5" name="txt_270"/>
          <p:cNvSpPr txBox="1"/>
          <p:nvPr/>
        </p:nvSpPr>
        <p:spPr>
          <a:xfrm>
            <a:off x="685800" y="1152144"/>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have lived long enough. My way of life / Is fall'n into the sere, the yellow leaf"</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5 Scene 3</a:t>
            </a:r>
            <a:endParaRPr lang="en-US" sz="1400" dirty="0"/>
          </a:p>
        </p:txBody>
      </p:sp>
      <p:sp>
        <p:nvSpPr>
          <p:cNvPr id="6" name="txt_271"/>
          <p:cNvSpPr txBox="1"/>
          <p:nvPr/>
        </p:nvSpPr>
        <p:spPr>
          <a:xfrm>
            <a:off x="4800600" y="1152144"/>
            <a:ext cx="3749040" cy="658368"/>
          </a:xfrm>
          <a:prstGeom prst="rect">
            <a:avLst/>
          </a:prstGeom>
          <a:noFill/>
          <a:ln/>
        </p:spPr>
        <p:txBody>
          <a:bodyPr wrap="square" lIns="0" tIns="0" rIns="0" bIns="0" rtlCol="0" anchor="ctr"/>
          <a:lstStyle/>
          <a:p>
            <a:pPr indent="0" marL="0">
              <a:buNone/>
            </a:pPr>
            <a:r>
              <a:rPr lang="en-US" sz="1300" dirty="0">
                <a:solidFill>
                  <a:schemeClr val="tx1"/>
                </a:solidFill>
              </a:rPr>
              <a:t>His life is like a dying autumn leaf. He has lost honour, love and friends.</a:t>
            </a:r>
            <a:endParaRPr lang="en-US" sz="1300" dirty="0"/>
          </a:p>
        </p:txBody>
      </p:sp>
      <p:sp>
        <p:nvSpPr>
          <p:cNvPr id="7" name="card_272"/>
          <p:cNvSpPr/>
          <p:nvPr/>
        </p:nvSpPr>
        <p:spPr>
          <a:xfrm>
            <a:off x="457200" y="1993392"/>
            <a:ext cx="8229600" cy="768096"/>
          </a:xfrm>
          <a:prstGeom prst="roundRect">
            <a:avLst>
              <a:gd name="adj" fmla="val 14286"/>
            </a:avLst>
          </a:prstGeom>
          <a:solidFill>
            <a:schemeClr val="bg2"/>
          </a:solidFill>
          <a:ln/>
        </p:spPr>
      </p:sp>
      <p:sp>
        <p:nvSpPr>
          <p:cNvPr id="8" name="bar_273"/>
          <p:cNvSpPr/>
          <p:nvPr/>
        </p:nvSpPr>
        <p:spPr>
          <a:xfrm>
            <a:off x="457200" y="2103120"/>
            <a:ext cx="73152" cy="548640"/>
          </a:xfrm>
          <a:prstGeom prst="rect">
            <a:avLst/>
          </a:prstGeom>
          <a:solidFill>
            <a:srgbClr val="F3B61F"/>
          </a:solidFill>
          <a:ln/>
        </p:spPr>
      </p:sp>
      <p:sp>
        <p:nvSpPr>
          <p:cNvPr id="9" name="txt_274"/>
          <p:cNvSpPr txBox="1"/>
          <p:nvPr/>
        </p:nvSpPr>
        <p:spPr>
          <a:xfrm>
            <a:off x="685800" y="2048256"/>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"Life's but a walking shadow, a poor player / That struts and frets his hour upon the stage"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5 Scene 5, after his wife's death</a:t>
            </a:r>
            <a:endParaRPr lang="en-US" sz="1400" dirty="0"/>
          </a:p>
        </p:txBody>
      </p:sp>
      <p:sp>
        <p:nvSpPr>
          <p:cNvPr id="10" name="txt_275"/>
          <p:cNvSpPr txBox="1"/>
          <p:nvPr/>
        </p:nvSpPr>
        <p:spPr>
          <a:xfrm>
            <a:off x="4800600" y="2048256"/>
            <a:ext cx="3749040" cy="658368"/>
          </a:xfrm>
          <a:prstGeom prst="rect">
            <a:avLst/>
          </a:prstGeom>
          <a:noFill/>
          <a:ln/>
        </p:spPr>
        <p:txBody>
          <a:bodyPr wrap="square" lIns="0" tIns="0" rIns="0" bIns="0" rtlCol="0" anchor="ctr"/>
          <a:lstStyle/>
          <a:p>
            <a:pPr indent="0" marL="0">
              <a:buNone/>
            </a:pPr>
            <a:r>
              <a:rPr lang="en-US" sz="1300" dirty="0">
                <a:solidFill>
                  <a:schemeClr val="tx1"/>
                </a:solidFill>
              </a:rPr>
              <a:t>Life is empty and meaningless, like a bad actor's brief performance. Note the metatheatre.</a:t>
            </a:r>
            <a:endParaRPr lang="en-US" sz="1300" dirty="0"/>
          </a:p>
        </p:txBody>
      </p:sp>
      <p:sp>
        <p:nvSpPr>
          <p:cNvPr id="11" name="card_276"/>
          <p:cNvSpPr/>
          <p:nvPr/>
        </p:nvSpPr>
        <p:spPr>
          <a:xfrm>
            <a:off x="457200" y="2889504"/>
            <a:ext cx="8229600" cy="768096"/>
          </a:xfrm>
          <a:prstGeom prst="roundRect">
            <a:avLst>
              <a:gd name="adj" fmla="val 14286"/>
            </a:avLst>
          </a:prstGeom>
          <a:solidFill>
            <a:schemeClr val="bg2"/>
          </a:solidFill>
          <a:ln/>
        </p:spPr>
      </p:sp>
      <p:sp>
        <p:nvSpPr>
          <p:cNvPr id="12" name="bar_277"/>
          <p:cNvSpPr/>
          <p:nvPr/>
        </p:nvSpPr>
        <p:spPr>
          <a:xfrm>
            <a:off x="457200" y="2999232"/>
            <a:ext cx="73152" cy="548640"/>
          </a:xfrm>
          <a:prstGeom prst="rect">
            <a:avLst/>
          </a:prstGeom>
          <a:solidFill>
            <a:srgbClr val="F3B61F"/>
          </a:solidFill>
          <a:ln/>
        </p:spPr>
      </p:sp>
      <p:sp>
        <p:nvSpPr>
          <p:cNvPr id="13" name="txt_278"/>
          <p:cNvSpPr txBox="1"/>
          <p:nvPr/>
        </p:nvSpPr>
        <p:spPr>
          <a:xfrm>
            <a:off x="685800" y="2944368"/>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will not yield"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5 Scene 8</a:t>
            </a:r>
            <a:endParaRPr lang="en-US" sz="1400" dirty="0"/>
          </a:p>
        </p:txBody>
      </p:sp>
      <p:sp>
        <p:nvSpPr>
          <p:cNvPr id="14" name="txt_279"/>
          <p:cNvSpPr txBox="1"/>
          <p:nvPr/>
        </p:nvSpPr>
        <p:spPr>
          <a:xfrm>
            <a:off x="4800600" y="2944368"/>
            <a:ext cx="3749040" cy="658368"/>
          </a:xfrm>
          <a:prstGeom prst="rect">
            <a:avLst/>
          </a:prstGeom>
          <a:noFill/>
          <a:ln/>
        </p:spPr>
        <p:txBody>
          <a:bodyPr wrap="square" lIns="0" tIns="0" rIns="0" bIns="0" rtlCol="0" anchor="ctr"/>
          <a:lstStyle/>
          <a:p>
            <a:pPr indent="0" marL="0">
              <a:buNone/>
            </a:pPr>
            <a:r>
              <a:rPr lang="en-US" sz="1300" dirty="0">
                <a:solidFill>
                  <a:schemeClr val="tx1"/>
                </a:solidFill>
              </a:rPr>
              <a:t>Even knowing he will lose, he fights on. Some see courage here, a glimpse of the old soldier.</a:t>
            </a:r>
            <a:endParaRPr lang="en-US" sz="1300" dirty="0"/>
          </a:p>
        </p:txBody>
      </p:sp>
      <p:sp>
        <p:nvSpPr>
          <p:cNvPr id="15" name="card_280"/>
          <p:cNvSpPr/>
          <p:nvPr/>
        </p:nvSpPr>
        <p:spPr>
          <a:xfrm>
            <a:off x="457200" y="3785616"/>
            <a:ext cx="8229600" cy="768096"/>
          </a:xfrm>
          <a:prstGeom prst="roundRect">
            <a:avLst>
              <a:gd name="adj" fmla="val 14286"/>
            </a:avLst>
          </a:prstGeom>
          <a:solidFill>
            <a:schemeClr val="bg2"/>
          </a:solidFill>
          <a:ln/>
        </p:spPr>
      </p:sp>
      <p:sp>
        <p:nvSpPr>
          <p:cNvPr id="16" name="bar_281"/>
          <p:cNvSpPr/>
          <p:nvPr/>
        </p:nvSpPr>
        <p:spPr>
          <a:xfrm>
            <a:off x="457200" y="3895344"/>
            <a:ext cx="73152" cy="548640"/>
          </a:xfrm>
          <a:prstGeom prst="rect">
            <a:avLst/>
          </a:prstGeom>
          <a:solidFill>
            <a:srgbClr val="F3B61F"/>
          </a:solidFill>
          <a:ln/>
        </p:spPr>
      </p:sp>
      <p:sp>
        <p:nvSpPr>
          <p:cNvPr id="17" name="txt_282"/>
          <p:cNvSpPr txBox="1"/>
          <p:nvPr/>
        </p:nvSpPr>
        <p:spPr>
          <a:xfrm>
            <a:off x="685800" y="3840480"/>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"this dead butcher and his fiendlike queen"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Final scene, Malcolm</a:t>
            </a:r>
            <a:endParaRPr lang="en-US" sz="1400" dirty="0"/>
          </a:p>
        </p:txBody>
      </p:sp>
      <p:sp>
        <p:nvSpPr>
          <p:cNvPr id="18" name="txt_283"/>
          <p:cNvSpPr txBox="1"/>
          <p:nvPr/>
        </p:nvSpPr>
        <p:spPr>
          <a:xfrm>
            <a:off x="4800600" y="3840480"/>
            <a:ext cx="3749040" cy="658368"/>
          </a:xfrm>
          <a:prstGeom prst="rect">
            <a:avLst/>
          </a:prstGeom>
          <a:noFill/>
          <a:ln/>
        </p:spPr>
        <p:txBody>
          <a:bodyPr wrap="square" lIns="0" tIns="0" rIns="0" bIns="0" rtlCol="0" anchor="ctr"/>
          <a:lstStyle/>
          <a:p>
            <a:pPr indent="0" marL="0">
              <a:buNone/>
            </a:pPr>
            <a:r>
              <a:rPr lang="en-US" sz="1300" dirty="0">
                <a:solidFill>
                  <a:schemeClr val="tx1"/>
                </a:solidFill>
              </a:rPr>
              <a:t>Malcolm's final judgement. The 'brave' hero of Act 1 is remembered as a butcher.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Then and now: how has Macbeth changed?</a:t>
            </a:r>
            <a:endParaRPr lang="en-US" sz="3000" dirty="0"/>
          </a:p>
        </p:txBody>
      </p:sp>
      <p:sp>
        <p:nvSpPr>
          <p:cNvPr id="3" name="card_284"/>
          <p:cNvSpPr/>
          <p:nvPr/>
        </p:nvSpPr>
        <p:spPr>
          <a:xfrm>
            <a:off x="457200" y="1097280"/>
            <a:ext cx="4023360" cy="566928"/>
          </a:xfrm>
          <a:prstGeom prst="roundRect">
            <a:avLst>
              <a:gd name="adj" fmla="val 19355"/>
            </a:avLst>
          </a:prstGeom>
          <a:solidFill>
            <a:srgbClr val="17A398"/>
          </a:solidFill>
          <a:ln/>
        </p:spPr>
      </p:sp>
      <p:sp>
        <p:nvSpPr>
          <p:cNvPr id="4" name="card_285"/>
          <p:cNvSpPr/>
          <p:nvPr/>
        </p:nvSpPr>
        <p:spPr>
          <a:xfrm>
            <a:off x="4663440" y="1097280"/>
            <a:ext cx="4023360" cy="566928"/>
          </a:xfrm>
          <a:prstGeom prst="roundRect">
            <a:avLst>
              <a:gd name="adj" fmla="val 19355"/>
            </a:avLst>
          </a:prstGeom>
          <a:solidFill>
            <a:srgbClr val="E4572E"/>
          </a:solidFill>
          <a:ln/>
        </p:spPr>
      </p:sp>
      <p:sp>
        <p:nvSpPr>
          <p:cNvPr id="5" name="txt_286"/>
          <p:cNvSpPr txBox="1"/>
          <p:nvPr/>
        </p:nvSpPr>
        <p:spPr>
          <a:xfrm>
            <a:off x="64008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Act 1</a:t>
            </a:r>
            <a:endParaRPr lang="en-US" sz="1700" dirty="0"/>
          </a:p>
        </p:txBody>
      </p:sp>
      <p:sp>
        <p:nvSpPr>
          <p:cNvPr id="6" name="txt_287"/>
          <p:cNvSpPr txBox="1"/>
          <p:nvPr/>
        </p:nvSpPr>
        <p:spPr>
          <a:xfrm>
            <a:off x="484632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Act 5</a:t>
            </a:r>
            <a:endParaRPr lang="en-US" sz="1700" dirty="0"/>
          </a:p>
        </p:txBody>
      </p:sp>
      <p:sp>
        <p:nvSpPr>
          <p:cNvPr id="7" name="card_288"/>
          <p:cNvSpPr/>
          <p:nvPr/>
        </p:nvSpPr>
        <p:spPr>
          <a:xfrm>
            <a:off x="457200" y="1783080"/>
            <a:ext cx="4023360" cy="566928"/>
          </a:xfrm>
          <a:prstGeom prst="roundRect">
            <a:avLst>
              <a:gd name="adj" fmla="val 19355"/>
            </a:avLst>
          </a:prstGeom>
          <a:solidFill>
            <a:schemeClr val="bg2"/>
          </a:solidFill>
          <a:ln/>
        </p:spPr>
      </p:sp>
      <p:sp>
        <p:nvSpPr>
          <p:cNvPr id="8" name="card_289"/>
          <p:cNvSpPr/>
          <p:nvPr/>
        </p:nvSpPr>
        <p:spPr>
          <a:xfrm>
            <a:off x="4663440" y="1783080"/>
            <a:ext cx="4023360" cy="566928"/>
          </a:xfrm>
          <a:prstGeom prst="roundRect">
            <a:avLst>
              <a:gd name="adj" fmla="val 19355"/>
            </a:avLst>
          </a:prstGeom>
          <a:solidFill>
            <a:schemeClr val="bg2"/>
          </a:solidFill>
          <a:ln/>
        </p:spPr>
      </p:sp>
      <p:sp>
        <p:nvSpPr>
          <p:cNvPr id="9" name="txt_290"/>
          <p:cNvSpPr txBox="1"/>
          <p:nvPr/>
        </p:nvSpPr>
        <p:spPr>
          <a:xfrm>
            <a:off x="64008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Called "brave Macbeth" by others</a:t>
            </a:r>
            <a:endParaRPr lang="en-US" sz="1300" dirty="0"/>
          </a:p>
        </p:txBody>
      </p:sp>
      <p:sp>
        <p:nvSpPr>
          <p:cNvPr id="10" name="txt_291"/>
          <p:cNvSpPr txBox="1"/>
          <p:nvPr/>
        </p:nvSpPr>
        <p:spPr>
          <a:xfrm>
            <a:off x="484632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Called a "dead butcher" by Malcolm</a:t>
            </a:r>
            <a:endParaRPr lang="en-US" sz="1300" dirty="0"/>
          </a:p>
        </p:txBody>
      </p:sp>
      <p:sp>
        <p:nvSpPr>
          <p:cNvPr id="11" name="card_292"/>
          <p:cNvSpPr/>
          <p:nvPr/>
        </p:nvSpPr>
        <p:spPr>
          <a:xfrm>
            <a:off x="457200" y="2468880"/>
            <a:ext cx="4023360" cy="566928"/>
          </a:xfrm>
          <a:prstGeom prst="roundRect">
            <a:avLst>
              <a:gd name="adj" fmla="val 19355"/>
            </a:avLst>
          </a:prstGeom>
          <a:solidFill>
            <a:schemeClr val="bg2"/>
          </a:solidFill>
          <a:ln/>
        </p:spPr>
      </p:sp>
      <p:sp>
        <p:nvSpPr>
          <p:cNvPr id="12" name="card_293"/>
          <p:cNvSpPr/>
          <p:nvPr/>
        </p:nvSpPr>
        <p:spPr>
          <a:xfrm>
            <a:off x="4663440" y="2468880"/>
            <a:ext cx="4023360" cy="566928"/>
          </a:xfrm>
          <a:prstGeom prst="roundRect">
            <a:avLst>
              <a:gd name="adj" fmla="val 19355"/>
            </a:avLst>
          </a:prstGeom>
          <a:solidFill>
            <a:schemeClr val="bg2"/>
          </a:solidFill>
          <a:ln/>
        </p:spPr>
      </p:sp>
      <p:sp>
        <p:nvSpPr>
          <p:cNvPr id="13" name="txt_294"/>
          <p:cNvSpPr txBox="1"/>
          <p:nvPr/>
        </p:nvSpPr>
        <p:spPr>
          <a:xfrm>
            <a:off x="64008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Fears the murder and nearly refuses</a:t>
            </a:r>
            <a:endParaRPr lang="en-US" sz="1300" dirty="0"/>
          </a:p>
        </p:txBody>
      </p:sp>
      <p:sp>
        <p:nvSpPr>
          <p:cNvPr id="14" name="txt_295"/>
          <p:cNvSpPr txBox="1"/>
          <p:nvPr/>
        </p:nvSpPr>
        <p:spPr>
          <a:xfrm>
            <a:off x="484632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Kills without hesitation or feeling</a:t>
            </a:r>
            <a:endParaRPr lang="en-US" sz="1300" dirty="0"/>
          </a:p>
        </p:txBody>
      </p:sp>
      <p:sp>
        <p:nvSpPr>
          <p:cNvPr id="15" name="card_296"/>
          <p:cNvSpPr/>
          <p:nvPr/>
        </p:nvSpPr>
        <p:spPr>
          <a:xfrm>
            <a:off x="457200" y="3154680"/>
            <a:ext cx="4023360" cy="566928"/>
          </a:xfrm>
          <a:prstGeom prst="roundRect">
            <a:avLst>
              <a:gd name="adj" fmla="val 19355"/>
            </a:avLst>
          </a:prstGeom>
          <a:solidFill>
            <a:schemeClr val="bg2"/>
          </a:solidFill>
          <a:ln/>
        </p:spPr>
      </p:sp>
      <p:sp>
        <p:nvSpPr>
          <p:cNvPr id="16" name="card_297"/>
          <p:cNvSpPr/>
          <p:nvPr/>
        </p:nvSpPr>
        <p:spPr>
          <a:xfrm>
            <a:off x="4663440" y="3154680"/>
            <a:ext cx="4023360" cy="566928"/>
          </a:xfrm>
          <a:prstGeom prst="roundRect">
            <a:avLst>
              <a:gd name="adj" fmla="val 19355"/>
            </a:avLst>
          </a:prstGeom>
          <a:solidFill>
            <a:schemeClr val="bg2"/>
          </a:solidFill>
          <a:ln/>
        </p:spPr>
      </p:sp>
      <p:sp>
        <p:nvSpPr>
          <p:cNvPr id="17" name="txt_298"/>
          <p:cNvSpPr txBox="1"/>
          <p:nvPr/>
        </p:nvSpPr>
        <p:spPr>
          <a:xfrm>
            <a:off x="64008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"Will all great Neptune's ocean" wash his guilt?</a:t>
            </a:r>
            <a:endParaRPr lang="en-US" sz="1300" dirty="0"/>
          </a:p>
        </p:txBody>
      </p:sp>
      <p:sp>
        <p:nvSpPr>
          <p:cNvPr id="18" name="txt_299"/>
          <p:cNvSpPr txBox="1"/>
          <p:nvPr/>
        </p:nvSpPr>
        <p:spPr>
          <a:xfrm>
            <a:off x="484632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Feels nothing at news of his wife's death</a:t>
            </a:r>
            <a:endParaRPr lang="en-US" sz="1300" dirty="0"/>
          </a:p>
        </p:txBody>
      </p:sp>
      <p:sp>
        <p:nvSpPr>
          <p:cNvPr id="19" name="card_300"/>
          <p:cNvSpPr/>
          <p:nvPr/>
        </p:nvSpPr>
        <p:spPr>
          <a:xfrm>
            <a:off x="457200" y="3840480"/>
            <a:ext cx="4023360" cy="566928"/>
          </a:xfrm>
          <a:prstGeom prst="roundRect">
            <a:avLst>
              <a:gd name="adj" fmla="val 19355"/>
            </a:avLst>
          </a:prstGeom>
          <a:solidFill>
            <a:schemeClr val="bg2"/>
          </a:solidFill>
          <a:ln/>
        </p:spPr>
      </p:sp>
      <p:sp>
        <p:nvSpPr>
          <p:cNvPr id="20" name="card_301"/>
          <p:cNvSpPr/>
          <p:nvPr/>
        </p:nvSpPr>
        <p:spPr>
          <a:xfrm>
            <a:off x="4663440" y="3840480"/>
            <a:ext cx="4023360" cy="566928"/>
          </a:xfrm>
          <a:prstGeom prst="roundRect">
            <a:avLst>
              <a:gd name="adj" fmla="val 19355"/>
            </a:avLst>
          </a:prstGeom>
          <a:solidFill>
            <a:schemeClr val="bg2"/>
          </a:solidFill>
          <a:ln/>
        </p:spPr>
      </p:sp>
      <p:sp>
        <p:nvSpPr>
          <p:cNvPr id="21" name="txt_302"/>
          <p:cNvSpPr txBox="1"/>
          <p:nvPr/>
        </p:nvSpPr>
        <p:spPr>
          <a:xfrm>
            <a:off x="64008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Fights for the king</a:t>
            </a:r>
            <a:endParaRPr lang="en-US" sz="1300" dirty="0"/>
          </a:p>
        </p:txBody>
      </p:sp>
      <p:sp>
        <p:nvSpPr>
          <p:cNvPr id="22" name="txt_303"/>
          <p:cNvSpPr txBox="1"/>
          <p:nvPr/>
        </p:nvSpPr>
        <p:spPr>
          <a:xfrm>
            <a:off x="484632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Fights against the rightful heir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Who is to blame for Macbeth's downfall?</a:t>
            </a:r>
            <a:endParaRPr lang="en-US" sz="3000" dirty="0"/>
          </a:p>
        </p:txBody>
      </p:sp>
      <p:sp>
        <p:nvSpPr>
          <p:cNvPr id="3" name="card_304"/>
          <p:cNvSpPr/>
          <p:nvPr/>
        </p:nvSpPr>
        <p:spPr>
          <a:xfrm>
            <a:off x="457200" y="1143000"/>
            <a:ext cx="2606040" cy="1554480"/>
          </a:xfrm>
          <a:prstGeom prst="roundRect">
            <a:avLst>
              <a:gd name="adj" fmla="val 7059"/>
            </a:avLst>
          </a:prstGeom>
          <a:solidFill>
            <a:schemeClr val="bg2"/>
          </a:solidFill>
          <a:ln/>
        </p:spPr>
      </p:sp>
      <p:sp>
        <p:nvSpPr>
          <p:cNvPr id="4" name="txt_305"/>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The witches</a:t>
            </a:r>
            <a:endParaRPr lang="en-US" sz="1600" dirty="0"/>
          </a:p>
        </p:txBody>
      </p:sp>
      <p:sp>
        <p:nvSpPr>
          <p:cNvPr id="5" name="txt_306"/>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Their prophecies plant the idea, and their equivocation gives him false confidence.</a:t>
            </a:r>
            <a:endParaRPr lang="en-US" sz="1300" dirty="0"/>
          </a:p>
        </p:txBody>
      </p:sp>
      <p:sp>
        <p:nvSpPr>
          <p:cNvPr id="6" name="card_307"/>
          <p:cNvSpPr/>
          <p:nvPr/>
        </p:nvSpPr>
        <p:spPr>
          <a:xfrm>
            <a:off x="3273552" y="1143000"/>
            <a:ext cx="2606040" cy="1554480"/>
          </a:xfrm>
          <a:prstGeom prst="roundRect">
            <a:avLst>
              <a:gd name="adj" fmla="val 7059"/>
            </a:avLst>
          </a:prstGeom>
          <a:solidFill>
            <a:schemeClr val="bg2"/>
          </a:solidFill>
          <a:ln/>
        </p:spPr>
      </p:sp>
      <p:sp>
        <p:nvSpPr>
          <p:cNvPr id="7" name="txt_308"/>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Lady Macbeth</a:t>
            </a:r>
            <a:endParaRPr lang="en-US" sz="1600" dirty="0"/>
          </a:p>
        </p:txBody>
      </p:sp>
      <p:sp>
        <p:nvSpPr>
          <p:cNvPr id="8" name="txt_309"/>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She persuades him when he has decided not to kill Duncan.</a:t>
            </a:r>
            <a:endParaRPr lang="en-US" sz="1300" dirty="0"/>
          </a:p>
        </p:txBody>
      </p:sp>
      <p:sp>
        <p:nvSpPr>
          <p:cNvPr id="9" name="card_310"/>
          <p:cNvSpPr/>
          <p:nvPr/>
        </p:nvSpPr>
        <p:spPr>
          <a:xfrm>
            <a:off x="6089904" y="1143000"/>
            <a:ext cx="2606040" cy="1554480"/>
          </a:xfrm>
          <a:prstGeom prst="roundRect">
            <a:avLst>
              <a:gd name="adj" fmla="val 7059"/>
            </a:avLst>
          </a:prstGeom>
          <a:solidFill>
            <a:schemeClr val="bg2"/>
          </a:solidFill>
          <a:ln/>
        </p:spPr>
      </p:sp>
      <p:sp>
        <p:nvSpPr>
          <p:cNvPr id="10" name="txt_311"/>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Macbeth himself</a:t>
            </a:r>
            <a:endParaRPr lang="en-US" sz="1600" dirty="0"/>
          </a:p>
        </p:txBody>
      </p:sp>
      <p:sp>
        <p:nvSpPr>
          <p:cNvPr id="11" name="txt_312"/>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Banquo hears the same prophecies but does not act. Macbeth chooses to murder.</a:t>
            </a:r>
            <a:endParaRPr lang="en-US" sz="1300" dirty="0"/>
          </a:p>
        </p:txBody>
      </p:sp>
      <p:sp>
        <p:nvSpPr>
          <p:cNvPr id="12" name="card_313"/>
          <p:cNvSpPr/>
          <p:nvPr/>
        </p:nvSpPr>
        <p:spPr>
          <a:xfrm>
            <a:off x="914400" y="2971800"/>
            <a:ext cx="7315200" cy="1417320"/>
          </a:xfrm>
          <a:prstGeom prst="roundRect">
            <a:avLst>
              <a:gd name="adj" fmla="val 7742"/>
            </a:avLst>
          </a:prstGeom>
          <a:solidFill>
            <a:srgbClr val="FDF3DC"/>
          </a:solidFill>
          <a:ln/>
        </p:spPr>
      </p:sp>
      <p:sp>
        <p:nvSpPr>
          <p:cNvPr id="13" name="txt_314"/>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F3B61F"/>
                </a:solidFill>
              </a:rPr>
              <a:t>Exam tip: </a:t>
            </a:r>
            <a:pPr indent="0" marL="0">
              <a:buNone/>
            </a:pPr>
            <a:r>
              <a:rPr lang="en-US" sz="1500" dirty="0">
                <a:solidFill>
                  <a:schemeClr val="tx1"/>
                </a:solidFill>
              </a:rPr>
              <a:t>the best answers weigh up several causes, then reach a judgement. Banquo is the key comparison: he proves the prophecies alone did not force Macbeth to kill.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which act?</a:t>
            </a:r>
            <a:endParaRPr lang="en-US" sz="3000" dirty="0"/>
          </a:p>
        </p:txBody>
      </p:sp>
      <p:sp>
        <p:nvSpPr>
          <p:cNvPr id="3" name="card_315"/>
          <p:cNvSpPr/>
          <p:nvPr/>
        </p:nvSpPr>
        <p:spPr>
          <a:xfrm>
            <a:off x="457200" y="1143000"/>
            <a:ext cx="4023360" cy="987552"/>
          </a:xfrm>
          <a:prstGeom prst="roundRect">
            <a:avLst>
              <a:gd name="adj" fmla="val 11111"/>
            </a:avLst>
          </a:prstGeom>
          <a:solidFill>
            <a:schemeClr val="bg2"/>
          </a:solidFill>
          <a:ln/>
        </p:spPr>
      </p:sp>
      <p:sp>
        <p:nvSpPr>
          <p:cNvPr id="4" name="badge_316"/>
          <p:cNvSpPr/>
          <p:nvPr/>
        </p:nvSpPr>
        <p:spPr>
          <a:xfrm>
            <a:off x="621792" y="1444752"/>
            <a:ext cx="384048" cy="384048"/>
          </a:xfrm>
          <a:prstGeom prst="ellipse">
            <a:avLst/>
          </a:prstGeom>
          <a:solidFill>
            <a:schemeClr val="accent4"/>
          </a:solidFill>
          <a:ln/>
        </p:spPr>
      </p:sp>
      <p:sp>
        <p:nvSpPr>
          <p:cNvPr id="5" name="badgeTxt_317"/>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18"/>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"Stars, hide your fires"</a:t>
            </a:r>
            <a:endParaRPr lang="en-US" sz="1400" dirty="0"/>
          </a:p>
        </p:txBody>
      </p:sp>
      <p:sp>
        <p:nvSpPr>
          <p:cNvPr id="7" name="card_319"/>
          <p:cNvSpPr/>
          <p:nvPr/>
        </p:nvSpPr>
        <p:spPr>
          <a:xfrm>
            <a:off x="4663440" y="1143000"/>
            <a:ext cx="4023360" cy="987552"/>
          </a:xfrm>
          <a:prstGeom prst="roundRect">
            <a:avLst>
              <a:gd name="adj" fmla="val 11111"/>
            </a:avLst>
          </a:prstGeom>
          <a:solidFill>
            <a:schemeClr val="bg2"/>
          </a:solidFill>
          <a:ln/>
        </p:spPr>
      </p:sp>
      <p:sp>
        <p:nvSpPr>
          <p:cNvPr id="8" name="badge_320"/>
          <p:cNvSpPr/>
          <p:nvPr/>
        </p:nvSpPr>
        <p:spPr>
          <a:xfrm>
            <a:off x="4828032" y="1444752"/>
            <a:ext cx="384048" cy="384048"/>
          </a:xfrm>
          <a:prstGeom prst="ellipse">
            <a:avLst/>
          </a:prstGeom>
          <a:solidFill>
            <a:schemeClr val="accent4"/>
          </a:solidFill>
          <a:ln/>
        </p:spPr>
      </p:sp>
      <p:sp>
        <p:nvSpPr>
          <p:cNvPr id="9" name="badgeTxt_321"/>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22"/>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"Macbeth does murder sleep"</a:t>
            </a:r>
            <a:endParaRPr lang="en-US" sz="1400" dirty="0"/>
          </a:p>
        </p:txBody>
      </p:sp>
      <p:sp>
        <p:nvSpPr>
          <p:cNvPr id="11" name="card_323"/>
          <p:cNvSpPr/>
          <p:nvPr/>
        </p:nvSpPr>
        <p:spPr>
          <a:xfrm>
            <a:off x="457200" y="2286000"/>
            <a:ext cx="4023360" cy="987552"/>
          </a:xfrm>
          <a:prstGeom prst="roundRect">
            <a:avLst>
              <a:gd name="adj" fmla="val 11111"/>
            </a:avLst>
          </a:prstGeom>
          <a:solidFill>
            <a:schemeClr val="bg2"/>
          </a:solidFill>
          <a:ln/>
        </p:spPr>
      </p:sp>
      <p:sp>
        <p:nvSpPr>
          <p:cNvPr id="12" name="badge_324"/>
          <p:cNvSpPr/>
          <p:nvPr/>
        </p:nvSpPr>
        <p:spPr>
          <a:xfrm>
            <a:off x="621792" y="2587752"/>
            <a:ext cx="384048" cy="384048"/>
          </a:xfrm>
          <a:prstGeom prst="ellipse">
            <a:avLst/>
          </a:prstGeom>
          <a:solidFill>
            <a:schemeClr val="accent4"/>
          </a:solidFill>
          <a:ln/>
        </p:spPr>
      </p:sp>
      <p:sp>
        <p:nvSpPr>
          <p:cNvPr id="13" name="badgeTxt_325"/>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26"/>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"full of scorpions is my mind"</a:t>
            </a:r>
            <a:endParaRPr lang="en-US" sz="1400" dirty="0"/>
          </a:p>
        </p:txBody>
      </p:sp>
      <p:sp>
        <p:nvSpPr>
          <p:cNvPr id="15" name="card_327"/>
          <p:cNvSpPr/>
          <p:nvPr/>
        </p:nvSpPr>
        <p:spPr>
          <a:xfrm>
            <a:off x="4663440" y="2286000"/>
            <a:ext cx="4023360" cy="987552"/>
          </a:xfrm>
          <a:prstGeom prst="roundRect">
            <a:avLst>
              <a:gd name="adj" fmla="val 11111"/>
            </a:avLst>
          </a:prstGeom>
          <a:solidFill>
            <a:schemeClr val="bg2"/>
          </a:solidFill>
          <a:ln/>
        </p:spPr>
      </p:sp>
      <p:sp>
        <p:nvSpPr>
          <p:cNvPr id="16" name="badge_328"/>
          <p:cNvSpPr/>
          <p:nvPr/>
        </p:nvSpPr>
        <p:spPr>
          <a:xfrm>
            <a:off x="4828032" y="2587752"/>
            <a:ext cx="384048" cy="384048"/>
          </a:xfrm>
          <a:prstGeom prst="ellipse">
            <a:avLst/>
          </a:prstGeom>
          <a:solidFill>
            <a:schemeClr val="accent4"/>
          </a:solidFill>
          <a:ln/>
        </p:spPr>
      </p:sp>
      <p:sp>
        <p:nvSpPr>
          <p:cNvPr id="17" name="badgeTxt_329"/>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330"/>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"Life's but a walking shadow"</a:t>
            </a:r>
            <a:endParaRPr lang="en-US" sz="1400" dirty="0"/>
          </a:p>
        </p:txBody>
      </p:sp>
      <p:sp>
        <p:nvSpPr>
          <p:cNvPr id="19" name="card_331"/>
          <p:cNvSpPr/>
          <p:nvPr/>
        </p:nvSpPr>
        <p:spPr>
          <a:xfrm>
            <a:off x="457200" y="3429000"/>
            <a:ext cx="4023360" cy="987552"/>
          </a:xfrm>
          <a:prstGeom prst="roundRect">
            <a:avLst>
              <a:gd name="adj" fmla="val 11111"/>
            </a:avLst>
          </a:prstGeom>
          <a:solidFill>
            <a:schemeClr val="bg2"/>
          </a:solidFill>
          <a:ln/>
        </p:spPr>
      </p:sp>
      <p:sp>
        <p:nvSpPr>
          <p:cNvPr id="20" name="badge_332"/>
          <p:cNvSpPr/>
          <p:nvPr/>
        </p:nvSpPr>
        <p:spPr>
          <a:xfrm>
            <a:off x="621792" y="3730752"/>
            <a:ext cx="384048" cy="384048"/>
          </a:xfrm>
          <a:prstGeom prst="ellipse">
            <a:avLst/>
          </a:prstGeom>
          <a:solidFill>
            <a:schemeClr val="accent4"/>
          </a:solidFill>
          <a:ln/>
        </p:spPr>
      </p:sp>
      <p:sp>
        <p:nvSpPr>
          <p:cNvPr id="21" name="badgeTxt_333"/>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334"/>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"Vaulting ambition"</a:t>
            </a:r>
            <a:endParaRPr lang="en-US" sz="1400" dirty="0"/>
          </a:p>
        </p:txBody>
      </p:sp>
      <p:sp>
        <p:nvSpPr>
          <p:cNvPr id="23" name="card_335"/>
          <p:cNvSpPr/>
          <p:nvPr/>
        </p:nvSpPr>
        <p:spPr>
          <a:xfrm>
            <a:off x="4663440" y="3429000"/>
            <a:ext cx="4023360" cy="987552"/>
          </a:xfrm>
          <a:prstGeom prst="roundRect">
            <a:avLst>
              <a:gd name="adj" fmla="val 11111"/>
            </a:avLst>
          </a:prstGeom>
          <a:solidFill>
            <a:schemeClr val="bg2"/>
          </a:solidFill>
          <a:ln/>
        </p:spPr>
      </p:sp>
      <p:sp>
        <p:nvSpPr>
          <p:cNvPr id="24" name="badge_336"/>
          <p:cNvSpPr/>
          <p:nvPr/>
        </p:nvSpPr>
        <p:spPr>
          <a:xfrm>
            <a:off x="4828032" y="3730752"/>
            <a:ext cx="384048" cy="384048"/>
          </a:xfrm>
          <a:prstGeom prst="ellipse">
            <a:avLst/>
          </a:prstGeom>
          <a:solidFill>
            <a:schemeClr val="accent4"/>
          </a:solidFill>
          <a:ln/>
        </p:spPr>
      </p:sp>
      <p:sp>
        <p:nvSpPr>
          <p:cNvPr id="25" name="badgeTxt_337"/>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338"/>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"I am in blood / Stepped in so far"</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Which act? Answers</a:t>
            </a:r>
            <a:endParaRPr lang="en-US" sz="3000" dirty="0"/>
          </a:p>
        </p:txBody>
      </p:sp>
      <p:sp>
        <p:nvSpPr>
          <p:cNvPr id="3" name="card_339"/>
          <p:cNvSpPr/>
          <p:nvPr/>
        </p:nvSpPr>
        <p:spPr>
          <a:xfrm>
            <a:off x="457200" y="1143000"/>
            <a:ext cx="4023360" cy="987552"/>
          </a:xfrm>
          <a:prstGeom prst="roundRect">
            <a:avLst>
              <a:gd name="adj" fmla="val 11111"/>
            </a:avLst>
          </a:prstGeom>
          <a:solidFill>
            <a:schemeClr val="bg2"/>
          </a:solidFill>
          <a:ln/>
        </p:spPr>
      </p:sp>
      <p:sp>
        <p:nvSpPr>
          <p:cNvPr id="4" name="badge_340"/>
          <p:cNvSpPr/>
          <p:nvPr/>
        </p:nvSpPr>
        <p:spPr>
          <a:xfrm>
            <a:off x="621792" y="1444752"/>
            <a:ext cx="384048" cy="384048"/>
          </a:xfrm>
          <a:prstGeom prst="ellipse">
            <a:avLst/>
          </a:prstGeom>
          <a:solidFill>
            <a:schemeClr val="accent4"/>
          </a:solidFill>
          <a:ln/>
        </p:spPr>
      </p:sp>
      <p:sp>
        <p:nvSpPr>
          <p:cNvPr id="5" name="badgeTxt_341"/>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42"/>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"Stars, hide your fires"</a:t>
            </a:r>
            <a:endParaRPr lang="en-US" sz="1400" dirty="0"/>
          </a:p>
        </p:txBody>
      </p:sp>
      <p:sp>
        <p:nvSpPr>
          <p:cNvPr id="7" name="txt_343"/>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1 Scene 4</a:t>
            </a:r>
            <a:endParaRPr lang="en-US" sz="1300" dirty="0"/>
          </a:p>
        </p:txBody>
      </p:sp>
      <p:sp>
        <p:nvSpPr>
          <p:cNvPr id="8" name="card_344"/>
          <p:cNvSpPr/>
          <p:nvPr/>
        </p:nvSpPr>
        <p:spPr>
          <a:xfrm>
            <a:off x="4663440" y="1143000"/>
            <a:ext cx="4023360" cy="987552"/>
          </a:xfrm>
          <a:prstGeom prst="roundRect">
            <a:avLst>
              <a:gd name="adj" fmla="val 11111"/>
            </a:avLst>
          </a:prstGeom>
          <a:solidFill>
            <a:schemeClr val="bg2"/>
          </a:solidFill>
          <a:ln/>
        </p:spPr>
      </p:sp>
      <p:sp>
        <p:nvSpPr>
          <p:cNvPr id="9" name="badge_345"/>
          <p:cNvSpPr/>
          <p:nvPr/>
        </p:nvSpPr>
        <p:spPr>
          <a:xfrm>
            <a:off x="4828032" y="1444752"/>
            <a:ext cx="384048" cy="384048"/>
          </a:xfrm>
          <a:prstGeom prst="ellipse">
            <a:avLst/>
          </a:prstGeom>
          <a:solidFill>
            <a:schemeClr val="accent4"/>
          </a:solidFill>
          <a:ln/>
        </p:spPr>
      </p:sp>
      <p:sp>
        <p:nvSpPr>
          <p:cNvPr id="10" name="badgeTxt_346"/>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347"/>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"Macbeth does murder sleep"</a:t>
            </a:r>
            <a:endParaRPr lang="en-US" sz="1400" dirty="0"/>
          </a:p>
        </p:txBody>
      </p:sp>
      <p:sp>
        <p:nvSpPr>
          <p:cNvPr id="12" name="txt_348"/>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2 Scene 2</a:t>
            </a:r>
            <a:endParaRPr lang="en-US" sz="1300" dirty="0"/>
          </a:p>
        </p:txBody>
      </p:sp>
      <p:sp>
        <p:nvSpPr>
          <p:cNvPr id="13" name="card_349"/>
          <p:cNvSpPr/>
          <p:nvPr/>
        </p:nvSpPr>
        <p:spPr>
          <a:xfrm>
            <a:off x="457200" y="2286000"/>
            <a:ext cx="4023360" cy="987552"/>
          </a:xfrm>
          <a:prstGeom prst="roundRect">
            <a:avLst>
              <a:gd name="adj" fmla="val 11111"/>
            </a:avLst>
          </a:prstGeom>
          <a:solidFill>
            <a:schemeClr val="bg2"/>
          </a:solidFill>
          <a:ln/>
        </p:spPr>
      </p:sp>
      <p:sp>
        <p:nvSpPr>
          <p:cNvPr id="14" name="badge_350"/>
          <p:cNvSpPr/>
          <p:nvPr/>
        </p:nvSpPr>
        <p:spPr>
          <a:xfrm>
            <a:off x="621792" y="2587752"/>
            <a:ext cx="384048" cy="384048"/>
          </a:xfrm>
          <a:prstGeom prst="ellipse">
            <a:avLst/>
          </a:prstGeom>
          <a:solidFill>
            <a:schemeClr val="accent4"/>
          </a:solidFill>
          <a:ln/>
        </p:spPr>
      </p:sp>
      <p:sp>
        <p:nvSpPr>
          <p:cNvPr id="15" name="badgeTxt_351"/>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352"/>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"full of scorpions is my mind"</a:t>
            </a:r>
            <a:endParaRPr lang="en-US" sz="1400" dirty="0"/>
          </a:p>
        </p:txBody>
      </p:sp>
      <p:sp>
        <p:nvSpPr>
          <p:cNvPr id="17" name="txt_353"/>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3 Scene 2</a:t>
            </a:r>
            <a:endParaRPr lang="en-US" sz="1300" dirty="0"/>
          </a:p>
        </p:txBody>
      </p:sp>
      <p:sp>
        <p:nvSpPr>
          <p:cNvPr id="18" name="card_354"/>
          <p:cNvSpPr/>
          <p:nvPr/>
        </p:nvSpPr>
        <p:spPr>
          <a:xfrm>
            <a:off x="4663440" y="2286000"/>
            <a:ext cx="4023360" cy="987552"/>
          </a:xfrm>
          <a:prstGeom prst="roundRect">
            <a:avLst>
              <a:gd name="adj" fmla="val 11111"/>
            </a:avLst>
          </a:prstGeom>
          <a:solidFill>
            <a:schemeClr val="bg2"/>
          </a:solidFill>
          <a:ln/>
        </p:spPr>
      </p:sp>
      <p:sp>
        <p:nvSpPr>
          <p:cNvPr id="19" name="badge_355"/>
          <p:cNvSpPr/>
          <p:nvPr/>
        </p:nvSpPr>
        <p:spPr>
          <a:xfrm>
            <a:off x="4828032" y="2587752"/>
            <a:ext cx="384048" cy="384048"/>
          </a:xfrm>
          <a:prstGeom prst="ellipse">
            <a:avLst/>
          </a:prstGeom>
          <a:solidFill>
            <a:schemeClr val="accent4"/>
          </a:solidFill>
          <a:ln/>
        </p:spPr>
      </p:sp>
      <p:sp>
        <p:nvSpPr>
          <p:cNvPr id="20" name="badgeTxt_356"/>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357"/>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"Life's but a walking shadow"</a:t>
            </a:r>
            <a:endParaRPr lang="en-US" sz="1400" dirty="0"/>
          </a:p>
        </p:txBody>
      </p:sp>
      <p:sp>
        <p:nvSpPr>
          <p:cNvPr id="22" name="txt_358"/>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5 Scene 5</a:t>
            </a:r>
            <a:endParaRPr lang="en-US" sz="1300" dirty="0"/>
          </a:p>
        </p:txBody>
      </p:sp>
      <p:sp>
        <p:nvSpPr>
          <p:cNvPr id="23" name="card_359"/>
          <p:cNvSpPr/>
          <p:nvPr/>
        </p:nvSpPr>
        <p:spPr>
          <a:xfrm>
            <a:off x="457200" y="3429000"/>
            <a:ext cx="4023360" cy="987552"/>
          </a:xfrm>
          <a:prstGeom prst="roundRect">
            <a:avLst>
              <a:gd name="adj" fmla="val 11111"/>
            </a:avLst>
          </a:prstGeom>
          <a:solidFill>
            <a:schemeClr val="bg2"/>
          </a:solidFill>
          <a:ln/>
        </p:spPr>
      </p:sp>
      <p:sp>
        <p:nvSpPr>
          <p:cNvPr id="24" name="badge_360"/>
          <p:cNvSpPr/>
          <p:nvPr/>
        </p:nvSpPr>
        <p:spPr>
          <a:xfrm>
            <a:off x="621792" y="3730752"/>
            <a:ext cx="384048" cy="384048"/>
          </a:xfrm>
          <a:prstGeom prst="ellipse">
            <a:avLst/>
          </a:prstGeom>
          <a:solidFill>
            <a:schemeClr val="accent4"/>
          </a:solidFill>
          <a:ln/>
        </p:spPr>
      </p:sp>
      <p:sp>
        <p:nvSpPr>
          <p:cNvPr id="25" name="badgeTxt_361"/>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362"/>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"Vaulting ambition"</a:t>
            </a:r>
            <a:endParaRPr lang="en-US" sz="1400" dirty="0"/>
          </a:p>
        </p:txBody>
      </p:sp>
      <p:sp>
        <p:nvSpPr>
          <p:cNvPr id="27" name="txt_363"/>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1 Scene 7</a:t>
            </a:r>
            <a:endParaRPr lang="en-US" sz="1300" dirty="0"/>
          </a:p>
        </p:txBody>
      </p:sp>
      <p:sp>
        <p:nvSpPr>
          <p:cNvPr id="28" name="card_364"/>
          <p:cNvSpPr/>
          <p:nvPr/>
        </p:nvSpPr>
        <p:spPr>
          <a:xfrm>
            <a:off x="4663440" y="3429000"/>
            <a:ext cx="4023360" cy="987552"/>
          </a:xfrm>
          <a:prstGeom prst="roundRect">
            <a:avLst>
              <a:gd name="adj" fmla="val 11111"/>
            </a:avLst>
          </a:prstGeom>
          <a:solidFill>
            <a:schemeClr val="bg2"/>
          </a:solidFill>
          <a:ln/>
        </p:spPr>
      </p:sp>
      <p:sp>
        <p:nvSpPr>
          <p:cNvPr id="29" name="badge_365"/>
          <p:cNvSpPr/>
          <p:nvPr/>
        </p:nvSpPr>
        <p:spPr>
          <a:xfrm>
            <a:off x="4828032" y="3730752"/>
            <a:ext cx="384048" cy="384048"/>
          </a:xfrm>
          <a:prstGeom prst="ellipse">
            <a:avLst/>
          </a:prstGeom>
          <a:solidFill>
            <a:schemeClr val="accent4"/>
          </a:solidFill>
          <a:ln/>
        </p:spPr>
      </p:sp>
      <p:sp>
        <p:nvSpPr>
          <p:cNvPr id="30" name="badgeTxt_366"/>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367"/>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"I am in blood / Stepped in so far"</a:t>
            </a:r>
            <a:endParaRPr lang="en-US" sz="1400" dirty="0"/>
          </a:p>
        </p:txBody>
      </p:sp>
      <p:sp>
        <p:nvSpPr>
          <p:cNvPr id="32" name="txt_368"/>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3 Scene 4</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Exam practice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Extract to whole play</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Exam style question</a:t>
            </a:r>
            <a:endParaRPr lang="en-US" sz="3000" dirty="0"/>
          </a:p>
        </p:txBody>
      </p:sp>
      <p:sp>
        <p:nvSpPr>
          <p:cNvPr id="3" name="card_369"/>
          <p:cNvSpPr/>
          <p:nvPr/>
        </p:nvSpPr>
        <p:spPr>
          <a:xfrm>
            <a:off x="457200" y="1097280"/>
            <a:ext cx="4206240" cy="3429000"/>
          </a:xfrm>
          <a:prstGeom prst="roundRect">
            <a:avLst>
              <a:gd name="adj" fmla="val 3200"/>
            </a:avLst>
          </a:prstGeom>
          <a:solidFill>
            <a:srgbClr val="FDF3DC"/>
          </a:solidFill>
          <a:ln/>
        </p:spPr>
      </p:sp>
      <p:sp>
        <p:nvSpPr>
          <p:cNvPr id="4" name="txt_370"/>
          <p:cNvSpPr txBox="1"/>
          <p:nvPr/>
        </p:nvSpPr>
        <p:spPr>
          <a:xfrm>
            <a:off x="640080" y="1170432"/>
            <a:ext cx="3840480" cy="274320"/>
          </a:xfrm>
          <a:prstGeom prst="rect">
            <a:avLst/>
          </a:prstGeom>
          <a:noFill/>
          <a:ln/>
        </p:spPr>
        <p:txBody>
          <a:bodyPr wrap="square" lIns="0" tIns="0" rIns="0" bIns="0" rtlCol="0" anchor="t"/>
          <a:lstStyle/>
          <a:p>
            <a:pPr indent="0" marL="0">
              <a:buNone/>
            </a:pPr>
            <a:r>
              <a:rPr lang="en-US" sz="1200" b="1" dirty="0">
                <a:solidFill>
                  <a:srgbClr val="9A6B00"/>
                </a:solidFill>
              </a:rPr>
              <a:t>Act 1 Scene 7 (Macbeth alone)</a:t>
            </a:r>
            <a:endParaRPr lang="en-US" sz="1200" dirty="0"/>
          </a:p>
        </p:txBody>
      </p:sp>
      <p:sp>
        <p:nvSpPr>
          <p:cNvPr id="5" name="txt_371"/>
          <p:cNvSpPr txBox="1"/>
          <p:nvPr/>
        </p:nvSpPr>
        <p:spPr>
          <a:xfrm>
            <a:off x="640080" y="1463040"/>
            <a:ext cx="3840480" cy="3017520"/>
          </a:xfrm>
          <a:prstGeom prst="rect">
            <a:avLst/>
          </a:prstGeom>
          <a:noFill/>
          <a:ln/>
        </p:spPr>
        <p:txBody>
          <a:bodyPr wrap="square" lIns="0" tIns="0" rIns="0" bIns="0" rtlCol="0" anchor="t"/>
          <a:lstStyle/>
          <a:p>
            <a:pPr indent="0" marL="0">
              <a:spcAft>
                <a:spcPts val="600"/>
              </a:spcAft>
              <a:buNone/>
            </a:pPr>
            <a:r>
              <a:rPr lang="en-US" sz="1300" b="1" dirty="0">
                <a:solidFill>
                  <a:srgbClr val="17A398"/>
                </a:solidFill>
                <a:latin typeface="Cambria" pitchFamily="34" charset="0"/>
                <a:ea typeface="Cambria" pitchFamily="34" charset="-122"/>
                <a:cs typeface="Cambria" pitchFamily="34" charset="-120"/>
              </a:rPr>
              <a:t>MACBETH </a:t>
            </a:r>
            <a:pPr indent="0" marL="0">
              <a:spcAft>
                <a:spcPts val="600"/>
              </a:spcAft>
              <a:buNone/>
            </a:pPr>
            <a:r>
              <a:rPr lang="en-US" sz="1300" dirty="0">
                <a:solidFill>
                  <a:schemeClr val="tx1"/>
                </a:solidFill>
                <a:latin typeface="Cambria" pitchFamily="34" charset="0"/>
                <a:ea typeface="Cambria" pitchFamily="34" charset="-122"/>
                <a:cs typeface="Cambria" pitchFamily="34" charset="-120"/>
              </a:rPr>
              <a:t>He's here in double trust: / First, as I am his kinsman and his subject, / Strong both against the deed; then, as his host, / Who should against his murderer shut the door, / Not bear the knife myself.</a:t>
            </a:r>
            <a:endParaRPr lang="en-US" sz="1300" dirty="0"/>
          </a:p>
          <a:p>
            <a:pPr indent="0" marL="0">
              <a:spcAft>
                <a:spcPts val="600"/>
              </a:spcAft>
              <a:buNone/>
            </a:pPr>
            <a:r>
              <a:rPr lang="en-US" sz="1300" dirty="0">
                <a:solidFill>
                  <a:schemeClr val="tx1"/>
                </a:solidFill>
                <a:latin typeface="Cambria" pitchFamily="34" charset="0"/>
                <a:ea typeface="Cambria" pitchFamily="34" charset="-122"/>
                <a:cs typeface="Cambria" pitchFamily="34" charset="-120"/>
              </a:rPr>
              <a:t>[...]</a:t>
            </a:r>
            <a:endParaRPr lang="en-US" sz="1300" dirty="0"/>
          </a:p>
          <a:p>
            <a:pPr indent="0" marL="0">
              <a:spcAft>
                <a:spcPts val="600"/>
              </a:spcAft>
              <a:buNone/>
            </a:pPr>
            <a:r>
              <a:rPr lang="en-US" sz="1300" dirty="0">
                <a:solidFill>
                  <a:schemeClr val="tx1"/>
                </a:solidFill>
                <a:latin typeface="Cambria" pitchFamily="34" charset="0"/>
                <a:ea typeface="Cambria" pitchFamily="34" charset="-122"/>
                <a:cs typeface="Cambria" pitchFamily="34" charset="-120"/>
              </a:rPr>
              <a:t>I have no spur / To prick the sides of my intent, but only / Vaulting ambition, which o'erleaps itself / And falls on th' other.</a:t>
            </a:r>
            <a:endParaRPr lang="en-US" sz="1300" dirty="0"/>
          </a:p>
        </p:txBody>
      </p:sp>
      <p:sp>
        <p:nvSpPr>
          <p:cNvPr id="6" name="card_372"/>
          <p:cNvSpPr/>
          <p:nvPr/>
        </p:nvSpPr>
        <p:spPr>
          <a:xfrm>
            <a:off x="4846320" y="1097280"/>
            <a:ext cx="3840480" cy="3429000"/>
          </a:xfrm>
          <a:prstGeom prst="roundRect">
            <a:avLst>
              <a:gd name="adj" fmla="val 3200"/>
            </a:avLst>
          </a:prstGeom>
          <a:solidFill>
            <a:schemeClr val="bg2"/>
          </a:solidFill>
          <a:ln/>
        </p:spPr>
      </p:sp>
      <p:sp>
        <p:nvSpPr>
          <p:cNvPr id="7" name="txt_373"/>
          <p:cNvSpPr txBox="1"/>
          <p:nvPr/>
        </p:nvSpPr>
        <p:spPr>
          <a:xfrm>
            <a:off x="5029200" y="1234440"/>
            <a:ext cx="3520440" cy="3200400"/>
          </a:xfrm>
          <a:prstGeom prst="rect">
            <a:avLst/>
          </a:prstGeom>
          <a:noFill/>
          <a:ln/>
        </p:spPr>
        <p:txBody>
          <a:bodyPr wrap="square" lIns="0" tIns="0" rIns="0" bIns="0" rtlCol="0" anchor="t"/>
          <a:lstStyle/>
          <a:p>
            <a:pPr indent="0" marL="0">
              <a:spcAft>
                <a:spcPts val="400"/>
              </a:spcAft>
              <a:buNone/>
            </a:pPr>
            <a:r>
              <a:rPr lang="en-US" sz="1400" b="1" dirty="0">
                <a:solidFill>
                  <a:schemeClr val="tx1"/>
                </a:solidFill>
                <a:latin typeface="Cambria" pitchFamily="34" charset="0"/>
                <a:ea typeface="Cambria" pitchFamily="34" charset="-122"/>
                <a:cs typeface="Cambria" pitchFamily="34" charset="-120"/>
              </a:rPr>
              <a:t>Starting with this speech, explore how Shakespeare presents Macbeth's ambition.</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Write about: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Macbeth's ambition in this speech</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Macbeth's ambition in the play as a whole.</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b="1" dirty="0">
                <a:solidFill>
                  <a:schemeClr val="accent1"/>
                </a:solidFill>
                <a:latin typeface="Cambria" pitchFamily="34" charset="0"/>
                <a:ea typeface="Cambria" pitchFamily="34" charset="-122"/>
                <a:cs typeface="Cambria" pitchFamily="34" charset="-120"/>
              </a:rPr>
              <a:t>[30 marks] plus AO4 [4 marks]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Mark scheme</a:t>
            </a:r>
            <a:endParaRPr lang="en-US" sz="3000" dirty="0"/>
          </a:p>
        </p:txBody>
      </p:sp>
      <p:sp>
        <p:nvSpPr>
          <p:cNvPr id="3" name="card_374"/>
          <p:cNvSpPr/>
          <p:nvPr/>
        </p:nvSpPr>
        <p:spPr>
          <a:xfrm>
            <a:off x="457200" y="1051560"/>
            <a:ext cx="8229600" cy="521208"/>
          </a:xfrm>
          <a:prstGeom prst="roundRect">
            <a:avLst>
              <a:gd name="adj" fmla="val 21053"/>
            </a:avLst>
          </a:prstGeom>
          <a:solidFill>
            <a:schemeClr val="bg2"/>
          </a:solidFill>
          <a:ln/>
        </p:spPr>
      </p:sp>
      <p:sp>
        <p:nvSpPr>
          <p:cNvPr id="4" name="badge_375"/>
          <p:cNvSpPr/>
          <p:nvPr/>
        </p:nvSpPr>
        <p:spPr>
          <a:xfrm>
            <a:off x="566928" y="1106424"/>
            <a:ext cx="411480" cy="411480"/>
          </a:xfrm>
          <a:prstGeom prst="ellipse">
            <a:avLst/>
          </a:prstGeom>
          <a:solidFill>
            <a:schemeClr val="accent1"/>
          </a:solidFill>
          <a:ln/>
        </p:spPr>
      </p:sp>
      <p:sp>
        <p:nvSpPr>
          <p:cNvPr id="5" name="badgeTxt_376"/>
          <p:cNvSpPr txBox="1"/>
          <p:nvPr/>
        </p:nvSpPr>
        <p:spPr>
          <a:xfrm>
            <a:off x="566928" y="110642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L6</a:t>
            </a:r>
            <a:endParaRPr lang="en-US" sz="1300" dirty="0"/>
          </a:p>
        </p:txBody>
      </p:sp>
      <p:sp>
        <p:nvSpPr>
          <p:cNvPr id="6" name="txt_377"/>
          <p:cNvSpPr txBox="1"/>
          <p:nvPr/>
        </p:nvSpPr>
        <p:spPr>
          <a:xfrm>
            <a:off x="1143000" y="105156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26 to 30</a:t>
            </a:r>
            <a:endParaRPr lang="en-US" sz="1400" dirty="0"/>
          </a:p>
        </p:txBody>
      </p:sp>
      <p:sp>
        <p:nvSpPr>
          <p:cNvPr id="7" name="txt_378"/>
          <p:cNvSpPr txBox="1"/>
          <p:nvPr/>
        </p:nvSpPr>
        <p:spPr>
          <a:xfrm>
            <a:off x="2423160" y="1051560"/>
            <a:ext cx="6126480" cy="521208"/>
          </a:xfrm>
          <a:prstGeom prst="rect">
            <a:avLst/>
          </a:prstGeom>
          <a:noFill/>
          <a:ln/>
        </p:spPr>
        <p:txBody>
          <a:bodyPr wrap="square" lIns="0" tIns="0" rIns="0" bIns="0" rtlCol="0" anchor="ctr"/>
          <a:lstStyle/>
          <a:p>
            <a:pPr indent="0" marL="0">
              <a:buNone/>
            </a:pPr>
            <a:r>
              <a:rPr lang="en-US" sz="1300" dirty="0">
                <a:solidFill>
                  <a:schemeClr val="tx1"/>
                </a:solidFill>
              </a:rPr>
              <a:t>Convincing, critical analysis with well judged quotations and context</a:t>
            </a:r>
            <a:endParaRPr lang="en-US" sz="1300" dirty="0"/>
          </a:p>
        </p:txBody>
      </p:sp>
      <p:sp>
        <p:nvSpPr>
          <p:cNvPr id="8" name="card_379"/>
          <p:cNvSpPr/>
          <p:nvPr/>
        </p:nvSpPr>
        <p:spPr>
          <a:xfrm>
            <a:off x="457200" y="1655064"/>
            <a:ext cx="8229600" cy="521208"/>
          </a:xfrm>
          <a:prstGeom prst="roundRect">
            <a:avLst>
              <a:gd name="adj" fmla="val 21053"/>
            </a:avLst>
          </a:prstGeom>
          <a:solidFill>
            <a:schemeClr val="bg2"/>
          </a:solidFill>
          <a:ln/>
        </p:spPr>
      </p:sp>
      <p:sp>
        <p:nvSpPr>
          <p:cNvPr id="9" name="badge_380"/>
          <p:cNvSpPr/>
          <p:nvPr/>
        </p:nvSpPr>
        <p:spPr>
          <a:xfrm>
            <a:off x="566928" y="1709928"/>
            <a:ext cx="411480" cy="411480"/>
          </a:xfrm>
          <a:prstGeom prst="ellipse">
            <a:avLst/>
          </a:prstGeom>
          <a:solidFill>
            <a:schemeClr val="accent2"/>
          </a:solidFill>
          <a:ln/>
        </p:spPr>
      </p:sp>
      <p:sp>
        <p:nvSpPr>
          <p:cNvPr id="10" name="badgeTxt_381"/>
          <p:cNvSpPr txBox="1"/>
          <p:nvPr/>
        </p:nvSpPr>
        <p:spPr>
          <a:xfrm>
            <a:off x="566928" y="1709928"/>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L5</a:t>
            </a:r>
            <a:endParaRPr lang="en-US" sz="1300" dirty="0"/>
          </a:p>
        </p:txBody>
      </p:sp>
      <p:sp>
        <p:nvSpPr>
          <p:cNvPr id="11" name="txt_382"/>
          <p:cNvSpPr txBox="1"/>
          <p:nvPr/>
        </p:nvSpPr>
        <p:spPr>
          <a:xfrm>
            <a:off x="1143000" y="1655064"/>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21 to 25</a:t>
            </a:r>
            <a:endParaRPr lang="en-US" sz="1400" dirty="0"/>
          </a:p>
        </p:txBody>
      </p:sp>
      <p:sp>
        <p:nvSpPr>
          <p:cNvPr id="12" name="txt_383"/>
          <p:cNvSpPr txBox="1"/>
          <p:nvPr/>
        </p:nvSpPr>
        <p:spPr>
          <a:xfrm>
            <a:off x="2423160" y="1655064"/>
            <a:ext cx="6126480" cy="521208"/>
          </a:xfrm>
          <a:prstGeom prst="rect">
            <a:avLst/>
          </a:prstGeom>
          <a:noFill/>
          <a:ln/>
        </p:spPr>
        <p:txBody>
          <a:bodyPr wrap="square" lIns="0" tIns="0" rIns="0" bIns="0" rtlCol="0" anchor="ctr"/>
          <a:lstStyle/>
          <a:p>
            <a:pPr indent="0" marL="0">
              <a:buNone/>
            </a:pPr>
            <a:r>
              <a:rPr lang="en-US" sz="1300" dirty="0">
                <a:solidFill>
                  <a:schemeClr val="tx1"/>
                </a:solidFill>
              </a:rPr>
              <a:t>Thoughtful, developed response with examined methods and context</a:t>
            </a:r>
            <a:endParaRPr lang="en-US" sz="1300" dirty="0"/>
          </a:p>
        </p:txBody>
      </p:sp>
      <p:sp>
        <p:nvSpPr>
          <p:cNvPr id="13" name="card_384"/>
          <p:cNvSpPr/>
          <p:nvPr/>
        </p:nvSpPr>
        <p:spPr>
          <a:xfrm>
            <a:off x="457200" y="2258568"/>
            <a:ext cx="8229600" cy="521208"/>
          </a:xfrm>
          <a:prstGeom prst="roundRect">
            <a:avLst>
              <a:gd name="adj" fmla="val 21053"/>
            </a:avLst>
          </a:prstGeom>
          <a:solidFill>
            <a:schemeClr val="bg2"/>
          </a:solidFill>
          <a:ln/>
        </p:spPr>
      </p:sp>
      <p:sp>
        <p:nvSpPr>
          <p:cNvPr id="14" name="badge_385"/>
          <p:cNvSpPr/>
          <p:nvPr/>
        </p:nvSpPr>
        <p:spPr>
          <a:xfrm>
            <a:off x="566928" y="2313432"/>
            <a:ext cx="411480" cy="411480"/>
          </a:xfrm>
          <a:prstGeom prst="ellipse">
            <a:avLst/>
          </a:prstGeom>
          <a:solidFill>
            <a:schemeClr val="accent2"/>
          </a:solidFill>
          <a:ln/>
        </p:spPr>
      </p:sp>
      <p:sp>
        <p:nvSpPr>
          <p:cNvPr id="15" name="badgeTxt_386"/>
          <p:cNvSpPr txBox="1"/>
          <p:nvPr/>
        </p:nvSpPr>
        <p:spPr>
          <a:xfrm>
            <a:off x="566928" y="2313432"/>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L4</a:t>
            </a:r>
            <a:endParaRPr lang="en-US" sz="1300" dirty="0"/>
          </a:p>
        </p:txBody>
      </p:sp>
      <p:sp>
        <p:nvSpPr>
          <p:cNvPr id="16" name="txt_387"/>
          <p:cNvSpPr txBox="1"/>
          <p:nvPr/>
        </p:nvSpPr>
        <p:spPr>
          <a:xfrm>
            <a:off x="1143000" y="2258568"/>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16 to 20</a:t>
            </a:r>
            <a:endParaRPr lang="en-US" sz="1400" dirty="0"/>
          </a:p>
        </p:txBody>
      </p:sp>
      <p:sp>
        <p:nvSpPr>
          <p:cNvPr id="17" name="txt_388"/>
          <p:cNvSpPr txBox="1"/>
          <p:nvPr/>
        </p:nvSpPr>
        <p:spPr>
          <a:xfrm>
            <a:off x="2423160" y="2258568"/>
            <a:ext cx="6126480" cy="521208"/>
          </a:xfrm>
          <a:prstGeom prst="rect">
            <a:avLst/>
          </a:prstGeom>
          <a:noFill/>
          <a:ln/>
        </p:spPr>
        <p:txBody>
          <a:bodyPr wrap="square" lIns="0" tIns="0" rIns="0" bIns="0" rtlCol="0" anchor="ctr"/>
          <a:lstStyle/>
          <a:p>
            <a:pPr indent="0" marL="0">
              <a:buNone/>
            </a:pPr>
            <a:r>
              <a:rPr lang="en-US" sz="1300" dirty="0">
                <a:solidFill>
                  <a:schemeClr val="tx1"/>
                </a:solidFill>
              </a:rPr>
              <a:t>Clear, explained response with effective quotations and context</a:t>
            </a:r>
            <a:endParaRPr lang="en-US" sz="1300" dirty="0"/>
          </a:p>
        </p:txBody>
      </p:sp>
      <p:sp>
        <p:nvSpPr>
          <p:cNvPr id="18" name="card_389"/>
          <p:cNvSpPr/>
          <p:nvPr/>
        </p:nvSpPr>
        <p:spPr>
          <a:xfrm>
            <a:off x="457200" y="2862072"/>
            <a:ext cx="8229600" cy="521208"/>
          </a:xfrm>
          <a:prstGeom prst="roundRect">
            <a:avLst>
              <a:gd name="adj" fmla="val 21053"/>
            </a:avLst>
          </a:prstGeom>
          <a:solidFill>
            <a:schemeClr val="bg2"/>
          </a:solidFill>
          <a:ln/>
        </p:spPr>
      </p:sp>
      <p:sp>
        <p:nvSpPr>
          <p:cNvPr id="19" name="badge_390"/>
          <p:cNvSpPr/>
          <p:nvPr/>
        </p:nvSpPr>
        <p:spPr>
          <a:xfrm>
            <a:off x="566928" y="2916936"/>
            <a:ext cx="411480" cy="411480"/>
          </a:xfrm>
          <a:prstGeom prst="ellipse">
            <a:avLst/>
          </a:prstGeom>
          <a:solidFill>
            <a:schemeClr val="accent4"/>
          </a:solidFill>
          <a:ln/>
        </p:spPr>
      </p:sp>
      <p:sp>
        <p:nvSpPr>
          <p:cNvPr id="20" name="badgeTxt_391"/>
          <p:cNvSpPr txBox="1"/>
          <p:nvPr/>
        </p:nvSpPr>
        <p:spPr>
          <a:xfrm>
            <a:off x="566928" y="2916936"/>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L3</a:t>
            </a:r>
            <a:endParaRPr lang="en-US" sz="1300" dirty="0"/>
          </a:p>
        </p:txBody>
      </p:sp>
      <p:sp>
        <p:nvSpPr>
          <p:cNvPr id="21" name="txt_392"/>
          <p:cNvSpPr txBox="1"/>
          <p:nvPr/>
        </p:nvSpPr>
        <p:spPr>
          <a:xfrm>
            <a:off x="1143000" y="2862072"/>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11 to 15</a:t>
            </a:r>
            <a:endParaRPr lang="en-US" sz="1400" dirty="0"/>
          </a:p>
        </p:txBody>
      </p:sp>
      <p:sp>
        <p:nvSpPr>
          <p:cNvPr id="22" name="txt_393"/>
          <p:cNvSpPr txBox="1"/>
          <p:nvPr/>
        </p:nvSpPr>
        <p:spPr>
          <a:xfrm>
            <a:off x="2423160" y="2862072"/>
            <a:ext cx="6126480" cy="521208"/>
          </a:xfrm>
          <a:prstGeom prst="rect">
            <a:avLst/>
          </a:prstGeom>
          <a:noFill/>
          <a:ln/>
        </p:spPr>
        <p:txBody>
          <a:bodyPr wrap="square" lIns="0" tIns="0" rIns="0" bIns="0" rtlCol="0" anchor="ctr"/>
          <a:lstStyle/>
          <a:p>
            <a:pPr indent="0" marL="0">
              <a:buNone/>
            </a:pPr>
            <a:r>
              <a:rPr lang="en-US" sz="1300" dirty="0">
                <a:solidFill>
                  <a:schemeClr val="tx1"/>
                </a:solidFill>
              </a:rPr>
              <a:t>Some explained comments with relevant quotations</a:t>
            </a:r>
            <a:endParaRPr lang="en-US" sz="1300" dirty="0"/>
          </a:p>
        </p:txBody>
      </p:sp>
      <p:sp>
        <p:nvSpPr>
          <p:cNvPr id="23" name="card_394"/>
          <p:cNvSpPr/>
          <p:nvPr/>
        </p:nvSpPr>
        <p:spPr>
          <a:xfrm>
            <a:off x="457200" y="3465576"/>
            <a:ext cx="8229600" cy="521208"/>
          </a:xfrm>
          <a:prstGeom prst="roundRect">
            <a:avLst>
              <a:gd name="adj" fmla="val 21053"/>
            </a:avLst>
          </a:prstGeom>
          <a:solidFill>
            <a:schemeClr val="bg2"/>
          </a:solidFill>
          <a:ln/>
        </p:spPr>
      </p:sp>
      <p:sp>
        <p:nvSpPr>
          <p:cNvPr id="24" name="badge_395"/>
          <p:cNvSpPr/>
          <p:nvPr/>
        </p:nvSpPr>
        <p:spPr>
          <a:xfrm>
            <a:off x="566928" y="3520440"/>
            <a:ext cx="411480" cy="411480"/>
          </a:xfrm>
          <a:prstGeom prst="ellipse">
            <a:avLst/>
          </a:prstGeom>
          <a:solidFill>
            <a:schemeClr val="accent4"/>
          </a:solidFill>
          <a:ln/>
        </p:spPr>
      </p:sp>
      <p:sp>
        <p:nvSpPr>
          <p:cNvPr id="25" name="badgeTxt_396"/>
          <p:cNvSpPr txBox="1"/>
          <p:nvPr/>
        </p:nvSpPr>
        <p:spPr>
          <a:xfrm>
            <a:off x="566928" y="352044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L2</a:t>
            </a:r>
            <a:endParaRPr lang="en-US" sz="1300" dirty="0"/>
          </a:p>
        </p:txBody>
      </p:sp>
      <p:sp>
        <p:nvSpPr>
          <p:cNvPr id="26" name="txt_397"/>
          <p:cNvSpPr txBox="1"/>
          <p:nvPr/>
        </p:nvSpPr>
        <p:spPr>
          <a:xfrm>
            <a:off x="1143000" y="3465576"/>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6 to 10</a:t>
            </a:r>
            <a:endParaRPr lang="en-US" sz="1400" dirty="0"/>
          </a:p>
        </p:txBody>
      </p:sp>
      <p:sp>
        <p:nvSpPr>
          <p:cNvPr id="27" name="txt_398"/>
          <p:cNvSpPr txBox="1"/>
          <p:nvPr/>
        </p:nvSpPr>
        <p:spPr>
          <a:xfrm>
            <a:off x="2423160" y="3465576"/>
            <a:ext cx="6126480" cy="521208"/>
          </a:xfrm>
          <a:prstGeom prst="rect">
            <a:avLst/>
          </a:prstGeom>
          <a:noFill/>
          <a:ln/>
        </p:spPr>
        <p:txBody>
          <a:bodyPr wrap="square" lIns="0" tIns="0" rIns="0" bIns="0" rtlCol="0" anchor="ctr"/>
          <a:lstStyle/>
          <a:p>
            <a:pPr indent="0" marL="0">
              <a:buNone/>
            </a:pPr>
            <a:r>
              <a:rPr lang="en-US" sz="1300" dirty="0">
                <a:solidFill>
                  <a:schemeClr val="tx1"/>
                </a:solidFill>
              </a:rPr>
              <a:t>Supported, relevant comments with some awareness of methods</a:t>
            </a:r>
            <a:endParaRPr lang="en-US" sz="1300" dirty="0"/>
          </a:p>
        </p:txBody>
      </p:sp>
      <p:sp>
        <p:nvSpPr>
          <p:cNvPr id="28" name="card_399"/>
          <p:cNvSpPr/>
          <p:nvPr/>
        </p:nvSpPr>
        <p:spPr>
          <a:xfrm>
            <a:off x="457200" y="4069080"/>
            <a:ext cx="8229600" cy="521208"/>
          </a:xfrm>
          <a:prstGeom prst="roundRect">
            <a:avLst>
              <a:gd name="adj" fmla="val 21053"/>
            </a:avLst>
          </a:prstGeom>
          <a:solidFill>
            <a:schemeClr val="bg2"/>
          </a:solidFill>
          <a:ln/>
        </p:spPr>
      </p:sp>
      <p:sp>
        <p:nvSpPr>
          <p:cNvPr id="29" name="badge_400"/>
          <p:cNvSpPr/>
          <p:nvPr/>
        </p:nvSpPr>
        <p:spPr>
          <a:xfrm>
            <a:off x="566928" y="4123944"/>
            <a:ext cx="411480" cy="411480"/>
          </a:xfrm>
          <a:prstGeom prst="ellipse">
            <a:avLst/>
          </a:prstGeom>
          <a:solidFill>
            <a:schemeClr val="accent4"/>
          </a:solidFill>
          <a:ln/>
        </p:spPr>
      </p:sp>
      <p:sp>
        <p:nvSpPr>
          <p:cNvPr id="30" name="badgeTxt_401"/>
          <p:cNvSpPr txBox="1"/>
          <p:nvPr/>
        </p:nvSpPr>
        <p:spPr>
          <a:xfrm>
            <a:off x="566928" y="412394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L1</a:t>
            </a:r>
            <a:endParaRPr lang="en-US" sz="1300" dirty="0"/>
          </a:p>
        </p:txBody>
      </p:sp>
      <p:sp>
        <p:nvSpPr>
          <p:cNvPr id="31" name="txt_402"/>
          <p:cNvSpPr txBox="1"/>
          <p:nvPr/>
        </p:nvSpPr>
        <p:spPr>
          <a:xfrm>
            <a:off x="1143000" y="406908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 to 5</a:t>
            </a:r>
            <a:endParaRPr lang="en-US" sz="1400" dirty="0"/>
          </a:p>
        </p:txBody>
      </p:sp>
      <p:sp>
        <p:nvSpPr>
          <p:cNvPr id="32" name="txt_403"/>
          <p:cNvSpPr txBox="1"/>
          <p:nvPr/>
        </p:nvSpPr>
        <p:spPr>
          <a:xfrm>
            <a:off x="2423160" y="4069080"/>
            <a:ext cx="6126480" cy="521208"/>
          </a:xfrm>
          <a:prstGeom prst="rect">
            <a:avLst/>
          </a:prstGeom>
          <a:noFill/>
          <a:ln/>
        </p:spPr>
        <p:txBody>
          <a:bodyPr wrap="square" lIns="0" tIns="0" rIns="0" bIns="0" rtlCol="0" anchor="ctr"/>
          <a:lstStyle/>
          <a:p>
            <a:pPr indent="0" marL="0">
              <a:buNone/>
            </a:pPr>
            <a:r>
              <a:rPr lang="en-US" sz="1300" dirty="0">
                <a:solidFill>
                  <a:schemeClr val="tx1"/>
                </a:solidFill>
              </a:rPr>
              <a:t>Simple, explicit comments with little reference to the text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a strong paragraph looks like</a:t>
            </a:r>
            <a:endParaRPr lang="en-US" sz="3000" dirty="0"/>
          </a:p>
        </p:txBody>
      </p:sp>
      <p:sp>
        <p:nvSpPr>
          <p:cNvPr id="3" name="card_404"/>
          <p:cNvSpPr/>
          <p:nvPr/>
        </p:nvSpPr>
        <p:spPr>
          <a:xfrm>
            <a:off x="457200" y="1143000"/>
            <a:ext cx="8229600" cy="3337560"/>
          </a:xfrm>
          <a:prstGeom prst="roundRect">
            <a:avLst>
              <a:gd name="adj" fmla="val 3288"/>
            </a:avLst>
          </a:prstGeom>
          <a:solidFill>
            <a:schemeClr val="bg2"/>
          </a:solidFill>
          <a:ln/>
        </p:spPr>
      </p:sp>
      <p:sp>
        <p:nvSpPr>
          <p:cNvPr id="4" name="txt_405"/>
          <p:cNvSpPr txBox="1"/>
          <p:nvPr/>
        </p:nvSpPr>
        <p:spPr>
          <a:xfrm>
            <a:off x="731520" y="1280160"/>
            <a:ext cx="7680960" cy="3108960"/>
          </a:xfrm>
          <a:prstGeom prst="rect">
            <a:avLst/>
          </a:prstGeom>
          <a:noFill/>
          <a:ln/>
        </p:spPr>
        <p:txBody>
          <a:bodyPr wrap="square" lIns="0" tIns="0" rIns="0" bIns="0" rtlCol="0" anchor="ctr"/>
          <a:lstStyle/>
          <a:p>
            <a:pPr indent="0" marL="0">
              <a:spcAft>
                <a:spcPts val="900"/>
              </a:spcAft>
              <a:buNone/>
            </a:pPr>
            <a:r>
              <a:rPr lang="en-US" sz="1400" b="1" dirty="0">
                <a:solidFill>
                  <a:srgbClr val="17A398"/>
                </a:solidFill>
              </a:rPr>
              <a:t>Idea: </a:t>
            </a:r>
            <a:pPr indent="0" marL="0">
              <a:spcAft>
                <a:spcPts val="900"/>
              </a:spcAft>
              <a:buNone/>
            </a:pPr>
            <a:r>
              <a:rPr lang="en-US" sz="1400" dirty="0">
                <a:solidFill>
                  <a:schemeClr val="tx1"/>
                </a:solidFill>
              </a:rPr>
              <a:t>In this speech Shakespeare presents Macbeth's ambition as a dangerous force that he recognises but cannot control. </a:t>
            </a:r>
            <a:endParaRPr lang="en-US" sz="1400" dirty="0"/>
          </a:p>
          <a:p>
            <a:pPr indent="0" marL="0">
              <a:spcAft>
                <a:spcPts val="900"/>
              </a:spcAft>
              <a:buNone/>
            </a:pPr>
            <a:r>
              <a:rPr lang="en-US" sz="1400" b="1" dirty="0">
                <a:solidFill>
                  <a:srgbClr val="F3B61F"/>
                </a:solidFill>
              </a:rPr>
              <a:t>Quotation and method: </a:t>
            </a:r>
            <a:pPr indent="0" marL="0">
              <a:spcAft>
                <a:spcPts val="900"/>
              </a:spcAft>
              <a:buNone/>
            </a:pPr>
            <a:r>
              <a:rPr lang="en-US" sz="1400" dirty="0">
                <a:solidFill>
                  <a:schemeClr val="tx1"/>
                </a:solidFill>
              </a:rPr>
              <a:t>He admits he has "no spur" except "Vaulting ambition, which o'erleaps itself". The image of a rider leaping too far suggests ambition that carries him beyond reason, and "falls" foreshadows his ruin. </a:t>
            </a:r>
            <a:endParaRPr lang="en-US" sz="1400" dirty="0"/>
          </a:p>
          <a:p>
            <a:pPr indent="0" marL="0">
              <a:spcAft>
                <a:spcPts val="900"/>
              </a:spcAft>
              <a:buNone/>
            </a:pPr>
            <a:r>
              <a:rPr lang="en-US" sz="1400" b="1" dirty="0">
                <a:solidFill>
                  <a:srgbClr val="7B3FA0"/>
                </a:solidFill>
              </a:rPr>
              <a:t>Context: </a:t>
            </a:r>
            <a:pPr indent="0" marL="0">
              <a:spcAft>
                <a:spcPts val="900"/>
              </a:spcAft>
              <a:buNone/>
            </a:pPr>
            <a:r>
              <a:rPr lang="en-US" sz="1400" dirty="0">
                <a:solidFill>
                  <a:schemeClr val="tx1"/>
                </a:solidFill>
              </a:rPr>
              <a:t>For a Jacobean audience, killing a king chosen by God was the worst of sins, so Macbeth's awareness makes his choice more shocking. </a:t>
            </a:r>
            <a:endParaRPr lang="en-US" sz="1400" dirty="0"/>
          </a:p>
          <a:p>
            <a:pPr indent="0" marL="0">
              <a:spcAft>
                <a:spcPts val="900"/>
              </a:spcAft>
              <a:buNone/>
            </a:pPr>
            <a:r>
              <a:rPr lang="en-US" sz="1400" b="1" dirty="0">
                <a:solidFill>
                  <a:srgbClr val="E4572E"/>
                </a:solidFill>
              </a:rPr>
              <a:t>Whole play: </a:t>
            </a:r>
            <a:pPr indent="0" marL="0">
              <a:spcAft>
                <a:spcPts val="900"/>
              </a:spcAft>
              <a:buNone/>
            </a:pPr>
            <a:r>
              <a:rPr lang="en-US" sz="1400" dirty="0">
                <a:solidFill>
                  <a:schemeClr val="tx1"/>
                </a:solidFill>
              </a:rPr>
              <a:t>By Act 3 the same ambition has made him "in blood / Stepped in so far" that he can no longer turn back.</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Common mistakes</a:t>
            </a:r>
            <a:endParaRPr lang="en-US" sz="3000" dirty="0"/>
          </a:p>
        </p:txBody>
      </p:sp>
      <p:sp>
        <p:nvSpPr>
          <p:cNvPr id="3" name="card_406"/>
          <p:cNvSpPr/>
          <p:nvPr/>
        </p:nvSpPr>
        <p:spPr>
          <a:xfrm>
            <a:off x="457200" y="1143000"/>
            <a:ext cx="4023360" cy="1508760"/>
          </a:xfrm>
          <a:prstGeom prst="roundRect">
            <a:avLst>
              <a:gd name="adj" fmla="val 7273"/>
            </a:avLst>
          </a:prstGeom>
          <a:solidFill>
            <a:schemeClr val="bg2"/>
          </a:solidFill>
          <a:ln/>
        </p:spPr>
      </p:sp>
      <p:sp>
        <p:nvSpPr>
          <p:cNvPr id="4" name="badge_407"/>
          <p:cNvSpPr/>
          <p:nvPr/>
        </p:nvSpPr>
        <p:spPr>
          <a:xfrm>
            <a:off x="640080" y="1344168"/>
            <a:ext cx="384048" cy="384048"/>
          </a:xfrm>
          <a:prstGeom prst="ellipse">
            <a:avLst/>
          </a:prstGeom>
          <a:solidFill>
            <a:srgbClr val="E4572E"/>
          </a:solidFill>
          <a:ln/>
        </p:spPr>
      </p:sp>
      <p:sp>
        <p:nvSpPr>
          <p:cNvPr id="5" name="badgeTxt_408"/>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09"/>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Blaming only the witches</a:t>
            </a:r>
            <a:endParaRPr lang="en-US" sz="1600" dirty="0"/>
          </a:p>
        </p:txBody>
      </p:sp>
      <p:sp>
        <p:nvSpPr>
          <p:cNvPr id="7" name="txt_410"/>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They predict, but Macbeth chooses. Use Banquo to prove the point.</a:t>
            </a:r>
            <a:endParaRPr lang="en-US" sz="1300" dirty="0"/>
          </a:p>
        </p:txBody>
      </p:sp>
      <p:sp>
        <p:nvSpPr>
          <p:cNvPr id="8" name="card_411"/>
          <p:cNvSpPr/>
          <p:nvPr/>
        </p:nvSpPr>
        <p:spPr>
          <a:xfrm>
            <a:off x="4663440" y="1143000"/>
            <a:ext cx="4023360" cy="1508760"/>
          </a:xfrm>
          <a:prstGeom prst="roundRect">
            <a:avLst>
              <a:gd name="adj" fmla="val 7273"/>
            </a:avLst>
          </a:prstGeom>
          <a:solidFill>
            <a:schemeClr val="bg2"/>
          </a:solidFill>
          <a:ln/>
        </p:spPr>
      </p:sp>
      <p:sp>
        <p:nvSpPr>
          <p:cNvPr id="9" name="badge_412"/>
          <p:cNvSpPr/>
          <p:nvPr/>
        </p:nvSpPr>
        <p:spPr>
          <a:xfrm>
            <a:off x="4846320" y="1344168"/>
            <a:ext cx="384048" cy="384048"/>
          </a:xfrm>
          <a:prstGeom prst="ellipse">
            <a:avLst/>
          </a:prstGeom>
          <a:solidFill>
            <a:srgbClr val="E4572E"/>
          </a:solidFill>
          <a:ln/>
        </p:spPr>
      </p:sp>
      <p:sp>
        <p:nvSpPr>
          <p:cNvPr id="10" name="badgeTxt_413"/>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14"/>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'Macbeth is evil from the start'</a:t>
            </a:r>
            <a:endParaRPr lang="en-US" sz="1600" dirty="0"/>
          </a:p>
        </p:txBody>
      </p:sp>
      <p:sp>
        <p:nvSpPr>
          <p:cNvPr id="12" name="txt_415"/>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He is a hero who doubts and almost refuses. His fall is what makes it a tragedy.</a:t>
            </a:r>
            <a:endParaRPr lang="en-US" sz="1300" dirty="0"/>
          </a:p>
        </p:txBody>
      </p:sp>
      <p:sp>
        <p:nvSpPr>
          <p:cNvPr id="13" name="card_416"/>
          <p:cNvSpPr/>
          <p:nvPr/>
        </p:nvSpPr>
        <p:spPr>
          <a:xfrm>
            <a:off x="457200" y="2834640"/>
            <a:ext cx="4023360" cy="1508760"/>
          </a:xfrm>
          <a:prstGeom prst="roundRect">
            <a:avLst>
              <a:gd name="adj" fmla="val 7273"/>
            </a:avLst>
          </a:prstGeom>
          <a:solidFill>
            <a:schemeClr val="bg2"/>
          </a:solidFill>
          <a:ln/>
        </p:spPr>
      </p:sp>
      <p:sp>
        <p:nvSpPr>
          <p:cNvPr id="14" name="badge_417"/>
          <p:cNvSpPr/>
          <p:nvPr/>
        </p:nvSpPr>
        <p:spPr>
          <a:xfrm>
            <a:off x="640080" y="3035808"/>
            <a:ext cx="384048" cy="384048"/>
          </a:xfrm>
          <a:prstGeom prst="ellipse">
            <a:avLst/>
          </a:prstGeom>
          <a:solidFill>
            <a:srgbClr val="E4572E"/>
          </a:solidFill>
          <a:ln/>
        </p:spPr>
      </p:sp>
      <p:sp>
        <p:nvSpPr>
          <p:cNvPr id="15" name="badgeTxt_418"/>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19"/>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Retelling the plot</a:t>
            </a:r>
            <a:endParaRPr lang="en-US" sz="1600" dirty="0"/>
          </a:p>
        </p:txBody>
      </p:sp>
      <p:sp>
        <p:nvSpPr>
          <p:cNvPr id="17" name="txt_420"/>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Examiners want analysis of how Shakespeare presents Macbeth, not a summary.</a:t>
            </a:r>
            <a:endParaRPr lang="en-US" sz="1300" dirty="0"/>
          </a:p>
        </p:txBody>
      </p:sp>
      <p:sp>
        <p:nvSpPr>
          <p:cNvPr id="18" name="card_421"/>
          <p:cNvSpPr/>
          <p:nvPr/>
        </p:nvSpPr>
        <p:spPr>
          <a:xfrm>
            <a:off x="4663440" y="2834640"/>
            <a:ext cx="4023360" cy="1508760"/>
          </a:xfrm>
          <a:prstGeom prst="roundRect">
            <a:avLst>
              <a:gd name="adj" fmla="val 7273"/>
            </a:avLst>
          </a:prstGeom>
          <a:solidFill>
            <a:schemeClr val="bg2"/>
          </a:solidFill>
          <a:ln/>
        </p:spPr>
      </p:sp>
      <p:sp>
        <p:nvSpPr>
          <p:cNvPr id="19" name="badge_422"/>
          <p:cNvSpPr/>
          <p:nvPr/>
        </p:nvSpPr>
        <p:spPr>
          <a:xfrm>
            <a:off x="4846320" y="3035808"/>
            <a:ext cx="384048" cy="384048"/>
          </a:xfrm>
          <a:prstGeom prst="ellipse">
            <a:avLst/>
          </a:prstGeom>
          <a:solidFill>
            <a:srgbClr val="E4572E"/>
          </a:solidFill>
          <a:ln/>
        </p:spPr>
      </p:sp>
      <p:sp>
        <p:nvSpPr>
          <p:cNvPr id="20" name="badgeTxt_423"/>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424"/>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Forgetting the whole play</a:t>
            </a:r>
            <a:endParaRPr lang="en-US" sz="1600" dirty="0"/>
          </a:p>
        </p:txBody>
      </p:sp>
      <p:sp>
        <p:nvSpPr>
          <p:cNvPr id="22" name="txt_425"/>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The question asks about the extract and the whole play. Cover both.</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a:t>
            </a:r>
            <a:endParaRPr lang="en-US" sz="3000" dirty="0"/>
          </a:p>
        </p:txBody>
      </p:sp>
      <p:sp>
        <p:nvSpPr>
          <p:cNvPr id="3" name="card_426"/>
          <p:cNvSpPr/>
          <p:nvPr/>
        </p:nvSpPr>
        <p:spPr>
          <a:xfrm>
            <a:off x="457200" y="1143000"/>
            <a:ext cx="8229600" cy="960120"/>
          </a:xfrm>
          <a:prstGeom prst="roundRect">
            <a:avLst>
              <a:gd name="adj" fmla="val 11429"/>
            </a:avLst>
          </a:prstGeom>
          <a:solidFill>
            <a:schemeClr val="bg2"/>
          </a:solidFill>
          <a:ln/>
        </p:spPr>
      </p:sp>
      <p:sp>
        <p:nvSpPr>
          <p:cNvPr id="4" name="badge_427"/>
          <p:cNvSpPr/>
          <p:nvPr/>
        </p:nvSpPr>
        <p:spPr>
          <a:xfrm>
            <a:off x="685800" y="1426464"/>
            <a:ext cx="402336" cy="402336"/>
          </a:xfrm>
          <a:prstGeom prst="ellipse">
            <a:avLst/>
          </a:prstGeom>
          <a:solidFill>
            <a:schemeClr val="accent4"/>
          </a:solidFill>
          <a:ln/>
        </p:spPr>
      </p:sp>
      <p:sp>
        <p:nvSpPr>
          <p:cNvPr id="5" name="badgeTxt_428"/>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29"/>
          <p:cNvSpPr txBox="1"/>
          <p:nvPr/>
        </p:nvSpPr>
        <p:spPr>
          <a:xfrm>
            <a:off x="1325880" y="1252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is Macbeth's fatal flaw, or hamartia?</a:t>
            </a:r>
            <a:endParaRPr lang="en-US" sz="1600" dirty="0"/>
          </a:p>
        </p:txBody>
      </p:sp>
      <p:sp>
        <p:nvSpPr>
          <p:cNvPr id="7" name="card_430"/>
          <p:cNvSpPr/>
          <p:nvPr/>
        </p:nvSpPr>
        <p:spPr>
          <a:xfrm>
            <a:off x="457200" y="2286000"/>
            <a:ext cx="8229600" cy="960120"/>
          </a:xfrm>
          <a:prstGeom prst="roundRect">
            <a:avLst>
              <a:gd name="adj" fmla="val 11429"/>
            </a:avLst>
          </a:prstGeom>
          <a:solidFill>
            <a:schemeClr val="bg2"/>
          </a:solidFill>
          <a:ln/>
        </p:spPr>
      </p:sp>
      <p:sp>
        <p:nvSpPr>
          <p:cNvPr id="8" name="badge_431"/>
          <p:cNvSpPr/>
          <p:nvPr/>
        </p:nvSpPr>
        <p:spPr>
          <a:xfrm>
            <a:off x="685800" y="2569464"/>
            <a:ext cx="402336" cy="402336"/>
          </a:xfrm>
          <a:prstGeom prst="ellipse">
            <a:avLst/>
          </a:prstGeom>
          <a:solidFill>
            <a:schemeClr val="accent4"/>
          </a:solidFill>
          <a:ln/>
        </p:spPr>
      </p:sp>
      <p:sp>
        <p:nvSpPr>
          <p:cNvPr id="9" name="badgeTxt_432"/>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433"/>
          <p:cNvSpPr txBox="1"/>
          <p:nvPr/>
        </p:nvSpPr>
        <p:spPr>
          <a:xfrm>
            <a:off x="1325880" y="2395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Which character hears the same prophecies but does not act on them?</a:t>
            </a:r>
            <a:endParaRPr lang="en-US" sz="1600" dirty="0"/>
          </a:p>
        </p:txBody>
      </p:sp>
      <p:sp>
        <p:nvSpPr>
          <p:cNvPr id="11" name="card_434"/>
          <p:cNvSpPr/>
          <p:nvPr/>
        </p:nvSpPr>
        <p:spPr>
          <a:xfrm>
            <a:off x="457200" y="3429000"/>
            <a:ext cx="8229600" cy="960120"/>
          </a:xfrm>
          <a:prstGeom prst="roundRect">
            <a:avLst>
              <a:gd name="adj" fmla="val 11429"/>
            </a:avLst>
          </a:prstGeom>
          <a:solidFill>
            <a:schemeClr val="bg2"/>
          </a:solidFill>
          <a:ln/>
        </p:spPr>
      </p:sp>
      <p:sp>
        <p:nvSpPr>
          <p:cNvPr id="12" name="badge_435"/>
          <p:cNvSpPr/>
          <p:nvPr/>
        </p:nvSpPr>
        <p:spPr>
          <a:xfrm>
            <a:off x="685800" y="3712464"/>
            <a:ext cx="402336" cy="402336"/>
          </a:xfrm>
          <a:prstGeom prst="ellipse">
            <a:avLst/>
          </a:prstGeom>
          <a:solidFill>
            <a:schemeClr val="accent4"/>
          </a:solidFill>
          <a:ln/>
        </p:spPr>
      </p:sp>
      <p:sp>
        <p:nvSpPr>
          <p:cNvPr id="13" name="badgeTxt_436"/>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437"/>
          <p:cNvSpPr txBox="1"/>
          <p:nvPr/>
        </p:nvSpPr>
        <p:spPr>
          <a:xfrm>
            <a:off x="1325880" y="3538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does Malcolm call Macbeth at the end of the play?</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 answers</a:t>
            </a:r>
            <a:endParaRPr lang="en-US" sz="3000" dirty="0"/>
          </a:p>
        </p:txBody>
      </p:sp>
      <p:sp>
        <p:nvSpPr>
          <p:cNvPr id="3" name="card_438"/>
          <p:cNvSpPr/>
          <p:nvPr/>
        </p:nvSpPr>
        <p:spPr>
          <a:xfrm>
            <a:off x="457200" y="1143000"/>
            <a:ext cx="8229600" cy="960120"/>
          </a:xfrm>
          <a:prstGeom prst="roundRect">
            <a:avLst>
              <a:gd name="adj" fmla="val 11429"/>
            </a:avLst>
          </a:prstGeom>
          <a:solidFill>
            <a:schemeClr val="bg2"/>
          </a:solidFill>
          <a:ln/>
        </p:spPr>
      </p:sp>
      <p:sp>
        <p:nvSpPr>
          <p:cNvPr id="4" name="badge_439"/>
          <p:cNvSpPr/>
          <p:nvPr/>
        </p:nvSpPr>
        <p:spPr>
          <a:xfrm>
            <a:off x="685800" y="1426464"/>
            <a:ext cx="402336" cy="402336"/>
          </a:xfrm>
          <a:prstGeom prst="ellipse">
            <a:avLst/>
          </a:prstGeom>
          <a:solidFill>
            <a:schemeClr val="accent4"/>
          </a:solidFill>
          <a:ln/>
        </p:spPr>
      </p:sp>
      <p:sp>
        <p:nvSpPr>
          <p:cNvPr id="5" name="badgeTxt_440"/>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41"/>
          <p:cNvSpPr txBox="1"/>
          <p:nvPr/>
        </p:nvSpPr>
        <p:spPr>
          <a:xfrm>
            <a:off x="1325880" y="1252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is Macbeth's fatal flaw, or hamartia?</a:t>
            </a:r>
            <a:endParaRPr lang="en-US" sz="1600" dirty="0"/>
          </a:p>
        </p:txBody>
      </p:sp>
      <p:sp>
        <p:nvSpPr>
          <p:cNvPr id="7" name="txt_442"/>
          <p:cNvSpPr txBox="1"/>
          <p:nvPr/>
        </p:nvSpPr>
        <p:spPr>
          <a:xfrm>
            <a:off x="5943600" y="1252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Ambition</a:t>
            </a:r>
            <a:endParaRPr lang="en-US" sz="1600" dirty="0"/>
          </a:p>
        </p:txBody>
      </p:sp>
      <p:sp>
        <p:nvSpPr>
          <p:cNvPr id="8" name="card_443"/>
          <p:cNvSpPr/>
          <p:nvPr/>
        </p:nvSpPr>
        <p:spPr>
          <a:xfrm>
            <a:off x="457200" y="2286000"/>
            <a:ext cx="8229600" cy="960120"/>
          </a:xfrm>
          <a:prstGeom prst="roundRect">
            <a:avLst>
              <a:gd name="adj" fmla="val 11429"/>
            </a:avLst>
          </a:prstGeom>
          <a:solidFill>
            <a:schemeClr val="bg2"/>
          </a:solidFill>
          <a:ln/>
        </p:spPr>
      </p:sp>
      <p:sp>
        <p:nvSpPr>
          <p:cNvPr id="9" name="badge_444"/>
          <p:cNvSpPr/>
          <p:nvPr/>
        </p:nvSpPr>
        <p:spPr>
          <a:xfrm>
            <a:off x="685800" y="2569464"/>
            <a:ext cx="402336" cy="402336"/>
          </a:xfrm>
          <a:prstGeom prst="ellipse">
            <a:avLst/>
          </a:prstGeom>
          <a:solidFill>
            <a:schemeClr val="accent4"/>
          </a:solidFill>
          <a:ln/>
        </p:spPr>
      </p:sp>
      <p:sp>
        <p:nvSpPr>
          <p:cNvPr id="10" name="badgeTxt_445"/>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46"/>
          <p:cNvSpPr txBox="1"/>
          <p:nvPr/>
        </p:nvSpPr>
        <p:spPr>
          <a:xfrm>
            <a:off x="1325880" y="2395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Which character hears the same prophecies but does not act on them?</a:t>
            </a:r>
            <a:endParaRPr lang="en-US" sz="1600" dirty="0"/>
          </a:p>
        </p:txBody>
      </p:sp>
      <p:sp>
        <p:nvSpPr>
          <p:cNvPr id="12" name="txt_447"/>
          <p:cNvSpPr txBox="1"/>
          <p:nvPr/>
        </p:nvSpPr>
        <p:spPr>
          <a:xfrm>
            <a:off x="5943600" y="2395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Banquo</a:t>
            </a:r>
            <a:endParaRPr lang="en-US" sz="1600" dirty="0"/>
          </a:p>
        </p:txBody>
      </p:sp>
      <p:sp>
        <p:nvSpPr>
          <p:cNvPr id="13" name="card_448"/>
          <p:cNvSpPr/>
          <p:nvPr/>
        </p:nvSpPr>
        <p:spPr>
          <a:xfrm>
            <a:off x="457200" y="3429000"/>
            <a:ext cx="8229600" cy="960120"/>
          </a:xfrm>
          <a:prstGeom prst="roundRect">
            <a:avLst>
              <a:gd name="adj" fmla="val 11429"/>
            </a:avLst>
          </a:prstGeom>
          <a:solidFill>
            <a:schemeClr val="bg2"/>
          </a:solidFill>
          <a:ln/>
        </p:spPr>
      </p:sp>
      <p:sp>
        <p:nvSpPr>
          <p:cNvPr id="14" name="badge_449"/>
          <p:cNvSpPr/>
          <p:nvPr/>
        </p:nvSpPr>
        <p:spPr>
          <a:xfrm>
            <a:off x="685800" y="3712464"/>
            <a:ext cx="402336" cy="402336"/>
          </a:xfrm>
          <a:prstGeom prst="ellipse">
            <a:avLst/>
          </a:prstGeom>
          <a:solidFill>
            <a:schemeClr val="accent4"/>
          </a:solidFill>
          <a:ln/>
        </p:spPr>
      </p:sp>
      <p:sp>
        <p:nvSpPr>
          <p:cNvPr id="15" name="badgeTxt_450"/>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51"/>
          <p:cNvSpPr txBox="1"/>
          <p:nvPr/>
        </p:nvSpPr>
        <p:spPr>
          <a:xfrm>
            <a:off x="1325880" y="3538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does Malcolm call Macbeth at the end of the play?</a:t>
            </a:r>
            <a:endParaRPr lang="en-US" sz="1600" dirty="0"/>
          </a:p>
        </p:txBody>
      </p:sp>
      <p:sp>
        <p:nvSpPr>
          <p:cNvPr id="17" name="txt_452"/>
          <p:cNvSpPr txBox="1"/>
          <p:nvPr/>
        </p:nvSpPr>
        <p:spPr>
          <a:xfrm>
            <a:off x="5943600" y="3538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"this dead butcher"</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Key points</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spcAft>
                <a:spcPts val="600"/>
              </a:spcAft>
              <a:buNone/>
            </a:pPr>
            <a:r>
              <a:rPr lang="en-US" sz="1700" dirty="0">
                <a:solidFill>
                  <a:schemeClr val="bg2"/>
                </a:solidFill>
              </a:rPr>
              <a:t>Act 1: a brave hero with "black and deep desires"</a:t>
            </a:r>
            <a:endParaRPr lang="en-US" sz="1700" dirty="0"/>
          </a:p>
          <a:p>
            <a:pPr indent="0" marL="0">
              <a:spcAft>
                <a:spcPts val="600"/>
              </a:spcAft>
              <a:buNone/>
            </a:pPr>
            <a:r>
              <a:rPr lang="en-US" sz="1700" dirty="0">
                <a:solidFill>
                  <a:schemeClr val="bg2"/>
                </a:solidFill>
              </a:rPr>
              <a:t>Act 2: guilt the moment Duncan is dead</a:t>
            </a:r>
            <a:endParaRPr lang="en-US" sz="1700" dirty="0"/>
          </a:p>
          <a:p>
            <a:pPr indent="0" marL="0">
              <a:spcAft>
                <a:spcPts val="600"/>
              </a:spcAft>
              <a:buNone/>
            </a:pPr>
            <a:r>
              <a:rPr lang="en-US" sz="1700" dirty="0">
                <a:solidFill>
                  <a:schemeClr val="bg2"/>
                </a:solidFill>
              </a:rPr>
              <a:t>Act 3 and 4: fear turns him into a tyrant</a:t>
            </a:r>
            <a:endParaRPr lang="en-US" sz="1700" dirty="0"/>
          </a:p>
          <a:p>
            <a:pPr indent="0" marL="0">
              <a:spcAft>
                <a:spcPts val="600"/>
              </a:spcAft>
              <a:buNone/>
            </a:pPr>
            <a:r>
              <a:rPr lang="en-US" sz="1700" dirty="0">
                <a:solidFill>
                  <a:schemeClr val="bg2"/>
                </a:solidFill>
              </a:rPr>
              <a:t>Act 5: everything gained, and nothing left</a:t>
            </a:r>
            <a:endParaRPr lang="en-US" sz="1700" dirty="0"/>
          </a:p>
        </p:txBody>
      </p:sp>
      <p:sp>
        <p:nvSpPr>
          <p:cNvPr id="4" name="tdot_453"/>
          <p:cNvSpPr/>
          <p:nvPr/>
        </p:nvSpPr>
        <p:spPr>
          <a:xfrm>
            <a:off x="6217920" y="1097280"/>
            <a:ext cx="457200" cy="457200"/>
          </a:xfrm>
          <a:prstGeom prst="ellipse">
            <a:avLst/>
          </a:prstGeom>
          <a:solidFill>
            <a:srgbClr val="17A398"/>
          </a:solidFill>
          <a:ln/>
        </p:spPr>
      </p:sp>
      <p:sp>
        <p:nvSpPr>
          <p:cNvPr id="5" name="line_454"/>
          <p:cNvSpPr/>
          <p:nvPr/>
        </p:nvSpPr>
        <p:spPr>
          <a:xfrm>
            <a:off x="6446520" y="1554480"/>
            <a:ext cx="914" cy="411480"/>
          </a:xfrm>
          <a:prstGeom prst="line">
            <a:avLst/>
          </a:prstGeom>
          <a:noFill/>
          <a:ln w="38100">
            <a:solidFill>
              <a:srgbClr val="5B6C8F"/>
            </a:solidFill>
            <a:prstDash val="solid"/>
          </a:ln>
        </p:spPr>
      </p:sp>
      <p:sp>
        <p:nvSpPr>
          <p:cNvPr id="6" name="txt_455"/>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hero</a:t>
            </a:r>
            <a:endParaRPr lang="en-US" sz="2000" dirty="0"/>
          </a:p>
        </p:txBody>
      </p:sp>
      <p:sp>
        <p:nvSpPr>
          <p:cNvPr id="7" name="tdot_456"/>
          <p:cNvSpPr/>
          <p:nvPr/>
        </p:nvSpPr>
        <p:spPr>
          <a:xfrm>
            <a:off x="6217920" y="1965960"/>
            <a:ext cx="457200" cy="457200"/>
          </a:xfrm>
          <a:prstGeom prst="ellipse">
            <a:avLst/>
          </a:prstGeom>
          <a:solidFill>
            <a:srgbClr val="E4572E"/>
          </a:solidFill>
          <a:ln/>
        </p:spPr>
      </p:sp>
      <p:sp>
        <p:nvSpPr>
          <p:cNvPr id="8" name="line_457"/>
          <p:cNvSpPr/>
          <p:nvPr/>
        </p:nvSpPr>
        <p:spPr>
          <a:xfrm>
            <a:off x="6446520" y="2423160"/>
            <a:ext cx="914" cy="411480"/>
          </a:xfrm>
          <a:prstGeom prst="line">
            <a:avLst/>
          </a:prstGeom>
          <a:noFill/>
          <a:ln w="38100">
            <a:solidFill>
              <a:srgbClr val="5B6C8F"/>
            </a:solidFill>
            <a:prstDash val="solid"/>
          </a:ln>
        </p:spPr>
      </p:sp>
      <p:sp>
        <p:nvSpPr>
          <p:cNvPr id="9" name="txt_458"/>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murderer</a:t>
            </a:r>
            <a:endParaRPr lang="en-US" sz="2000" dirty="0"/>
          </a:p>
        </p:txBody>
      </p:sp>
      <p:sp>
        <p:nvSpPr>
          <p:cNvPr id="10" name="tdot_459"/>
          <p:cNvSpPr/>
          <p:nvPr/>
        </p:nvSpPr>
        <p:spPr>
          <a:xfrm>
            <a:off x="6217920" y="2834640"/>
            <a:ext cx="457200" cy="457200"/>
          </a:xfrm>
          <a:prstGeom prst="ellipse">
            <a:avLst/>
          </a:prstGeom>
          <a:solidFill>
            <a:srgbClr val="E4572E"/>
          </a:solidFill>
          <a:ln/>
        </p:spPr>
      </p:sp>
      <p:sp>
        <p:nvSpPr>
          <p:cNvPr id="11" name="line_460"/>
          <p:cNvSpPr/>
          <p:nvPr/>
        </p:nvSpPr>
        <p:spPr>
          <a:xfrm>
            <a:off x="6446520" y="3291840"/>
            <a:ext cx="914" cy="411480"/>
          </a:xfrm>
          <a:prstGeom prst="line">
            <a:avLst/>
          </a:prstGeom>
          <a:noFill/>
          <a:ln w="38100">
            <a:solidFill>
              <a:srgbClr val="5B6C8F"/>
            </a:solidFill>
            <a:prstDash val="solid"/>
          </a:ln>
        </p:spPr>
      </p:sp>
      <p:sp>
        <p:nvSpPr>
          <p:cNvPr id="12" name="txt_461"/>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tyrant</a:t>
            </a:r>
            <a:endParaRPr lang="en-US" sz="2000" dirty="0"/>
          </a:p>
        </p:txBody>
      </p:sp>
      <p:sp>
        <p:nvSpPr>
          <p:cNvPr id="13" name="tdot_462"/>
          <p:cNvSpPr/>
          <p:nvPr/>
        </p:nvSpPr>
        <p:spPr>
          <a:xfrm>
            <a:off x="6217920" y="3703320"/>
            <a:ext cx="457200" cy="457200"/>
          </a:xfrm>
          <a:prstGeom prst="ellipse">
            <a:avLst/>
          </a:prstGeom>
          <a:solidFill>
            <a:srgbClr val="7B3FA0"/>
          </a:solidFill>
          <a:ln/>
        </p:spPr>
      </p:sp>
      <p:sp>
        <p:nvSpPr>
          <p:cNvPr id="14" name="txt_463"/>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5: alone</a:t>
            </a:r>
            <a:endParaRPr lang="en-US" sz="2000" dirty="0"/>
          </a:p>
        </p:txBody>
      </p:sp>
    </p:spTree>
  </p:cSld>
  <p:clrMapOvr>
    <a:masterClrMapping/>
  </p:clrMapOvr>
</p:sld>
</file>

<file path=ppt/theme/theme1.xml><?xml version="1.0" encoding="utf-8"?>
<a:theme xmlns:a="http://schemas.openxmlformats.org/drawingml/2006/main" name="World of Teaching Premium English">
  <a:themeElements>
    <a:clrScheme name="World of Teaching Premium English">
      <a:dk1>
        <a:srgbClr val="1B2A41"/>
      </a:dk1>
      <a:lt1>
        <a:srgbClr val="FFFFFF"/>
      </a:lt1>
      <a:dk2>
        <a:srgbClr val="3D4B63"/>
      </a:dk2>
      <a:lt2>
        <a:srgbClr val="EEF2F8"/>
      </a:lt2>
      <a:accent1>
        <a:srgbClr val="E4572E"/>
      </a:accent1>
      <a:accent2>
        <a:srgbClr val="17A398"/>
      </a:accent2>
      <a:accent3>
        <a:srgbClr val="F3B61F"/>
      </a:accent3>
      <a:accent4>
        <a:srgbClr val="5B6C8F"/>
      </a:accent4>
      <a:accent5>
        <a:srgbClr val="2E86AB"/>
      </a:accent5>
      <a:accent6>
        <a:srgbClr val="7B3FA0"/>
      </a:accent6>
      <a:hlink>
        <a:srgbClr val="2E86AB"/>
      </a:hlink>
      <a:folHlink>
        <a:srgbClr val="5B6C8F"/>
      </a:folHlink>
    </a:clrScheme>
    <a:fontScheme name="World of Teaching Premium English">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Macbeth: Ambition and Character</dc:title>
  <dc:subject>GCSE English Literature lesson</dc:subject>
  <dc:creator>The World of Teaching</dc:creator>
  <cp:lastModifiedBy>The World of Teaching</cp:lastModifiedBy>
  <cp:revision>1</cp:revision>
  <dcterms:created xsi:type="dcterms:W3CDTF">2026-10-30T19:13:17Z</dcterms:created>
  <dcterms:modified xsi:type="dcterms:W3CDTF">2026-10-30T19:13:17Z</dcterms:modified>
</cp:coreProperties>
</file>