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notesMasterIdLst>
    <p:notesMasterId r:id="rId3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b5929c1d-bcc0-c7c9-3723-30fa897f5ad4}">
          <p14:sldIdLst>
            <p14:sldId id="256"/>
            <p14:sldId id="257"/>
            <p14:sldId id="258"/>
            <p14:sldId id="259"/>
            <p14:sldId id="260"/>
            <p14:sldId id="261"/>
          </p14:sldIdLst>
        </p14:section>
        <p14:section name="Context" id="{72b366f1-cd7a-7217-7cd7-c06916dff376}">
          <p14:sldIdLst>
            <p14:sldId id="262"/>
            <p14:sldId id="263"/>
          </p14:sldIdLst>
        </p14:section>
        <p14:section name="Act 1" id="{0dc9837e-57f2-c31a-4ee9-76bbc11e9619}">
          <p14:sldIdLst>
            <p14:sldId id="264"/>
            <p14:sldId id="265"/>
            <p14:sldId id="266"/>
            <p14:sldId id="267"/>
            <p14:sldId id="268"/>
            <p14:sldId id="269"/>
          </p14:sldIdLst>
        </p14:section>
        <p14:section name="Visions and ghosts" id="{33036e9c-678b-62c0-5f72-717af532475b}">
          <p14:sldIdLst>
            <p14:sldId id="270"/>
            <p14:sldId id="271"/>
          </p14:sldIdLst>
        </p14:section>
        <p14:section name="Act 4" id="{b10395fd-8580-ad5d-3a87-d29c1de46648}">
          <p14:sldIdLst>
            <p14:sldId id="272"/>
            <p14:sldId id="273"/>
            <p14:sldId id="274"/>
            <p14:sldId id="275"/>
            <p14:sldId id="276"/>
          </p14:sldIdLst>
        </p14:section>
        <p14:section name="Exam practice" id="{f78ed243-bcef-b6f8-bcfe-2de194812e83}">
          <p14:sldIdLst>
            <p14:sldId id="277"/>
            <p14:sldId id="278"/>
            <p14:sldId id="279"/>
            <p14:sldId id="280"/>
            <p14:sldId id="281"/>
          </p14:sldIdLst>
        </p14:section>
        <p14:section name="Review" id="{e6aa6e9e-08a7-3f39-6d86-5ddac9539bb0}">
          <p14:sldIdLst>
            <p14:sldId id="282"/>
            <p14:sldId id="283"/>
            <p14:sldId id="2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Premium lesson pack, about 60 to 70 minutes. Third lesson in the Macbeth series, after Lady Macbeth and Macbeth's ambition. Colour code: purple for the witches and the supernatural, teal for Macbeth and Banquo, coral for violence and visions, gold for quotations. The exam practice uses an AQA style extract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'Could' objective, fate against free will, is the debate that lifts answers on the supernatural into the top levels.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minutes, from memory. This recaps every appearance of the witches and the supernatural.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'Weird' comes from the Old English 'wyrd', meaning fate. The name itself links the witches to destiny.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Fate and free will are the two ideas students will weigh up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as the lesson map. Some of these moments are clearly real, such as the witches, and some may be in Macbeth's mind, such as the dagger and the ghost.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Shakespeare's audience, witches were not fantasy. They were a real and frightening threat.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storm link: in Act 1 Scene 3 the witches boast of raising storms at sea. James, watching the play, would have recognised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witches open the play and set its tone of confusion and evil.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Banquo's warning is the key to the whole play: the witches tell the truth, but only to lead Macbeth into disaster.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strong AO2 material. Examiners reward comments on form and structure, not only on single words. The quotation is from Act 4 Scene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Banquo is a 'foil' to Macbeth: a character who highlights another by contrast. He proves the prophecies alone do not force anyone to murder. Remind students that King James believed he was descended from Banquo.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answer from memory, then check against the last three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Push for exact quotations. Question 2 is a favourite with examiners because it links Macbeth to the witches before they meet.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moments could be supernatural, or could show Macbeth's guilty mind. Shakespeare leaves it 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does it matter whether the dagger and ghost are real? A strong answer argues that either way, they show the supernatural and Macbeth's guilt working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Act 4 Scene 1 Macbeth seeks out the witches himself. This time they show him three apparitions.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equivocation: each prophecy is true, but not in the way Macbeth understands it. The audience at the time would have connected this with the trial of the Gunpowder plotters, where 'equivocation' was much discussed.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a quick vote or a continuum line across the room. Then ask students to find one quotation for the view they disagree with.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identify the act and scene for each quotation, then say whether it shows the supernatural as real or imagined.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Extension: which of these moments could be in Macbeth's mind? Justify your choice.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practice: an AQA style extract question on the supernatural.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AQA style Paper 1 Section A question. Allow about 50 minutes in exam conditions, or set a timed paragraph. AO4 marks are for spelling, punctuation, grammar and vocabulary.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Simplified from the style of AQA's levels. Key words: 'clear' is Level 4, 'thoughtful' is Level 5 and 'convincing' is Level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the structure, then ask students to write a second paragraph on Banquo's ghost using the same pattern.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mistake is very common: 'the supernatural' is wider than 'the witches'.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about 3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completes the Macbeth series with the Lady Macbeth and Macbeth's ambition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Macbeth series: Lady Macbeth, Macbeth's ambition, and the witches and the supernatural.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DARK">
    <p:bg>
      <p:bgPr>
        <a:solidFill>
          <a:schemeClr val="tx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234440"/>
            <a:ext cx="5120640" cy="1554480"/>
          </a:xfrm>
          <a:prstGeom prst="rect">
            <a:avLst/>
          </a:prstGeom>
          <a:noFill/>
          <a:ln/>
        </p:spPr>
        <p:txBody>
          <a:bodyPr wrap="square" rtlCol="0"/>
          <a:lstStyle>
            <a:lvl1pPr algn="l" indent="0" marL="0">
              <a:buNone/>
              <a:defRPr lang="en-US" sz="40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4000" dirty="0"/>
          </a:p>
        </p:txBody>
      </p:sp>
      <p:sp>
        <p:nvSpPr>
          <p:cNvPr id="3" name="Text 0"/>
          <p:cNvSpPr/>
          <p:nvPr>
            <p:ph idx="101" type="body" hasCustomPrompt="1"/>
          </p:nvPr>
        </p:nvSpPr>
        <p:spPr>
          <a:xfrm>
            <a:off x="548640" y="2926080"/>
            <a:ext cx="5120640" cy="1645920"/>
          </a:xfrm>
          <a:prstGeom prst="rect">
            <a:avLst/>
          </a:prstGeom>
          <a:noFill/>
          <a:ln/>
        </p:spPr>
        <p:txBody>
          <a:bodyPr wrap="square" rtlCol="0"/>
          <a:lstStyle>
            <a:lvl1pPr indent="0" marL="0">
              <a:buNone/>
              <a:defRPr lang="en-US" sz="1700" dirty="0">
                <a:solidFill>
                  <a:schemeClr val="bg2"/>
                </a:solidFill>
              </a:defRPr>
            </a:lvl1pPr>
          </a:lstStyle>
          <a:p>
            <a:pPr indent="0" marL="0">
              <a:buNone/>
            </a:pPr>
            <a:endParaRPr lang="en-US" sz="17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_DARK">
    <p:bg>
      <p:bgPr>
        <a:solidFill>
          <a:schemeClr val="tx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8046720" cy="1600200"/>
          </a:xfrm>
          <a:prstGeom prst="rect">
            <a:avLst/>
          </a:prstGeom>
          <a:noFill/>
          <a:ln/>
        </p:spPr>
        <p:txBody>
          <a:bodyPr wrap="square" rtlCol="0"/>
          <a:lstStyle>
            <a:lvl1pPr algn="l" indent="0" marL="0">
              <a:buNone/>
              <a:defRPr lang="en-US" sz="36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3600" dirty="0"/>
          </a:p>
        </p:txBody>
      </p:sp>
      <p:sp>
        <p:nvSpPr>
          <p:cNvPr id="3" name="Text 0"/>
          <p:cNvSpPr/>
          <p:nvPr>
            <p:ph idx="101" type="body" hasCustomPrompt="1"/>
          </p:nvPr>
        </p:nvSpPr>
        <p:spPr>
          <a:xfrm>
            <a:off x="548640" y="2880360"/>
            <a:ext cx="8046720" cy="640080"/>
          </a:xfrm>
          <a:prstGeom prst="rect">
            <a:avLst/>
          </a:prstGeom>
          <a:noFill/>
          <a:ln/>
        </p:spPr>
        <p:txBody>
          <a:bodyPr wrap="square" rtlCol="0"/>
          <a:lstStyle>
            <a:lvl1pPr indent="0" marL="0">
              <a:buNone/>
              <a:defRPr lang="en-US" sz="1800" dirty="0">
                <a:solidFill>
                  <a:schemeClr val="bg2"/>
                </a:solidFill>
              </a:defRPr>
            </a:lvl1pPr>
          </a:lstStyle>
          <a:p>
            <a:pPr indent="0" marL="0">
              <a:buNone/>
            </a:pP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rtlCol="0"/>
          <a:lstStyle>
            <a:lvl1pPr indent="0" marL="0">
              <a:buNone/>
              <a:defRPr lang="en-US" sz="3000" b="1" dirty="0">
                <a:solidFill>
                  <a:schemeClr val="tx1"/>
                </a:solidFill>
                <a:latin typeface="Cambria" pitchFamily="34" charset="0"/>
                <a:ea typeface="Cambria" pitchFamily="34" charset="-122"/>
                <a:cs typeface="Cambria" pitchFamily="34" charset="-120"/>
              </a:defRPr>
            </a:lvl1pPr>
          </a:lstStyle>
          <a:p>
            <a:pPr indent="0" marL="0">
              <a:buNone/>
            </a:pPr>
            <a:endParaRPr lang="en-US" sz="3000" dirty="0"/>
          </a:p>
        </p:txBody>
      </p:sp>
      <p:sp>
        <p:nvSpPr>
          <p:cNvPr id="3" name="Text 0"/>
          <p:cNvSpPr/>
          <p:nvPr/>
        </p:nvSpPr>
        <p:spPr>
          <a:xfrm>
            <a:off x="457200" y="4800600"/>
            <a:ext cx="5943600" cy="228600"/>
          </a:xfrm>
          <a:prstGeom prst="rect">
            <a:avLst/>
          </a:prstGeom>
          <a:noFill/>
          <a:ln/>
        </p:spPr>
        <p:txBody>
          <a:bodyPr wrap="square" lIns="0" tIns="0" rIns="0" bIns="0" rtlCol="0" anchor="ctr"/>
          <a:lstStyle/>
          <a:p>
            <a:pPr indent="0" marL="0">
              <a:buNone/>
            </a:pPr>
            <a:r>
              <a:rPr lang="en-US" sz="1000" dirty="0">
                <a:solidFill>
                  <a:schemeClr val="tx2"/>
                </a:solidFill>
              </a:rPr>
              <a:t>Macbeth  |  The World of Teaching Premium</a:t>
            </a:r>
            <a:endParaRPr lang="en-US" sz="10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548640" y="1234440"/>
            <a:ext cx="5120640" cy="1554480"/>
          </a:xfrm>
          <a:prstGeom prst="rect">
            <a:avLst/>
          </a:prstGeom>
          <a:noFill/>
          <a:ln/>
        </p:spPr>
        <p:txBody>
          <a:bodyPr wrap="square" lIns="0" tIns="0" rIns="0" bIns="0" rtlCol="0" anchor="b"/>
          <a:lstStyle/>
          <a:p>
            <a:pPr algn="l" indent="0" marL="0">
              <a:buNone/>
            </a:pPr>
            <a:r>
              <a:rPr lang="en-US" sz="4000" b="1" dirty="0">
                <a:solidFill>
                  <a:schemeClr val="bg1"/>
                </a:solidFill>
                <a:latin typeface="Cambria" pitchFamily="34" charset="0"/>
                <a:ea typeface="Cambria" pitchFamily="34" charset="-122"/>
                <a:cs typeface="Cambria" pitchFamily="34" charset="-120"/>
              </a:rPr>
              <a:t>Macbeth: The Witches and the Supernatural</a:t>
            </a:r>
            <a:endParaRPr lang="en-US" sz="4000" dirty="0"/>
          </a:p>
        </p:txBody>
      </p:sp>
      <p:sp>
        <p:nvSpPr>
          <p:cNvPr id="3" name="Text 0"/>
          <p:cNvSpPr/>
          <p:nvPr>
            <p:ph idx="101" type="body" hasCustomPrompt="1"/>
          </p:nvPr>
        </p:nvSpPr>
        <p:spPr>
          <a:xfrm>
            <a:off x="548640" y="2926080"/>
            <a:ext cx="5120640" cy="1645920"/>
          </a:xfrm>
          <a:prstGeom prst="rect">
            <a:avLst/>
          </a:prstGeom>
          <a:noFill/>
          <a:ln/>
        </p:spPr>
        <p:txBody>
          <a:bodyPr wrap="square" lIns="0" tIns="0" rIns="0" bIns="0" rtlCol="0" anchor="t"/>
          <a:lstStyle/>
          <a:p>
            <a:pPr indent="0" marL="0">
              <a:buNone/>
            </a:pPr>
            <a:r>
              <a:rPr lang="en-US" sz="1700" dirty="0">
                <a:solidFill>
                  <a:schemeClr val="bg2"/>
                </a:solidFill>
              </a:rPr>
              <a:t>Do the witches control Macbeth, or simply show him what he wants?</a:t>
            </a:r>
            <a:endParaRPr lang="en-US" sz="1700" dirty="0"/>
          </a:p>
          <a:p>
            <a:pPr indent="0" marL="0">
              <a:buNone/>
            </a:pPr>
            <a:r>
              <a:rPr lang="en-US" sz="1700" dirty="0">
                <a:solidFill>
                  <a:schemeClr val="bg2"/>
                </a:solidFill>
              </a:rPr>
              <a:t>GCSE English Literature  |  Macbeth</a:t>
            </a:r>
            <a:endParaRPr lang="en-US" sz="1700" dirty="0"/>
          </a:p>
        </p:txBody>
      </p:sp>
      <p:sp>
        <p:nvSpPr>
          <p:cNvPr id="4" name="tdot_1"/>
          <p:cNvSpPr/>
          <p:nvPr/>
        </p:nvSpPr>
        <p:spPr>
          <a:xfrm>
            <a:off x="6217920" y="1097280"/>
            <a:ext cx="457200" cy="457200"/>
          </a:xfrm>
          <a:prstGeom prst="ellipse">
            <a:avLst/>
          </a:prstGeom>
          <a:solidFill>
            <a:srgbClr val="7B3FA0"/>
          </a:solidFill>
          <a:ln/>
        </p:spPr>
      </p:sp>
      <p:sp>
        <p:nvSpPr>
          <p:cNvPr id="5" name="line_2"/>
          <p:cNvSpPr/>
          <p:nvPr/>
        </p:nvSpPr>
        <p:spPr>
          <a:xfrm>
            <a:off x="6446520" y="1554480"/>
            <a:ext cx="914" cy="411480"/>
          </a:xfrm>
          <a:prstGeom prst="line">
            <a:avLst/>
          </a:prstGeom>
          <a:noFill/>
          <a:ln w="38100">
            <a:solidFill>
              <a:srgbClr val="5B6C8F"/>
            </a:solidFill>
            <a:prstDash val="solid"/>
          </a:ln>
        </p:spPr>
      </p:sp>
      <p:sp>
        <p:nvSpPr>
          <p:cNvPr id="6" name="txt_3"/>
          <p:cNvSpPr txBox="1"/>
          <p:nvPr/>
        </p:nvSpPr>
        <p:spPr>
          <a:xfrm>
            <a:off x="6858000" y="109728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Act 1: prophecy</a:t>
            </a:r>
            <a:endParaRPr lang="en-US" sz="2000" dirty="0"/>
          </a:p>
        </p:txBody>
      </p:sp>
      <p:sp>
        <p:nvSpPr>
          <p:cNvPr id="7" name="tdot_4"/>
          <p:cNvSpPr/>
          <p:nvPr/>
        </p:nvSpPr>
        <p:spPr>
          <a:xfrm>
            <a:off x="6217920" y="1965960"/>
            <a:ext cx="457200" cy="457200"/>
          </a:xfrm>
          <a:prstGeom prst="ellipse">
            <a:avLst/>
          </a:prstGeom>
          <a:solidFill>
            <a:srgbClr val="E4572E"/>
          </a:solidFill>
          <a:ln/>
        </p:spPr>
      </p:sp>
      <p:sp>
        <p:nvSpPr>
          <p:cNvPr id="8" name="line_5"/>
          <p:cNvSpPr/>
          <p:nvPr/>
        </p:nvSpPr>
        <p:spPr>
          <a:xfrm>
            <a:off x="6446520" y="2423160"/>
            <a:ext cx="914" cy="411480"/>
          </a:xfrm>
          <a:prstGeom prst="line">
            <a:avLst/>
          </a:prstGeom>
          <a:noFill/>
          <a:ln w="38100">
            <a:solidFill>
              <a:srgbClr val="5B6C8F"/>
            </a:solidFill>
            <a:prstDash val="solid"/>
          </a:ln>
        </p:spPr>
      </p:sp>
      <p:sp>
        <p:nvSpPr>
          <p:cNvPr id="9" name="txt_6"/>
          <p:cNvSpPr txBox="1"/>
          <p:nvPr/>
        </p:nvSpPr>
        <p:spPr>
          <a:xfrm>
            <a:off x="6858000" y="196596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Act 2: dagger</a:t>
            </a:r>
            <a:endParaRPr lang="en-US" sz="2000" dirty="0"/>
          </a:p>
        </p:txBody>
      </p:sp>
      <p:sp>
        <p:nvSpPr>
          <p:cNvPr id="10" name="tdot_7"/>
          <p:cNvSpPr/>
          <p:nvPr/>
        </p:nvSpPr>
        <p:spPr>
          <a:xfrm>
            <a:off x="6217920" y="2834640"/>
            <a:ext cx="457200" cy="457200"/>
          </a:xfrm>
          <a:prstGeom prst="ellipse">
            <a:avLst/>
          </a:prstGeom>
          <a:solidFill>
            <a:srgbClr val="E4572E"/>
          </a:solidFill>
          <a:ln/>
        </p:spPr>
      </p:sp>
      <p:sp>
        <p:nvSpPr>
          <p:cNvPr id="11" name="line_8"/>
          <p:cNvSpPr/>
          <p:nvPr/>
        </p:nvSpPr>
        <p:spPr>
          <a:xfrm>
            <a:off x="6446520" y="3291840"/>
            <a:ext cx="914" cy="411480"/>
          </a:xfrm>
          <a:prstGeom prst="line">
            <a:avLst/>
          </a:prstGeom>
          <a:noFill/>
          <a:ln w="38100">
            <a:solidFill>
              <a:srgbClr val="5B6C8F"/>
            </a:solidFill>
            <a:prstDash val="solid"/>
          </a:ln>
        </p:spPr>
      </p:sp>
      <p:sp>
        <p:nvSpPr>
          <p:cNvPr id="12" name="txt_9"/>
          <p:cNvSpPr txBox="1"/>
          <p:nvPr/>
        </p:nvSpPr>
        <p:spPr>
          <a:xfrm>
            <a:off x="6858000" y="283464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Act 3: ghost</a:t>
            </a:r>
            <a:endParaRPr lang="en-US" sz="2000" dirty="0"/>
          </a:p>
        </p:txBody>
      </p:sp>
      <p:sp>
        <p:nvSpPr>
          <p:cNvPr id="13" name="tdot_10"/>
          <p:cNvSpPr/>
          <p:nvPr/>
        </p:nvSpPr>
        <p:spPr>
          <a:xfrm>
            <a:off x="6217920" y="3703320"/>
            <a:ext cx="457200" cy="457200"/>
          </a:xfrm>
          <a:prstGeom prst="ellipse">
            <a:avLst/>
          </a:prstGeom>
          <a:solidFill>
            <a:srgbClr val="7B3FA0"/>
          </a:solidFill>
          <a:ln/>
        </p:spPr>
      </p:sp>
      <p:sp>
        <p:nvSpPr>
          <p:cNvPr id="14" name="txt_11"/>
          <p:cNvSpPr txBox="1"/>
          <p:nvPr/>
        </p:nvSpPr>
        <p:spPr>
          <a:xfrm>
            <a:off x="6858000" y="370332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Act 4: apparitions</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Learning objectives</a:t>
            </a:r>
            <a:endParaRPr lang="en-US" sz="3000" dirty="0"/>
          </a:p>
        </p:txBody>
      </p:sp>
      <p:sp>
        <p:nvSpPr>
          <p:cNvPr id="3" name="card_12"/>
          <p:cNvSpPr/>
          <p:nvPr/>
        </p:nvSpPr>
        <p:spPr>
          <a:xfrm>
            <a:off x="457200" y="1188720"/>
            <a:ext cx="2606040" cy="3200400"/>
          </a:xfrm>
          <a:prstGeom prst="roundRect">
            <a:avLst>
              <a:gd name="adj" fmla="val 4211"/>
            </a:avLst>
          </a:prstGeom>
          <a:solidFill>
            <a:schemeClr val="bg2"/>
          </a:solidFill>
          <a:ln/>
        </p:spPr>
      </p:sp>
      <p:sp>
        <p:nvSpPr>
          <p:cNvPr id="4" name="obj_13"/>
          <p:cNvSpPr/>
          <p:nvPr/>
        </p:nvSpPr>
        <p:spPr>
          <a:xfrm>
            <a:off x="731520" y="1463040"/>
            <a:ext cx="822960" cy="822960"/>
          </a:xfrm>
          <a:prstGeom prst="ellipse">
            <a:avLst/>
          </a:prstGeom>
          <a:solidFill>
            <a:srgbClr val="17A398"/>
          </a:solidFill>
          <a:ln/>
        </p:spPr>
      </p:sp>
      <p:sp>
        <p:nvSpPr>
          <p:cNvPr id="5" name="txt_14"/>
          <p:cNvSpPr txBox="1"/>
          <p:nvPr/>
        </p:nvSpPr>
        <p:spPr>
          <a:xfrm>
            <a:off x="731520" y="1463040"/>
            <a:ext cx="822960" cy="822960"/>
          </a:xfrm>
          <a:prstGeom prst="rect">
            <a:avLst/>
          </a:prstGeom>
          <a:noFill/>
          <a:ln/>
        </p:spPr>
        <p:txBody>
          <a:bodyPr wrap="square" lIns="0" tIns="0" rIns="0" bIns="0" rtlCol="0" anchor="ctr"/>
          <a:lstStyle/>
          <a:p>
            <a:pPr algn="ctr" indent="0" marL="0">
              <a:buNone/>
            </a:pPr>
            <a:r>
              <a:rPr lang="en-US" sz="3000" b="1" dirty="0">
                <a:solidFill>
                  <a:schemeClr val="bg1"/>
                </a:solidFill>
                <a:latin typeface="Cambria" pitchFamily="34" charset="0"/>
                <a:ea typeface="Cambria" pitchFamily="34" charset="-122"/>
                <a:cs typeface="Cambria" pitchFamily="34" charset="-120"/>
              </a:rPr>
              <a:t>M</a:t>
            </a:r>
            <a:endParaRPr lang="en-US" sz="3000" dirty="0"/>
          </a:p>
        </p:txBody>
      </p:sp>
      <p:sp>
        <p:nvSpPr>
          <p:cNvPr id="6" name="txt_15"/>
          <p:cNvSpPr txBox="1"/>
          <p:nvPr/>
        </p:nvSpPr>
        <p:spPr>
          <a:xfrm>
            <a:off x="731520" y="2514600"/>
            <a:ext cx="2103120" cy="411480"/>
          </a:xfrm>
          <a:prstGeom prst="rect">
            <a:avLst/>
          </a:prstGeom>
          <a:noFill/>
          <a:ln/>
        </p:spPr>
        <p:txBody>
          <a:bodyPr wrap="square" lIns="0" tIns="0" rIns="0" bIns="0" rtlCol="0" anchor="t"/>
          <a:lstStyle/>
          <a:p>
            <a:pPr indent="0" marL="0">
              <a:buNone/>
            </a:pPr>
            <a:r>
              <a:rPr lang="en-US" sz="2200" b="1" dirty="0">
                <a:solidFill>
                  <a:schemeClr val="tx1"/>
                </a:solidFill>
                <a:latin typeface="Cambria" pitchFamily="34" charset="0"/>
                <a:ea typeface="Cambria" pitchFamily="34" charset="-122"/>
                <a:cs typeface="Cambria" pitchFamily="34" charset="-120"/>
              </a:rPr>
              <a:t>Must</a:t>
            </a:r>
            <a:endParaRPr lang="en-US" sz="2200" dirty="0"/>
          </a:p>
        </p:txBody>
      </p:sp>
      <p:sp>
        <p:nvSpPr>
          <p:cNvPr id="7" name="txt_16"/>
          <p:cNvSpPr txBox="1"/>
          <p:nvPr/>
        </p:nvSpPr>
        <p:spPr>
          <a:xfrm>
            <a:off x="731520" y="2971800"/>
            <a:ext cx="2103120" cy="1280160"/>
          </a:xfrm>
          <a:prstGeom prst="rect">
            <a:avLst/>
          </a:prstGeom>
          <a:noFill/>
          <a:ln/>
        </p:spPr>
        <p:txBody>
          <a:bodyPr wrap="square" lIns="0" tIns="0" rIns="0" bIns="0" rtlCol="0" anchor="t"/>
          <a:lstStyle/>
          <a:p>
            <a:pPr indent="0" marL="0">
              <a:buNone/>
            </a:pPr>
            <a:r>
              <a:rPr lang="en-US" sz="1500" dirty="0">
                <a:solidFill>
                  <a:schemeClr val="tx2"/>
                </a:solidFill>
              </a:rPr>
              <a:t>Know the key supernatural moments and quotations in the play</a:t>
            </a:r>
            <a:endParaRPr lang="en-US" sz="1500" dirty="0"/>
          </a:p>
        </p:txBody>
      </p:sp>
      <p:sp>
        <p:nvSpPr>
          <p:cNvPr id="8" name="card_17"/>
          <p:cNvSpPr/>
          <p:nvPr/>
        </p:nvSpPr>
        <p:spPr>
          <a:xfrm>
            <a:off x="3273552" y="1188720"/>
            <a:ext cx="2606040" cy="3200400"/>
          </a:xfrm>
          <a:prstGeom prst="roundRect">
            <a:avLst>
              <a:gd name="adj" fmla="val 4211"/>
            </a:avLst>
          </a:prstGeom>
          <a:solidFill>
            <a:schemeClr val="bg2"/>
          </a:solidFill>
          <a:ln/>
        </p:spPr>
      </p:sp>
      <p:sp>
        <p:nvSpPr>
          <p:cNvPr id="9" name="obj_18"/>
          <p:cNvSpPr/>
          <p:nvPr/>
        </p:nvSpPr>
        <p:spPr>
          <a:xfrm>
            <a:off x="3547872" y="1463040"/>
            <a:ext cx="822960" cy="822960"/>
          </a:xfrm>
          <a:prstGeom prst="ellipse">
            <a:avLst/>
          </a:prstGeom>
          <a:solidFill>
            <a:srgbClr val="E4572E"/>
          </a:solidFill>
          <a:ln/>
        </p:spPr>
      </p:sp>
      <p:sp>
        <p:nvSpPr>
          <p:cNvPr id="10" name="txt_19"/>
          <p:cNvSpPr txBox="1"/>
          <p:nvPr/>
        </p:nvSpPr>
        <p:spPr>
          <a:xfrm>
            <a:off x="3547872" y="1463040"/>
            <a:ext cx="822960" cy="822960"/>
          </a:xfrm>
          <a:prstGeom prst="rect">
            <a:avLst/>
          </a:prstGeom>
          <a:noFill/>
          <a:ln/>
        </p:spPr>
        <p:txBody>
          <a:bodyPr wrap="square" lIns="0" tIns="0" rIns="0" bIns="0" rtlCol="0" anchor="ctr"/>
          <a:lstStyle/>
          <a:p>
            <a:pPr algn="ctr" indent="0" marL="0">
              <a:buNone/>
            </a:pPr>
            <a:r>
              <a:rPr lang="en-US" sz="3000" b="1" dirty="0">
                <a:solidFill>
                  <a:schemeClr val="bg1"/>
                </a:solidFill>
                <a:latin typeface="Cambria" pitchFamily="34" charset="0"/>
                <a:ea typeface="Cambria" pitchFamily="34" charset="-122"/>
                <a:cs typeface="Cambria" pitchFamily="34" charset="-120"/>
              </a:rPr>
              <a:t>S</a:t>
            </a:r>
            <a:endParaRPr lang="en-US" sz="3000" dirty="0"/>
          </a:p>
        </p:txBody>
      </p:sp>
      <p:sp>
        <p:nvSpPr>
          <p:cNvPr id="11" name="txt_20"/>
          <p:cNvSpPr txBox="1"/>
          <p:nvPr/>
        </p:nvSpPr>
        <p:spPr>
          <a:xfrm>
            <a:off x="3547872" y="2514600"/>
            <a:ext cx="2103120" cy="411480"/>
          </a:xfrm>
          <a:prstGeom prst="rect">
            <a:avLst/>
          </a:prstGeom>
          <a:noFill/>
          <a:ln/>
        </p:spPr>
        <p:txBody>
          <a:bodyPr wrap="square" lIns="0" tIns="0" rIns="0" bIns="0" rtlCol="0" anchor="t"/>
          <a:lstStyle/>
          <a:p>
            <a:pPr indent="0" marL="0">
              <a:buNone/>
            </a:pPr>
            <a:r>
              <a:rPr lang="en-US" sz="2200" b="1" dirty="0">
                <a:solidFill>
                  <a:schemeClr val="tx1"/>
                </a:solidFill>
                <a:latin typeface="Cambria" pitchFamily="34" charset="0"/>
                <a:ea typeface="Cambria" pitchFamily="34" charset="-122"/>
                <a:cs typeface="Cambria" pitchFamily="34" charset="-120"/>
              </a:rPr>
              <a:t>Should</a:t>
            </a:r>
            <a:endParaRPr lang="en-US" sz="2200" dirty="0"/>
          </a:p>
        </p:txBody>
      </p:sp>
      <p:sp>
        <p:nvSpPr>
          <p:cNvPr id="12" name="txt_21"/>
          <p:cNvSpPr txBox="1"/>
          <p:nvPr/>
        </p:nvSpPr>
        <p:spPr>
          <a:xfrm>
            <a:off x="3547872" y="2971800"/>
            <a:ext cx="2103120" cy="1280160"/>
          </a:xfrm>
          <a:prstGeom prst="rect">
            <a:avLst/>
          </a:prstGeom>
          <a:noFill/>
          <a:ln/>
        </p:spPr>
        <p:txBody>
          <a:bodyPr wrap="square" lIns="0" tIns="0" rIns="0" bIns="0" rtlCol="0" anchor="t"/>
          <a:lstStyle/>
          <a:p>
            <a:pPr indent="0" marL="0">
              <a:buNone/>
            </a:pPr>
            <a:r>
              <a:rPr lang="en-US" sz="1500" dirty="0">
                <a:solidFill>
                  <a:schemeClr val="tx2"/>
                </a:solidFill>
              </a:rPr>
              <a:t>Analyse how Shakespeare presents the witches and their language</a:t>
            </a:r>
            <a:endParaRPr lang="en-US" sz="1500" dirty="0"/>
          </a:p>
        </p:txBody>
      </p:sp>
      <p:sp>
        <p:nvSpPr>
          <p:cNvPr id="13" name="card_22"/>
          <p:cNvSpPr/>
          <p:nvPr/>
        </p:nvSpPr>
        <p:spPr>
          <a:xfrm>
            <a:off x="6089904" y="1188720"/>
            <a:ext cx="2606040" cy="3200400"/>
          </a:xfrm>
          <a:prstGeom prst="roundRect">
            <a:avLst>
              <a:gd name="adj" fmla="val 4211"/>
            </a:avLst>
          </a:prstGeom>
          <a:solidFill>
            <a:schemeClr val="bg2"/>
          </a:solidFill>
          <a:ln/>
        </p:spPr>
      </p:sp>
      <p:sp>
        <p:nvSpPr>
          <p:cNvPr id="14" name="obj_23"/>
          <p:cNvSpPr/>
          <p:nvPr/>
        </p:nvSpPr>
        <p:spPr>
          <a:xfrm>
            <a:off x="6364224" y="1463040"/>
            <a:ext cx="822960" cy="822960"/>
          </a:xfrm>
          <a:prstGeom prst="ellipse">
            <a:avLst/>
          </a:prstGeom>
          <a:solidFill>
            <a:srgbClr val="F3B61F"/>
          </a:solidFill>
          <a:ln/>
        </p:spPr>
      </p:sp>
      <p:sp>
        <p:nvSpPr>
          <p:cNvPr id="15" name="txt_24"/>
          <p:cNvSpPr txBox="1"/>
          <p:nvPr/>
        </p:nvSpPr>
        <p:spPr>
          <a:xfrm>
            <a:off x="6364224" y="1463040"/>
            <a:ext cx="822960" cy="822960"/>
          </a:xfrm>
          <a:prstGeom prst="rect">
            <a:avLst/>
          </a:prstGeom>
          <a:noFill/>
          <a:ln/>
        </p:spPr>
        <p:txBody>
          <a:bodyPr wrap="square" lIns="0" tIns="0" rIns="0" bIns="0" rtlCol="0" anchor="ctr"/>
          <a:lstStyle/>
          <a:p>
            <a:pPr algn="ctr" indent="0" marL="0">
              <a:buNone/>
            </a:pPr>
            <a:r>
              <a:rPr lang="en-US" sz="3000" b="1" dirty="0">
                <a:solidFill>
                  <a:schemeClr val="bg1"/>
                </a:solidFill>
                <a:latin typeface="Cambria" pitchFamily="34" charset="0"/>
                <a:ea typeface="Cambria" pitchFamily="34" charset="-122"/>
                <a:cs typeface="Cambria" pitchFamily="34" charset="-120"/>
              </a:rPr>
              <a:t>C</a:t>
            </a:r>
            <a:endParaRPr lang="en-US" sz="3000" dirty="0"/>
          </a:p>
        </p:txBody>
      </p:sp>
      <p:sp>
        <p:nvSpPr>
          <p:cNvPr id="16" name="txt_25"/>
          <p:cNvSpPr txBox="1"/>
          <p:nvPr/>
        </p:nvSpPr>
        <p:spPr>
          <a:xfrm>
            <a:off x="6364224" y="2514600"/>
            <a:ext cx="2103120" cy="411480"/>
          </a:xfrm>
          <a:prstGeom prst="rect">
            <a:avLst/>
          </a:prstGeom>
          <a:noFill/>
          <a:ln/>
        </p:spPr>
        <p:txBody>
          <a:bodyPr wrap="square" lIns="0" tIns="0" rIns="0" bIns="0" rtlCol="0" anchor="t"/>
          <a:lstStyle/>
          <a:p>
            <a:pPr indent="0" marL="0">
              <a:buNone/>
            </a:pPr>
            <a:r>
              <a:rPr lang="en-US" sz="2200" b="1" dirty="0">
                <a:solidFill>
                  <a:schemeClr val="tx1"/>
                </a:solidFill>
                <a:latin typeface="Cambria" pitchFamily="34" charset="0"/>
                <a:ea typeface="Cambria" pitchFamily="34" charset="-122"/>
                <a:cs typeface="Cambria" pitchFamily="34" charset="-120"/>
              </a:rPr>
              <a:t>Could</a:t>
            </a:r>
            <a:endParaRPr lang="en-US" sz="2200" dirty="0"/>
          </a:p>
        </p:txBody>
      </p:sp>
      <p:sp>
        <p:nvSpPr>
          <p:cNvPr id="17" name="txt_26"/>
          <p:cNvSpPr txBox="1"/>
          <p:nvPr/>
        </p:nvSpPr>
        <p:spPr>
          <a:xfrm>
            <a:off x="6364224" y="2971800"/>
            <a:ext cx="2103120" cy="1280160"/>
          </a:xfrm>
          <a:prstGeom prst="rect">
            <a:avLst/>
          </a:prstGeom>
          <a:noFill/>
          <a:ln/>
        </p:spPr>
        <p:txBody>
          <a:bodyPr wrap="square" lIns="0" tIns="0" rIns="0" bIns="0" rtlCol="0" anchor="t"/>
          <a:lstStyle/>
          <a:p>
            <a:pPr indent="0" marL="0">
              <a:buNone/>
            </a:pPr>
            <a:r>
              <a:rPr lang="en-US" sz="1500" dirty="0">
                <a:solidFill>
                  <a:schemeClr val="tx2"/>
                </a:solidFill>
              </a:rPr>
              <a:t>Judge whether fate or free will causes Macbeth's downfall</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Warm up: what do you remember?</a:t>
            </a:r>
            <a:endParaRPr lang="en-US" sz="3000" dirty="0"/>
          </a:p>
        </p:txBody>
      </p:sp>
      <p:sp>
        <p:nvSpPr>
          <p:cNvPr id="3" name="card_27"/>
          <p:cNvSpPr/>
          <p:nvPr/>
        </p:nvSpPr>
        <p:spPr>
          <a:xfrm>
            <a:off x="457200" y="1143000"/>
            <a:ext cx="2606040" cy="1554480"/>
          </a:xfrm>
          <a:prstGeom prst="roundRect">
            <a:avLst>
              <a:gd name="adj" fmla="val 7059"/>
            </a:avLst>
          </a:prstGeom>
          <a:solidFill>
            <a:schemeClr val="bg2"/>
          </a:solidFill>
          <a:ln/>
        </p:spPr>
      </p:sp>
      <p:sp>
        <p:nvSpPr>
          <p:cNvPr id="4" name="badge_28"/>
          <p:cNvSpPr/>
          <p:nvPr/>
        </p:nvSpPr>
        <p:spPr>
          <a:xfrm>
            <a:off x="640080" y="1325880"/>
            <a:ext cx="384048" cy="384048"/>
          </a:xfrm>
          <a:prstGeom prst="ellipse">
            <a:avLst/>
          </a:prstGeom>
          <a:solidFill>
            <a:schemeClr val="accent4"/>
          </a:solidFill>
          <a:ln/>
        </p:spPr>
      </p:sp>
      <p:sp>
        <p:nvSpPr>
          <p:cNvPr id="5" name="badgeTxt_29"/>
          <p:cNvSpPr txBox="1"/>
          <p:nvPr/>
        </p:nvSpPr>
        <p:spPr>
          <a:xfrm>
            <a:off x="640080" y="132588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30"/>
          <p:cNvSpPr txBox="1"/>
          <p:nvPr/>
        </p:nvSpPr>
        <p:spPr>
          <a:xfrm>
            <a:off x="1188720" y="1280160"/>
            <a:ext cx="1737360" cy="731520"/>
          </a:xfrm>
          <a:prstGeom prst="rect">
            <a:avLst/>
          </a:prstGeom>
          <a:noFill/>
          <a:ln/>
        </p:spPr>
        <p:txBody>
          <a:bodyPr wrap="square" lIns="0" tIns="0" rIns="0" bIns="0" rtlCol="0" anchor="ctr"/>
          <a:lstStyle/>
          <a:p>
            <a:pPr indent="0" marL="0">
              <a:buNone/>
            </a:pPr>
            <a:r>
              <a:rPr lang="en-US" sz="1400" dirty="0">
                <a:solidFill>
                  <a:schemeClr val="tx1"/>
                </a:solidFill>
              </a:rPr>
              <a:t>How many witches are there?</a:t>
            </a:r>
            <a:endParaRPr lang="en-US" sz="1400" dirty="0"/>
          </a:p>
        </p:txBody>
      </p:sp>
      <p:sp>
        <p:nvSpPr>
          <p:cNvPr id="7" name="card_31"/>
          <p:cNvSpPr/>
          <p:nvPr/>
        </p:nvSpPr>
        <p:spPr>
          <a:xfrm>
            <a:off x="3273552" y="1143000"/>
            <a:ext cx="2606040" cy="1554480"/>
          </a:xfrm>
          <a:prstGeom prst="roundRect">
            <a:avLst>
              <a:gd name="adj" fmla="val 7059"/>
            </a:avLst>
          </a:prstGeom>
          <a:solidFill>
            <a:schemeClr val="bg2"/>
          </a:solidFill>
          <a:ln/>
        </p:spPr>
      </p:sp>
      <p:sp>
        <p:nvSpPr>
          <p:cNvPr id="8" name="badge_32"/>
          <p:cNvSpPr/>
          <p:nvPr/>
        </p:nvSpPr>
        <p:spPr>
          <a:xfrm>
            <a:off x="3456432" y="1325880"/>
            <a:ext cx="384048" cy="384048"/>
          </a:xfrm>
          <a:prstGeom prst="ellipse">
            <a:avLst/>
          </a:prstGeom>
          <a:solidFill>
            <a:schemeClr val="accent4"/>
          </a:solidFill>
          <a:ln/>
        </p:spPr>
      </p:sp>
      <p:sp>
        <p:nvSpPr>
          <p:cNvPr id="9" name="badgeTxt_33"/>
          <p:cNvSpPr txBox="1"/>
          <p:nvPr/>
        </p:nvSpPr>
        <p:spPr>
          <a:xfrm>
            <a:off x="3456432" y="132588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0" name="txt_34"/>
          <p:cNvSpPr txBox="1"/>
          <p:nvPr/>
        </p:nvSpPr>
        <p:spPr>
          <a:xfrm>
            <a:off x="4005072" y="128016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What do the witches call themselves?</a:t>
            </a:r>
            <a:endParaRPr lang="en-US" sz="1400" dirty="0"/>
          </a:p>
        </p:txBody>
      </p:sp>
      <p:sp>
        <p:nvSpPr>
          <p:cNvPr id="11" name="card_35"/>
          <p:cNvSpPr/>
          <p:nvPr/>
        </p:nvSpPr>
        <p:spPr>
          <a:xfrm>
            <a:off x="6089904" y="1143000"/>
            <a:ext cx="2606040" cy="1554480"/>
          </a:xfrm>
          <a:prstGeom prst="roundRect">
            <a:avLst>
              <a:gd name="adj" fmla="val 7059"/>
            </a:avLst>
          </a:prstGeom>
          <a:solidFill>
            <a:schemeClr val="bg2"/>
          </a:solidFill>
          <a:ln/>
        </p:spPr>
      </p:sp>
      <p:sp>
        <p:nvSpPr>
          <p:cNvPr id="12" name="badge_36"/>
          <p:cNvSpPr/>
          <p:nvPr/>
        </p:nvSpPr>
        <p:spPr>
          <a:xfrm>
            <a:off x="6272784" y="1325880"/>
            <a:ext cx="384048" cy="384048"/>
          </a:xfrm>
          <a:prstGeom prst="ellipse">
            <a:avLst/>
          </a:prstGeom>
          <a:solidFill>
            <a:schemeClr val="accent4"/>
          </a:solidFill>
          <a:ln/>
        </p:spPr>
      </p:sp>
      <p:sp>
        <p:nvSpPr>
          <p:cNvPr id="13" name="badgeTxt_37"/>
          <p:cNvSpPr txBox="1"/>
          <p:nvPr/>
        </p:nvSpPr>
        <p:spPr>
          <a:xfrm>
            <a:off x="6272784" y="132588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4" name="txt_38"/>
          <p:cNvSpPr txBox="1"/>
          <p:nvPr/>
        </p:nvSpPr>
        <p:spPr>
          <a:xfrm>
            <a:off x="6821424" y="128016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What title do they first hail Macbeth by?</a:t>
            </a:r>
            <a:endParaRPr lang="en-US" sz="1400" dirty="0"/>
          </a:p>
        </p:txBody>
      </p:sp>
      <p:sp>
        <p:nvSpPr>
          <p:cNvPr id="15" name="card_39"/>
          <p:cNvSpPr/>
          <p:nvPr/>
        </p:nvSpPr>
        <p:spPr>
          <a:xfrm>
            <a:off x="457200" y="2880360"/>
            <a:ext cx="2606040" cy="1554480"/>
          </a:xfrm>
          <a:prstGeom prst="roundRect">
            <a:avLst>
              <a:gd name="adj" fmla="val 7059"/>
            </a:avLst>
          </a:prstGeom>
          <a:solidFill>
            <a:schemeClr val="bg2"/>
          </a:solidFill>
          <a:ln/>
        </p:spPr>
      </p:sp>
      <p:sp>
        <p:nvSpPr>
          <p:cNvPr id="16" name="badge_40"/>
          <p:cNvSpPr/>
          <p:nvPr/>
        </p:nvSpPr>
        <p:spPr>
          <a:xfrm>
            <a:off x="640080" y="3063240"/>
            <a:ext cx="384048" cy="384048"/>
          </a:xfrm>
          <a:prstGeom prst="ellipse">
            <a:avLst/>
          </a:prstGeom>
          <a:solidFill>
            <a:schemeClr val="accent4"/>
          </a:solidFill>
          <a:ln/>
        </p:spPr>
      </p:sp>
      <p:sp>
        <p:nvSpPr>
          <p:cNvPr id="17" name="badgeTxt_41"/>
          <p:cNvSpPr txBox="1"/>
          <p:nvPr/>
        </p:nvSpPr>
        <p:spPr>
          <a:xfrm>
            <a:off x="640080" y="306324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18" name="txt_42"/>
          <p:cNvSpPr txBox="1"/>
          <p:nvPr/>
        </p:nvSpPr>
        <p:spPr>
          <a:xfrm>
            <a:off x="1188720" y="301752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What do they promise Banquo?</a:t>
            </a:r>
            <a:endParaRPr lang="en-US" sz="1400" dirty="0"/>
          </a:p>
        </p:txBody>
      </p:sp>
      <p:sp>
        <p:nvSpPr>
          <p:cNvPr id="19" name="card_43"/>
          <p:cNvSpPr/>
          <p:nvPr/>
        </p:nvSpPr>
        <p:spPr>
          <a:xfrm>
            <a:off x="3273552" y="2880360"/>
            <a:ext cx="2606040" cy="1554480"/>
          </a:xfrm>
          <a:prstGeom prst="roundRect">
            <a:avLst>
              <a:gd name="adj" fmla="val 7059"/>
            </a:avLst>
          </a:prstGeom>
          <a:solidFill>
            <a:schemeClr val="bg2"/>
          </a:solidFill>
          <a:ln/>
        </p:spPr>
      </p:sp>
      <p:sp>
        <p:nvSpPr>
          <p:cNvPr id="20" name="badge_44"/>
          <p:cNvSpPr/>
          <p:nvPr/>
        </p:nvSpPr>
        <p:spPr>
          <a:xfrm>
            <a:off x="3456432" y="3063240"/>
            <a:ext cx="384048" cy="384048"/>
          </a:xfrm>
          <a:prstGeom prst="ellipse">
            <a:avLst/>
          </a:prstGeom>
          <a:solidFill>
            <a:schemeClr val="accent4"/>
          </a:solidFill>
          <a:ln/>
        </p:spPr>
      </p:sp>
      <p:sp>
        <p:nvSpPr>
          <p:cNvPr id="21" name="badgeTxt_45"/>
          <p:cNvSpPr txBox="1"/>
          <p:nvPr/>
        </p:nvSpPr>
        <p:spPr>
          <a:xfrm>
            <a:off x="3456432" y="306324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2" name="txt_46"/>
          <p:cNvSpPr txBox="1"/>
          <p:nvPr/>
        </p:nvSpPr>
        <p:spPr>
          <a:xfrm>
            <a:off x="4005072" y="301752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Whose ghost appears at the banquet?</a:t>
            </a:r>
            <a:endParaRPr lang="en-US" sz="1400" dirty="0"/>
          </a:p>
        </p:txBody>
      </p:sp>
      <p:sp>
        <p:nvSpPr>
          <p:cNvPr id="23" name="card_47"/>
          <p:cNvSpPr/>
          <p:nvPr/>
        </p:nvSpPr>
        <p:spPr>
          <a:xfrm>
            <a:off x="6089904" y="2880360"/>
            <a:ext cx="2606040" cy="1554480"/>
          </a:xfrm>
          <a:prstGeom prst="roundRect">
            <a:avLst>
              <a:gd name="adj" fmla="val 7059"/>
            </a:avLst>
          </a:prstGeom>
          <a:solidFill>
            <a:schemeClr val="bg2"/>
          </a:solidFill>
          <a:ln/>
        </p:spPr>
      </p:sp>
      <p:sp>
        <p:nvSpPr>
          <p:cNvPr id="24" name="badge_48"/>
          <p:cNvSpPr/>
          <p:nvPr/>
        </p:nvSpPr>
        <p:spPr>
          <a:xfrm>
            <a:off x="6272784" y="3063240"/>
            <a:ext cx="384048" cy="384048"/>
          </a:xfrm>
          <a:prstGeom prst="ellipse">
            <a:avLst/>
          </a:prstGeom>
          <a:solidFill>
            <a:schemeClr val="accent4"/>
          </a:solidFill>
          <a:ln/>
        </p:spPr>
      </p:sp>
      <p:sp>
        <p:nvSpPr>
          <p:cNvPr id="25" name="badgeTxt_49"/>
          <p:cNvSpPr txBox="1"/>
          <p:nvPr/>
        </p:nvSpPr>
        <p:spPr>
          <a:xfrm>
            <a:off x="6272784" y="306324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26" name="txt_50"/>
          <p:cNvSpPr txBox="1"/>
          <p:nvPr/>
        </p:nvSpPr>
        <p:spPr>
          <a:xfrm>
            <a:off x="6821424" y="301752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Which goddess of witchcraft leads them in Act 3?</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Warm up: answers</a:t>
            </a:r>
            <a:endParaRPr lang="en-US" sz="3000" dirty="0"/>
          </a:p>
        </p:txBody>
      </p:sp>
      <p:sp>
        <p:nvSpPr>
          <p:cNvPr id="3" name="card_51"/>
          <p:cNvSpPr/>
          <p:nvPr/>
        </p:nvSpPr>
        <p:spPr>
          <a:xfrm>
            <a:off x="457200" y="1143000"/>
            <a:ext cx="2606040" cy="1554480"/>
          </a:xfrm>
          <a:prstGeom prst="roundRect">
            <a:avLst>
              <a:gd name="adj" fmla="val 7059"/>
            </a:avLst>
          </a:prstGeom>
          <a:solidFill>
            <a:schemeClr val="bg2"/>
          </a:solidFill>
          <a:ln/>
        </p:spPr>
      </p:sp>
      <p:sp>
        <p:nvSpPr>
          <p:cNvPr id="4" name="badge_52"/>
          <p:cNvSpPr/>
          <p:nvPr/>
        </p:nvSpPr>
        <p:spPr>
          <a:xfrm>
            <a:off x="640080" y="1325880"/>
            <a:ext cx="384048" cy="384048"/>
          </a:xfrm>
          <a:prstGeom prst="ellipse">
            <a:avLst/>
          </a:prstGeom>
          <a:solidFill>
            <a:schemeClr val="accent4"/>
          </a:solidFill>
          <a:ln/>
        </p:spPr>
      </p:sp>
      <p:sp>
        <p:nvSpPr>
          <p:cNvPr id="5" name="badgeTxt_53"/>
          <p:cNvSpPr txBox="1"/>
          <p:nvPr/>
        </p:nvSpPr>
        <p:spPr>
          <a:xfrm>
            <a:off x="640080" y="132588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54"/>
          <p:cNvSpPr txBox="1"/>
          <p:nvPr/>
        </p:nvSpPr>
        <p:spPr>
          <a:xfrm>
            <a:off x="1188720" y="1280160"/>
            <a:ext cx="1737360" cy="731520"/>
          </a:xfrm>
          <a:prstGeom prst="rect">
            <a:avLst/>
          </a:prstGeom>
          <a:noFill/>
          <a:ln/>
        </p:spPr>
        <p:txBody>
          <a:bodyPr wrap="square" lIns="0" tIns="0" rIns="0" bIns="0" rtlCol="0" anchor="ctr"/>
          <a:lstStyle/>
          <a:p>
            <a:pPr indent="0" marL="0">
              <a:buNone/>
            </a:pPr>
            <a:r>
              <a:rPr lang="en-US" sz="1400" dirty="0">
                <a:solidFill>
                  <a:schemeClr val="tx1"/>
                </a:solidFill>
              </a:rPr>
              <a:t>How many witches are there?</a:t>
            </a:r>
            <a:endParaRPr lang="en-US" sz="1400" dirty="0"/>
          </a:p>
        </p:txBody>
      </p:sp>
      <p:sp>
        <p:nvSpPr>
          <p:cNvPr id="7" name="txt_55"/>
          <p:cNvSpPr txBox="1"/>
          <p:nvPr/>
        </p:nvSpPr>
        <p:spPr>
          <a:xfrm>
            <a:off x="640080" y="2039112"/>
            <a:ext cx="2286000" cy="594360"/>
          </a:xfrm>
          <a:prstGeom prst="rect">
            <a:avLst/>
          </a:prstGeom>
          <a:noFill/>
          <a:ln/>
        </p:spPr>
        <p:txBody>
          <a:bodyPr wrap="square" lIns="0" tIns="0" rIns="0" bIns="0" rtlCol="0" anchor="ctr"/>
          <a:lstStyle/>
          <a:p>
            <a:pPr indent="0" marL="0">
              <a:buNone/>
            </a:pPr>
            <a:r>
              <a:rPr lang="en-US" sz="1500" b="1" dirty="0">
                <a:solidFill>
                  <a:schemeClr val="accent1"/>
                </a:solidFill>
              </a:rPr>
              <a:t>Three</a:t>
            </a:r>
            <a:endParaRPr lang="en-US" sz="1500" dirty="0"/>
          </a:p>
        </p:txBody>
      </p:sp>
      <p:sp>
        <p:nvSpPr>
          <p:cNvPr id="8" name="card_56"/>
          <p:cNvSpPr/>
          <p:nvPr/>
        </p:nvSpPr>
        <p:spPr>
          <a:xfrm>
            <a:off x="3273552" y="1143000"/>
            <a:ext cx="2606040" cy="1554480"/>
          </a:xfrm>
          <a:prstGeom prst="roundRect">
            <a:avLst>
              <a:gd name="adj" fmla="val 7059"/>
            </a:avLst>
          </a:prstGeom>
          <a:solidFill>
            <a:schemeClr val="bg2"/>
          </a:solidFill>
          <a:ln/>
        </p:spPr>
      </p:sp>
      <p:sp>
        <p:nvSpPr>
          <p:cNvPr id="9" name="badge_57"/>
          <p:cNvSpPr/>
          <p:nvPr/>
        </p:nvSpPr>
        <p:spPr>
          <a:xfrm>
            <a:off x="3456432" y="1325880"/>
            <a:ext cx="384048" cy="384048"/>
          </a:xfrm>
          <a:prstGeom prst="ellipse">
            <a:avLst/>
          </a:prstGeom>
          <a:solidFill>
            <a:schemeClr val="accent4"/>
          </a:solidFill>
          <a:ln/>
        </p:spPr>
      </p:sp>
      <p:sp>
        <p:nvSpPr>
          <p:cNvPr id="10" name="badgeTxt_58"/>
          <p:cNvSpPr txBox="1"/>
          <p:nvPr/>
        </p:nvSpPr>
        <p:spPr>
          <a:xfrm>
            <a:off x="3456432" y="132588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xt_59"/>
          <p:cNvSpPr txBox="1"/>
          <p:nvPr/>
        </p:nvSpPr>
        <p:spPr>
          <a:xfrm>
            <a:off x="4005072" y="128016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What do the witches call themselves?</a:t>
            </a:r>
            <a:endParaRPr lang="en-US" sz="1400" dirty="0"/>
          </a:p>
        </p:txBody>
      </p:sp>
      <p:sp>
        <p:nvSpPr>
          <p:cNvPr id="12" name="txt_60"/>
          <p:cNvSpPr txBox="1"/>
          <p:nvPr/>
        </p:nvSpPr>
        <p:spPr>
          <a:xfrm>
            <a:off x="3456432" y="2039112"/>
            <a:ext cx="2286000" cy="594360"/>
          </a:xfrm>
          <a:prstGeom prst="rect">
            <a:avLst/>
          </a:prstGeom>
          <a:noFill/>
          <a:ln/>
        </p:spPr>
        <p:txBody>
          <a:bodyPr wrap="square" lIns="0" tIns="0" rIns="0" bIns="0" rtlCol="0" anchor="ctr"/>
          <a:lstStyle/>
          <a:p>
            <a:pPr indent="0" marL="0">
              <a:buNone/>
            </a:pPr>
            <a:r>
              <a:rPr lang="en-US" sz="1500" b="1" dirty="0">
                <a:solidFill>
                  <a:schemeClr val="accent1"/>
                </a:solidFill>
              </a:rPr>
              <a:t>The "weird sisters"</a:t>
            </a:r>
            <a:endParaRPr lang="en-US" sz="1500" dirty="0"/>
          </a:p>
        </p:txBody>
      </p:sp>
      <p:sp>
        <p:nvSpPr>
          <p:cNvPr id="13" name="card_61"/>
          <p:cNvSpPr/>
          <p:nvPr/>
        </p:nvSpPr>
        <p:spPr>
          <a:xfrm>
            <a:off x="6089904" y="1143000"/>
            <a:ext cx="2606040" cy="1554480"/>
          </a:xfrm>
          <a:prstGeom prst="roundRect">
            <a:avLst>
              <a:gd name="adj" fmla="val 7059"/>
            </a:avLst>
          </a:prstGeom>
          <a:solidFill>
            <a:schemeClr val="bg2"/>
          </a:solidFill>
          <a:ln/>
        </p:spPr>
      </p:sp>
      <p:sp>
        <p:nvSpPr>
          <p:cNvPr id="14" name="badge_62"/>
          <p:cNvSpPr/>
          <p:nvPr/>
        </p:nvSpPr>
        <p:spPr>
          <a:xfrm>
            <a:off x="6272784" y="1325880"/>
            <a:ext cx="384048" cy="384048"/>
          </a:xfrm>
          <a:prstGeom prst="ellipse">
            <a:avLst/>
          </a:prstGeom>
          <a:solidFill>
            <a:schemeClr val="accent4"/>
          </a:solidFill>
          <a:ln/>
        </p:spPr>
      </p:sp>
      <p:sp>
        <p:nvSpPr>
          <p:cNvPr id="15" name="badgeTxt_63"/>
          <p:cNvSpPr txBox="1"/>
          <p:nvPr/>
        </p:nvSpPr>
        <p:spPr>
          <a:xfrm>
            <a:off x="6272784" y="132588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xt_64"/>
          <p:cNvSpPr txBox="1"/>
          <p:nvPr/>
        </p:nvSpPr>
        <p:spPr>
          <a:xfrm>
            <a:off x="6821424" y="128016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What title do they first hail Macbeth by?</a:t>
            </a:r>
            <a:endParaRPr lang="en-US" sz="1400" dirty="0"/>
          </a:p>
        </p:txBody>
      </p:sp>
      <p:sp>
        <p:nvSpPr>
          <p:cNvPr id="17" name="txt_65"/>
          <p:cNvSpPr txBox="1"/>
          <p:nvPr/>
        </p:nvSpPr>
        <p:spPr>
          <a:xfrm>
            <a:off x="6272784" y="2039112"/>
            <a:ext cx="2286000" cy="594360"/>
          </a:xfrm>
          <a:prstGeom prst="rect">
            <a:avLst/>
          </a:prstGeom>
          <a:noFill/>
          <a:ln/>
        </p:spPr>
        <p:txBody>
          <a:bodyPr wrap="square" lIns="0" tIns="0" rIns="0" bIns="0" rtlCol="0" anchor="ctr"/>
          <a:lstStyle/>
          <a:p>
            <a:pPr indent="0" marL="0">
              <a:buNone/>
            </a:pPr>
            <a:r>
              <a:rPr lang="en-US" sz="1500" b="1" dirty="0">
                <a:solidFill>
                  <a:schemeClr val="accent1"/>
                </a:solidFill>
              </a:rPr>
              <a:t>Thane of Glamis</a:t>
            </a:r>
            <a:endParaRPr lang="en-US" sz="1500" dirty="0"/>
          </a:p>
        </p:txBody>
      </p:sp>
      <p:sp>
        <p:nvSpPr>
          <p:cNvPr id="18" name="card_66"/>
          <p:cNvSpPr/>
          <p:nvPr/>
        </p:nvSpPr>
        <p:spPr>
          <a:xfrm>
            <a:off x="457200" y="2880360"/>
            <a:ext cx="2606040" cy="1554480"/>
          </a:xfrm>
          <a:prstGeom prst="roundRect">
            <a:avLst>
              <a:gd name="adj" fmla="val 7059"/>
            </a:avLst>
          </a:prstGeom>
          <a:solidFill>
            <a:schemeClr val="bg2"/>
          </a:solidFill>
          <a:ln/>
        </p:spPr>
      </p:sp>
      <p:sp>
        <p:nvSpPr>
          <p:cNvPr id="19" name="badge_67"/>
          <p:cNvSpPr/>
          <p:nvPr/>
        </p:nvSpPr>
        <p:spPr>
          <a:xfrm>
            <a:off x="640080" y="3063240"/>
            <a:ext cx="384048" cy="384048"/>
          </a:xfrm>
          <a:prstGeom prst="ellipse">
            <a:avLst/>
          </a:prstGeom>
          <a:solidFill>
            <a:schemeClr val="accent4"/>
          </a:solidFill>
          <a:ln/>
        </p:spPr>
      </p:sp>
      <p:sp>
        <p:nvSpPr>
          <p:cNvPr id="20" name="badgeTxt_68"/>
          <p:cNvSpPr txBox="1"/>
          <p:nvPr/>
        </p:nvSpPr>
        <p:spPr>
          <a:xfrm>
            <a:off x="640080" y="306324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xt_69"/>
          <p:cNvSpPr txBox="1"/>
          <p:nvPr/>
        </p:nvSpPr>
        <p:spPr>
          <a:xfrm>
            <a:off x="1188720" y="301752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What do they promise Banquo?</a:t>
            </a:r>
            <a:endParaRPr lang="en-US" sz="1400" dirty="0"/>
          </a:p>
        </p:txBody>
      </p:sp>
      <p:sp>
        <p:nvSpPr>
          <p:cNvPr id="22" name="txt_70"/>
          <p:cNvSpPr txBox="1"/>
          <p:nvPr/>
        </p:nvSpPr>
        <p:spPr>
          <a:xfrm>
            <a:off x="640080" y="3776472"/>
            <a:ext cx="2286000" cy="594360"/>
          </a:xfrm>
          <a:prstGeom prst="rect">
            <a:avLst/>
          </a:prstGeom>
          <a:noFill/>
          <a:ln/>
        </p:spPr>
        <p:txBody>
          <a:bodyPr wrap="square" lIns="0" tIns="0" rIns="0" bIns="0" rtlCol="0" anchor="ctr"/>
          <a:lstStyle/>
          <a:p>
            <a:pPr indent="0" marL="0">
              <a:buNone/>
            </a:pPr>
            <a:r>
              <a:rPr lang="en-US" sz="1500" b="1" dirty="0">
                <a:solidFill>
                  <a:schemeClr val="accent1"/>
                </a:solidFill>
              </a:rPr>
              <a:t>His children will be kings</a:t>
            </a:r>
            <a:endParaRPr lang="en-US" sz="1500" dirty="0"/>
          </a:p>
        </p:txBody>
      </p:sp>
      <p:sp>
        <p:nvSpPr>
          <p:cNvPr id="23" name="card_71"/>
          <p:cNvSpPr/>
          <p:nvPr/>
        </p:nvSpPr>
        <p:spPr>
          <a:xfrm>
            <a:off x="3273552" y="2880360"/>
            <a:ext cx="2606040" cy="1554480"/>
          </a:xfrm>
          <a:prstGeom prst="roundRect">
            <a:avLst>
              <a:gd name="adj" fmla="val 7059"/>
            </a:avLst>
          </a:prstGeom>
          <a:solidFill>
            <a:schemeClr val="bg2"/>
          </a:solidFill>
          <a:ln/>
        </p:spPr>
      </p:sp>
      <p:sp>
        <p:nvSpPr>
          <p:cNvPr id="24" name="badge_72"/>
          <p:cNvSpPr/>
          <p:nvPr/>
        </p:nvSpPr>
        <p:spPr>
          <a:xfrm>
            <a:off x="3456432" y="3063240"/>
            <a:ext cx="384048" cy="384048"/>
          </a:xfrm>
          <a:prstGeom prst="ellipse">
            <a:avLst/>
          </a:prstGeom>
          <a:solidFill>
            <a:schemeClr val="accent4"/>
          </a:solidFill>
          <a:ln/>
        </p:spPr>
      </p:sp>
      <p:sp>
        <p:nvSpPr>
          <p:cNvPr id="25" name="badgeTxt_73"/>
          <p:cNvSpPr txBox="1"/>
          <p:nvPr/>
        </p:nvSpPr>
        <p:spPr>
          <a:xfrm>
            <a:off x="3456432" y="306324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6" name="txt_74"/>
          <p:cNvSpPr txBox="1"/>
          <p:nvPr/>
        </p:nvSpPr>
        <p:spPr>
          <a:xfrm>
            <a:off x="4005072" y="301752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Whose ghost appears at the banquet?</a:t>
            </a:r>
            <a:endParaRPr lang="en-US" sz="1400" dirty="0"/>
          </a:p>
        </p:txBody>
      </p:sp>
      <p:sp>
        <p:nvSpPr>
          <p:cNvPr id="27" name="txt_75"/>
          <p:cNvSpPr txBox="1"/>
          <p:nvPr/>
        </p:nvSpPr>
        <p:spPr>
          <a:xfrm>
            <a:off x="3456432" y="3776472"/>
            <a:ext cx="2286000" cy="594360"/>
          </a:xfrm>
          <a:prstGeom prst="rect">
            <a:avLst/>
          </a:prstGeom>
          <a:noFill/>
          <a:ln/>
        </p:spPr>
        <p:txBody>
          <a:bodyPr wrap="square" lIns="0" tIns="0" rIns="0" bIns="0" rtlCol="0" anchor="ctr"/>
          <a:lstStyle/>
          <a:p>
            <a:pPr indent="0" marL="0">
              <a:buNone/>
            </a:pPr>
            <a:r>
              <a:rPr lang="en-US" sz="1500" b="1" dirty="0">
                <a:solidFill>
                  <a:schemeClr val="accent1"/>
                </a:solidFill>
              </a:rPr>
              <a:t>Banquo's</a:t>
            </a:r>
            <a:endParaRPr lang="en-US" sz="1500" dirty="0"/>
          </a:p>
        </p:txBody>
      </p:sp>
      <p:sp>
        <p:nvSpPr>
          <p:cNvPr id="28" name="card_76"/>
          <p:cNvSpPr/>
          <p:nvPr/>
        </p:nvSpPr>
        <p:spPr>
          <a:xfrm>
            <a:off x="6089904" y="2880360"/>
            <a:ext cx="2606040" cy="1554480"/>
          </a:xfrm>
          <a:prstGeom prst="roundRect">
            <a:avLst>
              <a:gd name="adj" fmla="val 7059"/>
            </a:avLst>
          </a:prstGeom>
          <a:solidFill>
            <a:schemeClr val="bg2"/>
          </a:solidFill>
          <a:ln/>
        </p:spPr>
      </p:sp>
      <p:sp>
        <p:nvSpPr>
          <p:cNvPr id="29" name="badge_77"/>
          <p:cNvSpPr/>
          <p:nvPr/>
        </p:nvSpPr>
        <p:spPr>
          <a:xfrm>
            <a:off x="6272784" y="3063240"/>
            <a:ext cx="384048" cy="384048"/>
          </a:xfrm>
          <a:prstGeom prst="ellipse">
            <a:avLst/>
          </a:prstGeom>
          <a:solidFill>
            <a:schemeClr val="accent4"/>
          </a:solidFill>
          <a:ln/>
        </p:spPr>
      </p:sp>
      <p:sp>
        <p:nvSpPr>
          <p:cNvPr id="30" name="badgeTxt_78"/>
          <p:cNvSpPr txBox="1"/>
          <p:nvPr/>
        </p:nvSpPr>
        <p:spPr>
          <a:xfrm>
            <a:off x="6272784" y="306324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31" name="txt_79"/>
          <p:cNvSpPr txBox="1"/>
          <p:nvPr/>
        </p:nvSpPr>
        <p:spPr>
          <a:xfrm>
            <a:off x="6821424" y="301752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Which goddess of witchcraft leads them in Act 3?</a:t>
            </a:r>
            <a:endParaRPr lang="en-US" sz="1400" dirty="0"/>
          </a:p>
        </p:txBody>
      </p:sp>
      <p:sp>
        <p:nvSpPr>
          <p:cNvPr id="32" name="txt_80"/>
          <p:cNvSpPr txBox="1"/>
          <p:nvPr/>
        </p:nvSpPr>
        <p:spPr>
          <a:xfrm>
            <a:off x="6272784" y="3776472"/>
            <a:ext cx="2286000" cy="594360"/>
          </a:xfrm>
          <a:prstGeom prst="rect">
            <a:avLst/>
          </a:prstGeom>
          <a:noFill/>
          <a:ln/>
        </p:spPr>
        <p:txBody>
          <a:bodyPr wrap="square" lIns="0" tIns="0" rIns="0" bIns="0" rtlCol="0" anchor="ctr"/>
          <a:lstStyle/>
          <a:p>
            <a:pPr indent="0" marL="0">
              <a:buNone/>
            </a:pPr>
            <a:r>
              <a:rPr lang="en-US" sz="1500" b="1" dirty="0">
                <a:solidFill>
                  <a:schemeClr val="accent1"/>
                </a:solidFill>
              </a:rPr>
              <a:t>Hecate</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Key words</a:t>
            </a:r>
            <a:endParaRPr lang="en-US" sz="3000" dirty="0"/>
          </a:p>
        </p:txBody>
      </p:sp>
      <p:sp>
        <p:nvSpPr>
          <p:cNvPr id="3" name="card_81"/>
          <p:cNvSpPr/>
          <p:nvPr/>
        </p:nvSpPr>
        <p:spPr>
          <a:xfrm>
            <a:off x="457200" y="1143000"/>
            <a:ext cx="1965960" cy="1554480"/>
          </a:xfrm>
          <a:prstGeom prst="roundRect">
            <a:avLst>
              <a:gd name="adj" fmla="val 7059"/>
            </a:avLst>
          </a:prstGeom>
          <a:solidFill>
            <a:schemeClr val="bg2"/>
          </a:solidFill>
          <a:ln/>
        </p:spPr>
      </p:sp>
      <p:sp>
        <p:nvSpPr>
          <p:cNvPr id="4" name="txt_82"/>
          <p:cNvSpPr txBox="1"/>
          <p:nvPr/>
        </p:nvSpPr>
        <p:spPr>
          <a:xfrm>
            <a:off x="621792" y="1280160"/>
            <a:ext cx="1645920" cy="411480"/>
          </a:xfrm>
          <a:prstGeom prst="rect">
            <a:avLst/>
          </a:prstGeom>
          <a:noFill/>
          <a:ln/>
        </p:spPr>
        <p:txBody>
          <a:bodyPr wrap="square" lIns="0" tIns="0" rIns="0" bIns="0" rtlCol="0" anchor="ctr"/>
          <a:lstStyle/>
          <a:p>
            <a:pPr indent="0" marL="0">
              <a:buNone/>
            </a:pPr>
            <a:r>
              <a:rPr lang="en-US" sz="1600" b="1" dirty="0">
                <a:solidFill>
                  <a:schemeClr val="accent6"/>
                </a:solidFill>
                <a:latin typeface="Cambria" pitchFamily="34" charset="0"/>
                <a:ea typeface="Cambria" pitchFamily="34" charset="-122"/>
                <a:cs typeface="Cambria" pitchFamily="34" charset="-120"/>
              </a:rPr>
              <a:t>Supernatural</a:t>
            </a:r>
            <a:endParaRPr lang="en-US" sz="1600" dirty="0"/>
          </a:p>
        </p:txBody>
      </p:sp>
      <p:sp>
        <p:nvSpPr>
          <p:cNvPr id="5" name="txt_83"/>
          <p:cNvSpPr txBox="1"/>
          <p:nvPr/>
        </p:nvSpPr>
        <p:spPr>
          <a:xfrm>
            <a:off x="621792" y="1737360"/>
            <a:ext cx="1645920" cy="914400"/>
          </a:xfrm>
          <a:prstGeom prst="rect">
            <a:avLst/>
          </a:prstGeom>
          <a:noFill/>
          <a:ln/>
        </p:spPr>
        <p:txBody>
          <a:bodyPr wrap="square" lIns="0" tIns="0" rIns="0" bIns="0" rtlCol="0" anchor="t"/>
          <a:lstStyle/>
          <a:p>
            <a:pPr indent="0" marL="0">
              <a:buNone/>
            </a:pPr>
            <a:r>
              <a:rPr lang="en-US" sz="1200" dirty="0">
                <a:solidFill>
                  <a:schemeClr val="tx2"/>
                </a:solidFill>
              </a:rPr>
              <a:t>Beyond the natural world: witches, ghosts and visions</a:t>
            </a:r>
            <a:endParaRPr lang="en-US" sz="1200" dirty="0"/>
          </a:p>
        </p:txBody>
      </p:sp>
      <p:sp>
        <p:nvSpPr>
          <p:cNvPr id="6" name="card_84"/>
          <p:cNvSpPr/>
          <p:nvPr/>
        </p:nvSpPr>
        <p:spPr>
          <a:xfrm>
            <a:off x="2560320" y="1143000"/>
            <a:ext cx="1965960" cy="1554480"/>
          </a:xfrm>
          <a:prstGeom prst="roundRect">
            <a:avLst>
              <a:gd name="adj" fmla="val 7059"/>
            </a:avLst>
          </a:prstGeom>
          <a:solidFill>
            <a:schemeClr val="bg2"/>
          </a:solidFill>
          <a:ln/>
        </p:spPr>
      </p:sp>
      <p:sp>
        <p:nvSpPr>
          <p:cNvPr id="7" name="txt_85"/>
          <p:cNvSpPr txBox="1"/>
          <p:nvPr/>
        </p:nvSpPr>
        <p:spPr>
          <a:xfrm>
            <a:off x="2724912" y="1280160"/>
            <a:ext cx="1645920" cy="411480"/>
          </a:xfrm>
          <a:prstGeom prst="rect">
            <a:avLst/>
          </a:prstGeom>
          <a:noFill/>
          <a:ln/>
        </p:spPr>
        <p:txBody>
          <a:bodyPr wrap="square" lIns="0" tIns="0" rIns="0" bIns="0" rtlCol="0" anchor="ctr"/>
          <a:lstStyle/>
          <a:p>
            <a:pPr indent="0" marL="0">
              <a:buNone/>
            </a:pPr>
            <a:r>
              <a:rPr lang="en-US" sz="1600" b="1" dirty="0">
                <a:solidFill>
                  <a:schemeClr val="accent2"/>
                </a:solidFill>
                <a:latin typeface="Cambria" pitchFamily="34" charset="0"/>
                <a:ea typeface="Cambria" pitchFamily="34" charset="-122"/>
                <a:cs typeface="Cambria" pitchFamily="34" charset="-120"/>
              </a:rPr>
              <a:t>Prophecy</a:t>
            </a:r>
            <a:endParaRPr lang="en-US" sz="1600" dirty="0"/>
          </a:p>
        </p:txBody>
      </p:sp>
      <p:sp>
        <p:nvSpPr>
          <p:cNvPr id="8" name="txt_86"/>
          <p:cNvSpPr txBox="1"/>
          <p:nvPr/>
        </p:nvSpPr>
        <p:spPr>
          <a:xfrm>
            <a:off x="2724912" y="1737360"/>
            <a:ext cx="1645920" cy="914400"/>
          </a:xfrm>
          <a:prstGeom prst="rect">
            <a:avLst/>
          </a:prstGeom>
          <a:noFill/>
          <a:ln/>
        </p:spPr>
        <p:txBody>
          <a:bodyPr wrap="square" lIns="0" tIns="0" rIns="0" bIns="0" rtlCol="0" anchor="t"/>
          <a:lstStyle/>
          <a:p>
            <a:pPr indent="0" marL="0">
              <a:buNone/>
            </a:pPr>
            <a:r>
              <a:rPr lang="en-US" sz="1200" dirty="0">
                <a:solidFill>
                  <a:schemeClr val="tx2"/>
                </a:solidFill>
              </a:rPr>
              <a:t>A prediction of what will happen in the future</a:t>
            </a:r>
            <a:endParaRPr lang="en-US" sz="1200" dirty="0"/>
          </a:p>
        </p:txBody>
      </p:sp>
      <p:sp>
        <p:nvSpPr>
          <p:cNvPr id="9" name="card_87"/>
          <p:cNvSpPr/>
          <p:nvPr/>
        </p:nvSpPr>
        <p:spPr>
          <a:xfrm>
            <a:off x="4663440" y="1143000"/>
            <a:ext cx="1965960" cy="1554480"/>
          </a:xfrm>
          <a:prstGeom prst="roundRect">
            <a:avLst>
              <a:gd name="adj" fmla="val 7059"/>
            </a:avLst>
          </a:prstGeom>
          <a:solidFill>
            <a:schemeClr val="bg2"/>
          </a:solidFill>
          <a:ln/>
        </p:spPr>
      </p:sp>
      <p:sp>
        <p:nvSpPr>
          <p:cNvPr id="10" name="txt_88"/>
          <p:cNvSpPr txBox="1"/>
          <p:nvPr/>
        </p:nvSpPr>
        <p:spPr>
          <a:xfrm>
            <a:off x="4828032" y="1280160"/>
            <a:ext cx="1645920" cy="411480"/>
          </a:xfrm>
          <a:prstGeom prst="rect">
            <a:avLst/>
          </a:prstGeom>
          <a:noFill/>
          <a:ln/>
        </p:spPr>
        <p:txBody>
          <a:bodyPr wrap="square" lIns="0" tIns="0" rIns="0" bIns="0" rtlCol="0" anchor="ctr"/>
          <a:lstStyle/>
          <a:p>
            <a:pPr indent="0" marL="0">
              <a:buNone/>
            </a:pPr>
            <a:r>
              <a:rPr lang="en-US" sz="1600" b="1" dirty="0">
                <a:solidFill>
                  <a:schemeClr val="accent6"/>
                </a:solidFill>
                <a:latin typeface="Cambria" pitchFamily="34" charset="0"/>
                <a:ea typeface="Cambria" pitchFamily="34" charset="-122"/>
                <a:cs typeface="Cambria" pitchFamily="34" charset="-120"/>
              </a:rPr>
              <a:t>Equivocation</a:t>
            </a:r>
            <a:endParaRPr lang="en-US" sz="1600" dirty="0"/>
          </a:p>
        </p:txBody>
      </p:sp>
      <p:sp>
        <p:nvSpPr>
          <p:cNvPr id="11" name="txt_89"/>
          <p:cNvSpPr txBox="1"/>
          <p:nvPr/>
        </p:nvSpPr>
        <p:spPr>
          <a:xfrm>
            <a:off x="4828032" y="1737360"/>
            <a:ext cx="1645920" cy="914400"/>
          </a:xfrm>
          <a:prstGeom prst="rect">
            <a:avLst/>
          </a:prstGeom>
          <a:noFill/>
          <a:ln/>
        </p:spPr>
        <p:txBody>
          <a:bodyPr wrap="square" lIns="0" tIns="0" rIns="0" bIns="0" rtlCol="0" anchor="t"/>
          <a:lstStyle/>
          <a:p>
            <a:pPr indent="0" marL="0">
              <a:buNone/>
            </a:pPr>
            <a:r>
              <a:rPr lang="en-US" sz="1200" dirty="0">
                <a:solidFill>
                  <a:schemeClr val="tx2"/>
                </a:solidFill>
              </a:rPr>
              <a:t>Saying something with a double meaning to mislead</a:t>
            </a:r>
            <a:endParaRPr lang="en-US" sz="1200" dirty="0"/>
          </a:p>
        </p:txBody>
      </p:sp>
      <p:sp>
        <p:nvSpPr>
          <p:cNvPr id="12" name="card_90"/>
          <p:cNvSpPr/>
          <p:nvPr/>
        </p:nvSpPr>
        <p:spPr>
          <a:xfrm>
            <a:off x="6766560" y="1143000"/>
            <a:ext cx="1965960" cy="1554480"/>
          </a:xfrm>
          <a:prstGeom prst="roundRect">
            <a:avLst>
              <a:gd name="adj" fmla="val 7059"/>
            </a:avLst>
          </a:prstGeom>
          <a:solidFill>
            <a:schemeClr val="bg2"/>
          </a:solidFill>
          <a:ln/>
        </p:spPr>
      </p:sp>
      <p:sp>
        <p:nvSpPr>
          <p:cNvPr id="13" name="txt_91"/>
          <p:cNvSpPr txBox="1"/>
          <p:nvPr/>
        </p:nvSpPr>
        <p:spPr>
          <a:xfrm>
            <a:off x="6931152" y="1280160"/>
            <a:ext cx="1645920" cy="411480"/>
          </a:xfrm>
          <a:prstGeom prst="rect">
            <a:avLst/>
          </a:prstGeom>
          <a:noFill/>
          <a:ln/>
        </p:spPr>
        <p:txBody>
          <a:bodyPr wrap="square" lIns="0" tIns="0" rIns="0" bIns="0" rtlCol="0" anchor="ctr"/>
          <a:lstStyle/>
          <a:p>
            <a:pPr indent="0" marL="0">
              <a:buNone/>
            </a:pPr>
            <a:r>
              <a:rPr lang="en-US" sz="1600" b="1" dirty="0">
                <a:solidFill>
                  <a:schemeClr val="accent2"/>
                </a:solidFill>
                <a:latin typeface="Cambria" pitchFamily="34" charset="0"/>
                <a:ea typeface="Cambria" pitchFamily="34" charset="-122"/>
                <a:cs typeface="Cambria" pitchFamily="34" charset="-120"/>
              </a:rPr>
              <a:t>Paradox</a:t>
            </a:r>
            <a:endParaRPr lang="en-US" sz="1600" dirty="0"/>
          </a:p>
        </p:txBody>
      </p:sp>
      <p:sp>
        <p:nvSpPr>
          <p:cNvPr id="14" name="txt_92"/>
          <p:cNvSpPr txBox="1"/>
          <p:nvPr/>
        </p:nvSpPr>
        <p:spPr>
          <a:xfrm>
            <a:off x="6931152" y="1737360"/>
            <a:ext cx="1645920" cy="914400"/>
          </a:xfrm>
          <a:prstGeom prst="rect">
            <a:avLst/>
          </a:prstGeom>
          <a:noFill/>
          <a:ln/>
        </p:spPr>
        <p:txBody>
          <a:bodyPr wrap="square" lIns="0" tIns="0" rIns="0" bIns="0" rtlCol="0" anchor="t"/>
          <a:lstStyle/>
          <a:p>
            <a:pPr indent="0" marL="0">
              <a:buNone/>
            </a:pPr>
            <a:r>
              <a:rPr lang="en-US" sz="1200" dirty="0">
                <a:solidFill>
                  <a:schemeClr val="tx2"/>
                </a:solidFill>
              </a:rPr>
              <a:t>A statement that seems to contradict itself</a:t>
            </a:r>
            <a:endParaRPr lang="en-US" sz="1200" dirty="0"/>
          </a:p>
        </p:txBody>
      </p:sp>
      <p:sp>
        <p:nvSpPr>
          <p:cNvPr id="15" name="card_93"/>
          <p:cNvSpPr/>
          <p:nvPr/>
        </p:nvSpPr>
        <p:spPr>
          <a:xfrm>
            <a:off x="457200" y="2880360"/>
            <a:ext cx="1965960" cy="1554480"/>
          </a:xfrm>
          <a:prstGeom prst="roundRect">
            <a:avLst>
              <a:gd name="adj" fmla="val 7059"/>
            </a:avLst>
          </a:prstGeom>
          <a:solidFill>
            <a:schemeClr val="bg2"/>
          </a:solidFill>
          <a:ln/>
        </p:spPr>
      </p:sp>
      <p:sp>
        <p:nvSpPr>
          <p:cNvPr id="16" name="txt_94"/>
          <p:cNvSpPr txBox="1"/>
          <p:nvPr/>
        </p:nvSpPr>
        <p:spPr>
          <a:xfrm>
            <a:off x="621792" y="3017520"/>
            <a:ext cx="1645920" cy="411480"/>
          </a:xfrm>
          <a:prstGeom prst="rect">
            <a:avLst/>
          </a:prstGeom>
          <a:noFill/>
          <a:ln/>
        </p:spPr>
        <p:txBody>
          <a:bodyPr wrap="square" lIns="0" tIns="0" rIns="0" bIns="0" rtlCol="0" anchor="ctr"/>
          <a:lstStyle/>
          <a:p>
            <a:pPr indent="0" marL="0">
              <a:buNone/>
            </a:pPr>
            <a:r>
              <a:rPr lang="en-US" sz="1600" b="1" dirty="0">
                <a:solidFill>
                  <a:schemeClr val="accent6"/>
                </a:solidFill>
                <a:latin typeface="Cambria" pitchFamily="34" charset="0"/>
                <a:ea typeface="Cambria" pitchFamily="34" charset="-122"/>
                <a:cs typeface="Cambria" pitchFamily="34" charset="-120"/>
              </a:rPr>
              <a:t>Apparition</a:t>
            </a:r>
            <a:endParaRPr lang="en-US" sz="1600" dirty="0"/>
          </a:p>
        </p:txBody>
      </p:sp>
      <p:sp>
        <p:nvSpPr>
          <p:cNvPr id="17" name="txt_95"/>
          <p:cNvSpPr txBox="1"/>
          <p:nvPr/>
        </p:nvSpPr>
        <p:spPr>
          <a:xfrm>
            <a:off x="621792" y="3474720"/>
            <a:ext cx="1645920" cy="914400"/>
          </a:xfrm>
          <a:prstGeom prst="rect">
            <a:avLst/>
          </a:prstGeom>
          <a:noFill/>
          <a:ln/>
        </p:spPr>
        <p:txBody>
          <a:bodyPr wrap="square" lIns="0" tIns="0" rIns="0" bIns="0" rtlCol="0" anchor="t"/>
          <a:lstStyle/>
          <a:p>
            <a:pPr indent="0" marL="0">
              <a:buNone/>
            </a:pPr>
            <a:r>
              <a:rPr lang="en-US" sz="1200" dirty="0">
                <a:solidFill>
                  <a:schemeClr val="tx2"/>
                </a:solidFill>
              </a:rPr>
              <a:t>A ghostly figure or vision that appears suddenly</a:t>
            </a:r>
            <a:endParaRPr lang="en-US" sz="1200" dirty="0"/>
          </a:p>
        </p:txBody>
      </p:sp>
      <p:sp>
        <p:nvSpPr>
          <p:cNvPr id="18" name="card_96"/>
          <p:cNvSpPr/>
          <p:nvPr/>
        </p:nvSpPr>
        <p:spPr>
          <a:xfrm>
            <a:off x="2560320" y="2880360"/>
            <a:ext cx="1965960" cy="1554480"/>
          </a:xfrm>
          <a:prstGeom prst="roundRect">
            <a:avLst>
              <a:gd name="adj" fmla="val 7059"/>
            </a:avLst>
          </a:prstGeom>
          <a:solidFill>
            <a:schemeClr val="bg2"/>
          </a:solidFill>
          <a:ln/>
        </p:spPr>
      </p:sp>
      <p:sp>
        <p:nvSpPr>
          <p:cNvPr id="19" name="txt_97"/>
          <p:cNvSpPr txBox="1"/>
          <p:nvPr/>
        </p:nvSpPr>
        <p:spPr>
          <a:xfrm>
            <a:off x="2724912" y="3017520"/>
            <a:ext cx="1645920" cy="411480"/>
          </a:xfrm>
          <a:prstGeom prst="rect">
            <a:avLst/>
          </a:prstGeom>
          <a:noFill/>
          <a:ln/>
        </p:spPr>
        <p:txBody>
          <a:bodyPr wrap="square" lIns="0" tIns="0" rIns="0" bIns="0" rtlCol="0" anchor="ctr"/>
          <a:lstStyle/>
          <a:p>
            <a:pPr indent="0" marL="0">
              <a:buNone/>
            </a:pPr>
            <a:r>
              <a:rPr lang="en-US" sz="1600" b="1" dirty="0">
                <a:solidFill>
                  <a:schemeClr val="accent2"/>
                </a:solidFill>
                <a:latin typeface="Cambria" pitchFamily="34" charset="0"/>
                <a:ea typeface="Cambria" pitchFamily="34" charset="-122"/>
                <a:cs typeface="Cambria" pitchFamily="34" charset="-120"/>
              </a:rPr>
              <a:t>Hallucination</a:t>
            </a:r>
            <a:endParaRPr lang="en-US" sz="1600" dirty="0"/>
          </a:p>
        </p:txBody>
      </p:sp>
      <p:sp>
        <p:nvSpPr>
          <p:cNvPr id="20" name="txt_98"/>
          <p:cNvSpPr txBox="1"/>
          <p:nvPr/>
        </p:nvSpPr>
        <p:spPr>
          <a:xfrm>
            <a:off x="2724912" y="3474720"/>
            <a:ext cx="1645920" cy="914400"/>
          </a:xfrm>
          <a:prstGeom prst="rect">
            <a:avLst/>
          </a:prstGeom>
          <a:noFill/>
          <a:ln/>
        </p:spPr>
        <p:txBody>
          <a:bodyPr wrap="square" lIns="0" tIns="0" rIns="0" bIns="0" rtlCol="0" anchor="t"/>
          <a:lstStyle/>
          <a:p>
            <a:pPr indent="0" marL="0">
              <a:buNone/>
            </a:pPr>
            <a:r>
              <a:rPr lang="en-US" sz="1200" dirty="0">
                <a:solidFill>
                  <a:schemeClr val="tx2"/>
                </a:solidFill>
              </a:rPr>
              <a:t>Seeing something that is not really there</a:t>
            </a:r>
            <a:endParaRPr lang="en-US" sz="1200" dirty="0"/>
          </a:p>
        </p:txBody>
      </p:sp>
      <p:sp>
        <p:nvSpPr>
          <p:cNvPr id="21" name="card_99"/>
          <p:cNvSpPr/>
          <p:nvPr/>
        </p:nvSpPr>
        <p:spPr>
          <a:xfrm>
            <a:off x="4663440" y="2880360"/>
            <a:ext cx="1965960" cy="1554480"/>
          </a:xfrm>
          <a:prstGeom prst="roundRect">
            <a:avLst>
              <a:gd name="adj" fmla="val 7059"/>
            </a:avLst>
          </a:prstGeom>
          <a:solidFill>
            <a:schemeClr val="bg2"/>
          </a:solidFill>
          <a:ln/>
        </p:spPr>
      </p:sp>
      <p:sp>
        <p:nvSpPr>
          <p:cNvPr id="22" name="txt_100"/>
          <p:cNvSpPr txBox="1"/>
          <p:nvPr/>
        </p:nvSpPr>
        <p:spPr>
          <a:xfrm>
            <a:off x="4828032" y="3017520"/>
            <a:ext cx="1645920" cy="411480"/>
          </a:xfrm>
          <a:prstGeom prst="rect">
            <a:avLst/>
          </a:prstGeom>
          <a:noFill/>
          <a:ln/>
        </p:spPr>
        <p:txBody>
          <a:bodyPr wrap="square" lIns="0" tIns="0" rIns="0" bIns="0" rtlCol="0" anchor="ctr"/>
          <a:lstStyle/>
          <a:p>
            <a:pPr indent="0" marL="0">
              <a:buNone/>
            </a:pPr>
            <a:r>
              <a:rPr lang="en-US" sz="1600" b="1" dirty="0">
                <a:solidFill>
                  <a:schemeClr val="accent6"/>
                </a:solidFill>
                <a:latin typeface="Cambria" pitchFamily="34" charset="0"/>
                <a:ea typeface="Cambria" pitchFamily="34" charset="-122"/>
                <a:cs typeface="Cambria" pitchFamily="34" charset="-120"/>
              </a:rPr>
              <a:t>Fate</a:t>
            </a:r>
            <a:endParaRPr lang="en-US" sz="1600" dirty="0"/>
          </a:p>
        </p:txBody>
      </p:sp>
      <p:sp>
        <p:nvSpPr>
          <p:cNvPr id="23" name="txt_101"/>
          <p:cNvSpPr txBox="1"/>
          <p:nvPr/>
        </p:nvSpPr>
        <p:spPr>
          <a:xfrm>
            <a:off x="4828032" y="3474720"/>
            <a:ext cx="1645920" cy="914400"/>
          </a:xfrm>
          <a:prstGeom prst="rect">
            <a:avLst/>
          </a:prstGeom>
          <a:noFill/>
          <a:ln/>
        </p:spPr>
        <p:txBody>
          <a:bodyPr wrap="square" lIns="0" tIns="0" rIns="0" bIns="0" rtlCol="0" anchor="t"/>
          <a:lstStyle/>
          <a:p>
            <a:pPr indent="0" marL="0">
              <a:buNone/>
            </a:pPr>
            <a:r>
              <a:rPr lang="en-US" sz="1200" dirty="0">
                <a:solidFill>
                  <a:schemeClr val="tx2"/>
                </a:solidFill>
              </a:rPr>
              <a:t>The idea that events are already decided</a:t>
            </a:r>
            <a:endParaRPr lang="en-US" sz="1200" dirty="0"/>
          </a:p>
        </p:txBody>
      </p:sp>
      <p:sp>
        <p:nvSpPr>
          <p:cNvPr id="24" name="card_102"/>
          <p:cNvSpPr/>
          <p:nvPr/>
        </p:nvSpPr>
        <p:spPr>
          <a:xfrm>
            <a:off x="6766560" y="2880360"/>
            <a:ext cx="1965960" cy="1554480"/>
          </a:xfrm>
          <a:prstGeom prst="roundRect">
            <a:avLst>
              <a:gd name="adj" fmla="val 7059"/>
            </a:avLst>
          </a:prstGeom>
          <a:solidFill>
            <a:schemeClr val="bg2"/>
          </a:solidFill>
          <a:ln/>
        </p:spPr>
      </p:sp>
      <p:sp>
        <p:nvSpPr>
          <p:cNvPr id="25" name="txt_103"/>
          <p:cNvSpPr txBox="1"/>
          <p:nvPr/>
        </p:nvSpPr>
        <p:spPr>
          <a:xfrm>
            <a:off x="6931152" y="3017520"/>
            <a:ext cx="1645920" cy="411480"/>
          </a:xfrm>
          <a:prstGeom prst="rect">
            <a:avLst/>
          </a:prstGeom>
          <a:noFill/>
          <a:ln/>
        </p:spPr>
        <p:txBody>
          <a:bodyPr wrap="square" lIns="0" tIns="0" rIns="0" bIns="0" rtlCol="0" anchor="ctr"/>
          <a:lstStyle/>
          <a:p>
            <a:pPr indent="0" marL="0">
              <a:buNone/>
            </a:pPr>
            <a:r>
              <a:rPr lang="en-US" sz="1600" b="1" dirty="0">
                <a:solidFill>
                  <a:schemeClr val="accent2"/>
                </a:solidFill>
                <a:latin typeface="Cambria" pitchFamily="34" charset="0"/>
                <a:ea typeface="Cambria" pitchFamily="34" charset="-122"/>
                <a:cs typeface="Cambria" pitchFamily="34" charset="-120"/>
              </a:rPr>
              <a:t>Free will</a:t>
            </a:r>
            <a:endParaRPr lang="en-US" sz="1600" dirty="0"/>
          </a:p>
        </p:txBody>
      </p:sp>
      <p:sp>
        <p:nvSpPr>
          <p:cNvPr id="26" name="txt_104"/>
          <p:cNvSpPr txBox="1"/>
          <p:nvPr/>
        </p:nvSpPr>
        <p:spPr>
          <a:xfrm>
            <a:off x="6931152" y="3474720"/>
            <a:ext cx="1645920" cy="914400"/>
          </a:xfrm>
          <a:prstGeom prst="rect">
            <a:avLst/>
          </a:prstGeom>
          <a:noFill/>
          <a:ln/>
        </p:spPr>
        <p:txBody>
          <a:bodyPr wrap="square" lIns="0" tIns="0" rIns="0" bIns="0" rtlCol="0" anchor="t"/>
          <a:lstStyle/>
          <a:p>
            <a:pPr indent="0" marL="0">
              <a:buNone/>
            </a:pPr>
            <a:r>
              <a:rPr lang="en-US" sz="1200" dirty="0">
                <a:solidFill>
                  <a:schemeClr val="tx2"/>
                </a:solidFill>
              </a:rPr>
              <a:t>The power to make your own choices</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The big picture: the supernatural in Macbeth</a:t>
            </a:r>
            <a:endParaRPr lang="en-US" sz="3000" dirty="0"/>
          </a:p>
        </p:txBody>
      </p:sp>
      <p:sp>
        <p:nvSpPr>
          <p:cNvPr id="3" name="line_105"/>
          <p:cNvSpPr/>
          <p:nvPr/>
        </p:nvSpPr>
        <p:spPr>
          <a:xfrm>
            <a:off x="822960" y="2788920"/>
            <a:ext cx="7406640" cy="914"/>
          </a:xfrm>
          <a:prstGeom prst="line">
            <a:avLst/>
          </a:prstGeom>
          <a:noFill/>
          <a:ln w="38100">
            <a:solidFill>
              <a:srgbClr val="3D4B63"/>
            </a:solidFill>
            <a:prstDash val="solid"/>
          </a:ln>
        </p:spPr>
      </p:sp>
      <p:sp>
        <p:nvSpPr>
          <p:cNvPr id="4" name="tdot_106"/>
          <p:cNvSpPr/>
          <p:nvPr/>
        </p:nvSpPr>
        <p:spPr>
          <a:xfrm>
            <a:off x="722376" y="2688336"/>
            <a:ext cx="201168" cy="201168"/>
          </a:xfrm>
          <a:prstGeom prst="ellipse">
            <a:avLst/>
          </a:prstGeom>
          <a:solidFill>
            <a:srgbClr val="7B3FA0"/>
          </a:solidFill>
          <a:ln w="19050">
            <a:solidFill>
              <a:srgbClr val="FFFFFF"/>
            </a:solidFill>
            <a:prstDash val="solid"/>
          </a:ln>
        </p:spPr>
      </p:sp>
      <p:sp>
        <p:nvSpPr>
          <p:cNvPr id="5" name="txt_107"/>
          <p:cNvSpPr txBox="1"/>
          <p:nvPr/>
        </p:nvSpPr>
        <p:spPr>
          <a:xfrm>
            <a:off x="137160" y="2221992"/>
            <a:ext cx="1371600" cy="256032"/>
          </a:xfrm>
          <a:prstGeom prst="rect">
            <a:avLst/>
          </a:prstGeom>
          <a:noFill/>
          <a:ln/>
        </p:spPr>
        <p:txBody>
          <a:bodyPr wrap="square" lIns="0" tIns="0" rIns="0" bIns="0" rtlCol="0" anchor="t"/>
          <a:lstStyle/>
          <a:p>
            <a:pPr algn="ctr" indent="0" marL="0">
              <a:buNone/>
            </a:pPr>
            <a:r>
              <a:rPr lang="en-US" sz="1300" b="1" dirty="0">
                <a:solidFill>
                  <a:srgbClr val="7B3FA0"/>
                </a:solidFill>
                <a:latin typeface="Cambria" pitchFamily="34" charset="0"/>
                <a:ea typeface="Cambria" pitchFamily="34" charset="-122"/>
                <a:cs typeface="Cambria" pitchFamily="34" charset="-120"/>
              </a:rPr>
              <a:t>Act 1 Sc 1</a:t>
            </a:r>
            <a:endParaRPr lang="en-US" sz="1300" dirty="0"/>
          </a:p>
        </p:txBody>
      </p:sp>
      <p:sp>
        <p:nvSpPr>
          <p:cNvPr id="6" name="txt_108"/>
          <p:cNvSpPr txBox="1"/>
          <p:nvPr/>
        </p:nvSpPr>
        <p:spPr>
          <a:xfrm>
            <a:off x="91440" y="1737360"/>
            <a:ext cx="1463040" cy="475488"/>
          </a:xfrm>
          <a:prstGeom prst="rect">
            <a:avLst/>
          </a:prstGeom>
          <a:noFill/>
          <a:ln/>
        </p:spPr>
        <p:txBody>
          <a:bodyPr wrap="square" lIns="0" tIns="0" rIns="0" bIns="0" rtlCol="0" anchor="b"/>
          <a:lstStyle/>
          <a:p>
            <a:pPr algn="ctr" indent="0" marL="0">
              <a:buNone/>
            </a:pPr>
            <a:r>
              <a:rPr lang="en-US" sz="1100" dirty="0">
                <a:solidFill>
                  <a:schemeClr val="tx2"/>
                </a:solidFill>
              </a:rPr>
              <a:t>Witches open the play</a:t>
            </a:r>
            <a:endParaRPr lang="en-US" sz="1100" dirty="0"/>
          </a:p>
        </p:txBody>
      </p:sp>
      <p:sp>
        <p:nvSpPr>
          <p:cNvPr id="7" name="tdot_109"/>
          <p:cNvSpPr/>
          <p:nvPr/>
        </p:nvSpPr>
        <p:spPr>
          <a:xfrm>
            <a:off x="1956816" y="2688336"/>
            <a:ext cx="201168" cy="201168"/>
          </a:xfrm>
          <a:prstGeom prst="ellipse">
            <a:avLst/>
          </a:prstGeom>
          <a:solidFill>
            <a:srgbClr val="7B3FA0"/>
          </a:solidFill>
          <a:ln w="19050">
            <a:solidFill>
              <a:srgbClr val="FFFFFF"/>
            </a:solidFill>
            <a:prstDash val="solid"/>
          </a:ln>
        </p:spPr>
      </p:sp>
      <p:sp>
        <p:nvSpPr>
          <p:cNvPr id="8" name="txt_110"/>
          <p:cNvSpPr txBox="1"/>
          <p:nvPr/>
        </p:nvSpPr>
        <p:spPr>
          <a:xfrm>
            <a:off x="1371600" y="2971800"/>
            <a:ext cx="1371600" cy="256032"/>
          </a:xfrm>
          <a:prstGeom prst="rect">
            <a:avLst/>
          </a:prstGeom>
          <a:noFill/>
          <a:ln/>
        </p:spPr>
        <p:txBody>
          <a:bodyPr wrap="square" lIns="0" tIns="0" rIns="0" bIns="0" rtlCol="0" anchor="t"/>
          <a:lstStyle/>
          <a:p>
            <a:pPr algn="ctr" indent="0" marL="0">
              <a:buNone/>
            </a:pPr>
            <a:r>
              <a:rPr lang="en-US" sz="1300" b="1" dirty="0">
                <a:solidFill>
                  <a:srgbClr val="7B3FA0"/>
                </a:solidFill>
                <a:latin typeface="Cambria" pitchFamily="34" charset="0"/>
                <a:ea typeface="Cambria" pitchFamily="34" charset="-122"/>
                <a:cs typeface="Cambria" pitchFamily="34" charset="-120"/>
              </a:rPr>
              <a:t>Act 1 Sc 3</a:t>
            </a:r>
            <a:endParaRPr lang="en-US" sz="1300" dirty="0"/>
          </a:p>
        </p:txBody>
      </p:sp>
      <p:sp>
        <p:nvSpPr>
          <p:cNvPr id="9" name="txt_111"/>
          <p:cNvSpPr txBox="1"/>
          <p:nvPr/>
        </p:nvSpPr>
        <p:spPr>
          <a:xfrm>
            <a:off x="1325880" y="3227832"/>
            <a:ext cx="1463040" cy="475488"/>
          </a:xfrm>
          <a:prstGeom prst="rect">
            <a:avLst/>
          </a:prstGeom>
          <a:noFill/>
          <a:ln/>
        </p:spPr>
        <p:txBody>
          <a:bodyPr wrap="square" lIns="0" tIns="0" rIns="0" bIns="0" rtlCol="0" anchor="t"/>
          <a:lstStyle/>
          <a:p>
            <a:pPr algn="ctr" indent="0" marL="0">
              <a:buNone/>
            </a:pPr>
            <a:r>
              <a:rPr lang="en-US" sz="1100" dirty="0">
                <a:solidFill>
                  <a:schemeClr val="tx2"/>
                </a:solidFill>
              </a:rPr>
              <a:t>The prophecies</a:t>
            </a:r>
            <a:endParaRPr lang="en-US" sz="1100" dirty="0"/>
          </a:p>
        </p:txBody>
      </p:sp>
      <p:sp>
        <p:nvSpPr>
          <p:cNvPr id="10" name="tdot_112"/>
          <p:cNvSpPr/>
          <p:nvPr/>
        </p:nvSpPr>
        <p:spPr>
          <a:xfrm>
            <a:off x="3191256" y="2688336"/>
            <a:ext cx="201168" cy="201168"/>
          </a:xfrm>
          <a:prstGeom prst="ellipse">
            <a:avLst/>
          </a:prstGeom>
          <a:solidFill>
            <a:srgbClr val="E4572E"/>
          </a:solidFill>
          <a:ln w="19050">
            <a:solidFill>
              <a:srgbClr val="FFFFFF"/>
            </a:solidFill>
            <a:prstDash val="solid"/>
          </a:ln>
        </p:spPr>
      </p:sp>
      <p:sp>
        <p:nvSpPr>
          <p:cNvPr id="11" name="txt_113"/>
          <p:cNvSpPr txBox="1"/>
          <p:nvPr/>
        </p:nvSpPr>
        <p:spPr>
          <a:xfrm>
            <a:off x="2606040" y="2221992"/>
            <a:ext cx="1371600" cy="256032"/>
          </a:xfrm>
          <a:prstGeom prst="rect">
            <a:avLst/>
          </a:prstGeom>
          <a:noFill/>
          <a:ln/>
        </p:spPr>
        <p:txBody>
          <a:bodyPr wrap="square" lIns="0" tIns="0" rIns="0" bIns="0" rtlCol="0" anchor="t"/>
          <a:lstStyle/>
          <a:p>
            <a:pPr algn="ctr" indent="0" marL="0">
              <a:buNone/>
            </a:pPr>
            <a:r>
              <a:rPr lang="en-US" sz="1300" b="1" dirty="0">
                <a:solidFill>
                  <a:srgbClr val="E4572E"/>
                </a:solidFill>
                <a:latin typeface="Cambria" pitchFamily="34" charset="0"/>
                <a:ea typeface="Cambria" pitchFamily="34" charset="-122"/>
                <a:cs typeface="Cambria" pitchFamily="34" charset="-120"/>
              </a:rPr>
              <a:t>Act 1 Sc 5</a:t>
            </a:r>
            <a:endParaRPr lang="en-US" sz="1300" dirty="0"/>
          </a:p>
        </p:txBody>
      </p:sp>
      <p:sp>
        <p:nvSpPr>
          <p:cNvPr id="12" name="txt_114"/>
          <p:cNvSpPr txBox="1"/>
          <p:nvPr/>
        </p:nvSpPr>
        <p:spPr>
          <a:xfrm>
            <a:off x="2560320" y="1737360"/>
            <a:ext cx="1463040" cy="475488"/>
          </a:xfrm>
          <a:prstGeom prst="rect">
            <a:avLst/>
          </a:prstGeom>
          <a:noFill/>
          <a:ln/>
        </p:spPr>
        <p:txBody>
          <a:bodyPr wrap="square" lIns="0" tIns="0" rIns="0" bIns="0" rtlCol="0" anchor="b"/>
          <a:lstStyle/>
          <a:p>
            <a:pPr algn="ctr" indent="0" marL="0">
              <a:buNone/>
            </a:pPr>
            <a:r>
              <a:rPr lang="en-US" sz="1100" dirty="0">
                <a:solidFill>
                  <a:schemeClr val="tx2"/>
                </a:solidFill>
              </a:rPr>
              <a:t>Lady Macbeth calls on spirits</a:t>
            </a:r>
            <a:endParaRPr lang="en-US" sz="1100" dirty="0"/>
          </a:p>
        </p:txBody>
      </p:sp>
      <p:sp>
        <p:nvSpPr>
          <p:cNvPr id="13" name="tdot_115"/>
          <p:cNvSpPr/>
          <p:nvPr/>
        </p:nvSpPr>
        <p:spPr>
          <a:xfrm>
            <a:off x="4425696" y="2688336"/>
            <a:ext cx="201168" cy="201168"/>
          </a:xfrm>
          <a:prstGeom prst="ellipse">
            <a:avLst/>
          </a:prstGeom>
          <a:solidFill>
            <a:srgbClr val="E4572E"/>
          </a:solidFill>
          <a:ln w="19050">
            <a:solidFill>
              <a:srgbClr val="FFFFFF"/>
            </a:solidFill>
            <a:prstDash val="solid"/>
          </a:ln>
        </p:spPr>
      </p:sp>
      <p:sp>
        <p:nvSpPr>
          <p:cNvPr id="14" name="txt_116"/>
          <p:cNvSpPr txBox="1"/>
          <p:nvPr/>
        </p:nvSpPr>
        <p:spPr>
          <a:xfrm>
            <a:off x="3840480" y="2971800"/>
            <a:ext cx="1371600" cy="256032"/>
          </a:xfrm>
          <a:prstGeom prst="rect">
            <a:avLst/>
          </a:prstGeom>
          <a:noFill/>
          <a:ln/>
        </p:spPr>
        <p:txBody>
          <a:bodyPr wrap="square" lIns="0" tIns="0" rIns="0" bIns="0" rtlCol="0" anchor="t"/>
          <a:lstStyle/>
          <a:p>
            <a:pPr algn="ctr" indent="0" marL="0">
              <a:buNone/>
            </a:pPr>
            <a:r>
              <a:rPr lang="en-US" sz="1300" b="1" dirty="0">
                <a:solidFill>
                  <a:srgbClr val="E4572E"/>
                </a:solidFill>
                <a:latin typeface="Cambria" pitchFamily="34" charset="0"/>
                <a:ea typeface="Cambria" pitchFamily="34" charset="-122"/>
                <a:cs typeface="Cambria" pitchFamily="34" charset="-120"/>
              </a:rPr>
              <a:t>Act 2 Sc 1</a:t>
            </a:r>
            <a:endParaRPr lang="en-US" sz="1300" dirty="0"/>
          </a:p>
        </p:txBody>
      </p:sp>
      <p:sp>
        <p:nvSpPr>
          <p:cNvPr id="15" name="txt_117"/>
          <p:cNvSpPr txBox="1"/>
          <p:nvPr/>
        </p:nvSpPr>
        <p:spPr>
          <a:xfrm>
            <a:off x="3794760" y="3227832"/>
            <a:ext cx="1463040" cy="475488"/>
          </a:xfrm>
          <a:prstGeom prst="rect">
            <a:avLst/>
          </a:prstGeom>
          <a:noFill/>
          <a:ln/>
        </p:spPr>
        <p:txBody>
          <a:bodyPr wrap="square" lIns="0" tIns="0" rIns="0" bIns="0" rtlCol="0" anchor="t"/>
          <a:lstStyle/>
          <a:p>
            <a:pPr algn="ctr" indent="0" marL="0">
              <a:buNone/>
            </a:pPr>
            <a:r>
              <a:rPr lang="en-US" sz="1100" dirty="0">
                <a:solidFill>
                  <a:schemeClr val="tx2"/>
                </a:solidFill>
              </a:rPr>
              <a:t>The dagger vision</a:t>
            </a:r>
            <a:endParaRPr lang="en-US" sz="1100" dirty="0"/>
          </a:p>
        </p:txBody>
      </p:sp>
      <p:sp>
        <p:nvSpPr>
          <p:cNvPr id="16" name="tdot_118"/>
          <p:cNvSpPr/>
          <p:nvPr/>
        </p:nvSpPr>
        <p:spPr>
          <a:xfrm>
            <a:off x="5660136" y="2688336"/>
            <a:ext cx="201168" cy="201168"/>
          </a:xfrm>
          <a:prstGeom prst="ellipse">
            <a:avLst/>
          </a:prstGeom>
          <a:solidFill>
            <a:srgbClr val="E4572E"/>
          </a:solidFill>
          <a:ln w="19050">
            <a:solidFill>
              <a:srgbClr val="FFFFFF"/>
            </a:solidFill>
            <a:prstDash val="solid"/>
          </a:ln>
        </p:spPr>
      </p:sp>
      <p:sp>
        <p:nvSpPr>
          <p:cNvPr id="17" name="txt_119"/>
          <p:cNvSpPr txBox="1"/>
          <p:nvPr/>
        </p:nvSpPr>
        <p:spPr>
          <a:xfrm>
            <a:off x="5074920" y="2221992"/>
            <a:ext cx="1371600" cy="256032"/>
          </a:xfrm>
          <a:prstGeom prst="rect">
            <a:avLst/>
          </a:prstGeom>
          <a:noFill/>
          <a:ln/>
        </p:spPr>
        <p:txBody>
          <a:bodyPr wrap="square" lIns="0" tIns="0" rIns="0" bIns="0" rtlCol="0" anchor="t"/>
          <a:lstStyle/>
          <a:p>
            <a:pPr algn="ctr" indent="0" marL="0">
              <a:buNone/>
            </a:pPr>
            <a:r>
              <a:rPr lang="en-US" sz="1300" b="1" dirty="0">
                <a:solidFill>
                  <a:srgbClr val="E4572E"/>
                </a:solidFill>
                <a:latin typeface="Cambria" pitchFamily="34" charset="0"/>
                <a:ea typeface="Cambria" pitchFamily="34" charset="-122"/>
                <a:cs typeface="Cambria" pitchFamily="34" charset="-120"/>
              </a:rPr>
              <a:t>Act 3 Sc 4</a:t>
            </a:r>
            <a:endParaRPr lang="en-US" sz="1300" dirty="0"/>
          </a:p>
        </p:txBody>
      </p:sp>
      <p:sp>
        <p:nvSpPr>
          <p:cNvPr id="18" name="txt_120"/>
          <p:cNvSpPr txBox="1"/>
          <p:nvPr/>
        </p:nvSpPr>
        <p:spPr>
          <a:xfrm>
            <a:off x="5029200" y="1737360"/>
            <a:ext cx="1463040" cy="475488"/>
          </a:xfrm>
          <a:prstGeom prst="rect">
            <a:avLst/>
          </a:prstGeom>
          <a:noFill/>
          <a:ln/>
        </p:spPr>
        <p:txBody>
          <a:bodyPr wrap="square" lIns="0" tIns="0" rIns="0" bIns="0" rtlCol="0" anchor="b"/>
          <a:lstStyle/>
          <a:p>
            <a:pPr algn="ctr" indent="0" marL="0">
              <a:buNone/>
            </a:pPr>
            <a:r>
              <a:rPr lang="en-US" sz="1100" dirty="0">
                <a:solidFill>
                  <a:schemeClr val="tx2"/>
                </a:solidFill>
              </a:rPr>
              <a:t>Banquo's ghost</a:t>
            </a:r>
            <a:endParaRPr lang="en-US" sz="1100" dirty="0"/>
          </a:p>
        </p:txBody>
      </p:sp>
      <p:sp>
        <p:nvSpPr>
          <p:cNvPr id="19" name="tdot_121"/>
          <p:cNvSpPr/>
          <p:nvPr/>
        </p:nvSpPr>
        <p:spPr>
          <a:xfrm>
            <a:off x="6894576" y="2688336"/>
            <a:ext cx="201168" cy="201168"/>
          </a:xfrm>
          <a:prstGeom prst="ellipse">
            <a:avLst/>
          </a:prstGeom>
          <a:solidFill>
            <a:srgbClr val="7B3FA0"/>
          </a:solidFill>
          <a:ln w="19050">
            <a:solidFill>
              <a:srgbClr val="FFFFFF"/>
            </a:solidFill>
            <a:prstDash val="solid"/>
          </a:ln>
        </p:spPr>
      </p:sp>
      <p:sp>
        <p:nvSpPr>
          <p:cNvPr id="20" name="txt_122"/>
          <p:cNvSpPr txBox="1"/>
          <p:nvPr/>
        </p:nvSpPr>
        <p:spPr>
          <a:xfrm>
            <a:off x="6309360" y="2971800"/>
            <a:ext cx="1371600" cy="256032"/>
          </a:xfrm>
          <a:prstGeom prst="rect">
            <a:avLst/>
          </a:prstGeom>
          <a:noFill/>
          <a:ln/>
        </p:spPr>
        <p:txBody>
          <a:bodyPr wrap="square" lIns="0" tIns="0" rIns="0" bIns="0" rtlCol="0" anchor="t"/>
          <a:lstStyle/>
          <a:p>
            <a:pPr algn="ctr" indent="0" marL="0">
              <a:buNone/>
            </a:pPr>
            <a:r>
              <a:rPr lang="en-US" sz="1300" b="1" dirty="0">
                <a:solidFill>
                  <a:srgbClr val="7B3FA0"/>
                </a:solidFill>
                <a:latin typeface="Cambria" pitchFamily="34" charset="0"/>
                <a:ea typeface="Cambria" pitchFamily="34" charset="-122"/>
                <a:cs typeface="Cambria" pitchFamily="34" charset="-120"/>
              </a:rPr>
              <a:t>Act 4 Sc 1</a:t>
            </a:r>
            <a:endParaRPr lang="en-US" sz="1300" dirty="0"/>
          </a:p>
        </p:txBody>
      </p:sp>
      <p:sp>
        <p:nvSpPr>
          <p:cNvPr id="21" name="txt_123"/>
          <p:cNvSpPr txBox="1"/>
          <p:nvPr/>
        </p:nvSpPr>
        <p:spPr>
          <a:xfrm>
            <a:off x="6263640" y="3227832"/>
            <a:ext cx="1463040" cy="475488"/>
          </a:xfrm>
          <a:prstGeom prst="rect">
            <a:avLst/>
          </a:prstGeom>
          <a:noFill/>
          <a:ln/>
        </p:spPr>
        <p:txBody>
          <a:bodyPr wrap="square" lIns="0" tIns="0" rIns="0" bIns="0" rtlCol="0" anchor="t"/>
          <a:lstStyle/>
          <a:p>
            <a:pPr algn="ctr" indent="0" marL="0">
              <a:buNone/>
            </a:pPr>
            <a:r>
              <a:rPr lang="en-US" sz="1100" dirty="0">
                <a:solidFill>
                  <a:schemeClr val="tx2"/>
                </a:solidFill>
              </a:rPr>
              <a:t>The apparitions</a:t>
            </a:r>
            <a:endParaRPr lang="en-US" sz="1100" dirty="0"/>
          </a:p>
        </p:txBody>
      </p:sp>
      <p:sp>
        <p:nvSpPr>
          <p:cNvPr id="22" name="tdot_124"/>
          <p:cNvSpPr/>
          <p:nvPr/>
        </p:nvSpPr>
        <p:spPr>
          <a:xfrm>
            <a:off x="8129016" y="2688336"/>
            <a:ext cx="201168" cy="201168"/>
          </a:xfrm>
          <a:prstGeom prst="ellipse">
            <a:avLst/>
          </a:prstGeom>
          <a:solidFill>
            <a:srgbClr val="17A398"/>
          </a:solidFill>
          <a:ln w="19050">
            <a:solidFill>
              <a:srgbClr val="FFFFFF"/>
            </a:solidFill>
            <a:prstDash val="solid"/>
          </a:ln>
        </p:spPr>
      </p:sp>
      <p:sp>
        <p:nvSpPr>
          <p:cNvPr id="23" name="txt_125"/>
          <p:cNvSpPr txBox="1"/>
          <p:nvPr/>
        </p:nvSpPr>
        <p:spPr>
          <a:xfrm>
            <a:off x="7543800" y="2221992"/>
            <a:ext cx="1371600" cy="256032"/>
          </a:xfrm>
          <a:prstGeom prst="rect">
            <a:avLst/>
          </a:prstGeom>
          <a:noFill/>
          <a:ln/>
        </p:spPr>
        <p:txBody>
          <a:bodyPr wrap="square" lIns="0" tIns="0" rIns="0" bIns="0" rtlCol="0" anchor="t"/>
          <a:lstStyle/>
          <a:p>
            <a:pPr algn="ctr" indent="0" marL="0">
              <a:buNone/>
            </a:pPr>
            <a:r>
              <a:rPr lang="en-US" sz="1300" b="1" dirty="0">
                <a:solidFill>
                  <a:srgbClr val="17A398"/>
                </a:solidFill>
                <a:latin typeface="Cambria" pitchFamily="34" charset="0"/>
                <a:ea typeface="Cambria" pitchFamily="34" charset="-122"/>
                <a:cs typeface="Cambria" pitchFamily="34" charset="-120"/>
              </a:rPr>
              <a:t>Act 5</a:t>
            </a:r>
            <a:endParaRPr lang="en-US" sz="1300" dirty="0"/>
          </a:p>
        </p:txBody>
      </p:sp>
      <p:sp>
        <p:nvSpPr>
          <p:cNvPr id="24" name="txt_126"/>
          <p:cNvSpPr txBox="1"/>
          <p:nvPr/>
        </p:nvSpPr>
        <p:spPr>
          <a:xfrm>
            <a:off x="7498080" y="1737360"/>
            <a:ext cx="1463040" cy="475488"/>
          </a:xfrm>
          <a:prstGeom prst="rect">
            <a:avLst/>
          </a:prstGeom>
          <a:noFill/>
          <a:ln/>
        </p:spPr>
        <p:txBody>
          <a:bodyPr wrap="square" lIns="0" tIns="0" rIns="0" bIns="0" rtlCol="0" anchor="b"/>
          <a:lstStyle/>
          <a:p>
            <a:pPr algn="ctr" indent="0" marL="0">
              <a:buNone/>
            </a:pPr>
            <a:r>
              <a:rPr lang="en-US" sz="1100" dirty="0">
                <a:solidFill>
                  <a:schemeClr val="tx2"/>
                </a:solidFill>
              </a:rPr>
              <a:t>The prophecies come true</a:t>
            </a:r>
            <a:endParaRPr lang="en-US" sz="1100" dirty="0"/>
          </a:p>
        </p:txBody>
      </p:sp>
      <p:sp>
        <p:nvSpPr>
          <p:cNvPr id="25" name="txt_127"/>
          <p:cNvSpPr txBox="1"/>
          <p:nvPr/>
        </p:nvSpPr>
        <p:spPr>
          <a:xfrm>
            <a:off x="457200" y="4297680"/>
            <a:ext cx="8229600" cy="320040"/>
          </a:xfrm>
          <a:prstGeom prst="rect">
            <a:avLst/>
          </a:prstGeom>
          <a:noFill/>
          <a:ln/>
        </p:spPr>
        <p:txBody>
          <a:bodyPr wrap="square" lIns="0" tIns="0" rIns="0" bIns="0" rtlCol="0" anchor="t"/>
          <a:lstStyle/>
          <a:p>
            <a:pPr algn="ctr" indent="0" marL="0">
              <a:buNone/>
            </a:pPr>
            <a:r>
              <a:rPr lang="en-US" sz="1400" dirty="0">
                <a:solidFill>
                  <a:schemeClr val="tx2"/>
                </a:solidFill>
              </a:rPr>
              <a:t>The supernatural appears at every turning point in Macbeth's journey.</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8046720" cy="1600200"/>
          </a:xfrm>
          <a:prstGeom prst="rect">
            <a:avLst/>
          </a:prstGeom>
          <a:noFill/>
          <a:ln/>
        </p:spPr>
        <p:txBody>
          <a:bodyPr wrap="square" lIns="0" tIns="0" rIns="0" bIns="0" rtlCol="0" anchor="b"/>
          <a:lstStyle/>
          <a:p>
            <a:pPr algn="l" indent="0" marL="0">
              <a:buNone/>
            </a:pPr>
            <a:r>
              <a:rPr lang="en-US" sz="3600" b="1" dirty="0">
                <a:solidFill>
                  <a:schemeClr val="bg1"/>
                </a:solidFill>
                <a:latin typeface="Cambria" pitchFamily="34" charset="0"/>
                <a:ea typeface="Cambria" pitchFamily="34" charset="-122"/>
                <a:cs typeface="Cambria" pitchFamily="34" charset="-120"/>
              </a:rPr>
              <a:t>Context: witchcraft in 1606</a:t>
            </a:r>
            <a:endParaRPr lang="en-US" sz="3600" dirty="0"/>
          </a:p>
        </p:txBody>
      </p:sp>
      <p:sp>
        <p:nvSpPr>
          <p:cNvPr id="3" name="Text 0"/>
          <p:cNvSpPr/>
          <p:nvPr>
            <p:ph idx="101" type="body" hasCustomPrompt="1"/>
          </p:nvPr>
        </p:nvSpPr>
        <p:spPr>
          <a:xfrm>
            <a:off x="548640" y="2880360"/>
            <a:ext cx="8046720" cy="640080"/>
          </a:xfrm>
          <a:prstGeom prst="rect">
            <a:avLst/>
          </a:prstGeom>
          <a:noFill/>
          <a:ln/>
        </p:spPr>
        <p:txBody>
          <a:bodyPr wrap="square" lIns="0" tIns="0" rIns="0" bIns="0" rtlCol="0" anchor="t"/>
          <a:lstStyle/>
          <a:p>
            <a:pPr indent="0" marL="0">
              <a:buNone/>
            </a:pPr>
            <a:r>
              <a:rPr lang="en-US" sz="1800" dirty="0">
                <a:solidFill>
                  <a:schemeClr val="bg2"/>
                </a:solidFill>
              </a:rPr>
              <a:t>Why the witches terrified a Jacobean audience</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Witchcraft and King James</a:t>
            </a:r>
            <a:endParaRPr lang="en-US" sz="3000" dirty="0"/>
          </a:p>
        </p:txBody>
      </p:sp>
      <p:sp>
        <p:nvSpPr>
          <p:cNvPr id="3" name="card_128"/>
          <p:cNvSpPr/>
          <p:nvPr/>
        </p:nvSpPr>
        <p:spPr>
          <a:xfrm>
            <a:off x="457200" y="1143000"/>
            <a:ext cx="4023360" cy="1508760"/>
          </a:xfrm>
          <a:prstGeom prst="roundRect">
            <a:avLst>
              <a:gd name="adj" fmla="val 7273"/>
            </a:avLst>
          </a:prstGeom>
          <a:solidFill>
            <a:schemeClr val="bg2"/>
          </a:solidFill>
          <a:ln/>
        </p:spPr>
      </p:sp>
      <p:sp>
        <p:nvSpPr>
          <p:cNvPr id="4" name="badge_129"/>
          <p:cNvSpPr/>
          <p:nvPr/>
        </p:nvSpPr>
        <p:spPr>
          <a:xfrm>
            <a:off x="640080" y="1344168"/>
            <a:ext cx="384048" cy="384048"/>
          </a:xfrm>
          <a:prstGeom prst="ellipse">
            <a:avLst/>
          </a:prstGeom>
          <a:solidFill>
            <a:srgbClr val="7B3FA0"/>
          </a:solidFill>
          <a:ln/>
        </p:spPr>
      </p:sp>
      <p:sp>
        <p:nvSpPr>
          <p:cNvPr id="5" name="badgeTxt_130"/>
          <p:cNvSpPr txBox="1"/>
          <p:nvPr/>
        </p:nvSpPr>
        <p:spPr>
          <a:xfrm>
            <a:off x="640080" y="134416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131"/>
          <p:cNvSpPr txBox="1"/>
          <p:nvPr/>
        </p:nvSpPr>
        <p:spPr>
          <a:xfrm>
            <a:off x="1188720" y="132588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King James and witches</a:t>
            </a:r>
            <a:endParaRPr lang="en-US" sz="1600" dirty="0"/>
          </a:p>
        </p:txBody>
      </p:sp>
      <p:sp>
        <p:nvSpPr>
          <p:cNvPr id="7" name="txt_132"/>
          <p:cNvSpPr txBox="1"/>
          <p:nvPr/>
        </p:nvSpPr>
        <p:spPr>
          <a:xfrm>
            <a:off x="1188720" y="1764792"/>
            <a:ext cx="3108960" cy="822960"/>
          </a:xfrm>
          <a:prstGeom prst="rect">
            <a:avLst/>
          </a:prstGeom>
          <a:noFill/>
          <a:ln/>
        </p:spPr>
        <p:txBody>
          <a:bodyPr wrap="square" lIns="0" tIns="0" rIns="0" bIns="0" rtlCol="0" anchor="t"/>
          <a:lstStyle/>
          <a:p>
            <a:pPr indent="0" marL="0">
              <a:buNone/>
            </a:pPr>
            <a:r>
              <a:rPr lang="en-US" sz="1300" dirty="0">
                <a:solidFill>
                  <a:schemeClr val="tx2"/>
                </a:solidFill>
              </a:rPr>
              <a:t>James I wrote Daemonologie (1597), a book about witchcraft, and took part in witch trials.</a:t>
            </a:r>
            <a:endParaRPr lang="en-US" sz="1300" dirty="0"/>
          </a:p>
        </p:txBody>
      </p:sp>
      <p:sp>
        <p:nvSpPr>
          <p:cNvPr id="8" name="card_133"/>
          <p:cNvSpPr/>
          <p:nvPr/>
        </p:nvSpPr>
        <p:spPr>
          <a:xfrm>
            <a:off x="4663440" y="1143000"/>
            <a:ext cx="4023360" cy="1508760"/>
          </a:xfrm>
          <a:prstGeom prst="roundRect">
            <a:avLst>
              <a:gd name="adj" fmla="val 7273"/>
            </a:avLst>
          </a:prstGeom>
          <a:solidFill>
            <a:schemeClr val="bg2"/>
          </a:solidFill>
          <a:ln/>
        </p:spPr>
      </p:sp>
      <p:sp>
        <p:nvSpPr>
          <p:cNvPr id="9" name="badge_134"/>
          <p:cNvSpPr/>
          <p:nvPr/>
        </p:nvSpPr>
        <p:spPr>
          <a:xfrm>
            <a:off x="4846320" y="1344168"/>
            <a:ext cx="384048" cy="384048"/>
          </a:xfrm>
          <a:prstGeom prst="ellipse">
            <a:avLst/>
          </a:prstGeom>
          <a:solidFill>
            <a:srgbClr val="7B3FA0"/>
          </a:solidFill>
          <a:ln/>
        </p:spPr>
      </p:sp>
      <p:sp>
        <p:nvSpPr>
          <p:cNvPr id="10" name="badgeTxt_135"/>
          <p:cNvSpPr txBox="1"/>
          <p:nvPr/>
        </p:nvSpPr>
        <p:spPr>
          <a:xfrm>
            <a:off x="4846320" y="134416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xt_136"/>
          <p:cNvSpPr txBox="1"/>
          <p:nvPr/>
        </p:nvSpPr>
        <p:spPr>
          <a:xfrm>
            <a:off x="5394960" y="132588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The North Berwick trials</a:t>
            </a:r>
            <a:endParaRPr lang="en-US" sz="1600" dirty="0"/>
          </a:p>
        </p:txBody>
      </p:sp>
      <p:sp>
        <p:nvSpPr>
          <p:cNvPr id="12" name="txt_137"/>
          <p:cNvSpPr txBox="1"/>
          <p:nvPr/>
        </p:nvSpPr>
        <p:spPr>
          <a:xfrm>
            <a:off x="5394960" y="1764792"/>
            <a:ext cx="3108960" cy="822960"/>
          </a:xfrm>
          <a:prstGeom prst="rect">
            <a:avLst/>
          </a:prstGeom>
          <a:noFill/>
          <a:ln/>
        </p:spPr>
        <p:txBody>
          <a:bodyPr wrap="square" lIns="0" tIns="0" rIns="0" bIns="0" rtlCol="0" anchor="t"/>
          <a:lstStyle/>
          <a:p>
            <a:pPr indent="0" marL="0">
              <a:buNone/>
            </a:pPr>
            <a:r>
              <a:rPr lang="en-US" sz="1300" dirty="0">
                <a:solidFill>
                  <a:schemeClr val="tx2"/>
                </a:solidFill>
              </a:rPr>
              <a:t>In 1590 Scottish witches were accused of raising storms to sink James's ship.</a:t>
            </a:r>
            <a:endParaRPr lang="en-US" sz="1300" dirty="0"/>
          </a:p>
        </p:txBody>
      </p:sp>
      <p:sp>
        <p:nvSpPr>
          <p:cNvPr id="13" name="card_138"/>
          <p:cNvSpPr/>
          <p:nvPr/>
        </p:nvSpPr>
        <p:spPr>
          <a:xfrm>
            <a:off x="457200" y="2834640"/>
            <a:ext cx="4023360" cy="1508760"/>
          </a:xfrm>
          <a:prstGeom prst="roundRect">
            <a:avLst>
              <a:gd name="adj" fmla="val 7273"/>
            </a:avLst>
          </a:prstGeom>
          <a:solidFill>
            <a:schemeClr val="bg2"/>
          </a:solidFill>
          <a:ln/>
        </p:spPr>
      </p:sp>
      <p:sp>
        <p:nvSpPr>
          <p:cNvPr id="14" name="badge_139"/>
          <p:cNvSpPr/>
          <p:nvPr/>
        </p:nvSpPr>
        <p:spPr>
          <a:xfrm>
            <a:off x="640080" y="3035808"/>
            <a:ext cx="384048" cy="384048"/>
          </a:xfrm>
          <a:prstGeom prst="ellipse">
            <a:avLst/>
          </a:prstGeom>
          <a:solidFill>
            <a:srgbClr val="7B3FA0"/>
          </a:solidFill>
          <a:ln/>
        </p:spPr>
      </p:sp>
      <p:sp>
        <p:nvSpPr>
          <p:cNvPr id="15" name="badgeTxt_140"/>
          <p:cNvSpPr txBox="1"/>
          <p:nvPr/>
        </p:nvSpPr>
        <p:spPr>
          <a:xfrm>
            <a:off x="640080" y="303580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xt_141"/>
          <p:cNvSpPr txBox="1"/>
          <p:nvPr/>
        </p:nvSpPr>
        <p:spPr>
          <a:xfrm>
            <a:off x="1188720" y="301752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A crime punished by death</a:t>
            </a:r>
            <a:endParaRPr lang="en-US" sz="1600" dirty="0"/>
          </a:p>
        </p:txBody>
      </p:sp>
      <p:sp>
        <p:nvSpPr>
          <p:cNvPr id="17" name="txt_142"/>
          <p:cNvSpPr txBox="1"/>
          <p:nvPr/>
        </p:nvSpPr>
        <p:spPr>
          <a:xfrm>
            <a:off x="1188720" y="3456432"/>
            <a:ext cx="3108960" cy="822960"/>
          </a:xfrm>
          <a:prstGeom prst="rect">
            <a:avLst/>
          </a:prstGeom>
          <a:noFill/>
          <a:ln/>
        </p:spPr>
        <p:txBody>
          <a:bodyPr wrap="square" lIns="0" tIns="0" rIns="0" bIns="0" rtlCol="0" anchor="t"/>
          <a:lstStyle/>
          <a:p>
            <a:pPr indent="0" marL="0">
              <a:buNone/>
            </a:pPr>
            <a:r>
              <a:rPr lang="en-US" sz="1300" dirty="0">
                <a:solidFill>
                  <a:schemeClr val="tx2"/>
                </a:solidFill>
              </a:rPr>
              <a:t>The Witchcraft Act of 1604 made using witchcraft to harm others punishable by death.</a:t>
            </a:r>
            <a:endParaRPr lang="en-US" sz="1300" dirty="0"/>
          </a:p>
        </p:txBody>
      </p:sp>
      <p:sp>
        <p:nvSpPr>
          <p:cNvPr id="18" name="card_143"/>
          <p:cNvSpPr/>
          <p:nvPr/>
        </p:nvSpPr>
        <p:spPr>
          <a:xfrm>
            <a:off x="4663440" y="2834640"/>
            <a:ext cx="4023360" cy="1508760"/>
          </a:xfrm>
          <a:prstGeom prst="roundRect">
            <a:avLst>
              <a:gd name="adj" fmla="val 7273"/>
            </a:avLst>
          </a:prstGeom>
          <a:solidFill>
            <a:schemeClr val="bg2"/>
          </a:solidFill>
          <a:ln/>
        </p:spPr>
      </p:sp>
      <p:sp>
        <p:nvSpPr>
          <p:cNvPr id="19" name="badge_144"/>
          <p:cNvSpPr/>
          <p:nvPr/>
        </p:nvSpPr>
        <p:spPr>
          <a:xfrm>
            <a:off x="4846320" y="3035808"/>
            <a:ext cx="384048" cy="384048"/>
          </a:xfrm>
          <a:prstGeom prst="ellipse">
            <a:avLst/>
          </a:prstGeom>
          <a:solidFill>
            <a:srgbClr val="7B3FA0"/>
          </a:solidFill>
          <a:ln/>
        </p:spPr>
      </p:sp>
      <p:sp>
        <p:nvSpPr>
          <p:cNvPr id="20" name="badgeTxt_145"/>
          <p:cNvSpPr txBox="1"/>
          <p:nvPr/>
        </p:nvSpPr>
        <p:spPr>
          <a:xfrm>
            <a:off x="4846320" y="303580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xt_146"/>
          <p:cNvSpPr txBox="1"/>
          <p:nvPr/>
        </p:nvSpPr>
        <p:spPr>
          <a:xfrm>
            <a:off x="5394960" y="301752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Agents of the devil</a:t>
            </a:r>
            <a:endParaRPr lang="en-US" sz="1600" dirty="0"/>
          </a:p>
        </p:txBody>
      </p:sp>
      <p:sp>
        <p:nvSpPr>
          <p:cNvPr id="22" name="txt_147"/>
          <p:cNvSpPr txBox="1"/>
          <p:nvPr/>
        </p:nvSpPr>
        <p:spPr>
          <a:xfrm>
            <a:off x="5394960" y="3456432"/>
            <a:ext cx="3108960" cy="822960"/>
          </a:xfrm>
          <a:prstGeom prst="rect">
            <a:avLst/>
          </a:prstGeom>
          <a:noFill/>
          <a:ln/>
        </p:spPr>
        <p:txBody>
          <a:bodyPr wrap="square" lIns="0" tIns="0" rIns="0" bIns="0" rtlCol="0" anchor="t"/>
          <a:lstStyle/>
          <a:p>
            <a:pPr indent="0" marL="0">
              <a:buNone/>
            </a:pPr>
            <a:r>
              <a:rPr lang="en-US" sz="1300" dirty="0">
                <a:solidFill>
                  <a:schemeClr val="tx2"/>
                </a:solidFill>
              </a:rPr>
              <a:t>Witches were thought to serve the devil and to trick people into sin and damnation.</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8046720" cy="1600200"/>
          </a:xfrm>
          <a:prstGeom prst="rect">
            <a:avLst/>
          </a:prstGeom>
          <a:noFill/>
          <a:ln/>
        </p:spPr>
        <p:txBody>
          <a:bodyPr wrap="square" lIns="0" tIns="0" rIns="0" bIns="0" rtlCol="0" anchor="b"/>
          <a:lstStyle/>
          <a:p>
            <a:pPr algn="l" indent="0" marL="0">
              <a:buNone/>
            </a:pPr>
            <a:r>
              <a:rPr lang="en-US" sz="3600" b="1" dirty="0">
                <a:solidFill>
                  <a:schemeClr val="bg1"/>
                </a:solidFill>
                <a:latin typeface="Cambria" pitchFamily="34" charset="0"/>
                <a:ea typeface="Cambria" pitchFamily="34" charset="-122"/>
                <a:cs typeface="Cambria" pitchFamily="34" charset="-120"/>
              </a:rPr>
              <a:t>Act 1: the prophecies</a:t>
            </a:r>
            <a:endParaRPr lang="en-US" sz="3600" dirty="0"/>
          </a:p>
        </p:txBody>
      </p:sp>
      <p:sp>
        <p:nvSpPr>
          <p:cNvPr id="3" name="Text 0"/>
          <p:cNvSpPr/>
          <p:nvPr>
            <p:ph idx="101" type="body" hasCustomPrompt="1"/>
          </p:nvPr>
        </p:nvSpPr>
        <p:spPr>
          <a:xfrm>
            <a:off x="548640" y="2880360"/>
            <a:ext cx="8046720" cy="640080"/>
          </a:xfrm>
          <a:prstGeom prst="rect">
            <a:avLst/>
          </a:prstGeom>
          <a:noFill/>
          <a:ln/>
        </p:spPr>
        <p:txBody>
          <a:bodyPr wrap="square" lIns="0" tIns="0" rIns="0" bIns="0" rtlCol="0" anchor="t"/>
          <a:lstStyle/>
          <a:p>
            <a:pPr indent="0" marL="0">
              <a:buNone/>
            </a:pPr>
            <a:r>
              <a:rPr lang="en-US" sz="1800" dirty="0">
                <a:solidFill>
                  <a:schemeClr val="bg2"/>
                </a:solidFill>
              </a:rPr>
              <a:t>"Fair is foul, and foul is fair"</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Act 1: meeting the weird sisters</a:t>
            </a:r>
            <a:endParaRPr lang="en-US" sz="3000" dirty="0"/>
          </a:p>
        </p:txBody>
      </p:sp>
      <p:sp>
        <p:nvSpPr>
          <p:cNvPr id="3" name="card_148"/>
          <p:cNvSpPr/>
          <p:nvPr/>
        </p:nvSpPr>
        <p:spPr>
          <a:xfrm>
            <a:off x="457200" y="1097280"/>
            <a:ext cx="8229600" cy="768096"/>
          </a:xfrm>
          <a:prstGeom prst="roundRect">
            <a:avLst>
              <a:gd name="adj" fmla="val 14286"/>
            </a:avLst>
          </a:prstGeom>
          <a:solidFill>
            <a:schemeClr val="bg2"/>
          </a:solidFill>
          <a:ln/>
        </p:spPr>
      </p:sp>
      <p:sp>
        <p:nvSpPr>
          <p:cNvPr id="4" name="bar_149"/>
          <p:cNvSpPr/>
          <p:nvPr/>
        </p:nvSpPr>
        <p:spPr>
          <a:xfrm>
            <a:off x="457200" y="1207008"/>
            <a:ext cx="73152" cy="548640"/>
          </a:xfrm>
          <a:prstGeom prst="rect">
            <a:avLst/>
          </a:prstGeom>
          <a:solidFill>
            <a:srgbClr val="F3B61F"/>
          </a:solidFill>
          <a:ln/>
        </p:spPr>
      </p:sp>
      <p:sp>
        <p:nvSpPr>
          <p:cNvPr id="5" name="txt_150"/>
          <p:cNvSpPr txBox="1"/>
          <p:nvPr/>
        </p:nvSpPr>
        <p:spPr>
          <a:xfrm>
            <a:off x="685800" y="1152144"/>
            <a:ext cx="384048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"Fair is foul, and foul is fair: / Hover through the fog and filthy air"</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1 Scene 1, the witches</a:t>
            </a:r>
            <a:endParaRPr lang="en-US" sz="1400" dirty="0"/>
          </a:p>
        </p:txBody>
      </p:sp>
      <p:sp>
        <p:nvSpPr>
          <p:cNvPr id="6" name="txt_151"/>
          <p:cNvSpPr txBox="1"/>
          <p:nvPr/>
        </p:nvSpPr>
        <p:spPr>
          <a:xfrm>
            <a:off x="4617720" y="1152144"/>
            <a:ext cx="3931920" cy="658368"/>
          </a:xfrm>
          <a:prstGeom prst="rect">
            <a:avLst/>
          </a:prstGeom>
          <a:noFill/>
          <a:ln/>
        </p:spPr>
        <p:txBody>
          <a:bodyPr wrap="square" lIns="0" tIns="0" rIns="0" bIns="0" rtlCol="0" anchor="ctr"/>
          <a:lstStyle/>
          <a:p>
            <a:pPr indent="0" marL="0">
              <a:buNone/>
            </a:pPr>
            <a:r>
              <a:rPr lang="en-US" sz="1300" dirty="0">
                <a:solidFill>
                  <a:schemeClr val="tx1"/>
                </a:solidFill>
              </a:rPr>
              <a:t>A paradox: good and evil are reversed. It warns that nothing in the play will be what it seems.</a:t>
            </a:r>
            <a:endParaRPr lang="en-US" sz="1300" dirty="0"/>
          </a:p>
        </p:txBody>
      </p:sp>
      <p:sp>
        <p:nvSpPr>
          <p:cNvPr id="7" name="card_152"/>
          <p:cNvSpPr/>
          <p:nvPr/>
        </p:nvSpPr>
        <p:spPr>
          <a:xfrm>
            <a:off x="457200" y="1993392"/>
            <a:ext cx="8229600" cy="768096"/>
          </a:xfrm>
          <a:prstGeom prst="roundRect">
            <a:avLst>
              <a:gd name="adj" fmla="val 14286"/>
            </a:avLst>
          </a:prstGeom>
          <a:solidFill>
            <a:schemeClr val="bg2"/>
          </a:solidFill>
          <a:ln/>
        </p:spPr>
      </p:sp>
      <p:sp>
        <p:nvSpPr>
          <p:cNvPr id="8" name="bar_153"/>
          <p:cNvSpPr/>
          <p:nvPr/>
        </p:nvSpPr>
        <p:spPr>
          <a:xfrm>
            <a:off x="457200" y="2103120"/>
            <a:ext cx="73152" cy="548640"/>
          </a:xfrm>
          <a:prstGeom prst="rect">
            <a:avLst/>
          </a:prstGeom>
          <a:solidFill>
            <a:srgbClr val="F3B61F"/>
          </a:solidFill>
          <a:ln/>
        </p:spPr>
      </p:sp>
      <p:sp>
        <p:nvSpPr>
          <p:cNvPr id="9" name="txt_154"/>
          <p:cNvSpPr txBox="1"/>
          <p:nvPr/>
        </p:nvSpPr>
        <p:spPr>
          <a:xfrm>
            <a:off x="685800" y="2048256"/>
            <a:ext cx="384048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"So foul and fair a day I have not seen"</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1 Scene 3, Macbeth's first words</a:t>
            </a:r>
            <a:endParaRPr lang="en-US" sz="1400" dirty="0"/>
          </a:p>
        </p:txBody>
      </p:sp>
      <p:sp>
        <p:nvSpPr>
          <p:cNvPr id="10" name="txt_155"/>
          <p:cNvSpPr txBox="1"/>
          <p:nvPr/>
        </p:nvSpPr>
        <p:spPr>
          <a:xfrm>
            <a:off x="4617720" y="2048256"/>
            <a:ext cx="3931920" cy="658368"/>
          </a:xfrm>
          <a:prstGeom prst="rect">
            <a:avLst/>
          </a:prstGeom>
          <a:noFill/>
          <a:ln/>
        </p:spPr>
        <p:txBody>
          <a:bodyPr wrap="square" lIns="0" tIns="0" rIns="0" bIns="0" rtlCol="0" anchor="ctr"/>
          <a:lstStyle/>
          <a:p>
            <a:pPr indent="0" marL="0">
              <a:buNone/>
            </a:pPr>
            <a:r>
              <a:rPr lang="en-US" sz="1300" dirty="0">
                <a:solidFill>
                  <a:schemeClr val="tx1"/>
                </a:solidFill>
              </a:rPr>
              <a:t>He echoes the witches before he has even met them, linking him to them from the start.</a:t>
            </a:r>
            <a:endParaRPr lang="en-US" sz="1300" dirty="0"/>
          </a:p>
        </p:txBody>
      </p:sp>
      <p:sp>
        <p:nvSpPr>
          <p:cNvPr id="11" name="card_156"/>
          <p:cNvSpPr/>
          <p:nvPr/>
        </p:nvSpPr>
        <p:spPr>
          <a:xfrm>
            <a:off x="457200" y="2889504"/>
            <a:ext cx="8229600" cy="768096"/>
          </a:xfrm>
          <a:prstGeom prst="roundRect">
            <a:avLst>
              <a:gd name="adj" fmla="val 14286"/>
            </a:avLst>
          </a:prstGeom>
          <a:solidFill>
            <a:schemeClr val="bg2"/>
          </a:solidFill>
          <a:ln/>
        </p:spPr>
      </p:sp>
      <p:sp>
        <p:nvSpPr>
          <p:cNvPr id="12" name="bar_157"/>
          <p:cNvSpPr/>
          <p:nvPr/>
        </p:nvSpPr>
        <p:spPr>
          <a:xfrm>
            <a:off x="457200" y="2999232"/>
            <a:ext cx="73152" cy="548640"/>
          </a:xfrm>
          <a:prstGeom prst="rect">
            <a:avLst/>
          </a:prstGeom>
          <a:solidFill>
            <a:srgbClr val="F3B61F"/>
          </a:solidFill>
          <a:ln/>
        </p:spPr>
      </p:sp>
      <p:sp>
        <p:nvSpPr>
          <p:cNvPr id="13" name="txt_158"/>
          <p:cNvSpPr txBox="1"/>
          <p:nvPr/>
        </p:nvSpPr>
        <p:spPr>
          <a:xfrm>
            <a:off x="685800" y="2944368"/>
            <a:ext cx="384048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"All hail, Macbeth, that shalt be king hereafter!"</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1 Scene 3, Third Witch</a:t>
            </a:r>
            <a:endParaRPr lang="en-US" sz="1400" dirty="0"/>
          </a:p>
        </p:txBody>
      </p:sp>
      <p:sp>
        <p:nvSpPr>
          <p:cNvPr id="14" name="txt_159"/>
          <p:cNvSpPr txBox="1"/>
          <p:nvPr/>
        </p:nvSpPr>
        <p:spPr>
          <a:xfrm>
            <a:off x="4617720" y="2944368"/>
            <a:ext cx="3931920" cy="658368"/>
          </a:xfrm>
          <a:prstGeom prst="rect">
            <a:avLst/>
          </a:prstGeom>
          <a:noFill/>
          <a:ln/>
        </p:spPr>
        <p:txBody>
          <a:bodyPr wrap="square" lIns="0" tIns="0" rIns="0" bIns="0" rtlCol="0" anchor="ctr"/>
          <a:lstStyle/>
          <a:p>
            <a:pPr indent="0" marL="0">
              <a:buNone/>
            </a:pPr>
            <a:r>
              <a:rPr lang="en-US" sz="1300" dirty="0">
                <a:solidFill>
                  <a:schemeClr val="tx1"/>
                </a:solidFill>
              </a:rPr>
              <a:t>The prophecy that plants the idea of becoming king.</a:t>
            </a:r>
            <a:endParaRPr lang="en-US" sz="1300" dirty="0"/>
          </a:p>
        </p:txBody>
      </p:sp>
      <p:sp>
        <p:nvSpPr>
          <p:cNvPr id="15" name="card_160"/>
          <p:cNvSpPr/>
          <p:nvPr/>
        </p:nvSpPr>
        <p:spPr>
          <a:xfrm>
            <a:off x="457200" y="3785616"/>
            <a:ext cx="8229600" cy="768096"/>
          </a:xfrm>
          <a:prstGeom prst="roundRect">
            <a:avLst>
              <a:gd name="adj" fmla="val 14286"/>
            </a:avLst>
          </a:prstGeom>
          <a:solidFill>
            <a:schemeClr val="bg2"/>
          </a:solidFill>
          <a:ln/>
        </p:spPr>
      </p:sp>
      <p:sp>
        <p:nvSpPr>
          <p:cNvPr id="16" name="bar_161"/>
          <p:cNvSpPr/>
          <p:nvPr/>
        </p:nvSpPr>
        <p:spPr>
          <a:xfrm>
            <a:off x="457200" y="3895344"/>
            <a:ext cx="73152" cy="548640"/>
          </a:xfrm>
          <a:prstGeom prst="rect">
            <a:avLst/>
          </a:prstGeom>
          <a:solidFill>
            <a:srgbClr val="F3B61F"/>
          </a:solidFill>
          <a:ln/>
        </p:spPr>
      </p:sp>
      <p:sp>
        <p:nvSpPr>
          <p:cNvPr id="17" name="txt_162"/>
          <p:cNvSpPr txBox="1"/>
          <p:nvPr/>
        </p:nvSpPr>
        <p:spPr>
          <a:xfrm>
            <a:off x="685800" y="3840480"/>
            <a:ext cx="384048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"The instruments of darkness tell us truths, / Win us with honest trifles"</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1 Scene 3, Banquo</a:t>
            </a:r>
            <a:endParaRPr lang="en-US" sz="1400" dirty="0"/>
          </a:p>
        </p:txBody>
      </p:sp>
      <p:sp>
        <p:nvSpPr>
          <p:cNvPr id="18" name="txt_163"/>
          <p:cNvSpPr txBox="1"/>
          <p:nvPr/>
        </p:nvSpPr>
        <p:spPr>
          <a:xfrm>
            <a:off x="4617720" y="3840480"/>
            <a:ext cx="3931920" cy="658368"/>
          </a:xfrm>
          <a:prstGeom prst="rect">
            <a:avLst/>
          </a:prstGeom>
          <a:noFill/>
          <a:ln/>
        </p:spPr>
        <p:txBody>
          <a:bodyPr wrap="square" lIns="0" tIns="0" rIns="0" bIns="0" rtlCol="0" anchor="ctr"/>
          <a:lstStyle/>
          <a:p>
            <a:pPr indent="0" marL="0">
              <a:buNone/>
            </a:pPr>
            <a:r>
              <a:rPr lang="en-US" sz="1300" dirty="0">
                <a:solidFill>
                  <a:schemeClr val="tx1"/>
                </a:solidFill>
              </a:rPr>
              <a:t>Banquo warns that evil uses small truths to trick people into ruin. Macbeth ignores the warning.</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Zooming in: the witches' language</a:t>
            </a:r>
            <a:endParaRPr lang="en-US" sz="3000" dirty="0"/>
          </a:p>
        </p:txBody>
      </p:sp>
      <p:sp>
        <p:nvSpPr>
          <p:cNvPr id="3" name="card_164"/>
          <p:cNvSpPr/>
          <p:nvPr/>
        </p:nvSpPr>
        <p:spPr>
          <a:xfrm>
            <a:off x="457200" y="1143000"/>
            <a:ext cx="8229600" cy="960120"/>
          </a:xfrm>
          <a:prstGeom prst="roundRect">
            <a:avLst>
              <a:gd name="adj" fmla="val 11429"/>
            </a:avLst>
          </a:prstGeom>
          <a:solidFill>
            <a:srgbClr val="FDF3DC"/>
          </a:solidFill>
          <a:ln/>
        </p:spPr>
      </p:sp>
      <p:sp>
        <p:nvSpPr>
          <p:cNvPr id="4" name="txt_165"/>
          <p:cNvSpPr txBox="1"/>
          <p:nvPr/>
        </p:nvSpPr>
        <p:spPr>
          <a:xfrm>
            <a:off x="685800" y="1188720"/>
            <a:ext cx="7772400" cy="868680"/>
          </a:xfrm>
          <a:prstGeom prst="rect">
            <a:avLst/>
          </a:prstGeom>
          <a:noFill/>
          <a:ln/>
        </p:spPr>
        <p:txBody>
          <a:bodyPr wrap="square" lIns="0" tIns="0" rIns="0" bIns="0" rtlCol="0" anchor="ctr"/>
          <a:lstStyle/>
          <a:p>
            <a:pPr algn="ctr" indent="0" marL="0">
              <a:buNone/>
            </a:pPr>
            <a:r>
              <a:rPr lang="en-US" sz="2000" b="1" i="1" dirty="0">
                <a:solidFill>
                  <a:srgbClr val="9A6B00"/>
                </a:solidFill>
                <a:latin typeface="Cambria" pitchFamily="34" charset="0"/>
                <a:ea typeface="Cambria" pitchFamily="34" charset="-122"/>
                <a:cs typeface="Cambria" pitchFamily="34" charset="-120"/>
              </a:rPr>
              <a:t>"Double, double toil and trouble; / Fire burn and cauldron bubble"</a:t>
            </a:r>
            <a:endParaRPr lang="en-US" sz="2000" dirty="0"/>
          </a:p>
        </p:txBody>
      </p:sp>
      <p:sp>
        <p:nvSpPr>
          <p:cNvPr id="5" name="card_166"/>
          <p:cNvSpPr/>
          <p:nvPr/>
        </p:nvSpPr>
        <p:spPr>
          <a:xfrm>
            <a:off x="457200" y="2331720"/>
            <a:ext cx="2606040" cy="1554480"/>
          </a:xfrm>
          <a:prstGeom prst="roundRect">
            <a:avLst>
              <a:gd name="adj" fmla="val 7059"/>
            </a:avLst>
          </a:prstGeom>
          <a:solidFill>
            <a:schemeClr val="bg2"/>
          </a:solidFill>
          <a:ln/>
        </p:spPr>
      </p:sp>
      <p:sp>
        <p:nvSpPr>
          <p:cNvPr id="6" name="txt_167"/>
          <p:cNvSpPr txBox="1"/>
          <p:nvPr/>
        </p:nvSpPr>
        <p:spPr>
          <a:xfrm>
            <a:off x="640080" y="2468880"/>
            <a:ext cx="2286000" cy="365760"/>
          </a:xfrm>
          <a:prstGeom prst="rect">
            <a:avLst/>
          </a:prstGeom>
          <a:noFill/>
          <a:ln/>
        </p:spPr>
        <p:txBody>
          <a:bodyPr wrap="square" lIns="0" tIns="0" rIns="0" bIns="0" rtlCol="0" anchor="t"/>
          <a:lstStyle/>
          <a:p>
            <a:pPr indent="0" marL="0">
              <a:buNone/>
            </a:pPr>
            <a:r>
              <a:rPr lang="en-US" sz="1600" b="1" dirty="0">
                <a:solidFill>
                  <a:schemeClr val="accent6"/>
                </a:solidFill>
                <a:latin typeface="Cambria" pitchFamily="34" charset="0"/>
                <a:ea typeface="Cambria" pitchFamily="34" charset="-122"/>
                <a:cs typeface="Cambria" pitchFamily="34" charset="-120"/>
              </a:rPr>
              <a:t>A different rhythm</a:t>
            </a:r>
            <a:endParaRPr lang="en-US" sz="1600" dirty="0"/>
          </a:p>
        </p:txBody>
      </p:sp>
      <p:sp>
        <p:nvSpPr>
          <p:cNvPr id="7" name="txt_168"/>
          <p:cNvSpPr txBox="1"/>
          <p:nvPr/>
        </p:nvSpPr>
        <p:spPr>
          <a:xfrm>
            <a:off x="640080" y="2880360"/>
            <a:ext cx="2286000" cy="960120"/>
          </a:xfrm>
          <a:prstGeom prst="rect">
            <a:avLst/>
          </a:prstGeom>
          <a:noFill/>
          <a:ln/>
        </p:spPr>
        <p:txBody>
          <a:bodyPr wrap="square" lIns="0" tIns="0" rIns="0" bIns="0" rtlCol="0" anchor="t"/>
          <a:lstStyle/>
          <a:p>
            <a:pPr indent="0" marL="0">
              <a:buNone/>
            </a:pPr>
            <a:r>
              <a:rPr lang="en-US" sz="1300" dirty="0">
                <a:solidFill>
                  <a:schemeClr val="tx2"/>
                </a:solidFill>
              </a:rPr>
              <a:t>Most characters speak in iambic pentameter. The witches use a shorter, chanting rhythm that sounds like a spell.</a:t>
            </a:r>
            <a:endParaRPr lang="en-US" sz="1300" dirty="0"/>
          </a:p>
        </p:txBody>
      </p:sp>
      <p:sp>
        <p:nvSpPr>
          <p:cNvPr id="8" name="card_169"/>
          <p:cNvSpPr/>
          <p:nvPr/>
        </p:nvSpPr>
        <p:spPr>
          <a:xfrm>
            <a:off x="3273552" y="2331720"/>
            <a:ext cx="2606040" cy="1554480"/>
          </a:xfrm>
          <a:prstGeom prst="roundRect">
            <a:avLst>
              <a:gd name="adj" fmla="val 7059"/>
            </a:avLst>
          </a:prstGeom>
          <a:solidFill>
            <a:schemeClr val="bg2"/>
          </a:solidFill>
          <a:ln/>
        </p:spPr>
      </p:sp>
      <p:sp>
        <p:nvSpPr>
          <p:cNvPr id="9" name="txt_170"/>
          <p:cNvSpPr txBox="1"/>
          <p:nvPr/>
        </p:nvSpPr>
        <p:spPr>
          <a:xfrm>
            <a:off x="3456432" y="2468880"/>
            <a:ext cx="2286000" cy="365760"/>
          </a:xfrm>
          <a:prstGeom prst="rect">
            <a:avLst/>
          </a:prstGeom>
          <a:noFill/>
          <a:ln/>
        </p:spPr>
        <p:txBody>
          <a:bodyPr wrap="square" lIns="0" tIns="0" rIns="0" bIns="0" rtlCol="0" anchor="t"/>
          <a:lstStyle/>
          <a:p>
            <a:pPr indent="0" marL="0">
              <a:buNone/>
            </a:pPr>
            <a:r>
              <a:rPr lang="en-US" sz="1600" b="1" dirty="0">
                <a:solidFill>
                  <a:schemeClr val="accent6"/>
                </a:solidFill>
                <a:latin typeface="Cambria" pitchFamily="34" charset="0"/>
                <a:ea typeface="Cambria" pitchFamily="34" charset="-122"/>
                <a:cs typeface="Cambria" pitchFamily="34" charset="-120"/>
              </a:rPr>
              <a:t>Rhyme</a:t>
            </a:r>
            <a:endParaRPr lang="en-US" sz="1600" dirty="0"/>
          </a:p>
        </p:txBody>
      </p:sp>
      <p:sp>
        <p:nvSpPr>
          <p:cNvPr id="10" name="txt_171"/>
          <p:cNvSpPr txBox="1"/>
          <p:nvPr/>
        </p:nvSpPr>
        <p:spPr>
          <a:xfrm>
            <a:off x="3456432" y="2880360"/>
            <a:ext cx="2286000" cy="960120"/>
          </a:xfrm>
          <a:prstGeom prst="rect">
            <a:avLst/>
          </a:prstGeom>
          <a:noFill/>
          <a:ln/>
        </p:spPr>
        <p:txBody>
          <a:bodyPr wrap="square" lIns="0" tIns="0" rIns="0" bIns="0" rtlCol="0" anchor="t"/>
          <a:lstStyle/>
          <a:p>
            <a:pPr indent="0" marL="0">
              <a:buNone/>
            </a:pPr>
            <a:r>
              <a:rPr lang="en-US" sz="1300" dirty="0">
                <a:solidFill>
                  <a:schemeClr val="tx2"/>
                </a:solidFill>
              </a:rPr>
              <a:t>Rhyming couplets make their words sound like incantations, setting them apart from humans.</a:t>
            </a:r>
            <a:endParaRPr lang="en-US" sz="1300" dirty="0"/>
          </a:p>
        </p:txBody>
      </p:sp>
      <p:sp>
        <p:nvSpPr>
          <p:cNvPr id="11" name="card_172"/>
          <p:cNvSpPr/>
          <p:nvPr/>
        </p:nvSpPr>
        <p:spPr>
          <a:xfrm>
            <a:off x="6089904" y="2331720"/>
            <a:ext cx="2606040" cy="1554480"/>
          </a:xfrm>
          <a:prstGeom prst="roundRect">
            <a:avLst>
              <a:gd name="adj" fmla="val 7059"/>
            </a:avLst>
          </a:prstGeom>
          <a:solidFill>
            <a:schemeClr val="bg2"/>
          </a:solidFill>
          <a:ln/>
        </p:spPr>
      </p:sp>
      <p:sp>
        <p:nvSpPr>
          <p:cNvPr id="12" name="txt_173"/>
          <p:cNvSpPr txBox="1"/>
          <p:nvPr/>
        </p:nvSpPr>
        <p:spPr>
          <a:xfrm>
            <a:off x="6272784" y="2468880"/>
            <a:ext cx="2286000" cy="365760"/>
          </a:xfrm>
          <a:prstGeom prst="rect">
            <a:avLst/>
          </a:prstGeom>
          <a:noFill/>
          <a:ln/>
        </p:spPr>
        <p:txBody>
          <a:bodyPr wrap="square" lIns="0" tIns="0" rIns="0" bIns="0" rtlCol="0" anchor="t"/>
          <a:lstStyle/>
          <a:p>
            <a:pPr indent="0" marL="0">
              <a:buNone/>
            </a:pPr>
            <a:r>
              <a:rPr lang="en-US" sz="1600" b="1" dirty="0">
                <a:solidFill>
                  <a:schemeClr val="accent6"/>
                </a:solidFill>
                <a:latin typeface="Cambria" pitchFamily="34" charset="0"/>
                <a:ea typeface="Cambria" pitchFamily="34" charset="-122"/>
                <a:cs typeface="Cambria" pitchFamily="34" charset="-120"/>
              </a:rPr>
              <a:t>Repetition</a:t>
            </a:r>
            <a:endParaRPr lang="en-US" sz="1600" dirty="0"/>
          </a:p>
        </p:txBody>
      </p:sp>
      <p:sp>
        <p:nvSpPr>
          <p:cNvPr id="13" name="txt_174"/>
          <p:cNvSpPr txBox="1"/>
          <p:nvPr/>
        </p:nvSpPr>
        <p:spPr>
          <a:xfrm>
            <a:off x="6272784" y="2880360"/>
            <a:ext cx="2286000" cy="960120"/>
          </a:xfrm>
          <a:prstGeom prst="rect">
            <a:avLst/>
          </a:prstGeom>
          <a:noFill/>
          <a:ln/>
        </p:spPr>
        <p:txBody>
          <a:bodyPr wrap="square" lIns="0" tIns="0" rIns="0" bIns="0" rtlCol="0" anchor="t"/>
          <a:lstStyle/>
          <a:p>
            <a:pPr indent="0" marL="0">
              <a:buNone/>
            </a:pPr>
            <a:r>
              <a:rPr lang="en-US" sz="1300" dirty="0">
                <a:solidFill>
                  <a:schemeClr val="tx2"/>
                </a:solidFill>
              </a:rPr>
              <a:t>"Double, double" and triple greetings ("All hail") give their speech a ritual, hypnotic power.</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Banquo and Macbeth: different choices</a:t>
            </a:r>
            <a:endParaRPr lang="en-US" sz="3000" dirty="0"/>
          </a:p>
        </p:txBody>
      </p:sp>
      <p:sp>
        <p:nvSpPr>
          <p:cNvPr id="3" name="card_175"/>
          <p:cNvSpPr/>
          <p:nvPr/>
        </p:nvSpPr>
        <p:spPr>
          <a:xfrm>
            <a:off x="457200" y="1097280"/>
            <a:ext cx="4023360" cy="566928"/>
          </a:xfrm>
          <a:prstGeom prst="roundRect">
            <a:avLst>
              <a:gd name="adj" fmla="val 19355"/>
            </a:avLst>
          </a:prstGeom>
          <a:solidFill>
            <a:srgbClr val="17A398"/>
          </a:solidFill>
          <a:ln/>
        </p:spPr>
      </p:sp>
      <p:sp>
        <p:nvSpPr>
          <p:cNvPr id="4" name="card_176"/>
          <p:cNvSpPr/>
          <p:nvPr/>
        </p:nvSpPr>
        <p:spPr>
          <a:xfrm>
            <a:off x="4663440" y="1097280"/>
            <a:ext cx="4023360" cy="566928"/>
          </a:xfrm>
          <a:prstGeom prst="roundRect">
            <a:avLst>
              <a:gd name="adj" fmla="val 19355"/>
            </a:avLst>
          </a:prstGeom>
          <a:solidFill>
            <a:srgbClr val="E4572E"/>
          </a:solidFill>
          <a:ln/>
        </p:spPr>
      </p:sp>
      <p:sp>
        <p:nvSpPr>
          <p:cNvPr id="5" name="txt_177"/>
          <p:cNvSpPr txBox="1"/>
          <p:nvPr/>
        </p:nvSpPr>
        <p:spPr>
          <a:xfrm>
            <a:off x="640080" y="1097280"/>
            <a:ext cx="3657600" cy="566928"/>
          </a:xfrm>
          <a:prstGeom prst="rect">
            <a:avLst/>
          </a:prstGeom>
          <a:noFill/>
          <a:ln/>
        </p:spPr>
        <p:txBody>
          <a:bodyPr wrap="square" lIns="0" tIns="0" rIns="0" bIns="0" rtlCol="0" anchor="ctr"/>
          <a:lstStyle/>
          <a:p>
            <a:pPr algn="ctr" indent="0" marL="0">
              <a:buNone/>
            </a:pPr>
            <a:r>
              <a:rPr lang="en-US" sz="1700" b="1" dirty="0">
                <a:solidFill>
                  <a:schemeClr val="bg1"/>
                </a:solidFill>
                <a:latin typeface="Cambria" pitchFamily="34" charset="0"/>
                <a:ea typeface="Cambria" pitchFamily="34" charset="-122"/>
                <a:cs typeface="Cambria" pitchFamily="34" charset="-120"/>
              </a:rPr>
              <a:t>Banquo</a:t>
            </a:r>
            <a:endParaRPr lang="en-US" sz="1700" dirty="0"/>
          </a:p>
        </p:txBody>
      </p:sp>
      <p:sp>
        <p:nvSpPr>
          <p:cNvPr id="6" name="txt_178"/>
          <p:cNvSpPr txBox="1"/>
          <p:nvPr/>
        </p:nvSpPr>
        <p:spPr>
          <a:xfrm>
            <a:off x="4846320" y="1097280"/>
            <a:ext cx="3657600" cy="566928"/>
          </a:xfrm>
          <a:prstGeom prst="rect">
            <a:avLst/>
          </a:prstGeom>
          <a:noFill/>
          <a:ln/>
        </p:spPr>
        <p:txBody>
          <a:bodyPr wrap="square" lIns="0" tIns="0" rIns="0" bIns="0" rtlCol="0" anchor="ctr"/>
          <a:lstStyle/>
          <a:p>
            <a:pPr algn="ctr" indent="0" marL="0">
              <a:buNone/>
            </a:pPr>
            <a:r>
              <a:rPr lang="en-US" sz="1700" b="1" dirty="0">
                <a:solidFill>
                  <a:schemeClr val="bg1"/>
                </a:solidFill>
                <a:latin typeface="Cambria" pitchFamily="34" charset="0"/>
                <a:ea typeface="Cambria" pitchFamily="34" charset="-122"/>
                <a:cs typeface="Cambria" pitchFamily="34" charset="-120"/>
              </a:rPr>
              <a:t>Macbeth</a:t>
            </a:r>
            <a:endParaRPr lang="en-US" sz="1700" dirty="0"/>
          </a:p>
        </p:txBody>
      </p:sp>
      <p:sp>
        <p:nvSpPr>
          <p:cNvPr id="7" name="card_179"/>
          <p:cNvSpPr/>
          <p:nvPr/>
        </p:nvSpPr>
        <p:spPr>
          <a:xfrm>
            <a:off x="457200" y="1783080"/>
            <a:ext cx="4023360" cy="566928"/>
          </a:xfrm>
          <a:prstGeom prst="roundRect">
            <a:avLst>
              <a:gd name="adj" fmla="val 19355"/>
            </a:avLst>
          </a:prstGeom>
          <a:solidFill>
            <a:schemeClr val="bg2"/>
          </a:solidFill>
          <a:ln/>
        </p:spPr>
      </p:sp>
      <p:sp>
        <p:nvSpPr>
          <p:cNvPr id="8" name="card_180"/>
          <p:cNvSpPr/>
          <p:nvPr/>
        </p:nvSpPr>
        <p:spPr>
          <a:xfrm>
            <a:off x="4663440" y="1783080"/>
            <a:ext cx="4023360" cy="566928"/>
          </a:xfrm>
          <a:prstGeom prst="roundRect">
            <a:avLst>
              <a:gd name="adj" fmla="val 19355"/>
            </a:avLst>
          </a:prstGeom>
          <a:solidFill>
            <a:schemeClr val="bg2"/>
          </a:solidFill>
          <a:ln/>
        </p:spPr>
      </p:sp>
      <p:sp>
        <p:nvSpPr>
          <p:cNvPr id="9" name="txt_181"/>
          <p:cNvSpPr txBox="1"/>
          <p:nvPr/>
        </p:nvSpPr>
        <p:spPr>
          <a:xfrm>
            <a:off x="640080" y="17830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Asks why Macbeth "start[s], and seem[s] to fear"</a:t>
            </a:r>
            <a:endParaRPr lang="en-US" sz="1300" dirty="0"/>
          </a:p>
        </p:txBody>
      </p:sp>
      <p:sp>
        <p:nvSpPr>
          <p:cNvPr id="10" name="txt_182"/>
          <p:cNvSpPr txBox="1"/>
          <p:nvPr/>
        </p:nvSpPr>
        <p:spPr>
          <a:xfrm>
            <a:off x="4846320" y="17830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Is startled: the idea is already in his mind</a:t>
            </a:r>
            <a:endParaRPr lang="en-US" sz="1300" dirty="0"/>
          </a:p>
        </p:txBody>
      </p:sp>
      <p:sp>
        <p:nvSpPr>
          <p:cNvPr id="11" name="card_183"/>
          <p:cNvSpPr/>
          <p:nvPr/>
        </p:nvSpPr>
        <p:spPr>
          <a:xfrm>
            <a:off x="457200" y="2468880"/>
            <a:ext cx="4023360" cy="566928"/>
          </a:xfrm>
          <a:prstGeom prst="roundRect">
            <a:avLst>
              <a:gd name="adj" fmla="val 19355"/>
            </a:avLst>
          </a:prstGeom>
          <a:solidFill>
            <a:schemeClr val="bg2"/>
          </a:solidFill>
          <a:ln/>
        </p:spPr>
      </p:sp>
      <p:sp>
        <p:nvSpPr>
          <p:cNvPr id="12" name="card_184"/>
          <p:cNvSpPr/>
          <p:nvPr/>
        </p:nvSpPr>
        <p:spPr>
          <a:xfrm>
            <a:off x="4663440" y="2468880"/>
            <a:ext cx="4023360" cy="566928"/>
          </a:xfrm>
          <a:prstGeom prst="roundRect">
            <a:avLst>
              <a:gd name="adj" fmla="val 19355"/>
            </a:avLst>
          </a:prstGeom>
          <a:solidFill>
            <a:schemeClr val="bg2"/>
          </a:solidFill>
          <a:ln/>
        </p:spPr>
      </p:sp>
      <p:sp>
        <p:nvSpPr>
          <p:cNvPr id="13" name="txt_185"/>
          <p:cNvSpPr txBox="1"/>
          <p:nvPr/>
        </p:nvSpPr>
        <p:spPr>
          <a:xfrm>
            <a:off x="640080" y="24688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Warns that the witches may trick them</a:t>
            </a:r>
            <a:endParaRPr lang="en-US" sz="1300" dirty="0"/>
          </a:p>
        </p:txBody>
      </p:sp>
      <p:sp>
        <p:nvSpPr>
          <p:cNvPr id="14" name="txt_186"/>
          <p:cNvSpPr txBox="1"/>
          <p:nvPr/>
        </p:nvSpPr>
        <p:spPr>
          <a:xfrm>
            <a:off x="4846320" y="24688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Imagines "murder" within minutes</a:t>
            </a:r>
            <a:endParaRPr lang="en-US" sz="1300" dirty="0"/>
          </a:p>
        </p:txBody>
      </p:sp>
      <p:sp>
        <p:nvSpPr>
          <p:cNvPr id="15" name="card_187"/>
          <p:cNvSpPr/>
          <p:nvPr/>
        </p:nvSpPr>
        <p:spPr>
          <a:xfrm>
            <a:off x="457200" y="3154680"/>
            <a:ext cx="4023360" cy="566928"/>
          </a:xfrm>
          <a:prstGeom prst="roundRect">
            <a:avLst>
              <a:gd name="adj" fmla="val 19355"/>
            </a:avLst>
          </a:prstGeom>
          <a:solidFill>
            <a:schemeClr val="bg2"/>
          </a:solidFill>
          <a:ln/>
        </p:spPr>
      </p:sp>
      <p:sp>
        <p:nvSpPr>
          <p:cNvPr id="16" name="card_188"/>
          <p:cNvSpPr/>
          <p:nvPr/>
        </p:nvSpPr>
        <p:spPr>
          <a:xfrm>
            <a:off x="4663440" y="3154680"/>
            <a:ext cx="4023360" cy="566928"/>
          </a:xfrm>
          <a:prstGeom prst="roundRect">
            <a:avLst>
              <a:gd name="adj" fmla="val 19355"/>
            </a:avLst>
          </a:prstGeom>
          <a:solidFill>
            <a:schemeClr val="bg2"/>
          </a:solidFill>
          <a:ln/>
        </p:spPr>
      </p:sp>
      <p:sp>
        <p:nvSpPr>
          <p:cNvPr id="17" name="txt_189"/>
          <p:cNvSpPr txBox="1"/>
          <p:nvPr/>
        </p:nvSpPr>
        <p:spPr>
          <a:xfrm>
            <a:off x="640080" y="31546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Is told his children will be kings</a:t>
            </a:r>
            <a:endParaRPr lang="en-US" sz="1300" dirty="0"/>
          </a:p>
        </p:txBody>
      </p:sp>
      <p:sp>
        <p:nvSpPr>
          <p:cNvPr id="18" name="txt_190"/>
          <p:cNvSpPr txBox="1"/>
          <p:nvPr/>
        </p:nvSpPr>
        <p:spPr>
          <a:xfrm>
            <a:off x="4846320" y="31546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Is told he will be king</a:t>
            </a:r>
            <a:endParaRPr lang="en-US" sz="1300" dirty="0"/>
          </a:p>
        </p:txBody>
      </p:sp>
      <p:sp>
        <p:nvSpPr>
          <p:cNvPr id="19" name="card_191"/>
          <p:cNvSpPr/>
          <p:nvPr/>
        </p:nvSpPr>
        <p:spPr>
          <a:xfrm>
            <a:off x="457200" y="3840480"/>
            <a:ext cx="4023360" cy="566928"/>
          </a:xfrm>
          <a:prstGeom prst="roundRect">
            <a:avLst>
              <a:gd name="adj" fmla="val 19355"/>
            </a:avLst>
          </a:prstGeom>
          <a:solidFill>
            <a:schemeClr val="bg2"/>
          </a:solidFill>
          <a:ln/>
        </p:spPr>
      </p:sp>
      <p:sp>
        <p:nvSpPr>
          <p:cNvPr id="20" name="card_192"/>
          <p:cNvSpPr/>
          <p:nvPr/>
        </p:nvSpPr>
        <p:spPr>
          <a:xfrm>
            <a:off x="4663440" y="3840480"/>
            <a:ext cx="4023360" cy="566928"/>
          </a:xfrm>
          <a:prstGeom prst="roundRect">
            <a:avLst>
              <a:gd name="adj" fmla="val 19355"/>
            </a:avLst>
          </a:prstGeom>
          <a:solidFill>
            <a:schemeClr val="bg2"/>
          </a:solidFill>
          <a:ln/>
        </p:spPr>
      </p:sp>
      <p:sp>
        <p:nvSpPr>
          <p:cNvPr id="21" name="txt_193"/>
          <p:cNvSpPr txBox="1"/>
          <p:nvPr/>
        </p:nvSpPr>
        <p:spPr>
          <a:xfrm>
            <a:off x="640080" y="38404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Never acts on the prophecy</a:t>
            </a:r>
            <a:endParaRPr lang="en-US" sz="1300" dirty="0"/>
          </a:p>
        </p:txBody>
      </p:sp>
      <p:sp>
        <p:nvSpPr>
          <p:cNvPr id="22" name="txt_194"/>
          <p:cNvSpPr txBox="1"/>
          <p:nvPr/>
        </p:nvSpPr>
        <p:spPr>
          <a:xfrm>
            <a:off x="4846320" y="38404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Kills to make it come true</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Your turn: Act 1 quotations</a:t>
            </a:r>
            <a:endParaRPr lang="en-US" sz="3000" dirty="0"/>
          </a:p>
        </p:txBody>
      </p:sp>
      <p:sp>
        <p:nvSpPr>
          <p:cNvPr id="3" name="card_195"/>
          <p:cNvSpPr/>
          <p:nvPr/>
        </p:nvSpPr>
        <p:spPr>
          <a:xfrm>
            <a:off x="457200" y="1143000"/>
            <a:ext cx="4023360" cy="987552"/>
          </a:xfrm>
          <a:prstGeom prst="roundRect">
            <a:avLst>
              <a:gd name="adj" fmla="val 11111"/>
            </a:avLst>
          </a:prstGeom>
          <a:solidFill>
            <a:schemeClr val="bg2"/>
          </a:solidFill>
          <a:ln/>
        </p:spPr>
      </p:sp>
      <p:sp>
        <p:nvSpPr>
          <p:cNvPr id="4" name="badge_196"/>
          <p:cNvSpPr/>
          <p:nvPr/>
        </p:nvSpPr>
        <p:spPr>
          <a:xfrm>
            <a:off x="621792" y="1444752"/>
            <a:ext cx="384048" cy="384048"/>
          </a:xfrm>
          <a:prstGeom prst="ellipse">
            <a:avLst/>
          </a:prstGeom>
          <a:solidFill>
            <a:schemeClr val="accent4"/>
          </a:solidFill>
          <a:ln/>
        </p:spPr>
      </p:sp>
      <p:sp>
        <p:nvSpPr>
          <p:cNvPr id="5" name="badgeTxt_197"/>
          <p:cNvSpPr txBox="1"/>
          <p:nvPr/>
        </p:nvSpPr>
        <p:spPr>
          <a:xfrm>
            <a:off x="62179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198"/>
          <p:cNvSpPr txBox="1"/>
          <p:nvPr/>
        </p:nvSpPr>
        <p:spPr>
          <a:xfrm>
            <a:off x="1188720" y="1216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Which paradox opens the play?</a:t>
            </a:r>
            <a:endParaRPr lang="en-US" sz="1400" dirty="0"/>
          </a:p>
        </p:txBody>
      </p:sp>
      <p:sp>
        <p:nvSpPr>
          <p:cNvPr id="7" name="card_199"/>
          <p:cNvSpPr/>
          <p:nvPr/>
        </p:nvSpPr>
        <p:spPr>
          <a:xfrm>
            <a:off x="4663440" y="1143000"/>
            <a:ext cx="4023360" cy="987552"/>
          </a:xfrm>
          <a:prstGeom prst="roundRect">
            <a:avLst>
              <a:gd name="adj" fmla="val 11111"/>
            </a:avLst>
          </a:prstGeom>
          <a:solidFill>
            <a:schemeClr val="bg2"/>
          </a:solidFill>
          <a:ln/>
        </p:spPr>
      </p:sp>
      <p:sp>
        <p:nvSpPr>
          <p:cNvPr id="8" name="badge_200"/>
          <p:cNvSpPr/>
          <p:nvPr/>
        </p:nvSpPr>
        <p:spPr>
          <a:xfrm>
            <a:off x="4828032" y="1444752"/>
            <a:ext cx="384048" cy="384048"/>
          </a:xfrm>
          <a:prstGeom prst="ellipse">
            <a:avLst/>
          </a:prstGeom>
          <a:solidFill>
            <a:schemeClr val="accent4"/>
          </a:solidFill>
          <a:ln/>
        </p:spPr>
      </p:sp>
      <p:sp>
        <p:nvSpPr>
          <p:cNvPr id="9" name="badgeTxt_201"/>
          <p:cNvSpPr txBox="1"/>
          <p:nvPr/>
        </p:nvSpPr>
        <p:spPr>
          <a:xfrm>
            <a:off x="482803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0" name="txt_202"/>
          <p:cNvSpPr txBox="1"/>
          <p:nvPr/>
        </p:nvSpPr>
        <p:spPr>
          <a:xfrm>
            <a:off x="5394960" y="1216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What are Macbeth's first words?</a:t>
            </a:r>
            <a:endParaRPr lang="en-US" sz="1400" dirty="0"/>
          </a:p>
        </p:txBody>
      </p:sp>
      <p:sp>
        <p:nvSpPr>
          <p:cNvPr id="11" name="card_203"/>
          <p:cNvSpPr/>
          <p:nvPr/>
        </p:nvSpPr>
        <p:spPr>
          <a:xfrm>
            <a:off x="457200" y="2286000"/>
            <a:ext cx="4023360" cy="987552"/>
          </a:xfrm>
          <a:prstGeom prst="roundRect">
            <a:avLst>
              <a:gd name="adj" fmla="val 11111"/>
            </a:avLst>
          </a:prstGeom>
          <a:solidFill>
            <a:schemeClr val="bg2"/>
          </a:solidFill>
          <a:ln/>
        </p:spPr>
      </p:sp>
      <p:sp>
        <p:nvSpPr>
          <p:cNvPr id="12" name="badge_204"/>
          <p:cNvSpPr/>
          <p:nvPr/>
        </p:nvSpPr>
        <p:spPr>
          <a:xfrm>
            <a:off x="621792" y="2587752"/>
            <a:ext cx="384048" cy="384048"/>
          </a:xfrm>
          <a:prstGeom prst="ellipse">
            <a:avLst/>
          </a:prstGeom>
          <a:solidFill>
            <a:schemeClr val="accent4"/>
          </a:solidFill>
          <a:ln/>
        </p:spPr>
      </p:sp>
      <p:sp>
        <p:nvSpPr>
          <p:cNvPr id="13" name="badgeTxt_205"/>
          <p:cNvSpPr txBox="1"/>
          <p:nvPr/>
        </p:nvSpPr>
        <p:spPr>
          <a:xfrm>
            <a:off x="62179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4" name="txt_206"/>
          <p:cNvSpPr txBox="1"/>
          <p:nvPr/>
        </p:nvSpPr>
        <p:spPr>
          <a:xfrm>
            <a:off x="1188720" y="2359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What does the Third Witch promise Macbeth?</a:t>
            </a:r>
            <a:endParaRPr lang="en-US" sz="1400" dirty="0"/>
          </a:p>
        </p:txBody>
      </p:sp>
      <p:sp>
        <p:nvSpPr>
          <p:cNvPr id="15" name="card_207"/>
          <p:cNvSpPr/>
          <p:nvPr/>
        </p:nvSpPr>
        <p:spPr>
          <a:xfrm>
            <a:off x="4663440" y="2286000"/>
            <a:ext cx="4023360" cy="987552"/>
          </a:xfrm>
          <a:prstGeom prst="roundRect">
            <a:avLst>
              <a:gd name="adj" fmla="val 11111"/>
            </a:avLst>
          </a:prstGeom>
          <a:solidFill>
            <a:schemeClr val="bg2"/>
          </a:solidFill>
          <a:ln/>
        </p:spPr>
      </p:sp>
      <p:sp>
        <p:nvSpPr>
          <p:cNvPr id="16" name="badge_208"/>
          <p:cNvSpPr/>
          <p:nvPr/>
        </p:nvSpPr>
        <p:spPr>
          <a:xfrm>
            <a:off x="4828032" y="2587752"/>
            <a:ext cx="384048" cy="384048"/>
          </a:xfrm>
          <a:prstGeom prst="ellipse">
            <a:avLst/>
          </a:prstGeom>
          <a:solidFill>
            <a:schemeClr val="accent4"/>
          </a:solidFill>
          <a:ln/>
        </p:spPr>
      </p:sp>
      <p:sp>
        <p:nvSpPr>
          <p:cNvPr id="17" name="badgeTxt_209"/>
          <p:cNvSpPr txBox="1"/>
          <p:nvPr/>
        </p:nvSpPr>
        <p:spPr>
          <a:xfrm>
            <a:off x="482803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18" name="txt_210"/>
          <p:cNvSpPr txBox="1"/>
          <p:nvPr/>
        </p:nvSpPr>
        <p:spPr>
          <a:xfrm>
            <a:off x="5394960" y="2359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What does Banquo call the witches?</a:t>
            </a:r>
            <a:endParaRPr lang="en-US" sz="1400" dirty="0"/>
          </a:p>
        </p:txBody>
      </p:sp>
      <p:sp>
        <p:nvSpPr>
          <p:cNvPr id="19" name="card_211"/>
          <p:cNvSpPr/>
          <p:nvPr/>
        </p:nvSpPr>
        <p:spPr>
          <a:xfrm>
            <a:off x="457200" y="3429000"/>
            <a:ext cx="4023360" cy="987552"/>
          </a:xfrm>
          <a:prstGeom prst="roundRect">
            <a:avLst>
              <a:gd name="adj" fmla="val 11111"/>
            </a:avLst>
          </a:prstGeom>
          <a:solidFill>
            <a:schemeClr val="bg2"/>
          </a:solidFill>
          <a:ln/>
        </p:spPr>
      </p:sp>
      <p:sp>
        <p:nvSpPr>
          <p:cNvPr id="20" name="badge_212"/>
          <p:cNvSpPr/>
          <p:nvPr/>
        </p:nvSpPr>
        <p:spPr>
          <a:xfrm>
            <a:off x="621792" y="3730752"/>
            <a:ext cx="384048" cy="384048"/>
          </a:xfrm>
          <a:prstGeom prst="ellipse">
            <a:avLst/>
          </a:prstGeom>
          <a:solidFill>
            <a:schemeClr val="accent4"/>
          </a:solidFill>
          <a:ln/>
        </p:spPr>
      </p:sp>
      <p:sp>
        <p:nvSpPr>
          <p:cNvPr id="21" name="badgeTxt_213"/>
          <p:cNvSpPr txBox="1"/>
          <p:nvPr/>
        </p:nvSpPr>
        <p:spPr>
          <a:xfrm>
            <a:off x="62179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2" name="txt_214"/>
          <p:cNvSpPr txBox="1"/>
          <p:nvPr/>
        </p:nvSpPr>
        <p:spPr>
          <a:xfrm>
            <a:off x="1188720" y="3502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Who hears the same prophecies but does not act?</a:t>
            </a:r>
            <a:endParaRPr lang="en-US" sz="1400" dirty="0"/>
          </a:p>
        </p:txBody>
      </p:sp>
      <p:sp>
        <p:nvSpPr>
          <p:cNvPr id="23" name="card_215"/>
          <p:cNvSpPr/>
          <p:nvPr/>
        </p:nvSpPr>
        <p:spPr>
          <a:xfrm>
            <a:off x="4663440" y="3429000"/>
            <a:ext cx="4023360" cy="987552"/>
          </a:xfrm>
          <a:prstGeom prst="roundRect">
            <a:avLst>
              <a:gd name="adj" fmla="val 11111"/>
            </a:avLst>
          </a:prstGeom>
          <a:solidFill>
            <a:schemeClr val="bg2"/>
          </a:solidFill>
          <a:ln/>
        </p:spPr>
      </p:sp>
      <p:sp>
        <p:nvSpPr>
          <p:cNvPr id="24" name="badge_216"/>
          <p:cNvSpPr/>
          <p:nvPr/>
        </p:nvSpPr>
        <p:spPr>
          <a:xfrm>
            <a:off x="4828032" y="3730752"/>
            <a:ext cx="384048" cy="384048"/>
          </a:xfrm>
          <a:prstGeom prst="ellipse">
            <a:avLst/>
          </a:prstGeom>
          <a:solidFill>
            <a:schemeClr val="accent4"/>
          </a:solidFill>
          <a:ln/>
        </p:spPr>
      </p:sp>
      <p:sp>
        <p:nvSpPr>
          <p:cNvPr id="25" name="badgeTxt_217"/>
          <p:cNvSpPr txBox="1"/>
          <p:nvPr/>
        </p:nvSpPr>
        <p:spPr>
          <a:xfrm>
            <a:off x="482803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26" name="txt_218"/>
          <p:cNvSpPr txBox="1"/>
          <p:nvPr/>
        </p:nvSpPr>
        <p:spPr>
          <a:xfrm>
            <a:off x="5394960" y="3502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What do the witches promise Banquo?</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Your turn: Act 1 quotations: answers</a:t>
            </a:r>
            <a:endParaRPr lang="en-US" sz="3000" dirty="0"/>
          </a:p>
        </p:txBody>
      </p:sp>
      <p:sp>
        <p:nvSpPr>
          <p:cNvPr id="3" name="card_219"/>
          <p:cNvSpPr/>
          <p:nvPr/>
        </p:nvSpPr>
        <p:spPr>
          <a:xfrm>
            <a:off x="457200" y="1143000"/>
            <a:ext cx="4023360" cy="987552"/>
          </a:xfrm>
          <a:prstGeom prst="roundRect">
            <a:avLst>
              <a:gd name="adj" fmla="val 11111"/>
            </a:avLst>
          </a:prstGeom>
          <a:solidFill>
            <a:schemeClr val="bg2"/>
          </a:solidFill>
          <a:ln/>
        </p:spPr>
      </p:sp>
      <p:sp>
        <p:nvSpPr>
          <p:cNvPr id="4" name="badge_220"/>
          <p:cNvSpPr/>
          <p:nvPr/>
        </p:nvSpPr>
        <p:spPr>
          <a:xfrm>
            <a:off x="621792" y="1444752"/>
            <a:ext cx="384048" cy="384048"/>
          </a:xfrm>
          <a:prstGeom prst="ellipse">
            <a:avLst/>
          </a:prstGeom>
          <a:solidFill>
            <a:schemeClr val="accent4"/>
          </a:solidFill>
          <a:ln/>
        </p:spPr>
      </p:sp>
      <p:sp>
        <p:nvSpPr>
          <p:cNvPr id="5" name="badgeTxt_221"/>
          <p:cNvSpPr txBox="1"/>
          <p:nvPr/>
        </p:nvSpPr>
        <p:spPr>
          <a:xfrm>
            <a:off x="62179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222"/>
          <p:cNvSpPr txBox="1"/>
          <p:nvPr/>
        </p:nvSpPr>
        <p:spPr>
          <a:xfrm>
            <a:off x="1188720" y="1216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Which paradox opens the play?</a:t>
            </a:r>
            <a:endParaRPr lang="en-US" sz="1400" dirty="0"/>
          </a:p>
        </p:txBody>
      </p:sp>
      <p:sp>
        <p:nvSpPr>
          <p:cNvPr id="7" name="txt_223"/>
          <p:cNvSpPr txBox="1"/>
          <p:nvPr/>
        </p:nvSpPr>
        <p:spPr>
          <a:xfrm>
            <a:off x="3063240" y="1216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"Fair is foul, and foul is fair"</a:t>
            </a:r>
            <a:endParaRPr lang="en-US" sz="1300" dirty="0"/>
          </a:p>
        </p:txBody>
      </p:sp>
      <p:sp>
        <p:nvSpPr>
          <p:cNvPr id="8" name="card_224"/>
          <p:cNvSpPr/>
          <p:nvPr/>
        </p:nvSpPr>
        <p:spPr>
          <a:xfrm>
            <a:off x="4663440" y="1143000"/>
            <a:ext cx="4023360" cy="987552"/>
          </a:xfrm>
          <a:prstGeom prst="roundRect">
            <a:avLst>
              <a:gd name="adj" fmla="val 11111"/>
            </a:avLst>
          </a:prstGeom>
          <a:solidFill>
            <a:schemeClr val="bg2"/>
          </a:solidFill>
          <a:ln/>
        </p:spPr>
      </p:sp>
      <p:sp>
        <p:nvSpPr>
          <p:cNvPr id="9" name="badge_225"/>
          <p:cNvSpPr/>
          <p:nvPr/>
        </p:nvSpPr>
        <p:spPr>
          <a:xfrm>
            <a:off x="4828032" y="1444752"/>
            <a:ext cx="384048" cy="384048"/>
          </a:xfrm>
          <a:prstGeom prst="ellipse">
            <a:avLst/>
          </a:prstGeom>
          <a:solidFill>
            <a:schemeClr val="accent4"/>
          </a:solidFill>
          <a:ln/>
        </p:spPr>
      </p:sp>
      <p:sp>
        <p:nvSpPr>
          <p:cNvPr id="10" name="badgeTxt_226"/>
          <p:cNvSpPr txBox="1"/>
          <p:nvPr/>
        </p:nvSpPr>
        <p:spPr>
          <a:xfrm>
            <a:off x="482803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xt_227"/>
          <p:cNvSpPr txBox="1"/>
          <p:nvPr/>
        </p:nvSpPr>
        <p:spPr>
          <a:xfrm>
            <a:off x="5394960" y="1216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What are Macbeth's first words?</a:t>
            </a:r>
            <a:endParaRPr lang="en-US" sz="1400" dirty="0"/>
          </a:p>
        </p:txBody>
      </p:sp>
      <p:sp>
        <p:nvSpPr>
          <p:cNvPr id="12" name="txt_228"/>
          <p:cNvSpPr txBox="1"/>
          <p:nvPr/>
        </p:nvSpPr>
        <p:spPr>
          <a:xfrm>
            <a:off x="7269480" y="1216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"So foul and fair a day"</a:t>
            </a:r>
            <a:endParaRPr lang="en-US" sz="1300" dirty="0"/>
          </a:p>
        </p:txBody>
      </p:sp>
      <p:sp>
        <p:nvSpPr>
          <p:cNvPr id="13" name="card_229"/>
          <p:cNvSpPr/>
          <p:nvPr/>
        </p:nvSpPr>
        <p:spPr>
          <a:xfrm>
            <a:off x="457200" y="2286000"/>
            <a:ext cx="4023360" cy="987552"/>
          </a:xfrm>
          <a:prstGeom prst="roundRect">
            <a:avLst>
              <a:gd name="adj" fmla="val 11111"/>
            </a:avLst>
          </a:prstGeom>
          <a:solidFill>
            <a:schemeClr val="bg2"/>
          </a:solidFill>
          <a:ln/>
        </p:spPr>
      </p:sp>
      <p:sp>
        <p:nvSpPr>
          <p:cNvPr id="14" name="badge_230"/>
          <p:cNvSpPr/>
          <p:nvPr/>
        </p:nvSpPr>
        <p:spPr>
          <a:xfrm>
            <a:off x="621792" y="2587752"/>
            <a:ext cx="384048" cy="384048"/>
          </a:xfrm>
          <a:prstGeom prst="ellipse">
            <a:avLst/>
          </a:prstGeom>
          <a:solidFill>
            <a:schemeClr val="accent4"/>
          </a:solidFill>
          <a:ln/>
        </p:spPr>
      </p:sp>
      <p:sp>
        <p:nvSpPr>
          <p:cNvPr id="15" name="badgeTxt_231"/>
          <p:cNvSpPr txBox="1"/>
          <p:nvPr/>
        </p:nvSpPr>
        <p:spPr>
          <a:xfrm>
            <a:off x="62179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xt_232"/>
          <p:cNvSpPr txBox="1"/>
          <p:nvPr/>
        </p:nvSpPr>
        <p:spPr>
          <a:xfrm>
            <a:off x="1188720" y="2359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What does the Third Witch promise Macbeth?</a:t>
            </a:r>
            <a:endParaRPr lang="en-US" sz="1400" dirty="0"/>
          </a:p>
        </p:txBody>
      </p:sp>
      <p:sp>
        <p:nvSpPr>
          <p:cNvPr id="17" name="txt_233"/>
          <p:cNvSpPr txBox="1"/>
          <p:nvPr/>
        </p:nvSpPr>
        <p:spPr>
          <a:xfrm>
            <a:off x="3063240" y="2359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He "shalt be king hereafter"</a:t>
            </a:r>
            <a:endParaRPr lang="en-US" sz="1300" dirty="0"/>
          </a:p>
        </p:txBody>
      </p:sp>
      <p:sp>
        <p:nvSpPr>
          <p:cNvPr id="18" name="card_234"/>
          <p:cNvSpPr/>
          <p:nvPr/>
        </p:nvSpPr>
        <p:spPr>
          <a:xfrm>
            <a:off x="4663440" y="2286000"/>
            <a:ext cx="4023360" cy="987552"/>
          </a:xfrm>
          <a:prstGeom prst="roundRect">
            <a:avLst>
              <a:gd name="adj" fmla="val 11111"/>
            </a:avLst>
          </a:prstGeom>
          <a:solidFill>
            <a:schemeClr val="bg2"/>
          </a:solidFill>
          <a:ln/>
        </p:spPr>
      </p:sp>
      <p:sp>
        <p:nvSpPr>
          <p:cNvPr id="19" name="badge_235"/>
          <p:cNvSpPr/>
          <p:nvPr/>
        </p:nvSpPr>
        <p:spPr>
          <a:xfrm>
            <a:off x="4828032" y="2587752"/>
            <a:ext cx="384048" cy="384048"/>
          </a:xfrm>
          <a:prstGeom prst="ellipse">
            <a:avLst/>
          </a:prstGeom>
          <a:solidFill>
            <a:schemeClr val="accent4"/>
          </a:solidFill>
          <a:ln/>
        </p:spPr>
      </p:sp>
      <p:sp>
        <p:nvSpPr>
          <p:cNvPr id="20" name="badgeTxt_236"/>
          <p:cNvSpPr txBox="1"/>
          <p:nvPr/>
        </p:nvSpPr>
        <p:spPr>
          <a:xfrm>
            <a:off x="482803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xt_237"/>
          <p:cNvSpPr txBox="1"/>
          <p:nvPr/>
        </p:nvSpPr>
        <p:spPr>
          <a:xfrm>
            <a:off x="5394960" y="2359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What does Banquo call the witches?</a:t>
            </a:r>
            <a:endParaRPr lang="en-US" sz="1400" dirty="0"/>
          </a:p>
        </p:txBody>
      </p:sp>
      <p:sp>
        <p:nvSpPr>
          <p:cNvPr id="22" name="txt_238"/>
          <p:cNvSpPr txBox="1"/>
          <p:nvPr/>
        </p:nvSpPr>
        <p:spPr>
          <a:xfrm>
            <a:off x="7269480" y="2359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"instruments of darkness"</a:t>
            </a:r>
            <a:endParaRPr lang="en-US" sz="1300" dirty="0"/>
          </a:p>
        </p:txBody>
      </p:sp>
      <p:sp>
        <p:nvSpPr>
          <p:cNvPr id="23" name="card_239"/>
          <p:cNvSpPr/>
          <p:nvPr/>
        </p:nvSpPr>
        <p:spPr>
          <a:xfrm>
            <a:off x="457200" y="3429000"/>
            <a:ext cx="4023360" cy="987552"/>
          </a:xfrm>
          <a:prstGeom prst="roundRect">
            <a:avLst>
              <a:gd name="adj" fmla="val 11111"/>
            </a:avLst>
          </a:prstGeom>
          <a:solidFill>
            <a:schemeClr val="bg2"/>
          </a:solidFill>
          <a:ln/>
        </p:spPr>
      </p:sp>
      <p:sp>
        <p:nvSpPr>
          <p:cNvPr id="24" name="badge_240"/>
          <p:cNvSpPr/>
          <p:nvPr/>
        </p:nvSpPr>
        <p:spPr>
          <a:xfrm>
            <a:off x="621792" y="3730752"/>
            <a:ext cx="384048" cy="384048"/>
          </a:xfrm>
          <a:prstGeom prst="ellipse">
            <a:avLst/>
          </a:prstGeom>
          <a:solidFill>
            <a:schemeClr val="accent4"/>
          </a:solidFill>
          <a:ln/>
        </p:spPr>
      </p:sp>
      <p:sp>
        <p:nvSpPr>
          <p:cNvPr id="25" name="badgeTxt_241"/>
          <p:cNvSpPr txBox="1"/>
          <p:nvPr/>
        </p:nvSpPr>
        <p:spPr>
          <a:xfrm>
            <a:off x="62179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6" name="txt_242"/>
          <p:cNvSpPr txBox="1"/>
          <p:nvPr/>
        </p:nvSpPr>
        <p:spPr>
          <a:xfrm>
            <a:off x="1188720" y="3502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Who hears the same prophecies but does not act?</a:t>
            </a:r>
            <a:endParaRPr lang="en-US" sz="1400" dirty="0"/>
          </a:p>
        </p:txBody>
      </p:sp>
      <p:sp>
        <p:nvSpPr>
          <p:cNvPr id="27" name="txt_243"/>
          <p:cNvSpPr txBox="1"/>
          <p:nvPr/>
        </p:nvSpPr>
        <p:spPr>
          <a:xfrm>
            <a:off x="3063240" y="3502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Banquo</a:t>
            </a:r>
            <a:endParaRPr lang="en-US" sz="1300" dirty="0"/>
          </a:p>
        </p:txBody>
      </p:sp>
      <p:sp>
        <p:nvSpPr>
          <p:cNvPr id="28" name="card_244"/>
          <p:cNvSpPr/>
          <p:nvPr/>
        </p:nvSpPr>
        <p:spPr>
          <a:xfrm>
            <a:off x="4663440" y="3429000"/>
            <a:ext cx="4023360" cy="987552"/>
          </a:xfrm>
          <a:prstGeom prst="roundRect">
            <a:avLst>
              <a:gd name="adj" fmla="val 11111"/>
            </a:avLst>
          </a:prstGeom>
          <a:solidFill>
            <a:schemeClr val="bg2"/>
          </a:solidFill>
          <a:ln/>
        </p:spPr>
      </p:sp>
      <p:sp>
        <p:nvSpPr>
          <p:cNvPr id="29" name="badge_245"/>
          <p:cNvSpPr/>
          <p:nvPr/>
        </p:nvSpPr>
        <p:spPr>
          <a:xfrm>
            <a:off x="4828032" y="3730752"/>
            <a:ext cx="384048" cy="384048"/>
          </a:xfrm>
          <a:prstGeom prst="ellipse">
            <a:avLst/>
          </a:prstGeom>
          <a:solidFill>
            <a:schemeClr val="accent4"/>
          </a:solidFill>
          <a:ln/>
        </p:spPr>
      </p:sp>
      <p:sp>
        <p:nvSpPr>
          <p:cNvPr id="30" name="badgeTxt_246"/>
          <p:cNvSpPr txBox="1"/>
          <p:nvPr/>
        </p:nvSpPr>
        <p:spPr>
          <a:xfrm>
            <a:off x="482803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31" name="txt_247"/>
          <p:cNvSpPr txBox="1"/>
          <p:nvPr/>
        </p:nvSpPr>
        <p:spPr>
          <a:xfrm>
            <a:off x="5394960" y="3502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What do the witches promise Banquo?</a:t>
            </a:r>
            <a:endParaRPr lang="en-US" sz="1400" dirty="0"/>
          </a:p>
        </p:txBody>
      </p:sp>
      <p:sp>
        <p:nvSpPr>
          <p:cNvPr id="32" name="txt_248"/>
          <p:cNvSpPr txBox="1"/>
          <p:nvPr/>
        </p:nvSpPr>
        <p:spPr>
          <a:xfrm>
            <a:off x="7269480" y="3502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His children will be kings</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8046720" cy="1600200"/>
          </a:xfrm>
          <a:prstGeom prst="rect">
            <a:avLst/>
          </a:prstGeom>
          <a:noFill/>
          <a:ln/>
        </p:spPr>
        <p:txBody>
          <a:bodyPr wrap="square" lIns="0" tIns="0" rIns="0" bIns="0" rtlCol="0" anchor="b"/>
          <a:lstStyle/>
          <a:p>
            <a:pPr algn="l" indent="0" marL="0">
              <a:buNone/>
            </a:pPr>
            <a:r>
              <a:rPr lang="en-US" sz="3600" b="1" dirty="0">
                <a:solidFill>
                  <a:schemeClr val="bg1"/>
                </a:solidFill>
                <a:latin typeface="Cambria" pitchFamily="34" charset="0"/>
                <a:ea typeface="Cambria" pitchFamily="34" charset="-122"/>
                <a:cs typeface="Cambria" pitchFamily="34" charset="-120"/>
              </a:rPr>
              <a:t>Acts 2 and 3: visions and ghosts</a:t>
            </a:r>
            <a:endParaRPr lang="en-US" sz="3600" dirty="0"/>
          </a:p>
        </p:txBody>
      </p:sp>
      <p:sp>
        <p:nvSpPr>
          <p:cNvPr id="3" name="Text 0"/>
          <p:cNvSpPr/>
          <p:nvPr>
            <p:ph idx="101" type="body" hasCustomPrompt="1"/>
          </p:nvPr>
        </p:nvSpPr>
        <p:spPr>
          <a:xfrm>
            <a:off x="548640" y="2880360"/>
            <a:ext cx="8046720" cy="640080"/>
          </a:xfrm>
          <a:prstGeom prst="rect">
            <a:avLst/>
          </a:prstGeom>
          <a:noFill/>
          <a:ln/>
        </p:spPr>
        <p:txBody>
          <a:bodyPr wrap="square" lIns="0" tIns="0" rIns="0" bIns="0" rtlCol="0" anchor="t"/>
          <a:lstStyle/>
          <a:p>
            <a:pPr indent="0" marL="0">
              <a:buNone/>
            </a:pPr>
            <a:r>
              <a:rPr lang="en-US" sz="1800" dirty="0">
                <a:solidFill>
                  <a:schemeClr val="bg2"/>
                </a:solidFill>
              </a:rPr>
              <a:t>Real, or in Macbeth's mind?</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The dagger and the ghost</a:t>
            </a:r>
            <a:endParaRPr lang="en-US" sz="3000" dirty="0"/>
          </a:p>
        </p:txBody>
      </p:sp>
      <p:sp>
        <p:nvSpPr>
          <p:cNvPr id="3" name="card_249"/>
          <p:cNvSpPr/>
          <p:nvPr/>
        </p:nvSpPr>
        <p:spPr>
          <a:xfrm>
            <a:off x="457200" y="1097280"/>
            <a:ext cx="8229600" cy="768096"/>
          </a:xfrm>
          <a:prstGeom prst="roundRect">
            <a:avLst>
              <a:gd name="adj" fmla="val 14286"/>
            </a:avLst>
          </a:prstGeom>
          <a:solidFill>
            <a:schemeClr val="bg2"/>
          </a:solidFill>
          <a:ln/>
        </p:spPr>
      </p:sp>
      <p:sp>
        <p:nvSpPr>
          <p:cNvPr id="4" name="bar_250"/>
          <p:cNvSpPr/>
          <p:nvPr/>
        </p:nvSpPr>
        <p:spPr>
          <a:xfrm>
            <a:off x="457200" y="1207008"/>
            <a:ext cx="73152" cy="548640"/>
          </a:xfrm>
          <a:prstGeom prst="rect">
            <a:avLst/>
          </a:prstGeom>
          <a:solidFill>
            <a:srgbClr val="F3B61F"/>
          </a:solidFill>
          <a:ln/>
        </p:spPr>
      </p:sp>
      <p:sp>
        <p:nvSpPr>
          <p:cNvPr id="5" name="txt_251"/>
          <p:cNvSpPr txBox="1"/>
          <p:nvPr/>
        </p:nvSpPr>
        <p:spPr>
          <a:xfrm>
            <a:off x="685800" y="1152144"/>
            <a:ext cx="384048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"Is this a dagger which I see before me, / The handle toward my hand?"</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2 Scene 1, before the murder</a:t>
            </a:r>
            <a:endParaRPr lang="en-US" sz="1400" dirty="0"/>
          </a:p>
        </p:txBody>
      </p:sp>
      <p:sp>
        <p:nvSpPr>
          <p:cNvPr id="6" name="txt_252"/>
          <p:cNvSpPr txBox="1"/>
          <p:nvPr/>
        </p:nvSpPr>
        <p:spPr>
          <a:xfrm>
            <a:off x="4617720" y="1152144"/>
            <a:ext cx="3931920" cy="658368"/>
          </a:xfrm>
          <a:prstGeom prst="rect">
            <a:avLst/>
          </a:prstGeom>
          <a:noFill/>
          <a:ln/>
        </p:spPr>
        <p:txBody>
          <a:bodyPr wrap="square" lIns="0" tIns="0" rIns="0" bIns="0" rtlCol="0" anchor="ctr"/>
          <a:lstStyle/>
          <a:p>
            <a:pPr indent="0" marL="0">
              <a:buNone/>
            </a:pPr>
            <a:r>
              <a:rPr lang="en-US" sz="1300" dirty="0">
                <a:solidFill>
                  <a:schemeClr val="tx1"/>
                </a:solidFill>
              </a:rPr>
              <a:t>It leads him to Duncan's room. Is it a supernatural sign urging him on, or his own guilt?</a:t>
            </a:r>
            <a:endParaRPr lang="en-US" sz="1300" dirty="0"/>
          </a:p>
        </p:txBody>
      </p:sp>
      <p:sp>
        <p:nvSpPr>
          <p:cNvPr id="7" name="card_253"/>
          <p:cNvSpPr/>
          <p:nvPr/>
        </p:nvSpPr>
        <p:spPr>
          <a:xfrm>
            <a:off x="457200" y="1993392"/>
            <a:ext cx="8229600" cy="768096"/>
          </a:xfrm>
          <a:prstGeom prst="roundRect">
            <a:avLst>
              <a:gd name="adj" fmla="val 14286"/>
            </a:avLst>
          </a:prstGeom>
          <a:solidFill>
            <a:schemeClr val="bg2"/>
          </a:solidFill>
          <a:ln/>
        </p:spPr>
      </p:sp>
      <p:sp>
        <p:nvSpPr>
          <p:cNvPr id="8" name="bar_254"/>
          <p:cNvSpPr/>
          <p:nvPr/>
        </p:nvSpPr>
        <p:spPr>
          <a:xfrm>
            <a:off x="457200" y="2103120"/>
            <a:ext cx="73152" cy="548640"/>
          </a:xfrm>
          <a:prstGeom prst="rect">
            <a:avLst/>
          </a:prstGeom>
          <a:solidFill>
            <a:srgbClr val="F3B61F"/>
          </a:solidFill>
          <a:ln/>
        </p:spPr>
      </p:sp>
      <p:sp>
        <p:nvSpPr>
          <p:cNvPr id="9" name="txt_255"/>
          <p:cNvSpPr txBox="1"/>
          <p:nvPr/>
        </p:nvSpPr>
        <p:spPr>
          <a:xfrm>
            <a:off x="685800" y="2048256"/>
            <a:ext cx="384048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"a dagger of the mind"</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2 Scene 1, Macbeth</a:t>
            </a:r>
            <a:endParaRPr lang="en-US" sz="1400" dirty="0"/>
          </a:p>
        </p:txBody>
      </p:sp>
      <p:sp>
        <p:nvSpPr>
          <p:cNvPr id="10" name="txt_256"/>
          <p:cNvSpPr txBox="1"/>
          <p:nvPr/>
        </p:nvSpPr>
        <p:spPr>
          <a:xfrm>
            <a:off x="4617720" y="2048256"/>
            <a:ext cx="3931920" cy="658368"/>
          </a:xfrm>
          <a:prstGeom prst="rect">
            <a:avLst/>
          </a:prstGeom>
          <a:noFill/>
          <a:ln/>
        </p:spPr>
        <p:txBody>
          <a:bodyPr wrap="square" lIns="0" tIns="0" rIns="0" bIns="0" rtlCol="0" anchor="ctr"/>
          <a:lstStyle/>
          <a:p>
            <a:pPr indent="0" marL="0">
              <a:buNone/>
            </a:pPr>
            <a:r>
              <a:rPr lang="en-US" sz="1300" dirty="0">
                <a:solidFill>
                  <a:schemeClr val="tx1"/>
                </a:solidFill>
              </a:rPr>
              <a:t>Macbeth himself suggests the dagger may be imagined, created by his troubled mind.</a:t>
            </a:r>
            <a:endParaRPr lang="en-US" sz="1300" dirty="0"/>
          </a:p>
        </p:txBody>
      </p:sp>
      <p:sp>
        <p:nvSpPr>
          <p:cNvPr id="11" name="card_257"/>
          <p:cNvSpPr/>
          <p:nvPr/>
        </p:nvSpPr>
        <p:spPr>
          <a:xfrm>
            <a:off x="457200" y="2889504"/>
            <a:ext cx="8229600" cy="768096"/>
          </a:xfrm>
          <a:prstGeom prst="roundRect">
            <a:avLst>
              <a:gd name="adj" fmla="val 14286"/>
            </a:avLst>
          </a:prstGeom>
          <a:solidFill>
            <a:schemeClr val="bg2"/>
          </a:solidFill>
          <a:ln/>
        </p:spPr>
      </p:sp>
      <p:sp>
        <p:nvSpPr>
          <p:cNvPr id="12" name="bar_258"/>
          <p:cNvSpPr/>
          <p:nvPr/>
        </p:nvSpPr>
        <p:spPr>
          <a:xfrm>
            <a:off x="457200" y="2999232"/>
            <a:ext cx="73152" cy="548640"/>
          </a:xfrm>
          <a:prstGeom prst="rect">
            <a:avLst/>
          </a:prstGeom>
          <a:solidFill>
            <a:srgbClr val="F3B61F"/>
          </a:solidFill>
          <a:ln/>
        </p:spPr>
      </p:sp>
      <p:sp>
        <p:nvSpPr>
          <p:cNvPr id="13" name="txt_259"/>
          <p:cNvSpPr txBox="1"/>
          <p:nvPr/>
        </p:nvSpPr>
        <p:spPr>
          <a:xfrm>
            <a:off x="685800" y="2944368"/>
            <a:ext cx="384048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"Never shake / Thy gory locks at me"</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3 Scene 4, the banquet</a:t>
            </a:r>
            <a:endParaRPr lang="en-US" sz="1400" dirty="0"/>
          </a:p>
        </p:txBody>
      </p:sp>
      <p:sp>
        <p:nvSpPr>
          <p:cNvPr id="14" name="txt_260"/>
          <p:cNvSpPr txBox="1"/>
          <p:nvPr/>
        </p:nvSpPr>
        <p:spPr>
          <a:xfrm>
            <a:off x="4617720" y="2944368"/>
            <a:ext cx="3931920" cy="658368"/>
          </a:xfrm>
          <a:prstGeom prst="rect">
            <a:avLst/>
          </a:prstGeom>
          <a:noFill/>
          <a:ln/>
        </p:spPr>
        <p:txBody>
          <a:bodyPr wrap="square" lIns="0" tIns="0" rIns="0" bIns="0" rtlCol="0" anchor="ctr"/>
          <a:lstStyle/>
          <a:p>
            <a:pPr indent="0" marL="0">
              <a:buNone/>
            </a:pPr>
            <a:r>
              <a:rPr lang="en-US" sz="1300" dirty="0">
                <a:solidFill>
                  <a:schemeClr val="tx1"/>
                </a:solidFill>
              </a:rPr>
              <a:t>Only Macbeth can see Banquo's ghost. His guests see him talking to an empty chair.</a:t>
            </a:r>
            <a:endParaRPr lang="en-US" sz="1300" dirty="0"/>
          </a:p>
        </p:txBody>
      </p:sp>
      <p:sp>
        <p:nvSpPr>
          <p:cNvPr id="15" name="card_261"/>
          <p:cNvSpPr/>
          <p:nvPr/>
        </p:nvSpPr>
        <p:spPr>
          <a:xfrm>
            <a:off x="457200" y="3785616"/>
            <a:ext cx="8229600" cy="768096"/>
          </a:xfrm>
          <a:prstGeom prst="roundRect">
            <a:avLst>
              <a:gd name="adj" fmla="val 14286"/>
            </a:avLst>
          </a:prstGeom>
          <a:solidFill>
            <a:schemeClr val="bg2"/>
          </a:solidFill>
          <a:ln/>
        </p:spPr>
      </p:sp>
      <p:sp>
        <p:nvSpPr>
          <p:cNvPr id="16" name="bar_262"/>
          <p:cNvSpPr/>
          <p:nvPr/>
        </p:nvSpPr>
        <p:spPr>
          <a:xfrm>
            <a:off x="457200" y="3895344"/>
            <a:ext cx="73152" cy="548640"/>
          </a:xfrm>
          <a:prstGeom prst="rect">
            <a:avLst/>
          </a:prstGeom>
          <a:solidFill>
            <a:srgbClr val="F3B61F"/>
          </a:solidFill>
          <a:ln/>
        </p:spPr>
      </p:sp>
      <p:sp>
        <p:nvSpPr>
          <p:cNvPr id="17" name="txt_263"/>
          <p:cNvSpPr txBox="1"/>
          <p:nvPr/>
        </p:nvSpPr>
        <p:spPr>
          <a:xfrm>
            <a:off x="685800" y="3840480"/>
            <a:ext cx="384048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"It will have blood, they say; blood will have blood"</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3 Scene 4, after the ghost</a:t>
            </a:r>
            <a:endParaRPr lang="en-US" sz="1400" dirty="0"/>
          </a:p>
        </p:txBody>
      </p:sp>
      <p:sp>
        <p:nvSpPr>
          <p:cNvPr id="18" name="txt_264"/>
          <p:cNvSpPr txBox="1"/>
          <p:nvPr/>
        </p:nvSpPr>
        <p:spPr>
          <a:xfrm>
            <a:off x="4617720" y="3840480"/>
            <a:ext cx="3931920" cy="658368"/>
          </a:xfrm>
          <a:prstGeom prst="rect">
            <a:avLst/>
          </a:prstGeom>
          <a:noFill/>
          <a:ln/>
        </p:spPr>
        <p:txBody>
          <a:bodyPr wrap="square" lIns="0" tIns="0" rIns="0" bIns="0" rtlCol="0" anchor="ctr"/>
          <a:lstStyle/>
          <a:p>
            <a:pPr indent="0" marL="0">
              <a:buNone/>
            </a:pPr>
            <a:r>
              <a:rPr lang="en-US" sz="1300" dirty="0">
                <a:solidFill>
                  <a:schemeClr val="tx1"/>
                </a:solidFill>
              </a:rPr>
              <a:t>He believes murder will be punished with more bloodshed. He decides to visit the witches again.</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8046720" cy="1600200"/>
          </a:xfrm>
          <a:prstGeom prst="rect">
            <a:avLst/>
          </a:prstGeom>
          <a:noFill/>
          <a:ln/>
        </p:spPr>
        <p:txBody>
          <a:bodyPr wrap="square" lIns="0" tIns="0" rIns="0" bIns="0" rtlCol="0" anchor="b"/>
          <a:lstStyle/>
          <a:p>
            <a:pPr algn="l" indent="0" marL="0">
              <a:buNone/>
            </a:pPr>
            <a:r>
              <a:rPr lang="en-US" sz="3600" b="1" dirty="0">
                <a:solidFill>
                  <a:schemeClr val="bg1"/>
                </a:solidFill>
                <a:latin typeface="Cambria" pitchFamily="34" charset="0"/>
                <a:ea typeface="Cambria" pitchFamily="34" charset="-122"/>
                <a:cs typeface="Cambria" pitchFamily="34" charset="-120"/>
              </a:rPr>
              <a:t>Act 4: the apparitions</a:t>
            </a:r>
            <a:endParaRPr lang="en-US" sz="3600" dirty="0"/>
          </a:p>
        </p:txBody>
      </p:sp>
      <p:sp>
        <p:nvSpPr>
          <p:cNvPr id="3" name="Text 0"/>
          <p:cNvSpPr/>
          <p:nvPr>
            <p:ph idx="101" type="body" hasCustomPrompt="1"/>
          </p:nvPr>
        </p:nvSpPr>
        <p:spPr>
          <a:xfrm>
            <a:off x="548640" y="2880360"/>
            <a:ext cx="8046720" cy="640080"/>
          </a:xfrm>
          <a:prstGeom prst="rect">
            <a:avLst/>
          </a:prstGeom>
          <a:noFill/>
          <a:ln/>
        </p:spPr>
        <p:txBody>
          <a:bodyPr wrap="square" lIns="0" tIns="0" rIns="0" bIns="0" rtlCol="0" anchor="t"/>
          <a:lstStyle/>
          <a:p>
            <a:pPr indent="0" marL="0">
              <a:buNone/>
            </a:pPr>
            <a:r>
              <a:rPr lang="en-US" sz="1800" dirty="0">
                <a:solidFill>
                  <a:schemeClr val="bg2"/>
                </a:solidFill>
              </a:rPr>
              <a:t>"Something wicked this way comes"</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The three apparitions and equivocation</a:t>
            </a:r>
            <a:endParaRPr lang="en-US" sz="3000" dirty="0"/>
          </a:p>
        </p:txBody>
      </p:sp>
      <p:sp>
        <p:nvSpPr>
          <p:cNvPr id="3" name="card_265"/>
          <p:cNvSpPr/>
          <p:nvPr/>
        </p:nvSpPr>
        <p:spPr>
          <a:xfrm>
            <a:off x="457200" y="1097280"/>
            <a:ext cx="8229600" cy="987552"/>
          </a:xfrm>
          <a:prstGeom prst="roundRect">
            <a:avLst>
              <a:gd name="adj" fmla="val 11111"/>
            </a:avLst>
          </a:prstGeom>
          <a:solidFill>
            <a:schemeClr val="bg2"/>
          </a:solidFill>
          <a:ln/>
        </p:spPr>
      </p:sp>
      <p:sp>
        <p:nvSpPr>
          <p:cNvPr id="4" name="badge_266"/>
          <p:cNvSpPr/>
          <p:nvPr/>
        </p:nvSpPr>
        <p:spPr>
          <a:xfrm>
            <a:off x="621792" y="1399032"/>
            <a:ext cx="384048" cy="384048"/>
          </a:xfrm>
          <a:prstGeom prst="ellipse">
            <a:avLst/>
          </a:prstGeom>
          <a:solidFill>
            <a:schemeClr val="accent6"/>
          </a:solidFill>
          <a:ln/>
        </p:spPr>
      </p:sp>
      <p:sp>
        <p:nvSpPr>
          <p:cNvPr id="5" name="badgeTxt_267"/>
          <p:cNvSpPr txBox="1"/>
          <p:nvPr/>
        </p:nvSpPr>
        <p:spPr>
          <a:xfrm>
            <a:off x="621792" y="139903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268"/>
          <p:cNvSpPr txBox="1"/>
          <p:nvPr/>
        </p:nvSpPr>
        <p:spPr>
          <a:xfrm>
            <a:off x="1188720" y="1152144"/>
            <a:ext cx="1828800" cy="877824"/>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An armed head</a:t>
            </a:r>
            <a:endParaRPr lang="en-US" sz="1400" dirty="0"/>
          </a:p>
        </p:txBody>
      </p:sp>
      <p:sp>
        <p:nvSpPr>
          <p:cNvPr id="7" name="txt_269"/>
          <p:cNvSpPr txBox="1"/>
          <p:nvPr/>
        </p:nvSpPr>
        <p:spPr>
          <a:xfrm>
            <a:off x="3017520" y="1152144"/>
            <a:ext cx="2103120" cy="877824"/>
          </a:xfrm>
          <a:prstGeom prst="rect">
            <a:avLst/>
          </a:prstGeom>
          <a:noFill/>
          <a:ln/>
        </p:spPr>
        <p:txBody>
          <a:bodyPr wrap="square" lIns="0" tIns="0" rIns="0" bIns="0" rtlCol="0" anchor="ctr"/>
          <a:lstStyle/>
          <a:p>
            <a:pPr indent="0" marL="0">
              <a:buNone/>
            </a:pPr>
            <a:r>
              <a:rPr lang="en-US" sz="1300" b="1" i="1" dirty="0">
                <a:solidFill>
                  <a:srgbClr val="9A6B00"/>
                </a:solidFill>
                <a:latin typeface="Cambria" pitchFamily="34" charset="0"/>
                <a:ea typeface="Cambria" pitchFamily="34" charset="-122"/>
                <a:cs typeface="Cambria" pitchFamily="34" charset="-120"/>
              </a:rPr>
              <a:t>"Beware Macduff"</a:t>
            </a:r>
            <a:endParaRPr lang="en-US" sz="1300" dirty="0"/>
          </a:p>
        </p:txBody>
      </p:sp>
      <p:sp>
        <p:nvSpPr>
          <p:cNvPr id="8" name="txt_270"/>
          <p:cNvSpPr txBox="1"/>
          <p:nvPr/>
        </p:nvSpPr>
        <p:spPr>
          <a:xfrm>
            <a:off x="5212080" y="1152144"/>
            <a:ext cx="3383280" cy="877824"/>
          </a:xfrm>
          <a:prstGeom prst="rect">
            <a:avLst/>
          </a:prstGeom>
          <a:noFill/>
          <a:ln/>
        </p:spPr>
        <p:txBody>
          <a:bodyPr wrap="square" lIns="0" tIns="0" rIns="0" bIns="0" rtlCol="0" anchor="ctr"/>
          <a:lstStyle/>
          <a:p>
            <a:pPr indent="0" marL="0">
              <a:buNone/>
            </a:pPr>
            <a:r>
              <a:rPr lang="en-US" sz="1200" b="1" dirty="0">
                <a:solidFill>
                  <a:schemeClr val="tx1"/>
                </a:solidFill>
              </a:rPr>
              <a:t>Macbeth thinks: </a:t>
            </a:r>
            <a:pPr indent="0" marL="0">
              <a:buNone/>
            </a:pPr>
            <a:r>
              <a:rPr lang="en-US" sz="1200" dirty="0">
                <a:solidFill>
                  <a:schemeClr val="tx1"/>
                </a:solidFill>
              </a:rPr>
              <a:t>Macduff will be his enemy</a:t>
            </a:r>
            <a:endParaRPr lang="en-US" sz="1200" dirty="0"/>
          </a:p>
          <a:p>
            <a:pPr indent="0" marL="0">
              <a:buNone/>
            </a:pPr>
            <a:r>
              <a:rPr lang="en-US" sz="1200" b="1" dirty="0">
                <a:solidFill>
                  <a:srgbClr val="E4572E"/>
                </a:solidFill>
              </a:rPr>
              <a:t>What happens: </a:t>
            </a:r>
            <a:pPr indent="0" marL="0">
              <a:buNone/>
            </a:pPr>
            <a:r>
              <a:rPr lang="en-US" sz="1200" dirty="0">
                <a:solidFill>
                  <a:schemeClr val="tx1"/>
                </a:solidFill>
              </a:rPr>
              <a:t>Macduff kills Macbeth in battle</a:t>
            </a:r>
            <a:endParaRPr lang="en-US" sz="1200" dirty="0"/>
          </a:p>
        </p:txBody>
      </p:sp>
      <p:sp>
        <p:nvSpPr>
          <p:cNvPr id="9" name="card_271"/>
          <p:cNvSpPr/>
          <p:nvPr/>
        </p:nvSpPr>
        <p:spPr>
          <a:xfrm>
            <a:off x="457200" y="2212848"/>
            <a:ext cx="8229600" cy="987552"/>
          </a:xfrm>
          <a:prstGeom prst="roundRect">
            <a:avLst>
              <a:gd name="adj" fmla="val 11111"/>
            </a:avLst>
          </a:prstGeom>
          <a:solidFill>
            <a:schemeClr val="bg2"/>
          </a:solidFill>
          <a:ln/>
        </p:spPr>
      </p:sp>
      <p:sp>
        <p:nvSpPr>
          <p:cNvPr id="10" name="badge_272"/>
          <p:cNvSpPr/>
          <p:nvPr/>
        </p:nvSpPr>
        <p:spPr>
          <a:xfrm>
            <a:off x="621792" y="2514600"/>
            <a:ext cx="384048" cy="384048"/>
          </a:xfrm>
          <a:prstGeom prst="ellipse">
            <a:avLst/>
          </a:prstGeom>
          <a:solidFill>
            <a:schemeClr val="accent6"/>
          </a:solidFill>
          <a:ln/>
        </p:spPr>
      </p:sp>
      <p:sp>
        <p:nvSpPr>
          <p:cNvPr id="11" name="badgeTxt_273"/>
          <p:cNvSpPr txBox="1"/>
          <p:nvPr/>
        </p:nvSpPr>
        <p:spPr>
          <a:xfrm>
            <a:off x="621792" y="251460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2" name="txt_274"/>
          <p:cNvSpPr txBox="1"/>
          <p:nvPr/>
        </p:nvSpPr>
        <p:spPr>
          <a:xfrm>
            <a:off x="1188720" y="2267712"/>
            <a:ext cx="1828800" cy="877824"/>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A bloody child</a:t>
            </a:r>
            <a:endParaRPr lang="en-US" sz="1400" dirty="0"/>
          </a:p>
        </p:txBody>
      </p:sp>
      <p:sp>
        <p:nvSpPr>
          <p:cNvPr id="13" name="txt_275"/>
          <p:cNvSpPr txBox="1"/>
          <p:nvPr/>
        </p:nvSpPr>
        <p:spPr>
          <a:xfrm>
            <a:off x="3017520" y="2267712"/>
            <a:ext cx="2103120" cy="877824"/>
          </a:xfrm>
          <a:prstGeom prst="rect">
            <a:avLst/>
          </a:prstGeom>
          <a:noFill/>
          <a:ln/>
        </p:spPr>
        <p:txBody>
          <a:bodyPr wrap="square" lIns="0" tIns="0" rIns="0" bIns="0" rtlCol="0" anchor="ctr"/>
          <a:lstStyle/>
          <a:p>
            <a:pPr indent="0" marL="0">
              <a:buNone/>
            </a:pPr>
            <a:r>
              <a:rPr lang="en-US" sz="1300" b="1" i="1" dirty="0">
                <a:solidFill>
                  <a:srgbClr val="9A6B00"/>
                </a:solidFill>
                <a:latin typeface="Cambria" pitchFamily="34" charset="0"/>
                <a:ea typeface="Cambria" pitchFamily="34" charset="-122"/>
                <a:cs typeface="Cambria" pitchFamily="34" charset="-120"/>
              </a:rPr>
              <a:t>"none of woman born / Shall harm Macbeth"</a:t>
            </a:r>
            <a:endParaRPr lang="en-US" sz="1300" dirty="0"/>
          </a:p>
        </p:txBody>
      </p:sp>
      <p:sp>
        <p:nvSpPr>
          <p:cNvPr id="14" name="txt_276"/>
          <p:cNvSpPr txBox="1"/>
          <p:nvPr/>
        </p:nvSpPr>
        <p:spPr>
          <a:xfrm>
            <a:off x="5212080" y="2267712"/>
            <a:ext cx="3383280" cy="877824"/>
          </a:xfrm>
          <a:prstGeom prst="rect">
            <a:avLst/>
          </a:prstGeom>
          <a:noFill/>
          <a:ln/>
        </p:spPr>
        <p:txBody>
          <a:bodyPr wrap="square" lIns="0" tIns="0" rIns="0" bIns="0" rtlCol="0" anchor="ctr"/>
          <a:lstStyle/>
          <a:p>
            <a:pPr indent="0" marL="0">
              <a:buNone/>
            </a:pPr>
            <a:r>
              <a:rPr lang="en-US" sz="1200" b="1" dirty="0">
                <a:solidFill>
                  <a:schemeClr val="tx1"/>
                </a:solidFill>
              </a:rPr>
              <a:t>Macbeth thinks: </a:t>
            </a:r>
            <a:pPr indent="0" marL="0">
              <a:buNone/>
            </a:pPr>
            <a:r>
              <a:rPr lang="en-US" sz="1200" dirty="0">
                <a:solidFill>
                  <a:schemeClr val="tx1"/>
                </a:solidFill>
              </a:rPr>
              <a:t>No one can harm him</a:t>
            </a:r>
            <a:endParaRPr lang="en-US" sz="1200" dirty="0"/>
          </a:p>
          <a:p>
            <a:pPr indent="0" marL="0">
              <a:buNone/>
            </a:pPr>
            <a:r>
              <a:rPr lang="en-US" sz="1200" b="1" dirty="0">
                <a:solidFill>
                  <a:srgbClr val="E4572E"/>
                </a:solidFill>
              </a:rPr>
              <a:t>What happens: </a:t>
            </a:r>
            <a:pPr indent="0" marL="0">
              <a:buNone/>
            </a:pPr>
            <a:r>
              <a:rPr lang="en-US" sz="1200" dirty="0">
                <a:solidFill>
                  <a:schemeClr val="tx1"/>
                </a:solidFill>
              </a:rPr>
              <a:t>Macduff was "from his mother's womb / Untimely ripped", born by caesarean</a:t>
            </a:r>
            <a:endParaRPr lang="en-US" sz="1200" dirty="0"/>
          </a:p>
        </p:txBody>
      </p:sp>
      <p:sp>
        <p:nvSpPr>
          <p:cNvPr id="15" name="card_277"/>
          <p:cNvSpPr/>
          <p:nvPr/>
        </p:nvSpPr>
        <p:spPr>
          <a:xfrm>
            <a:off x="457200" y="3328416"/>
            <a:ext cx="8229600" cy="987552"/>
          </a:xfrm>
          <a:prstGeom prst="roundRect">
            <a:avLst>
              <a:gd name="adj" fmla="val 11111"/>
            </a:avLst>
          </a:prstGeom>
          <a:solidFill>
            <a:schemeClr val="bg2"/>
          </a:solidFill>
          <a:ln/>
        </p:spPr>
      </p:sp>
      <p:sp>
        <p:nvSpPr>
          <p:cNvPr id="16" name="badge_278"/>
          <p:cNvSpPr/>
          <p:nvPr/>
        </p:nvSpPr>
        <p:spPr>
          <a:xfrm>
            <a:off x="621792" y="3630168"/>
            <a:ext cx="384048" cy="384048"/>
          </a:xfrm>
          <a:prstGeom prst="ellipse">
            <a:avLst/>
          </a:prstGeom>
          <a:solidFill>
            <a:schemeClr val="accent6"/>
          </a:solidFill>
          <a:ln/>
        </p:spPr>
      </p:sp>
      <p:sp>
        <p:nvSpPr>
          <p:cNvPr id="17" name="badgeTxt_279"/>
          <p:cNvSpPr txBox="1"/>
          <p:nvPr/>
        </p:nvSpPr>
        <p:spPr>
          <a:xfrm>
            <a:off x="621792" y="363016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8" name="txt_280"/>
          <p:cNvSpPr txBox="1"/>
          <p:nvPr/>
        </p:nvSpPr>
        <p:spPr>
          <a:xfrm>
            <a:off x="1188720" y="3383280"/>
            <a:ext cx="1828800" cy="877824"/>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A crowned child holding a tree</a:t>
            </a:r>
            <a:endParaRPr lang="en-US" sz="1400" dirty="0"/>
          </a:p>
        </p:txBody>
      </p:sp>
      <p:sp>
        <p:nvSpPr>
          <p:cNvPr id="19" name="txt_281"/>
          <p:cNvSpPr txBox="1"/>
          <p:nvPr/>
        </p:nvSpPr>
        <p:spPr>
          <a:xfrm>
            <a:off x="3017520" y="3383280"/>
            <a:ext cx="2103120" cy="877824"/>
          </a:xfrm>
          <a:prstGeom prst="rect">
            <a:avLst/>
          </a:prstGeom>
          <a:noFill/>
          <a:ln/>
        </p:spPr>
        <p:txBody>
          <a:bodyPr wrap="square" lIns="0" tIns="0" rIns="0" bIns="0" rtlCol="0" anchor="ctr"/>
          <a:lstStyle/>
          <a:p>
            <a:pPr indent="0" marL="0">
              <a:buNone/>
            </a:pPr>
            <a:r>
              <a:rPr lang="en-US" sz="1300" b="1" i="1" dirty="0">
                <a:solidFill>
                  <a:srgbClr val="9A6B00"/>
                </a:solidFill>
                <a:latin typeface="Cambria" pitchFamily="34" charset="0"/>
                <a:ea typeface="Cambria" pitchFamily="34" charset="-122"/>
                <a:cs typeface="Cambria" pitchFamily="34" charset="-120"/>
              </a:rPr>
              <a:t>"Birnam Wood" must come to "Dunsinane"</a:t>
            </a:r>
            <a:endParaRPr lang="en-US" sz="1300" dirty="0"/>
          </a:p>
        </p:txBody>
      </p:sp>
      <p:sp>
        <p:nvSpPr>
          <p:cNvPr id="20" name="txt_282"/>
          <p:cNvSpPr txBox="1"/>
          <p:nvPr/>
        </p:nvSpPr>
        <p:spPr>
          <a:xfrm>
            <a:off x="5212080" y="3383280"/>
            <a:ext cx="3383280" cy="877824"/>
          </a:xfrm>
          <a:prstGeom prst="rect">
            <a:avLst/>
          </a:prstGeom>
          <a:noFill/>
          <a:ln/>
        </p:spPr>
        <p:txBody>
          <a:bodyPr wrap="square" lIns="0" tIns="0" rIns="0" bIns="0" rtlCol="0" anchor="ctr"/>
          <a:lstStyle/>
          <a:p>
            <a:pPr indent="0" marL="0">
              <a:buNone/>
            </a:pPr>
            <a:r>
              <a:rPr lang="en-US" sz="1200" b="1" dirty="0">
                <a:solidFill>
                  <a:schemeClr val="tx1"/>
                </a:solidFill>
              </a:rPr>
              <a:t>Macbeth thinks: </a:t>
            </a:r>
            <a:pPr indent="0" marL="0">
              <a:buNone/>
            </a:pPr>
            <a:r>
              <a:rPr lang="en-US" sz="1200" dirty="0">
                <a:solidFill>
                  <a:schemeClr val="tx1"/>
                </a:solidFill>
              </a:rPr>
              <a:t>He is safe, since a forest cannot move</a:t>
            </a:r>
            <a:endParaRPr lang="en-US" sz="1200" dirty="0"/>
          </a:p>
          <a:p>
            <a:pPr indent="0" marL="0">
              <a:buNone/>
            </a:pPr>
            <a:r>
              <a:rPr lang="en-US" sz="1200" b="1" dirty="0">
                <a:solidFill>
                  <a:srgbClr val="E4572E"/>
                </a:solidFill>
              </a:rPr>
              <a:t>What happens: </a:t>
            </a:r>
            <a:pPr indent="0" marL="0">
              <a:buNone/>
            </a:pPr>
            <a:r>
              <a:rPr lang="en-US" sz="1200" dirty="0">
                <a:solidFill>
                  <a:schemeClr val="tx1"/>
                </a:solidFill>
              </a:rPr>
              <a:t>Soldiers carry branches from Birnam Wood as camouflage</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Fate or free will?</a:t>
            </a:r>
            <a:endParaRPr lang="en-US" sz="3000" dirty="0"/>
          </a:p>
        </p:txBody>
      </p:sp>
      <p:sp>
        <p:nvSpPr>
          <p:cNvPr id="3" name="card_283"/>
          <p:cNvSpPr/>
          <p:nvPr/>
        </p:nvSpPr>
        <p:spPr>
          <a:xfrm>
            <a:off x="457200" y="1143000"/>
            <a:ext cx="2606040" cy="1554480"/>
          </a:xfrm>
          <a:prstGeom prst="roundRect">
            <a:avLst>
              <a:gd name="adj" fmla="val 7059"/>
            </a:avLst>
          </a:prstGeom>
          <a:solidFill>
            <a:schemeClr val="bg2"/>
          </a:solidFill>
          <a:ln/>
        </p:spPr>
      </p:sp>
      <p:sp>
        <p:nvSpPr>
          <p:cNvPr id="4" name="txt_284"/>
          <p:cNvSpPr txBox="1"/>
          <p:nvPr/>
        </p:nvSpPr>
        <p:spPr>
          <a:xfrm>
            <a:off x="640080" y="1280160"/>
            <a:ext cx="2286000" cy="365760"/>
          </a:xfrm>
          <a:prstGeom prst="rect">
            <a:avLst/>
          </a:prstGeom>
          <a:noFill/>
          <a:ln/>
        </p:spPr>
        <p:txBody>
          <a:bodyPr wrap="square" lIns="0" tIns="0" rIns="0" bIns="0" rtlCol="0" anchor="t"/>
          <a:lstStyle/>
          <a:p>
            <a:pPr indent="0" marL="0">
              <a:buNone/>
            </a:pPr>
            <a:r>
              <a:rPr lang="en-US" sz="1600" b="1" dirty="0">
                <a:solidFill>
                  <a:schemeClr val="accent6"/>
                </a:solidFill>
                <a:latin typeface="Cambria" pitchFamily="34" charset="0"/>
                <a:ea typeface="Cambria" pitchFamily="34" charset="-122"/>
                <a:cs typeface="Cambria" pitchFamily="34" charset="-120"/>
              </a:rPr>
              <a:t>Fate</a:t>
            </a:r>
            <a:endParaRPr lang="en-US" sz="1600" dirty="0"/>
          </a:p>
        </p:txBody>
      </p:sp>
      <p:sp>
        <p:nvSpPr>
          <p:cNvPr id="5" name="txt_285"/>
          <p:cNvSpPr txBox="1"/>
          <p:nvPr/>
        </p:nvSpPr>
        <p:spPr>
          <a:xfrm>
            <a:off x="640080" y="1691640"/>
            <a:ext cx="2286000" cy="960120"/>
          </a:xfrm>
          <a:prstGeom prst="rect">
            <a:avLst/>
          </a:prstGeom>
          <a:noFill/>
          <a:ln/>
        </p:spPr>
        <p:txBody>
          <a:bodyPr wrap="square" lIns="0" tIns="0" rIns="0" bIns="0" rtlCol="0" anchor="t"/>
          <a:lstStyle/>
          <a:p>
            <a:pPr indent="0" marL="0">
              <a:buNone/>
            </a:pPr>
            <a:r>
              <a:rPr lang="en-US" sz="1300" dirty="0">
                <a:solidFill>
                  <a:schemeClr val="tx2"/>
                </a:solidFill>
              </a:rPr>
              <a:t>The witches know the future. Their prophecies all come true, so perhaps Macbeth's fate was always fixed.</a:t>
            </a:r>
            <a:endParaRPr lang="en-US" sz="1300" dirty="0"/>
          </a:p>
        </p:txBody>
      </p:sp>
      <p:sp>
        <p:nvSpPr>
          <p:cNvPr id="6" name="card_286"/>
          <p:cNvSpPr/>
          <p:nvPr/>
        </p:nvSpPr>
        <p:spPr>
          <a:xfrm>
            <a:off x="3273552" y="1143000"/>
            <a:ext cx="2606040" cy="1554480"/>
          </a:xfrm>
          <a:prstGeom prst="roundRect">
            <a:avLst>
              <a:gd name="adj" fmla="val 7059"/>
            </a:avLst>
          </a:prstGeom>
          <a:solidFill>
            <a:schemeClr val="bg2"/>
          </a:solidFill>
          <a:ln/>
        </p:spPr>
      </p:sp>
      <p:sp>
        <p:nvSpPr>
          <p:cNvPr id="7" name="txt_287"/>
          <p:cNvSpPr txBox="1"/>
          <p:nvPr/>
        </p:nvSpPr>
        <p:spPr>
          <a:xfrm>
            <a:off x="3456432" y="1280160"/>
            <a:ext cx="2286000" cy="365760"/>
          </a:xfrm>
          <a:prstGeom prst="rect">
            <a:avLst/>
          </a:prstGeom>
          <a:noFill/>
          <a:ln/>
        </p:spPr>
        <p:txBody>
          <a:bodyPr wrap="square" lIns="0" tIns="0" rIns="0" bIns="0" rtlCol="0" anchor="t"/>
          <a:lstStyle/>
          <a:p>
            <a:pPr indent="0" marL="0">
              <a:buNone/>
            </a:pPr>
            <a:r>
              <a:rPr lang="en-US" sz="1600" b="1" dirty="0">
                <a:solidFill>
                  <a:schemeClr val="accent2"/>
                </a:solidFill>
                <a:latin typeface="Cambria" pitchFamily="34" charset="0"/>
                <a:ea typeface="Cambria" pitchFamily="34" charset="-122"/>
                <a:cs typeface="Cambria" pitchFamily="34" charset="-120"/>
              </a:rPr>
              <a:t>Free will</a:t>
            </a:r>
            <a:endParaRPr lang="en-US" sz="1600" dirty="0"/>
          </a:p>
        </p:txBody>
      </p:sp>
      <p:sp>
        <p:nvSpPr>
          <p:cNvPr id="8" name="txt_288"/>
          <p:cNvSpPr txBox="1"/>
          <p:nvPr/>
        </p:nvSpPr>
        <p:spPr>
          <a:xfrm>
            <a:off x="3456432" y="1691640"/>
            <a:ext cx="2286000" cy="960120"/>
          </a:xfrm>
          <a:prstGeom prst="rect">
            <a:avLst/>
          </a:prstGeom>
          <a:noFill/>
          <a:ln/>
        </p:spPr>
        <p:txBody>
          <a:bodyPr wrap="square" lIns="0" tIns="0" rIns="0" bIns="0" rtlCol="0" anchor="t"/>
          <a:lstStyle/>
          <a:p>
            <a:pPr indent="0" marL="0">
              <a:buNone/>
            </a:pPr>
            <a:r>
              <a:rPr lang="en-US" sz="1300" dirty="0">
                <a:solidFill>
                  <a:schemeClr val="tx2"/>
                </a:solidFill>
              </a:rPr>
              <a:t>The witches never tell Macbeth to kill. He chooses murder, while Banquo chooses not to.</a:t>
            </a:r>
            <a:endParaRPr lang="en-US" sz="1300" dirty="0"/>
          </a:p>
        </p:txBody>
      </p:sp>
      <p:sp>
        <p:nvSpPr>
          <p:cNvPr id="9" name="card_289"/>
          <p:cNvSpPr/>
          <p:nvPr/>
        </p:nvSpPr>
        <p:spPr>
          <a:xfrm>
            <a:off x="6089904" y="1143000"/>
            <a:ext cx="2606040" cy="1554480"/>
          </a:xfrm>
          <a:prstGeom prst="roundRect">
            <a:avLst>
              <a:gd name="adj" fmla="val 7059"/>
            </a:avLst>
          </a:prstGeom>
          <a:solidFill>
            <a:schemeClr val="bg2"/>
          </a:solidFill>
          <a:ln/>
        </p:spPr>
      </p:sp>
      <p:sp>
        <p:nvSpPr>
          <p:cNvPr id="10" name="txt_290"/>
          <p:cNvSpPr txBox="1"/>
          <p:nvPr/>
        </p:nvSpPr>
        <p:spPr>
          <a:xfrm>
            <a:off x="6272784" y="1280160"/>
            <a:ext cx="2286000" cy="365760"/>
          </a:xfrm>
          <a:prstGeom prst="rect">
            <a:avLst/>
          </a:prstGeom>
          <a:noFill/>
          <a:ln/>
        </p:spPr>
        <p:txBody>
          <a:bodyPr wrap="square" lIns="0" tIns="0" rIns="0" bIns="0" rtlCol="0" anchor="t"/>
          <a:lstStyle/>
          <a:p>
            <a:pPr indent="0" marL="0">
              <a:buNone/>
            </a:pPr>
            <a:r>
              <a:rPr lang="en-US" sz="1600" b="1" dirty="0">
                <a:solidFill>
                  <a:schemeClr val="accent3"/>
                </a:solidFill>
                <a:latin typeface="Cambria" pitchFamily="34" charset="0"/>
                <a:ea typeface="Cambria" pitchFamily="34" charset="-122"/>
                <a:cs typeface="Cambria" pitchFamily="34" charset="-120"/>
              </a:rPr>
              <a:t>Both</a:t>
            </a:r>
            <a:endParaRPr lang="en-US" sz="1600" dirty="0"/>
          </a:p>
        </p:txBody>
      </p:sp>
      <p:sp>
        <p:nvSpPr>
          <p:cNvPr id="11" name="txt_291"/>
          <p:cNvSpPr txBox="1"/>
          <p:nvPr/>
        </p:nvSpPr>
        <p:spPr>
          <a:xfrm>
            <a:off x="6272784" y="1691640"/>
            <a:ext cx="2286000" cy="960120"/>
          </a:xfrm>
          <a:prstGeom prst="rect">
            <a:avLst/>
          </a:prstGeom>
          <a:noFill/>
          <a:ln/>
        </p:spPr>
        <p:txBody>
          <a:bodyPr wrap="square" lIns="0" tIns="0" rIns="0" bIns="0" rtlCol="0" anchor="t"/>
          <a:lstStyle/>
          <a:p>
            <a:pPr indent="0" marL="0">
              <a:buNone/>
            </a:pPr>
            <a:r>
              <a:rPr lang="en-US" sz="1300" dirty="0">
                <a:solidFill>
                  <a:schemeClr val="tx2"/>
                </a:solidFill>
              </a:rPr>
              <a:t>The witches show Macbeth what he already wants. Their words feed his ambition, but he acts on it.</a:t>
            </a:r>
            <a:endParaRPr lang="en-US" sz="1300" dirty="0"/>
          </a:p>
        </p:txBody>
      </p:sp>
      <p:sp>
        <p:nvSpPr>
          <p:cNvPr id="12" name="card_292"/>
          <p:cNvSpPr/>
          <p:nvPr/>
        </p:nvSpPr>
        <p:spPr>
          <a:xfrm>
            <a:off x="914400" y="2971800"/>
            <a:ext cx="7315200" cy="1417320"/>
          </a:xfrm>
          <a:prstGeom prst="roundRect">
            <a:avLst>
              <a:gd name="adj" fmla="val 7742"/>
            </a:avLst>
          </a:prstGeom>
          <a:solidFill>
            <a:srgbClr val="FDF3DC"/>
          </a:solidFill>
          <a:ln/>
        </p:spPr>
      </p:sp>
      <p:sp>
        <p:nvSpPr>
          <p:cNvPr id="13" name="txt_293"/>
          <p:cNvSpPr txBox="1"/>
          <p:nvPr/>
        </p:nvSpPr>
        <p:spPr>
          <a:xfrm>
            <a:off x="1143000" y="3063240"/>
            <a:ext cx="6858000" cy="1234440"/>
          </a:xfrm>
          <a:prstGeom prst="rect">
            <a:avLst/>
          </a:prstGeom>
          <a:noFill/>
          <a:ln/>
        </p:spPr>
        <p:txBody>
          <a:bodyPr wrap="square" lIns="0" tIns="0" rIns="0" bIns="0" rtlCol="0" anchor="ctr"/>
          <a:lstStyle/>
          <a:p>
            <a:pPr indent="0" marL="0">
              <a:buNone/>
            </a:pPr>
            <a:r>
              <a:rPr lang="en-US" sz="1500" b="1" dirty="0">
                <a:solidFill>
                  <a:srgbClr val="F3B61F"/>
                </a:solidFill>
              </a:rPr>
              <a:t>Exam tip: </a:t>
            </a:r>
            <a:pPr indent="0" marL="0">
              <a:buNone/>
            </a:pPr>
            <a:r>
              <a:rPr lang="en-US" sz="1500" dirty="0">
                <a:solidFill>
                  <a:schemeClr val="tx1"/>
                </a:solidFill>
              </a:rPr>
              <a:t>the strongest answers argue that the witches tempt rather than control. Use Banquo and "black and deep desires" to show the ambition was already there.</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Your turn: which act?</a:t>
            </a:r>
            <a:endParaRPr lang="en-US" sz="3000" dirty="0"/>
          </a:p>
        </p:txBody>
      </p:sp>
      <p:sp>
        <p:nvSpPr>
          <p:cNvPr id="3" name="card_294"/>
          <p:cNvSpPr/>
          <p:nvPr/>
        </p:nvSpPr>
        <p:spPr>
          <a:xfrm>
            <a:off x="457200" y="1143000"/>
            <a:ext cx="4023360" cy="987552"/>
          </a:xfrm>
          <a:prstGeom prst="roundRect">
            <a:avLst>
              <a:gd name="adj" fmla="val 11111"/>
            </a:avLst>
          </a:prstGeom>
          <a:solidFill>
            <a:schemeClr val="bg2"/>
          </a:solidFill>
          <a:ln/>
        </p:spPr>
      </p:sp>
      <p:sp>
        <p:nvSpPr>
          <p:cNvPr id="4" name="badge_295"/>
          <p:cNvSpPr/>
          <p:nvPr/>
        </p:nvSpPr>
        <p:spPr>
          <a:xfrm>
            <a:off x="621792" y="1444752"/>
            <a:ext cx="384048" cy="384048"/>
          </a:xfrm>
          <a:prstGeom prst="ellipse">
            <a:avLst/>
          </a:prstGeom>
          <a:solidFill>
            <a:schemeClr val="accent4"/>
          </a:solidFill>
          <a:ln/>
        </p:spPr>
      </p:sp>
      <p:sp>
        <p:nvSpPr>
          <p:cNvPr id="5" name="badgeTxt_296"/>
          <p:cNvSpPr txBox="1"/>
          <p:nvPr/>
        </p:nvSpPr>
        <p:spPr>
          <a:xfrm>
            <a:off x="62179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297"/>
          <p:cNvSpPr txBox="1"/>
          <p:nvPr/>
        </p:nvSpPr>
        <p:spPr>
          <a:xfrm>
            <a:off x="1188720" y="1216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"Fair is foul, and foul is fair"</a:t>
            </a:r>
            <a:endParaRPr lang="en-US" sz="1400" dirty="0"/>
          </a:p>
        </p:txBody>
      </p:sp>
      <p:sp>
        <p:nvSpPr>
          <p:cNvPr id="7" name="card_298"/>
          <p:cNvSpPr/>
          <p:nvPr/>
        </p:nvSpPr>
        <p:spPr>
          <a:xfrm>
            <a:off x="4663440" y="1143000"/>
            <a:ext cx="4023360" cy="987552"/>
          </a:xfrm>
          <a:prstGeom prst="roundRect">
            <a:avLst>
              <a:gd name="adj" fmla="val 11111"/>
            </a:avLst>
          </a:prstGeom>
          <a:solidFill>
            <a:schemeClr val="bg2"/>
          </a:solidFill>
          <a:ln/>
        </p:spPr>
      </p:sp>
      <p:sp>
        <p:nvSpPr>
          <p:cNvPr id="8" name="badge_299"/>
          <p:cNvSpPr/>
          <p:nvPr/>
        </p:nvSpPr>
        <p:spPr>
          <a:xfrm>
            <a:off x="4828032" y="1444752"/>
            <a:ext cx="384048" cy="384048"/>
          </a:xfrm>
          <a:prstGeom prst="ellipse">
            <a:avLst/>
          </a:prstGeom>
          <a:solidFill>
            <a:schemeClr val="accent4"/>
          </a:solidFill>
          <a:ln/>
        </p:spPr>
      </p:sp>
      <p:sp>
        <p:nvSpPr>
          <p:cNvPr id="9" name="badgeTxt_300"/>
          <p:cNvSpPr txBox="1"/>
          <p:nvPr/>
        </p:nvSpPr>
        <p:spPr>
          <a:xfrm>
            <a:off x="482803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0" name="txt_301"/>
          <p:cNvSpPr txBox="1"/>
          <p:nvPr/>
        </p:nvSpPr>
        <p:spPr>
          <a:xfrm>
            <a:off x="5394960" y="1216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"a dagger of the mind"</a:t>
            </a:r>
            <a:endParaRPr lang="en-US" sz="1400" dirty="0"/>
          </a:p>
        </p:txBody>
      </p:sp>
      <p:sp>
        <p:nvSpPr>
          <p:cNvPr id="11" name="card_302"/>
          <p:cNvSpPr/>
          <p:nvPr/>
        </p:nvSpPr>
        <p:spPr>
          <a:xfrm>
            <a:off x="457200" y="2286000"/>
            <a:ext cx="4023360" cy="987552"/>
          </a:xfrm>
          <a:prstGeom prst="roundRect">
            <a:avLst>
              <a:gd name="adj" fmla="val 11111"/>
            </a:avLst>
          </a:prstGeom>
          <a:solidFill>
            <a:schemeClr val="bg2"/>
          </a:solidFill>
          <a:ln/>
        </p:spPr>
      </p:sp>
      <p:sp>
        <p:nvSpPr>
          <p:cNvPr id="12" name="badge_303"/>
          <p:cNvSpPr/>
          <p:nvPr/>
        </p:nvSpPr>
        <p:spPr>
          <a:xfrm>
            <a:off x="621792" y="2587752"/>
            <a:ext cx="384048" cy="384048"/>
          </a:xfrm>
          <a:prstGeom prst="ellipse">
            <a:avLst/>
          </a:prstGeom>
          <a:solidFill>
            <a:schemeClr val="accent4"/>
          </a:solidFill>
          <a:ln/>
        </p:spPr>
      </p:sp>
      <p:sp>
        <p:nvSpPr>
          <p:cNvPr id="13" name="badgeTxt_304"/>
          <p:cNvSpPr txBox="1"/>
          <p:nvPr/>
        </p:nvSpPr>
        <p:spPr>
          <a:xfrm>
            <a:off x="62179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4" name="txt_305"/>
          <p:cNvSpPr txBox="1"/>
          <p:nvPr/>
        </p:nvSpPr>
        <p:spPr>
          <a:xfrm>
            <a:off x="1188720" y="2359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"Never shake / Thy gory locks at me"</a:t>
            </a:r>
            <a:endParaRPr lang="en-US" sz="1400" dirty="0"/>
          </a:p>
        </p:txBody>
      </p:sp>
      <p:sp>
        <p:nvSpPr>
          <p:cNvPr id="15" name="card_306"/>
          <p:cNvSpPr/>
          <p:nvPr/>
        </p:nvSpPr>
        <p:spPr>
          <a:xfrm>
            <a:off x="4663440" y="2286000"/>
            <a:ext cx="4023360" cy="987552"/>
          </a:xfrm>
          <a:prstGeom prst="roundRect">
            <a:avLst>
              <a:gd name="adj" fmla="val 11111"/>
            </a:avLst>
          </a:prstGeom>
          <a:solidFill>
            <a:schemeClr val="bg2"/>
          </a:solidFill>
          <a:ln/>
        </p:spPr>
      </p:sp>
      <p:sp>
        <p:nvSpPr>
          <p:cNvPr id="16" name="badge_307"/>
          <p:cNvSpPr/>
          <p:nvPr/>
        </p:nvSpPr>
        <p:spPr>
          <a:xfrm>
            <a:off x="4828032" y="2587752"/>
            <a:ext cx="384048" cy="384048"/>
          </a:xfrm>
          <a:prstGeom prst="ellipse">
            <a:avLst/>
          </a:prstGeom>
          <a:solidFill>
            <a:schemeClr val="accent4"/>
          </a:solidFill>
          <a:ln/>
        </p:spPr>
      </p:sp>
      <p:sp>
        <p:nvSpPr>
          <p:cNvPr id="17" name="badgeTxt_308"/>
          <p:cNvSpPr txBox="1"/>
          <p:nvPr/>
        </p:nvSpPr>
        <p:spPr>
          <a:xfrm>
            <a:off x="482803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18" name="txt_309"/>
          <p:cNvSpPr txBox="1"/>
          <p:nvPr/>
        </p:nvSpPr>
        <p:spPr>
          <a:xfrm>
            <a:off x="5394960" y="2359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"Beware Macduff"</a:t>
            </a:r>
            <a:endParaRPr lang="en-US" sz="1400" dirty="0"/>
          </a:p>
        </p:txBody>
      </p:sp>
      <p:sp>
        <p:nvSpPr>
          <p:cNvPr id="19" name="card_310"/>
          <p:cNvSpPr/>
          <p:nvPr/>
        </p:nvSpPr>
        <p:spPr>
          <a:xfrm>
            <a:off x="457200" y="3429000"/>
            <a:ext cx="4023360" cy="987552"/>
          </a:xfrm>
          <a:prstGeom prst="roundRect">
            <a:avLst>
              <a:gd name="adj" fmla="val 11111"/>
            </a:avLst>
          </a:prstGeom>
          <a:solidFill>
            <a:schemeClr val="bg2"/>
          </a:solidFill>
          <a:ln/>
        </p:spPr>
      </p:sp>
      <p:sp>
        <p:nvSpPr>
          <p:cNvPr id="20" name="badge_311"/>
          <p:cNvSpPr/>
          <p:nvPr/>
        </p:nvSpPr>
        <p:spPr>
          <a:xfrm>
            <a:off x="621792" y="3730752"/>
            <a:ext cx="384048" cy="384048"/>
          </a:xfrm>
          <a:prstGeom prst="ellipse">
            <a:avLst/>
          </a:prstGeom>
          <a:solidFill>
            <a:schemeClr val="accent4"/>
          </a:solidFill>
          <a:ln/>
        </p:spPr>
      </p:sp>
      <p:sp>
        <p:nvSpPr>
          <p:cNvPr id="21" name="badgeTxt_312"/>
          <p:cNvSpPr txBox="1"/>
          <p:nvPr/>
        </p:nvSpPr>
        <p:spPr>
          <a:xfrm>
            <a:off x="62179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2" name="txt_313"/>
          <p:cNvSpPr txBox="1"/>
          <p:nvPr/>
        </p:nvSpPr>
        <p:spPr>
          <a:xfrm>
            <a:off x="1188720" y="3502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"none of woman born"</a:t>
            </a:r>
            <a:endParaRPr lang="en-US" sz="1400" dirty="0"/>
          </a:p>
        </p:txBody>
      </p:sp>
      <p:sp>
        <p:nvSpPr>
          <p:cNvPr id="23" name="card_314"/>
          <p:cNvSpPr/>
          <p:nvPr/>
        </p:nvSpPr>
        <p:spPr>
          <a:xfrm>
            <a:off x="4663440" y="3429000"/>
            <a:ext cx="4023360" cy="987552"/>
          </a:xfrm>
          <a:prstGeom prst="roundRect">
            <a:avLst>
              <a:gd name="adj" fmla="val 11111"/>
            </a:avLst>
          </a:prstGeom>
          <a:solidFill>
            <a:schemeClr val="bg2"/>
          </a:solidFill>
          <a:ln/>
        </p:spPr>
      </p:sp>
      <p:sp>
        <p:nvSpPr>
          <p:cNvPr id="24" name="badge_315"/>
          <p:cNvSpPr/>
          <p:nvPr/>
        </p:nvSpPr>
        <p:spPr>
          <a:xfrm>
            <a:off x="4828032" y="3730752"/>
            <a:ext cx="384048" cy="384048"/>
          </a:xfrm>
          <a:prstGeom prst="ellipse">
            <a:avLst/>
          </a:prstGeom>
          <a:solidFill>
            <a:schemeClr val="accent4"/>
          </a:solidFill>
          <a:ln/>
        </p:spPr>
      </p:sp>
      <p:sp>
        <p:nvSpPr>
          <p:cNvPr id="25" name="badgeTxt_316"/>
          <p:cNvSpPr txBox="1"/>
          <p:nvPr/>
        </p:nvSpPr>
        <p:spPr>
          <a:xfrm>
            <a:off x="482803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26" name="txt_317"/>
          <p:cNvSpPr txBox="1"/>
          <p:nvPr/>
        </p:nvSpPr>
        <p:spPr>
          <a:xfrm>
            <a:off x="5394960" y="3502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"Something wicked this way comes"</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Which act? Answers</a:t>
            </a:r>
            <a:endParaRPr lang="en-US" sz="3000" dirty="0"/>
          </a:p>
        </p:txBody>
      </p:sp>
      <p:sp>
        <p:nvSpPr>
          <p:cNvPr id="3" name="card_318"/>
          <p:cNvSpPr/>
          <p:nvPr/>
        </p:nvSpPr>
        <p:spPr>
          <a:xfrm>
            <a:off x="457200" y="1143000"/>
            <a:ext cx="4023360" cy="987552"/>
          </a:xfrm>
          <a:prstGeom prst="roundRect">
            <a:avLst>
              <a:gd name="adj" fmla="val 11111"/>
            </a:avLst>
          </a:prstGeom>
          <a:solidFill>
            <a:schemeClr val="bg2"/>
          </a:solidFill>
          <a:ln/>
        </p:spPr>
      </p:sp>
      <p:sp>
        <p:nvSpPr>
          <p:cNvPr id="4" name="badge_319"/>
          <p:cNvSpPr/>
          <p:nvPr/>
        </p:nvSpPr>
        <p:spPr>
          <a:xfrm>
            <a:off x="621792" y="1444752"/>
            <a:ext cx="384048" cy="384048"/>
          </a:xfrm>
          <a:prstGeom prst="ellipse">
            <a:avLst/>
          </a:prstGeom>
          <a:solidFill>
            <a:schemeClr val="accent4"/>
          </a:solidFill>
          <a:ln/>
        </p:spPr>
      </p:sp>
      <p:sp>
        <p:nvSpPr>
          <p:cNvPr id="5" name="badgeTxt_320"/>
          <p:cNvSpPr txBox="1"/>
          <p:nvPr/>
        </p:nvSpPr>
        <p:spPr>
          <a:xfrm>
            <a:off x="62179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321"/>
          <p:cNvSpPr txBox="1"/>
          <p:nvPr/>
        </p:nvSpPr>
        <p:spPr>
          <a:xfrm>
            <a:off x="1188720" y="1216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"Fair is foul, and foul is fair"</a:t>
            </a:r>
            <a:endParaRPr lang="en-US" sz="1400" dirty="0"/>
          </a:p>
        </p:txBody>
      </p:sp>
      <p:sp>
        <p:nvSpPr>
          <p:cNvPr id="7" name="txt_322"/>
          <p:cNvSpPr txBox="1"/>
          <p:nvPr/>
        </p:nvSpPr>
        <p:spPr>
          <a:xfrm>
            <a:off x="3063240" y="1216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Act 1 Scene 1</a:t>
            </a:r>
            <a:endParaRPr lang="en-US" sz="1300" dirty="0"/>
          </a:p>
        </p:txBody>
      </p:sp>
      <p:sp>
        <p:nvSpPr>
          <p:cNvPr id="8" name="card_323"/>
          <p:cNvSpPr/>
          <p:nvPr/>
        </p:nvSpPr>
        <p:spPr>
          <a:xfrm>
            <a:off x="4663440" y="1143000"/>
            <a:ext cx="4023360" cy="987552"/>
          </a:xfrm>
          <a:prstGeom prst="roundRect">
            <a:avLst>
              <a:gd name="adj" fmla="val 11111"/>
            </a:avLst>
          </a:prstGeom>
          <a:solidFill>
            <a:schemeClr val="bg2"/>
          </a:solidFill>
          <a:ln/>
        </p:spPr>
      </p:sp>
      <p:sp>
        <p:nvSpPr>
          <p:cNvPr id="9" name="badge_324"/>
          <p:cNvSpPr/>
          <p:nvPr/>
        </p:nvSpPr>
        <p:spPr>
          <a:xfrm>
            <a:off x="4828032" y="1444752"/>
            <a:ext cx="384048" cy="384048"/>
          </a:xfrm>
          <a:prstGeom prst="ellipse">
            <a:avLst/>
          </a:prstGeom>
          <a:solidFill>
            <a:schemeClr val="accent4"/>
          </a:solidFill>
          <a:ln/>
        </p:spPr>
      </p:sp>
      <p:sp>
        <p:nvSpPr>
          <p:cNvPr id="10" name="badgeTxt_325"/>
          <p:cNvSpPr txBox="1"/>
          <p:nvPr/>
        </p:nvSpPr>
        <p:spPr>
          <a:xfrm>
            <a:off x="482803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xt_326"/>
          <p:cNvSpPr txBox="1"/>
          <p:nvPr/>
        </p:nvSpPr>
        <p:spPr>
          <a:xfrm>
            <a:off x="5394960" y="1216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"a dagger of the mind"</a:t>
            </a:r>
            <a:endParaRPr lang="en-US" sz="1400" dirty="0"/>
          </a:p>
        </p:txBody>
      </p:sp>
      <p:sp>
        <p:nvSpPr>
          <p:cNvPr id="12" name="txt_327"/>
          <p:cNvSpPr txBox="1"/>
          <p:nvPr/>
        </p:nvSpPr>
        <p:spPr>
          <a:xfrm>
            <a:off x="7269480" y="1216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Act 2 Scene 1</a:t>
            </a:r>
            <a:endParaRPr lang="en-US" sz="1300" dirty="0"/>
          </a:p>
        </p:txBody>
      </p:sp>
      <p:sp>
        <p:nvSpPr>
          <p:cNvPr id="13" name="card_328"/>
          <p:cNvSpPr/>
          <p:nvPr/>
        </p:nvSpPr>
        <p:spPr>
          <a:xfrm>
            <a:off x="457200" y="2286000"/>
            <a:ext cx="4023360" cy="987552"/>
          </a:xfrm>
          <a:prstGeom prst="roundRect">
            <a:avLst>
              <a:gd name="adj" fmla="val 11111"/>
            </a:avLst>
          </a:prstGeom>
          <a:solidFill>
            <a:schemeClr val="bg2"/>
          </a:solidFill>
          <a:ln/>
        </p:spPr>
      </p:sp>
      <p:sp>
        <p:nvSpPr>
          <p:cNvPr id="14" name="badge_329"/>
          <p:cNvSpPr/>
          <p:nvPr/>
        </p:nvSpPr>
        <p:spPr>
          <a:xfrm>
            <a:off x="621792" y="2587752"/>
            <a:ext cx="384048" cy="384048"/>
          </a:xfrm>
          <a:prstGeom prst="ellipse">
            <a:avLst/>
          </a:prstGeom>
          <a:solidFill>
            <a:schemeClr val="accent4"/>
          </a:solidFill>
          <a:ln/>
        </p:spPr>
      </p:sp>
      <p:sp>
        <p:nvSpPr>
          <p:cNvPr id="15" name="badgeTxt_330"/>
          <p:cNvSpPr txBox="1"/>
          <p:nvPr/>
        </p:nvSpPr>
        <p:spPr>
          <a:xfrm>
            <a:off x="62179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xt_331"/>
          <p:cNvSpPr txBox="1"/>
          <p:nvPr/>
        </p:nvSpPr>
        <p:spPr>
          <a:xfrm>
            <a:off x="1188720" y="2359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"Never shake / Thy gory locks at me"</a:t>
            </a:r>
            <a:endParaRPr lang="en-US" sz="1400" dirty="0"/>
          </a:p>
        </p:txBody>
      </p:sp>
      <p:sp>
        <p:nvSpPr>
          <p:cNvPr id="17" name="txt_332"/>
          <p:cNvSpPr txBox="1"/>
          <p:nvPr/>
        </p:nvSpPr>
        <p:spPr>
          <a:xfrm>
            <a:off x="3063240" y="2359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Act 3 Scene 4</a:t>
            </a:r>
            <a:endParaRPr lang="en-US" sz="1300" dirty="0"/>
          </a:p>
        </p:txBody>
      </p:sp>
      <p:sp>
        <p:nvSpPr>
          <p:cNvPr id="18" name="card_333"/>
          <p:cNvSpPr/>
          <p:nvPr/>
        </p:nvSpPr>
        <p:spPr>
          <a:xfrm>
            <a:off x="4663440" y="2286000"/>
            <a:ext cx="4023360" cy="987552"/>
          </a:xfrm>
          <a:prstGeom prst="roundRect">
            <a:avLst>
              <a:gd name="adj" fmla="val 11111"/>
            </a:avLst>
          </a:prstGeom>
          <a:solidFill>
            <a:schemeClr val="bg2"/>
          </a:solidFill>
          <a:ln/>
        </p:spPr>
      </p:sp>
      <p:sp>
        <p:nvSpPr>
          <p:cNvPr id="19" name="badge_334"/>
          <p:cNvSpPr/>
          <p:nvPr/>
        </p:nvSpPr>
        <p:spPr>
          <a:xfrm>
            <a:off x="4828032" y="2587752"/>
            <a:ext cx="384048" cy="384048"/>
          </a:xfrm>
          <a:prstGeom prst="ellipse">
            <a:avLst/>
          </a:prstGeom>
          <a:solidFill>
            <a:schemeClr val="accent4"/>
          </a:solidFill>
          <a:ln/>
        </p:spPr>
      </p:sp>
      <p:sp>
        <p:nvSpPr>
          <p:cNvPr id="20" name="badgeTxt_335"/>
          <p:cNvSpPr txBox="1"/>
          <p:nvPr/>
        </p:nvSpPr>
        <p:spPr>
          <a:xfrm>
            <a:off x="482803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xt_336"/>
          <p:cNvSpPr txBox="1"/>
          <p:nvPr/>
        </p:nvSpPr>
        <p:spPr>
          <a:xfrm>
            <a:off x="5394960" y="2359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"Beware Macduff"</a:t>
            </a:r>
            <a:endParaRPr lang="en-US" sz="1400" dirty="0"/>
          </a:p>
        </p:txBody>
      </p:sp>
      <p:sp>
        <p:nvSpPr>
          <p:cNvPr id="22" name="txt_337"/>
          <p:cNvSpPr txBox="1"/>
          <p:nvPr/>
        </p:nvSpPr>
        <p:spPr>
          <a:xfrm>
            <a:off x="7269480" y="2359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Act 4 Scene 1</a:t>
            </a:r>
            <a:endParaRPr lang="en-US" sz="1300" dirty="0"/>
          </a:p>
        </p:txBody>
      </p:sp>
      <p:sp>
        <p:nvSpPr>
          <p:cNvPr id="23" name="card_338"/>
          <p:cNvSpPr/>
          <p:nvPr/>
        </p:nvSpPr>
        <p:spPr>
          <a:xfrm>
            <a:off x="457200" y="3429000"/>
            <a:ext cx="4023360" cy="987552"/>
          </a:xfrm>
          <a:prstGeom prst="roundRect">
            <a:avLst>
              <a:gd name="adj" fmla="val 11111"/>
            </a:avLst>
          </a:prstGeom>
          <a:solidFill>
            <a:schemeClr val="bg2"/>
          </a:solidFill>
          <a:ln/>
        </p:spPr>
      </p:sp>
      <p:sp>
        <p:nvSpPr>
          <p:cNvPr id="24" name="badge_339"/>
          <p:cNvSpPr/>
          <p:nvPr/>
        </p:nvSpPr>
        <p:spPr>
          <a:xfrm>
            <a:off x="621792" y="3730752"/>
            <a:ext cx="384048" cy="384048"/>
          </a:xfrm>
          <a:prstGeom prst="ellipse">
            <a:avLst/>
          </a:prstGeom>
          <a:solidFill>
            <a:schemeClr val="accent4"/>
          </a:solidFill>
          <a:ln/>
        </p:spPr>
      </p:sp>
      <p:sp>
        <p:nvSpPr>
          <p:cNvPr id="25" name="badgeTxt_340"/>
          <p:cNvSpPr txBox="1"/>
          <p:nvPr/>
        </p:nvSpPr>
        <p:spPr>
          <a:xfrm>
            <a:off x="62179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6" name="txt_341"/>
          <p:cNvSpPr txBox="1"/>
          <p:nvPr/>
        </p:nvSpPr>
        <p:spPr>
          <a:xfrm>
            <a:off x="1188720" y="3502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"none of woman born"</a:t>
            </a:r>
            <a:endParaRPr lang="en-US" sz="1400" dirty="0"/>
          </a:p>
        </p:txBody>
      </p:sp>
      <p:sp>
        <p:nvSpPr>
          <p:cNvPr id="27" name="txt_342"/>
          <p:cNvSpPr txBox="1"/>
          <p:nvPr/>
        </p:nvSpPr>
        <p:spPr>
          <a:xfrm>
            <a:off x="3063240" y="3502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Act 4 Scene 1</a:t>
            </a:r>
            <a:endParaRPr lang="en-US" sz="1300" dirty="0"/>
          </a:p>
        </p:txBody>
      </p:sp>
      <p:sp>
        <p:nvSpPr>
          <p:cNvPr id="28" name="card_343"/>
          <p:cNvSpPr/>
          <p:nvPr/>
        </p:nvSpPr>
        <p:spPr>
          <a:xfrm>
            <a:off x="4663440" y="3429000"/>
            <a:ext cx="4023360" cy="987552"/>
          </a:xfrm>
          <a:prstGeom prst="roundRect">
            <a:avLst>
              <a:gd name="adj" fmla="val 11111"/>
            </a:avLst>
          </a:prstGeom>
          <a:solidFill>
            <a:schemeClr val="bg2"/>
          </a:solidFill>
          <a:ln/>
        </p:spPr>
      </p:sp>
      <p:sp>
        <p:nvSpPr>
          <p:cNvPr id="29" name="badge_344"/>
          <p:cNvSpPr/>
          <p:nvPr/>
        </p:nvSpPr>
        <p:spPr>
          <a:xfrm>
            <a:off x="4828032" y="3730752"/>
            <a:ext cx="384048" cy="384048"/>
          </a:xfrm>
          <a:prstGeom prst="ellipse">
            <a:avLst/>
          </a:prstGeom>
          <a:solidFill>
            <a:schemeClr val="accent4"/>
          </a:solidFill>
          <a:ln/>
        </p:spPr>
      </p:sp>
      <p:sp>
        <p:nvSpPr>
          <p:cNvPr id="30" name="badgeTxt_345"/>
          <p:cNvSpPr txBox="1"/>
          <p:nvPr/>
        </p:nvSpPr>
        <p:spPr>
          <a:xfrm>
            <a:off x="482803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31" name="txt_346"/>
          <p:cNvSpPr txBox="1"/>
          <p:nvPr/>
        </p:nvSpPr>
        <p:spPr>
          <a:xfrm>
            <a:off x="5394960" y="3502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"Something wicked this way comes"</a:t>
            </a:r>
            <a:endParaRPr lang="en-US" sz="1400" dirty="0"/>
          </a:p>
        </p:txBody>
      </p:sp>
      <p:sp>
        <p:nvSpPr>
          <p:cNvPr id="32" name="txt_347"/>
          <p:cNvSpPr txBox="1"/>
          <p:nvPr/>
        </p:nvSpPr>
        <p:spPr>
          <a:xfrm>
            <a:off x="7269480" y="3502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Act 4 Scene 1</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8046720" cy="1600200"/>
          </a:xfrm>
          <a:prstGeom prst="rect">
            <a:avLst/>
          </a:prstGeom>
          <a:noFill/>
          <a:ln/>
        </p:spPr>
        <p:txBody>
          <a:bodyPr wrap="square" lIns="0" tIns="0" rIns="0" bIns="0" rtlCol="0" anchor="b"/>
          <a:lstStyle/>
          <a:p>
            <a:pPr algn="l" indent="0" marL="0">
              <a:buNone/>
            </a:pPr>
            <a:r>
              <a:rPr lang="en-US" sz="3600" b="1" dirty="0">
                <a:solidFill>
                  <a:schemeClr val="bg1"/>
                </a:solidFill>
                <a:latin typeface="Cambria" pitchFamily="34" charset="0"/>
                <a:ea typeface="Cambria" pitchFamily="34" charset="-122"/>
                <a:cs typeface="Cambria" pitchFamily="34" charset="-120"/>
              </a:rPr>
              <a:t>Exam practice</a:t>
            </a:r>
            <a:endParaRPr lang="en-US" sz="3600" dirty="0"/>
          </a:p>
        </p:txBody>
      </p:sp>
      <p:sp>
        <p:nvSpPr>
          <p:cNvPr id="3" name="Text 0"/>
          <p:cNvSpPr/>
          <p:nvPr>
            <p:ph idx="101" type="body" hasCustomPrompt="1"/>
          </p:nvPr>
        </p:nvSpPr>
        <p:spPr>
          <a:xfrm>
            <a:off x="548640" y="2880360"/>
            <a:ext cx="8046720" cy="640080"/>
          </a:xfrm>
          <a:prstGeom prst="rect">
            <a:avLst/>
          </a:prstGeom>
          <a:noFill/>
          <a:ln/>
        </p:spPr>
        <p:txBody>
          <a:bodyPr wrap="square" lIns="0" tIns="0" rIns="0" bIns="0" rtlCol="0" anchor="t"/>
          <a:lstStyle/>
          <a:p>
            <a:pPr indent="0" marL="0">
              <a:buNone/>
            </a:pPr>
            <a:r>
              <a:rPr lang="en-US" sz="1800" dirty="0">
                <a:solidFill>
                  <a:schemeClr val="bg2"/>
                </a:solidFill>
              </a:rPr>
              <a:t>Extract to whole play</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Exam style question</a:t>
            </a:r>
            <a:endParaRPr lang="en-US" sz="3000" dirty="0"/>
          </a:p>
        </p:txBody>
      </p:sp>
      <p:sp>
        <p:nvSpPr>
          <p:cNvPr id="3" name="card_348"/>
          <p:cNvSpPr/>
          <p:nvPr/>
        </p:nvSpPr>
        <p:spPr>
          <a:xfrm>
            <a:off x="457200" y="1097280"/>
            <a:ext cx="4206240" cy="3429000"/>
          </a:xfrm>
          <a:prstGeom prst="roundRect">
            <a:avLst>
              <a:gd name="adj" fmla="val 3200"/>
            </a:avLst>
          </a:prstGeom>
          <a:solidFill>
            <a:srgbClr val="FDF3DC"/>
          </a:solidFill>
          <a:ln/>
        </p:spPr>
      </p:sp>
      <p:sp>
        <p:nvSpPr>
          <p:cNvPr id="4" name="txt_349"/>
          <p:cNvSpPr txBox="1"/>
          <p:nvPr/>
        </p:nvSpPr>
        <p:spPr>
          <a:xfrm>
            <a:off x="640080" y="1170432"/>
            <a:ext cx="3840480" cy="274320"/>
          </a:xfrm>
          <a:prstGeom prst="rect">
            <a:avLst/>
          </a:prstGeom>
          <a:noFill/>
          <a:ln/>
        </p:spPr>
        <p:txBody>
          <a:bodyPr wrap="square" lIns="0" tIns="0" rIns="0" bIns="0" rtlCol="0" anchor="t"/>
          <a:lstStyle/>
          <a:p>
            <a:pPr indent="0" marL="0">
              <a:buNone/>
            </a:pPr>
            <a:r>
              <a:rPr lang="en-US" sz="1200" b="1" dirty="0">
                <a:solidFill>
                  <a:srgbClr val="9A6B00"/>
                </a:solidFill>
              </a:rPr>
              <a:t>Act 1 Scene 3</a:t>
            </a:r>
            <a:endParaRPr lang="en-US" sz="1200" dirty="0"/>
          </a:p>
        </p:txBody>
      </p:sp>
      <p:sp>
        <p:nvSpPr>
          <p:cNvPr id="5" name="txt_350"/>
          <p:cNvSpPr txBox="1"/>
          <p:nvPr/>
        </p:nvSpPr>
        <p:spPr>
          <a:xfrm>
            <a:off x="640080" y="1463040"/>
            <a:ext cx="3840480" cy="3017520"/>
          </a:xfrm>
          <a:prstGeom prst="rect">
            <a:avLst/>
          </a:prstGeom>
          <a:noFill/>
          <a:ln/>
        </p:spPr>
        <p:txBody>
          <a:bodyPr wrap="square" lIns="0" tIns="0" rIns="0" bIns="0" rtlCol="0" anchor="t"/>
          <a:lstStyle/>
          <a:p>
            <a:pPr indent="0" marL="0">
              <a:spcAft>
                <a:spcPts val="800"/>
              </a:spcAft>
              <a:buNone/>
            </a:pPr>
            <a:r>
              <a:rPr lang="en-US" sz="1300" b="1" dirty="0">
                <a:solidFill>
                  <a:srgbClr val="7B3FA0"/>
                </a:solidFill>
                <a:latin typeface="Cambria" pitchFamily="34" charset="0"/>
                <a:ea typeface="Cambria" pitchFamily="34" charset="-122"/>
                <a:cs typeface="Cambria" pitchFamily="34" charset="-120"/>
              </a:rPr>
              <a:t>FIRST WITCH </a:t>
            </a:r>
            <a:pPr indent="0" marL="0">
              <a:spcAft>
                <a:spcPts val="800"/>
              </a:spcAft>
              <a:buNone/>
            </a:pPr>
            <a:r>
              <a:rPr lang="en-US" sz="1300" dirty="0">
                <a:solidFill>
                  <a:schemeClr val="tx1"/>
                </a:solidFill>
                <a:latin typeface="Cambria" pitchFamily="34" charset="0"/>
                <a:ea typeface="Cambria" pitchFamily="34" charset="-122"/>
                <a:cs typeface="Cambria" pitchFamily="34" charset="-120"/>
              </a:rPr>
              <a:t>All hail, Macbeth! Hail to thee, Thane of Glamis!</a:t>
            </a:r>
            <a:endParaRPr lang="en-US" sz="1300" dirty="0"/>
          </a:p>
          <a:p>
            <a:pPr indent="0" marL="0">
              <a:spcAft>
                <a:spcPts val="800"/>
              </a:spcAft>
              <a:buNone/>
            </a:pPr>
            <a:r>
              <a:rPr lang="en-US" sz="1300" b="1" dirty="0">
                <a:solidFill>
                  <a:srgbClr val="7B3FA0"/>
                </a:solidFill>
                <a:latin typeface="Cambria" pitchFamily="34" charset="0"/>
                <a:ea typeface="Cambria" pitchFamily="34" charset="-122"/>
                <a:cs typeface="Cambria" pitchFamily="34" charset="-120"/>
              </a:rPr>
              <a:t>SECOND WITCH </a:t>
            </a:r>
            <a:pPr indent="0" marL="0">
              <a:spcAft>
                <a:spcPts val="800"/>
              </a:spcAft>
              <a:buNone/>
            </a:pPr>
            <a:r>
              <a:rPr lang="en-US" sz="1300" dirty="0">
                <a:solidFill>
                  <a:schemeClr val="tx1"/>
                </a:solidFill>
                <a:latin typeface="Cambria" pitchFamily="34" charset="0"/>
                <a:ea typeface="Cambria" pitchFamily="34" charset="-122"/>
                <a:cs typeface="Cambria" pitchFamily="34" charset="-120"/>
              </a:rPr>
              <a:t>All hail, Macbeth! Hail to thee, Thane of Cawdor!</a:t>
            </a:r>
            <a:endParaRPr lang="en-US" sz="1300" dirty="0"/>
          </a:p>
          <a:p>
            <a:pPr indent="0" marL="0">
              <a:spcAft>
                <a:spcPts val="800"/>
              </a:spcAft>
              <a:buNone/>
            </a:pPr>
            <a:r>
              <a:rPr lang="en-US" sz="1300" b="1" dirty="0">
                <a:solidFill>
                  <a:srgbClr val="7B3FA0"/>
                </a:solidFill>
                <a:latin typeface="Cambria" pitchFamily="34" charset="0"/>
                <a:ea typeface="Cambria" pitchFamily="34" charset="-122"/>
                <a:cs typeface="Cambria" pitchFamily="34" charset="-120"/>
              </a:rPr>
              <a:t>THIRD WITCH </a:t>
            </a:r>
            <a:pPr indent="0" marL="0">
              <a:spcAft>
                <a:spcPts val="800"/>
              </a:spcAft>
              <a:buNone/>
            </a:pPr>
            <a:r>
              <a:rPr lang="en-US" sz="1300" dirty="0">
                <a:solidFill>
                  <a:schemeClr val="tx1"/>
                </a:solidFill>
                <a:latin typeface="Cambria" pitchFamily="34" charset="0"/>
                <a:ea typeface="Cambria" pitchFamily="34" charset="-122"/>
                <a:cs typeface="Cambria" pitchFamily="34" charset="-120"/>
              </a:rPr>
              <a:t>All hail, Macbeth, that shalt be king hereafter!</a:t>
            </a:r>
            <a:endParaRPr lang="en-US" sz="1300" dirty="0"/>
          </a:p>
          <a:p>
            <a:pPr indent="0" marL="0">
              <a:spcAft>
                <a:spcPts val="800"/>
              </a:spcAft>
              <a:buNone/>
            </a:pPr>
            <a:r>
              <a:rPr lang="en-US" sz="1300" b="1" dirty="0">
                <a:solidFill>
                  <a:srgbClr val="17A398"/>
                </a:solidFill>
                <a:latin typeface="Cambria" pitchFamily="34" charset="0"/>
                <a:ea typeface="Cambria" pitchFamily="34" charset="-122"/>
                <a:cs typeface="Cambria" pitchFamily="34" charset="-120"/>
              </a:rPr>
              <a:t>BANQUO </a:t>
            </a:r>
            <a:pPr indent="0" marL="0">
              <a:spcAft>
                <a:spcPts val="800"/>
              </a:spcAft>
              <a:buNone/>
            </a:pPr>
            <a:r>
              <a:rPr lang="en-US" sz="1300" dirty="0">
                <a:solidFill>
                  <a:schemeClr val="tx1"/>
                </a:solidFill>
                <a:latin typeface="Cambria" pitchFamily="34" charset="0"/>
                <a:ea typeface="Cambria" pitchFamily="34" charset="-122"/>
                <a:cs typeface="Cambria" pitchFamily="34" charset="-120"/>
              </a:rPr>
              <a:t>Good sir, why do you start, and seem to fear / Things that do sound so fair?</a:t>
            </a:r>
            <a:endParaRPr lang="en-US" sz="1300" dirty="0"/>
          </a:p>
        </p:txBody>
      </p:sp>
      <p:sp>
        <p:nvSpPr>
          <p:cNvPr id="6" name="card_351"/>
          <p:cNvSpPr/>
          <p:nvPr/>
        </p:nvSpPr>
        <p:spPr>
          <a:xfrm>
            <a:off x="4846320" y="1097280"/>
            <a:ext cx="3840480" cy="3429000"/>
          </a:xfrm>
          <a:prstGeom prst="roundRect">
            <a:avLst>
              <a:gd name="adj" fmla="val 3200"/>
            </a:avLst>
          </a:prstGeom>
          <a:solidFill>
            <a:schemeClr val="bg2"/>
          </a:solidFill>
          <a:ln/>
        </p:spPr>
      </p:sp>
      <p:sp>
        <p:nvSpPr>
          <p:cNvPr id="7" name="txt_352"/>
          <p:cNvSpPr txBox="1"/>
          <p:nvPr/>
        </p:nvSpPr>
        <p:spPr>
          <a:xfrm>
            <a:off x="5029200" y="1234440"/>
            <a:ext cx="3520440" cy="3200400"/>
          </a:xfrm>
          <a:prstGeom prst="rect">
            <a:avLst/>
          </a:prstGeom>
          <a:noFill/>
          <a:ln/>
        </p:spPr>
        <p:txBody>
          <a:bodyPr wrap="square" lIns="0" tIns="0" rIns="0" bIns="0" rtlCol="0" anchor="t"/>
          <a:lstStyle/>
          <a:p>
            <a:pPr indent="0" marL="0">
              <a:spcAft>
                <a:spcPts val="400"/>
              </a:spcAft>
              <a:buNone/>
            </a:pPr>
            <a:r>
              <a:rPr lang="en-US" sz="1400" b="1" dirty="0">
                <a:solidFill>
                  <a:schemeClr val="tx1"/>
                </a:solidFill>
                <a:latin typeface="Cambria" pitchFamily="34" charset="0"/>
                <a:ea typeface="Cambria" pitchFamily="34" charset="-122"/>
                <a:cs typeface="Cambria" pitchFamily="34" charset="-120"/>
              </a:rPr>
              <a:t>Starting with this extract, explore how Shakespeare presents the supernatural in Macbeth.</a:t>
            </a:r>
            <a:endParaRPr lang="en-US" sz="1400" dirty="0"/>
          </a:p>
          <a:p>
            <a:pPr indent="0" marL="0">
              <a:spcAft>
                <a:spcPts val="400"/>
              </a:spcAft>
              <a:buNone/>
            </a:pPr>
            <a:r>
              <a:rPr lang="en-US" sz="1400" dirty="0">
                <a:solidFill>
                  <a:schemeClr val="tx1"/>
                </a:solidFill>
                <a:latin typeface="Cambria" pitchFamily="34" charset="0"/>
                <a:ea typeface="Cambria" pitchFamily="34" charset="-122"/>
                <a:cs typeface="Cambria" pitchFamily="34" charset="-120"/>
              </a:rPr>
              <a:t> </a:t>
            </a:r>
            <a:endParaRPr lang="en-US" sz="1400" dirty="0"/>
          </a:p>
          <a:p>
            <a:pPr indent="0" marL="0">
              <a:spcAft>
                <a:spcPts val="400"/>
              </a:spcAft>
              <a:buNone/>
            </a:pPr>
            <a:r>
              <a:rPr lang="en-US" sz="1400" dirty="0">
                <a:solidFill>
                  <a:schemeClr val="tx1"/>
                </a:solidFill>
                <a:latin typeface="Cambria" pitchFamily="34" charset="0"/>
                <a:ea typeface="Cambria" pitchFamily="34" charset="-122"/>
                <a:cs typeface="Cambria" pitchFamily="34" charset="-120"/>
              </a:rPr>
              <a:t>Write about:</a:t>
            </a:r>
            <a:endParaRPr lang="en-US" sz="1400" dirty="0"/>
          </a:p>
          <a:p>
            <a:pPr marL="342900" indent="-342900">
              <a:spcAft>
                <a:spcPts val="400"/>
              </a:spcAft>
              <a:buSzPct val="100000"/>
              <a:buChar char="•"/>
            </a:pPr>
            <a:r>
              <a:rPr lang="en-US" sz="1400" dirty="0">
                <a:solidFill>
                  <a:schemeClr val="tx1"/>
                </a:solidFill>
                <a:latin typeface="Cambria" pitchFamily="34" charset="0"/>
                <a:ea typeface="Cambria" pitchFamily="34" charset="-122"/>
                <a:cs typeface="Cambria" pitchFamily="34" charset="-120"/>
              </a:rPr>
              <a:t>how Shakespeare presents the witches in this extract</a:t>
            </a:r>
            <a:endParaRPr lang="en-US" sz="1400" dirty="0"/>
          </a:p>
          <a:p>
            <a:pPr marL="342900" indent="-342900">
              <a:spcAft>
                <a:spcPts val="400"/>
              </a:spcAft>
              <a:buSzPct val="100000"/>
              <a:buChar char="•"/>
            </a:pPr>
            <a:r>
              <a:rPr lang="en-US" sz="1400" dirty="0">
                <a:solidFill>
                  <a:schemeClr val="tx1"/>
                </a:solidFill>
                <a:latin typeface="Cambria" pitchFamily="34" charset="0"/>
                <a:ea typeface="Cambria" pitchFamily="34" charset="-122"/>
                <a:cs typeface="Cambria" pitchFamily="34" charset="-120"/>
              </a:rPr>
              <a:t>how Shakespeare presents the supernatural in the play as a whole.</a:t>
            </a:r>
            <a:endParaRPr lang="en-US" sz="1400" dirty="0"/>
          </a:p>
          <a:p>
            <a:pPr indent="0" marL="0">
              <a:spcAft>
                <a:spcPts val="400"/>
              </a:spcAft>
              <a:buNone/>
            </a:pPr>
            <a:r>
              <a:rPr lang="en-US" sz="1400" dirty="0">
                <a:solidFill>
                  <a:schemeClr val="tx1"/>
                </a:solidFill>
                <a:latin typeface="Cambria" pitchFamily="34" charset="0"/>
                <a:ea typeface="Cambria" pitchFamily="34" charset="-122"/>
                <a:cs typeface="Cambria" pitchFamily="34" charset="-120"/>
              </a:rPr>
              <a:t> </a:t>
            </a:r>
            <a:endParaRPr lang="en-US" sz="1400" dirty="0"/>
          </a:p>
          <a:p>
            <a:pPr indent="0" marL="0">
              <a:spcAft>
                <a:spcPts val="400"/>
              </a:spcAft>
              <a:buNone/>
            </a:pPr>
            <a:r>
              <a:rPr lang="en-US" sz="1400" b="1" dirty="0">
                <a:solidFill>
                  <a:schemeClr val="accent1"/>
                </a:solidFill>
                <a:latin typeface="Cambria" pitchFamily="34" charset="0"/>
                <a:ea typeface="Cambria" pitchFamily="34" charset="-122"/>
                <a:cs typeface="Cambria" pitchFamily="34" charset="-120"/>
              </a:rPr>
              <a:t>[30 marks] plus AO4 [4 marks]</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Mark scheme</a:t>
            </a:r>
            <a:endParaRPr lang="en-US" sz="3000" dirty="0"/>
          </a:p>
        </p:txBody>
      </p:sp>
      <p:sp>
        <p:nvSpPr>
          <p:cNvPr id="3" name="card_353"/>
          <p:cNvSpPr/>
          <p:nvPr/>
        </p:nvSpPr>
        <p:spPr>
          <a:xfrm>
            <a:off x="457200" y="1051560"/>
            <a:ext cx="8229600" cy="521208"/>
          </a:xfrm>
          <a:prstGeom prst="roundRect">
            <a:avLst>
              <a:gd name="adj" fmla="val 21053"/>
            </a:avLst>
          </a:prstGeom>
          <a:solidFill>
            <a:schemeClr val="bg2"/>
          </a:solidFill>
          <a:ln/>
        </p:spPr>
      </p:sp>
      <p:sp>
        <p:nvSpPr>
          <p:cNvPr id="4" name="badge_354"/>
          <p:cNvSpPr/>
          <p:nvPr/>
        </p:nvSpPr>
        <p:spPr>
          <a:xfrm>
            <a:off x="566928" y="1106424"/>
            <a:ext cx="411480" cy="411480"/>
          </a:xfrm>
          <a:prstGeom prst="ellipse">
            <a:avLst/>
          </a:prstGeom>
          <a:solidFill>
            <a:schemeClr val="accent1"/>
          </a:solidFill>
          <a:ln/>
        </p:spPr>
      </p:sp>
      <p:sp>
        <p:nvSpPr>
          <p:cNvPr id="5" name="badgeTxt_355"/>
          <p:cNvSpPr txBox="1"/>
          <p:nvPr/>
        </p:nvSpPr>
        <p:spPr>
          <a:xfrm>
            <a:off x="566928" y="1106424"/>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rPr>
              <a:t>L6</a:t>
            </a:r>
            <a:endParaRPr lang="en-US" sz="1300" dirty="0"/>
          </a:p>
        </p:txBody>
      </p:sp>
      <p:sp>
        <p:nvSpPr>
          <p:cNvPr id="6" name="txt_356"/>
          <p:cNvSpPr txBox="1"/>
          <p:nvPr/>
        </p:nvSpPr>
        <p:spPr>
          <a:xfrm>
            <a:off x="1143000" y="1051560"/>
            <a:ext cx="1280160" cy="521208"/>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26 to 30</a:t>
            </a:r>
            <a:endParaRPr lang="en-US" sz="1400" dirty="0"/>
          </a:p>
        </p:txBody>
      </p:sp>
      <p:sp>
        <p:nvSpPr>
          <p:cNvPr id="7" name="txt_357"/>
          <p:cNvSpPr txBox="1"/>
          <p:nvPr/>
        </p:nvSpPr>
        <p:spPr>
          <a:xfrm>
            <a:off x="2423160" y="1051560"/>
            <a:ext cx="6126480" cy="521208"/>
          </a:xfrm>
          <a:prstGeom prst="rect">
            <a:avLst/>
          </a:prstGeom>
          <a:noFill/>
          <a:ln/>
        </p:spPr>
        <p:txBody>
          <a:bodyPr wrap="square" lIns="0" tIns="0" rIns="0" bIns="0" rtlCol="0" anchor="ctr"/>
          <a:lstStyle/>
          <a:p>
            <a:pPr indent="0" marL="0">
              <a:buNone/>
            </a:pPr>
            <a:r>
              <a:rPr lang="en-US" sz="1300" dirty="0">
                <a:solidFill>
                  <a:schemeClr val="tx1"/>
                </a:solidFill>
              </a:rPr>
              <a:t>Convincing, critical analysis with well judged quotations and context</a:t>
            </a:r>
            <a:endParaRPr lang="en-US" sz="1300" dirty="0"/>
          </a:p>
        </p:txBody>
      </p:sp>
      <p:sp>
        <p:nvSpPr>
          <p:cNvPr id="8" name="card_358"/>
          <p:cNvSpPr/>
          <p:nvPr/>
        </p:nvSpPr>
        <p:spPr>
          <a:xfrm>
            <a:off x="457200" y="1655064"/>
            <a:ext cx="8229600" cy="521208"/>
          </a:xfrm>
          <a:prstGeom prst="roundRect">
            <a:avLst>
              <a:gd name="adj" fmla="val 21053"/>
            </a:avLst>
          </a:prstGeom>
          <a:solidFill>
            <a:schemeClr val="bg2"/>
          </a:solidFill>
          <a:ln/>
        </p:spPr>
      </p:sp>
      <p:sp>
        <p:nvSpPr>
          <p:cNvPr id="9" name="badge_359"/>
          <p:cNvSpPr/>
          <p:nvPr/>
        </p:nvSpPr>
        <p:spPr>
          <a:xfrm>
            <a:off x="566928" y="1709928"/>
            <a:ext cx="411480" cy="411480"/>
          </a:xfrm>
          <a:prstGeom prst="ellipse">
            <a:avLst/>
          </a:prstGeom>
          <a:solidFill>
            <a:schemeClr val="accent2"/>
          </a:solidFill>
          <a:ln/>
        </p:spPr>
      </p:sp>
      <p:sp>
        <p:nvSpPr>
          <p:cNvPr id="10" name="badgeTxt_360"/>
          <p:cNvSpPr txBox="1"/>
          <p:nvPr/>
        </p:nvSpPr>
        <p:spPr>
          <a:xfrm>
            <a:off x="566928" y="1709928"/>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rPr>
              <a:t>L5</a:t>
            </a:r>
            <a:endParaRPr lang="en-US" sz="1300" dirty="0"/>
          </a:p>
        </p:txBody>
      </p:sp>
      <p:sp>
        <p:nvSpPr>
          <p:cNvPr id="11" name="txt_361"/>
          <p:cNvSpPr txBox="1"/>
          <p:nvPr/>
        </p:nvSpPr>
        <p:spPr>
          <a:xfrm>
            <a:off x="1143000" y="1655064"/>
            <a:ext cx="1280160" cy="521208"/>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21 to 25</a:t>
            </a:r>
            <a:endParaRPr lang="en-US" sz="1400" dirty="0"/>
          </a:p>
        </p:txBody>
      </p:sp>
      <p:sp>
        <p:nvSpPr>
          <p:cNvPr id="12" name="txt_362"/>
          <p:cNvSpPr txBox="1"/>
          <p:nvPr/>
        </p:nvSpPr>
        <p:spPr>
          <a:xfrm>
            <a:off x="2423160" y="1655064"/>
            <a:ext cx="6126480" cy="521208"/>
          </a:xfrm>
          <a:prstGeom prst="rect">
            <a:avLst/>
          </a:prstGeom>
          <a:noFill/>
          <a:ln/>
        </p:spPr>
        <p:txBody>
          <a:bodyPr wrap="square" lIns="0" tIns="0" rIns="0" bIns="0" rtlCol="0" anchor="ctr"/>
          <a:lstStyle/>
          <a:p>
            <a:pPr indent="0" marL="0">
              <a:buNone/>
            </a:pPr>
            <a:r>
              <a:rPr lang="en-US" sz="1300" dirty="0">
                <a:solidFill>
                  <a:schemeClr val="tx1"/>
                </a:solidFill>
              </a:rPr>
              <a:t>Thoughtful, developed response with examined methods and context</a:t>
            </a:r>
            <a:endParaRPr lang="en-US" sz="1300" dirty="0"/>
          </a:p>
        </p:txBody>
      </p:sp>
      <p:sp>
        <p:nvSpPr>
          <p:cNvPr id="13" name="card_363"/>
          <p:cNvSpPr/>
          <p:nvPr/>
        </p:nvSpPr>
        <p:spPr>
          <a:xfrm>
            <a:off x="457200" y="2258568"/>
            <a:ext cx="8229600" cy="521208"/>
          </a:xfrm>
          <a:prstGeom prst="roundRect">
            <a:avLst>
              <a:gd name="adj" fmla="val 21053"/>
            </a:avLst>
          </a:prstGeom>
          <a:solidFill>
            <a:schemeClr val="bg2"/>
          </a:solidFill>
          <a:ln/>
        </p:spPr>
      </p:sp>
      <p:sp>
        <p:nvSpPr>
          <p:cNvPr id="14" name="badge_364"/>
          <p:cNvSpPr/>
          <p:nvPr/>
        </p:nvSpPr>
        <p:spPr>
          <a:xfrm>
            <a:off x="566928" y="2313432"/>
            <a:ext cx="411480" cy="411480"/>
          </a:xfrm>
          <a:prstGeom prst="ellipse">
            <a:avLst/>
          </a:prstGeom>
          <a:solidFill>
            <a:schemeClr val="accent2"/>
          </a:solidFill>
          <a:ln/>
        </p:spPr>
      </p:sp>
      <p:sp>
        <p:nvSpPr>
          <p:cNvPr id="15" name="badgeTxt_365"/>
          <p:cNvSpPr txBox="1"/>
          <p:nvPr/>
        </p:nvSpPr>
        <p:spPr>
          <a:xfrm>
            <a:off x="566928" y="2313432"/>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rPr>
              <a:t>L4</a:t>
            </a:r>
            <a:endParaRPr lang="en-US" sz="1300" dirty="0"/>
          </a:p>
        </p:txBody>
      </p:sp>
      <p:sp>
        <p:nvSpPr>
          <p:cNvPr id="16" name="txt_366"/>
          <p:cNvSpPr txBox="1"/>
          <p:nvPr/>
        </p:nvSpPr>
        <p:spPr>
          <a:xfrm>
            <a:off x="1143000" y="2258568"/>
            <a:ext cx="1280160" cy="521208"/>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16 to 20</a:t>
            </a:r>
            <a:endParaRPr lang="en-US" sz="1400" dirty="0"/>
          </a:p>
        </p:txBody>
      </p:sp>
      <p:sp>
        <p:nvSpPr>
          <p:cNvPr id="17" name="txt_367"/>
          <p:cNvSpPr txBox="1"/>
          <p:nvPr/>
        </p:nvSpPr>
        <p:spPr>
          <a:xfrm>
            <a:off x="2423160" y="2258568"/>
            <a:ext cx="6126480" cy="521208"/>
          </a:xfrm>
          <a:prstGeom prst="rect">
            <a:avLst/>
          </a:prstGeom>
          <a:noFill/>
          <a:ln/>
        </p:spPr>
        <p:txBody>
          <a:bodyPr wrap="square" lIns="0" tIns="0" rIns="0" bIns="0" rtlCol="0" anchor="ctr"/>
          <a:lstStyle/>
          <a:p>
            <a:pPr indent="0" marL="0">
              <a:buNone/>
            </a:pPr>
            <a:r>
              <a:rPr lang="en-US" sz="1300" dirty="0">
                <a:solidFill>
                  <a:schemeClr val="tx1"/>
                </a:solidFill>
              </a:rPr>
              <a:t>Clear, explained response with effective quotations and context</a:t>
            </a:r>
            <a:endParaRPr lang="en-US" sz="1300" dirty="0"/>
          </a:p>
        </p:txBody>
      </p:sp>
      <p:sp>
        <p:nvSpPr>
          <p:cNvPr id="18" name="card_368"/>
          <p:cNvSpPr/>
          <p:nvPr/>
        </p:nvSpPr>
        <p:spPr>
          <a:xfrm>
            <a:off x="457200" y="2862072"/>
            <a:ext cx="8229600" cy="521208"/>
          </a:xfrm>
          <a:prstGeom prst="roundRect">
            <a:avLst>
              <a:gd name="adj" fmla="val 21053"/>
            </a:avLst>
          </a:prstGeom>
          <a:solidFill>
            <a:schemeClr val="bg2"/>
          </a:solidFill>
          <a:ln/>
        </p:spPr>
      </p:sp>
      <p:sp>
        <p:nvSpPr>
          <p:cNvPr id="19" name="badge_369"/>
          <p:cNvSpPr/>
          <p:nvPr/>
        </p:nvSpPr>
        <p:spPr>
          <a:xfrm>
            <a:off x="566928" y="2916936"/>
            <a:ext cx="411480" cy="411480"/>
          </a:xfrm>
          <a:prstGeom prst="ellipse">
            <a:avLst/>
          </a:prstGeom>
          <a:solidFill>
            <a:schemeClr val="accent4"/>
          </a:solidFill>
          <a:ln/>
        </p:spPr>
      </p:sp>
      <p:sp>
        <p:nvSpPr>
          <p:cNvPr id="20" name="badgeTxt_370"/>
          <p:cNvSpPr txBox="1"/>
          <p:nvPr/>
        </p:nvSpPr>
        <p:spPr>
          <a:xfrm>
            <a:off x="566928" y="2916936"/>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rPr>
              <a:t>L3</a:t>
            </a:r>
            <a:endParaRPr lang="en-US" sz="1300" dirty="0"/>
          </a:p>
        </p:txBody>
      </p:sp>
      <p:sp>
        <p:nvSpPr>
          <p:cNvPr id="21" name="txt_371"/>
          <p:cNvSpPr txBox="1"/>
          <p:nvPr/>
        </p:nvSpPr>
        <p:spPr>
          <a:xfrm>
            <a:off x="1143000" y="2862072"/>
            <a:ext cx="1280160" cy="521208"/>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11 to 15</a:t>
            </a:r>
            <a:endParaRPr lang="en-US" sz="1400" dirty="0"/>
          </a:p>
        </p:txBody>
      </p:sp>
      <p:sp>
        <p:nvSpPr>
          <p:cNvPr id="22" name="txt_372"/>
          <p:cNvSpPr txBox="1"/>
          <p:nvPr/>
        </p:nvSpPr>
        <p:spPr>
          <a:xfrm>
            <a:off x="2423160" y="2862072"/>
            <a:ext cx="6126480" cy="521208"/>
          </a:xfrm>
          <a:prstGeom prst="rect">
            <a:avLst/>
          </a:prstGeom>
          <a:noFill/>
          <a:ln/>
        </p:spPr>
        <p:txBody>
          <a:bodyPr wrap="square" lIns="0" tIns="0" rIns="0" bIns="0" rtlCol="0" anchor="ctr"/>
          <a:lstStyle/>
          <a:p>
            <a:pPr indent="0" marL="0">
              <a:buNone/>
            </a:pPr>
            <a:r>
              <a:rPr lang="en-US" sz="1300" dirty="0">
                <a:solidFill>
                  <a:schemeClr val="tx1"/>
                </a:solidFill>
              </a:rPr>
              <a:t>Some explained comments with relevant quotations</a:t>
            </a:r>
            <a:endParaRPr lang="en-US" sz="1300" dirty="0"/>
          </a:p>
        </p:txBody>
      </p:sp>
      <p:sp>
        <p:nvSpPr>
          <p:cNvPr id="23" name="card_373"/>
          <p:cNvSpPr/>
          <p:nvPr/>
        </p:nvSpPr>
        <p:spPr>
          <a:xfrm>
            <a:off x="457200" y="3465576"/>
            <a:ext cx="8229600" cy="521208"/>
          </a:xfrm>
          <a:prstGeom prst="roundRect">
            <a:avLst>
              <a:gd name="adj" fmla="val 21053"/>
            </a:avLst>
          </a:prstGeom>
          <a:solidFill>
            <a:schemeClr val="bg2"/>
          </a:solidFill>
          <a:ln/>
        </p:spPr>
      </p:sp>
      <p:sp>
        <p:nvSpPr>
          <p:cNvPr id="24" name="badge_374"/>
          <p:cNvSpPr/>
          <p:nvPr/>
        </p:nvSpPr>
        <p:spPr>
          <a:xfrm>
            <a:off x="566928" y="3520440"/>
            <a:ext cx="411480" cy="411480"/>
          </a:xfrm>
          <a:prstGeom prst="ellipse">
            <a:avLst/>
          </a:prstGeom>
          <a:solidFill>
            <a:schemeClr val="accent4"/>
          </a:solidFill>
          <a:ln/>
        </p:spPr>
      </p:sp>
      <p:sp>
        <p:nvSpPr>
          <p:cNvPr id="25" name="badgeTxt_375"/>
          <p:cNvSpPr txBox="1"/>
          <p:nvPr/>
        </p:nvSpPr>
        <p:spPr>
          <a:xfrm>
            <a:off x="566928" y="3520440"/>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rPr>
              <a:t>L2</a:t>
            </a:r>
            <a:endParaRPr lang="en-US" sz="1300" dirty="0"/>
          </a:p>
        </p:txBody>
      </p:sp>
      <p:sp>
        <p:nvSpPr>
          <p:cNvPr id="26" name="txt_376"/>
          <p:cNvSpPr txBox="1"/>
          <p:nvPr/>
        </p:nvSpPr>
        <p:spPr>
          <a:xfrm>
            <a:off x="1143000" y="3465576"/>
            <a:ext cx="1280160" cy="521208"/>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6 to 10</a:t>
            </a:r>
            <a:endParaRPr lang="en-US" sz="1400" dirty="0"/>
          </a:p>
        </p:txBody>
      </p:sp>
      <p:sp>
        <p:nvSpPr>
          <p:cNvPr id="27" name="txt_377"/>
          <p:cNvSpPr txBox="1"/>
          <p:nvPr/>
        </p:nvSpPr>
        <p:spPr>
          <a:xfrm>
            <a:off x="2423160" y="3465576"/>
            <a:ext cx="6126480" cy="521208"/>
          </a:xfrm>
          <a:prstGeom prst="rect">
            <a:avLst/>
          </a:prstGeom>
          <a:noFill/>
          <a:ln/>
        </p:spPr>
        <p:txBody>
          <a:bodyPr wrap="square" lIns="0" tIns="0" rIns="0" bIns="0" rtlCol="0" anchor="ctr"/>
          <a:lstStyle/>
          <a:p>
            <a:pPr indent="0" marL="0">
              <a:buNone/>
            </a:pPr>
            <a:r>
              <a:rPr lang="en-US" sz="1300" dirty="0">
                <a:solidFill>
                  <a:schemeClr val="tx1"/>
                </a:solidFill>
              </a:rPr>
              <a:t>Supported, relevant comments with some awareness of methods</a:t>
            </a:r>
            <a:endParaRPr lang="en-US" sz="1300" dirty="0"/>
          </a:p>
        </p:txBody>
      </p:sp>
      <p:sp>
        <p:nvSpPr>
          <p:cNvPr id="28" name="card_378"/>
          <p:cNvSpPr/>
          <p:nvPr/>
        </p:nvSpPr>
        <p:spPr>
          <a:xfrm>
            <a:off x="457200" y="4069080"/>
            <a:ext cx="8229600" cy="521208"/>
          </a:xfrm>
          <a:prstGeom prst="roundRect">
            <a:avLst>
              <a:gd name="adj" fmla="val 21053"/>
            </a:avLst>
          </a:prstGeom>
          <a:solidFill>
            <a:schemeClr val="bg2"/>
          </a:solidFill>
          <a:ln/>
        </p:spPr>
      </p:sp>
      <p:sp>
        <p:nvSpPr>
          <p:cNvPr id="29" name="badge_379"/>
          <p:cNvSpPr/>
          <p:nvPr/>
        </p:nvSpPr>
        <p:spPr>
          <a:xfrm>
            <a:off x="566928" y="4123944"/>
            <a:ext cx="411480" cy="411480"/>
          </a:xfrm>
          <a:prstGeom prst="ellipse">
            <a:avLst/>
          </a:prstGeom>
          <a:solidFill>
            <a:schemeClr val="accent4"/>
          </a:solidFill>
          <a:ln/>
        </p:spPr>
      </p:sp>
      <p:sp>
        <p:nvSpPr>
          <p:cNvPr id="30" name="badgeTxt_380"/>
          <p:cNvSpPr txBox="1"/>
          <p:nvPr/>
        </p:nvSpPr>
        <p:spPr>
          <a:xfrm>
            <a:off x="566928" y="4123944"/>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rPr>
              <a:t>L1</a:t>
            </a:r>
            <a:endParaRPr lang="en-US" sz="1300" dirty="0"/>
          </a:p>
        </p:txBody>
      </p:sp>
      <p:sp>
        <p:nvSpPr>
          <p:cNvPr id="31" name="txt_381"/>
          <p:cNvSpPr txBox="1"/>
          <p:nvPr/>
        </p:nvSpPr>
        <p:spPr>
          <a:xfrm>
            <a:off x="1143000" y="4069080"/>
            <a:ext cx="1280160" cy="521208"/>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1 to 5</a:t>
            </a:r>
            <a:endParaRPr lang="en-US" sz="1400" dirty="0"/>
          </a:p>
        </p:txBody>
      </p:sp>
      <p:sp>
        <p:nvSpPr>
          <p:cNvPr id="32" name="txt_382"/>
          <p:cNvSpPr txBox="1"/>
          <p:nvPr/>
        </p:nvSpPr>
        <p:spPr>
          <a:xfrm>
            <a:off x="2423160" y="4069080"/>
            <a:ext cx="6126480" cy="521208"/>
          </a:xfrm>
          <a:prstGeom prst="rect">
            <a:avLst/>
          </a:prstGeom>
          <a:noFill/>
          <a:ln/>
        </p:spPr>
        <p:txBody>
          <a:bodyPr wrap="square" lIns="0" tIns="0" rIns="0" bIns="0" rtlCol="0" anchor="ctr"/>
          <a:lstStyle/>
          <a:p>
            <a:pPr indent="0" marL="0">
              <a:buNone/>
            </a:pPr>
            <a:r>
              <a:rPr lang="en-US" sz="1300" dirty="0">
                <a:solidFill>
                  <a:schemeClr val="tx1"/>
                </a:solidFill>
              </a:rPr>
              <a:t>Simple, explicit comments with little reference to the text</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What a strong paragraph looks like</a:t>
            </a:r>
            <a:endParaRPr lang="en-US" sz="3000" dirty="0"/>
          </a:p>
        </p:txBody>
      </p:sp>
      <p:sp>
        <p:nvSpPr>
          <p:cNvPr id="3" name="card_383"/>
          <p:cNvSpPr/>
          <p:nvPr/>
        </p:nvSpPr>
        <p:spPr>
          <a:xfrm>
            <a:off x="457200" y="1143000"/>
            <a:ext cx="8229600" cy="3337560"/>
          </a:xfrm>
          <a:prstGeom prst="roundRect">
            <a:avLst>
              <a:gd name="adj" fmla="val 3288"/>
            </a:avLst>
          </a:prstGeom>
          <a:solidFill>
            <a:schemeClr val="bg2"/>
          </a:solidFill>
          <a:ln/>
        </p:spPr>
      </p:sp>
      <p:sp>
        <p:nvSpPr>
          <p:cNvPr id="4" name="txt_384"/>
          <p:cNvSpPr txBox="1"/>
          <p:nvPr/>
        </p:nvSpPr>
        <p:spPr>
          <a:xfrm>
            <a:off x="731520" y="1280160"/>
            <a:ext cx="7680960" cy="3108960"/>
          </a:xfrm>
          <a:prstGeom prst="rect">
            <a:avLst/>
          </a:prstGeom>
          <a:noFill/>
          <a:ln/>
        </p:spPr>
        <p:txBody>
          <a:bodyPr wrap="square" lIns="0" tIns="0" rIns="0" bIns="0" rtlCol="0" anchor="ctr"/>
          <a:lstStyle/>
          <a:p>
            <a:pPr indent="0" marL="0">
              <a:spcAft>
                <a:spcPts val="900"/>
              </a:spcAft>
              <a:buNone/>
            </a:pPr>
            <a:r>
              <a:rPr lang="en-US" sz="1400" b="1" dirty="0">
                <a:solidFill>
                  <a:srgbClr val="7B3FA0"/>
                </a:solidFill>
              </a:rPr>
              <a:t>Idea: </a:t>
            </a:r>
            <a:pPr indent="0" marL="0">
              <a:spcAft>
                <a:spcPts val="900"/>
              </a:spcAft>
              <a:buNone/>
            </a:pPr>
            <a:r>
              <a:rPr lang="en-US" sz="1400" dirty="0">
                <a:solidFill>
                  <a:schemeClr val="tx1"/>
                </a:solidFill>
              </a:rPr>
              <a:t>In this extract Shakespeare presents the witches as powerful because their words awaken Macbeth's hidden ambition. </a:t>
            </a:r>
            <a:endParaRPr lang="en-US" sz="1400" dirty="0"/>
          </a:p>
          <a:p>
            <a:pPr indent="0" marL="0">
              <a:spcAft>
                <a:spcPts val="900"/>
              </a:spcAft>
              <a:buNone/>
            </a:pPr>
            <a:r>
              <a:rPr lang="en-US" sz="1400" b="1" dirty="0">
                <a:solidFill>
                  <a:srgbClr val="F3B61F"/>
                </a:solidFill>
              </a:rPr>
              <a:t>Quotation and method: </a:t>
            </a:r>
            <a:pPr indent="0" marL="0">
              <a:spcAft>
                <a:spcPts val="900"/>
              </a:spcAft>
              <a:buNone/>
            </a:pPr>
            <a:r>
              <a:rPr lang="en-US" sz="1400" dirty="0">
                <a:solidFill>
                  <a:schemeClr val="tx1"/>
                </a:solidFill>
              </a:rPr>
              <a:t>The triple greeting "All hail" builds like a chant, ending with "king hereafter". Banquo notices that Macbeth seems to "start" and "fear", suggesting the idea is already in his mind. </a:t>
            </a:r>
            <a:endParaRPr lang="en-US" sz="1400" dirty="0"/>
          </a:p>
          <a:p>
            <a:pPr indent="0" marL="0">
              <a:spcAft>
                <a:spcPts val="900"/>
              </a:spcAft>
              <a:buNone/>
            </a:pPr>
            <a:r>
              <a:rPr lang="en-US" sz="1400" b="1" dirty="0">
                <a:solidFill>
                  <a:srgbClr val="7B3FA0"/>
                </a:solidFill>
              </a:rPr>
              <a:t>Context: </a:t>
            </a:r>
            <a:pPr indent="0" marL="0">
              <a:spcAft>
                <a:spcPts val="900"/>
              </a:spcAft>
              <a:buNone/>
            </a:pPr>
            <a:r>
              <a:rPr lang="en-US" sz="1400" dirty="0">
                <a:solidFill>
                  <a:schemeClr val="tx1"/>
                </a:solidFill>
              </a:rPr>
              <a:t>To a Jacobean audience, who believed witches served the devil, Macbeth's interest would mark him as already in danger. </a:t>
            </a:r>
            <a:endParaRPr lang="en-US" sz="1400" dirty="0"/>
          </a:p>
          <a:p>
            <a:pPr indent="0" marL="0">
              <a:spcAft>
                <a:spcPts val="900"/>
              </a:spcAft>
              <a:buNone/>
            </a:pPr>
            <a:r>
              <a:rPr lang="en-US" sz="1400" b="1" dirty="0">
                <a:solidFill>
                  <a:srgbClr val="17A398"/>
                </a:solidFill>
              </a:rPr>
              <a:t>Whole play: </a:t>
            </a:r>
            <a:pPr indent="0" marL="0">
              <a:spcAft>
                <a:spcPts val="900"/>
              </a:spcAft>
              <a:buNone/>
            </a:pPr>
            <a:r>
              <a:rPr lang="en-US" sz="1400" dirty="0">
                <a:solidFill>
                  <a:schemeClr val="tx1"/>
                </a:solidFill>
              </a:rPr>
              <a:t>By Act 4 he seeks the witches out himself, and their equivocating apparitions lead him to his death.</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Common mistakes</a:t>
            </a:r>
            <a:endParaRPr lang="en-US" sz="3000" dirty="0"/>
          </a:p>
        </p:txBody>
      </p:sp>
      <p:sp>
        <p:nvSpPr>
          <p:cNvPr id="3" name="card_385"/>
          <p:cNvSpPr/>
          <p:nvPr/>
        </p:nvSpPr>
        <p:spPr>
          <a:xfrm>
            <a:off x="457200" y="1143000"/>
            <a:ext cx="4023360" cy="1508760"/>
          </a:xfrm>
          <a:prstGeom prst="roundRect">
            <a:avLst>
              <a:gd name="adj" fmla="val 7273"/>
            </a:avLst>
          </a:prstGeom>
          <a:solidFill>
            <a:schemeClr val="bg2"/>
          </a:solidFill>
          <a:ln/>
        </p:spPr>
      </p:sp>
      <p:sp>
        <p:nvSpPr>
          <p:cNvPr id="4" name="badge_386"/>
          <p:cNvSpPr/>
          <p:nvPr/>
        </p:nvSpPr>
        <p:spPr>
          <a:xfrm>
            <a:off x="640080" y="1344168"/>
            <a:ext cx="384048" cy="384048"/>
          </a:xfrm>
          <a:prstGeom prst="ellipse">
            <a:avLst/>
          </a:prstGeom>
          <a:solidFill>
            <a:srgbClr val="E4572E"/>
          </a:solidFill>
          <a:ln/>
        </p:spPr>
      </p:sp>
      <p:sp>
        <p:nvSpPr>
          <p:cNvPr id="5" name="badgeTxt_387"/>
          <p:cNvSpPr txBox="1"/>
          <p:nvPr/>
        </p:nvSpPr>
        <p:spPr>
          <a:xfrm>
            <a:off x="640080" y="134416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388"/>
          <p:cNvSpPr txBox="1"/>
          <p:nvPr/>
        </p:nvSpPr>
        <p:spPr>
          <a:xfrm>
            <a:off x="1188720" y="132588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'The witches made him do it'</a:t>
            </a:r>
            <a:endParaRPr lang="en-US" sz="1600" dirty="0"/>
          </a:p>
        </p:txBody>
      </p:sp>
      <p:sp>
        <p:nvSpPr>
          <p:cNvPr id="7" name="txt_389"/>
          <p:cNvSpPr txBox="1"/>
          <p:nvPr/>
        </p:nvSpPr>
        <p:spPr>
          <a:xfrm>
            <a:off x="1188720" y="1764792"/>
            <a:ext cx="3108960" cy="822960"/>
          </a:xfrm>
          <a:prstGeom prst="rect">
            <a:avLst/>
          </a:prstGeom>
          <a:noFill/>
          <a:ln/>
        </p:spPr>
        <p:txBody>
          <a:bodyPr wrap="square" lIns="0" tIns="0" rIns="0" bIns="0" rtlCol="0" anchor="t"/>
          <a:lstStyle/>
          <a:p>
            <a:pPr indent="0" marL="0">
              <a:buNone/>
            </a:pPr>
            <a:r>
              <a:rPr lang="en-US" sz="1300" dirty="0">
                <a:solidFill>
                  <a:schemeClr val="tx2"/>
                </a:solidFill>
              </a:rPr>
              <a:t>They never tell him to kill. Argue that they tempt rather than control.</a:t>
            </a:r>
            <a:endParaRPr lang="en-US" sz="1300" dirty="0"/>
          </a:p>
        </p:txBody>
      </p:sp>
      <p:sp>
        <p:nvSpPr>
          <p:cNvPr id="8" name="card_390"/>
          <p:cNvSpPr/>
          <p:nvPr/>
        </p:nvSpPr>
        <p:spPr>
          <a:xfrm>
            <a:off x="4663440" y="1143000"/>
            <a:ext cx="4023360" cy="1508760"/>
          </a:xfrm>
          <a:prstGeom prst="roundRect">
            <a:avLst>
              <a:gd name="adj" fmla="val 7273"/>
            </a:avLst>
          </a:prstGeom>
          <a:solidFill>
            <a:schemeClr val="bg2"/>
          </a:solidFill>
          <a:ln/>
        </p:spPr>
      </p:sp>
      <p:sp>
        <p:nvSpPr>
          <p:cNvPr id="9" name="badge_391"/>
          <p:cNvSpPr/>
          <p:nvPr/>
        </p:nvSpPr>
        <p:spPr>
          <a:xfrm>
            <a:off x="4846320" y="1344168"/>
            <a:ext cx="384048" cy="384048"/>
          </a:xfrm>
          <a:prstGeom prst="ellipse">
            <a:avLst/>
          </a:prstGeom>
          <a:solidFill>
            <a:srgbClr val="E4572E"/>
          </a:solidFill>
          <a:ln/>
        </p:spPr>
      </p:sp>
      <p:sp>
        <p:nvSpPr>
          <p:cNvPr id="10" name="badgeTxt_392"/>
          <p:cNvSpPr txBox="1"/>
          <p:nvPr/>
        </p:nvSpPr>
        <p:spPr>
          <a:xfrm>
            <a:off x="4846320" y="134416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xt_393"/>
          <p:cNvSpPr txBox="1"/>
          <p:nvPr/>
        </p:nvSpPr>
        <p:spPr>
          <a:xfrm>
            <a:off x="5394960" y="132588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Ignoring Banquo</a:t>
            </a:r>
            <a:endParaRPr lang="en-US" sz="1600" dirty="0"/>
          </a:p>
        </p:txBody>
      </p:sp>
      <p:sp>
        <p:nvSpPr>
          <p:cNvPr id="12" name="txt_394"/>
          <p:cNvSpPr txBox="1"/>
          <p:nvPr/>
        </p:nvSpPr>
        <p:spPr>
          <a:xfrm>
            <a:off x="5394960" y="1764792"/>
            <a:ext cx="3108960" cy="822960"/>
          </a:xfrm>
          <a:prstGeom prst="rect">
            <a:avLst/>
          </a:prstGeom>
          <a:noFill/>
          <a:ln/>
        </p:spPr>
        <p:txBody>
          <a:bodyPr wrap="square" lIns="0" tIns="0" rIns="0" bIns="0" rtlCol="0" anchor="t"/>
          <a:lstStyle/>
          <a:p>
            <a:pPr indent="0" marL="0">
              <a:buNone/>
            </a:pPr>
            <a:r>
              <a:rPr lang="en-US" sz="1300" dirty="0">
                <a:solidFill>
                  <a:schemeClr val="tx2"/>
                </a:solidFill>
              </a:rPr>
              <a:t>He is the best evidence in any fate or free will argument. Use him.</a:t>
            </a:r>
            <a:endParaRPr lang="en-US" sz="1300" dirty="0"/>
          </a:p>
        </p:txBody>
      </p:sp>
      <p:sp>
        <p:nvSpPr>
          <p:cNvPr id="13" name="card_395"/>
          <p:cNvSpPr/>
          <p:nvPr/>
        </p:nvSpPr>
        <p:spPr>
          <a:xfrm>
            <a:off x="457200" y="2834640"/>
            <a:ext cx="4023360" cy="1508760"/>
          </a:xfrm>
          <a:prstGeom prst="roundRect">
            <a:avLst>
              <a:gd name="adj" fmla="val 7273"/>
            </a:avLst>
          </a:prstGeom>
          <a:solidFill>
            <a:schemeClr val="bg2"/>
          </a:solidFill>
          <a:ln/>
        </p:spPr>
      </p:sp>
      <p:sp>
        <p:nvSpPr>
          <p:cNvPr id="14" name="badge_396"/>
          <p:cNvSpPr/>
          <p:nvPr/>
        </p:nvSpPr>
        <p:spPr>
          <a:xfrm>
            <a:off x="640080" y="3035808"/>
            <a:ext cx="384048" cy="384048"/>
          </a:xfrm>
          <a:prstGeom prst="ellipse">
            <a:avLst/>
          </a:prstGeom>
          <a:solidFill>
            <a:srgbClr val="E4572E"/>
          </a:solidFill>
          <a:ln/>
        </p:spPr>
      </p:sp>
      <p:sp>
        <p:nvSpPr>
          <p:cNvPr id="15" name="badgeTxt_397"/>
          <p:cNvSpPr txBox="1"/>
          <p:nvPr/>
        </p:nvSpPr>
        <p:spPr>
          <a:xfrm>
            <a:off x="640080" y="303580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xt_398"/>
          <p:cNvSpPr txBox="1"/>
          <p:nvPr/>
        </p:nvSpPr>
        <p:spPr>
          <a:xfrm>
            <a:off x="1188720" y="301752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Writing only about the witches</a:t>
            </a:r>
            <a:endParaRPr lang="en-US" sz="1600" dirty="0"/>
          </a:p>
        </p:txBody>
      </p:sp>
      <p:sp>
        <p:nvSpPr>
          <p:cNvPr id="17" name="txt_399"/>
          <p:cNvSpPr txBox="1"/>
          <p:nvPr/>
        </p:nvSpPr>
        <p:spPr>
          <a:xfrm>
            <a:off x="1188720" y="3456432"/>
            <a:ext cx="3108960" cy="822960"/>
          </a:xfrm>
          <a:prstGeom prst="rect">
            <a:avLst/>
          </a:prstGeom>
          <a:noFill/>
          <a:ln/>
        </p:spPr>
        <p:txBody>
          <a:bodyPr wrap="square" lIns="0" tIns="0" rIns="0" bIns="0" rtlCol="0" anchor="t"/>
          <a:lstStyle/>
          <a:p>
            <a:pPr indent="0" marL="0">
              <a:buNone/>
            </a:pPr>
            <a:r>
              <a:rPr lang="en-US" sz="1300" dirty="0">
                <a:solidFill>
                  <a:schemeClr val="tx2"/>
                </a:solidFill>
              </a:rPr>
              <a:t>The supernatural also includes the dagger, the ghost and Lady Macbeth's spirits.</a:t>
            </a:r>
            <a:endParaRPr lang="en-US" sz="1300" dirty="0"/>
          </a:p>
        </p:txBody>
      </p:sp>
      <p:sp>
        <p:nvSpPr>
          <p:cNvPr id="18" name="card_400"/>
          <p:cNvSpPr/>
          <p:nvPr/>
        </p:nvSpPr>
        <p:spPr>
          <a:xfrm>
            <a:off x="4663440" y="2834640"/>
            <a:ext cx="4023360" cy="1508760"/>
          </a:xfrm>
          <a:prstGeom prst="roundRect">
            <a:avLst>
              <a:gd name="adj" fmla="val 7273"/>
            </a:avLst>
          </a:prstGeom>
          <a:solidFill>
            <a:schemeClr val="bg2"/>
          </a:solidFill>
          <a:ln/>
        </p:spPr>
      </p:sp>
      <p:sp>
        <p:nvSpPr>
          <p:cNvPr id="19" name="badge_401"/>
          <p:cNvSpPr/>
          <p:nvPr/>
        </p:nvSpPr>
        <p:spPr>
          <a:xfrm>
            <a:off x="4846320" y="3035808"/>
            <a:ext cx="384048" cy="384048"/>
          </a:xfrm>
          <a:prstGeom prst="ellipse">
            <a:avLst/>
          </a:prstGeom>
          <a:solidFill>
            <a:srgbClr val="E4572E"/>
          </a:solidFill>
          <a:ln/>
        </p:spPr>
      </p:sp>
      <p:sp>
        <p:nvSpPr>
          <p:cNvPr id="20" name="badgeTxt_402"/>
          <p:cNvSpPr txBox="1"/>
          <p:nvPr/>
        </p:nvSpPr>
        <p:spPr>
          <a:xfrm>
            <a:off x="4846320" y="303580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xt_403"/>
          <p:cNvSpPr txBox="1"/>
          <p:nvPr/>
        </p:nvSpPr>
        <p:spPr>
          <a:xfrm>
            <a:off x="5394960" y="301752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Context with no link</a:t>
            </a:r>
            <a:endParaRPr lang="en-US" sz="1600" dirty="0"/>
          </a:p>
        </p:txBody>
      </p:sp>
      <p:sp>
        <p:nvSpPr>
          <p:cNvPr id="22" name="txt_404"/>
          <p:cNvSpPr txBox="1"/>
          <p:nvPr/>
        </p:nvSpPr>
        <p:spPr>
          <a:xfrm>
            <a:off x="5394960" y="3456432"/>
            <a:ext cx="3108960" cy="822960"/>
          </a:xfrm>
          <a:prstGeom prst="rect">
            <a:avLst/>
          </a:prstGeom>
          <a:noFill/>
          <a:ln/>
        </p:spPr>
        <p:txBody>
          <a:bodyPr wrap="square" lIns="0" tIns="0" rIns="0" bIns="0" rtlCol="0" anchor="t"/>
          <a:lstStyle/>
          <a:p>
            <a:pPr indent="0" marL="0">
              <a:buNone/>
            </a:pPr>
            <a:r>
              <a:rPr lang="en-US" sz="1300" dirty="0">
                <a:solidFill>
                  <a:schemeClr val="tx2"/>
                </a:solidFill>
              </a:rPr>
              <a:t>Tie King James and witchcraft to a specific quotation, not a separate paragraph.</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Exit ticket</a:t>
            </a:r>
            <a:endParaRPr lang="en-US" sz="3000" dirty="0"/>
          </a:p>
        </p:txBody>
      </p:sp>
      <p:sp>
        <p:nvSpPr>
          <p:cNvPr id="3" name="card_405"/>
          <p:cNvSpPr/>
          <p:nvPr/>
        </p:nvSpPr>
        <p:spPr>
          <a:xfrm>
            <a:off x="457200" y="1143000"/>
            <a:ext cx="8229600" cy="960120"/>
          </a:xfrm>
          <a:prstGeom prst="roundRect">
            <a:avLst>
              <a:gd name="adj" fmla="val 11429"/>
            </a:avLst>
          </a:prstGeom>
          <a:solidFill>
            <a:schemeClr val="bg2"/>
          </a:solidFill>
          <a:ln/>
        </p:spPr>
      </p:sp>
      <p:sp>
        <p:nvSpPr>
          <p:cNvPr id="4" name="badge_406"/>
          <p:cNvSpPr/>
          <p:nvPr/>
        </p:nvSpPr>
        <p:spPr>
          <a:xfrm>
            <a:off x="685800" y="1426464"/>
            <a:ext cx="402336" cy="402336"/>
          </a:xfrm>
          <a:prstGeom prst="ellipse">
            <a:avLst/>
          </a:prstGeom>
          <a:solidFill>
            <a:schemeClr val="accent4"/>
          </a:solidFill>
          <a:ln/>
        </p:spPr>
      </p:sp>
      <p:sp>
        <p:nvSpPr>
          <p:cNvPr id="5" name="badgeTxt_407"/>
          <p:cNvSpPr txBox="1"/>
          <p:nvPr/>
        </p:nvSpPr>
        <p:spPr>
          <a:xfrm>
            <a:off x="685800" y="1426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408"/>
          <p:cNvSpPr txBox="1"/>
          <p:nvPr/>
        </p:nvSpPr>
        <p:spPr>
          <a:xfrm>
            <a:off x="1325880" y="1252728"/>
            <a:ext cx="7132320" cy="731520"/>
          </a:xfrm>
          <a:prstGeom prst="rect">
            <a:avLst/>
          </a:prstGeom>
          <a:noFill/>
          <a:ln/>
        </p:spPr>
        <p:txBody>
          <a:bodyPr wrap="square" lIns="0" tIns="0" rIns="0" bIns="0" rtlCol="0" anchor="ctr"/>
          <a:lstStyle/>
          <a:p>
            <a:pPr indent="0" marL="0">
              <a:buNone/>
            </a:pPr>
            <a:r>
              <a:rPr lang="en-US" sz="1600" dirty="0">
                <a:solidFill>
                  <a:schemeClr val="tx1"/>
                </a:solidFill>
              </a:rPr>
              <a:t>What is the paradox in the witches' opening lines?</a:t>
            </a:r>
            <a:endParaRPr lang="en-US" sz="1600" dirty="0"/>
          </a:p>
        </p:txBody>
      </p:sp>
      <p:sp>
        <p:nvSpPr>
          <p:cNvPr id="7" name="card_409"/>
          <p:cNvSpPr/>
          <p:nvPr/>
        </p:nvSpPr>
        <p:spPr>
          <a:xfrm>
            <a:off x="457200" y="2286000"/>
            <a:ext cx="8229600" cy="960120"/>
          </a:xfrm>
          <a:prstGeom prst="roundRect">
            <a:avLst>
              <a:gd name="adj" fmla="val 11429"/>
            </a:avLst>
          </a:prstGeom>
          <a:solidFill>
            <a:schemeClr val="bg2"/>
          </a:solidFill>
          <a:ln/>
        </p:spPr>
      </p:sp>
      <p:sp>
        <p:nvSpPr>
          <p:cNvPr id="8" name="badge_410"/>
          <p:cNvSpPr/>
          <p:nvPr/>
        </p:nvSpPr>
        <p:spPr>
          <a:xfrm>
            <a:off x="685800" y="2569464"/>
            <a:ext cx="402336" cy="402336"/>
          </a:xfrm>
          <a:prstGeom prst="ellipse">
            <a:avLst/>
          </a:prstGeom>
          <a:solidFill>
            <a:schemeClr val="accent4"/>
          </a:solidFill>
          <a:ln/>
        </p:spPr>
      </p:sp>
      <p:sp>
        <p:nvSpPr>
          <p:cNvPr id="9" name="badgeTxt_411"/>
          <p:cNvSpPr txBox="1"/>
          <p:nvPr/>
        </p:nvSpPr>
        <p:spPr>
          <a:xfrm>
            <a:off x="685800" y="2569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0" name="txt_412"/>
          <p:cNvSpPr txBox="1"/>
          <p:nvPr/>
        </p:nvSpPr>
        <p:spPr>
          <a:xfrm>
            <a:off x="1325880" y="2395728"/>
            <a:ext cx="7132320" cy="731520"/>
          </a:xfrm>
          <a:prstGeom prst="rect">
            <a:avLst/>
          </a:prstGeom>
          <a:noFill/>
          <a:ln/>
        </p:spPr>
        <p:txBody>
          <a:bodyPr wrap="square" lIns="0" tIns="0" rIns="0" bIns="0" rtlCol="0" anchor="ctr"/>
          <a:lstStyle/>
          <a:p>
            <a:pPr indent="0" marL="0">
              <a:buNone/>
            </a:pPr>
            <a:r>
              <a:rPr lang="en-US" sz="1600" dirty="0">
                <a:solidFill>
                  <a:schemeClr val="tx1"/>
                </a:solidFill>
              </a:rPr>
              <a:t>What is it called when a prophecy is true but misleading?</a:t>
            </a:r>
            <a:endParaRPr lang="en-US" sz="1600" dirty="0"/>
          </a:p>
        </p:txBody>
      </p:sp>
      <p:sp>
        <p:nvSpPr>
          <p:cNvPr id="11" name="card_413"/>
          <p:cNvSpPr/>
          <p:nvPr/>
        </p:nvSpPr>
        <p:spPr>
          <a:xfrm>
            <a:off x="457200" y="3429000"/>
            <a:ext cx="8229600" cy="960120"/>
          </a:xfrm>
          <a:prstGeom prst="roundRect">
            <a:avLst>
              <a:gd name="adj" fmla="val 11429"/>
            </a:avLst>
          </a:prstGeom>
          <a:solidFill>
            <a:schemeClr val="bg2"/>
          </a:solidFill>
          <a:ln/>
        </p:spPr>
      </p:sp>
      <p:sp>
        <p:nvSpPr>
          <p:cNvPr id="12" name="badge_414"/>
          <p:cNvSpPr/>
          <p:nvPr/>
        </p:nvSpPr>
        <p:spPr>
          <a:xfrm>
            <a:off x="685800" y="3712464"/>
            <a:ext cx="402336" cy="402336"/>
          </a:xfrm>
          <a:prstGeom prst="ellipse">
            <a:avLst/>
          </a:prstGeom>
          <a:solidFill>
            <a:schemeClr val="accent4"/>
          </a:solidFill>
          <a:ln/>
        </p:spPr>
      </p:sp>
      <p:sp>
        <p:nvSpPr>
          <p:cNvPr id="13" name="badgeTxt_415"/>
          <p:cNvSpPr txBox="1"/>
          <p:nvPr/>
        </p:nvSpPr>
        <p:spPr>
          <a:xfrm>
            <a:off x="685800" y="3712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4" name="txt_416"/>
          <p:cNvSpPr txBox="1"/>
          <p:nvPr/>
        </p:nvSpPr>
        <p:spPr>
          <a:xfrm>
            <a:off x="1325880" y="3538728"/>
            <a:ext cx="7132320" cy="731520"/>
          </a:xfrm>
          <a:prstGeom prst="rect">
            <a:avLst/>
          </a:prstGeom>
          <a:noFill/>
          <a:ln/>
        </p:spPr>
        <p:txBody>
          <a:bodyPr wrap="square" lIns="0" tIns="0" rIns="0" bIns="0" rtlCol="0" anchor="ctr"/>
          <a:lstStyle/>
          <a:p>
            <a:pPr indent="0" marL="0">
              <a:buNone/>
            </a:pPr>
            <a:r>
              <a:rPr lang="en-US" sz="1600" dirty="0">
                <a:solidFill>
                  <a:schemeClr val="tx1"/>
                </a:solidFill>
              </a:rPr>
              <a:t>How does Birnam Wood "come to Dunsinane"?</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Exit ticket: answers</a:t>
            </a:r>
            <a:endParaRPr lang="en-US" sz="3000" dirty="0"/>
          </a:p>
        </p:txBody>
      </p:sp>
      <p:sp>
        <p:nvSpPr>
          <p:cNvPr id="3" name="card_417"/>
          <p:cNvSpPr/>
          <p:nvPr/>
        </p:nvSpPr>
        <p:spPr>
          <a:xfrm>
            <a:off x="457200" y="1143000"/>
            <a:ext cx="8229600" cy="960120"/>
          </a:xfrm>
          <a:prstGeom prst="roundRect">
            <a:avLst>
              <a:gd name="adj" fmla="val 11429"/>
            </a:avLst>
          </a:prstGeom>
          <a:solidFill>
            <a:schemeClr val="bg2"/>
          </a:solidFill>
          <a:ln/>
        </p:spPr>
      </p:sp>
      <p:sp>
        <p:nvSpPr>
          <p:cNvPr id="4" name="badge_418"/>
          <p:cNvSpPr/>
          <p:nvPr/>
        </p:nvSpPr>
        <p:spPr>
          <a:xfrm>
            <a:off x="685800" y="1426464"/>
            <a:ext cx="402336" cy="402336"/>
          </a:xfrm>
          <a:prstGeom prst="ellipse">
            <a:avLst/>
          </a:prstGeom>
          <a:solidFill>
            <a:schemeClr val="accent4"/>
          </a:solidFill>
          <a:ln/>
        </p:spPr>
      </p:sp>
      <p:sp>
        <p:nvSpPr>
          <p:cNvPr id="5" name="badgeTxt_419"/>
          <p:cNvSpPr txBox="1"/>
          <p:nvPr/>
        </p:nvSpPr>
        <p:spPr>
          <a:xfrm>
            <a:off x="685800" y="1426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420"/>
          <p:cNvSpPr txBox="1"/>
          <p:nvPr/>
        </p:nvSpPr>
        <p:spPr>
          <a:xfrm>
            <a:off x="1325880" y="1252728"/>
            <a:ext cx="4206240" cy="731520"/>
          </a:xfrm>
          <a:prstGeom prst="rect">
            <a:avLst/>
          </a:prstGeom>
          <a:noFill/>
          <a:ln/>
        </p:spPr>
        <p:txBody>
          <a:bodyPr wrap="square" lIns="0" tIns="0" rIns="0" bIns="0" rtlCol="0" anchor="ctr"/>
          <a:lstStyle/>
          <a:p>
            <a:pPr indent="0" marL="0">
              <a:buNone/>
            </a:pPr>
            <a:r>
              <a:rPr lang="en-US" sz="1600" dirty="0">
                <a:solidFill>
                  <a:schemeClr val="tx1"/>
                </a:solidFill>
              </a:rPr>
              <a:t>What is the paradox in the witches' opening lines?</a:t>
            </a:r>
            <a:endParaRPr lang="en-US" sz="1600" dirty="0"/>
          </a:p>
        </p:txBody>
      </p:sp>
      <p:sp>
        <p:nvSpPr>
          <p:cNvPr id="7" name="txt_421"/>
          <p:cNvSpPr txBox="1"/>
          <p:nvPr/>
        </p:nvSpPr>
        <p:spPr>
          <a:xfrm>
            <a:off x="5669280" y="1252728"/>
            <a:ext cx="2880360" cy="731520"/>
          </a:xfrm>
          <a:prstGeom prst="rect">
            <a:avLst/>
          </a:prstGeom>
          <a:noFill/>
          <a:ln/>
        </p:spPr>
        <p:txBody>
          <a:bodyPr wrap="square" lIns="0" tIns="0" rIns="0" bIns="0" rtlCol="0" anchor="ctr"/>
          <a:lstStyle/>
          <a:p>
            <a:pPr indent="0" marL="0">
              <a:buNone/>
            </a:pPr>
            <a:r>
              <a:rPr lang="en-US" sz="1500" b="1" dirty="0">
                <a:solidFill>
                  <a:schemeClr val="accent1"/>
                </a:solidFill>
                <a:latin typeface="Cambria" pitchFamily="34" charset="0"/>
                <a:ea typeface="Cambria" pitchFamily="34" charset="-122"/>
                <a:cs typeface="Cambria" pitchFamily="34" charset="-120"/>
              </a:rPr>
              <a:t>"Fair is foul, and foul is fair"</a:t>
            </a:r>
            <a:endParaRPr lang="en-US" sz="1500" dirty="0"/>
          </a:p>
        </p:txBody>
      </p:sp>
      <p:sp>
        <p:nvSpPr>
          <p:cNvPr id="8" name="card_422"/>
          <p:cNvSpPr/>
          <p:nvPr/>
        </p:nvSpPr>
        <p:spPr>
          <a:xfrm>
            <a:off x="457200" y="2286000"/>
            <a:ext cx="8229600" cy="960120"/>
          </a:xfrm>
          <a:prstGeom prst="roundRect">
            <a:avLst>
              <a:gd name="adj" fmla="val 11429"/>
            </a:avLst>
          </a:prstGeom>
          <a:solidFill>
            <a:schemeClr val="bg2"/>
          </a:solidFill>
          <a:ln/>
        </p:spPr>
      </p:sp>
      <p:sp>
        <p:nvSpPr>
          <p:cNvPr id="9" name="badge_423"/>
          <p:cNvSpPr/>
          <p:nvPr/>
        </p:nvSpPr>
        <p:spPr>
          <a:xfrm>
            <a:off x="685800" y="2569464"/>
            <a:ext cx="402336" cy="402336"/>
          </a:xfrm>
          <a:prstGeom prst="ellipse">
            <a:avLst/>
          </a:prstGeom>
          <a:solidFill>
            <a:schemeClr val="accent4"/>
          </a:solidFill>
          <a:ln/>
        </p:spPr>
      </p:sp>
      <p:sp>
        <p:nvSpPr>
          <p:cNvPr id="10" name="badgeTxt_424"/>
          <p:cNvSpPr txBox="1"/>
          <p:nvPr/>
        </p:nvSpPr>
        <p:spPr>
          <a:xfrm>
            <a:off x="685800" y="2569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xt_425"/>
          <p:cNvSpPr txBox="1"/>
          <p:nvPr/>
        </p:nvSpPr>
        <p:spPr>
          <a:xfrm>
            <a:off x="1325880" y="2395728"/>
            <a:ext cx="4206240" cy="731520"/>
          </a:xfrm>
          <a:prstGeom prst="rect">
            <a:avLst/>
          </a:prstGeom>
          <a:noFill/>
          <a:ln/>
        </p:spPr>
        <p:txBody>
          <a:bodyPr wrap="square" lIns="0" tIns="0" rIns="0" bIns="0" rtlCol="0" anchor="ctr"/>
          <a:lstStyle/>
          <a:p>
            <a:pPr indent="0" marL="0">
              <a:buNone/>
            </a:pPr>
            <a:r>
              <a:rPr lang="en-US" sz="1600" dirty="0">
                <a:solidFill>
                  <a:schemeClr val="tx1"/>
                </a:solidFill>
              </a:rPr>
              <a:t>What is it called when a prophecy is true but misleading?</a:t>
            </a:r>
            <a:endParaRPr lang="en-US" sz="1600" dirty="0"/>
          </a:p>
        </p:txBody>
      </p:sp>
      <p:sp>
        <p:nvSpPr>
          <p:cNvPr id="12" name="txt_426"/>
          <p:cNvSpPr txBox="1"/>
          <p:nvPr/>
        </p:nvSpPr>
        <p:spPr>
          <a:xfrm>
            <a:off x="5669280" y="2395728"/>
            <a:ext cx="2880360" cy="731520"/>
          </a:xfrm>
          <a:prstGeom prst="rect">
            <a:avLst/>
          </a:prstGeom>
          <a:noFill/>
          <a:ln/>
        </p:spPr>
        <p:txBody>
          <a:bodyPr wrap="square" lIns="0" tIns="0" rIns="0" bIns="0" rtlCol="0" anchor="ctr"/>
          <a:lstStyle/>
          <a:p>
            <a:pPr indent="0" marL="0">
              <a:buNone/>
            </a:pPr>
            <a:r>
              <a:rPr lang="en-US" sz="1500" b="1" dirty="0">
                <a:solidFill>
                  <a:schemeClr val="accent1"/>
                </a:solidFill>
                <a:latin typeface="Cambria" pitchFamily="34" charset="0"/>
                <a:ea typeface="Cambria" pitchFamily="34" charset="-122"/>
                <a:cs typeface="Cambria" pitchFamily="34" charset="-120"/>
              </a:rPr>
              <a:t>Equivocation</a:t>
            </a:r>
            <a:endParaRPr lang="en-US" sz="1500" dirty="0"/>
          </a:p>
        </p:txBody>
      </p:sp>
      <p:sp>
        <p:nvSpPr>
          <p:cNvPr id="13" name="card_427"/>
          <p:cNvSpPr/>
          <p:nvPr/>
        </p:nvSpPr>
        <p:spPr>
          <a:xfrm>
            <a:off x="457200" y="3429000"/>
            <a:ext cx="8229600" cy="960120"/>
          </a:xfrm>
          <a:prstGeom prst="roundRect">
            <a:avLst>
              <a:gd name="adj" fmla="val 11429"/>
            </a:avLst>
          </a:prstGeom>
          <a:solidFill>
            <a:schemeClr val="bg2"/>
          </a:solidFill>
          <a:ln/>
        </p:spPr>
      </p:sp>
      <p:sp>
        <p:nvSpPr>
          <p:cNvPr id="14" name="badge_428"/>
          <p:cNvSpPr/>
          <p:nvPr/>
        </p:nvSpPr>
        <p:spPr>
          <a:xfrm>
            <a:off x="685800" y="3712464"/>
            <a:ext cx="402336" cy="402336"/>
          </a:xfrm>
          <a:prstGeom prst="ellipse">
            <a:avLst/>
          </a:prstGeom>
          <a:solidFill>
            <a:schemeClr val="accent4"/>
          </a:solidFill>
          <a:ln/>
        </p:spPr>
      </p:sp>
      <p:sp>
        <p:nvSpPr>
          <p:cNvPr id="15" name="badgeTxt_429"/>
          <p:cNvSpPr txBox="1"/>
          <p:nvPr/>
        </p:nvSpPr>
        <p:spPr>
          <a:xfrm>
            <a:off x="685800" y="3712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xt_430"/>
          <p:cNvSpPr txBox="1"/>
          <p:nvPr/>
        </p:nvSpPr>
        <p:spPr>
          <a:xfrm>
            <a:off x="1325880" y="3538728"/>
            <a:ext cx="4206240" cy="731520"/>
          </a:xfrm>
          <a:prstGeom prst="rect">
            <a:avLst/>
          </a:prstGeom>
          <a:noFill/>
          <a:ln/>
        </p:spPr>
        <p:txBody>
          <a:bodyPr wrap="square" lIns="0" tIns="0" rIns="0" bIns="0" rtlCol="0" anchor="ctr"/>
          <a:lstStyle/>
          <a:p>
            <a:pPr indent="0" marL="0">
              <a:buNone/>
            </a:pPr>
            <a:r>
              <a:rPr lang="en-US" sz="1600" dirty="0">
                <a:solidFill>
                  <a:schemeClr val="tx1"/>
                </a:solidFill>
              </a:rPr>
              <a:t>How does Birnam Wood "come to Dunsinane"?</a:t>
            </a:r>
            <a:endParaRPr lang="en-US" sz="1600" dirty="0"/>
          </a:p>
        </p:txBody>
      </p:sp>
      <p:sp>
        <p:nvSpPr>
          <p:cNvPr id="17" name="txt_431"/>
          <p:cNvSpPr txBox="1"/>
          <p:nvPr/>
        </p:nvSpPr>
        <p:spPr>
          <a:xfrm>
            <a:off x="5669280" y="3538728"/>
            <a:ext cx="2880360" cy="731520"/>
          </a:xfrm>
          <a:prstGeom prst="rect">
            <a:avLst/>
          </a:prstGeom>
          <a:noFill/>
          <a:ln/>
        </p:spPr>
        <p:txBody>
          <a:bodyPr wrap="square" lIns="0" tIns="0" rIns="0" bIns="0" rtlCol="0" anchor="ctr"/>
          <a:lstStyle/>
          <a:p>
            <a:pPr indent="0" marL="0">
              <a:buNone/>
            </a:pPr>
            <a:r>
              <a:rPr lang="en-US" sz="1500" b="1" dirty="0">
                <a:solidFill>
                  <a:schemeClr val="accent1"/>
                </a:solidFill>
                <a:latin typeface="Cambria" pitchFamily="34" charset="0"/>
                <a:ea typeface="Cambria" pitchFamily="34" charset="-122"/>
                <a:cs typeface="Cambria" pitchFamily="34" charset="-120"/>
              </a:rPr>
              <a:t>Soldiers carry its branches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title" hasCustomPrompt="1"/>
          </p:nvPr>
        </p:nvSpPr>
        <p:spPr>
          <a:xfrm>
            <a:off x="548640" y="1234440"/>
            <a:ext cx="5120640" cy="1554480"/>
          </a:xfrm>
          <a:prstGeom prst="rect">
            <a:avLst/>
          </a:prstGeom>
          <a:noFill/>
          <a:ln/>
        </p:spPr>
        <p:txBody>
          <a:bodyPr wrap="square" lIns="0" tIns="0" rIns="0" bIns="0" rtlCol="0" anchor="b"/>
          <a:lstStyle/>
          <a:p>
            <a:pPr algn="l" indent="0" marL="0">
              <a:buNone/>
            </a:pPr>
            <a:r>
              <a:rPr lang="en-US" sz="4000" b="1" dirty="0">
                <a:solidFill>
                  <a:schemeClr val="bg1"/>
                </a:solidFill>
                <a:latin typeface="Cambria" pitchFamily="34" charset="0"/>
                <a:ea typeface="Cambria" pitchFamily="34" charset="-122"/>
                <a:cs typeface="Cambria" pitchFamily="34" charset="-120"/>
              </a:rPr>
              <a:t>Key points</a:t>
            </a:r>
            <a:endParaRPr lang="en-US" sz="4000" dirty="0"/>
          </a:p>
        </p:txBody>
      </p:sp>
      <p:sp>
        <p:nvSpPr>
          <p:cNvPr id="3" name="Text 0"/>
          <p:cNvSpPr/>
          <p:nvPr>
            <p:ph idx="101" type="body" hasCustomPrompt="1"/>
          </p:nvPr>
        </p:nvSpPr>
        <p:spPr>
          <a:xfrm>
            <a:off x="548640" y="2926080"/>
            <a:ext cx="5120640" cy="1645920"/>
          </a:xfrm>
          <a:prstGeom prst="rect">
            <a:avLst/>
          </a:prstGeom>
          <a:noFill/>
          <a:ln/>
        </p:spPr>
        <p:txBody>
          <a:bodyPr wrap="square" lIns="0" tIns="0" rIns="0" bIns="0" rtlCol="0" anchor="t"/>
          <a:lstStyle/>
          <a:p>
            <a:pPr indent="0" marL="0">
              <a:spcAft>
                <a:spcPts val="600"/>
              </a:spcAft>
              <a:buNone/>
            </a:pPr>
            <a:r>
              <a:rPr lang="en-US" sz="1700" dirty="0">
                <a:solidFill>
                  <a:schemeClr val="bg2"/>
                </a:solidFill>
              </a:rPr>
              <a:t>The witches tempt with truths that mislead</a:t>
            </a:r>
            <a:endParaRPr lang="en-US" sz="1700" dirty="0"/>
          </a:p>
          <a:p>
            <a:pPr indent="0" marL="0">
              <a:spcAft>
                <a:spcPts val="600"/>
              </a:spcAft>
              <a:buNone/>
            </a:pPr>
            <a:r>
              <a:rPr lang="en-US" sz="1700" dirty="0">
                <a:solidFill>
                  <a:schemeClr val="bg2"/>
                </a:solidFill>
              </a:rPr>
              <a:t>Banquo proves the prophecies do not force anyone</a:t>
            </a:r>
            <a:endParaRPr lang="en-US" sz="1700" dirty="0"/>
          </a:p>
          <a:p>
            <a:pPr indent="0" marL="0">
              <a:spcAft>
                <a:spcPts val="600"/>
              </a:spcAft>
              <a:buNone/>
            </a:pPr>
            <a:r>
              <a:rPr lang="en-US" sz="1700" dirty="0">
                <a:solidFill>
                  <a:schemeClr val="bg2"/>
                </a:solidFill>
              </a:rPr>
              <a:t>The dagger and ghost blur the real and imagined</a:t>
            </a:r>
            <a:endParaRPr lang="en-US" sz="1700" dirty="0"/>
          </a:p>
          <a:p>
            <a:pPr indent="0" marL="0">
              <a:spcAft>
                <a:spcPts val="600"/>
              </a:spcAft>
              <a:buNone/>
            </a:pPr>
            <a:r>
              <a:rPr lang="en-US" sz="1700" dirty="0">
                <a:solidFill>
                  <a:schemeClr val="bg2"/>
                </a:solidFill>
              </a:rPr>
              <a:t>Equivocation leads Macbeth to his death</a:t>
            </a:r>
            <a:endParaRPr lang="en-US" sz="1700" dirty="0"/>
          </a:p>
        </p:txBody>
      </p:sp>
      <p:sp>
        <p:nvSpPr>
          <p:cNvPr id="4" name="tdot_432"/>
          <p:cNvSpPr/>
          <p:nvPr/>
        </p:nvSpPr>
        <p:spPr>
          <a:xfrm>
            <a:off x="6217920" y="1097280"/>
            <a:ext cx="457200" cy="457200"/>
          </a:xfrm>
          <a:prstGeom prst="ellipse">
            <a:avLst/>
          </a:prstGeom>
          <a:solidFill>
            <a:srgbClr val="7B3FA0"/>
          </a:solidFill>
          <a:ln/>
        </p:spPr>
      </p:sp>
      <p:sp>
        <p:nvSpPr>
          <p:cNvPr id="5" name="line_433"/>
          <p:cNvSpPr/>
          <p:nvPr/>
        </p:nvSpPr>
        <p:spPr>
          <a:xfrm>
            <a:off x="6446520" y="1554480"/>
            <a:ext cx="914" cy="411480"/>
          </a:xfrm>
          <a:prstGeom prst="line">
            <a:avLst/>
          </a:prstGeom>
          <a:noFill/>
          <a:ln w="38100">
            <a:solidFill>
              <a:srgbClr val="5B6C8F"/>
            </a:solidFill>
            <a:prstDash val="solid"/>
          </a:ln>
        </p:spPr>
      </p:sp>
      <p:sp>
        <p:nvSpPr>
          <p:cNvPr id="6" name="txt_434"/>
          <p:cNvSpPr txBox="1"/>
          <p:nvPr/>
        </p:nvSpPr>
        <p:spPr>
          <a:xfrm>
            <a:off x="6858000" y="109728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Act 1: prophecy</a:t>
            </a:r>
            <a:endParaRPr lang="en-US" sz="2000" dirty="0"/>
          </a:p>
        </p:txBody>
      </p:sp>
      <p:sp>
        <p:nvSpPr>
          <p:cNvPr id="7" name="tdot_435"/>
          <p:cNvSpPr/>
          <p:nvPr/>
        </p:nvSpPr>
        <p:spPr>
          <a:xfrm>
            <a:off x="6217920" y="1965960"/>
            <a:ext cx="457200" cy="457200"/>
          </a:xfrm>
          <a:prstGeom prst="ellipse">
            <a:avLst/>
          </a:prstGeom>
          <a:solidFill>
            <a:srgbClr val="E4572E"/>
          </a:solidFill>
          <a:ln/>
        </p:spPr>
      </p:sp>
      <p:sp>
        <p:nvSpPr>
          <p:cNvPr id="8" name="line_436"/>
          <p:cNvSpPr/>
          <p:nvPr/>
        </p:nvSpPr>
        <p:spPr>
          <a:xfrm>
            <a:off x="6446520" y="2423160"/>
            <a:ext cx="914" cy="411480"/>
          </a:xfrm>
          <a:prstGeom prst="line">
            <a:avLst/>
          </a:prstGeom>
          <a:noFill/>
          <a:ln w="38100">
            <a:solidFill>
              <a:srgbClr val="5B6C8F"/>
            </a:solidFill>
            <a:prstDash val="solid"/>
          </a:ln>
        </p:spPr>
      </p:sp>
      <p:sp>
        <p:nvSpPr>
          <p:cNvPr id="9" name="txt_437"/>
          <p:cNvSpPr txBox="1"/>
          <p:nvPr/>
        </p:nvSpPr>
        <p:spPr>
          <a:xfrm>
            <a:off x="6858000" y="196596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Act 2: dagger</a:t>
            </a:r>
            <a:endParaRPr lang="en-US" sz="2000" dirty="0"/>
          </a:p>
        </p:txBody>
      </p:sp>
      <p:sp>
        <p:nvSpPr>
          <p:cNvPr id="10" name="tdot_438"/>
          <p:cNvSpPr/>
          <p:nvPr/>
        </p:nvSpPr>
        <p:spPr>
          <a:xfrm>
            <a:off x="6217920" y="2834640"/>
            <a:ext cx="457200" cy="457200"/>
          </a:xfrm>
          <a:prstGeom prst="ellipse">
            <a:avLst/>
          </a:prstGeom>
          <a:solidFill>
            <a:srgbClr val="E4572E"/>
          </a:solidFill>
          <a:ln/>
        </p:spPr>
      </p:sp>
      <p:sp>
        <p:nvSpPr>
          <p:cNvPr id="11" name="line_439"/>
          <p:cNvSpPr/>
          <p:nvPr/>
        </p:nvSpPr>
        <p:spPr>
          <a:xfrm>
            <a:off x="6446520" y="3291840"/>
            <a:ext cx="914" cy="411480"/>
          </a:xfrm>
          <a:prstGeom prst="line">
            <a:avLst/>
          </a:prstGeom>
          <a:noFill/>
          <a:ln w="38100">
            <a:solidFill>
              <a:srgbClr val="5B6C8F"/>
            </a:solidFill>
            <a:prstDash val="solid"/>
          </a:ln>
        </p:spPr>
      </p:sp>
      <p:sp>
        <p:nvSpPr>
          <p:cNvPr id="12" name="txt_440"/>
          <p:cNvSpPr txBox="1"/>
          <p:nvPr/>
        </p:nvSpPr>
        <p:spPr>
          <a:xfrm>
            <a:off x="6858000" y="283464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Act 3: ghost</a:t>
            </a:r>
            <a:endParaRPr lang="en-US" sz="2000" dirty="0"/>
          </a:p>
        </p:txBody>
      </p:sp>
      <p:sp>
        <p:nvSpPr>
          <p:cNvPr id="13" name="tdot_441"/>
          <p:cNvSpPr/>
          <p:nvPr/>
        </p:nvSpPr>
        <p:spPr>
          <a:xfrm>
            <a:off x="6217920" y="3703320"/>
            <a:ext cx="457200" cy="457200"/>
          </a:xfrm>
          <a:prstGeom prst="ellipse">
            <a:avLst/>
          </a:prstGeom>
          <a:solidFill>
            <a:srgbClr val="7B3FA0"/>
          </a:solidFill>
          <a:ln/>
        </p:spPr>
      </p:sp>
      <p:sp>
        <p:nvSpPr>
          <p:cNvPr id="14" name="txt_442"/>
          <p:cNvSpPr txBox="1"/>
          <p:nvPr/>
        </p:nvSpPr>
        <p:spPr>
          <a:xfrm>
            <a:off x="6858000" y="370332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Act 4: apparitions</a:t>
            </a:r>
            <a:endParaRPr lang="en-US" sz="2000" dirty="0"/>
          </a:p>
        </p:txBody>
      </p:sp>
    </p:spTree>
  </p:cSld>
  <p:clrMapOvr>
    <a:masterClrMapping/>
  </p:clrMapOvr>
</p:sld>
</file>

<file path=ppt/theme/theme1.xml><?xml version="1.0" encoding="utf-8"?>
<a:theme xmlns:a="http://schemas.openxmlformats.org/drawingml/2006/main" name="World of Teaching Premium English">
  <a:themeElements>
    <a:clrScheme name="World of Teaching Premium English">
      <a:dk1>
        <a:srgbClr val="1B2A41"/>
      </a:dk1>
      <a:lt1>
        <a:srgbClr val="FFFFFF"/>
      </a:lt1>
      <a:dk2>
        <a:srgbClr val="3D4B63"/>
      </a:dk2>
      <a:lt2>
        <a:srgbClr val="EEF2F8"/>
      </a:lt2>
      <a:accent1>
        <a:srgbClr val="E4572E"/>
      </a:accent1>
      <a:accent2>
        <a:srgbClr val="17A398"/>
      </a:accent2>
      <a:accent3>
        <a:srgbClr val="F3B61F"/>
      </a:accent3>
      <a:accent4>
        <a:srgbClr val="5B6C8F"/>
      </a:accent4>
      <a:accent5>
        <a:srgbClr val="2E86AB"/>
      </a:accent5>
      <a:accent6>
        <a:srgbClr val="7B3FA0"/>
      </a:accent6>
      <a:hlink>
        <a:srgbClr val="2E86AB"/>
      </a:hlink>
      <a:folHlink>
        <a:srgbClr val="5B6C8F"/>
      </a:folHlink>
    </a:clrScheme>
    <a:fontScheme name="World of Teaching Premium English">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29</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The World of Teaching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Macbeth: The Witches and the Supernatural</dc:title>
  <dc:subject>GCSE English Literature lesson</dc:subject>
  <dc:creator>The World of Teaching</dc:creator>
  <cp:lastModifiedBy>The World of Teaching</cp:lastModifiedBy>
  <cp:revision>1</cp:revision>
  <dcterms:created xsi:type="dcterms:W3CDTF">2026-10-30T19:25:56Z</dcterms:created>
  <dcterms:modified xsi:type="dcterms:W3CDTF">2026-10-30T19:25:56Z</dcterms:modified>
</cp:coreProperties>
</file>