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12188952"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1A0A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01168" cy="6858000"/>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0" y="-1097280"/>
            <a:ext cx="3657600" cy="3657600"/>
          </a:xfrm>
          <a:prstGeom prst="ellipse">
            <a:avLst/>
          </a:prstGeom>
          <a:solidFill>
            <a:srgbClr val="2A10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914400" y="5120640"/>
            <a:ext cx="2743200" cy="2743200"/>
          </a:xfrm>
          <a:prstGeom prst="ellipse">
            <a:avLst/>
          </a:prstGeom>
          <a:solidFill>
            <a:srgbClr val="2A10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57200" y="777240"/>
            <a:ext cx="10058400" cy="292608"/>
          </a:xfrm>
          <a:prstGeom prst="rect">
            <a:avLst/>
          </a:prstGeom>
          <a:noFill/>
        </p:spPr>
        <p:txBody>
          <a:bodyPr wrap="square">
            <a:spAutoFit/>
          </a:bodyPr>
          <a:lstStyle/>
          <a:p>
            <a:pPr algn="l"/>
            <a:r>
              <a:rPr sz="900" b="1" i="0">
                <a:solidFill>
                  <a:srgbClr val="9070C0"/>
                </a:solidFill>
                <a:latin typeface="Calibri"/>
              </a:rPr>
              <a:t>AQA GCSE BIOLOGY · PAPER 1 · CELL BIOLOGY</a:t>
            </a:r>
          </a:p>
        </p:txBody>
      </p:sp>
      <p:sp>
        <p:nvSpPr>
          <p:cNvPr id="7" name="TextBox 6"/>
          <p:cNvSpPr txBox="1"/>
          <p:nvPr/>
        </p:nvSpPr>
        <p:spPr>
          <a:xfrm>
            <a:off x="457200" y="1261872"/>
            <a:ext cx="10058400" cy="1097280"/>
          </a:xfrm>
          <a:prstGeom prst="rect">
            <a:avLst/>
          </a:prstGeom>
          <a:noFill/>
        </p:spPr>
        <p:txBody>
          <a:bodyPr wrap="square">
            <a:spAutoFit/>
          </a:bodyPr>
          <a:lstStyle/>
          <a:p>
            <a:pPr algn="l"/>
            <a:r>
              <a:rPr sz="5000" b="1" i="0">
                <a:solidFill>
                  <a:srgbClr val="FFFFFF"/>
                </a:solidFill>
                <a:latin typeface="Georgia"/>
              </a:rPr>
              <a:t>Active Transport</a:t>
            </a:r>
          </a:p>
        </p:txBody>
      </p:sp>
      <p:sp>
        <p:nvSpPr>
          <p:cNvPr id="8" name="TextBox 7"/>
          <p:cNvSpPr txBox="1"/>
          <p:nvPr/>
        </p:nvSpPr>
        <p:spPr>
          <a:xfrm>
            <a:off x="457200" y="2606040"/>
            <a:ext cx="9144000" cy="365760"/>
          </a:xfrm>
          <a:prstGeom prst="rect">
            <a:avLst/>
          </a:prstGeom>
          <a:noFill/>
        </p:spPr>
        <p:txBody>
          <a:bodyPr wrap="square">
            <a:spAutoFit/>
          </a:bodyPr>
          <a:lstStyle/>
          <a:p>
            <a:pPr algn="l"/>
            <a:r>
              <a:rPr sz="1500" b="0" i="1">
                <a:solidFill>
                  <a:srgbClr val="A090C0"/>
                </a:solidFill>
                <a:latin typeface="Calibri"/>
              </a:rPr>
              <a:t>Movement AGAINST a concentration gradient: requires energy</a:t>
            </a:r>
          </a:p>
        </p:txBody>
      </p:sp>
      <p:sp>
        <p:nvSpPr>
          <p:cNvPr id="9" name="Rectangle 8"/>
          <p:cNvSpPr/>
          <p:nvPr/>
        </p:nvSpPr>
        <p:spPr>
          <a:xfrm>
            <a:off x="457200" y="3154680"/>
            <a:ext cx="1508760" cy="365760"/>
          </a:xfrm>
          <a:prstGeom prst="rect">
            <a:avLst/>
          </a:prstGeom>
          <a:solidFill>
            <a:srgbClr val="1A6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66928" y="3172968"/>
            <a:ext cx="1362456" cy="329184"/>
          </a:xfrm>
          <a:prstGeom prst="rect">
            <a:avLst/>
          </a:prstGeom>
          <a:noFill/>
        </p:spPr>
        <p:txBody>
          <a:bodyPr wrap="square">
            <a:spAutoFit/>
          </a:bodyPr>
          <a:lstStyle/>
          <a:p>
            <a:pPr algn="l"/>
            <a:r>
              <a:rPr sz="1100" b="1" i="0">
                <a:solidFill>
                  <a:srgbClr val="FFFFFF"/>
                </a:solidFill>
                <a:latin typeface="Calibri"/>
              </a:rPr>
              <a:t>Definition</a:t>
            </a:r>
          </a:p>
        </p:txBody>
      </p:sp>
      <p:sp>
        <p:nvSpPr>
          <p:cNvPr id="11" name="Rectangle 10"/>
          <p:cNvSpPr/>
          <p:nvPr/>
        </p:nvSpPr>
        <p:spPr>
          <a:xfrm>
            <a:off x="2221992" y="3154680"/>
            <a:ext cx="2139696" cy="365760"/>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331720" y="3172968"/>
            <a:ext cx="1993391" cy="329184"/>
          </a:xfrm>
          <a:prstGeom prst="rect">
            <a:avLst/>
          </a:prstGeom>
          <a:noFill/>
        </p:spPr>
        <p:txBody>
          <a:bodyPr wrap="square">
            <a:spAutoFit/>
          </a:bodyPr>
          <a:lstStyle/>
          <a:p>
            <a:pPr algn="l"/>
            <a:r>
              <a:rPr sz="1100" b="1" i="0">
                <a:solidFill>
                  <a:srgbClr val="FFFFFF"/>
                </a:solidFill>
                <a:latin typeface="Calibri"/>
              </a:rPr>
              <a:t>Carrier Proteins</a:t>
            </a:r>
          </a:p>
        </p:txBody>
      </p:sp>
      <p:sp>
        <p:nvSpPr>
          <p:cNvPr id="13" name="Rectangle 12"/>
          <p:cNvSpPr/>
          <p:nvPr/>
        </p:nvSpPr>
        <p:spPr>
          <a:xfrm>
            <a:off x="4617720" y="3154680"/>
            <a:ext cx="1508760" cy="365760"/>
          </a:xfrm>
          <a:prstGeom prst="rect">
            <a:avLst/>
          </a:prstGeom>
          <a:solidFill>
            <a:srgbClr val="1B5E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727448" y="3172968"/>
            <a:ext cx="1362456" cy="329184"/>
          </a:xfrm>
          <a:prstGeom prst="rect">
            <a:avLst/>
          </a:prstGeom>
          <a:noFill/>
        </p:spPr>
        <p:txBody>
          <a:bodyPr wrap="square">
            <a:spAutoFit/>
          </a:bodyPr>
          <a:lstStyle/>
          <a:p>
            <a:pPr algn="l"/>
            <a:r>
              <a:rPr sz="1100" b="1" i="0">
                <a:solidFill>
                  <a:srgbClr val="FFFFFF"/>
                </a:solidFill>
                <a:latin typeface="Calibri"/>
              </a:rPr>
              <a:t>Comparison</a:t>
            </a:r>
          </a:p>
        </p:txBody>
      </p:sp>
      <p:sp>
        <p:nvSpPr>
          <p:cNvPr id="15" name="Rectangle 14"/>
          <p:cNvSpPr/>
          <p:nvPr/>
        </p:nvSpPr>
        <p:spPr>
          <a:xfrm>
            <a:off x="6382512" y="3154680"/>
            <a:ext cx="1298448" cy="365760"/>
          </a:xfrm>
          <a:prstGeom prst="rect">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92240" y="3172968"/>
            <a:ext cx="1152144" cy="329184"/>
          </a:xfrm>
          <a:prstGeom prst="rect">
            <a:avLst/>
          </a:prstGeom>
          <a:noFill/>
        </p:spPr>
        <p:txBody>
          <a:bodyPr wrap="square">
            <a:spAutoFit/>
          </a:bodyPr>
          <a:lstStyle/>
          <a:p>
            <a:pPr algn="l"/>
            <a:r>
              <a:rPr sz="1100" b="1" i="0">
                <a:solidFill>
                  <a:srgbClr val="FFFFFF"/>
                </a:solidFill>
                <a:latin typeface="Calibri"/>
              </a:rPr>
              <a:t>Examples</a:t>
            </a:r>
          </a:p>
        </p:txBody>
      </p:sp>
      <p:sp>
        <p:nvSpPr>
          <p:cNvPr id="17" name="Rectangle 16"/>
          <p:cNvSpPr/>
          <p:nvPr/>
        </p:nvSpPr>
        <p:spPr>
          <a:xfrm>
            <a:off x="0" y="6492240"/>
            <a:ext cx="12188952" cy="36576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274320" y="6510528"/>
            <a:ext cx="11612880" cy="329184"/>
          </a:xfrm>
          <a:prstGeom prst="rect">
            <a:avLst/>
          </a:prstGeom>
          <a:noFill/>
        </p:spPr>
        <p:txBody>
          <a:bodyPr wrap="square">
            <a:spAutoFit/>
          </a:bodyPr>
          <a:lstStyle/>
          <a:p>
            <a:pPr algn="ctr"/>
            <a:r>
              <a:rPr sz="1000" b="0" i="0">
                <a:solidFill>
                  <a:srgbClr val="C8A8F0"/>
                </a:solidFill>
                <a:latin typeface="Calibri"/>
              </a:rPr>
              <a:t>AQA GCSE Biology · Paper 1 · Cell Biology  ·  worldofteaching.com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28600"/>
            <a:ext cx="10972800" cy="502920"/>
          </a:xfrm>
          <a:prstGeom prst="rect">
            <a:avLst/>
          </a:prstGeom>
          <a:noFill/>
        </p:spPr>
        <p:txBody>
          <a:bodyPr wrap="square">
            <a:spAutoFit/>
          </a:bodyPr>
          <a:lstStyle/>
          <a:p>
            <a:pPr algn="l"/>
            <a:r>
              <a:rPr sz="3400" b="1" i="0">
                <a:solidFill>
                  <a:srgbClr val="1A0A2E"/>
                </a:solidFill>
                <a:latin typeface="Georgia"/>
              </a:rPr>
              <a:t>What is Active Transport?</a:t>
            </a:r>
          </a:p>
        </p:txBody>
      </p:sp>
      <p:sp>
        <p:nvSpPr>
          <p:cNvPr id="4" name="Rectangle 3"/>
          <p:cNvSpPr/>
          <p:nvPr/>
        </p:nvSpPr>
        <p:spPr>
          <a:xfrm>
            <a:off x="457200" y="896112"/>
            <a:ext cx="11274552" cy="713232"/>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932688"/>
            <a:ext cx="10972800" cy="640080"/>
          </a:xfrm>
          <a:prstGeom prst="rect">
            <a:avLst/>
          </a:prstGeom>
          <a:noFill/>
        </p:spPr>
        <p:txBody>
          <a:bodyPr wrap="square">
            <a:spAutoFit/>
          </a:bodyPr>
          <a:lstStyle/>
          <a:p>
            <a:pPr algn="l"/>
            <a:r>
              <a:rPr sz="1300" b="0" i="0">
                <a:solidFill>
                  <a:srgbClr val="FFFFFF"/>
                </a:solidFill>
                <a:latin typeface="Calibri"/>
              </a:rPr>
              <a:t>Definition: The movement of substances from a region of LOWER concentration to a region of HIGHER concentration: AGAINST the concentration gradient. This requires ENERGY from RESPIRATION (ATP). Uses CARRIER PROTEINS in the cell membrane.</a:t>
            </a:r>
          </a:p>
        </p:txBody>
      </p:sp>
      <p:sp>
        <p:nvSpPr>
          <p:cNvPr id="6" name="Rectangle 5"/>
          <p:cNvSpPr/>
          <p:nvPr/>
        </p:nvSpPr>
        <p:spPr>
          <a:xfrm>
            <a:off x="457200" y="1810512"/>
            <a:ext cx="5303520" cy="4370832"/>
          </a:xfrm>
          <a:prstGeom prst="rect">
            <a:avLst/>
          </a:prstGeom>
          <a:solidFill>
            <a:srgbClr val="F4F0FF"/>
          </a:solidFill>
          <a:ln w="9525">
            <a:solidFill>
              <a:srgbClr val="6B3F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40080" y="1883664"/>
            <a:ext cx="4937760" cy="320040"/>
          </a:xfrm>
          <a:prstGeom prst="rect">
            <a:avLst/>
          </a:prstGeom>
          <a:noFill/>
        </p:spPr>
        <p:txBody>
          <a:bodyPr wrap="square">
            <a:spAutoFit/>
          </a:bodyPr>
          <a:lstStyle/>
          <a:p>
            <a:pPr algn="l"/>
            <a:r>
              <a:rPr sz="1300" b="1" i="0">
                <a:solidFill>
                  <a:srgbClr val="6B3FA0"/>
                </a:solidFill>
                <a:latin typeface="Calibri"/>
              </a:rPr>
              <a:t>How Active Transport Works</a:t>
            </a:r>
          </a:p>
        </p:txBody>
      </p:sp>
      <p:sp>
        <p:nvSpPr>
          <p:cNvPr id="8" name="Rectangle 7"/>
          <p:cNvSpPr/>
          <p:nvPr/>
        </p:nvSpPr>
        <p:spPr>
          <a:xfrm>
            <a:off x="640080" y="2834640"/>
            <a:ext cx="4937760" cy="347472"/>
          </a:xfrm>
          <a:prstGeom prst="rect">
            <a:avLst/>
          </a:prstGeom>
          <a:solidFill>
            <a:srgbClr val="C0A8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0080" y="2468880"/>
            <a:ext cx="4937760" cy="256032"/>
          </a:xfrm>
          <a:prstGeom prst="rect">
            <a:avLst/>
          </a:prstGeom>
          <a:noFill/>
        </p:spPr>
        <p:txBody>
          <a:bodyPr wrap="square">
            <a:spAutoFit/>
          </a:bodyPr>
          <a:lstStyle/>
          <a:p>
            <a:pPr algn="ctr"/>
            <a:r>
              <a:rPr sz="900" b="0" i="0">
                <a:solidFill>
                  <a:srgbClr val="6B3FA0"/>
                </a:solidFill>
                <a:latin typeface="Calibri"/>
              </a:rPr>
              <a:t>Cell membrane</a:t>
            </a:r>
          </a:p>
        </p:txBody>
      </p:sp>
      <p:sp>
        <p:nvSpPr>
          <p:cNvPr id="10" name="Rectangle 9"/>
          <p:cNvSpPr/>
          <p:nvPr/>
        </p:nvSpPr>
        <p:spPr>
          <a:xfrm>
            <a:off x="2286000" y="2633472"/>
            <a:ext cx="1280160" cy="786384"/>
          </a:xfrm>
          <a:prstGeom prst="rect">
            <a:avLst/>
          </a:prstGeom>
          <a:solidFill>
            <a:srgbClr val="7B1FA2"/>
          </a:solidFill>
          <a:ln w="12700">
            <a:solidFill>
              <a:srgbClr val="4A148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340864" y="2706624"/>
            <a:ext cx="1170432" cy="548640"/>
          </a:xfrm>
          <a:prstGeom prst="rect">
            <a:avLst/>
          </a:prstGeom>
          <a:noFill/>
        </p:spPr>
        <p:txBody>
          <a:bodyPr wrap="square">
            <a:spAutoFit/>
          </a:bodyPr>
          <a:lstStyle/>
          <a:p>
            <a:pPr algn="ctr"/>
            <a:r>
              <a:rPr sz="800" b="1" i="0">
                <a:solidFill>
                  <a:srgbClr val="FFFFFF"/>
                </a:solidFill>
                <a:latin typeface="Calibri"/>
              </a:rPr>
              <a:t>Carrier
protein</a:t>
            </a:r>
          </a:p>
        </p:txBody>
      </p:sp>
      <p:sp>
        <p:nvSpPr>
          <p:cNvPr id="12" name="Oval 11"/>
          <p:cNvSpPr/>
          <p:nvPr/>
        </p:nvSpPr>
        <p:spPr>
          <a:xfrm>
            <a:off x="2651760" y="2194560"/>
            <a:ext cx="320040" cy="320040"/>
          </a:xfrm>
          <a:prstGeom prst="ellipse">
            <a:avLst/>
          </a:prstGeom>
          <a:solidFill>
            <a:srgbClr val="1A6A8A"/>
          </a:solidFill>
          <a:ln w="6350">
            <a:solidFill>
              <a:srgbClr val="0A3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017520" y="2194560"/>
            <a:ext cx="1371600" cy="256032"/>
          </a:xfrm>
          <a:prstGeom prst="rect">
            <a:avLst/>
          </a:prstGeom>
          <a:noFill/>
        </p:spPr>
        <p:txBody>
          <a:bodyPr wrap="square">
            <a:spAutoFit/>
          </a:bodyPr>
          <a:lstStyle/>
          <a:p>
            <a:pPr algn="l"/>
            <a:r>
              <a:rPr sz="800" b="0" i="0">
                <a:solidFill>
                  <a:srgbClr val="1A6A8A"/>
                </a:solidFill>
                <a:latin typeface="Calibri"/>
              </a:rPr>
              <a:t>Molecule binds</a:t>
            </a:r>
          </a:p>
        </p:txBody>
      </p:sp>
      <p:sp>
        <p:nvSpPr>
          <p:cNvPr id="1" name="ln"/>
          <p:cNvSpPr>
            <a:spLocks noGrp="1"/>
          </p:cNvSpPr>
          <p:nvPr/>
        </p:nvSpPr>
        <p:spPr>
          <a:xfrm flipH="0" flipV="0">
            <a:off x="2834640" y="2487168"/>
            <a:ext cx="914" cy="347472"/>
          </a:xfrm>
          <a:prstGeom prst="line">
            <a:avLst/>
          </a:prstGeom>
          <a:noFill/>
          <a:ln w="19050">
            <a:solidFill>
              <a:srgbClr val="1A6A8A"/>
            </a:solidFill>
            <a:tailEnd type="arrow" w="med" len="med"/>
          </a:ln>
        </p:spPr>
        <p:txBody>
          <a:bodyPr/>
          <a:lstStyle/>
          <a:p/>
        </p:txBody>
      </p:sp>
      <p:sp>
        <p:nvSpPr>
          <p:cNvPr id="14" name="Oval 13"/>
          <p:cNvSpPr/>
          <p:nvPr/>
        </p:nvSpPr>
        <p:spPr>
          <a:xfrm>
            <a:off x="2651760" y="3566160"/>
            <a:ext cx="320040" cy="320040"/>
          </a:xfrm>
          <a:prstGeom prst="ellipse">
            <a:avLst/>
          </a:prstGeom>
          <a:solidFill>
            <a:srgbClr val="1A6A8A"/>
          </a:solidFill>
          <a:ln w="6350">
            <a:solidFill>
              <a:srgbClr val="0A384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017520" y="3547872"/>
            <a:ext cx="1371600" cy="256032"/>
          </a:xfrm>
          <a:prstGeom prst="rect">
            <a:avLst/>
          </a:prstGeom>
          <a:noFill/>
        </p:spPr>
        <p:txBody>
          <a:bodyPr wrap="square">
            <a:spAutoFit/>
          </a:bodyPr>
          <a:lstStyle/>
          <a:p>
            <a:pPr algn="l"/>
            <a:r>
              <a:rPr sz="800" b="0" i="0">
                <a:solidFill>
                  <a:srgbClr val="1A6A8A"/>
                </a:solidFill>
                <a:latin typeface="Calibri"/>
              </a:rPr>
              <a:t>Released inside</a:t>
            </a:r>
          </a:p>
        </p:txBody>
      </p:sp>
      <p:sp>
        <p:nvSpPr>
          <p:cNvPr id="1" name="ln"/>
          <p:cNvSpPr>
            <a:spLocks noGrp="1"/>
          </p:cNvSpPr>
          <p:nvPr/>
        </p:nvSpPr>
        <p:spPr>
          <a:xfrm flipH="0" flipV="0">
            <a:off x="2834640" y="3218688"/>
            <a:ext cx="914" cy="329184"/>
          </a:xfrm>
          <a:prstGeom prst="line">
            <a:avLst/>
          </a:prstGeom>
          <a:noFill/>
          <a:ln w="19050">
            <a:solidFill>
              <a:srgbClr val="1A6A8A"/>
            </a:solidFill>
            <a:tailEnd type="arrow" w="med" len="med"/>
          </a:ln>
        </p:spPr>
        <p:txBody>
          <a:bodyPr/>
          <a:lstStyle/>
          <a:p/>
        </p:txBody>
      </p:sp>
      <p:sp>
        <p:nvSpPr>
          <p:cNvPr id="16" name="Oval 15"/>
          <p:cNvSpPr/>
          <p:nvPr/>
        </p:nvSpPr>
        <p:spPr>
          <a:xfrm>
            <a:off x="1097280" y="3108960"/>
            <a:ext cx="548640" cy="320040"/>
          </a:xfrm>
          <a:prstGeom prst="ellipse">
            <a:avLst/>
          </a:prstGeom>
          <a:solidFill>
            <a:srgbClr val="FF6B6B"/>
          </a:solidFill>
          <a:ln w="6350">
            <a:solidFill>
              <a:srgbClr val="C6282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1143000" y="3145536"/>
            <a:ext cx="502920" cy="256032"/>
          </a:xfrm>
          <a:prstGeom prst="rect">
            <a:avLst/>
          </a:prstGeom>
          <a:noFill/>
        </p:spPr>
        <p:txBody>
          <a:bodyPr wrap="square">
            <a:spAutoFit/>
          </a:bodyPr>
          <a:lstStyle/>
          <a:p>
            <a:pPr algn="ctr"/>
            <a:r>
              <a:rPr sz="800" b="1" i="0">
                <a:solidFill>
                  <a:srgbClr val="FFFFFF"/>
                </a:solidFill>
                <a:latin typeface="Calibri"/>
              </a:rPr>
              <a:t>ATP</a:t>
            </a:r>
          </a:p>
        </p:txBody>
      </p:sp>
      <p:sp>
        <p:nvSpPr>
          <p:cNvPr id="1" name="ln"/>
          <p:cNvSpPr>
            <a:spLocks noGrp="1"/>
          </p:cNvSpPr>
          <p:nvPr/>
        </p:nvSpPr>
        <p:spPr>
          <a:xfrm flipH="0" flipV="1">
            <a:off x="1645920" y="3182112"/>
            <a:ext cx="640080" cy="64008"/>
          </a:xfrm>
          <a:prstGeom prst="line">
            <a:avLst/>
          </a:prstGeom>
          <a:noFill/>
          <a:ln w="15240">
            <a:solidFill>
              <a:srgbClr val="C62828"/>
            </a:solidFill>
            <a:tailEnd type="arrow" w="med" len="med"/>
          </a:ln>
        </p:spPr>
        <p:txBody>
          <a:bodyPr/>
          <a:lstStyle/>
          <a:p/>
        </p:txBody>
      </p:sp>
      <p:sp>
        <p:nvSpPr>
          <p:cNvPr id="18" name="TextBox 17"/>
          <p:cNvSpPr txBox="1"/>
          <p:nvPr/>
        </p:nvSpPr>
        <p:spPr>
          <a:xfrm>
            <a:off x="640080" y="3566160"/>
            <a:ext cx="1371600" cy="365760"/>
          </a:xfrm>
          <a:prstGeom prst="rect">
            <a:avLst/>
          </a:prstGeom>
          <a:noFill/>
        </p:spPr>
        <p:txBody>
          <a:bodyPr wrap="square">
            <a:spAutoFit/>
          </a:bodyPr>
          <a:lstStyle/>
          <a:p>
            <a:pPr algn="l"/>
            <a:r>
              <a:rPr sz="800" b="0" i="0">
                <a:solidFill>
                  <a:srgbClr val="C62828"/>
                </a:solidFill>
                <a:latin typeface="Calibri"/>
              </a:rPr>
              <a:t>Energy from
respiration</a:t>
            </a:r>
          </a:p>
        </p:txBody>
      </p:sp>
      <p:sp>
        <p:nvSpPr>
          <p:cNvPr id="19" name="TextBox 18"/>
          <p:cNvSpPr txBox="1"/>
          <p:nvPr/>
        </p:nvSpPr>
        <p:spPr>
          <a:xfrm>
            <a:off x="640080" y="4279392"/>
            <a:ext cx="4937760" cy="365760"/>
          </a:xfrm>
          <a:prstGeom prst="rect">
            <a:avLst/>
          </a:prstGeom>
          <a:noFill/>
        </p:spPr>
        <p:txBody>
          <a:bodyPr wrap="square">
            <a:spAutoFit/>
          </a:bodyPr>
          <a:lstStyle/>
          <a:p>
            <a:pPr algn="ctr"/>
            <a:r>
              <a:rPr sz="1000" b="0" i="0">
                <a:solidFill>
                  <a:srgbClr val="1A6A8A"/>
                </a:solidFill>
                <a:latin typeface="Calibri"/>
              </a:rPr>
              <a:t>LOW concentration
(outside cell)</a:t>
            </a:r>
          </a:p>
        </p:txBody>
      </p:sp>
      <p:sp>
        <p:nvSpPr>
          <p:cNvPr id="20" name="TextBox 19"/>
          <p:cNvSpPr txBox="1"/>
          <p:nvPr/>
        </p:nvSpPr>
        <p:spPr>
          <a:xfrm>
            <a:off x="640080" y="4846320"/>
            <a:ext cx="4937760" cy="365760"/>
          </a:xfrm>
          <a:prstGeom prst="rect">
            <a:avLst/>
          </a:prstGeom>
          <a:noFill/>
        </p:spPr>
        <p:txBody>
          <a:bodyPr wrap="square">
            <a:spAutoFit/>
          </a:bodyPr>
          <a:lstStyle/>
          <a:p>
            <a:pPr algn="ctr"/>
            <a:r>
              <a:rPr sz="1000" b="1" i="0">
                <a:solidFill>
                  <a:srgbClr val="1A6A8A"/>
                </a:solidFill>
                <a:latin typeface="Calibri"/>
              </a:rPr>
              <a:t>HIGH concentration
(inside cell)</a:t>
            </a:r>
          </a:p>
        </p:txBody>
      </p:sp>
      <p:sp>
        <p:nvSpPr>
          <p:cNvPr id="21" name="TextBox 20"/>
          <p:cNvSpPr txBox="1"/>
          <p:nvPr/>
        </p:nvSpPr>
        <p:spPr>
          <a:xfrm>
            <a:off x="640080" y="5230368"/>
            <a:ext cx="4937760" cy="256032"/>
          </a:xfrm>
          <a:prstGeom prst="rect">
            <a:avLst/>
          </a:prstGeom>
          <a:noFill/>
        </p:spPr>
        <p:txBody>
          <a:bodyPr wrap="square">
            <a:spAutoFit/>
          </a:bodyPr>
          <a:lstStyle/>
          <a:p>
            <a:pPr algn="ctr"/>
            <a:r>
              <a:rPr sz="900" b="1" i="1">
                <a:solidFill>
                  <a:srgbClr val="6B3FA0"/>
                </a:solidFill>
                <a:latin typeface="Calibri"/>
              </a:rPr>
              <a:t>Movement AGAINST the gradient ↑</a:t>
            </a:r>
          </a:p>
        </p:txBody>
      </p:sp>
      <p:sp>
        <p:nvSpPr>
          <p:cNvPr id="22" name="Rectangle 21"/>
          <p:cNvSpPr/>
          <p:nvPr/>
        </p:nvSpPr>
        <p:spPr>
          <a:xfrm>
            <a:off x="6126480" y="1810512"/>
            <a:ext cx="5577840" cy="4370832"/>
          </a:xfrm>
          <a:prstGeom prst="rect">
            <a:avLst/>
          </a:prstGeom>
          <a:solidFill>
            <a:srgbClr val="F8F5FF"/>
          </a:solidFill>
          <a:ln w="9525">
            <a:solidFill>
              <a:srgbClr val="6B3F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09360" y="1883664"/>
            <a:ext cx="5212080" cy="320040"/>
          </a:xfrm>
          <a:prstGeom prst="rect">
            <a:avLst/>
          </a:prstGeom>
          <a:noFill/>
        </p:spPr>
        <p:txBody>
          <a:bodyPr wrap="square">
            <a:spAutoFit/>
          </a:bodyPr>
          <a:lstStyle/>
          <a:p>
            <a:pPr algn="l"/>
            <a:r>
              <a:rPr sz="1300" b="1" i="0">
                <a:solidFill>
                  <a:srgbClr val="6B3FA0"/>
                </a:solidFill>
                <a:latin typeface="Calibri"/>
              </a:rPr>
              <a:t>Key Points</a:t>
            </a:r>
          </a:p>
        </p:txBody>
      </p:sp>
      <p:sp>
        <p:nvSpPr>
          <p:cNvPr id="24" name="TextBox 23"/>
          <p:cNvSpPr txBox="1"/>
          <p:nvPr/>
        </p:nvSpPr>
        <p:spPr>
          <a:xfrm>
            <a:off x="6309360" y="2304288"/>
            <a:ext cx="5212080" cy="256032"/>
          </a:xfrm>
          <a:prstGeom prst="rect">
            <a:avLst/>
          </a:prstGeom>
          <a:noFill/>
        </p:spPr>
        <p:txBody>
          <a:bodyPr wrap="square">
            <a:spAutoFit/>
          </a:bodyPr>
          <a:lstStyle/>
          <a:p>
            <a:pPr algn="l"/>
            <a:r>
              <a:rPr sz="1200" b="1" i="0">
                <a:solidFill>
                  <a:srgbClr val="6B3FA0"/>
                </a:solidFill>
                <a:latin typeface="Calibri"/>
              </a:rPr>
              <a:t>Against the gradient</a:t>
            </a:r>
          </a:p>
        </p:txBody>
      </p:sp>
      <p:sp>
        <p:nvSpPr>
          <p:cNvPr id="25" name="TextBox 24"/>
          <p:cNvSpPr txBox="1"/>
          <p:nvPr/>
        </p:nvSpPr>
        <p:spPr>
          <a:xfrm>
            <a:off x="6309360" y="2578608"/>
            <a:ext cx="5212080" cy="438912"/>
          </a:xfrm>
          <a:prstGeom prst="rect">
            <a:avLst/>
          </a:prstGeom>
          <a:noFill/>
        </p:spPr>
        <p:txBody>
          <a:bodyPr wrap="square">
            <a:spAutoFit/>
          </a:bodyPr>
          <a:lstStyle/>
          <a:p>
            <a:pPr algn="l"/>
            <a:r>
              <a:rPr sz="1100" b="0" i="0">
                <a:solidFill>
                  <a:srgbClr val="1A0A2E"/>
                </a:solidFill>
                <a:latin typeface="Calibri"/>
              </a:rPr>
              <a:t>Substances move from LOW to HIGH concentration: opposite to diffusion.</a:t>
            </a:r>
          </a:p>
        </p:txBody>
      </p:sp>
      <p:sp>
        <p:nvSpPr>
          <p:cNvPr id="26" name="TextBox 25"/>
          <p:cNvSpPr txBox="1"/>
          <p:nvPr/>
        </p:nvSpPr>
        <p:spPr>
          <a:xfrm>
            <a:off x="6309360" y="3072384"/>
            <a:ext cx="5212080" cy="256032"/>
          </a:xfrm>
          <a:prstGeom prst="rect">
            <a:avLst/>
          </a:prstGeom>
          <a:noFill/>
        </p:spPr>
        <p:txBody>
          <a:bodyPr wrap="square">
            <a:spAutoFit/>
          </a:bodyPr>
          <a:lstStyle/>
          <a:p>
            <a:pPr algn="l"/>
            <a:r>
              <a:rPr sz="1200" b="1" i="0">
                <a:solidFill>
                  <a:srgbClr val="6B3FA0"/>
                </a:solidFill>
                <a:latin typeface="Calibri"/>
              </a:rPr>
              <a:t>Requires ATP</a:t>
            </a:r>
          </a:p>
        </p:txBody>
      </p:sp>
      <p:sp>
        <p:nvSpPr>
          <p:cNvPr id="27" name="TextBox 26"/>
          <p:cNvSpPr txBox="1"/>
          <p:nvPr/>
        </p:nvSpPr>
        <p:spPr>
          <a:xfrm>
            <a:off x="6309360" y="3346703"/>
            <a:ext cx="5212080" cy="438912"/>
          </a:xfrm>
          <a:prstGeom prst="rect">
            <a:avLst/>
          </a:prstGeom>
          <a:noFill/>
        </p:spPr>
        <p:txBody>
          <a:bodyPr wrap="square">
            <a:spAutoFit/>
          </a:bodyPr>
          <a:lstStyle/>
          <a:p>
            <a:pPr algn="l"/>
            <a:r>
              <a:rPr sz="1100" b="0" i="0">
                <a:solidFill>
                  <a:srgbClr val="1A0A2E"/>
                </a:solidFill>
                <a:latin typeface="Calibri"/>
              </a:rPr>
              <a:t>Energy from respiration is used to drive carrier proteins. If respiration is inhibited (e.g. by poison) active transport stops.</a:t>
            </a:r>
          </a:p>
        </p:txBody>
      </p:sp>
      <p:sp>
        <p:nvSpPr>
          <p:cNvPr id="28" name="TextBox 27"/>
          <p:cNvSpPr txBox="1"/>
          <p:nvPr/>
        </p:nvSpPr>
        <p:spPr>
          <a:xfrm>
            <a:off x="6309360" y="3840480"/>
            <a:ext cx="5212080" cy="256032"/>
          </a:xfrm>
          <a:prstGeom prst="rect">
            <a:avLst/>
          </a:prstGeom>
          <a:noFill/>
        </p:spPr>
        <p:txBody>
          <a:bodyPr wrap="square">
            <a:spAutoFit/>
          </a:bodyPr>
          <a:lstStyle/>
          <a:p>
            <a:pPr algn="l"/>
            <a:r>
              <a:rPr sz="1200" b="1" i="0">
                <a:solidFill>
                  <a:srgbClr val="6B3FA0"/>
                </a:solidFill>
                <a:latin typeface="Calibri"/>
              </a:rPr>
              <a:t>Carrier proteins</a:t>
            </a:r>
          </a:p>
        </p:txBody>
      </p:sp>
      <p:sp>
        <p:nvSpPr>
          <p:cNvPr id="29" name="TextBox 28"/>
          <p:cNvSpPr txBox="1"/>
          <p:nvPr/>
        </p:nvSpPr>
        <p:spPr>
          <a:xfrm>
            <a:off x="6309360" y="4114800"/>
            <a:ext cx="5212080" cy="438912"/>
          </a:xfrm>
          <a:prstGeom prst="rect">
            <a:avLst/>
          </a:prstGeom>
          <a:noFill/>
        </p:spPr>
        <p:txBody>
          <a:bodyPr wrap="square">
            <a:spAutoFit/>
          </a:bodyPr>
          <a:lstStyle/>
          <a:p>
            <a:pPr algn="l"/>
            <a:r>
              <a:rPr sz="1100" b="0" i="0">
                <a:solidFill>
                  <a:srgbClr val="1A0A2E"/>
                </a:solidFill>
                <a:latin typeface="Calibri"/>
              </a:rPr>
              <a:t>Specific proteins in the cell membrane change shape to move substances across. Each carrier is specific to one substance (lock and key).</a:t>
            </a:r>
          </a:p>
        </p:txBody>
      </p:sp>
      <p:sp>
        <p:nvSpPr>
          <p:cNvPr id="30" name="TextBox 29"/>
          <p:cNvSpPr txBox="1"/>
          <p:nvPr/>
        </p:nvSpPr>
        <p:spPr>
          <a:xfrm>
            <a:off x="6309360" y="4608576"/>
            <a:ext cx="5212080" cy="256032"/>
          </a:xfrm>
          <a:prstGeom prst="rect">
            <a:avLst/>
          </a:prstGeom>
          <a:noFill/>
        </p:spPr>
        <p:txBody>
          <a:bodyPr wrap="square">
            <a:spAutoFit/>
          </a:bodyPr>
          <a:lstStyle/>
          <a:p>
            <a:pPr algn="l"/>
            <a:r>
              <a:rPr sz="1200" b="1" i="0">
                <a:solidFill>
                  <a:srgbClr val="6B3FA0"/>
                </a:solidFill>
                <a:latin typeface="Calibri"/>
              </a:rPr>
              <a:t>Selectivity</a:t>
            </a:r>
          </a:p>
        </p:txBody>
      </p:sp>
      <p:sp>
        <p:nvSpPr>
          <p:cNvPr id="31" name="TextBox 30"/>
          <p:cNvSpPr txBox="1"/>
          <p:nvPr/>
        </p:nvSpPr>
        <p:spPr>
          <a:xfrm>
            <a:off x="6309360" y="4882896"/>
            <a:ext cx="5212080" cy="438912"/>
          </a:xfrm>
          <a:prstGeom prst="rect">
            <a:avLst/>
          </a:prstGeom>
          <a:noFill/>
        </p:spPr>
        <p:txBody>
          <a:bodyPr wrap="square">
            <a:spAutoFit/>
          </a:bodyPr>
          <a:lstStyle/>
          <a:p>
            <a:pPr algn="l"/>
            <a:r>
              <a:rPr sz="1100" b="0" i="0">
                <a:solidFill>
                  <a:srgbClr val="1A0A2E"/>
                </a:solidFill>
                <a:latin typeface="Calibri"/>
              </a:rPr>
              <a:t>Active transport allows cells to accumulate specific substances far above external concentrations: essential for absorption.</a:t>
            </a:r>
          </a:p>
        </p:txBody>
      </p:sp>
      <p:sp>
        <p:nvSpPr>
          <p:cNvPr id="32" name="TextBox 31"/>
          <p:cNvSpPr txBox="1"/>
          <p:nvPr/>
        </p:nvSpPr>
        <p:spPr>
          <a:xfrm>
            <a:off x="6309360" y="5376672"/>
            <a:ext cx="5212080" cy="256032"/>
          </a:xfrm>
          <a:prstGeom prst="rect">
            <a:avLst/>
          </a:prstGeom>
          <a:noFill/>
        </p:spPr>
        <p:txBody>
          <a:bodyPr wrap="square">
            <a:spAutoFit/>
          </a:bodyPr>
          <a:lstStyle/>
          <a:p>
            <a:pPr algn="l"/>
            <a:r>
              <a:rPr sz="1200" b="1" i="0">
                <a:solidFill>
                  <a:srgbClr val="6B3FA0"/>
                </a:solidFill>
                <a:latin typeface="Calibri"/>
              </a:rPr>
              <a:t>Rate limited by</a:t>
            </a:r>
          </a:p>
        </p:txBody>
      </p:sp>
      <p:sp>
        <p:nvSpPr>
          <p:cNvPr id="33" name="TextBox 32"/>
          <p:cNvSpPr txBox="1"/>
          <p:nvPr/>
        </p:nvSpPr>
        <p:spPr>
          <a:xfrm>
            <a:off x="6309360" y="5650992"/>
            <a:ext cx="5212080" cy="438912"/>
          </a:xfrm>
          <a:prstGeom prst="rect">
            <a:avLst/>
          </a:prstGeom>
          <a:noFill/>
        </p:spPr>
        <p:txBody>
          <a:bodyPr wrap="square">
            <a:spAutoFit/>
          </a:bodyPr>
          <a:lstStyle/>
          <a:p>
            <a:pPr algn="l"/>
            <a:r>
              <a:rPr sz="1100" b="0" i="0">
                <a:solidFill>
                  <a:srgbClr val="1A0A2E"/>
                </a:solidFill>
                <a:latin typeface="Calibri"/>
              </a:rPr>
              <a:t>Concentration of ATP (respiration rate), number of carrier proteins, temperature.</a:t>
            </a:r>
          </a:p>
        </p:txBody>
      </p:sp>
      <p:sp>
        <p:nvSpPr>
          <p:cNvPr id="34" name="Rectangle 33"/>
          <p:cNvSpPr/>
          <p:nvPr/>
        </p:nvSpPr>
        <p:spPr>
          <a:xfrm>
            <a:off x="0" y="6492240"/>
            <a:ext cx="12188952" cy="36576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274320" y="6510528"/>
            <a:ext cx="11612880" cy="329184"/>
          </a:xfrm>
          <a:prstGeom prst="rect">
            <a:avLst/>
          </a:prstGeom>
          <a:noFill/>
        </p:spPr>
        <p:txBody>
          <a:bodyPr wrap="square">
            <a:spAutoFit/>
          </a:bodyPr>
          <a:lstStyle/>
          <a:p>
            <a:pPr algn="ctr"/>
            <a:r>
              <a:rPr sz="1000" b="0" i="0">
                <a:solidFill>
                  <a:srgbClr val="C8A8F0"/>
                </a:solidFill>
                <a:latin typeface="Calibri"/>
              </a:rPr>
              <a:t>AQA GCSE Biology · Paper 1 · Cell Biology: Active Transport  ·  worldofteaching.com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28600"/>
            <a:ext cx="10972800" cy="502920"/>
          </a:xfrm>
          <a:prstGeom prst="rect">
            <a:avLst/>
          </a:prstGeom>
          <a:noFill/>
        </p:spPr>
        <p:txBody>
          <a:bodyPr wrap="square">
            <a:spAutoFit/>
          </a:bodyPr>
          <a:lstStyle/>
          <a:p>
            <a:pPr algn="l"/>
            <a:r>
              <a:rPr sz="2800" b="1" i="0">
                <a:solidFill>
                  <a:srgbClr val="1A0A2E"/>
                </a:solidFill>
                <a:latin typeface="Georgia"/>
              </a:rPr>
              <a:t>Diffusion, Osmosis &amp; Active Transport: Comparison</a:t>
            </a:r>
          </a:p>
        </p:txBody>
      </p:sp>
      <p:sp>
        <p:nvSpPr>
          <p:cNvPr id="4" name="TextBox 3"/>
          <p:cNvSpPr txBox="1"/>
          <p:nvPr/>
        </p:nvSpPr>
        <p:spPr>
          <a:xfrm>
            <a:off x="457200" y="804672"/>
            <a:ext cx="10972800" cy="274320"/>
          </a:xfrm>
          <a:prstGeom prst="rect">
            <a:avLst/>
          </a:prstGeom>
          <a:noFill/>
        </p:spPr>
        <p:txBody>
          <a:bodyPr wrap="square">
            <a:spAutoFit/>
          </a:bodyPr>
          <a:lstStyle/>
          <a:p>
            <a:pPr algn="l"/>
            <a:r>
              <a:rPr sz="1300" b="0" i="1">
                <a:solidFill>
                  <a:srgbClr val="5A4A70"/>
                </a:solidFill>
                <a:latin typeface="Calibri"/>
              </a:rPr>
              <a:t>All three are ways substances move across cell membranes: know the differences</a:t>
            </a:r>
          </a:p>
        </p:txBody>
      </p:sp>
      <p:sp>
        <p:nvSpPr>
          <p:cNvPr id="5" name="Rectangle 4"/>
          <p:cNvSpPr/>
          <p:nvPr/>
        </p:nvSpPr>
        <p:spPr>
          <a:xfrm>
            <a:off x="457200" y="1115568"/>
            <a:ext cx="2743200" cy="438912"/>
          </a:xfrm>
          <a:prstGeom prst="rect">
            <a:avLst/>
          </a:prstGeom>
          <a:solidFill>
            <a:srgbClr val="EEEE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133856"/>
            <a:ext cx="2606040" cy="402336"/>
          </a:xfrm>
          <a:prstGeom prst="rect">
            <a:avLst/>
          </a:prstGeom>
          <a:noFill/>
        </p:spPr>
        <p:txBody>
          <a:bodyPr wrap="square">
            <a:spAutoFit/>
          </a:bodyPr>
          <a:lstStyle/>
          <a:p>
            <a:pPr algn="ctr"/>
            <a:r>
              <a:rPr sz="1200" b="1" i="0">
                <a:solidFill>
                  <a:srgbClr val="1A0A2E"/>
                </a:solidFill>
                <a:latin typeface="Calibri"/>
              </a:rPr>
              <a:t/>
            </a:r>
          </a:p>
        </p:txBody>
      </p:sp>
      <p:sp>
        <p:nvSpPr>
          <p:cNvPr id="7" name="Rectangle 6"/>
          <p:cNvSpPr/>
          <p:nvPr/>
        </p:nvSpPr>
        <p:spPr>
          <a:xfrm>
            <a:off x="3200400" y="1115568"/>
            <a:ext cx="3108960" cy="438912"/>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3291840" y="1133856"/>
            <a:ext cx="2971800" cy="402336"/>
          </a:xfrm>
          <a:prstGeom prst="rect">
            <a:avLst/>
          </a:prstGeom>
          <a:noFill/>
        </p:spPr>
        <p:txBody>
          <a:bodyPr wrap="square">
            <a:spAutoFit/>
          </a:bodyPr>
          <a:lstStyle/>
          <a:p>
            <a:pPr algn="ctr"/>
            <a:r>
              <a:rPr sz="1200" b="1" i="0">
                <a:solidFill>
                  <a:srgbClr val="FFFFFF"/>
                </a:solidFill>
                <a:latin typeface="Calibri"/>
              </a:rPr>
              <a:t>Diffusion</a:t>
            </a:r>
          </a:p>
        </p:txBody>
      </p:sp>
      <p:sp>
        <p:nvSpPr>
          <p:cNvPr id="9" name="Rectangle 8"/>
          <p:cNvSpPr/>
          <p:nvPr/>
        </p:nvSpPr>
        <p:spPr>
          <a:xfrm>
            <a:off x="6309360" y="1115568"/>
            <a:ext cx="3108960" cy="438912"/>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0" y="1133856"/>
            <a:ext cx="2971800" cy="402336"/>
          </a:xfrm>
          <a:prstGeom prst="rect">
            <a:avLst/>
          </a:prstGeom>
          <a:noFill/>
        </p:spPr>
        <p:txBody>
          <a:bodyPr wrap="square">
            <a:spAutoFit/>
          </a:bodyPr>
          <a:lstStyle/>
          <a:p>
            <a:pPr algn="ctr"/>
            <a:r>
              <a:rPr sz="1200" b="1" i="0">
                <a:solidFill>
                  <a:srgbClr val="FFFFFF"/>
                </a:solidFill>
                <a:latin typeface="Calibri"/>
              </a:rPr>
              <a:t>Osmosis</a:t>
            </a:r>
          </a:p>
        </p:txBody>
      </p:sp>
      <p:sp>
        <p:nvSpPr>
          <p:cNvPr id="11" name="Rectangle 10"/>
          <p:cNvSpPr/>
          <p:nvPr/>
        </p:nvSpPr>
        <p:spPr>
          <a:xfrm>
            <a:off x="9418320" y="1115568"/>
            <a:ext cx="3108960" cy="438912"/>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509760" y="1133856"/>
            <a:ext cx="2971800" cy="402336"/>
          </a:xfrm>
          <a:prstGeom prst="rect">
            <a:avLst/>
          </a:prstGeom>
          <a:noFill/>
        </p:spPr>
        <p:txBody>
          <a:bodyPr wrap="square">
            <a:spAutoFit/>
          </a:bodyPr>
          <a:lstStyle/>
          <a:p>
            <a:pPr algn="ctr"/>
            <a:r>
              <a:rPr sz="1200" b="1" i="0">
                <a:solidFill>
                  <a:srgbClr val="FFFFFF"/>
                </a:solidFill>
                <a:latin typeface="Calibri"/>
              </a:rPr>
              <a:t>Active Transport</a:t>
            </a:r>
          </a:p>
        </p:txBody>
      </p:sp>
      <p:sp>
        <p:nvSpPr>
          <p:cNvPr id="13" name="Rectangle 12"/>
          <p:cNvSpPr/>
          <p:nvPr/>
        </p:nvSpPr>
        <p:spPr>
          <a:xfrm>
            <a:off x="457200" y="1591056"/>
            <a:ext cx="2743200" cy="640080"/>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48640" y="1645920"/>
            <a:ext cx="2606040" cy="530352"/>
          </a:xfrm>
          <a:prstGeom prst="rect">
            <a:avLst/>
          </a:prstGeom>
          <a:noFill/>
        </p:spPr>
        <p:txBody>
          <a:bodyPr wrap="square">
            <a:spAutoFit/>
          </a:bodyPr>
          <a:lstStyle/>
          <a:p>
            <a:pPr algn="l"/>
            <a:r>
              <a:rPr sz="1000" b="1" i="0">
                <a:solidFill>
                  <a:srgbClr val="6B3FA0"/>
                </a:solidFill>
                <a:latin typeface="Calibri"/>
              </a:rPr>
              <a:t>Direction</a:t>
            </a:r>
          </a:p>
        </p:txBody>
      </p:sp>
      <p:sp>
        <p:nvSpPr>
          <p:cNvPr id="15" name="Rectangle 14"/>
          <p:cNvSpPr/>
          <p:nvPr/>
        </p:nvSpPr>
        <p:spPr>
          <a:xfrm>
            <a:off x="3200400" y="1591056"/>
            <a:ext cx="3108960" cy="640080"/>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291840" y="1645920"/>
            <a:ext cx="2971800" cy="530352"/>
          </a:xfrm>
          <a:prstGeom prst="rect">
            <a:avLst/>
          </a:prstGeom>
          <a:noFill/>
        </p:spPr>
        <p:txBody>
          <a:bodyPr wrap="square">
            <a:spAutoFit/>
          </a:bodyPr>
          <a:lstStyle/>
          <a:p>
            <a:pPr algn="l"/>
            <a:r>
              <a:rPr sz="1000" b="0" i="0">
                <a:solidFill>
                  <a:srgbClr val="1A6A8A"/>
                </a:solidFill>
                <a:latin typeface="Calibri"/>
              </a:rPr>
              <a:t>High → Low
(down gradient)</a:t>
            </a:r>
          </a:p>
        </p:txBody>
      </p:sp>
      <p:sp>
        <p:nvSpPr>
          <p:cNvPr id="17" name="Rectangle 16"/>
          <p:cNvSpPr/>
          <p:nvPr/>
        </p:nvSpPr>
        <p:spPr>
          <a:xfrm>
            <a:off x="6309360" y="1591056"/>
            <a:ext cx="3108960" cy="640080"/>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800" y="1645920"/>
            <a:ext cx="2971800" cy="530352"/>
          </a:xfrm>
          <a:prstGeom prst="rect">
            <a:avLst/>
          </a:prstGeom>
          <a:noFill/>
        </p:spPr>
        <p:txBody>
          <a:bodyPr wrap="square">
            <a:spAutoFit/>
          </a:bodyPr>
          <a:lstStyle/>
          <a:p>
            <a:pPr algn="l"/>
            <a:r>
              <a:rPr sz="1000" b="0" i="0">
                <a:solidFill>
                  <a:srgbClr val="1B5E20"/>
                </a:solidFill>
                <a:latin typeface="Calibri"/>
              </a:rPr>
              <a:t>High Ψ → Low Ψ
(water only)</a:t>
            </a:r>
          </a:p>
        </p:txBody>
      </p:sp>
      <p:sp>
        <p:nvSpPr>
          <p:cNvPr id="19" name="Rectangle 18"/>
          <p:cNvSpPr/>
          <p:nvPr/>
        </p:nvSpPr>
        <p:spPr>
          <a:xfrm>
            <a:off x="9418320" y="1591056"/>
            <a:ext cx="3108960" cy="640080"/>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9509760" y="1645920"/>
            <a:ext cx="2971800" cy="530352"/>
          </a:xfrm>
          <a:prstGeom prst="rect">
            <a:avLst/>
          </a:prstGeom>
          <a:noFill/>
        </p:spPr>
        <p:txBody>
          <a:bodyPr wrap="square">
            <a:spAutoFit/>
          </a:bodyPr>
          <a:lstStyle/>
          <a:p>
            <a:pPr algn="l"/>
            <a:r>
              <a:rPr sz="1000" b="0" i="0">
                <a:solidFill>
                  <a:srgbClr val="C62828"/>
                </a:solidFill>
                <a:latin typeface="Calibri"/>
              </a:rPr>
              <a:t>Low → High
(against gradient)</a:t>
            </a:r>
          </a:p>
        </p:txBody>
      </p:sp>
      <p:sp>
        <p:nvSpPr>
          <p:cNvPr id="21" name="Rectangle 20"/>
          <p:cNvSpPr/>
          <p:nvPr/>
        </p:nvSpPr>
        <p:spPr>
          <a:xfrm>
            <a:off x="457200" y="2286000"/>
            <a:ext cx="2743200" cy="64008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48640" y="2340864"/>
            <a:ext cx="2606040" cy="530352"/>
          </a:xfrm>
          <a:prstGeom prst="rect">
            <a:avLst/>
          </a:prstGeom>
          <a:noFill/>
        </p:spPr>
        <p:txBody>
          <a:bodyPr wrap="square">
            <a:spAutoFit/>
          </a:bodyPr>
          <a:lstStyle/>
          <a:p>
            <a:pPr algn="l"/>
            <a:r>
              <a:rPr sz="1000" b="1" i="0">
                <a:solidFill>
                  <a:srgbClr val="6B3FA0"/>
                </a:solidFill>
                <a:latin typeface="Calibri"/>
              </a:rPr>
              <a:t>Energy needed?</a:t>
            </a:r>
          </a:p>
        </p:txBody>
      </p:sp>
      <p:sp>
        <p:nvSpPr>
          <p:cNvPr id="23" name="Rectangle 22"/>
          <p:cNvSpPr/>
          <p:nvPr/>
        </p:nvSpPr>
        <p:spPr>
          <a:xfrm>
            <a:off x="3200400" y="2286000"/>
            <a:ext cx="3108960" cy="64008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291840" y="2340864"/>
            <a:ext cx="2971800" cy="530352"/>
          </a:xfrm>
          <a:prstGeom prst="rect">
            <a:avLst/>
          </a:prstGeom>
          <a:noFill/>
        </p:spPr>
        <p:txBody>
          <a:bodyPr wrap="square">
            <a:spAutoFit/>
          </a:bodyPr>
          <a:lstStyle/>
          <a:p>
            <a:pPr algn="l"/>
            <a:r>
              <a:rPr sz="1000" b="0" i="0">
                <a:solidFill>
                  <a:srgbClr val="1A6A8A"/>
                </a:solidFill>
                <a:latin typeface="Calibri"/>
              </a:rPr>
              <a:t>✗ No (passive)</a:t>
            </a:r>
          </a:p>
        </p:txBody>
      </p:sp>
      <p:sp>
        <p:nvSpPr>
          <p:cNvPr id="25" name="Rectangle 24"/>
          <p:cNvSpPr/>
          <p:nvPr/>
        </p:nvSpPr>
        <p:spPr>
          <a:xfrm>
            <a:off x="6309360" y="2286000"/>
            <a:ext cx="3108960" cy="64008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400800" y="2340864"/>
            <a:ext cx="2971800" cy="530352"/>
          </a:xfrm>
          <a:prstGeom prst="rect">
            <a:avLst/>
          </a:prstGeom>
          <a:noFill/>
        </p:spPr>
        <p:txBody>
          <a:bodyPr wrap="square">
            <a:spAutoFit/>
          </a:bodyPr>
          <a:lstStyle/>
          <a:p>
            <a:pPr algn="l"/>
            <a:r>
              <a:rPr sz="1000" b="0" i="0">
                <a:solidFill>
                  <a:srgbClr val="1B5E20"/>
                </a:solidFill>
                <a:latin typeface="Calibri"/>
              </a:rPr>
              <a:t>✗ No (passive)</a:t>
            </a:r>
          </a:p>
        </p:txBody>
      </p:sp>
      <p:sp>
        <p:nvSpPr>
          <p:cNvPr id="27" name="Rectangle 26"/>
          <p:cNvSpPr/>
          <p:nvPr/>
        </p:nvSpPr>
        <p:spPr>
          <a:xfrm>
            <a:off x="9418320" y="2286000"/>
            <a:ext cx="3108960" cy="64008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9509760" y="2340864"/>
            <a:ext cx="2971800" cy="530352"/>
          </a:xfrm>
          <a:prstGeom prst="rect">
            <a:avLst/>
          </a:prstGeom>
          <a:noFill/>
        </p:spPr>
        <p:txBody>
          <a:bodyPr wrap="square">
            <a:spAutoFit/>
          </a:bodyPr>
          <a:lstStyle/>
          <a:p>
            <a:pPr algn="l"/>
            <a:r>
              <a:rPr sz="1000" b="0" i="0">
                <a:solidFill>
                  <a:srgbClr val="C62828"/>
                </a:solidFill>
                <a:latin typeface="Calibri"/>
              </a:rPr>
              <a:t>✓ Yes: ATP from
respiration</a:t>
            </a:r>
          </a:p>
        </p:txBody>
      </p:sp>
      <p:sp>
        <p:nvSpPr>
          <p:cNvPr id="29" name="Rectangle 28"/>
          <p:cNvSpPr/>
          <p:nvPr/>
        </p:nvSpPr>
        <p:spPr>
          <a:xfrm>
            <a:off x="457200" y="2980944"/>
            <a:ext cx="2743200" cy="640080"/>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548640" y="3035808"/>
            <a:ext cx="2606040" cy="530352"/>
          </a:xfrm>
          <a:prstGeom prst="rect">
            <a:avLst/>
          </a:prstGeom>
          <a:noFill/>
        </p:spPr>
        <p:txBody>
          <a:bodyPr wrap="square">
            <a:spAutoFit/>
          </a:bodyPr>
          <a:lstStyle/>
          <a:p>
            <a:pPr algn="l"/>
            <a:r>
              <a:rPr sz="1000" b="1" i="0">
                <a:solidFill>
                  <a:srgbClr val="6B3FA0"/>
                </a:solidFill>
                <a:latin typeface="Calibri"/>
              </a:rPr>
              <a:t>Membrane needed?</a:t>
            </a:r>
          </a:p>
        </p:txBody>
      </p:sp>
      <p:sp>
        <p:nvSpPr>
          <p:cNvPr id="31" name="Rectangle 30"/>
          <p:cNvSpPr/>
          <p:nvPr/>
        </p:nvSpPr>
        <p:spPr>
          <a:xfrm>
            <a:off x="3200400" y="2980944"/>
            <a:ext cx="3108960" cy="640080"/>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3291840" y="3035808"/>
            <a:ext cx="2971800" cy="530352"/>
          </a:xfrm>
          <a:prstGeom prst="rect">
            <a:avLst/>
          </a:prstGeom>
          <a:noFill/>
        </p:spPr>
        <p:txBody>
          <a:bodyPr wrap="square">
            <a:spAutoFit/>
          </a:bodyPr>
          <a:lstStyle/>
          <a:p>
            <a:pPr algn="l"/>
            <a:r>
              <a:rPr sz="1000" b="0" i="0">
                <a:solidFill>
                  <a:srgbClr val="1A6A8A"/>
                </a:solidFill>
                <a:latin typeface="Calibri"/>
              </a:rPr>
              <a:t>✗ Not required</a:t>
            </a:r>
          </a:p>
        </p:txBody>
      </p:sp>
      <p:sp>
        <p:nvSpPr>
          <p:cNvPr id="33" name="Rectangle 32"/>
          <p:cNvSpPr/>
          <p:nvPr/>
        </p:nvSpPr>
        <p:spPr>
          <a:xfrm>
            <a:off x="6309360" y="2980944"/>
            <a:ext cx="3108960" cy="640080"/>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400800" y="3035808"/>
            <a:ext cx="2971800" cy="530352"/>
          </a:xfrm>
          <a:prstGeom prst="rect">
            <a:avLst/>
          </a:prstGeom>
          <a:noFill/>
        </p:spPr>
        <p:txBody>
          <a:bodyPr wrap="square">
            <a:spAutoFit/>
          </a:bodyPr>
          <a:lstStyle/>
          <a:p>
            <a:pPr algn="l"/>
            <a:r>
              <a:rPr sz="1000" b="0" i="0">
                <a:solidFill>
                  <a:srgbClr val="1B5E20"/>
                </a:solidFill>
                <a:latin typeface="Calibri"/>
              </a:rPr>
              <a:t>✓ Partially permeable
membrane required</a:t>
            </a:r>
          </a:p>
        </p:txBody>
      </p:sp>
      <p:sp>
        <p:nvSpPr>
          <p:cNvPr id="35" name="Rectangle 34"/>
          <p:cNvSpPr/>
          <p:nvPr/>
        </p:nvSpPr>
        <p:spPr>
          <a:xfrm>
            <a:off x="9418320" y="2980944"/>
            <a:ext cx="3108960" cy="640080"/>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509760" y="3035808"/>
            <a:ext cx="2971800" cy="530352"/>
          </a:xfrm>
          <a:prstGeom prst="rect">
            <a:avLst/>
          </a:prstGeom>
          <a:noFill/>
        </p:spPr>
        <p:txBody>
          <a:bodyPr wrap="square">
            <a:spAutoFit/>
          </a:bodyPr>
          <a:lstStyle/>
          <a:p>
            <a:pPr algn="l"/>
            <a:r>
              <a:rPr sz="1000" b="0" i="0">
                <a:solidFill>
                  <a:srgbClr val="C62828"/>
                </a:solidFill>
                <a:latin typeface="Calibri"/>
              </a:rPr>
              <a:t>✓ Cell membrane with
carrier proteins</a:t>
            </a:r>
          </a:p>
        </p:txBody>
      </p:sp>
      <p:sp>
        <p:nvSpPr>
          <p:cNvPr id="37" name="Rectangle 36"/>
          <p:cNvSpPr/>
          <p:nvPr/>
        </p:nvSpPr>
        <p:spPr>
          <a:xfrm>
            <a:off x="457200" y="3675888"/>
            <a:ext cx="2743200" cy="64008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548640" y="3730752"/>
            <a:ext cx="2606040" cy="530352"/>
          </a:xfrm>
          <a:prstGeom prst="rect">
            <a:avLst/>
          </a:prstGeom>
          <a:noFill/>
        </p:spPr>
        <p:txBody>
          <a:bodyPr wrap="square">
            <a:spAutoFit/>
          </a:bodyPr>
          <a:lstStyle/>
          <a:p>
            <a:pPr algn="l"/>
            <a:r>
              <a:rPr sz="1000" b="1" i="0">
                <a:solidFill>
                  <a:srgbClr val="6B3FA0"/>
                </a:solidFill>
                <a:latin typeface="Calibri"/>
              </a:rPr>
              <a:t>Substance moved</a:t>
            </a:r>
          </a:p>
        </p:txBody>
      </p:sp>
      <p:sp>
        <p:nvSpPr>
          <p:cNvPr id="39" name="Rectangle 38"/>
          <p:cNvSpPr/>
          <p:nvPr/>
        </p:nvSpPr>
        <p:spPr>
          <a:xfrm>
            <a:off x="3200400" y="3675888"/>
            <a:ext cx="3108960" cy="64008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3291840" y="3730752"/>
            <a:ext cx="2971800" cy="530352"/>
          </a:xfrm>
          <a:prstGeom prst="rect">
            <a:avLst/>
          </a:prstGeom>
          <a:noFill/>
        </p:spPr>
        <p:txBody>
          <a:bodyPr wrap="square">
            <a:spAutoFit/>
          </a:bodyPr>
          <a:lstStyle/>
          <a:p>
            <a:pPr algn="l"/>
            <a:r>
              <a:rPr sz="1000" b="0" i="0">
                <a:solidFill>
                  <a:srgbClr val="1A6A8A"/>
                </a:solidFill>
                <a:latin typeface="Calibri"/>
              </a:rPr>
              <a:t>Any molecule or ion</a:t>
            </a:r>
          </a:p>
        </p:txBody>
      </p:sp>
      <p:sp>
        <p:nvSpPr>
          <p:cNvPr id="41" name="Rectangle 40"/>
          <p:cNvSpPr/>
          <p:nvPr/>
        </p:nvSpPr>
        <p:spPr>
          <a:xfrm>
            <a:off x="6309360" y="3675888"/>
            <a:ext cx="3108960" cy="64008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6400800" y="3730752"/>
            <a:ext cx="2971800" cy="530352"/>
          </a:xfrm>
          <a:prstGeom prst="rect">
            <a:avLst/>
          </a:prstGeom>
          <a:noFill/>
        </p:spPr>
        <p:txBody>
          <a:bodyPr wrap="square">
            <a:spAutoFit/>
          </a:bodyPr>
          <a:lstStyle/>
          <a:p>
            <a:pPr algn="l"/>
            <a:r>
              <a:rPr sz="1000" b="0" i="0">
                <a:solidFill>
                  <a:srgbClr val="1B5E20"/>
                </a:solidFill>
                <a:latin typeface="Calibri"/>
              </a:rPr>
              <a:t>Water molecules
ONLY</a:t>
            </a:r>
          </a:p>
        </p:txBody>
      </p:sp>
      <p:sp>
        <p:nvSpPr>
          <p:cNvPr id="43" name="Rectangle 42"/>
          <p:cNvSpPr/>
          <p:nvPr/>
        </p:nvSpPr>
        <p:spPr>
          <a:xfrm>
            <a:off x="9418320" y="3675888"/>
            <a:ext cx="3108960" cy="64008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9509760" y="3730752"/>
            <a:ext cx="2971800" cy="530352"/>
          </a:xfrm>
          <a:prstGeom prst="rect">
            <a:avLst/>
          </a:prstGeom>
          <a:noFill/>
        </p:spPr>
        <p:txBody>
          <a:bodyPr wrap="square">
            <a:spAutoFit/>
          </a:bodyPr>
          <a:lstStyle/>
          <a:p>
            <a:pPr algn="l"/>
            <a:r>
              <a:rPr sz="1000" b="0" i="0">
                <a:solidFill>
                  <a:srgbClr val="C62828"/>
                </a:solidFill>
                <a:latin typeface="Calibri"/>
              </a:rPr>
              <a:t>Specific ions or
molecules</a:t>
            </a:r>
          </a:p>
        </p:txBody>
      </p:sp>
      <p:sp>
        <p:nvSpPr>
          <p:cNvPr id="45" name="Rectangle 44"/>
          <p:cNvSpPr/>
          <p:nvPr/>
        </p:nvSpPr>
        <p:spPr>
          <a:xfrm>
            <a:off x="457200" y="4370832"/>
            <a:ext cx="2743200" cy="640080"/>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548640" y="4425696"/>
            <a:ext cx="2606040" cy="530352"/>
          </a:xfrm>
          <a:prstGeom prst="rect">
            <a:avLst/>
          </a:prstGeom>
          <a:noFill/>
        </p:spPr>
        <p:txBody>
          <a:bodyPr wrap="square">
            <a:spAutoFit/>
          </a:bodyPr>
          <a:lstStyle/>
          <a:p>
            <a:pPr algn="l"/>
            <a:r>
              <a:rPr sz="1000" b="1" i="0">
                <a:solidFill>
                  <a:srgbClr val="6B3FA0"/>
                </a:solidFill>
                <a:latin typeface="Calibri"/>
              </a:rPr>
              <a:t>Proteins used?</a:t>
            </a:r>
          </a:p>
        </p:txBody>
      </p:sp>
      <p:sp>
        <p:nvSpPr>
          <p:cNvPr id="47" name="Rectangle 46"/>
          <p:cNvSpPr/>
          <p:nvPr/>
        </p:nvSpPr>
        <p:spPr>
          <a:xfrm>
            <a:off x="3200400" y="4370832"/>
            <a:ext cx="3108960" cy="640080"/>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3291840" y="4425696"/>
            <a:ext cx="2971800" cy="530352"/>
          </a:xfrm>
          <a:prstGeom prst="rect">
            <a:avLst/>
          </a:prstGeom>
          <a:noFill/>
        </p:spPr>
        <p:txBody>
          <a:bodyPr wrap="square">
            <a:spAutoFit/>
          </a:bodyPr>
          <a:lstStyle/>
          <a:p>
            <a:pPr algn="l"/>
            <a:r>
              <a:rPr sz="1000" b="0" i="0">
                <a:solidFill>
                  <a:srgbClr val="1A6A8A"/>
                </a:solidFill>
                <a:latin typeface="Calibri"/>
              </a:rPr>
              <a:t>✗ Not required</a:t>
            </a:r>
          </a:p>
        </p:txBody>
      </p:sp>
      <p:sp>
        <p:nvSpPr>
          <p:cNvPr id="49" name="Rectangle 48"/>
          <p:cNvSpPr/>
          <p:nvPr/>
        </p:nvSpPr>
        <p:spPr>
          <a:xfrm>
            <a:off x="6309360" y="4370832"/>
            <a:ext cx="3108960" cy="640080"/>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6400800" y="4425696"/>
            <a:ext cx="2971800" cy="530352"/>
          </a:xfrm>
          <a:prstGeom prst="rect">
            <a:avLst/>
          </a:prstGeom>
          <a:noFill/>
        </p:spPr>
        <p:txBody>
          <a:bodyPr wrap="square">
            <a:spAutoFit/>
          </a:bodyPr>
          <a:lstStyle/>
          <a:p>
            <a:pPr algn="l"/>
            <a:r>
              <a:rPr sz="1000" b="0" i="0">
                <a:solidFill>
                  <a:srgbClr val="1B5E20"/>
                </a:solidFill>
                <a:latin typeface="Calibri"/>
              </a:rPr>
              <a:t>✗ Not required</a:t>
            </a:r>
          </a:p>
        </p:txBody>
      </p:sp>
      <p:sp>
        <p:nvSpPr>
          <p:cNvPr id="51" name="Rectangle 50"/>
          <p:cNvSpPr/>
          <p:nvPr/>
        </p:nvSpPr>
        <p:spPr>
          <a:xfrm>
            <a:off x="9418320" y="4370832"/>
            <a:ext cx="3108960" cy="640080"/>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9509760" y="4425696"/>
            <a:ext cx="2971800" cy="530352"/>
          </a:xfrm>
          <a:prstGeom prst="rect">
            <a:avLst/>
          </a:prstGeom>
          <a:noFill/>
        </p:spPr>
        <p:txBody>
          <a:bodyPr wrap="square">
            <a:spAutoFit/>
          </a:bodyPr>
          <a:lstStyle/>
          <a:p>
            <a:pPr algn="l"/>
            <a:r>
              <a:rPr sz="1000" b="0" i="0">
                <a:solidFill>
                  <a:srgbClr val="C62828"/>
                </a:solidFill>
                <a:latin typeface="Calibri"/>
              </a:rPr>
              <a:t>✓ Carrier proteins
(specific)</a:t>
            </a:r>
          </a:p>
        </p:txBody>
      </p:sp>
      <p:sp>
        <p:nvSpPr>
          <p:cNvPr id="53" name="Rectangle 52"/>
          <p:cNvSpPr/>
          <p:nvPr/>
        </p:nvSpPr>
        <p:spPr>
          <a:xfrm>
            <a:off x="457200" y="5065776"/>
            <a:ext cx="2743200" cy="64008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TextBox 53"/>
          <p:cNvSpPr txBox="1"/>
          <p:nvPr/>
        </p:nvSpPr>
        <p:spPr>
          <a:xfrm>
            <a:off x="548640" y="5120640"/>
            <a:ext cx="2606040" cy="530352"/>
          </a:xfrm>
          <a:prstGeom prst="rect">
            <a:avLst/>
          </a:prstGeom>
          <a:noFill/>
        </p:spPr>
        <p:txBody>
          <a:bodyPr wrap="square">
            <a:spAutoFit/>
          </a:bodyPr>
          <a:lstStyle/>
          <a:p>
            <a:pPr algn="l"/>
            <a:r>
              <a:rPr sz="1000" b="1" i="0">
                <a:solidFill>
                  <a:srgbClr val="6B3FA0"/>
                </a:solidFill>
                <a:latin typeface="Calibri"/>
              </a:rPr>
              <a:t>Example</a:t>
            </a:r>
          </a:p>
        </p:txBody>
      </p:sp>
      <p:sp>
        <p:nvSpPr>
          <p:cNvPr id="55" name="Rectangle 54"/>
          <p:cNvSpPr/>
          <p:nvPr/>
        </p:nvSpPr>
        <p:spPr>
          <a:xfrm>
            <a:off x="3200400" y="5065776"/>
            <a:ext cx="3108960" cy="64008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3291840" y="5120640"/>
            <a:ext cx="2971800" cy="530352"/>
          </a:xfrm>
          <a:prstGeom prst="rect">
            <a:avLst/>
          </a:prstGeom>
          <a:noFill/>
        </p:spPr>
        <p:txBody>
          <a:bodyPr wrap="square">
            <a:spAutoFit/>
          </a:bodyPr>
          <a:lstStyle/>
          <a:p>
            <a:pPr algn="l"/>
            <a:r>
              <a:rPr sz="1000" b="0" i="0">
                <a:solidFill>
                  <a:srgbClr val="1A6A8A"/>
                </a:solidFill>
                <a:latin typeface="Calibri"/>
              </a:rPr>
              <a:t>O₂ into blood
in lungs</a:t>
            </a:r>
          </a:p>
        </p:txBody>
      </p:sp>
      <p:sp>
        <p:nvSpPr>
          <p:cNvPr id="57" name="Rectangle 56"/>
          <p:cNvSpPr/>
          <p:nvPr/>
        </p:nvSpPr>
        <p:spPr>
          <a:xfrm>
            <a:off x="6309360" y="5065776"/>
            <a:ext cx="3108960" cy="64008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6400800" y="5120640"/>
            <a:ext cx="2971800" cy="530352"/>
          </a:xfrm>
          <a:prstGeom prst="rect">
            <a:avLst/>
          </a:prstGeom>
          <a:noFill/>
        </p:spPr>
        <p:txBody>
          <a:bodyPr wrap="square">
            <a:spAutoFit/>
          </a:bodyPr>
          <a:lstStyle/>
          <a:p>
            <a:pPr algn="l"/>
            <a:r>
              <a:rPr sz="1000" b="0" i="0">
                <a:solidFill>
                  <a:srgbClr val="1B5E20"/>
                </a:solidFill>
                <a:latin typeface="Calibri"/>
              </a:rPr>
              <a:t>Water into root
hair cells</a:t>
            </a:r>
          </a:p>
        </p:txBody>
      </p:sp>
      <p:sp>
        <p:nvSpPr>
          <p:cNvPr id="59" name="Rectangle 58"/>
          <p:cNvSpPr/>
          <p:nvPr/>
        </p:nvSpPr>
        <p:spPr>
          <a:xfrm>
            <a:off x="9418320" y="5065776"/>
            <a:ext cx="3108960" cy="640080"/>
          </a:xfrm>
          <a:prstGeom prst="rect">
            <a:avLst/>
          </a:prstGeom>
          <a:solidFill>
            <a:srgbClr val="F8F5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TextBox 59"/>
          <p:cNvSpPr txBox="1"/>
          <p:nvPr/>
        </p:nvSpPr>
        <p:spPr>
          <a:xfrm>
            <a:off x="9509760" y="5120640"/>
            <a:ext cx="2971800" cy="530352"/>
          </a:xfrm>
          <a:prstGeom prst="rect">
            <a:avLst/>
          </a:prstGeom>
          <a:noFill/>
        </p:spPr>
        <p:txBody>
          <a:bodyPr wrap="square">
            <a:spAutoFit/>
          </a:bodyPr>
          <a:lstStyle/>
          <a:p>
            <a:pPr algn="l"/>
            <a:r>
              <a:rPr sz="1000" b="0" i="0">
                <a:solidFill>
                  <a:srgbClr val="C62828"/>
                </a:solidFill>
                <a:latin typeface="Calibri"/>
              </a:rPr>
              <a:t>Glucose into root
hair cells vs soil</a:t>
            </a:r>
          </a:p>
        </p:txBody>
      </p:sp>
      <p:sp>
        <p:nvSpPr>
          <p:cNvPr id="61" name="Rectangle 60"/>
          <p:cNvSpPr/>
          <p:nvPr/>
        </p:nvSpPr>
        <p:spPr>
          <a:xfrm>
            <a:off x="457200" y="5760720"/>
            <a:ext cx="2743200" cy="640080"/>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TextBox 61"/>
          <p:cNvSpPr txBox="1"/>
          <p:nvPr/>
        </p:nvSpPr>
        <p:spPr>
          <a:xfrm>
            <a:off x="548640" y="5815584"/>
            <a:ext cx="2606040" cy="530352"/>
          </a:xfrm>
          <a:prstGeom prst="rect">
            <a:avLst/>
          </a:prstGeom>
          <a:noFill/>
        </p:spPr>
        <p:txBody>
          <a:bodyPr wrap="square">
            <a:spAutoFit/>
          </a:bodyPr>
          <a:lstStyle/>
          <a:p>
            <a:pPr algn="l"/>
            <a:r>
              <a:rPr sz="1000" b="1" i="0">
                <a:solidFill>
                  <a:srgbClr val="6B3FA0"/>
                </a:solidFill>
                <a:latin typeface="Calibri"/>
              </a:rPr>
              <a:t>Stopped by?</a:t>
            </a:r>
          </a:p>
        </p:txBody>
      </p:sp>
      <p:sp>
        <p:nvSpPr>
          <p:cNvPr id="63" name="Rectangle 62"/>
          <p:cNvSpPr/>
          <p:nvPr/>
        </p:nvSpPr>
        <p:spPr>
          <a:xfrm>
            <a:off x="3200400" y="5760720"/>
            <a:ext cx="3108960" cy="640080"/>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TextBox 63"/>
          <p:cNvSpPr txBox="1"/>
          <p:nvPr/>
        </p:nvSpPr>
        <p:spPr>
          <a:xfrm>
            <a:off x="3291840" y="5815584"/>
            <a:ext cx="2971800" cy="530352"/>
          </a:xfrm>
          <a:prstGeom prst="rect">
            <a:avLst/>
          </a:prstGeom>
          <a:noFill/>
        </p:spPr>
        <p:txBody>
          <a:bodyPr wrap="square">
            <a:spAutoFit/>
          </a:bodyPr>
          <a:lstStyle/>
          <a:p>
            <a:pPr algn="l"/>
            <a:r>
              <a:rPr sz="1000" b="0" i="0">
                <a:solidFill>
                  <a:srgbClr val="1A6A8A"/>
                </a:solidFill>
                <a:latin typeface="Calibri"/>
              </a:rPr>
              <a:t>Equalising
concentration</a:t>
            </a:r>
          </a:p>
        </p:txBody>
      </p:sp>
      <p:sp>
        <p:nvSpPr>
          <p:cNvPr id="65" name="Rectangle 64"/>
          <p:cNvSpPr/>
          <p:nvPr/>
        </p:nvSpPr>
        <p:spPr>
          <a:xfrm>
            <a:off x="6309360" y="5760720"/>
            <a:ext cx="3108960" cy="640080"/>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TextBox 65"/>
          <p:cNvSpPr txBox="1"/>
          <p:nvPr/>
        </p:nvSpPr>
        <p:spPr>
          <a:xfrm>
            <a:off x="6400800" y="5815584"/>
            <a:ext cx="2971800" cy="530352"/>
          </a:xfrm>
          <a:prstGeom prst="rect">
            <a:avLst/>
          </a:prstGeom>
          <a:noFill/>
        </p:spPr>
        <p:txBody>
          <a:bodyPr wrap="square">
            <a:spAutoFit/>
          </a:bodyPr>
          <a:lstStyle/>
          <a:p>
            <a:pPr algn="l"/>
            <a:r>
              <a:rPr sz="1000" b="0" i="0">
                <a:solidFill>
                  <a:srgbClr val="1B5E20"/>
                </a:solidFill>
                <a:latin typeface="Calibri"/>
              </a:rPr>
              <a:t>Equal water
potential</a:t>
            </a:r>
          </a:p>
        </p:txBody>
      </p:sp>
      <p:sp>
        <p:nvSpPr>
          <p:cNvPr id="67" name="Rectangle 66"/>
          <p:cNvSpPr/>
          <p:nvPr/>
        </p:nvSpPr>
        <p:spPr>
          <a:xfrm>
            <a:off x="9418320" y="5760720"/>
            <a:ext cx="3108960" cy="640080"/>
          </a:xfrm>
          <a:prstGeom prst="rect">
            <a:avLst/>
          </a:prstGeom>
          <a:solidFill>
            <a:srgbClr val="FFFFFF"/>
          </a:solidFill>
          <a:ln w="3810">
            <a:solidFill>
              <a:srgbClr val="C0A8E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TextBox 67"/>
          <p:cNvSpPr txBox="1"/>
          <p:nvPr/>
        </p:nvSpPr>
        <p:spPr>
          <a:xfrm>
            <a:off x="9509760" y="5815584"/>
            <a:ext cx="2971800" cy="530352"/>
          </a:xfrm>
          <a:prstGeom prst="rect">
            <a:avLst/>
          </a:prstGeom>
          <a:noFill/>
        </p:spPr>
        <p:txBody>
          <a:bodyPr wrap="square">
            <a:spAutoFit/>
          </a:bodyPr>
          <a:lstStyle/>
          <a:p>
            <a:pPr algn="l"/>
            <a:r>
              <a:rPr sz="1000" b="0" i="0">
                <a:solidFill>
                  <a:srgbClr val="C62828"/>
                </a:solidFill>
                <a:latin typeface="Calibri"/>
              </a:rPr>
              <a:t>Lack of ATP /
respiration inhibitors</a:t>
            </a:r>
          </a:p>
        </p:txBody>
      </p:sp>
      <p:sp>
        <p:nvSpPr>
          <p:cNvPr id="69" name="Rectangle 68"/>
          <p:cNvSpPr/>
          <p:nvPr/>
        </p:nvSpPr>
        <p:spPr>
          <a:xfrm>
            <a:off x="0" y="6492240"/>
            <a:ext cx="12188952" cy="36576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TextBox 69"/>
          <p:cNvSpPr txBox="1"/>
          <p:nvPr/>
        </p:nvSpPr>
        <p:spPr>
          <a:xfrm>
            <a:off x="274320" y="6510528"/>
            <a:ext cx="11612880" cy="329184"/>
          </a:xfrm>
          <a:prstGeom prst="rect">
            <a:avLst/>
          </a:prstGeom>
          <a:noFill/>
        </p:spPr>
        <p:txBody>
          <a:bodyPr wrap="square">
            <a:spAutoFit/>
          </a:bodyPr>
          <a:lstStyle/>
          <a:p>
            <a:pPr algn="ctr"/>
            <a:r>
              <a:rPr sz="1000" b="0" i="0">
                <a:solidFill>
                  <a:srgbClr val="C8A8F0"/>
                </a:solidFill>
                <a:latin typeface="Calibri"/>
              </a:rPr>
              <a:t>AQA GCSE Biology · Paper 1 · Cell Biology: Active Transport  ·  worldofteaching.com</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28600"/>
            <a:ext cx="10972800" cy="502920"/>
          </a:xfrm>
          <a:prstGeom prst="rect">
            <a:avLst/>
          </a:prstGeom>
          <a:noFill/>
        </p:spPr>
        <p:txBody>
          <a:bodyPr wrap="square">
            <a:spAutoFit/>
          </a:bodyPr>
          <a:lstStyle/>
          <a:p>
            <a:pPr algn="l"/>
            <a:r>
              <a:rPr sz="3200" b="1" i="0">
                <a:solidFill>
                  <a:srgbClr val="1A0A2E"/>
                </a:solidFill>
                <a:latin typeface="Georgia"/>
              </a:rPr>
              <a:t>Active Transport: Real Examples</a:t>
            </a:r>
          </a:p>
        </p:txBody>
      </p:sp>
      <p:sp>
        <p:nvSpPr>
          <p:cNvPr id="4" name="TextBox 3"/>
          <p:cNvSpPr txBox="1"/>
          <p:nvPr/>
        </p:nvSpPr>
        <p:spPr>
          <a:xfrm>
            <a:off x="457200" y="804672"/>
            <a:ext cx="10972800" cy="274320"/>
          </a:xfrm>
          <a:prstGeom prst="rect">
            <a:avLst/>
          </a:prstGeom>
          <a:noFill/>
        </p:spPr>
        <p:txBody>
          <a:bodyPr wrap="square">
            <a:spAutoFit/>
          </a:bodyPr>
          <a:lstStyle/>
          <a:p>
            <a:pPr algn="l"/>
            <a:r>
              <a:rPr sz="1300" b="0" i="1">
                <a:solidFill>
                  <a:srgbClr val="5A4A70"/>
                </a:solidFill>
                <a:latin typeface="Calibri"/>
              </a:rPr>
              <a:t>Where in the body and in plants is active transport essential?</a:t>
            </a:r>
          </a:p>
        </p:txBody>
      </p:sp>
      <p:sp>
        <p:nvSpPr>
          <p:cNvPr id="5" name="Rectangle 4"/>
          <p:cNvSpPr/>
          <p:nvPr/>
        </p:nvSpPr>
        <p:spPr>
          <a:xfrm>
            <a:off x="457200" y="1170432"/>
            <a:ext cx="5577840" cy="2322576"/>
          </a:xfrm>
          <a:prstGeom prst="rect">
            <a:avLst/>
          </a:prstGeom>
          <a:solidFill>
            <a:srgbClr val="F8F5FF"/>
          </a:solidFill>
          <a:ln w="9525">
            <a:solidFill>
              <a:srgbClr val="1B5E2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566928" y="1298448"/>
            <a:ext cx="502920" cy="502920"/>
          </a:xfrm>
          <a:prstGeom prst="ellipse">
            <a:avLst/>
          </a:prstGeom>
          <a:solidFill>
            <a:srgbClr val="1B5E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1298448"/>
            <a:ext cx="502920" cy="502920"/>
          </a:xfrm>
          <a:prstGeom prst="rect">
            <a:avLst/>
          </a:prstGeom>
          <a:noFill/>
        </p:spPr>
        <p:txBody>
          <a:bodyPr wrap="square">
            <a:spAutoFit/>
          </a:bodyPr>
          <a:lstStyle/>
          <a:p>
            <a:pPr algn="ctr"/>
            <a:r>
              <a:rPr sz="1800" b="0" i="0">
                <a:solidFill>
                  <a:srgbClr val="FFFFFF"/>
                </a:solidFill>
                <a:latin typeface="Calibri"/>
              </a:rPr>
              <a:t>🌱</a:t>
            </a:r>
          </a:p>
        </p:txBody>
      </p:sp>
      <p:sp>
        <p:nvSpPr>
          <p:cNvPr id="8" name="TextBox 7"/>
          <p:cNvSpPr txBox="1"/>
          <p:nvPr/>
        </p:nvSpPr>
        <p:spPr>
          <a:xfrm>
            <a:off x="1207007" y="1316736"/>
            <a:ext cx="4572000" cy="402336"/>
          </a:xfrm>
          <a:prstGeom prst="rect">
            <a:avLst/>
          </a:prstGeom>
          <a:noFill/>
        </p:spPr>
        <p:txBody>
          <a:bodyPr wrap="square">
            <a:spAutoFit/>
          </a:bodyPr>
          <a:lstStyle/>
          <a:p>
            <a:pPr algn="l"/>
            <a:r>
              <a:rPr sz="1200" b="1" i="0">
                <a:solidFill>
                  <a:srgbClr val="1B5E20"/>
                </a:solidFill>
                <a:latin typeface="Calibri"/>
              </a:rPr>
              <a:t>Root hair cells: mineral ion absorption</a:t>
            </a:r>
          </a:p>
        </p:txBody>
      </p:sp>
      <p:sp>
        <p:nvSpPr>
          <p:cNvPr id="9" name="TextBox 8"/>
          <p:cNvSpPr txBox="1"/>
          <p:nvPr/>
        </p:nvSpPr>
        <p:spPr>
          <a:xfrm>
            <a:off x="1207007" y="1773936"/>
            <a:ext cx="4572000" cy="1609344"/>
          </a:xfrm>
          <a:prstGeom prst="rect">
            <a:avLst/>
          </a:prstGeom>
          <a:noFill/>
        </p:spPr>
        <p:txBody>
          <a:bodyPr wrap="square">
            <a:spAutoFit/>
          </a:bodyPr>
          <a:lstStyle/>
          <a:p>
            <a:pPr algn="l"/>
            <a:r>
              <a:rPr sz="1000" b="0" i="0">
                <a:solidFill>
                  <a:srgbClr val="1A0A2E"/>
                </a:solidFill>
                <a:latin typeface="Calibri"/>
              </a:rPr>
              <a:t>Soil water has LOWER mineral ion concentration than root cells.
Plants MUST use active transport to absorb:
• Nitrates (for protein synthesis)
• Magnesium (for chlorophyll)
• Potassium (for guard cell function)
Without active transport, plants cannot get enough minerals from poor soils.</a:t>
            </a:r>
          </a:p>
        </p:txBody>
      </p:sp>
      <p:sp>
        <p:nvSpPr>
          <p:cNvPr id="10" name="Rectangle 9"/>
          <p:cNvSpPr/>
          <p:nvPr/>
        </p:nvSpPr>
        <p:spPr>
          <a:xfrm>
            <a:off x="6309360" y="1170432"/>
            <a:ext cx="5577840" cy="2322576"/>
          </a:xfrm>
          <a:prstGeom prst="rect">
            <a:avLst/>
          </a:prstGeom>
          <a:solidFill>
            <a:srgbClr val="F8F5FF"/>
          </a:solidFill>
          <a:ln w="9525">
            <a:solidFill>
              <a:srgbClr val="1A6A8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6419088" y="1298448"/>
            <a:ext cx="502920" cy="502920"/>
          </a:xfrm>
          <a:prstGeom prst="ellipse">
            <a:avLst/>
          </a:prstGeom>
          <a:solidFill>
            <a:srgbClr val="1A6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19088" y="1298448"/>
            <a:ext cx="502920" cy="502920"/>
          </a:xfrm>
          <a:prstGeom prst="rect">
            <a:avLst/>
          </a:prstGeom>
          <a:noFill/>
        </p:spPr>
        <p:txBody>
          <a:bodyPr wrap="square">
            <a:spAutoFit/>
          </a:bodyPr>
          <a:lstStyle/>
          <a:p>
            <a:pPr algn="ctr"/>
            <a:r>
              <a:rPr sz="1800" b="0" i="0">
                <a:solidFill>
                  <a:srgbClr val="FFFFFF"/>
                </a:solidFill>
                <a:latin typeface="Calibri"/>
              </a:rPr>
              <a:t>🫁</a:t>
            </a:r>
          </a:p>
        </p:txBody>
      </p:sp>
      <p:sp>
        <p:nvSpPr>
          <p:cNvPr id="13" name="TextBox 12"/>
          <p:cNvSpPr txBox="1"/>
          <p:nvPr/>
        </p:nvSpPr>
        <p:spPr>
          <a:xfrm>
            <a:off x="7059168" y="1316736"/>
            <a:ext cx="4572000" cy="402336"/>
          </a:xfrm>
          <a:prstGeom prst="rect">
            <a:avLst/>
          </a:prstGeom>
          <a:noFill/>
        </p:spPr>
        <p:txBody>
          <a:bodyPr wrap="square">
            <a:spAutoFit/>
          </a:bodyPr>
          <a:lstStyle/>
          <a:p>
            <a:pPr algn="l"/>
            <a:r>
              <a:rPr sz="1200" b="1" i="0">
                <a:solidFill>
                  <a:srgbClr val="1A6A8A"/>
                </a:solidFill>
                <a:latin typeface="Calibri"/>
              </a:rPr>
              <a:t>Small intestine: glucose absorption</a:t>
            </a:r>
          </a:p>
        </p:txBody>
      </p:sp>
      <p:sp>
        <p:nvSpPr>
          <p:cNvPr id="14" name="TextBox 13"/>
          <p:cNvSpPr txBox="1"/>
          <p:nvPr/>
        </p:nvSpPr>
        <p:spPr>
          <a:xfrm>
            <a:off x="7059168" y="1773936"/>
            <a:ext cx="4572000" cy="1609344"/>
          </a:xfrm>
          <a:prstGeom prst="rect">
            <a:avLst/>
          </a:prstGeom>
          <a:noFill/>
        </p:spPr>
        <p:txBody>
          <a:bodyPr wrap="square">
            <a:spAutoFit/>
          </a:bodyPr>
          <a:lstStyle/>
          <a:p>
            <a:pPr algn="l"/>
            <a:r>
              <a:rPr sz="1000" b="0" i="0">
                <a:solidFill>
                  <a:srgbClr val="1A0A2E"/>
                </a:solidFill>
                <a:latin typeface="Calibri"/>
              </a:rPr>
              <a:t>After digestion, glucose concentration in the gut FALLS below blood concentration.
Diffusion alone cannot absorb all glucose.
Active transport uses carrier proteins to move glucose from gut lumen into epithelial cells.
Crucial for absorbing the LAST of the glucose: maximises energy from food.</a:t>
            </a:r>
          </a:p>
        </p:txBody>
      </p:sp>
      <p:sp>
        <p:nvSpPr>
          <p:cNvPr id="15" name="Rectangle 14"/>
          <p:cNvSpPr/>
          <p:nvPr/>
        </p:nvSpPr>
        <p:spPr>
          <a:xfrm>
            <a:off x="457200" y="3657600"/>
            <a:ext cx="5577840" cy="2322576"/>
          </a:xfrm>
          <a:prstGeom prst="rect">
            <a:avLst/>
          </a:prstGeom>
          <a:solidFill>
            <a:srgbClr val="F8F5FF"/>
          </a:solidFill>
          <a:ln w="9525">
            <a:solidFill>
              <a:srgbClr val="6B3F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566928" y="3785615"/>
            <a:ext cx="502920" cy="502920"/>
          </a:xfrm>
          <a:prstGeom prst="ellipse">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66928" y="3785615"/>
            <a:ext cx="502920" cy="502920"/>
          </a:xfrm>
          <a:prstGeom prst="rect">
            <a:avLst/>
          </a:prstGeom>
          <a:noFill/>
        </p:spPr>
        <p:txBody>
          <a:bodyPr wrap="square">
            <a:spAutoFit/>
          </a:bodyPr>
          <a:lstStyle/>
          <a:p>
            <a:pPr algn="ctr"/>
            <a:r>
              <a:rPr sz="1800" b="0" i="0">
                <a:solidFill>
                  <a:srgbClr val="FFFFFF"/>
                </a:solidFill>
                <a:latin typeface="Calibri"/>
              </a:rPr>
              <a:t>🧠</a:t>
            </a:r>
          </a:p>
        </p:txBody>
      </p:sp>
      <p:sp>
        <p:nvSpPr>
          <p:cNvPr id="18" name="TextBox 17"/>
          <p:cNvSpPr txBox="1"/>
          <p:nvPr/>
        </p:nvSpPr>
        <p:spPr>
          <a:xfrm>
            <a:off x="1207007" y="3803904"/>
            <a:ext cx="4572000" cy="402336"/>
          </a:xfrm>
          <a:prstGeom prst="rect">
            <a:avLst/>
          </a:prstGeom>
          <a:noFill/>
        </p:spPr>
        <p:txBody>
          <a:bodyPr wrap="square">
            <a:spAutoFit/>
          </a:bodyPr>
          <a:lstStyle/>
          <a:p>
            <a:pPr algn="l"/>
            <a:r>
              <a:rPr sz="1200" b="1" i="0">
                <a:solidFill>
                  <a:srgbClr val="6B3FA0"/>
                </a:solidFill>
                <a:latin typeface="Calibri"/>
              </a:rPr>
              <a:t>Nerve cells: sodium-potassium pump</a:t>
            </a:r>
          </a:p>
        </p:txBody>
      </p:sp>
      <p:sp>
        <p:nvSpPr>
          <p:cNvPr id="19" name="TextBox 18"/>
          <p:cNvSpPr txBox="1"/>
          <p:nvPr/>
        </p:nvSpPr>
        <p:spPr>
          <a:xfrm>
            <a:off x="1207007" y="4261104"/>
            <a:ext cx="4572000" cy="1609344"/>
          </a:xfrm>
          <a:prstGeom prst="rect">
            <a:avLst/>
          </a:prstGeom>
          <a:noFill/>
        </p:spPr>
        <p:txBody>
          <a:bodyPr wrap="square">
            <a:spAutoFit/>
          </a:bodyPr>
          <a:lstStyle/>
          <a:p>
            <a:pPr algn="l"/>
            <a:r>
              <a:rPr sz="1000" b="0" i="0">
                <a:solidFill>
                  <a:srgbClr val="1A0A2E"/>
                </a:solidFill>
                <a:latin typeface="Calibri"/>
              </a:rPr>
              <a:t>Na⁺/K⁺-ATPase pump moves:
• 3 Na⁺ ions OUT of cell
• 2 K⁺ ions IN to cell
Both move AGAINST their concentration gradients.
This creates the electrical gradient needed for nerve impulses.
Uses ~40% of the brain's energy budget.</a:t>
            </a:r>
          </a:p>
        </p:txBody>
      </p:sp>
      <p:sp>
        <p:nvSpPr>
          <p:cNvPr id="20" name="Rectangle 19"/>
          <p:cNvSpPr/>
          <p:nvPr/>
        </p:nvSpPr>
        <p:spPr>
          <a:xfrm>
            <a:off x="6309360" y="3657600"/>
            <a:ext cx="5577840" cy="2322576"/>
          </a:xfrm>
          <a:prstGeom prst="rect">
            <a:avLst/>
          </a:prstGeom>
          <a:solidFill>
            <a:srgbClr val="F8F5FF"/>
          </a:solidFill>
          <a:ln w="9525">
            <a:solidFill>
              <a:srgbClr val="C6282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6419088" y="3785615"/>
            <a:ext cx="502920" cy="502920"/>
          </a:xfrm>
          <a:prstGeom prst="ellipse">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19088" y="3785615"/>
            <a:ext cx="502920" cy="502920"/>
          </a:xfrm>
          <a:prstGeom prst="rect">
            <a:avLst/>
          </a:prstGeom>
          <a:noFill/>
        </p:spPr>
        <p:txBody>
          <a:bodyPr wrap="square">
            <a:spAutoFit/>
          </a:bodyPr>
          <a:lstStyle/>
          <a:p>
            <a:pPr algn="ctr"/>
            <a:r>
              <a:rPr sz="1800" b="0" i="0">
                <a:solidFill>
                  <a:srgbClr val="FFFFFF"/>
                </a:solidFill>
                <a:latin typeface="Calibri"/>
              </a:rPr>
              <a:t>🫀</a:t>
            </a:r>
          </a:p>
        </p:txBody>
      </p:sp>
      <p:sp>
        <p:nvSpPr>
          <p:cNvPr id="23" name="TextBox 22"/>
          <p:cNvSpPr txBox="1"/>
          <p:nvPr/>
        </p:nvSpPr>
        <p:spPr>
          <a:xfrm>
            <a:off x="7059168" y="3803904"/>
            <a:ext cx="4572000" cy="402336"/>
          </a:xfrm>
          <a:prstGeom prst="rect">
            <a:avLst/>
          </a:prstGeom>
          <a:noFill/>
        </p:spPr>
        <p:txBody>
          <a:bodyPr wrap="square">
            <a:spAutoFit/>
          </a:bodyPr>
          <a:lstStyle/>
          <a:p>
            <a:pPr algn="l"/>
            <a:r>
              <a:rPr sz="1200" b="1" i="0">
                <a:solidFill>
                  <a:srgbClr val="C62828"/>
                </a:solidFill>
                <a:latin typeface="Calibri"/>
              </a:rPr>
              <a:t>Kidney tubules: gluclose reabsorption</a:t>
            </a:r>
          </a:p>
        </p:txBody>
      </p:sp>
      <p:sp>
        <p:nvSpPr>
          <p:cNvPr id="24" name="TextBox 23"/>
          <p:cNvSpPr txBox="1"/>
          <p:nvPr/>
        </p:nvSpPr>
        <p:spPr>
          <a:xfrm>
            <a:off x="7059168" y="4261104"/>
            <a:ext cx="4572000" cy="1609344"/>
          </a:xfrm>
          <a:prstGeom prst="rect">
            <a:avLst/>
          </a:prstGeom>
          <a:noFill/>
        </p:spPr>
        <p:txBody>
          <a:bodyPr wrap="square">
            <a:spAutoFit/>
          </a:bodyPr>
          <a:lstStyle/>
          <a:p>
            <a:pPr algn="l"/>
            <a:r>
              <a:rPr sz="1000" b="0" i="0">
                <a:solidFill>
                  <a:srgbClr val="1A0A2E"/>
                </a:solidFill>
                <a:latin typeface="Calibri"/>
              </a:rPr>
              <a:t>After filtration, glucose in kidney tubule would be lost in urine.
Active transport reabsorbs glucose back into the blood.
Normally: ALL filtered glucose is reabsorbed.
In diabetes: glucose concentration too high: some escapes into urine.
Essential for not wasting energy.</a:t>
            </a:r>
          </a:p>
        </p:txBody>
      </p:sp>
      <p:sp>
        <p:nvSpPr>
          <p:cNvPr id="25" name="Rectangle 24"/>
          <p:cNvSpPr/>
          <p:nvPr/>
        </p:nvSpPr>
        <p:spPr>
          <a:xfrm>
            <a:off x="0" y="6492240"/>
            <a:ext cx="12188952" cy="36576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274320" y="6510528"/>
            <a:ext cx="11612880" cy="329184"/>
          </a:xfrm>
          <a:prstGeom prst="rect">
            <a:avLst/>
          </a:prstGeom>
          <a:noFill/>
        </p:spPr>
        <p:txBody>
          <a:bodyPr wrap="square">
            <a:spAutoFit/>
          </a:bodyPr>
          <a:lstStyle/>
          <a:p>
            <a:pPr algn="ctr"/>
            <a:r>
              <a:rPr sz="1000" b="0" i="0">
                <a:solidFill>
                  <a:srgbClr val="C8A8F0"/>
                </a:solidFill>
                <a:latin typeface="Calibri"/>
              </a:rPr>
              <a:t>AQA GCSE Biology · Paper 1 · Cell Biology: Active Transport  ·  worldofteaching.com</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7200" y="228600"/>
            <a:ext cx="10972800" cy="502920"/>
          </a:xfrm>
          <a:prstGeom prst="rect">
            <a:avLst/>
          </a:prstGeom>
          <a:noFill/>
        </p:spPr>
        <p:txBody>
          <a:bodyPr wrap="square">
            <a:spAutoFit/>
          </a:bodyPr>
          <a:lstStyle/>
          <a:p>
            <a:pPr algn="l"/>
            <a:r>
              <a:rPr sz="3400" b="1" i="0">
                <a:solidFill>
                  <a:srgbClr val="1A0A2E"/>
                </a:solidFill>
                <a:latin typeface="Georgia"/>
              </a:rPr>
              <a:t>Evidence for Active Transport</a:t>
            </a:r>
          </a:p>
        </p:txBody>
      </p:sp>
      <p:sp>
        <p:nvSpPr>
          <p:cNvPr id="4" name="TextBox 3"/>
          <p:cNvSpPr txBox="1"/>
          <p:nvPr/>
        </p:nvSpPr>
        <p:spPr>
          <a:xfrm>
            <a:off x="457200" y="804672"/>
            <a:ext cx="10972800" cy="274320"/>
          </a:xfrm>
          <a:prstGeom prst="rect">
            <a:avLst/>
          </a:prstGeom>
          <a:noFill/>
        </p:spPr>
        <p:txBody>
          <a:bodyPr wrap="square">
            <a:spAutoFit/>
          </a:bodyPr>
          <a:lstStyle/>
          <a:p>
            <a:pPr algn="l"/>
            <a:r>
              <a:rPr sz="1300" b="0" i="1">
                <a:solidFill>
                  <a:srgbClr val="5A4A70"/>
                </a:solidFill>
                <a:latin typeface="Calibri"/>
              </a:rPr>
              <a:t>How do we know active transport requires energy: and is not just diffusion?</a:t>
            </a:r>
          </a:p>
        </p:txBody>
      </p:sp>
      <p:sp>
        <p:nvSpPr>
          <p:cNvPr id="5" name="Rectangle 4"/>
          <p:cNvSpPr/>
          <p:nvPr/>
        </p:nvSpPr>
        <p:spPr>
          <a:xfrm>
            <a:off x="457200" y="1170432"/>
            <a:ext cx="5577840" cy="1572768"/>
          </a:xfrm>
          <a:prstGeom prst="rect">
            <a:avLst/>
          </a:prstGeom>
          <a:solidFill>
            <a:srgbClr val="F8F5FF"/>
          </a:solidFill>
          <a:ln w="9525">
            <a:solidFill>
              <a:srgbClr val="6B3F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566928" y="1261872"/>
            <a:ext cx="512064" cy="512064"/>
          </a:xfrm>
          <a:prstGeom prst="ellipse">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66928" y="1261872"/>
            <a:ext cx="512064" cy="512064"/>
          </a:xfrm>
          <a:prstGeom prst="rect">
            <a:avLst/>
          </a:prstGeom>
          <a:noFill/>
        </p:spPr>
        <p:txBody>
          <a:bodyPr wrap="square">
            <a:spAutoFit/>
          </a:bodyPr>
          <a:lstStyle/>
          <a:p>
            <a:pPr algn="ctr"/>
            <a:r>
              <a:rPr sz="1400" b="1" i="0">
                <a:solidFill>
                  <a:srgbClr val="FFFFFF"/>
                </a:solidFill>
                <a:latin typeface="Calibri"/>
              </a:rPr>
              <a:t>1</a:t>
            </a:r>
          </a:p>
        </p:txBody>
      </p:sp>
      <p:sp>
        <p:nvSpPr>
          <p:cNvPr id="8" name="TextBox 7"/>
          <p:cNvSpPr txBox="1"/>
          <p:nvPr/>
        </p:nvSpPr>
        <p:spPr>
          <a:xfrm>
            <a:off x="1207007" y="1298448"/>
            <a:ext cx="4572000" cy="274320"/>
          </a:xfrm>
          <a:prstGeom prst="rect">
            <a:avLst/>
          </a:prstGeom>
          <a:noFill/>
        </p:spPr>
        <p:txBody>
          <a:bodyPr wrap="square">
            <a:spAutoFit/>
          </a:bodyPr>
          <a:lstStyle/>
          <a:p>
            <a:pPr algn="l"/>
            <a:r>
              <a:rPr sz="1200" b="1" i="0">
                <a:solidFill>
                  <a:srgbClr val="6B3FA0"/>
                </a:solidFill>
                <a:latin typeface="Calibri"/>
              </a:rPr>
              <a:t>Metabolic poisons stop transport</a:t>
            </a:r>
          </a:p>
        </p:txBody>
      </p:sp>
      <p:sp>
        <p:nvSpPr>
          <p:cNvPr id="9" name="TextBox 8"/>
          <p:cNvSpPr txBox="1"/>
          <p:nvPr/>
        </p:nvSpPr>
        <p:spPr>
          <a:xfrm>
            <a:off x="1207007" y="1609344"/>
            <a:ext cx="4572000" cy="1042415"/>
          </a:xfrm>
          <a:prstGeom prst="rect">
            <a:avLst/>
          </a:prstGeom>
          <a:noFill/>
        </p:spPr>
        <p:txBody>
          <a:bodyPr wrap="square">
            <a:spAutoFit/>
          </a:bodyPr>
          <a:lstStyle/>
          <a:p>
            <a:pPr algn="l"/>
            <a:r>
              <a:rPr sz="1000" b="0" i="0">
                <a:solidFill>
                  <a:srgbClr val="1A0A2E"/>
                </a:solidFill>
                <a:latin typeface="Calibri"/>
              </a:rPr>
              <a:t>If cells are treated with respiratory inhibitors (e.g. cyanide, which blocks aerobic respiration): active transport STOPS. Diffusion continues normally. This proves active transport needs ATP from respiration.</a:t>
            </a:r>
          </a:p>
        </p:txBody>
      </p:sp>
      <p:sp>
        <p:nvSpPr>
          <p:cNvPr id="10" name="Rectangle 9"/>
          <p:cNvSpPr/>
          <p:nvPr/>
        </p:nvSpPr>
        <p:spPr>
          <a:xfrm>
            <a:off x="6400800" y="1170432"/>
            <a:ext cx="5577840" cy="1572768"/>
          </a:xfrm>
          <a:prstGeom prst="rect">
            <a:avLst/>
          </a:prstGeom>
          <a:solidFill>
            <a:srgbClr val="F8F5FF"/>
          </a:solidFill>
          <a:ln w="9525">
            <a:solidFill>
              <a:srgbClr val="6B3F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6510528" y="1261872"/>
            <a:ext cx="512064" cy="512064"/>
          </a:xfrm>
          <a:prstGeom prst="ellipse">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10528" y="1261872"/>
            <a:ext cx="512064" cy="512064"/>
          </a:xfrm>
          <a:prstGeom prst="rect">
            <a:avLst/>
          </a:prstGeom>
          <a:noFill/>
        </p:spPr>
        <p:txBody>
          <a:bodyPr wrap="square">
            <a:spAutoFit/>
          </a:bodyPr>
          <a:lstStyle/>
          <a:p>
            <a:pPr algn="ctr"/>
            <a:r>
              <a:rPr sz="1400" b="1" i="0">
                <a:solidFill>
                  <a:srgbClr val="FFFFFF"/>
                </a:solidFill>
                <a:latin typeface="Calibri"/>
              </a:rPr>
              <a:t>2</a:t>
            </a:r>
          </a:p>
        </p:txBody>
      </p:sp>
      <p:sp>
        <p:nvSpPr>
          <p:cNvPr id="13" name="TextBox 12"/>
          <p:cNvSpPr txBox="1"/>
          <p:nvPr/>
        </p:nvSpPr>
        <p:spPr>
          <a:xfrm>
            <a:off x="7150608" y="1298448"/>
            <a:ext cx="4572000" cy="274320"/>
          </a:xfrm>
          <a:prstGeom prst="rect">
            <a:avLst/>
          </a:prstGeom>
          <a:noFill/>
        </p:spPr>
        <p:txBody>
          <a:bodyPr wrap="square">
            <a:spAutoFit/>
          </a:bodyPr>
          <a:lstStyle/>
          <a:p>
            <a:pPr algn="l"/>
            <a:r>
              <a:rPr sz="1200" b="1" i="0">
                <a:solidFill>
                  <a:srgbClr val="6B3FA0"/>
                </a:solidFill>
                <a:latin typeface="Calibri"/>
              </a:rPr>
              <a:t>Oxygen deprivation</a:t>
            </a:r>
          </a:p>
        </p:txBody>
      </p:sp>
      <p:sp>
        <p:nvSpPr>
          <p:cNvPr id="14" name="TextBox 13"/>
          <p:cNvSpPr txBox="1"/>
          <p:nvPr/>
        </p:nvSpPr>
        <p:spPr>
          <a:xfrm>
            <a:off x="7150608" y="1609344"/>
            <a:ext cx="4572000" cy="1042415"/>
          </a:xfrm>
          <a:prstGeom prst="rect">
            <a:avLst/>
          </a:prstGeom>
          <a:noFill/>
        </p:spPr>
        <p:txBody>
          <a:bodyPr wrap="square">
            <a:spAutoFit/>
          </a:bodyPr>
          <a:lstStyle/>
          <a:p>
            <a:pPr algn="l"/>
            <a:r>
              <a:rPr sz="1000" b="0" i="0">
                <a:solidFill>
                  <a:srgbClr val="1A0A2E"/>
                </a:solidFill>
                <a:latin typeface="Calibri"/>
              </a:rPr>
              <a:t>Removing oxygen prevents aerobic respiration → less ATP → active transport slows or stops. Rate of ion uptake correlates with rate of respiration.</a:t>
            </a:r>
          </a:p>
        </p:txBody>
      </p:sp>
      <p:sp>
        <p:nvSpPr>
          <p:cNvPr id="15" name="Rectangle 14"/>
          <p:cNvSpPr/>
          <p:nvPr/>
        </p:nvSpPr>
        <p:spPr>
          <a:xfrm>
            <a:off x="457200" y="2889504"/>
            <a:ext cx="5577840" cy="1572768"/>
          </a:xfrm>
          <a:prstGeom prst="rect">
            <a:avLst/>
          </a:prstGeom>
          <a:solidFill>
            <a:srgbClr val="F8F5FF"/>
          </a:solidFill>
          <a:ln w="9525">
            <a:solidFill>
              <a:srgbClr val="6B3F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566928" y="2980944"/>
            <a:ext cx="512064" cy="512064"/>
          </a:xfrm>
          <a:prstGeom prst="ellipse">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66928" y="2980944"/>
            <a:ext cx="512064" cy="512064"/>
          </a:xfrm>
          <a:prstGeom prst="rect">
            <a:avLst/>
          </a:prstGeom>
          <a:noFill/>
        </p:spPr>
        <p:txBody>
          <a:bodyPr wrap="square">
            <a:spAutoFit/>
          </a:bodyPr>
          <a:lstStyle/>
          <a:p>
            <a:pPr algn="ctr"/>
            <a:r>
              <a:rPr sz="1400" b="1" i="0">
                <a:solidFill>
                  <a:srgbClr val="FFFFFF"/>
                </a:solidFill>
                <a:latin typeface="Calibri"/>
              </a:rPr>
              <a:t>3</a:t>
            </a:r>
          </a:p>
        </p:txBody>
      </p:sp>
      <p:sp>
        <p:nvSpPr>
          <p:cNvPr id="18" name="TextBox 17"/>
          <p:cNvSpPr txBox="1"/>
          <p:nvPr/>
        </p:nvSpPr>
        <p:spPr>
          <a:xfrm>
            <a:off x="1207007" y="3017520"/>
            <a:ext cx="4572000" cy="274320"/>
          </a:xfrm>
          <a:prstGeom prst="rect">
            <a:avLst/>
          </a:prstGeom>
          <a:noFill/>
        </p:spPr>
        <p:txBody>
          <a:bodyPr wrap="square">
            <a:spAutoFit/>
          </a:bodyPr>
          <a:lstStyle/>
          <a:p>
            <a:pPr algn="l"/>
            <a:r>
              <a:rPr sz="1200" b="1" i="0">
                <a:solidFill>
                  <a:srgbClr val="6B3FA0"/>
                </a:solidFill>
                <a:latin typeface="Calibri"/>
              </a:rPr>
              <a:t>Temperature effect</a:t>
            </a:r>
          </a:p>
        </p:txBody>
      </p:sp>
      <p:sp>
        <p:nvSpPr>
          <p:cNvPr id="19" name="TextBox 18"/>
          <p:cNvSpPr txBox="1"/>
          <p:nvPr/>
        </p:nvSpPr>
        <p:spPr>
          <a:xfrm>
            <a:off x="1207007" y="3328416"/>
            <a:ext cx="4572000" cy="1042415"/>
          </a:xfrm>
          <a:prstGeom prst="rect">
            <a:avLst/>
          </a:prstGeom>
          <a:noFill/>
        </p:spPr>
        <p:txBody>
          <a:bodyPr wrap="square">
            <a:spAutoFit/>
          </a:bodyPr>
          <a:lstStyle/>
          <a:p>
            <a:pPr algn="l"/>
            <a:r>
              <a:rPr sz="1000" b="0" i="0">
                <a:solidFill>
                  <a:srgbClr val="1A0A2E"/>
                </a:solidFill>
                <a:latin typeface="Calibri"/>
              </a:rPr>
              <a:t>Increasing temperature increases active transport rate (up to optimal). This is not just due to faster diffusion: respiration enzymes work faster, producing more ATP.</a:t>
            </a:r>
          </a:p>
        </p:txBody>
      </p:sp>
      <p:sp>
        <p:nvSpPr>
          <p:cNvPr id="20" name="Rectangle 19"/>
          <p:cNvSpPr/>
          <p:nvPr/>
        </p:nvSpPr>
        <p:spPr>
          <a:xfrm>
            <a:off x="6400800" y="2889504"/>
            <a:ext cx="5577840" cy="1572768"/>
          </a:xfrm>
          <a:prstGeom prst="rect">
            <a:avLst/>
          </a:prstGeom>
          <a:solidFill>
            <a:srgbClr val="F8F5FF"/>
          </a:solidFill>
          <a:ln w="9525">
            <a:solidFill>
              <a:srgbClr val="6B3F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6510528" y="2980944"/>
            <a:ext cx="512064" cy="512064"/>
          </a:xfrm>
          <a:prstGeom prst="ellipse">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510528" y="2980944"/>
            <a:ext cx="512064" cy="512064"/>
          </a:xfrm>
          <a:prstGeom prst="rect">
            <a:avLst/>
          </a:prstGeom>
          <a:noFill/>
        </p:spPr>
        <p:txBody>
          <a:bodyPr wrap="square">
            <a:spAutoFit/>
          </a:bodyPr>
          <a:lstStyle/>
          <a:p>
            <a:pPr algn="ctr"/>
            <a:r>
              <a:rPr sz="1400" b="1" i="0">
                <a:solidFill>
                  <a:srgbClr val="FFFFFF"/>
                </a:solidFill>
                <a:latin typeface="Calibri"/>
              </a:rPr>
              <a:t>4</a:t>
            </a:r>
          </a:p>
        </p:txBody>
      </p:sp>
      <p:sp>
        <p:nvSpPr>
          <p:cNvPr id="23" name="TextBox 22"/>
          <p:cNvSpPr txBox="1"/>
          <p:nvPr/>
        </p:nvSpPr>
        <p:spPr>
          <a:xfrm>
            <a:off x="7150608" y="3017520"/>
            <a:ext cx="4572000" cy="274320"/>
          </a:xfrm>
          <a:prstGeom prst="rect">
            <a:avLst/>
          </a:prstGeom>
          <a:noFill/>
        </p:spPr>
        <p:txBody>
          <a:bodyPr wrap="square">
            <a:spAutoFit/>
          </a:bodyPr>
          <a:lstStyle/>
          <a:p>
            <a:pPr algn="l"/>
            <a:r>
              <a:rPr sz="1200" b="1" i="0">
                <a:solidFill>
                  <a:srgbClr val="6B3FA0"/>
                </a:solidFill>
                <a:latin typeface="Calibri"/>
              </a:rPr>
              <a:t>Accumulation against gradient</a:t>
            </a:r>
          </a:p>
        </p:txBody>
      </p:sp>
      <p:sp>
        <p:nvSpPr>
          <p:cNvPr id="24" name="TextBox 23"/>
          <p:cNvSpPr txBox="1"/>
          <p:nvPr/>
        </p:nvSpPr>
        <p:spPr>
          <a:xfrm>
            <a:off x="7150608" y="3328416"/>
            <a:ext cx="4572000" cy="1042415"/>
          </a:xfrm>
          <a:prstGeom prst="rect">
            <a:avLst/>
          </a:prstGeom>
          <a:noFill/>
        </p:spPr>
        <p:txBody>
          <a:bodyPr wrap="square">
            <a:spAutoFit/>
          </a:bodyPr>
          <a:lstStyle/>
          <a:p>
            <a:pPr algn="l"/>
            <a:r>
              <a:rPr sz="1000" b="0" i="0">
                <a:solidFill>
                  <a:srgbClr val="1A0A2E"/>
                </a:solidFill>
                <a:latin typeface="Calibri"/>
              </a:rPr>
              <a:t>Plants can accumulate mineral ions at concentrations 1,000× higher than in soil. This is IMPOSSIBLE by diffusion alone: proves active transport is occurring.</a:t>
            </a:r>
          </a:p>
        </p:txBody>
      </p:sp>
      <p:sp>
        <p:nvSpPr>
          <p:cNvPr id="25" name="Rectangle 24"/>
          <p:cNvSpPr/>
          <p:nvPr/>
        </p:nvSpPr>
        <p:spPr>
          <a:xfrm>
            <a:off x="457200" y="4608576"/>
            <a:ext cx="5577840" cy="1572768"/>
          </a:xfrm>
          <a:prstGeom prst="rect">
            <a:avLst/>
          </a:prstGeom>
          <a:solidFill>
            <a:srgbClr val="F8F5FF"/>
          </a:solidFill>
          <a:ln w="9525">
            <a:solidFill>
              <a:srgbClr val="6B3F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Oval 25"/>
          <p:cNvSpPr/>
          <p:nvPr/>
        </p:nvSpPr>
        <p:spPr>
          <a:xfrm>
            <a:off x="566928" y="4700016"/>
            <a:ext cx="512064" cy="512064"/>
          </a:xfrm>
          <a:prstGeom prst="ellipse">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566928" y="4700016"/>
            <a:ext cx="512064" cy="512064"/>
          </a:xfrm>
          <a:prstGeom prst="rect">
            <a:avLst/>
          </a:prstGeom>
          <a:noFill/>
        </p:spPr>
        <p:txBody>
          <a:bodyPr wrap="square">
            <a:spAutoFit/>
          </a:bodyPr>
          <a:lstStyle/>
          <a:p>
            <a:pPr algn="ctr"/>
            <a:r>
              <a:rPr sz="1400" b="1" i="0">
                <a:solidFill>
                  <a:srgbClr val="FFFFFF"/>
                </a:solidFill>
                <a:latin typeface="Calibri"/>
              </a:rPr>
              <a:t>5</a:t>
            </a:r>
          </a:p>
        </p:txBody>
      </p:sp>
      <p:sp>
        <p:nvSpPr>
          <p:cNvPr id="28" name="TextBox 27"/>
          <p:cNvSpPr txBox="1"/>
          <p:nvPr/>
        </p:nvSpPr>
        <p:spPr>
          <a:xfrm>
            <a:off x="1207007" y="4736592"/>
            <a:ext cx="4572000" cy="274320"/>
          </a:xfrm>
          <a:prstGeom prst="rect">
            <a:avLst/>
          </a:prstGeom>
          <a:noFill/>
        </p:spPr>
        <p:txBody>
          <a:bodyPr wrap="square">
            <a:spAutoFit/>
          </a:bodyPr>
          <a:lstStyle/>
          <a:p>
            <a:pPr algn="l"/>
            <a:r>
              <a:rPr sz="1200" b="1" i="0">
                <a:solidFill>
                  <a:srgbClr val="6B3FA0"/>
                </a:solidFill>
                <a:latin typeface="Calibri"/>
              </a:rPr>
              <a:t>Carrier protein specificity</a:t>
            </a:r>
          </a:p>
        </p:txBody>
      </p:sp>
      <p:sp>
        <p:nvSpPr>
          <p:cNvPr id="29" name="TextBox 28"/>
          <p:cNvSpPr txBox="1"/>
          <p:nvPr/>
        </p:nvSpPr>
        <p:spPr>
          <a:xfrm>
            <a:off x="1207007" y="5047488"/>
            <a:ext cx="4572000" cy="1042415"/>
          </a:xfrm>
          <a:prstGeom prst="rect">
            <a:avLst/>
          </a:prstGeom>
          <a:noFill/>
        </p:spPr>
        <p:txBody>
          <a:bodyPr wrap="square">
            <a:spAutoFit/>
          </a:bodyPr>
          <a:lstStyle/>
          <a:p>
            <a:pPr algn="l"/>
            <a:r>
              <a:rPr sz="1000" b="0" i="0">
                <a:solidFill>
                  <a:srgbClr val="1A0A2E"/>
                </a:solidFill>
                <a:latin typeface="Calibri"/>
              </a:rPr>
              <a:t>Different carrier proteins have different specificities. Blocking specific carriers stops transport of specific ions, proving protein-mediated mechanism.</a:t>
            </a:r>
          </a:p>
        </p:txBody>
      </p:sp>
      <p:sp>
        <p:nvSpPr>
          <p:cNvPr id="30" name="Rectangle 29"/>
          <p:cNvSpPr/>
          <p:nvPr/>
        </p:nvSpPr>
        <p:spPr>
          <a:xfrm>
            <a:off x="6400800" y="4608576"/>
            <a:ext cx="5577840" cy="1572768"/>
          </a:xfrm>
          <a:prstGeom prst="rect">
            <a:avLst/>
          </a:prstGeom>
          <a:solidFill>
            <a:srgbClr val="F8F5FF"/>
          </a:solidFill>
          <a:ln w="9525">
            <a:solidFill>
              <a:srgbClr val="6B3F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6510528" y="4700016"/>
            <a:ext cx="512064" cy="512064"/>
          </a:xfrm>
          <a:prstGeom prst="ellipse">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510528" y="4700016"/>
            <a:ext cx="512064" cy="512064"/>
          </a:xfrm>
          <a:prstGeom prst="rect">
            <a:avLst/>
          </a:prstGeom>
          <a:noFill/>
        </p:spPr>
        <p:txBody>
          <a:bodyPr wrap="square">
            <a:spAutoFit/>
          </a:bodyPr>
          <a:lstStyle/>
          <a:p>
            <a:pPr algn="ctr"/>
            <a:r>
              <a:rPr sz="1400" b="1" i="0">
                <a:solidFill>
                  <a:srgbClr val="FFFFFF"/>
                </a:solidFill>
                <a:latin typeface="Calibri"/>
              </a:rPr>
              <a:t>6</a:t>
            </a:r>
          </a:p>
        </p:txBody>
      </p:sp>
      <p:sp>
        <p:nvSpPr>
          <p:cNvPr id="33" name="TextBox 32"/>
          <p:cNvSpPr txBox="1"/>
          <p:nvPr/>
        </p:nvSpPr>
        <p:spPr>
          <a:xfrm>
            <a:off x="7150608" y="4736592"/>
            <a:ext cx="4572000" cy="274320"/>
          </a:xfrm>
          <a:prstGeom prst="rect">
            <a:avLst/>
          </a:prstGeom>
          <a:noFill/>
        </p:spPr>
        <p:txBody>
          <a:bodyPr wrap="square">
            <a:spAutoFit/>
          </a:bodyPr>
          <a:lstStyle/>
          <a:p>
            <a:pPr algn="l"/>
            <a:r>
              <a:rPr sz="1200" b="1" i="0">
                <a:solidFill>
                  <a:srgbClr val="6B3FA0"/>
                </a:solidFill>
                <a:latin typeface="Calibri"/>
              </a:rPr>
              <a:t>Correlation with mitochondria</a:t>
            </a:r>
          </a:p>
        </p:txBody>
      </p:sp>
      <p:sp>
        <p:nvSpPr>
          <p:cNvPr id="34" name="TextBox 33"/>
          <p:cNvSpPr txBox="1"/>
          <p:nvPr/>
        </p:nvSpPr>
        <p:spPr>
          <a:xfrm>
            <a:off x="7150608" y="5047488"/>
            <a:ext cx="4572000" cy="1042415"/>
          </a:xfrm>
          <a:prstGeom prst="rect">
            <a:avLst/>
          </a:prstGeom>
          <a:noFill/>
        </p:spPr>
        <p:txBody>
          <a:bodyPr wrap="square">
            <a:spAutoFit/>
          </a:bodyPr>
          <a:lstStyle/>
          <a:p>
            <a:pPr algn="l"/>
            <a:r>
              <a:rPr sz="1000" b="0" i="0">
                <a:solidFill>
                  <a:srgbClr val="1A0A2E"/>
                </a:solidFill>
                <a:latin typeface="Calibri"/>
              </a:rPr>
              <a:t>Cells that do most active transport (e.g. root hair cells, intestinal epithelium) have the MOST mitochondria: supplying ATP needed.</a:t>
            </a:r>
          </a:p>
        </p:txBody>
      </p:sp>
      <p:sp>
        <p:nvSpPr>
          <p:cNvPr id="35" name="Rectangle 34"/>
          <p:cNvSpPr/>
          <p:nvPr/>
        </p:nvSpPr>
        <p:spPr>
          <a:xfrm>
            <a:off x="0" y="6492240"/>
            <a:ext cx="12188952" cy="36576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274320" y="6510528"/>
            <a:ext cx="11612880" cy="329184"/>
          </a:xfrm>
          <a:prstGeom prst="rect">
            <a:avLst/>
          </a:prstGeom>
          <a:noFill/>
        </p:spPr>
        <p:txBody>
          <a:bodyPr wrap="square">
            <a:spAutoFit/>
          </a:bodyPr>
          <a:lstStyle/>
          <a:p>
            <a:pPr algn="ctr"/>
            <a:r>
              <a:rPr sz="1000" b="0" i="0">
                <a:solidFill>
                  <a:srgbClr val="C8A8F0"/>
                </a:solidFill>
                <a:latin typeface="Calibri"/>
              </a:rPr>
              <a:t>AQA GCSE Biology · Paper 1 · Cell Biology: Active Transport  ·  worldofteaching.com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88952" cy="6858000"/>
          </a:xfrm>
          <a:prstGeom prst="rect">
            <a:avLst/>
          </a:prstGeom>
          <a:solidFill>
            <a:srgbClr val="1A0A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9601200" y="-914400"/>
            <a:ext cx="3657600" cy="3657600"/>
          </a:xfrm>
          <a:prstGeom prst="ellipse">
            <a:avLst/>
          </a:prstGeom>
          <a:solidFill>
            <a:srgbClr val="2A10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731520" y="5029200"/>
            <a:ext cx="2743200" cy="2743200"/>
          </a:xfrm>
          <a:prstGeom prst="ellipse">
            <a:avLst/>
          </a:prstGeom>
          <a:solidFill>
            <a:srgbClr val="2A10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57200" y="274320"/>
            <a:ext cx="10972800" cy="640080"/>
          </a:xfrm>
          <a:prstGeom prst="rect">
            <a:avLst/>
          </a:prstGeom>
          <a:noFill/>
        </p:spPr>
        <p:txBody>
          <a:bodyPr wrap="square">
            <a:spAutoFit/>
          </a:bodyPr>
          <a:lstStyle/>
          <a:p>
            <a:pPr algn="l"/>
            <a:r>
              <a:rPr sz="3400" b="1" i="0">
                <a:solidFill>
                  <a:srgbClr val="FFFFFF"/>
                </a:solidFill>
                <a:latin typeface="Georgia"/>
              </a:rPr>
              <a:t>Key Vocabulary &amp; Exam Tips</a:t>
            </a:r>
          </a:p>
        </p:txBody>
      </p:sp>
      <p:sp>
        <p:nvSpPr>
          <p:cNvPr id="6" name="Rectangle 5"/>
          <p:cNvSpPr/>
          <p:nvPr/>
        </p:nvSpPr>
        <p:spPr>
          <a:xfrm>
            <a:off x="457200" y="1078992"/>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7200" y="1078992"/>
            <a:ext cx="128016" cy="987552"/>
          </a:xfrm>
          <a:prstGeom prst="rect">
            <a:avLst/>
          </a:prstGeom>
          <a:solidFill>
            <a:srgbClr val="1A6A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76656" y="1170432"/>
            <a:ext cx="5230368" cy="274320"/>
          </a:xfrm>
          <a:prstGeom prst="rect">
            <a:avLst/>
          </a:prstGeom>
          <a:noFill/>
        </p:spPr>
        <p:txBody>
          <a:bodyPr wrap="square">
            <a:spAutoFit/>
          </a:bodyPr>
          <a:lstStyle/>
          <a:p>
            <a:pPr algn="l"/>
            <a:r>
              <a:rPr sz="1300" b="1" i="0">
                <a:solidFill>
                  <a:srgbClr val="1A6A8A"/>
                </a:solidFill>
                <a:latin typeface="Calibri"/>
              </a:rPr>
              <a:t>Active transport</a:t>
            </a:r>
          </a:p>
        </p:txBody>
      </p:sp>
      <p:sp>
        <p:nvSpPr>
          <p:cNvPr id="9" name="TextBox 8"/>
          <p:cNvSpPr txBox="1"/>
          <p:nvPr/>
        </p:nvSpPr>
        <p:spPr>
          <a:xfrm>
            <a:off x="676656" y="1481328"/>
            <a:ext cx="5230368" cy="512064"/>
          </a:xfrm>
          <a:prstGeom prst="rect">
            <a:avLst/>
          </a:prstGeom>
          <a:noFill/>
        </p:spPr>
        <p:txBody>
          <a:bodyPr wrap="square">
            <a:spAutoFit/>
          </a:bodyPr>
          <a:lstStyle/>
          <a:p>
            <a:pPr algn="l"/>
            <a:r>
              <a:rPr sz="1100" b="0" i="0">
                <a:solidFill>
                  <a:srgbClr val="D8C8F0"/>
                </a:solidFill>
                <a:latin typeface="Calibri"/>
              </a:rPr>
              <a:t>Movement from low → high concentration: against gradient, using ATP</a:t>
            </a:r>
          </a:p>
        </p:txBody>
      </p:sp>
      <p:sp>
        <p:nvSpPr>
          <p:cNvPr id="10" name="Rectangle 9"/>
          <p:cNvSpPr/>
          <p:nvPr/>
        </p:nvSpPr>
        <p:spPr>
          <a:xfrm>
            <a:off x="6309360" y="1078992"/>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9360" y="1078992"/>
            <a:ext cx="128016" cy="987552"/>
          </a:xfrm>
          <a:prstGeom prst="rect">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28816" y="1170432"/>
            <a:ext cx="5230368" cy="274320"/>
          </a:xfrm>
          <a:prstGeom prst="rect">
            <a:avLst/>
          </a:prstGeom>
          <a:noFill/>
        </p:spPr>
        <p:txBody>
          <a:bodyPr wrap="square">
            <a:spAutoFit/>
          </a:bodyPr>
          <a:lstStyle/>
          <a:p>
            <a:pPr algn="l"/>
            <a:r>
              <a:rPr sz="1300" b="1" i="0">
                <a:solidFill>
                  <a:srgbClr val="C62828"/>
                </a:solidFill>
                <a:latin typeface="Calibri"/>
              </a:rPr>
              <a:t>ATP</a:t>
            </a:r>
          </a:p>
        </p:txBody>
      </p:sp>
      <p:sp>
        <p:nvSpPr>
          <p:cNvPr id="13" name="TextBox 12"/>
          <p:cNvSpPr txBox="1"/>
          <p:nvPr/>
        </p:nvSpPr>
        <p:spPr>
          <a:xfrm>
            <a:off x="6528816" y="1481328"/>
            <a:ext cx="5230368" cy="512064"/>
          </a:xfrm>
          <a:prstGeom prst="rect">
            <a:avLst/>
          </a:prstGeom>
          <a:noFill/>
        </p:spPr>
        <p:txBody>
          <a:bodyPr wrap="square">
            <a:spAutoFit/>
          </a:bodyPr>
          <a:lstStyle/>
          <a:p>
            <a:pPr algn="l"/>
            <a:r>
              <a:rPr sz="1100" b="0" i="0">
                <a:solidFill>
                  <a:srgbClr val="D8C8F0"/>
                </a:solidFill>
                <a:latin typeface="Calibri"/>
              </a:rPr>
              <a:t>Adenosine triphosphate: energy currency of cells, made in respiration</a:t>
            </a:r>
          </a:p>
        </p:txBody>
      </p:sp>
      <p:sp>
        <p:nvSpPr>
          <p:cNvPr id="14" name="Rectangle 13"/>
          <p:cNvSpPr/>
          <p:nvPr/>
        </p:nvSpPr>
        <p:spPr>
          <a:xfrm>
            <a:off x="457200" y="2194560"/>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457200" y="2194560"/>
            <a:ext cx="128016" cy="987552"/>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76656" y="2286000"/>
            <a:ext cx="5230368" cy="274320"/>
          </a:xfrm>
          <a:prstGeom prst="rect">
            <a:avLst/>
          </a:prstGeom>
          <a:noFill/>
        </p:spPr>
        <p:txBody>
          <a:bodyPr wrap="square">
            <a:spAutoFit/>
          </a:bodyPr>
          <a:lstStyle/>
          <a:p>
            <a:pPr algn="l"/>
            <a:r>
              <a:rPr sz="1300" b="1" i="0">
                <a:solidFill>
                  <a:srgbClr val="6B3FA0"/>
                </a:solidFill>
                <a:latin typeface="Calibri"/>
              </a:rPr>
              <a:t>Carrier protein</a:t>
            </a:r>
          </a:p>
        </p:txBody>
      </p:sp>
      <p:sp>
        <p:nvSpPr>
          <p:cNvPr id="17" name="TextBox 16"/>
          <p:cNvSpPr txBox="1"/>
          <p:nvPr/>
        </p:nvSpPr>
        <p:spPr>
          <a:xfrm>
            <a:off x="676656" y="2596896"/>
            <a:ext cx="5230368" cy="512064"/>
          </a:xfrm>
          <a:prstGeom prst="rect">
            <a:avLst/>
          </a:prstGeom>
          <a:noFill/>
        </p:spPr>
        <p:txBody>
          <a:bodyPr wrap="square">
            <a:spAutoFit/>
          </a:bodyPr>
          <a:lstStyle/>
          <a:p>
            <a:pPr algn="l"/>
            <a:r>
              <a:rPr sz="1100" b="0" i="0">
                <a:solidFill>
                  <a:srgbClr val="D8C8F0"/>
                </a:solidFill>
                <a:latin typeface="Calibri"/>
              </a:rPr>
              <a:t>Specific membrane protein that binds and transports substances: needs ATP</a:t>
            </a:r>
          </a:p>
        </p:txBody>
      </p:sp>
      <p:sp>
        <p:nvSpPr>
          <p:cNvPr id="18" name="Rectangle 17"/>
          <p:cNvSpPr/>
          <p:nvPr/>
        </p:nvSpPr>
        <p:spPr>
          <a:xfrm>
            <a:off x="6309360" y="2194560"/>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6309360" y="2194560"/>
            <a:ext cx="128016" cy="987552"/>
          </a:xfrm>
          <a:prstGeom prst="rect">
            <a:avLst/>
          </a:prstGeom>
          <a:solidFill>
            <a:srgbClr val="1B5E2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528816" y="2286000"/>
            <a:ext cx="5230368" cy="274320"/>
          </a:xfrm>
          <a:prstGeom prst="rect">
            <a:avLst/>
          </a:prstGeom>
          <a:noFill/>
        </p:spPr>
        <p:txBody>
          <a:bodyPr wrap="square">
            <a:spAutoFit/>
          </a:bodyPr>
          <a:lstStyle/>
          <a:p>
            <a:pPr algn="l"/>
            <a:r>
              <a:rPr sz="1300" b="1" i="0">
                <a:solidFill>
                  <a:srgbClr val="1B5E20"/>
                </a:solidFill>
                <a:latin typeface="Calibri"/>
              </a:rPr>
              <a:t>Concentration gradient</a:t>
            </a:r>
          </a:p>
        </p:txBody>
      </p:sp>
      <p:sp>
        <p:nvSpPr>
          <p:cNvPr id="21" name="TextBox 20"/>
          <p:cNvSpPr txBox="1"/>
          <p:nvPr/>
        </p:nvSpPr>
        <p:spPr>
          <a:xfrm>
            <a:off x="6528816" y="2596896"/>
            <a:ext cx="5230368" cy="512064"/>
          </a:xfrm>
          <a:prstGeom prst="rect">
            <a:avLst/>
          </a:prstGeom>
          <a:noFill/>
        </p:spPr>
        <p:txBody>
          <a:bodyPr wrap="square">
            <a:spAutoFit/>
          </a:bodyPr>
          <a:lstStyle/>
          <a:p>
            <a:pPr algn="l"/>
            <a:r>
              <a:rPr sz="1100" b="0" i="0">
                <a:solidFill>
                  <a:srgbClr val="D8C8F0"/>
                </a:solidFill>
                <a:latin typeface="Calibri"/>
              </a:rPr>
              <a:t>Difference in concentration: active transport moves AGAINST this</a:t>
            </a:r>
          </a:p>
        </p:txBody>
      </p:sp>
      <p:sp>
        <p:nvSpPr>
          <p:cNvPr id="22" name="Rectangle 21"/>
          <p:cNvSpPr/>
          <p:nvPr/>
        </p:nvSpPr>
        <p:spPr>
          <a:xfrm>
            <a:off x="457200" y="3310128"/>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457200" y="3310128"/>
            <a:ext cx="128016" cy="987552"/>
          </a:xfrm>
          <a:prstGeom prst="rect">
            <a:avLst/>
          </a:prstGeom>
          <a:solidFill>
            <a:srgbClr val="8B4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76656" y="3401568"/>
            <a:ext cx="5230368" cy="274320"/>
          </a:xfrm>
          <a:prstGeom prst="rect">
            <a:avLst/>
          </a:prstGeom>
          <a:noFill/>
        </p:spPr>
        <p:txBody>
          <a:bodyPr wrap="square">
            <a:spAutoFit/>
          </a:bodyPr>
          <a:lstStyle/>
          <a:p>
            <a:pPr algn="l"/>
            <a:r>
              <a:rPr sz="1300" b="1" i="0">
                <a:solidFill>
                  <a:srgbClr val="8B4000"/>
                </a:solidFill>
                <a:latin typeface="Calibri"/>
              </a:rPr>
              <a:t>Respiration</a:t>
            </a:r>
          </a:p>
        </p:txBody>
      </p:sp>
      <p:sp>
        <p:nvSpPr>
          <p:cNvPr id="25" name="TextBox 24"/>
          <p:cNvSpPr txBox="1"/>
          <p:nvPr/>
        </p:nvSpPr>
        <p:spPr>
          <a:xfrm>
            <a:off x="676656" y="3712464"/>
            <a:ext cx="5230368" cy="512064"/>
          </a:xfrm>
          <a:prstGeom prst="rect">
            <a:avLst/>
          </a:prstGeom>
          <a:noFill/>
        </p:spPr>
        <p:txBody>
          <a:bodyPr wrap="square">
            <a:spAutoFit/>
          </a:bodyPr>
          <a:lstStyle/>
          <a:p>
            <a:pPr algn="l"/>
            <a:r>
              <a:rPr sz="1100" b="0" i="0">
                <a:solidFill>
                  <a:srgbClr val="D8C8F0"/>
                </a:solidFill>
                <a:latin typeface="Calibri"/>
              </a:rPr>
              <a:t>Process that releases energy as ATP: in mitochondria (aerobic)</a:t>
            </a:r>
          </a:p>
        </p:txBody>
      </p:sp>
      <p:sp>
        <p:nvSpPr>
          <p:cNvPr id="26" name="Rectangle 25"/>
          <p:cNvSpPr/>
          <p:nvPr/>
        </p:nvSpPr>
        <p:spPr>
          <a:xfrm>
            <a:off x="6309360" y="3310128"/>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6309360" y="3310128"/>
            <a:ext cx="128016" cy="987552"/>
          </a:xfrm>
          <a:prstGeom prst="rect">
            <a:avLst/>
          </a:prstGeom>
          <a:solidFill>
            <a:srgbClr val="1565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528816" y="3401568"/>
            <a:ext cx="5230368" cy="274320"/>
          </a:xfrm>
          <a:prstGeom prst="rect">
            <a:avLst/>
          </a:prstGeom>
          <a:noFill/>
        </p:spPr>
        <p:txBody>
          <a:bodyPr wrap="square">
            <a:spAutoFit/>
          </a:bodyPr>
          <a:lstStyle/>
          <a:p>
            <a:pPr algn="l"/>
            <a:r>
              <a:rPr sz="1300" b="1" i="0">
                <a:solidFill>
                  <a:srgbClr val="1565C0"/>
                </a:solidFill>
                <a:latin typeface="Calibri"/>
              </a:rPr>
              <a:t>Na⁺/K⁺ pump</a:t>
            </a:r>
          </a:p>
        </p:txBody>
      </p:sp>
      <p:sp>
        <p:nvSpPr>
          <p:cNvPr id="29" name="TextBox 28"/>
          <p:cNvSpPr txBox="1"/>
          <p:nvPr/>
        </p:nvSpPr>
        <p:spPr>
          <a:xfrm>
            <a:off x="6528816" y="3712464"/>
            <a:ext cx="5230368" cy="512064"/>
          </a:xfrm>
          <a:prstGeom prst="rect">
            <a:avLst/>
          </a:prstGeom>
          <a:noFill/>
        </p:spPr>
        <p:txBody>
          <a:bodyPr wrap="square">
            <a:spAutoFit/>
          </a:bodyPr>
          <a:lstStyle/>
          <a:p>
            <a:pPr algn="l"/>
            <a:r>
              <a:rPr sz="1100" b="0" i="0">
                <a:solidFill>
                  <a:srgbClr val="D8C8F0"/>
                </a:solidFill>
                <a:latin typeface="Calibri"/>
              </a:rPr>
              <a:t>Sodium-potassium pump: key example of active transport in nerve cells</a:t>
            </a:r>
          </a:p>
        </p:txBody>
      </p:sp>
      <p:sp>
        <p:nvSpPr>
          <p:cNvPr id="30" name="Rectangle 29"/>
          <p:cNvSpPr/>
          <p:nvPr/>
        </p:nvSpPr>
        <p:spPr>
          <a:xfrm>
            <a:off x="457200" y="4425696"/>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457200" y="4425696"/>
            <a:ext cx="128016" cy="987552"/>
          </a:xfrm>
          <a:prstGeom prst="rect">
            <a:avLst/>
          </a:prstGeom>
          <a:solidFill>
            <a:srgbClr val="C62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676656" y="4517136"/>
            <a:ext cx="5230368" cy="274320"/>
          </a:xfrm>
          <a:prstGeom prst="rect">
            <a:avLst/>
          </a:prstGeom>
          <a:noFill/>
        </p:spPr>
        <p:txBody>
          <a:bodyPr wrap="square">
            <a:spAutoFit/>
          </a:bodyPr>
          <a:lstStyle/>
          <a:p>
            <a:pPr algn="l"/>
            <a:r>
              <a:rPr sz="1300" b="1" i="0">
                <a:solidFill>
                  <a:srgbClr val="C62828"/>
                </a:solidFill>
                <a:latin typeface="Calibri"/>
              </a:rPr>
              <a:t>Inhibitor</a:t>
            </a:r>
          </a:p>
        </p:txBody>
      </p:sp>
      <p:sp>
        <p:nvSpPr>
          <p:cNvPr id="33" name="TextBox 32"/>
          <p:cNvSpPr txBox="1"/>
          <p:nvPr/>
        </p:nvSpPr>
        <p:spPr>
          <a:xfrm>
            <a:off x="676656" y="4828032"/>
            <a:ext cx="5230368" cy="512064"/>
          </a:xfrm>
          <a:prstGeom prst="rect">
            <a:avLst/>
          </a:prstGeom>
          <a:noFill/>
        </p:spPr>
        <p:txBody>
          <a:bodyPr wrap="square">
            <a:spAutoFit/>
          </a:bodyPr>
          <a:lstStyle/>
          <a:p>
            <a:pPr algn="l"/>
            <a:r>
              <a:rPr sz="1100" b="0" i="0">
                <a:solidFill>
                  <a:srgbClr val="D8C8F0"/>
                </a:solidFill>
                <a:latin typeface="Calibri"/>
              </a:rPr>
              <a:t>Chemical that blocks respiration (e.g. cyanide): stops active transport</a:t>
            </a:r>
          </a:p>
        </p:txBody>
      </p:sp>
      <p:sp>
        <p:nvSpPr>
          <p:cNvPr id="34" name="Rectangle 33"/>
          <p:cNvSpPr/>
          <p:nvPr/>
        </p:nvSpPr>
        <p:spPr>
          <a:xfrm>
            <a:off x="6309360" y="4425696"/>
            <a:ext cx="5577840" cy="987552"/>
          </a:xfrm>
          <a:prstGeom prst="rect">
            <a:avLst/>
          </a:prstGeom>
          <a:solidFill>
            <a:srgbClr val="0A18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6309360" y="4425696"/>
            <a:ext cx="128016" cy="987552"/>
          </a:xfrm>
          <a:prstGeom prst="rect">
            <a:avLst/>
          </a:prstGeom>
          <a:solidFill>
            <a:srgbClr val="6B3F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528816" y="4517136"/>
            <a:ext cx="5230368" cy="274320"/>
          </a:xfrm>
          <a:prstGeom prst="rect">
            <a:avLst/>
          </a:prstGeom>
          <a:noFill/>
        </p:spPr>
        <p:txBody>
          <a:bodyPr wrap="square">
            <a:spAutoFit/>
          </a:bodyPr>
          <a:lstStyle/>
          <a:p>
            <a:pPr algn="l"/>
            <a:r>
              <a:rPr sz="1300" b="1" i="0">
                <a:solidFill>
                  <a:srgbClr val="6B3FA0"/>
                </a:solidFill>
                <a:latin typeface="Calibri"/>
              </a:rPr>
              <a:t>Specificity</a:t>
            </a:r>
          </a:p>
        </p:txBody>
      </p:sp>
      <p:sp>
        <p:nvSpPr>
          <p:cNvPr id="37" name="TextBox 36"/>
          <p:cNvSpPr txBox="1"/>
          <p:nvPr/>
        </p:nvSpPr>
        <p:spPr>
          <a:xfrm>
            <a:off x="6528816" y="4828032"/>
            <a:ext cx="5230368" cy="512064"/>
          </a:xfrm>
          <a:prstGeom prst="rect">
            <a:avLst/>
          </a:prstGeom>
          <a:noFill/>
        </p:spPr>
        <p:txBody>
          <a:bodyPr wrap="square">
            <a:spAutoFit/>
          </a:bodyPr>
          <a:lstStyle/>
          <a:p>
            <a:pPr algn="l"/>
            <a:r>
              <a:rPr sz="1100" b="0" i="0">
                <a:solidFill>
                  <a:srgbClr val="D8C8F0"/>
                </a:solidFill>
                <a:latin typeface="Calibri"/>
              </a:rPr>
              <a:t>Carrier proteins only transport specific molecules (like enzymes)</a:t>
            </a:r>
          </a:p>
        </p:txBody>
      </p:sp>
      <p:sp>
        <p:nvSpPr>
          <p:cNvPr id="38" name="Rectangle 37"/>
          <p:cNvSpPr/>
          <p:nvPr/>
        </p:nvSpPr>
        <p:spPr>
          <a:xfrm>
            <a:off x="457200" y="5742432"/>
            <a:ext cx="11274552" cy="566928"/>
          </a:xfrm>
          <a:prstGeom prst="rect">
            <a:avLst/>
          </a:prstGeom>
          <a:solidFill>
            <a:srgbClr val="261040"/>
          </a:solidFill>
          <a:ln w="9525">
            <a:solidFill>
              <a:srgbClr val="A67B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640080" y="5797296"/>
            <a:ext cx="10972800" cy="457200"/>
          </a:xfrm>
          <a:prstGeom prst="rect">
            <a:avLst/>
          </a:prstGeom>
          <a:noFill/>
        </p:spPr>
        <p:txBody>
          <a:bodyPr wrap="square">
            <a:spAutoFit/>
          </a:bodyPr>
          <a:lstStyle/>
          <a:p>
            <a:pPr algn="l"/>
            <a:r>
              <a:rPr sz="1100" b="0" i="0">
                <a:solidFill>
                  <a:srgbClr val="E0D0FF"/>
                </a:solidFill>
                <a:latin typeface="Calibri"/>
              </a:rPr>
              <a:t>⭐ Exam tips: Active transport = AGAINST gradient + needs ATP + carrier proteins. Diffusion and osmosis are PASSIVE. Proof: metabolic poisons stop active transport but not diffusion. Root hair cells and intestinal cells have many mitochondria.</a:t>
            </a:r>
          </a:p>
        </p:txBody>
      </p:sp>
      <p:sp>
        <p:nvSpPr>
          <p:cNvPr id="40" name="Rectangle 39"/>
          <p:cNvSpPr/>
          <p:nvPr/>
        </p:nvSpPr>
        <p:spPr>
          <a:xfrm>
            <a:off x="0" y="6492240"/>
            <a:ext cx="12188952" cy="365760"/>
          </a:xfrm>
          <a:prstGeom prst="rect">
            <a:avLst/>
          </a:prstGeom>
          <a:solidFill>
            <a:srgbClr val="3D1A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274320" y="6510528"/>
            <a:ext cx="11612880" cy="329184"/>
          </a:xfrm>
          <a:prstGeom prst="rect">
            <a:avLst/>
          </a:prstGeom>
          <a:noFill/>
        </p:spPr>
        <p:txBody>
          <a:bodyPr wrap="square">
            <a:spAutoFit/>
          </a:bodyPr>
          <a:lstStyle/>
          <a:p>
            <a:pPr algn="ctr"/>
            <a:r>
              <a:rPr sz="1000" b="0" i="0">
                <a:solidFill>
                  <a:srgbClr val="C8A8F0"/>
                </a:solidFill>
                <a:latin typeface="Calibri"/>
              </a:rPr>
              <a:t>AQA GCSE Biology · Paper 1 · Cell Biology: Active Transport  ·  worldofteaching.com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