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A0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6B3F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601200" y="-1097280"/>
            <a:ext cx="3657600" cy="3657600"/>
          </a:xfrm>
          <a:prstGeom prst="ellipse">
            <a:avLst/>
          </a:prstGeom>
          <a:solidFill>
            <a:srgbClr val="2A10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-914400" y="5120640"/>
            <a:ext cx="2743200" cy="2743200"/>
          </a:xfrm>
          <a:prstGeom prst="ellipse">
            <a:avLst/>
          </a:prstGeom>
          <a:solidFill>
            <a:srgbClr val="2A10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777240"/>
            <a:ext cx="100584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9070C0"/>
                </a:solidFill>
                <a:latin typeface="Calibri"/>
              </a:rPr>
              <a:t>AQA GCSE BIOLOGY · PAPER 1 · CELL BIOLOGY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261872"/>
            <a:ext cx="10058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000" b="1" i="0">
                <a:solidFill>
                  <a:srgbClr val="FFFFFF"/>
                </a:solidFill>
                <a:latin typeface="Georgia"/>
              </a:rPr>
              <a:t>Cell Division &amp; Stem Cells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260604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 i="1">
                <a:solidFill>
                  <a:srgbClr val="A090C0"/>
                </a:solidFill>
                <a:latin typeface="Calibri"/>
              </a:rPr>
              <a:t>Mitosis, the cell cycle, stem cells and their uses in medicine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3154680"/>
            <a:ext cx="1508760" cy="365760"/>
          </a:xfrm>
          <a:prstGeom prst="rect">
            <a:avLst/>
          </a:prstGeom>
          <a:solidFill>
            <a:srgbClr val="1A6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3172968"/>
            <a:ext cx="1362456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Calibri"/>
              </a:rPr>
              <a:t>Cell Cycle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21992" y="3154680"/>
            <a:ext cx="1193292" cy="365760"/>
          </a:xfrm>
          <a:prstGeom prst="rect">
            <a:avLst/>
          </a:prstGeom>
          <a:solidFill>
            <a:srgbClr val="6B3F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331720" y="3172968"/>
            <a:ext cx="104698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Calibri"/>
              </a:rPr>
              <a:t>Mitosis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671316" y="3154680"/>
            <a:ext cx="1508760" cy="36576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781044" y="3172968"/>
            <a:ext cx="1362456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Calibri"/>
              </a:rPr>
              <a:t>Stem Cells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36108" y="3154680"/>
            <a:ext cx="1088136" cy="365760"/>
          </a:xfrm>
          <a:prstGeom prst="rect">
            <a:avLst/>
          </a:prstGeom>
          <a:solidFill>
            <a:srgbClr val="C62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545836" y="3172968"/>
            <a:ext cx="941832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Calibri"/>
              </a:rPr>
              <a:t>Ethics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492240"/>
            <a:ext cx="12188952" cy="365760"/>
          </a:xfrm>
          <a:prstGeom prst="rect">
            <a:avLst/>
          </a:prstGeom>
          <a:solidFill>
            <a:srgbClr val="3D1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74320" y="6510528"/>
            <a:ext cx="1161288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C8A8F0"/>
                </a:solidFill>
                <a:latin typeface="Calibri"/>
              </a:rPr>
              <a:t>AQA GCSE Biology · Paper 1 · Cell Biology  ·  worldofteaching.com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600" b="1" i="0">
                <a:solidFill>
                  <a:srgbClr val="1A0A2E"/>
                </a:solidFill>
                <a:latin typeface="Georgia"/>
              </a:rPr>
              <a:t>The Cell Cycle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804672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A4A70"/>
                </a:solidFill>
                <a:latin typeface="Calibri"/>
              </a:rPr>
              <a:t>Mitosis produces two genetically identical daughter cells for growth, repair and asexual reproduction</a:t>
            </a:r>
          </a:p>
        </p:txBody>
      </p:sp>
      <p:sp>
        <p:nvSpPr>
          <p:cNvPr id="99" name="arc"/>
          <p:cNvSpPr>
            <a:spLocks noGrp="1"/>
          </p:cNvSpPr>
          <p:nvPr/>
        </p:nvSpPr>
        <p:spPr>
          <a:xfrm>
            <a:off x="3017520" y="1737360"/>
            <a:ext cx="1828772" cy="3629816"/>
          </a:xfrm>
          <a:custGeom>
            <a:avLst/>
            <a:gdLst/>
            <a:ahLst/>
            <a:cxnLst/>
            <a:rect l="0" t="0" r="1828772" b="3629816"/>
            <a:pathLst>
              <a:path w="1828772" h="3629816">
                <a:moveTo>
                  <a:pt x="0" y="0"/>
                </a:moveTo>
                <a:lnTo>
                  <a:pt x="169324" y="7855"/>
                </a:lnTo>
                <a:lnTo>
                  <a:pt x="337194" y="31354"/>
                </a:lnTo>
                <a:lnTo>
                  <a:pt x="502167" y="70295"/>
                </a:lnTo>
                <a:lnTo>
                  <a:pt x="662826" y="124344"/>
                </a:lnTo>
                <a:lnTo>
                  <a:pt x="817791" y="193035"/>
                </a:lnTo>
                <a:lnTo>
                  <a:pt x="965730" y="275779"/>
                </a:lnTo>
                <a:lnTo>
                  <a:pt x="1105373" y="371864"/>
                </a:lnTo>
                <a:lnTo>
                  <a:pt x="1235519" y="480467"/>
                </a:lnTo>
                <a:lnTo>
                  <a:pt x="1355051" y="600652"/>
                </a:lnTo>
                <a:lnTo>
                  <a:pt x="1462942" y="731389"/>
                </a:lnTo>
                <a:lnTo>
                  <a:pt x="1558265" y="871554"/>
                </a:lnTo>
                <a:lnTo>
                  <a:pt x="1640200" y="1019942"/>
                </a:lnTo>
                <a:lnTo>
                  <a:pt x="1708045" y="1175279"/>
                </a:lnTo>
                <a:lnTo>
                  <a:pt x="1761216" y="1336230"/>
                </a:lnTo>
                <a:lnTo>
                  <a:pt x="1799257" y="1501413"/>
                </a:lnTo>
                <a:lnTo>
                  <a:pt x="1821840" y="1669409"/>
                </a:lnTo>
                <a:lnTo>
                  <a:pt x="1828772" y="1838774"/>
                </a:lnTo>
                <a:lnTo>
                  <a:pt x="1819993" y="2008053"/>
                </a:lnTo>
                <a:lnTo>
                  <a:pt x="1795579" y="2175793"/>
                </a:lnTo>
                <a:lnTo>
                  <a:pt x="1755739" y="2340551"/>
                </a:lnTo>
                <a:lnTo>
                  <a:pt x="1700815" y="2500913"/>
                </a:lnTo>
                <a:lnTo>
                  <a:pt x="1631280" y="2655500"/>
                </a:lnTo>
                <a:lnTo>
                  <a:pt x="1547730" y="2802986"/>
                </a:lnTo>
                <a:lnTo>
                  <a:pt x="1450884" y="2942102"/>
                </a:lnTo>
                <a:lnTo>
                  <a:pt x="1341574" y="3071654"/>
                </a:lnTo>
                <a:lnTo>
                  <a:pt x="1220738" y="3190529"/>
                </a:lnTo>
                <a:lnTo>
                  <a:pt x="1089414" y="3297705"/>
                </a:lnTo>
                <a:lnTo>
                  <a:pt x="948732" y="3392262"/>
                </a:lnTo>
                <a:lnTo>
                  <a:pt x="799899" y="3473388"/>
                </a:lnTo>
                <a:lnTo>
                  <a:pt x="644194" y="3540384"/>
                </a:lnTo>
                <a:lnTo>
                  <a:pt x="482955" y="3592677"/>
                </a:lnTo>
                <a:lnTo>
                  <a:pt x="317567" y="3629816"/>
                </a:lnTo>
                <a:lnTo>
                  <a:pt x="158783" y="2729308"/>
                </a:lnTo>
                <a:lnTo>
                  <a:pt x="241477" y="2710738"/>
                </a:lnTo>
                <a:lnTo>
                  <a:pt x="322097" y="2684592"/>
                </a:lnTo>
                <a:lnTo>
                  <a:pt x="399949" y="2651094"/>
                </a:lnTo>
                <a:lnTo>
                  <a:pt x="474366" y="2610531"/>
                </a:lnTo>
                <a:lnTo>
                  <a:pt x="544707" y="2563252"/>
                </a:lnTo>
                <a:lnTo>
                  <a:pt x="610369" y="2509664"/>
                </a:lnTo>
                <a:lnTo>
                  <a:pt x="670787" y="2450227"/>
                </a:lnTo>
                <a:lnTo>
                  <a:pt x="725442" y="2385451"/>
                </a:lnTo>
                <a:lnTo>
                  <a:pt x="773865" y="2315893"/>
                </a:lnTo>
                <a:lnTo>
                  <a:pt x="815640" y="2242150"/>
                </a:lnTo>
                <a:lnTo>
                  <a:pt x="850407" y="2164856"/>
                </a:lnTo>
                <a:lnTo>
                  <a:pt x="877869" y="2084675"/>
                </a:lnTo>
                <a:lnTo>
                  <a:pt x="897789" y="2002296"/>
                </a:lnTo>
                <a:lnTo>
                  <a:pt x="909996" y="1918426"/>
                </a:lnTo>
                <a:lnTo>
                  <a:pt x="914386" y="1833787"/>
                </a:lnTo>
                <a:lnTo>
                  <a:pt x="910920" y="1749104"/>
                </a:lnTo>
                <a:lnTo>
                  <a:pt x="899628" y="1665106"/>
                </a:lnTo>
                <a:lnTo>
                  <a:pt x="880608" y="1582515"/>
                </a:lnTo>
                <a:lnTo>
                  <a:pt x="854022" y="1502039"/>
                </a:lnTo>
                <a:lnTo>
                  <a:pt x="820100" y="1424371"/>
                </a:lnTo>
                <a:lnTo>
                  <a:pt x="779132" y="1350177"/>
                </a:lnTo>
                <a:lnTo>
                  <a:pt x="731471" y="1280094"/>
                </a:lnTo>
                <a:lnTo>
                  <a:pt x="677525" y="1214726"/>
                </a:lnTo>
                <a:lnTo>
                  <a:pt x="617759" y="1154633"/>
                </a:lnTo>
                <a:lnTo>
                  <a:pt x="552686" y="1100332"/>
                </a:lnTo>
                <a:lnTo>
                  <a:pt x="482865" y="1052289"/>
                </a:lnTo>
                <a:lnTo>
                  <a:pt x="408895" y="1010917"/>
                </a:lnTo>
                <a:lnTo>
                  <a:pt x="331413" y="976572"/>
                </a:lnTo>
                <a:lnTo>
                  <a:pt x="251083" y="949547"/>
                </a:lnTo>
                <a:lnTo>
                  <a:pt x="168597" y="930077"/>
                </a:lnTo>
                <a:lnTo>
                  <a:pt x="84662" y="918327"/>
                </a:lnTo>
                <a:lnTo>
                  <a:pt x="0" y="914400"/>
                </a:lnTo>
                <a:close/>
              </a:path>
            </a:pathLst>
          </a:custGeom>
          <a:solidFill>
            <a:srgbClr val="1A6A8A"/>
          </a:solidFill>
          <a:ln w="9525">
            <a:solidFill>
              <a:srgbClr val="FFFFFF"/>
            </a:solidFill>
          </a:ln>
        </p:spPr>
        <p:txBody>
          <a:bodyPr/>
          <a:lstStyle/>
          <a:p/>
        </p:txBody>
      </p:sp>
      <p:sp>
        <p:nvSpPr>
          <p:cNvPr id="99" name="arc"/>
          <p:cNvSpPr>
            <a:spLocks noGrp="1"/>
          </p:cNvSpPr>
          <p:nvPr/>
        </p:nvSpPr>
        <p:spPr>
          <a:xfrm>
            <a:off x="1216503" y="3724943"/>
            <a:ext cx="2118584" cy="1669581"/>
          </a:xfrm>
          <a:custGeom>
            <a:avLst/>
            <a:gdLst/>
            <a:ahLst/>
            <a:cxnLst/>
            <a:rect l="0" t="0" r="2118584" b="1669581"/>
            <a:pathLst>
              <a:path w="2118584" h="1669581">
                <a:moveTo>
                  <a:pt x="2118584" y="1642233"/>
                </a:moveTo>
                <a:lnTo>
                  <a:pt x="2029830" y="1655646"/>
                </a:lnTo>
                <a:lnTo>
                  <a:pt x="1940525" y="1664688"/>
                </a:lnTo>
                <a:lnTo>
                  <a:pt x="1850883" y="1669337"/>
                </a:lnTo>
                <a:lnTo>
                  <a:pt x="1761121" y="1669581"/>
                </a:lnTo>
                <a:lnTo>
                  <a:pt x="1671456" y="1665421"/>
                </a:lnTo>
                <a:lnTo>
                  <a:pt x="1582102" y="1656867"/>
                </a:lnTo>
                <a:lnTo>
                  <a:pt x="1493276" y="1643938"/>
                </a:lnTo>
                <a:lnTo>
                  <a:pt x="1405192" y="1626667"/>
                </a:lnTo>
                <a:lnTo>
                  <a:pt x="1318061" y="1605094"/>
                </a:lnTo>
                <a:lnTo>
                  <a:pt x="1232093" y="1579272"/>
                </a:lnTo>
                <a:lnTo>
                  <a:pt x="1147496" y="1549262"/>
                </a:lnTo>
                <a:lnTo>
                  <a:pt x="1064473" y="1515138"/>
                </a:lnTo>
                <a:lnTo>
                  <a:pt x="983225" y="1476981"/>
                </a:lnTo>
                <a:lnTo>
                  <a:pt x="903947" y="1434884"/>
                </a:lnTo>
                <a:lnTo>
                  <a:pt x="826830" y="1388947"/>
                </a:lnTo>
                <a:lnTo>
                  <a:pt x="752060" y="1339282"/>
                </a:lnTo>
                <a:lnTo>
                  <a:pt x="679817" y="1286007"/>
                </a:lnTo>
                <a:lnTo>
                  <a:pt x="610275" y="1229252"/>
                </a:lnTo>
                <a:lnTo>
                  <a:pt x="543601" y="1169154"/>
                </a:lnTo>
                <a:lnTo>
                  <a:pt x="479957" y="1105856"/>
                </a:lnTo>
                <a:lnTo>
                  <a:pt x="419496" y="1039511"/>
                </a:lnTo>
                <a:lnTo>
                  <a:pt x="362362" y="970280"/>
                </a:lnTo>
                <a:lnTo>
                  <a:pt x="308695" y="898328"/>
                </a:lnTo>
                <a:lnTo>
                  <a:pt x="258622" y="823830"/>
                </a:lnTo>
                <a:lnTo>
                  <a:pt x="212266" y="746965"/>
                </a:lnTo>
                <a:lnTo>
                  <a:pt x="169736" y="667917"/>
                </a:lnTo>
                <a:lnTo>
                  <a:pt x="131137" y="586878"/>
                </a:lnTo>
                <a:lnTo>
                  <a:pt x="96561" y="504043"/>
                </a:lnTo>
                <a:lnTo>
                  <a:pt x="66090" y="419611"/>
                </a:lnTo>
                <a:lnTo>
                  <a:pt x="39800" y="333786"/>
                </a:lnTo>
                <a:lnTo>
                  <a:pt x="17752" y="246773"/>
                </a:lnTo>
                <a:lnTo>
                  <a:pt x="0" y="158784"/>
                </a:lnTo>
                <a:lnTo>
                  <a:pt x="900508" y="0"/>
                </a:lnTo>
                <a:lnTo>
                  <a:pt x="909384" y="43995"/>
                </a:lnTo>
                <a:lnTo>
                  <a:pt x="920408" y="87501"/>
                </a:lnTo>
                <a:lnTo>
                  <a:pt x="933553" y="130414"/>
                </a:lnTo>
                <a:lnTo>
                  <a:pt x="948789" y="172630"/>
                </a:lnTo>
                <a:lnTo>
                  <a:pt x="966077" y="214047"/>
                </a:lnTo>
                <a:lnTo>
                  <a:pt x="985376" y="254567"/>
                </a:lnTo>
                <a:lnTo>
                  <a:pt x="1006641" y="294091"/>
                </a:lnTo>
                <a:lnTo>
                  <a:pt x="1029819" y="332523"/>
                </a:lnTo>
                <a:lnTo>
                  <a:pt x="1054856" y="369772"/>
                </a:lnTo>
                <a:lnTo>
                  <a:pt x="1081689" y="405748"/>
                </a:lnTo>
                <a:lnTo>
                  <a:pt x="1110256" y="440364"/>
                </a:lnTo>
                <a:lnTo>
                  <a:pt x="1140487" y="473536"/>
                </a:lnTo>
                <a:lnTo>
                  <a:pt x="1172309" y="505185"/>
                </a:lnTo>
                <a:lnTo>
                  <a:pt x="1205646" y="535234"/>
                </a:lnTo>
                <a:lnTo>
                  <a:pt x="1240417" y="563612"/>
                </a:lnTo>
                <a:lnTo>
                  <a:pt x="1276538" y="590249"/>
                </a:lnTo>
                <a:lnTo>
                  <a:pt x="1313923" y="615082"/>
                </a:lnTo>
                <a:lnTo>
                  <a:pt x="1352482" y="638050"/>
                </a:lnTo>
                <a:lnTo>
                  <a:pt x="1392121" y="659099"/>
                </a:lnTo>
                <a:lnTo>
                  <a:pt x="1432745" y="678177"/>
                </a:lnTo>
                <a:lnTo>
                  <a:pt x="1474256" y="695239"/>
                </a:lnTo>
                <a:lnTo>
                  <a:pt x="1516555" y="710244"/>
                </a:lnTo>
                <a:lnTo>
                  <a:pt x="1559539" y="723155"/>
                </a:lnTo>
                <a:lnTo>
                  <a:pt x="1603104" y="733942"/>
                </a:lnTo>
                <a:lnTo>
                  <a:pt x="1647146" y="742577"/>
                </a:lnTo>
                <a:lnTo>
                  <a:pt x="1691559" y="749042"/>
                </a:lnTo>
                <a:lnTo>
                  <a:pt x="1736236" y="753319"/>
                </a:lnTo>
                <a:lnTo>
                  <a:pt x="1781069" y="755399"/>
                </a:lnTo>
                <a:lnTo>
                  <a:pt x="1825950" y="755277"/>
                </a:lnTo>
                <a:lnTo>
                  <a:pt x="1870771" y="752952"/>
                </a:lnTo>
                <a:lnTo>
                  <a:pt x="1915423" y="748431"/>
                </a:lnTo>
                <a:lnTo>
                  <a:pt x="1959800" y="741725"/>
                </a:lnTo>
                <a:close/>
              </a:path>
            </a:pathLst>
          </a:custGeom>
          <a:solidFill>
            <a:srgbClr val="2A8A2A"/>
          </a:solidFill>
          <a:ln w="9525">
            <a:solidFill>
              <a:srgbClr val="FFFFFF"/>
            </a:solidFill>
          </a:ln>
        </p:spPr>
        <p:txBody>
          <a:bodyPr/>
          <a:lstStyle/>
          <a:p/>
        </p:txBody>
      </p:sp>
      <p:sp>
        <p:nvSpPr>
          <p:cNvPr id="99" name="arc"/>
          <p:cNvSpPr>
            <a:spLocks noGrp="1"/>
          </p:cNvSpPr>
          <p:nvPr/>
        </p:nvSpPr>
        <p:spPr>
          <a:xfrm>
            <a:off x="1188828" y="1908704"/>
            <a:ext cx="1442249" cy="1975023"/>
          </a:xfrm>
          <a:custGeom>
            <a:avLst/>
            <a:gdLst/>
            <a:ahLst/>
            <a:cxnLst/>
            <a:rect l="0" t="0" r="1442249" b="1975023"/>
            <a:pathLst>
              <a:path w="1442249" h="1975023">
                <a:moveTo>
                  <a:pt x="27675" y="1975023"/>
                </a:moveTo>
                <a:lnTo>
                  <a:pt x="16195" y="1901106"/>
                </a:lnTo>
                <a:lnTo>
                  <a:pt x="7747" y="1826780"/>
                </a:lnTo>
                <a:lnTo>
                  <a:pt x="2346" y="1752171"/>
                </a:lnTo>
                <a:lnTo>
                  <a:pt x="0" y="1677404"/>
                </a:lnTo>
                <a:lnTo>
                  <a:pt x="714" y="1602604"/>
                </a:lnTo>
                <a:lnTo>
                  <a:pt x="4487" y="1527895"/>
                </a:lnTo>
                <a:lnTo>
                  <a:pt x="11311" y="1453403"/>
                </a:lnTo>
                <a:lnTo>
                  <a:pt x="21176" y="1379252"/>
                </a:lnTo>
                <a:lnTo>
                  <a:pt x="34065" y="1305567"/>
                </a:lnTo>
                <a:lnTo>
                  <a:pt x="49957" y="1232471"/>
                </a:lnTo>
                <a:lnTo>
                  <a:pt x="68824" y="1160085"/>
                </a:lnTo>
                <a:lnTo>
                  <a:pt x="90636" y="1088532"/>
                </a:lnTo>
                <a:lnTo>
                  <a:pt x="115356" y="1017931"/>
                </a:lnTo>
                <a:lnTo>
                  <a:pt x="142943" y="948399"/>
                </a:lnTo>
                <a:lnTo>
                  <a:pt x="173350" y="880054"/>
                </a:lnTo>
                <a:lnTo>
                  <a:pt x="206526" y="813010"/>
                </a:lnTo>
                <a:lnTo>
                  <a:pt x="242416" y="747378"/>
                </a:lnTo>
                <a:lnTo>
                  <a:pt x="280961" y="683269"/>
                </a:lnTo>
                <a:lnTo>
                  <a:pt x="322095" y="620790"/>
                </a:lnTo>
                <a:lnTo>
                  <a:pt x="365749" y="560045"/>
                </a:lnTo>
                <a:lnTo>
                  <a:pt x="411851" y="501137"/>
                </a:lnTo>
                <a:lnTo>
                  <a:pt x="460324" y="444163"/>
                </a:lnTo>
                <a:lnTo>
                  <a:pt x="511086" y="389219"/>
                </a:lnTo>
                <a:lnTo>
                  <a:pt x="564052" y="336396"/>
                </a:lnTo>
                <a:lnTo>
                  <a:pt x="619135" y="285784"/>
                </a:lnTo>
                <a:lnTo>
                  <a:pt x="676241" y="237467"/>
                </a:lnTo>
                <a:lnTo>
                  <a:pt x="735275" y="191526"/>
                </a:lnTo>
                <a:lnTo>
                  <a:pt x="796138" y="148037"/>
                </a:lnTo>
                <a:lnTo>
                  <a:pt x="858729" y="107074"/>
                </a:lnTo>
                <a:lnTo>
                  <a:pt x="922943" y="68705"/>
                </a:lnTo>
                <a:lnTo>
                  <a:pt x="988673" y="32993"/>
                </a:lnTo>
                <a:lnTo>
                  <a:pt x="1055807" y="0"/>
                </a:lnTo>
                <a:lnTo>
                  <a:pt x="1442249" y="828728"/>
                </a:lnTo>
                <a:lnTo>
                  <a:pt x="1408682" y="845224"/>
                </a:lnTo>
                <a:lnTo>
                  <a:pt x="1375817" y="863080"/>
                </a:lnTo>
                <a:lnTo>
                  <a:pt x="1343710" y="882265"/>
                </a:lnTo>
                <a:lnTo>
                  <a:pt x="1312415" y="902746"/>
                </a:lnTo>
                <a:lnTo>
                  <a:pt x="1281983" y="924491"/>
                </a:lnTo>
                <a:lnTo>
                  <a:pt x="1252466" y="947461"/>
                </a:lnTo>
                <a:lnTo>
                  <a:pt x="1223913" y="971620"/>
                </a:lnTo>
                <a:lnTo>
                  <a:pt x="1196372" y="996926"/>
                </a:lnTo>
                <a:lnTo>
                  <a:pt x="1169889" y="1023337"/>
                </a:lnTo>
                <a:lnTo>
                  <a:pt x="1144508" y="1050809"/>
                </a:lnTo>
                <a:lnTo>
                  <a:pt x="1120271" y="1079296"/>
                </a:lnTo>
                <a:lnTo>
                  <a:pt x="1097220" y="1108750"/>
                </a:lnTo>
                <a:lnTo>
                  <a:pt x="1075393" y="1139123"/>
                </a:lnTo>
                <a:lnTo>
                  <a:pt x="1054826" y="1170362"/>
                </a:lnTo>
                <a:lnTo>
                  <a:pt x="1035554" y="1202417"/>
                </a:lnTo>
                <a:lnTo>
                  <a:pt x="1017609" y="1235233"/>
                </a:lnTo>
                <a:lnTo>
                  <a:pt x="1001021" y="1268755"/>
                </a:lnTo>
                <a:lnTo>
                  <a:pt x="985817" y="1302927"/>
                </a:lnTo>
                <a:lnTo>
                  <a:pt x="972024" y="1337693"/>
                </a:lnTo>
                <a:lnTo>
                  <a:pt x="959664" y="1372994"/>
                </a:lnTo>
                <a:lnTo>
                  <a:pt x="948758" y="1408770"/>
                </a:lnTo>
                <a:lnTo>
                  <a:pt x="939324" y="1444963"/>
                </a:lnTo>
                <a:lnTo>
                  <a:pt x="931378" y="1481511"/>
                </a:lnTo>
                <a:lnTo>
                  <a:pt x="924934" y="1518354"/>
                </a:lnTo>
                <a:lnTo>
                  <a:pt x="920001" y="1555429"/>
                </a:lnTo>
                <a:lnTo>
                  <a:pt x="916589" y="1592675"/>
                </a:lnTo>
                <a:lnTo>
                  <a:pt x="914703" y="1630030"/>
                </a:lnTo>
                <a:lnTo>
                  <a:pt x="914346" y="1667430"/>
                </a:lnTo>
                <a:lnTo>
                  <a:pt x="915519" y="1704813"/>
                </a:lnTo>
                <a:lnTo>
                  <a:pt x="918219" y="1742118"/>
                </a:lnTo>
                <a:lnTo>
                  <a:pt x="922443" y="1779281"/>
                </a:lnTo>
                <a:lnTo>
                  <a:pt x="928183" y="1816239"/>
                </a:lnTo>
                <a:close/>
              </a:path>
            </a:pathLst>
          </a:custGeom>
          <a:solidFill>
            <a:srgbClr val="8A6010"/>
          </a:solidFill>
          <a:ln w="9525">
            <a:solidFill>
              <a:srgbClr val="FFFFFF"/>
            </a:solidFill>
          </a:ln>
        </p:spPr>
        <p:txBody>
          <a:bodyPr/>
          <a:lstStyle/>
          <a:p/>
        </p:txBody>
      </p:sp>
      <p:sp>
        <p:nvSpPr>
          <p:cNvPr id="99" name="arc"/>
          <p:cNvSpPr>
            <a:spLocks noGrp="1"/>
          </p:cNvSpPr>
          <p:nvPr/>
        </p:nvSpPr>
        <p:spPr>
          <a:xfrm>
            <a:off x="2244635" y="1737360"/>
            <a:ext cx="772885" cy="1000072"/>
          </a:xfrm>
          <a:custGeom>
            <a:avLst/>
            <a:gdLst/>
            <a:ahLst/>
            <a:cxnLst/>
            <a:rect l="0" t="0" r="772885" b="1000072"/>
            <a:pathLst>
              <a:path w="772885" h="1000072">
                <a:moveTo>
                  <a:pt x="0" y="171344"/>
                </a:moveTo>
                <a:lnTo>
                  <a:pt x="22671" y="160960"/>
                </a:lnTo>
                <a:lnTo>
                  <a:pt x="45482" y="150886"/>
                </a:lnTo>
                <a:lnTo>
                  <a:pt x="68428" y="141123"/>
                </a:lnTo>
                <a:lnTo>
                  <a:pt x="91505" y="131675"/>
                </a:lnTo>
                <a:lnTo>
                  <a:pt x="114708" y="122542"/>
                </a:lnTo>
                <a:lnTo>
                  <a:pt x="138034" y="113727"/>
                </a:lnTo>
                <a:lnTo>
                  <a:pt x="161478" y="105230"/>
                </a:lnTo>
                <a:lnTo>
                  <a:pt x="185036" y="97054"/>
                </a:lnTo>
                <a:lnTo>
                  <a:pt x="208703" y="89199"/>
                </a:lnTo>
                <a:lnTo>
                  <a:pt x="232475" y="81668"/>
                </a:lnTo>
                <a:lnTo>
                  <a:pt x="256347" y="74462"/>
                </a:lnTo>
                <a:lnTo>
                  <a:pt x="280315" y="67583"/>
                </a:lnTo>
                <a:lnTo>
                  <a:pt x="304375" y="61030"/>
                </a:lnTo>
                <a:lnTo>
                  <a:pt x="328522" y="54806"/>
                </a:lnTo>
                <a:lnTo>
                  <a:pt x="352752" y="48912"/>
                </a:lnTo>
                <a:lnTo>
                  <a:pt x="377060" y="43349"/>
                </a:lnTo>
                <a:lnTo>
                  <a:pt x="401441" y="38118"/>
                </a:lnTo>
                <a:lnTo>
                  <a:pt x="425891" y="33220"/>
                </a:lnTo>
                <a:lnTo>
                  <a:pt x="450406" y="28656"/>
                </a:lnTo>
                <a:lnTo>
                  <a:pt x="474981" y="24426"/>
                </a:lnTo>
                <a:lnTo>
                  <a:pt x="499612" y="20532"/>
                </a:lnTo>
                <a:lnTo>
                  <a:pt x="524293" y="16974"/>
                </a:lnTo>
                <a:lnTo>
                  <a:pt x="549020" y="13753"/>
                </a:lnTo>
                <a:lnTo>
                  <a:pt x="573789" y="10869"/>
                </a:lnTo>
                <a:lnTo>
                  <a:pt x="598595" y="8324"/>
                </a:lnTo>
                <a:lnTo>
                  <a:pt x="623433" y="6116"/>
                </a:lnTo>
                <a:lnTo>
                  <a:pt x="648299" y="4248"/>
                </a:lnTo>
                <a:lnTo>
                  <a:pt x="673188" y="2719"/>
                </a:lnTo>
                <a:lnTo>
                  <a:pt x="698096" y="1529"/>
                </a:lnTo>
                <a:lnTo>
                  <a:pt x="723018" y="679"/>
                </a:lnTo>
                <a:lnTo>
                  <a:pt x="747949" y="170"/>
                </a:lnTo>
                <a:lnTo>
                  <a:pt x="772884" y="0"/>
                </a:lnTo>
                <a:lnTo>
                  <a:pt x="772885" y="914400"/>
                </a:lnTo>
                <a:lnTo>
                  <a:pt x="760417" y="914485"/>
                </a:lnTo>
                <a:lnTo>
                  <a:pt x="747951" y="914739"/>
                </a:lnTo>
                <a:lnTo>
                  <a:pt x="735490" y="915164"/>
                </a:lnTo>
                <a:lnTo>
                  <a:pt x="723036" y="915759"/>
                </a:lnTo>
                <a:lnTo>
                  <a:pt x="710592" y="916524"/>
                </a:lnTo>
                <a:lnTo>
                  <a:pt x="698159" y="917458"/>
                </a:lnTo>
                <a:lnTo>
                  <a:pt x="685740" y="918562"/>
                </a:lnTo>
                <a:lnTo>
                  <a:pt x="673337" y="919834"/>
                </a:lnTo>
                <a:lnTo>
                  <a:pt x="660952" y="921276"/>
                </a:lnTo>
                <a:lnTo>
                  <a:pt x="648589" y="922887"/>
                </a:lnTo>
                <a:lnTo>
                  <a:pt x="636248" y="924666"/>
                </a:lnTo>
                <a:lnTo>
                  <a:pt x="623933" y="926613"/>
                </a:lnTo>
                <a:lnTo>
                  <a:pt x="611645" y="928728"/>
                </a:lnTo>
                <a:lnTo>
                  <a:pt x="599388" y="931010"/>
                </a:lnTo>
                <a:lnTo>
                  <a:pt x="587163" y="933459"/>
                </a:lnTo>
                <a:lnTo>
                  <a:pt x="574972" y="936074"/>
                </a:lnTo>
                <a:lnTo>
                  <a:pt x="562818" y="938856"/>
                </a:lnTo>
                <a:lnTo>
                  <a:pt x="550703" y="941803"/>
                </a:lnTo>
                <a:lnTo>
                  <a:pt x="538630" y="944915"/>
                </a:lnTo>
                <a:lnTo>
                  <a:pt x="526600" y="948191"/>
                </a:lnTo>
                <a:lnTo>
                  <a:pt x="514616" y="951631"/>
                </a:lnTo>
                <a:lnTo>
                  <a:pt x="502680" y="955234"/>
                </a:lnTo>
                <a:lnTo>
                  <a:pt x="490794" y="958999"/>
                </a:lnTo>
                <a:lnTo>
                  <a:pt x="478960" y="962927"/>
                </a:lnTo>
                <a:lnTo>
                  <a:pt x="467181" y="967015"/>
                </a:lnTo>
                <a:lnTo>
                  <a:pt x="455459" y="971263"/>
                </a:lnTo>
                <a:lnTo>
                  <a:pt x="443796" y="975671"/>
                </a:lnTo>
                <a:lnTo>
                  <a:pt x="432195" y="980237"/>
                </a:lnTo>
                <a:lnTo>
                  <a:pt x="420656" y="984961"/>
                </a:lnTo>
                <a:lnTo>
                  <a:pt x="409183" y="989843"/>
                </a:lnTo>
                <a:lnTo>
                  <a:pt x="397778" y="994880"/>
                </a:lnTo>
                <a:lnTo>
                  <a:pt x="386442" y="1000072"/>
                </a:lnTo>
                <a:close/>
              </a:path>
            </a:pathLst>
          </a:custGeom>
          <a:solidFill>
            <a:srgbClr val="6B3FA0"/>
          </a:solidFill>
          <a:ln w="9525">
            <a:solidFill>
              <a:srgbClr val="FFFFFF"/>
            </a:solidFill>
          </a:ln>
        </p:spPr>
        <p:txBody>
          <a:bodyPr/>
          <a:lstStyle/>
          <a:p/>
        </p:txBody>
      </p:sp>
      <p:sp>
        <p:nvSpPr>
          <p:cNvPr id="100" name="Oval 99"/>
          <p:cNvSpPr/>
          <p:nvPr/>
        </p:nvSpPr>
        <p:spPr>
          <a:xfrm>
            <a:off x="2103120" y="2651760"/>
            <a:ext cx="1828800" cy="1828800"/>
          </a:xfrm>
          <a:prstGeom prst="ellipse">
            <a:avLst/>
          </a:prstGeom>
          <a:solidFill>
            <a:srgbClr val="0C1828"/>
          </a:solidFill>
          <a:ln w="19050">
            <a:solidFill>
              <a:srgbClr val="6B3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TextBox 100"/>
          <p:cNvSpPr txBox="1"/>
          <p:nvPr/>
        </p:nvSpPr>
        <p:spPr>
          <a:xfrm>
            <a:off x="2615184" y="3291840"/>
            <a:ext cx="804672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C8D0E8"/>
                </a:solidFill>
                <a:latin typeface="Calibri"/>
              </a:rPr>
              <a:t>CELL
CYCLE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2852927" y="3767328"/>
            <a:ext cx="329184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0" i="0">
                <a:solidFill>
                  <a:srgbClr val="6B3FA0"/>
                </a:solidFill>
                <a:latin typeface="Calibri"/>
              </a:rPr>
              <a:t>↻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4197715" y="3188026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1A6A8A"/>
                </a:solidFill>
                <a:latin typeface="Calibri"/>
              </a:rPr>
              <a:t>G1: Gap 1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4197715" y="3480634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0">
                <a:solidFill>
                  <a:srgbClr val="5A4A70"/>
                </a:solidFill>
                <a:latin typeface="Calibri"/>
              </a:rPr>
              <a:t>Grows · copies organelles · protein synthesis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680988" y="5218409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2A8A2A"/>
                </a:solidFill>
                <a:latin typeface="Calibri"/>
              </a:rPr>
              <a:t>S: Synthesis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680988" y="5511017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0">
                <a:solidFill>
                  <a:srgbClr val="5A4A70"/>
                </a:solidFill>
                <a:latin typeface="Calibri"/>
              </a:rPr>
              <a:t>DNA replication: chromosomes duplicated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-30144" y="2366214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8A6010"/>
                </a:solidFill>
                <a:latin typeface="Calibri"/>
              </a:rPr>
              <a:t>G2: Gap 2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-30144" y="2658822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0">
                <a:solidFill>
                  <a:srgbClr val="5A4A70"/>
                </a:solidFill>
                <a:latin typeface="Calibri"/>
              </a:rPr>
              <a:t>Grows more · checks DNA · prepares to divide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1462006" y="1200418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6B3FA0"/>
                </a:solidFill>
                <a:latin typeface="Calibri"/>
              </a:rPr>
              <a:t>M: Mitosis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1462006" y="1493026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0">
                <a:solidFill>
                  <a:srgbClr val="5A4A70"/>
                </a:solidFill>
                <a:latin typeface="Calibri"/>
              </a:rPr>
              <a:t>Chromosomes separate · 2 new nuclei form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1828799" y="4590288"/>
            <a:ext cx="23774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 i="0">
                <a:solidFill>
                  <a:srgbClr val="1A6A8A"/>
                </a:solidFill>
                <a:latin typeface="Calibri"/>
              </a:rPr>
              <a:t>INTERPHASE
(~90% of cycle)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6126480" y="1078992"/>
            <a:ext cx="5577840" cy="5193792"/>
          </a:xfrm>
          <a:prstGeom prst="rect">
            <a:avLst/>
          </a:prstGeom>
          <a:solidFill>
            <a:srgbClr val="F8F5FF"/>
          </a:solidFill>
          <a:ln w="9525">
            <a:solidFill>
              <a:srgbClr val="6B3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3" name="TextBox 112"/>
          <p:cNvSpPr txBox="1"/>
          <p:nvPr/>
        </p:nvSpPr>
        <p:spPr>
          <a:xfrm>
            <a:off x="6309360" y="1152144"/>
            <a:ext cx="5212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6B3FA0"/>
                </a:solidFill>
                <a:latin typeface="Calibri"/>
              </a:rPr>
              <a:t>Why does mitosis matter?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6309360" y="1572768"/>
            <a:ext cx="5212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6B3FA0"/>
                </a:solidFill>
                <a:latin typeface="Calibri"/>
              </a:rPr>
              <a:t>Growth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6309360" y="1865376"/>
            <a:ext cx="521208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0A2E"/>
                </a:solidFill>
                <a:latin typeface="Calibri"/>
              </a:rPr>
              <a:t>Multicellular organisms grow from a single fertilised egg by mitosis: all body cells produced this way.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6309360" y="2487168"/>
            <a:ext cx="5212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6B3FA0"/>
                </a:solidFill>
                <a:latin typeface="Calibri"/>
              </a:rPr>
              <a:t>Repair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6309360" y="2779775"/>
            <a:ext cx="521208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0A2E"/>
                </a:solidFill>
                <a:latin typeface="Calibri"/>
              </a:rPr>
              <a:t>Damaged or worn-out cells are replaced: skin cells, red blood cells, gut lining.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6309360" y="3401568"/>
            <a:ext cx="5212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6B3FA0"/>
                </a:solidFill>
                <a:latin typeface="Calibri"/>
              </a:rPr>
              <a:t>Asexual reproduction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6309360" y="3694176"/>
            <a:ext cx="521208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0A2E"/>
                </a:solidFill>
                <a:latin typeface="Calibri"/>
              </a:rPr>
              <a:t>Some organisms reproduce entirely by mitosis: strawberry runners, potato tubers, bacterial binary fission.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6309360" y="4315968"/>
            <a:ext cx="5212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6B3FA0"/>
                </a:solidFill>
                <a:latin typeface="Calibri"/>
              </a:rPr>
              <a:t>Daughter cells are IDENTICAL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6309360" y="4608576"/>
            <a:ext cx="521208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0A2E"/>
                </a:solidFill>
                <a:latin typeface="Calibri"/>
              </a:rPr>
              <a:t>Both daughter cells receive a complete copy of the parent cell's DNA: genetically identical to each other and to the parent.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6309360" y="5230368"/>
            <a:ext cx="5212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6B3FA0"/>
                </a:solidFill>
                <a:latin typeface="Calibri"/>
              </a:rPr>
              <a:t>Checkpoints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6309360" y="5522976"/>
            <a:ext cx="521208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0A2E"/>
                </a:solidFill>
                <a:latin typeface="Calibri"/>
              </a:rPr>
              <a:t>The cell cycle has checkpoints at G1, G2 and M phase. DNA damage → cycle arrested → repair attempted. Failed checkpoints → cancer.</a:t>
            </a:r>
          </a:p>
        </p:txBody>
      </p:sp>
      <p:sp>
        <p:nvSpPr>
          <p:cNvPr id="124" name="Rectangle 123"/>
          <p:cNvSpPr/>
          <p:nvPr/>
        </p:nvSpPr>
        <p:spPr>
          <a:xfrm>
            <a:off x="6126480" y="6254496"/>
            <a:ext cx="5577840" cy="420624"/>
          </a:xfrm>
          <a:prstGeom prst="rect">
            <a:avLst/>
          </a:prstGeom>
          <a:solidFill>
            <a:srgbClr val="2A0848"/>
          </a:solidFill>
          <a:ln w="9525">
            <a:solidFill>
              <a:srgbClr val="A67B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5" name="TextBox 124"/>
          <p:cNvSpPr txBox="1"/>
          <p:nvPr/>
        </p:nvSpPr>
        <p:spPr>
          <a:xfrm>
            <a:off x="6309360" y="6309360"/>
            <a:ext cx="521208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E0C8FF"/>
                </a:solidFill>
                <a:latin typeface="Calibri"/>
              </a:rPr>
              <a:t>⚠️ Cancer = uncontrolled cell division: checkpoints fail → tumour forms</a:t>
            </a:r>
          </a:p>
        </p:txBody>
      </p:sp>
      <p:sp>
        <p:nvSpPr>
          <p:cNvPr id="126" name="Rectangle 125"/>
          <p:cNvSpPr/>
          <p:nvPr/>
        </p:nvSpPr>
        <p:spPr>
          <a:xfrm>
            <a:off x="0" y="6492240"/>
            <a:ext cx="12188952" cy="365760"/>
          </a:xfrm>
          <a:prstGeom prst="rect">
            <a:avLst/>
          </a:prstGeom>
          <a:solidFill>
            <a:srgbClr val="3D1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7" name="TextBox 126"/>
          <p:cNvSpPr txBox="1"/>
          <p:nvPr/>
        </p:nvSpPr>
        <p:spPr>
          <a:xfrm>
            <a:off x="274320" y="6510528"/>
            <a:ext cx="1161288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C8A8F0"/>
                </a:solidFill>
                <a:latin typeface="Calibri"/>
              </a:rPr>
              <a:t>AQA GCSE Biology · Paper 1 · Cell Biology: Cell Division &amp; Stem Cells  ·  worldofteaching.com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600" b="1" i="0">
                <a:solidFill>
                  <a:srgbClr val="1A0A2E"/>
                </a:solidFill>
                <a:latin typeface="Georgia"/>
              </a:rPr>
              <a:t>Stages of Mitosis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804672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A4A70"/>
                </a:solidFill>
                <a:latin typeface="Calibri"/>
              </a:rPr>
              <a:t>Mitosis has four distinct phases: PMAT is a useful way to remember them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115568"/>
            <a:ext cx="2743200" cy="5074920"/>
          </a:xfrm>
          <a:prstGeom prst="rect">
            <a:avLst/>
          </a:prstGeom>
          <a:solidFill>
            <a:srgbClr val="F8F5FF"/>
          </a:solidFill>
          <a:ln w="9525">
            <a:solidFill>
              <a:srgbClr val="6B3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115568"/>
            <a:ext cx="2743200" cy="457200"/>
          </a:xfrm>
          <a:prstGeom prst="rect">
            <a:avLst/>
          </a:prstGeom>
          <a:solidFill>
            <a:srgbClr val="6B3F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1133856"/>
            <a:ext cx="45720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1207008"/>
            <a:ext cx="20116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Calibri"/>
              </a:rPr>
              <a:t>Prophase</a:t>
            </a:r>
          </a:p>
        </p:txBody>
      </p:sp>
      <p:sp>
        <p:nvSpPr>
          <p:cNvPr id="9" name="Oval 8"/>
          <p:cNvSpPr/>
          <p:nvPr/>
        </p:nvSpPr>
        <p:spPr>
          <a:xfrm>
            <a:off x="1325880" y="2194560"/>
            <a:ext cx="411480" cy="731520"/>
          </a:xfrm>
          <a:prstGeom prst="ellipse">
            <a:avLst/>
          </a:prstGeom>
          <a:solidFill>
            <a:srgbClr val="6B3F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325880" y="2606039"/>
            <a:ext cx="411480" cy="4572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920240" y="2194560"/>
            <a:ext cx="411480" cy="731520"/>
          </a:xfrm>
          <a:prstGeom prst="ellipse">
            <a:avLst/>
          </a:prstGeom>
          <a:solidFill>
            <a:srgbClr val="6B3F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920240" y="2606039"/>
            <a:ext cx="411480" cy="4572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97280" y="3063239"/>
            <a:ext cx="14630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0">
                <a:solidFill>
                  <a:srgbClr val="6B3FA0"/>
                </a:solidFill>
                <a:latin typeface="Calibri"/>
              </a:rPr>
              <a:t>Chromosomes
condense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" y="3310128"/>
            <a:ext cx="2523744" cy="2788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0A2E"/>
                </a:solidFill>
                <a:latin typeface="Calibri"/>
              </a:rPr>
              <a:t>Chromosomes condense and become visible (shorten and thicken). Centrioles move to poles. Nuclear envelope breaks down. Spindle fibres begin to form.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383280" y="1115568"/>
            <a:ext cx="2743200" cy="5074920"/>
          </a:xfrm>
          <a:prstGeom prst="rect">
            <a:avLst/>
          </a:prstGeom>
          <a:solidFill>
            <a:srgbClr val="F8F5FF"/>
          </a:solidFill>
          <a:ln w="9525">
            <a:solidFill>
              <a:srgbClr val="1A6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383280" y="1115568"/>
            <a:ext cx="2743200" cy="457200"/>
          </a:xfrm>
          <a:prstGeom prst="rect">
            <a:avLst/>
          </a:prstGeom>
          <a:solidFill>
            <a:srgbClr val="1A6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474720" y="1133856"/>
            <a:ext cx="45720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libri"/>
              </a:rPr>
              <a:t>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977640" y="1207008"/>
            <a:ext cx="20116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Calibri"/>
              </a:rPr>
              <a:t>Metaphase</a:t>
            </a:r>
          </a:p>
        </p:txBody>
      </p:sp>
      <p:sp>
        <p:nvSpPr>
          <p:cNvPr id="1" name="ln"/>
          <p:cNvSpPr>
            <a:spLocks noGrp="1"/>
          </p:cNvSpPr>
          <p:nvPr/>
        </p:nvSpPr>
        <p:spPr>
          <a:xfrm flipH="0" flipV="0">
            <a:off x="3840480" y="2560320"/>
            <a:ext cx="1828800" cy="914"/>
          </a:xfrm>
          <a:prstGeom prst="line">
            <a:avLst/>
          </a:prstGeom>
          <a:noFill/>
          <a:ln w="10160">
            <a:solidFill>
              <a:srgbClr val="1A6A8A"/>
            </a:solidFill>
          </a:ln>
        </p:spPr>
        <p:txBody>
          <a:bodyPr/>
          <a:lstStyle/>
          <a:p/>
        </p:txBody>
      </p:sp>
      <p:sp>
        <p:nvSpPr>
          <p:cNvPr id="19" name="Oval 18"/>
          <p:cNvSpPr/>
          <p:nvPr/>
        </p:nvSpPr>
        <p:spPr>
          <a:xfrm>
            <a:off x="4526280" y="2057400"/>
            <a:ext cx="365760" cy="502920"/>
          </a:xfrm>
          <a:prstGeom prst="ellipse">
            <a:avLst/>
          </a:prstGeom>
          <a:solidFill>
            <a:srgbClr val="1A6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4617720" y="2057400"/>
            <a:ext cx="365760" cy="502920"/>
          </a:xfrm>
          <a:prstGeom prst="ellipse">
            <a:avLst/>
          </a:prstGeom>
          <a:solidFill>
            <a:srgbClr val="1A6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023360" y="3063239"/>
            <a:ext cx="14630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0">
                <a:solidFill>
                  <a:srgbClr val="1A6A8A"/>
                </a:solidFill>
                <a:latin typeface="Calibri"/>
              </a:rPr>
              <a:t>Lined up at
equator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493008" y="3310128"/>
            <a:ext cx="2523744" cy="2788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0A2E"/>
                </a:solidFill>
                <a:latin typeface="Calibri"/>
              </a:rPr>
              <a:t>Chromosomes line up along the EQUATOR (middle) of the cell. Spindle fibres attach to centromeres. Each chromosome attached to fibres from BOTH poles.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309360" y="1115568"/>
            <a:ext cx="2743200" cy="5074920"/>
          </a:xfrm>
          <a:prstGeom prst="rect">
            <a:avLst/>
          </a:prstGeom>
          <a:solidFill>
            <a:srgbClr val="F8F5FF"/>
          </a:solidFill>
          <a:ln w="9525">
            <a:solidFill>
              <a:srgbClr val="1B5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309360" y="1115568"/>
            <a:ext cx="2743200" cy="4572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0" y="1133856"/>
            <a:ext cx="45720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03720" y="1207008"/>
            <a:ext cx="20116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Calibri"/>
              </a:rPr>
              <a:t>Anaphase</a:t>
            </a:r>
          </a:p>
        </p:txBody>
      </p:sp>
      <p:sp>
        <p:nvSpPr>
          <p:cNvPr id="1" name="ln"/>
          <p:cNvSpPr>
            <a:spLocks noGrp="1"/>
          </p:cNvSpPr>
          <p:nvPr/>
        </p:nvSpPr>
        <p:spPr>
          <a:xfrm flipH="0" flipV="1">
            <a:off x="7680960" y="1920239"/>
            <a:ext cx="914" cy="457200"/>
          </a:xfrm>
          <a:prstGeom prst="line">
            <a:avLst/>
          </a:prstGeom>
          <a:noFill/>
          <a:ln w="10160">
            <a:solidFill>
              <a:srgbClr val="1B5E20"/>
            </a:solidFill>
            <a:tailEnd type="arrow" w="med" len="med"/>
          </a:ln>
        </p:spPr>
        <p:txBody>
          <a:bodyPr/>
          <a:lstStyle/>
          <a:p/>
        </p:txBody>
      </p:sp>
      <p:sp>
        <p:nvSpPr>
          <p:cNvPr id="1" name="ln"/>
          <p:cNvSpPr>
            <a:spLocks noGrp="1"/>
          </p:cNvSpPr>
          <p:nvPr/>
        </p:nvSpPr>
        <p:spPr>
          <a:xfrm flipH="0" flipV="0">
            <a:off x="7680960" y="2743200"/>
            <a:ext cx="914" cy="457200"/>
          </a:xfrm>
          <a:prstGeom prst="line">
            <a:avLst/>
          </a:prstGeom>
          <a:noFill/>
          <a:ln w="10160">
            <a:solidFill>
              <a:srgbClr val="1B5E20"/>
            </a:solidFill>
            <a:tailEnd type="arrow" w="med" len="med"/>
          </a:ln>
        </p:spPr>
        <p:txBody>
          <a:bodyPr/>
          <a:lstStyle/>
          <a:p/>
        </p:txBody>
      </p:sp>
      <p:sp>
        <p:nvSpPr>
          <p:cNvPr id="27" name="Oval 26"/>
          <p:cNvSpPr/>
          <p:nvPr/>
        </p:nvSpPr>
        <p:spPr>
          <a:xfrm>
            <a:off x="7498080" y="1783079"/>
            <a:ext cx="365760" cy="411480"/>
          </a:xfrm>
          <a:prstGeom prst="ellipse">
            <a:avLst/>
          </a:prstGeom>
          <a:solidFill>
            <a:srgbClr val="1B5E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7498080" y="3063239"/>
            <a:ext cx="365760" cy="411480"/>
          </a:xfrm>
          <a:prstGeom prst="ellipse">
            <a:avLst/>
          </a:prstGeom>
          <a:solidFill>
            <a:srgbClr val="1B5E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949440" y="3566160"/>
            <a:ext cx="14630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0">
                <a:solidFill>
                  <a:srgbClr val="1B5E20"/>
                </a:solidFill>
                <a:latin typeface="Calibri"/>
              </a:rPr>
              <a:t>Chromatids
separate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19088" y="3310128"/>
            <a:ext cx="2523744" cy="2788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0A2E"/>
                </a:solidFill>
                <a:latin typeface="Calibri"/>
              </a:rPr>
              <a:t>Spindle fibres CONTRACT and pull chromatids to OPPOSITE POLES. Cell elongates. Sister chromatids separate: now called chromosomes again.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9235440" y="1115568"/>
            <a:ext cx="2743200" cy="5074920"/>
          </a:xfrm>
          <a:prstGeom prst="rect">
            <a:avLst/>
          </a:prstGeom>
          <a:solidFill>
            <a:srgbClr val="F8F5FF"/>
          </a:solidFill>
          <a:ln w="9525">
            <a:solidFill>
              <a:srgbClr val="8B4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9235440" y="1115568"/>
            <a:ext cx="2743200" cy="457200"/>
          </a:xfrm>
          <a:prstGeom prst="rect">
            <a:avLst/>
          </a:prstGeom>
          <a:solidFill>
            <a:srgbClr val="8B4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326880" y="1133856"/>
            <a:ext cx="45720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libri"/>
              </a:rPr>
              <a:t>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829800" y="1207008"/>
            <a:ext cx="20116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Calibri"/>
              </a:rPr>
              <a:t>Telophase</a:t>
            </a:r>
          </a:p>
        </p:txBody>
      </p:sp>
      <p:sp>
        <p:nvSpPr>
          <p:cNvPr id="35" name="Oval 34"/>
          <p:cNvSpPr/>
          <p:nvPr/>
        </p:nvSpPr>
        <p:spPr>
          <a:xfrm>
            <a:off x="9692640" y="2011679"/>
            <a:ext cx="822960" cy="731520"/>
          </a:xfrm>
          <a:prstGeom prst="ellipse">
            <a:avLst/>
          </a:prstGeom>
          <a:solidFill>
            <a:srgbClr val="8B4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10698480" y="2011679"/>
            <a:ext cx="822960" cy="731520"/>
          </a:xfrm>
          <a:prstGeom prst="ellipse">
            <a:avLst/>
          </a:prstGeom>
          <a:solidFill>
            <a:srgbClr val="8B4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9875520" y="2926079"/>
            <a:ext cx="14630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0">
                <a:solidFill>
                  <a:srgbClr val="8B4000"/>
                </a:solidFill>
                <a:latin typeface="Calibri"/>
              </a:rPr>
              <a:t>2 identical
cells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345168" y="3310128"/>
            <a:ext cx="2523744" cy="2788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0A2E"/>
                </a:solidFill>
                <a:latin typeface="Calibri"/>
              </a:rPr>
              <a:t>Nuclear envelopes reform around each set of chromosomes. Chromosomes decondense (become less visible). Cytoplasm divides (cytokinesis) → two identical daughter cells.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0" y="6492240"/>
            <a:ext cx="12188952" cy="365760"/>
          </a:xfrm>
          <a:prstGeom prst="rect">
            <a:avLst/>
          </a:prstGeom>
          <a:solidFill>
            <a:srgbClr val="3D1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74320" y="6510528"/>
            <a:ext cx="1161288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C8A8F0"/>
                </a:solidFill>
                <a:latin typeface="Calibri"/>
              </a:rPr>
              <a:t>AQA GCSE Biology · Paper 1 · Cell Biology: Cell Division &amp; Stem Cells  ·  worldofteaching.com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 i="0">
                <a:solidFill>
                  <a:srgbClr val="1A0A2E"/>
                </a:solidFill>
                <a:latin typeface="Georgia"/>
              </a:rPr>
              <a:t>Stem Cells: What Are They?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804672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A4A70"/>
                </a:solidFill>
                <a:latin typeface="Calibri"/>
              </a:rPr>
              <a:t>Undifferentiated cells that can divide and differentiate into many cell types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170432"/>
            <a:ext cx="5577840" cy="2322576"/>
          </a:xfrm>
          <a:prstGeom prst="rect">
            <a:avLst/>
          </a:prstGeom>
          <a:solidFill>
            <a:srgbClr val="F0F4FF"/>
          </a:solidFill>
          <a:ln w="9525"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170432"/>
            <a:ext cx="5577840" cy="438912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243584"/>
            <a:ext cx="36576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Calibri"/>
              </a:rPr>
              <a:t>Embryonic
Stem Cells</a:t>
            </a:r>
          </a:p>
        </p:txBody>
      </p:sp>
      <p:sp>
        <p:nvSpPr>
          <p:cNvPr id="8" name="Rectangle 7"/>
          <p:cNvSpPr/>
          <p:nvPr/>
        </p:nvSpPr>
        <p:spPr>
          <a:xfrm>
            <a:off x="4297680" y="1243584"/>
            <a:ext cx="1536192" cy="3108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315968" y="1261872"/>
            <a:ext cx="1499616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 i="0">
                <a:solidFill>
                  <a:srgbClr val="1565C0"/>
                </a:solidFill>
                <a:latin typeface="Calibri"/>
              </a:rPr>
              <a:t>Pluripotent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1700784"/>
            <a:ext cx="5358384" cy="17007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0A2E"/>
                </a:solidFill>
                <a:latin typeface="Calibri"/>
              </a:rPr>
              <a:t>Found in embryo at BLASTOCYST stage (3-5 days after fertilisation)
Can differentiate into ANY body cell type: PLURIPOTENT
Collected from embryos left over from IVF treatment
Highly controversial, ethical debate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09360" y="1170432"/>
            <a:ext cx="5577840" cy="2322576"/>
          </a:xfrm>
          <a:prstGeom prst="rect">
            <a:avLst/>
          </a:prstGeom>
          <a:solidFill>
            <a:srgbClr val="F0FFF4"/>
          </a:solidFill>
          <a:ln w="9525">
            <a:solidFill>
              <a:srgbClr val="1B5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309360" y="1170432"/>
            <a:ext cx="5577840" cy="438912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088" y="1243584"/>
            <a:ext cx="36576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Calibri"/>
              </a:rPr>
              <a:t>Adult
Stem Cells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149840" y="1243584"/>
            <a:ext cx="1536192" cy="3108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168128" y="1261872"/>
            <a:ext cx="1499616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 i="0">
                <a:solidFill>
                  <a:srgbClr val="1B5E20"/>
                </a:solidFill>
                <a:latin typeface="Calibri"/>
              </a:rPr>
              <a:t>Multipotent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19088" y="1700784"/>
            <a:ext cx="5358384" cy="17007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0A2E"/>
                </a:solidFill>
                <a:latin typeface="Calibri"/>
              </a:rPr>
              <a:t>Found in specific tissues of adults: e.g. bone marrow, brain
More limited, can only form a RANGE of related cell types, MULTIPOTENT
Bone marrow → blood cells (red, white, platelets)
Used in bone marrow transplants for leukaemia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3657600"/>
            <a:ext cx="5577840" cy="2322576"/>
          </a:xfrm>
          <a:prstGeom prst="rect">
            <a:avLst/>
          </a:prstGeom>
          <a:solidFill>
            <a:srgbClr val="F8F0FF"/>
          </a:solidFill>
          <a:ln w="9525">
            <a:solidFill>
              <a:srgbClr val="6B3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3657600"/>
            <a:ext cx="5577840" cy="438912"/>
          </a:xfrm>
          <a:prstGeom prst="rect">
            <a:avLst/>
          </a:prstGeom>
          <a:solidFill>
            <a:srgbClr val="6B3F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66928" y="3730752"/>
            <a:ext cx="36576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Calibri"/>
              </a:rPr>
              <a:t>Induced Pluripotent
Stem Cells (iPSCs)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297680" y="3730752"/>
            <a:ext cx="1536192" cy="3108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315968" y="3749039"/>
            <a:ext cx="1499616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 i="0">
                <a:solidFill>
                  <a:srgbClr val="6B3FA0"/>
                </a:solidFill>
                <a:latin typeface="Calibri"/>
              </a:rPr>
              <a:t>Pluripotent
(engineered)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4187952"/>
            <a:ext cx="5358384" cy="17007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0A2E"/>
                </a:solidFill>
                <a:latin typeface="Calibri"/>
              </a:rPr>
              <a:t>Adult cells REPROGRAMMED back to pluripotent state
Using specific genes/proteins introduced into adult cells
Avoids ethical issues of using embryos
Still experimental: risk of cancer, immune rejection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309360" y="3657600"/>
            <a:ext cx="5577840" cy="2322576"/>
          </a:xfrm>
          <a:prstGeom prst="rect">
            <a:avLst/>
          </a:prstGeom>
          <a:solidFill>
            <a:srgbClr val="E8F5E9"/>
          </a:solidFill>
          <a:ln w="9525">
            <a:solidFill>
              <a:srgbClr val="2E7D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309360" y="3657600"/>
            <a:ext cx="5577840" cy="438912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9088" y="3730752"/>
            <a:ext cx="36576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Calibri"/>
              </a:rPr>
              <a:t>Plant
Meristem Cells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0149840" y="3730752"/>
            <a:ext cx="1536192" cy="3108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0168128" y="3749039"/>
            <a:ext cx="1499616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 i="0">
                <a:solidFill>
                  <a:srgbClr val="2E7D32"/>
                </a:solidFill>
                <a:latin typeface="Calibri"/>
              </a:rPr>
              <a:t>Totipotent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19088" y="4187952"/>
            <a:ext cx="5358384" cy="17007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0A2E"/>
                </a:solidFill>
                <a:latin typeface="Calibri"/>
              </a:rPr>
              <a:t>Found at growing tips of roots and shoots
Can differentiate into ANY plant cell type: TOTIPOTENT
Used in tissue culture/micropropagation
Plants can be cloned rapidly from small samples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6492240"/>
            <a:ext cx="12188952" cy="365760"/>
          </a:xfrm>
          <a:prstGeom prst="rect">
            <a:avLst/>
          </a:prstGeom>
          <a:solidFill>
            <a:srgbClr val="3D1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274320" y="6510528"/>
            <a:ext cx="1161288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C8A8F0"/>
                </a:solidFill>
                <a:latin typeface="Calibri"/>
              </a:rPr>
              <a:t>AQA GCSE Biology · Paper 1 · Cell Biology: Cell Division &amp; Stem Cells  ·  worldofteaching.com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1A0A2E"/>
                </a:solidFill>
                <a:latin typeface="Georgia"/>
              </a:rPr>
              <a:t>Stem Cells: Medical Uses &amp; Ethical Issues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804672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A4A70"/>
                </a:solidFill>
                <a:latin typeface="Calibri"/>
              </a:rPr>
              <a:t>Stem cells offer tremendous medical potential: but raise profound ethical questions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115568"/>
            <a:ext cx="5486400" cy="5074920"/>
          </a:xfrm>
          <a:prstGeom prst="rect">
            <a:avLst/>
          </a:prstGeom>
          <a:solidFill>
            <a:srgbClr val="E8F5E9"/>
          </a:solidFill>
          <a:ln w="9525">
            <a:solidFill>
              <a:srgbClr val="1B5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1188720"/>
            <a:ext cx="512064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B5E20"/>
                </a:solidFill>
                <a:latin typeface="Calibri"/>
              </a:rPr>
              <a:t>✓ Current &amp; Future Medical Uses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591056"/>
            <a:ext cx="5120640" cy="493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0A2E"/>
                </a:solidFill>
                <a:latin typeface="Calibri"/>
              </a:rPr>
              <a:t>▸ Bone marrow transplants: treating leukaemia (blood cancer) · ESTABLISHED TREATMENT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157984"/>
            <a:ext cx="5120640" cy="493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0A2E"/>
                </a:solidFill>
                <a:latin typeface="Calibri"/>
              </a:rPr>
              <a:t>▸ Parkinson's disease: replace damaged dopamine-producing neurones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24912"/>
            <a:ext cx="5120640" cy="493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0A2E"/>
                </a:solidFill>
                <a:latin typeface="Calibri"/>
              </a:rPr>
              <a:t>▸ Type 1 diabetes: replace insulin-producing β cells in pancreas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291839"/>
            <a:ext cx="5120640" cy="493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0A2E"/>
                </a:solidFill>
                <a:latin typeface="Calibri"/>
              </a:rPr>
              <a:t>▸ Spinal cord injuries: regenerate nerve tissue to restore movement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858768"/>
            <a:ext cx="5120640" cy="493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0A2E"/>
                </a:solidFill>
                <a:latin typeface="Calibri"/>
              </a:rPr>
              <a:t>▸ Heart disease: replace damaged heart muscle after heart attack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4425696"/>
            <a:ext cx="5120640" cy="493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0A2E"/>
                </a:solidFill>
                <a:latin typeface="Calibri"/>
              </a:rPr>
              <a:t>▸ Blindness: grow new retinal cells to restore vision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4992624"/>
            <a:ext cx="5120640" cy="493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0A2E"/>
                </a:solidFill>
                <a:latin typeface="Calibri"/>
              </a:rPr>
              <a:t>▸ Organ repair: grow new liver, kidney tissue to treat failure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5559552"/>
            <a:ext cx="5120640" cy="493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0A2E"/>
                </a:solidFill>
                <a:latin typeface="Calibri"/>
              </a:rPr>
              <a:t>▸ Personalised medicine: iPSCs from patient's own cells → no rejection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309360" y="1115568"/>
            <a:ext cx="5486400" cy="5074920"/>
          </a:xfrm>
          <a:prstGeom prst="rect">
            <a:avLst/>
          </a:prstGeom>
          <a:solidFill>
            <a:srgbClr val="FFF5F5"/>
          </a:solidFill>
          <a:ln w="9525"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92240" y="1188720"/>
            <a:ext cx="512064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C62828"/>
                </a:solidFill>
                <a:latin typeface="Calibri"/>
              </a:rPr>
              <a:t>✗ Arguments Against / Ethical Issues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92240" y="1591056"/>
            <a:ext cx="51206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C62828"/>
                </a:solidFill>
                <a:latin typeface="Calibri"/>
              </a:rPr>
              <a:t>Embryo destruction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92240" y="1865376"/>
            <a:ext cx="5120640" cy="493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0A2E"/>
                </a:solidFill>
                <a:latin typeface="Calibri"/>
              </a:rPr>
              <a:t>Using embryonic stem cells requires destroying a human embryo: many consider this morally equivalent to ending a human life.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92240" y="2432304"/>
            <a:ext cx="51206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C62828"/>
                </a:solidFill>
                <a:latin typeface="Calibri"/>
              </a:rPr>
              <a:t>Religious objections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2706624"/>
            <a:ext cx="5120640" cy="493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0A2E"/>
                </a:solidFill>
                <a:latin typeface="Calibri"/>
              </a:rPr>
              <a:t>Many religious traditions hold that life begins at fertilisation: using embryos is unacceptable regardless of medical benefit.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92240" y="3273552"/>
            <a:ext cx="51206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C62828"/>
                </a:solidFill>
                <a:latin typeface="Calibri"/>
              </a:rPr>
              <a:t>Consent issues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92240" y="3547872"/>
            <a:ext cx="5120640" cy="493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0A2E"/>
                </a:solidFill>
                <a:latin typeface="Calibri"/>
              </a:rPr>
              <a:t>Embryos cannot consent to being used for research. Parents' consent may not be sufficient.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92240" y="4114800"/>
            <a:ext cx="51206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C62828"/>
                </a:solidFill>
                <a:latin typeface="Calibri"/>
              </a:rPr>
              <a:t>Cancer risk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92240" y="4389120"/>
            <a:ext cx="5120640" cy="493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0A2E"/>
                </a:solidFill>
                <a:latin typeface="Calibri"/>
              </a:rPr>
              <a:t>Pluripotent cells can form teratomas (tumours) if not fully differentiated before transplant.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92240" y="4956048"/>
            <a:ext cx="51206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C62828"/>
                </a:solidFill>
                <a:latin typeface="Calibri"/>
              </a:rPr>
              <a:t>Immune rejection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92240" y="5230368"/>
            <a:ext cx="5120640" cy="493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0A2E"/>
                </a:solidFill>
                <a:latin typeface="Calibri"/>
              </a:rPr>
              <a:t>Donor stem cells may be rejected by patient's immune system unless iPSCs (from own cells) are used.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6492240"/>
            <a:ext cx="12188952" cy="365760"/>
          </a:xfrm>
          <a:prstGeom prst="rect">
            <a:avLst/>
          </a:prstGeom>
          <a:solidFill>
            <a:srgbClr val="3D1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74320" y="6510528"/>
            <a:ext cx="1161288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C8A8F0"/>
                </a:solidFill>
                <a:latin typeface="Calibri"/>
              </a:rPr>
              <a:t>AQA GCSE Biology · Paper 1 · Cell Biology: Cell Division &amp; Stem Cells  ·  worldofteaching.com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A0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601200" y="-914400"/>
            <a:ext cx="3657600" cy="3657600"/>
          </a:xfrm>
          <a:prstGeom prst="ellipse">
            <a:avLst/>
          </a:prstGeom>
          <a:solidFill>
            <a:srgbClr val="2A10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731520" y="5029200"/>
            <a:ext cx="2743200" cy="2743200"/>
          </a:xfrm>
          <a:prstGeom prst="ellipse">
            <a:avLst/>
          </a:prstGeom>
          <a:solidFill>
            <a:srgbClr val="2A10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27432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 i="0">
                <a:solidFill>
                  <a:srgbClr val="FFFFFF"/>
                </a:solidFill>
                <a:latin typeface="Georgia"/>
              </a:rPr>
              <a:t>Key Vocabulary &amp; Exam Tips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078992"/>
            <a:ext cx="5577840" cy="987552"/>
          </a:xfrm>
          <a:prstGeom prst="rect">
            <a:avLst/>
          </a:prstGeom>
          <a:solidFill>
            <a:srgbClr val="0A1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57200" y="1078992"/>
            <a:ext cx="128016" cy="987552"/>
          </a:xfrm>
          <a:prstGeom prst="rect">
            <a:avLst/>
          </a:prstGeom>
          <a:solidFill>
            <a:srgbClr val="6B3F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76656" y="1170432"/>
            <a:ext cx="523036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6B3FA0"/>
                </a:solidFill>
                <a:latin typeface="Calibri"/>
              </a:rPr>
              <a:t>Mitosis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656" y="1481328"/>
            <a:ext cx="5230368" cy="512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D8C8F0"/>
                </a:solidFill>
                <a:latin typeface="Calibri"/>
              </a:rPr>
              <a:t>Cell division producing 2 IDENTICAL daughter cells: for growth and repair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09360" y="1078992"/>
            <a:ext cx="5577840" cy="987552"/>
          </a:xfrm>
          <a:prstGeom prst="rect">
            <a:avLst/>
          </a:prstGeom>
          <a:solidFill>
            <a:srgbClr val="0A1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309360" y="1078992"/>
            <a:ext cx="128016" cy="987552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28816" y="1170432"/>
            <a:ext cx="523036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B5E20"/>
                </a:solidFill>
                <a:latin typeface="Calibri"/>
              </a:rPr>
              <a:t>Differentiation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28816" y="1481328"/>
            <a:ext cx="5230368" cy="512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D8C8F0"/>
                </a:solidFill>
                <a:latin typeface="Calibri"/>
              </a:rPr>
              <a:t>Process by which a cell becomes specialised for a specific function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2194560"/>
            <a:ext cx="5577840" cy="987552"/>
          </a:xfrm>
          <a:prstGeom prst="rect">
            <a:avLst/>
          </a:prstGeom>
          <a:solidFill>
            <a:srgbClr val="0A1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57200" y="2194560"/>
            <a:ext cx="128016" cy="987552"/>
          </a:xfrm>
          <a:prstGeom prst="rect">
            <a:avLst/>
          </a:prstGeom>
          <a:solidFill>
            <a:srgbClr val="1A6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76656" y="2286000"/>
            <a:ext cx="523036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A6A8A"/>
                </a:solidFill>
                <a:latin typeface="Calibri"/>
              </a:rPr>
              <a:t>Stem cell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6656" y="2596896"/>
            <a:ext cx="5230368" cy="512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D8C8F0"/>
                </a:solidFill>
                <a:latin typeface="Calibri"/>
              </a:rPr>
              <a:t>Undifferentiated cell that can divide and differentiate into other cell types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309360" y="2194560"/>
            <a:ext cx="5577840" cy="987552"/>
          </a:xfrm>
          <a:prstGeom prst="rect">
            <a:avLst/>
          </a:prstGeom>
          <a:solidFill>
            <a:srgbClr val="0A1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309360" y="2194560"/>
            <a:ext cx="128016" cy="987552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28816" y="2286000"/>
            <a:ext cx="523036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565C0"/>
                </a:solidFill>
                <a:latin typeface="Calibri"/>
              </a:rPr>
              <a:t>Pluripotent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28816" y="2596896"/>
            <a:ext cx="5230368" cy="512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D8C8F0"/>
                </a:solidFill>
                <a:latin typeface="Calibri"/>
              </a:rPr>
              <a:t>Can differentiate into MOST cell types: embryonic stem cells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57200" y="3310128"/>
            <a:ext cx="5577840" cy="987552"/>
          </a:xfrm>
          <a:prstGeom prst="rect">
            <a:avLst/>
          </a:prstGeom>
          <a:solidFill>
            <a:srgbClr val="0A1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57200" y="3310128"/>
            <a:ext cx="128016" cy="987552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76656" y="3401568"/>
            <a:ext cx="523036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2E7D32"/>
                </a:solidFill>
                <a:latin typeface="Calibri"/>
              </a:rPr>
              <a:t>Totipotent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6656" y="3712464"/>
            <a:ext cx="5230368" cy="512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D8C8F0"/>
                </a:solidFill>
                <a:latin typeface="Calibri"/>
              </a:rPr>
              <a:t>Can differentiate into ANY cell type: plant meristem cells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309360" y="3310128"/>
            <a:ext cx="5577840" cy="987552"/>
          </a:xfrm>
          <a:prstGeom prst="rect">
            <a:avLst/>
          </a:prstGeom>
          <a:solidFill>
            <a:srgbClr val="0A1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309360" y="3310128"/>
            <a:ext cx="128016" cy="987552"/>
          </a:xfrm>
          <a:prstGeom prst="rect">
            <a:avLst/>
          </a:prstGeom>
          <a:solidFill>
            <a:srgbClr val="8B4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528816" y="3401568"/>
            <a:ext cx="523036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8B4000"/>
                </a:solidFill>
                <a:latin typeface="Calibri"/>
              </a:rPr>
              <a:t>Multipotent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28816" y="3712464"/>
            <a:ext cx="5230368" cy="512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D8C8F0"/>
                </a:solidFill>
                <a:latin typeface="Calibri"/>
              </a:rPr>
              <a:t>Can differentiate into a LIMITED range of cell types: adult stem cells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57200" y="4425696"/>
            <a:ext cx="5577840" cy="987552"/>
          </a:xfrm>
          <a:prstGeom prst="rect">
            <a:avLst/>
          </a:prstGeom>
          <a:solidFill>
            <a:srgbClr val="0A1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57200" y="4425696"/>
            <a:ext cx="128016" cy="987552"/>
          </a:xfrm>
          <a:prstGeom prst="rect">
            <a:avLst/>
          </a:prstGeom>
          <a:solidFill>
            <a:srgbClr val="1A6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76656" y="4517136"/>
            <a:ext cx="523036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A6A8A"/>
                </a:solidFill>
                <a:latin typeface="Calibri"/>
              </a:rPr>
              <a:t>Interphase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76656" y="4828032"/>
            <a:ext cx="5230368" cy="512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D8C8F0"/>
                </a:solidFill>
                <a:latin typeface="Calibri"/>
              </a:rPr>
              <a:t>Period between divisions: G1, S, G2, ~90% of cell cycle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309360" y="4425696"/>
            <a:ext cx="5577840" cy="987552"/>
          </a:xfrm>
          <a:prstGeom prst="rect">
            <a:avLst/>
          </a:prstGeom>
          <a:solidFill>
            <a:srgbClr val="0A1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309360" y="4425696"/>
            <a:ext cx="128016" cy="987552"/>
          </a:xfrm>
          <a:prstGeom prst="rect">
            <a:avLst/>
          </a:prstGeom>
          <a:solidFill>
            <a:srgbClr val="C62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528816" y="4517136"/>
            <a:ext cx="523036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C62828"/>
                </a:solidFill>
                <a:latin typeface="Calibri"/>
              </a:rPr>
              <a:t>Cytokinesis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28816" y="4828032"/>
            <a:ext cx="5230368" cy="512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D8C8F0"/>
                </a:solidFill>
                <a:latin typeface="Calibri"/>
              </a:rPr>
              <a:t>Division of cytoplasm following nuclear division: produces 2 cells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57200" y="5742432"/>
            <a:ext cx="11274552" cy="566928"/>
          </a:xfrm>
          <a:prstGeom prst="rect">
            <a:avLst/>
          </a:prstGeom>
          <a:solidFill>
            <a:srgbClr val="261040"/>
          </a:solidFill>
          <a:ln w="9525">
            <a:solidFill>
              <a:srgbClr val="A67B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0080" y="5797296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E0D0FF"/>
                </a:solidFill>
                <a:latin typeface="Calibri"/>
              </a:rPr>
              <a:t>⭐ Exam tips: Mitosis = IDENTICAL cells. Meiosis = different cells (NOT in Paper 1). Embryonic SCs = pluripotent. Meristem = totipotent. PMAT = Prophase, Metaphase, Anaphase, Telophase.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0" y="6492240"/>
            <a:ext cx="12188952" cy="365760"/>
          </a:xfrm>
          <a:prstGeom prst="rect">
            <a:avLst/>
          </a:prstGeom>
          <a:solidFill>
            <a:srgbClr val="3D1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274320" y="6510528"/>
            <a:ext cx="1161288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C8A8F0"/>
                </a:solidFill>
                <a:latin typeface="Calibri"/>
              </a:rPr>
              <a:t>AQA GCSE Biology · Paper 1 · Cell Biology: Cell Division &amp; Stem Cells  ·  worldofteaching.com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