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0" y="-109728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914400" y="512064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777240"/>
            <a:ext cx="10058400" cy="292608"/>
          </a:xfrm>
          <a:prstGeom prst="rect">
            <a:avLst/>
          </a:prstGeom>
          <a:noFill/>
        </p:spPr>
        <p:txBody>
          <a:bodyPr wrap="square">
            <a:spAutoFit/>
          </a:bodyPr>
          <a:lstStyle/>
          <a:p>
            <a:pPr algn="l"/>
            <a:r>
              <a:rPr sz="900" b="1" i="0">
                <a:solidFill>
                  <a:srgbClr val="9070C0"/>
                </a:solidFill>
                <a:latin typeface="Calibri"/>
              </a:rPr>
              <a:t>AQA GCSE BIOLOGY · PAPER 1 · CELL BIOLOGY</a:t>
            </a:r>
          </a:p>
        </p:txBody>
      </p:sp>
      <p:sp>
        <p:nvSpPr>
          <p:cNvPr id="7" name="TextBox 6"/>
          <p:cNvSpPr txBox="1"/>
          <p:nvPr/>
        </p:nvSpPr>
        <p:spPr>
          <a:xfrm>
            <a:off x="457200" y="1261872"/>
            <a:ext cx="10058400" cy="1097280"/>
          </a:xfrm>
          <a:prstGeom prst="rect">
            <a:avLst/>
          </a:prstGeom>
          <a:noFill/>
        </p:spPr>
        <p:txBody>
          <a:bodyPr wrap="square">
            <a:spAutoFit/>
          </a:bodyPr>
          <a:lstStyle/>
          <a:p>
            <a:pPr algn="l"/>
            <a:r>
              <a:rPr sz="5000" b="1" i="0">
                <a:solidFill>
                  <a:srgbClr val="FFFFFF"/>
                </a:solidFill>
                <a:latin typeface="Georgia"/>
              </a:rPr>
              <a:t>Cell Structure</a:t>
            </a:r>
          </a:p>
        </p:txBody>
      </p:sp>
      <p:sp>
        <p:nvSpPr>
          <p:cNvPr id="8" name="TextBox 7"/>
          <p:cNvSpPr txBox="1"/>
          <p:nvPr/>
        </p:nvSpPr>
        <p:spPr>
          <a:xfrm>
            <a:off x="457200" y="2606040"/>
            <a:ext cx="9144000" cy="365760"/>
          </a:xfrm>
          <a:prstGeom prst="rect">
            <a:avLst/>
          </a:prstGeom>
          <a:noFill/>
        </p:spPr>
        <p:txBody>
          <a:bodyPr wrap="square">
            <a:spAutoFit/>
          </a:bodyPr>
          <a:lstStyle/>
          <a:p>
            <a:pPr algn="l"/>
            <a:r>
              <a:rPr sz="1500" b="0" i="1">
                <a:solidFill>
                  <a:srgbClr val="A090C0"/>
                </a:solidFill>
                <a:latin typeface="Calibri"/>
              </a:rPr>
              <a:t>Eukaryotic and prokaryotic cells: animal, plant and bacterial</a:t>
            </a:r>
          </a:p>
        </p:txBody>
      </p:sp>
      <p:sp>
        <p:nvSpPr>
          <p:cNvPr id="9" name="Rectangle 8"/>
          <p:cNvSpPr/>
          <p:nvPr/>
        </p:nvSpPr>
        <p:spPr>
          <a:xfrm>
            <a:off x="457200" y="3154680"/>
            <a:ext cx="1508760" cy="365760"/>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3172968"/>
            <a:ext cx="1362456" cy="329184"/>
          </a:xfrm>
          <a:prstGeom prst="rect">
            <a:avLst/>
          </a:prstGeom>
          <a:noFill/>
        </p:spPr>
        <p:txBody>
          <a:bodyPr wrap="square">
            <a:spAutoFit/>
          </a:bodyPr>
          <a:lstStyle/>
          <a:p>
            <a:pPr algn="l"/>
            <a:r>
              <a:rPr sz="1100" b="1" i="0">
                <a:solidFill>
                  <a:srgbClr val="FFFFFF"/>
                </a:solidFill>
                <a:latin typeface="Calibri"/>
              </a:rPr>
              <a:t>Eukaryotic</a:t>
            </a:r>
          </a:p>
        </p:txBody>
      </p:sp>
      <p:sp>
        <p:nvSpPr>
          <p:cNvPr id="11" name="Rectangle 10"/>
          <p:cNvSpPr/>
          <p:nvPr/>
        </p:nvSpPr>
        <p:spPr>
          <a:xfrm>
            <a:off x="2221992" y="3154680"/>
            <a:ext cx="1613916" cy="36576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31720" y="3172968"/>
            <a:ext cx="1467612" cy="329184"/>
          </a:xfrm>
          <a:prstGeom prst="rect">
            <a:avLst/>
          </a:prstGeom>
          <a:noFill/>
        </p:spPr>
        <p:txBody>
          <a:bodyPr wrap="square">
            <a:spAutoFit/>
          </a:bodyPr>
          <a:lstStyle/>
          <a:p>
            <a:pPr algn="l"/>
            <a:r>
              <a:rPr sz="1100" b="1" i="0">
                <a:solidFill>
                  <a:srgbClr val="FFFFFF"/>
                </a:solidFill>
                <a:latin typeface="Calibri"/>
              </a:rPr>
              <a:t>Prokaryotic</a:t>
            </a:r>
          </a:p>
        </p:txBody>
      </p:sp>
      <p:sp>
        <p:nvSpPr>
          <p:cNvPr id="13" name="Rectangle 12"/>
          <p:cNvSpPr/>
          <p:nvPr/>
        </p:nvSpPr>
        <p:spPr>
          <a:xfrm>
            <a:off x="4091939" y="3154680"/>
            <a:ext cx="1719072" cy="365760"/>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201668" y="3172968"/>
            <a:ext cx="1572768" cy="329184"/>
          </a:xfrm>
          <a:prstGeom prst="rect">
            <a:avLst/>
          </a:prstGeom>
          <a:noFill/>
        </p:spPr>
        <p:txBody>
          <a:bodyPr wrap="square">
            <a:spAutoFit/>
          </a:bodyPr>
          <a:lstStyle/>
          <a:p>
            <a:pPr algn="l"/>
            <a:r>
              <a:rPr sz="1100" b="1" i="0">
                <a:solidFill>
                  <a:srgbClr val="FFFFFF"/>
                </a:solidFill>
                <a:latin typeface="Calibri"/>
              </a:rPr>
              <a:t>Animal Cells</a:t>
            </a:r>
          </a:p>
        </p:txBody>
      </p:sp>
      <p:sp>
        <p:nvSpPr>
          <p:cNvPr id="15" name="Rectangle 14"/>
          <p:cNvSpPr/>
          <p:nvPr/>
        </p:nvSpPr>
        <p:spPr>
          <a:xfrm>
            <a:off x="6067044" y="3154680"/>
            <a:ext cx="1613916" cy="365760"/>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76772" y="3172968"/>
            <a:ext cx="1467612" cy="329184"/>
          </a:xfrm>
          <a:prstGeom prst="rect">
            <a:avLst/>
          </a:prstGeom>
          <a:noFill/>
        </p:spPr>
        <p:txBody>
          <a:bodyPr wrap="square">
            <a:spAutoFit/>
          </a:bodyPr>
          <a:lstStyle/>
          <a:p>
            <a:pPr algn="l"/>
            <a:r>
              <a:rPr sz="1100" b="1" i="0">
                <a:solidFill>
                  <a:srgbClr val="FFFFFF"/>
                </a:solidFill>
                <a:latin typeface="Calibri"/>
              </a:rPr>
              <a:t>Plant Cells</a:t>
            </a:r>
          </a:p>
        </p:txBody>
      </p:sp>
      <p:sp>
        <p:nvSpPr>
          <p:cNvPr id="17" name="Rectangle 16"/>
          <p:cNvSpPr/>
          <p:nvPr/>
        </p:nvSpPr>
        <p:spPr>
          <a:xfrm>
            <a:off x="7936992" y="3154680"/>
            <a:ext cx="2034540" cy="365760"/>
          </a:xfrm>
          <a:prstGeom prst="rect">
            <a:avLst/>
          </a:prstGeom>
          <a:solidFill>
            <a:srgbClr val="E65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046719" y="3172968"/>
            <a:ext cx="1888236" cy="329184"/>
          </a:xfrm>
          <a:prstGeom prst="rect">
            <a:avLst/>
          </a:prstGeom>
          <a:noFill/>
        </p:spPr>
        <p:txBody>
          <a:bodyPr wrap="square">
            <a:spAutoFit/>
          </a:bodyPr>
          <a:lstStyle/>
          <a:p>
            <a:pPr algn="l"/>
            <a:r>
              <a:rPr sz="1100" b="1" i="0">
                <a:solidFill>
                  <a:srgbClr val="FFFFFF"/>
                </a:solidFill>
                <a:latin typeface="Calibri"/>
              </a:rPr>
              <a:t>Bacterial Cells</a:t>
            </a:r>
          </a:p>
        </p:txBody>
      </p:sp>
      <p:sp>
        <p:nvSpPr>
          <p:cNvPr id="19" name="Rectangle 18"/>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  worldofteaching.com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400" b="1" i="0">
                <a:solidFill>
                  <a:srgbClr val="1A0A2E"/>
                </a:solidFill>
                <a:latin typeface="Georgia"/>
              </a:rPr>
              <a:t>Eukaryotic vs Prokaryotic Cells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All living organisms are made of one of these two fundamental cell types</a:t>
            </a:r>
          </a:p>
        </p:txBody>
      </p:sp>
      <p:sp>
        <p:nvSpPr>
          <p:cNvPr id="5" name="Rectangle 4"/>
          <p:cNvSpPr/>
          <p:nvPr/>
        </p:nvSpPr>
        <p:spPr>
          <a:xfrm>
            <a:off x="457200" y="1115568"/>
            <a:ext cx="5394960" cy="5074920"/>
          </a:xfrm>
          <a:prstGeom prst="rect">
            <a:avLst/>
          </a:prstGeom>
          <a:solidFill>
            <a:srgbClr val="E8F4FA"/>
          </a:solidFill>
          <a:ln w="9525">
            <a:solidFill>
              <a:srgbClr val="1A6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115568"/>
            <a:ext cx="5394960" cy="420624"/>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133856"/>
            <a:ext cx="5029200" cy="384048"/>
          </a:xfrm>
          <a:prstGeom prst="rect">
            <a:avLst/>
          </a:prstGeom>
          <a:noFill/>
        </p:spPr>
        <p:txBody>
          <a:bodyPr wrap="square">
            <a:spAutoFit/>
          </a:bodyPr>
          <a:lstStyle/>
          <a:p>
            <a:pPr algn="l"/>
            <a:r>
              <a:rPr sz="1500" b="1" i="0">
                <a:solidFill>
                  <a:srgbClr val="FFFFFF"/>
                </a:solidFill>
                <a:latin typeface="Calibri"/>
              </a:rPr>
              <a:t>EUKARYOTIC</a:t>
            </a:r>
          </a:p>
        </p:txBody>
      </p:sp>
      <p:sp>
        <p:nvSpPr>
          <p:cNvPr id="8" name="Rectangle 7"/>
          <p:cNvSpPr/>
          <p:nvPr/>
        </p:nvSpPr>
        <p:spPr>
          <a:xfrm>
            <a:off x="640080" y="1609344"/>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49808" y="1664208"/>
            <a:ext cx="1371600" cy="256032"/>
          </a:xfrm>
          <a:prstGeom prst="rect">
            <a:avLst/>
          </a:prstGeom>
          <a:noFill/>
        </p:spPr>
        <p:txBody>
          <a:bodyPr wrap="square">
            <a:spAutoFit/>
          </a:bodyPr>
          <a:lstStyle/>
          <a:p>
            <a:pPr algn="l"/>
            <a:r>
              <a:rPr sz="1100" b="1" i="0">
                <a:solidFill>
                  <a:srgbClr val="1A6A8A"/>
                </a:solidFill>
                <a:latin typeface="Calibri"/>
              </a:rPr>
              <a:t>Examples</a:t>
            </a:r>
          </a:p>
        </p:txBody>
      </p:sp>
      <p:sp>
        <p:nvSpPr>
          <p:cNvPr id="10" name="TextBox 9"/>
          <p:cNvSpPr txBox="1"/>
          <p:nvPr/>
        </p:nvSpPr>
        <p:spPr>
          <a:xfrm>
            <a:off x="2176272" y="1664208"/>
            <a:ext cx="3383280" cy="512064"/>
          </a:xfrm>
          <a:prstGeom prst="rect">
            <a:avLst/>
          </a:prstGeom>
          <a:noFill/>
        </p:spPr>
        <p:txBody>
          <a:bodyPr wrap="square">
            <a:spAutoFit/>
          </a:bodyPr>
          <a:lstStyle/>
          <a:p>
            <a:pPr algn="l"/>
            <a:r>
              <a:rPr sz="1100" b="0" i="0">
                <a:solidFill>
                  <a:srgbClr val="1A0A2E"/>
                </a:solidFill>
                <a:latin typeface="Calibri"/>
              </a:rPr>
              <a:t>Animals, plants, fungi, protists</a:t>
            </a:r>
          </a:p>
        </p:txBody>
      </p:sp>
      <p:sp>
        <p:nvSpPr>
          <p:cNvPr id="11" name="Rectangle 10"/>
          <p:cNvSpPr/>
          <p:nvPr/>
        </p:nvSpPr>
        <p:spPr>
          <a:xfrm>
            <a:off x="640080" y="2322576"/>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377440"/>
            <a:ext cx="1371600" cy="256032"/>
          </a:xfrm>
          <a:prstGeom prst="rect">
            <a:avLst/>
          </a:prstGeom>
          <a:noFill/>
        </p:spPr>
        <p:txBody>
          <a:bodyPr wrap="square">
            <a:spAutoFit/>
          </a:bodyPr>
          <a:lstStyle/>
          <a:p>
            <a:pPr algn="l"/>
            <a:r>
              <a:rPr sz="1100" b="1" i="0">
                <a:solidFill>
                  <a:srgbClr val="1A6A8A"/>
                </a:solidFill>
                <a:latin typeface="Calibri"/>
              </a:rPr>
              <a:t>Size</a:t>
            </a:r>
          </a:p>
        </p:txBody>
      </p:sp>
      <p:sp>
        <p:nvSpPr>
          <p:cNvPr id="13" name="TextBox 12"/>
          <p:cNvSpPr txBox="1"/>
          <p:nvPr/>
        </p:nvSpPr>
        <p:spPr>
          <a:xfrm>
            <a:off x="2176272" y="2377440"/>
            <a:ext cx="3383280" cy="512064"/>
          </a:xfrm>
          <a:prstGeom prst="rect">
            <a:avLst/>
          </a:prstGeom>
          <a:noFill/>
        </p:spPr>
        <p:txBody>
          <a:bodyPr wrap="square">
            <a:spAutoFit/>
          </a:bodyPr>
          <a:lstStyle/>
          <a:p>
            <a:pPr algn="l"/>
            <a:r>
              <a:rPr sz="1100" b="0" i="0">
                <a:solidFill>
                  <a:srgbClr val="1A0A2E"/>
                </a:solidFill>
                <a:latin typeface="Calibri"/>
              </a:rPr>
              <a:t>Typically 10 to 100 μm</a:t>
            </a:r>
          </a:p>
        </p:txBody>
      </p:sp>
      <p:sp>
        <p:nvSpPr>
          <p:cNvPr id="14" name="Rectangle 13"/>
          <p:cNvSpPr/>
          <p:nvPr/>
        </p:nvSpPr>
        <p:spPr>
          <a:xfrm>
            <a:off x="640080" y="3035808"/>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49808" y="3090672"/>
            <a:ext cx="1371600" cy="256032"/>
          </a:xfrm>
          <a:prstGeom prst="rect">
            <a:avLst/>
          </a:prstGeom>
          <a:noFill/>
        </p:spPr>
        <p:txBody>
          <a:bodyPr wrap="square">
            <a:spAutoFit/>
          </a:bodyPr>
          <a:lstStyle/>
          <a:p>
            <a:pPr algn="l"/>
            <a:r>
              <a:rPr sz="1100" b="1" i="0">
                <a:solidFill>
                  <a:srgbClr val="1A6A8A"/>
                </a:solidFill>
                <a:latin typeface="Calibri"/>
              </a:rPr>
              <a:t>DNA</a:t>
            </a:r>
          </a:p>
        </p:txBody>
      </p:sp>
      <p:sp>
        <p:nvSpPr>
          <p:cNvPr id="16" name="TextBox 15"/>
          <p:cNvSpPr txBox="1"/>
          <p:nvPr/>
        </p:nvSpPr>
        <p:spPr>
          <a:xfrm>
            <a:off x="2176272" y="3090672"/>
            <a:ext cx="3383280" cy="512064"/>
          </a:xfrm>
          <a:prstGeom prst="rect">
            <a:avLst/>
          </a:prstGeom>
          <a:noFill/>
        </p:spPr>
        <p:txBody>
          <a:bodyPr wrap="square">
            <a:spAutoFit/>
          </a:bodyPr>
          <a:lstStyle/>
          <a:p>
            <a:pPr algn="l"/>
            <a:r>
              <a:rPr sz="1100" b="0" i="0">
                <a:solidFill>
                  <a:srgbClr val="1A0A2E"/>
                </a:solidFill>
                <a:latin typeface="Calibri"/>
              </a:rPr>
              <a:t>Linear chromosomes inside a membrane-bound NUCLEUS</a:t>
            </a:r>
          </a:p>
        </p:txBody>
      </p:sp>
      <p:sp>
        <p:nvSpPr>
          <p:cNvPr id="17" name="Rectangle 16"/>
          <p:cNvSpPr/>
          <p:nvPr/>
        </p:nvSpPr>
        <p:spPr>
          <a:xfrm>
            <a:off x="640080" y="3749039"/>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3803903"/>
            <a:ext cx="1371600" cy="256032"/>
          </a:xfrm>
          <a:prstGeom prst="rect">
            <a:avLst/>
          </a:prstGeom>
          <a:noFill/>
        </p:spPr>
        <p:txBody>
          <a:bodyPr wrap="square">
            <a:spAutoFit/>
          </a:bodyPr>
          <a:lstStyle/>
          <a:p>
            <a:pPr algn="l"/>
            <a:r>
              <a:rPr sz="1100" b="1" i="0">
                <a:solidFill>
                  <a:srgbClr val="1A6A8A"/>
                </a:solidFill>
                <a:latin typeface="Calibri"/>
              </a:rPr>
              <a:t>Organelles</a:t>
            </a:r>
          </a:p>
        </p:txBody>
      </p:sp>
      <p:sp>
        <p:nvSpPr>
          <p:cNvPr id="19" name="TextBox 18"/>
          <p:cNvSpPr txBox="1"/>
          <p:nvPr/>
        </p:nvSpPr>
        <p:spPr>
          <a:xfrm>
            <a:off x="2176272" y="3803903"/>
            <a:ext cx="3383280" cy="512064"/>
          </a:xfrm>
          <a:prstGeom prst="rect">
            <a:avLst/>
          </a:prstGeom>
          <a:noFill/>
        </p:spPr>
        <p:txBody>
          <a:bodyPr wrap="square">
            <a:spAutoFit/>
          </a:bodyPr>
          <a:lstStyle/>
          <a:p>
            <a:pPr algn="l"/>
            <a:r>
              <a:rPr sz="1100" b="0" i="0">
                <a:solidFill>
                  <a:srgbClr val="1A0A2E"/>
                </a:solidFill>
                <a:latin typeface="Calibri"/>
              </a:rPr>
              <a:t>Many membrane-bound organelles present
(mitochondria, ER, Golgi apparatus)</a:t>
            </a:r>
          </a:p>
        </p:txBody>
      </p:sp>
      <p:sp>
        <p:nvSpPr>
          <p:cNvPr id="20" name="Rectangle 19"/>
          <p:cNvSpPr/>
          <p:nvPr/>
        </p:nvSpPr>
        <p:spPr>
          <a:xfrm>
            <a:off x="640080" y="4462272"/>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49808" y="4517136"/>
            <a:ext cx="1371600" cy="256032"/>
          </a:xfrm>
          <a:prstGeom prst="rect">
            <a:avLst/>
          </a:prstGeom>
          <a:noFill/>
        </p:spPr>
        <p:txBody>
          <a:bodyPr wrap="square">
            <a:spAutoFit/>
          </a:bodyPr>
          <a:lstStyle/>
          <a:p>
            <a:pPr algn="l"/>
            <a:r>
              <a:rPr sz="1100" b="1" i="0">
                <a:solidFill>
                  <a:srgbClr val="1A6A8A"/>
                </a:solidFill>
                <a:latin typeface="Calibri"/>
              </a:rPr>
              <a:t>Cell wall</a:t>
            </a:r>
          </a:p>
        </p:txBody>
      </p:sp>
      <p:sp>
        <p:nvSpPr>
          <p:cNvPr id="22" name="TextBox 21"/>
          <p:cNvSpPr txBox="1"/>
          <p:nvPr/>
        </p:nvSpPr>
        <p:spPr>
          <a:xfrm>
            <a:off x="2176272" y="4517136"/>
            <a:ext cx="3383280" cy="512064"/>
          </a:xfrm>
          <a:prstGeom prst="rect">
            <a:avLst/>
          </a:prstGeom>
          <a:noFill/>
        </p:spPr>
        <p:txBody>
          <a:bodyPr wrap="square">
            <a:spAutoFit/>
          </a:bodyPr>
          <a:lstStyle/>
          <a:p>
            <a:pPr algn="l"/>
            <a:r>
              <a:rPr sz="1100" b="0" i="0">
                <a:solidFill>
                  <a:srgbClr val="1A0A2E"/>
                </a:solidFill>
                <a:latin typeface="Calibri"/>
              </a:rPr>
              <a:t>Plants: cellulose wall. Animals: none. Fungi: chitin.</a:t>
            </a:r>
          </a:p>
        </p:txBody>
      </p:sp>
      <p:sp>
        <p:nvSpPr>
          <p:cNvPr id="23" name="Rectangle 22"/>
          <p:cNvSpPr/>
          <p:nvPr/>
        </p:nvSpPr>
        <p:spPr>
          <a:xfrm>
            <a:off x="640080" y="5175504"/>
            <a:ext cx="5029200" cy="621792"/>
          </a:xfrm>
          <a:prstGeom prst="rect">
            <a:avLst/>
          </a:prstGeom>
          <a:solidFill>
            <a:srgbClr val="FFFFFF"/>
          </a:solidFill>
          <a:ln w="3810">
            <a:solidFill>
              <a:srgbClr val="90C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9808" y="5230368"/>
            <a:ext cx="1371600" cy="256032"/>
          </a:xfrm>
          <a:prstGeom prst="rect">
            <a:avLst/>
          </a:prstGeom>
          <a:noFill/>
        </p:spPr>
        <p:txBody>
          <a:bodyPr wrap="square">
            <a:spAutoFit/>
          </a:bodyPr>
          <a:lstStyle/>
          <a:p>
            <a:pPr algn="l"/>
            <a:r>
              <a:rPr sz="1100" b="1" i="0">
                <a:solidFill>
                  <a:srgbClr val="1A6A8A"/>
                </a:solidFill>
                <a:latin typeface="Calibri"/>
              </a:rPr>
              <a:t>Found in</a:t>
            </a:r>
          </a:p>
        </p:txBody>
      </p:sp>
      <p:sp>
        <p:nvSpPr>
          <p:cNvPr id="25" name="TextBox 24"/>
          <p:cNvSpPr txBox="1"/>
          <p:nvPr/>
        </p:nvSpPr>
        <p:spPr>
          <a:xfrm>
            <a:off x="2176272" y="5230368"/>
            <a:ext cx="3383280" cy="512064"/>
          </a:xfrm>
          <a:prstGeom prst="rect">
            <a:avLst/>
          </a:prstGeom>
          <a:noFill/>
        </p:spPr>
        <p:txBody>
          <a:bodyPr wrap="square">
            <a:spAutoFit/>
          </a:bodyPr>
          <a:lstStyle/>
          <a:p>
            <a:pPr algn="l"/>
            <a:r>
              <a:rPr sz="1100" b="0" i="0">
                <a:solidFill>
                  <a:srgbClr val="1A0A2E"/>
                </a:solidFill>
                <a:latin typeface="Calibri"/>
              </a:rPr>
              <a:t>All multicellular organisms</a:t>
            </a:r>
          </a:p>
        </p:txBody>
      </p:sp>
      <p:sp>
        <p:nvSpPr>
          <p:cNvPr id="26" name="Rectangle 25"/>
          <p:cNvSpPr/>
          <p:nvPr/>
        </p:nvSpPr>
        <p:spPr>
          <a:xfrm>
            <a:off x="6400800" y="1115568"/>
            <a:ext cx="5303520" cy="5074920"/>
          </a:xfrm>
          <a:prstGeom prst="rect">
            <a:avLst/>
          </a:prstGeom>
          <a:solidFill>
            <a:srgbClr val="F4F0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400800" y="1115568"/>
            <a:ext cx="5303520" cy="420624"/>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83680" y="1133856"/>
            <a:ext cx="4937760" cy="384048"/>
          </a:xfrm>
          <a:prstGeom prst="rect">
            <a:avLst/>
          </a:prstGeom>
          <a:noFill/>
        </p:spPr>
        <p:txBody>
          <a:bodyPr wrap="square">
            <a:spAutoFit/>
          </a:bodyPr>
          <a:lstStyle/>
          <a:p>
            <a:pPr algn="l"/>
            <a:r>
              <a:rPr sz="1500" b="1" i="0">
                <a:solidFill>
                  <a:srgbClr val="FFFFFF"/>
                </a:solidFill>
                <a:latin typeface="Calibri"/>
              </a:rPr>
              <a:t>PROKARYOTIC</a:t>
            </a:r>
          </a:p>
        </p:txBody>
      </p:sp>
      <p:sp>
        <p:nvSpPr>
          <p:cNvPr id="29" name="Rectangle 28"/>
          <p:cNvSpPr/>
          <p:nvPr/>
        </p:nvSpPr>
        <p:spPr>
          <a:xfrm>
            <a:off x="6583680" y="1609344"/>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693408" y="1664208"/>
            <a:ext cx="1371600" cy="256032"/>
          </a:xfrm>
          <a:prstGeom prst="rect">
            <a:avLst/>
          </a:prstGeom>
          <a:noFill/>
        </p:spPr>
        <p:txBody>
          <a:bodyPr wrap="square">
            <a:spAutoFit/>
          </a:bodyPr>
          <a:lstStyle/>
          <a:p>
            <a:pPr algn="l"/>
            <a:r>
              <a:rPr sz="1100" b="1" i="0">
                <a:solidFill>
                  <a:srgbClr val="6B3FA0"/>
                </a:solidFill>
                <a:latin typeface="Calibri"/>
              </a:rPr>
              <a:t>Examples</a:t>
            </a:r>
          </a:p>
        </p:txBody>
      </p:sp>
      <p:sp>
        <p:nvSpPr>
          <p:cNvPr id="31" name="TextBox 30"/>
          <p:cNvSpPr txBox="1"/>
          <p:nvPr/>
        </p:nvSpPr>
        <p:spPr>
          <a:xfrm>
            <a:off x="8119872" y="1664208"/>
            <a:ext cx="3291840" cy="512064"/>
          </a:xfrm>
          <a:prstGeom prst="rect">
            <a:avLst/>
          </a:prstGeom>
          <a:noFill/>
        </p:spPr>
        <p:txBody>
          <a:bodyPr wrap="square">
            <a:spAutoFit/>
          </a:bodyPr>
          <a:lstStyle/>
          <a:p>
            <a:pPr algn="l"/>
            <a:r>
              <a:rPr sz="1100" b="0" i="0">
                <a:solidFill>
                  <a:srgbClr val="1A0A2E"/>
                </a:solidFill>
                <a:latin typeface="Calibri"/>
              </a:rPr>
              <a:t>Bacteria (e.g. E. coli, Staphylococcus)</a:t>
            </a:r>
          </a:p>
        </p:txBody>
      </p:sp>
      <p:sp>
        <p:nvSpPr>
          <p:cNvPr id="32" name="Rectangle 31"/>
          <p:cNvSpPr/>
          <p:nvPr/>
        </p:nvSpPr>
        <p:spPr>
          <a:xfrm>
            <a:off x="6583680" y="2322576"/>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693408" y="2377440"/>
            <a:ext cx="1371600" cy="256032"/>
          </a:xfrm>
          <a:prstGeom prst="rect">
            <a:avLst/>
          </a:prstGeom>
          <a:noFill/>
        </p:spPr>
        <p:txBody>
          <a:bodyPr wrap="square">
            <a:spAutoFit/>
          </a:bodyPr>
          <a:lstStyle/>
          <a:p>
            <a:pPr algn="l"/>
            <a:r>
              <a:rPr sz="1100" b="1" i="0">
                <a:solidFill>
                  <a:srgbClr val="6B3FA0"/>
                </a:solidFill>
                <a:latin typeface="Calibri"/>
              </a:rPr>
              <a:t>Size</a:t>
            </a:r>
          </a:p>
        </p:txBody>
      </p:sp>
      <p:sp>
        <p:nvSpPr>
          <p:cNvPr id="34" name="TextBox 33"/>
          <p:cNvSpPr txBox="1"/>
          <p:nvPr/>
        </p:nvSpPr>
        <p:spPr>
          <a:xfrm>
            <a:off x="8119872" y="2377440"/>
            <a:ext cx="3291840" cy="512064"/>
          </a:xfrm>
          <a:prstGeom prst="rect">
            <a:avLst/>
          </a:prstGeom>
          <a:noFill/>
        </p:spPr>
        <p:txBody>
          <a:bodyPr wrap="square">
            <a:spAutoFit/>
          </a:bodyPr>
          <a:lstStyle/>
          <a:p>
            <a:pPr algn="l"/>
            <a:r>
              <a:rPr sz="1100" b="0" i="0">
                <a:solidFill>
                  <a:srgbClr val="1A0A2E"/>
                </a:solidFill>
                <a:latin typeface="Calibri"/>
              </a:rPr>
              <a:t>Typically 1 to 10 μm, much smaller</a:t>
            </a:r>
          </a:p>
        </p:txBody>
      </p:sp>
      <p:sp>
        <p:nvSpPr>
          <p:cNvPr id="35" name="Rectangle 34"/>
          <p:cNvSpPr/>
          <p:nvPr/>
        </p:nvSpPr>
        <p:spPr>
          <a:xfrm>
            <a:off x="6583680" y="3035808"/>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693408" y="3090672"/>
            <a:ext cx="1371600" cy="256032"/>
          </a:xfrm>
          <a:prstGeom prst="rect">
            <a:avLst/>
          </a:prstGeom>
          <a:noFill/>
        </p:spPr>
        <p:txBody>
          <a:bodyPr wrap="square">
            <a:spAutoFit/>
          </a:bodyPr>
          <a:lstStyle/>
          <a:p>
            <a:pPr algn="l"/>
            <a:r>
              <a:rPr sz="1100" b="1" i="0">
                <a:solidFill>
                  <a:srgbClr val="6B3FA0"/>
                </a:solidFill>
                <a:latin typeface="Calibri"/>
              </a:rPr>
              <a:t>DNA</a:t>
            </a:r>
          </a:p>
        </p:txBody>
      </p:sp>
      <p:sp>
        <p:nvSpPr>
          <p:cNvPr id="37" name="TextBox 36"/>
          <p:cNvSpPr txBox="1"/>
          <p:nvPr/>
        </p:nvSpPr>
        <p:spPr>
          <a:xfrm>
            <a:off x="8119872" y="3090672"/>
            <a:ext cx="3291840" cy="512064"/>
          </a:xfrm>
          <a:prstGeom prst="rect">
            <a:avLst/>
          </a:prstGeom>
          <a:noFill/>
        </p:spPr>
        <p:txBody>
          <a:bodyPr wrap="square">
            <a:spAutoFit/>
          </a:bodyPr>
          <a:lstStyle/>
          <a:p>
            <a:pPr algn="l"/>
            <a:r>
              <a:rPr sz="1100" b="0" i="0">
                <a:solidFill>
                  <a:srgbClr val="1A0A2E"/>
                </a:solidFill>
                <a:latin typeface="Calibri"/>
              </a:rPr>
              <a:t>Single circular DNA strand floating FREE in cytoplasm: NO nucleus</a:t>
            </a:r>
          </a:p>
        </p:txBody>
      </p:sp>
      <p:sp>
        <p:nvSpPr>
          <p:cNvPr id="38" name="Rectangle 37"/>
          <p:cNvSpPr/>
          <p:nvPr/>
        </p:nvSpPr>
        <p:spPr>
          <a:xfrm>
            <a:off x="6583680" y="3749039"/>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693408" y="3803903"/>
            <a:ext cx="1371600" cy="256032"/>
          </a:xfrm>
          <a:prstGeom prst="rect">
            <a:avLst/>
          </a:prstGeom>
          <a:noFill/>
        </p:spPr>
        <p:txBody>
          <a:bodyPr wrap="square">
            <a:spAutoFit/>
          </a:bodyPr>
          <a:lstStyle/>
          <a:p>
            <a:pPr algn="l"/>
            <a:r>
              <a:rPr sz="1100" b="1" i="0">
                <a:solidFill>
                  <a:srgbClr val="6B3FA0"/>
                </a:solidFill>
                <a:latin typeface="Calibri"/>
              </a:rPr>
              <a:t>Organelles</a:t>
            </a:r>
          </a:p>
        </p:txBody>
      </p:sp>
      <p:sp>
        <p:nvSpPr>
          <p:cNvPr id="40" name="TextBox 39"/>
          <p:cNvSpPr txBox="1"/>
          <p:nvPr/>
        </p:nvSpPr>
        <p:spPr>
          <a:xfrm>
            <a:off x="8119872" y="3803903"/>
            <a:ext cx="3291840" cy="512064"/>
          </a:xfrm>
          <a:prstGeom prst="rect">
            <a:avLst/>
          </a:prstGeom>
          <a:noFill/>
        </p:spPr>
        <p:txBody>
          <a:bodyPr wrap="square">
            <a:spAutoFit/>
          </a:bodyPr>
          <a:lstStyle/>
          <a:p>
            <a:pPr algn="l"/>
            <a:r>
              <a:rPr sz="1100" b="0" i="0">
                <a:solidFill>
                  <a:srgbClr val="1A0A2E"/>
                </a:solidFill>
                <a:latin typeface="Calibri"/>
              </a:rPr>
              <a:t>NO membrane-bound organelles
(ribosomes only: smaller, 70S)</a:t>
            </a:r>
          </a:p>
        </p:txBody>
      </p:sp>
      <p:sp>
        <p:nvSpPr>
          <p:cNvPr id="41" name="Rectangle 40"/>
          <p:cNvSpPr/>
          <p:nvPr/>
        </p:nvSpPr>
        <p:spPr>
          <a:xfrm>
            <a:off x="6583680" y="4462272"/>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693408" y="4517136"/>
            <a:ext cx="1371600" cy="256032"/>
          </a:xfrm>
          <a:prstGeom prst="rect">
            <a:avLst/>
          </a:prstGeom>
          <a:noFill/>
        </p:spPr>
        <p:txBody>
          <a:bodyPr wrap="square">
            <a:spAutoFit/>
          </a:bodyPr>
          <a:lstStyle/>
          <a:p>
            <a:pPr algn="l"/>
            <a:r>
              <a:rPr sz="1100" b="1" i="0">
                <a:solidFill>
                  <a:srgbClr val="6B3FA0"/>
                </a:solidFill>
                <a:latin typeface="Calibri"/>
              </a:rPr>
              <a:t>Extra DNA</a:t>
            </a:r>
          </a:p>
        </p:txBody>
      </p:sp>
      <p:sp>
        <p:nvSpPr>
          <p:cNvPr id="43" name="TextBox 42"/>
          <p:cNvSpPr txBox="1"/>
          <p:nvPr/>
        </p:nvSpPr>
        <p:spPr>
          <a:xfrm>
            <a:off x="8119872" y="4517136"/>
            <a:ext cx="3291840" cy="512064"/>
          </a:xfrm>
          <a:prstGeom prst="rect">
            <a:avLst/>
          </a:prstGeom>
          <a:noFill/>
        </p:spPr>
        <p:txBody>
          <a:bodyPr wrap="square">
            <a:spAutoFit/>
          </a:bodyPr>
          <a:lstStyle/>
          <a:p>
            <a:pPr algn="l"/>
            <a:r>
              <a:rPr sz="1100" b="0" i="0">
                <a:solidFill>
                  <a:srgbClr val="1A0A2E"/>
                </a:solidFill>
                <a:latin typeface="Calibri"/>
              </a:rPr>
              <a:t>May have PLASMIDS: small circular DNA loops</a:t>
            </a:r>
          </a:p>
        </p:txBody>
      </p:sp>
      <p:sp>
        <p:nvSpPr>
          <p:cNvPr id="44" name="Rectangle 43"/>
          <p:cNvSpPr/>
          <p:nvPr/>
        </p:nvSpPr>
        <p:spPr>
          <a:xfrm>
            <a:off x="6583680" y="5175504"/>
            <a:ext cx="4937760" cy="621792"/>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693408" y="5230368"/>
            <a:ext cx="1371600" cy="256032"/>
          </a:xfrm>
          <a:prstGeom prst="rect">
            <a:avLst/>
          </a:prstGeom>
          <a:noFill/>
        </p:spPr>
        <p:txBody>
          <a:bodyPr wrap="square">
            <a:spAutoFit/>
          </a:bodyPr>
          <a:lstStyle/>
          <a:p>
            <a:pPr algn="l"/>
            <a:r>
              <a:rPr sz="1100" b="1" i="0">
                <a:solidFill>
                  <a:srgbClr val="6B3FA0"/>
                </a:solidFill>
                <a:latin typeface="Calibri"/>
              </a:rPr>
              <a:t>Cell wall</a:t>
            </a:r>
          </a:p>
        </p:txBody>
      </p:sp>
      <p:sp>
        <p:nvSpPr>
          <p:cNvPr id="46" name="TextBox 45"/>
          <p:cNvSpPr txBox="1"/>
          <p:nvPr/>
        </p:nvSpPr>
        <p:spPr>
          <a:xfrm>
            <a:off x="8119872" y="5230368"/>
            <a:ext cx="3291840" cy="512064"/>
          </a:xfrm>
          <a:prstGeom prst="rect">
            <a:avLst/>
          </a:prstGeom>
          <a:noFill/>
        </p:spPr>
        <p:txBody>
          <a:bodyPr wrap="square">
            <a:spAutoFit/>
          </a:bodyPr>
          <a:lstStyle/>
          <a:p>
            <a:pPr algn="l"/>
            <a:r>
              <a:rPr sz="1100" b="0" i="0">
                <a:solidFill>
                  <a:srgbClr val="1A0A2E"/>
                </a:solidFill>
                <a:latin typeface="Calibri"/>
              </a:rPr>
              <a:t>Peptidoglycan: NOT cellulose</a:t>
            </a:r>
          </a:p>
        </p:txBody>
      </p:sp>
      <p:sp>
        <p:nvSpPr>
          <p:cNvPr id="47" name="Rectangle 46"/>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Cell Structure  ·  worldofteaching.com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400" b="1" i="0">
                <a:solidFill>
                  <a:srgbClr val="1A0A2E"/>
                </a:solidFill>
                <a:latin typeface="Georgia"/>
              </a:rPr>
              <a:t>Animal &amp; Plant Cell Structures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Know which organelles are found in animal only, plant only, or both</a:t>
            </a:r>
          </a:p>
        </p:txBody>
      </p:sp>
      <p:sp>
        <p:nvSpPr>
          <p:cNvPr id="5" name="Rectangle 4"/>
          <p:cNvSpPr/>
          <p:nvPr/>
        </p:nvSpPr>
        <p:spPr>
          <a:xfrm>
            <a:off x="457200" y="1115568"/>
            <a:ext cx="3657600" cy="45720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115568"/>
            <a:ext cx="3474720" cy="274320"/>
          </a:xfrm>
          <a:prstGeom prst="rect">
            <a:avLst/>
          </a:prstGeom>
          <a:noFill/>
        </p:spPr>
        <p:txBody>
          <a:bodyPr wrap="square">
            <a:spAutoFit/>
          </a:bodyPr>
          <a:lstStyle/>
          <a:p>
            <a:pPr algn="l"/>
            <a:r>
              <a:rPr sz="1300" b="1" i="0">
                <a:solidFill>
                  <a:srgbClr val="FFFFFF"/>
                </a:solidFill>
                <a:latin typeface="Calibri"/>
              </a:rPr>
              <a:t>BOTH</a:t>
            </a:r>
          </a:p>
        </p:txBody>
      </p:sp>
      <p:sp>
        <p:nvSpPr>
          <p:cNvPr id="7" name="TextBox 6"/>
          <p:cNvSpPr txBox="1"/>
          <p:nvPr/>
        </p:nvSpPr>
        <p:spPr>
          <a:xfrm>
            <a:off x="548640" y="1371600"/>
            <a:ext cx="3474720" cy="201168"/>
          </a:xfrm>
          <a:prstGeom prst="rect">
            <a:avLst/>
          </a:prstGeom>
          <a:noFill/>
        </p:spPr>
        <p:txBody>
          <a:bodyPr wrap="square">
            <a:spAutoFit/>
          </a:bodyPr>
          <a:lstStyle/>
          <a:p>
            <a:pPr algn="l"/>
            <a:r>
              <a:rPr sz="900" b="0" i="0">
                <a:solidFill>
                  <a:srgbClr val="DDDDDD"/>
                </a:solidFill>
                <a:latin typeface="Calibri"/>
              </a:rPr>
              <a:t>All eukaryotic cells</a:t>
            </a:r>
          </a:p>
        </p:txBody>
      </p:sp>
      <p:sp>
        <p:nvSpPr>
          <p:cNvPr id="8" name="Rectangle 7"/>
          <p:cNvSpPr/>
          <p:nvPr/>
        </p:nvSpPr>
        <p:spPr>
          <a:xfrm>
            <a:off x="4370832" y="1115568"/>
            <a:ext cx="3657600" cy="457200"/>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462272" y="1115568"/>
            <a:ext cx="3474720" cy="274320"/>
          </a:xfrm>
          <a:prstGeom prst="rect">
            <a:avLst/>
          </a:prstGeom>
          <a:noFill/>
        </p:spPr>
        <p:txBody>
          <a:bodyPr wrap="square">
            <a:spAutoFit/>
          </a:bodyPr>
          <a:lstStyle/>
          <a:p>
            <a:pPr algn="l"/>
            <a:r>
              <a:rPr sz="1300" b="1" i="0">
                <a:solidFill>
                  <a:srgbClr val="FFFFFF"/>
                </a:solidFill>
                <a:latin typeface="Calibri"/>
              </a:rPr>
              <a:t>ANIMAL ONLY</a:t>
            </a:r>
          </a:p>
        </p:txBody>
      </p:sp>
      <p:sp>
        <p:nvSpPr>
          <p:cNvPr id="10" name="TextBox 9"/>
          <p:cNvSpPr txBox="1"/>
          <p:nvPr/>
        </p:nvSpPr>
        <p:spPr>
          <a:xfrm>
            <a:off x="4462272" y="1371600"/>
            <a:ext cx="3474720" cy="201168"/>
          </a:xfrm>
          <a:prstGeom prst="rect">
            <a:avLst/>
          </a:prstGeom>
          <a:noFill/>
        </p:spPr>
        <p:txBody>
          <a:bodyPr wrap="square">
            <a:spAutoFit/>
          </a:bodyPr>
          <a:lstStyle/>
          <a:p>
            <a:pPr algn="l"/>
            <a:r>
              <a:rPr sz="900" b="0" i="0">
                <a:solidFill>
                  <a:srgbClr val="DDDDDD"/>
                </a:solidFill>
                <a:latin typeface="Calibri"/>
              </a:rPr>
              <a:t>Not in plant cells</a:t>
            </a:r>
          </a:p>
        </p:txBody>
      </p:sp>
      <p:sp>
        <p:nvSpPr>
          <p:cNvPr id="11" name="Rectangle 10"/>
          <p:cNvSpPr/>
          <p:nvPr/>
        </p:nvSpPr>
        <p:spPr>
          <a:xfrm>
            <a:off x="8284464" y="1115568"/>
            <a:ext cx="3657600" cy="457200"/>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75904" y="1115568"/>
            <a:ext cx="3474720" cy="274320"/>
          </a:xfrm>
          <a:prstGeom prst="rect">
            <a:avLst/>
          </a:prstGeom>
          <a:noFill/>
        </p:spPr>
        <p:txBody>
          <a:bodyPr wrap="square">
            <a:spAutoFit/>
          </a:bodyPr>
          <a:lstStyle/>
          <a:p>
            <a:pPr algn="l"/>
            <a:r>
              <a:rPr sz="1300" b="1" i="0">
                <a:solidFill>
                  <a:srgbClr val="FFFFFF"/>
                </a:solidFill>
                <a:latin typeface="Calibri"/>
              </a:rPr>
              <a:t>PLANT ONLY</a:t>
            </a:r>
          </a:p>
        </p:txBody>
      </p:sp>
      <p:sp>
        <p:nvSpPr>
          <p:cNvPr id="13" name="TextBox 12"/>
          <p:cNvSpPr txBox="1"/>
          <p:nvPr/>
        </p:nvSpPr>
        <p:spPr>
          <a:xfrm>
            <a:off x="8375904" y="1371600"/>
            <a:ext cx="3474720" cy="201168"/>
          </a:xfrm>
          <a:prstGeom prst="rect">
            <a:avLst/>
          </a:prstGeom>
          <a:noFill/>
        </p:spPr>
        <p:txBody>
          <a:bodyPr wrap="square">
            <a:spAutoFit/>
          </a:bodyPr>
          <a:lstStyle/>
          <a:p>
            <a:pPr algn="l"/>
            <a:r>
              <a:rPr sz="900" b="0" i="0">
                <a:solidFill>
                  <a:srgbClr val="DDDDDD"/>
                </a:solidFill>
                <a:latin typeface="Calibri"/>
              </a:rPr>
              <a:t>Not in animal cells</a:t>
            </a:r>
          </a:p>
        </p:txBody>
      </p:sp>
      <p:sp>
        <p:nvSpPr>
          <p:cNvPr id="14" name="Rectangle 13"/>
          <p:cNvSpPr/>
          <p:nvPr/>
        </p:nvSpPr>
        <p:spPr>
          <a:xfrm>
            <a:off x="457200" y="1682496"/>
            <a:ext cx="3657600" cy="841248"/>
          </a:xfrm>
          <a:prstGeom prst="rect">
            <a:avLst/>
          </a:prstGeom>
          <a:solidFill>
            <a:srgbClr val="F8F5FF"/>
          </a:solidFill>
          <a:ln w="508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4360" y="1737360"/>
            <a:ext cx="3383280" cy="237744"/>
          </a:xfrm>
          <a:prstGeom prst="rect">
            <a:avLst/>
          </a:prstGeom>
          <a:noFill/>
        </p:spPr>
        <p:txBody>
          <a:bodyPr wrap="square">
            <a:spAutoFit/>
          </a:bodyPr>
          <a:lstStyle/>
          <a:p>
            <a:pPr algn="l"/>
            <a:r>
              <a:rPr sz="1200" b="1" i="0">
                <a:solidFill>
                  <a:srgbClr val="3D1A5C"/>
                </a:solidFill>
                <a:latin typeface="Calibri"/>
              </a:rPr>
              <a:t>Cell membrane</a:t>
            </a:r>
          </a:p>
        </p:txBody>
      </p:sp>
      <p:sp>
        <p:nvSpPr>
          <p:cNvPr id="16" name="TextBox 15"/>
          <p:cNvSpPr txBox="1"/>
          <p:nvPr/>
        </p:nvSpPr>
        <p:spPr>
          <a:xfrm>
            <a:off x="594360" y="1993392"/>
            <a:ext cx="3383280" cy="475488"/>
          </a:xfrm>
          <a:prstGeom prst="rect">
            <a:avLst/>
          </a:prstGeom>
          <a:noFill/>
        </p:spPr>
        <p:txBody>
          <a:bodyPr wrap="square">
            <a:spAutoFit/>
          </a:bodyPr>
          <a:lstStyle/>
          <a:p>
            <a:pPr algn="l"/>
            <a:r>
              <a:rPr sz="1000" b="0" i="0">
                <a:solidFill>
                  <a:srgbClr val="1A0A2E"/>
                </a:solidFill>
                <a:latin typeface="Calibri"/>
              </a:rPr>
              <a:t>Controls what enters/exits. Partially permeable phospholipid bilayer.</a:t>
            </a:r>
          </a:p>
        </p:txBody>
      </p:sp>
      <p:sp>
        <p:nvSpPr>
          <p:cNvPr id="17" name="Rectangle 16"/>
          <p:cNvSpPr/>
          <p:nvPr/>
        </p:nvSpPr>
        <p:spPr>
          <a:xfrm>
            <a:off x="457200" y="2615184"/>
            <a:ext cx="3657600" cy="841248"/>
          </a:xfrm>
          <a:prstGeom prst="rect">
            <a:avLst/>
          </a:prstGeom>
          <a:solidFill>
            <a:srgbClr val="F8F5FF"/>
          </a:solidFill>
          <a:ln w="508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94360" y="2670048"/>
            <a:ext cx="3383280" cy="237744"/>
          </a:xfrm>
          <a:prstGeom prst="rect">
            <a:avLst/>
          </a:prstGeom>
          <a:noFill/>
        </p:spPr>
        <p:txBody>
          <a:bodyPr wrap="square">
            <a:spAutoFit/>
          </a:bodyPr>
          <a:lstStyle/>
          <a:p>
            <a:pPr algn="l"/>
            <a:r>
              <a:rPr sz="1200" b="1" i="0">
                <a:solidFill>
                  <a:srgbClr val="3D1A5C"/>
                </a:solidFill>
                <a:latin typeface="Calibri"/>
              </a:rPr>
              <a:t>Nucleus</a:t>
            </a:r>
          </a:p>
        </p:txBody>
      </p:sp>
      <p:sp>
        <p:nvSpPr>
          <p:cNvPr id="19" name="TextBox 18"/>
          <p:cNvSpPr txBox="1"/>
          <p:nvPr/>
        </p:nvSpPr>
        <p:spPr>
          <a:xfrm>
            <a:off x="594360" y="2926080"/>
            <a:ext cx="3383280" cy="475488"/>
          </a:xfrm>
          <a:prstGeom prst="rect">
            <a:avLst/>
          </a:prstGeom>
          <a:noFill/>
        </p:spPr>
        <p:txBody>
          <a:bodyPr wrap="square">
            <a:spAutoFit/>
          </a:bodyPr>
          <a:lstStyle/>
          <a:p>
            <a:pPr algn="l"/>
            <a:r>
              <a:rPr sz="1000" b="0" i="0">
                <a:solidFill>
                  <a:srgbClr val="1A0A2E"/>
                </a:solidFill>
                <a:latin typeface="Calibri"/>
              </a:rPr>
              <a:t>Contains DNA (chromosomes). Controls cell activities. Has nuclear envelope.</a:t>
            </a:r>
          </a:p>
        </p:txBody>
      </p:sp>
      <p:sp>
        <p:nvSpPr>
          <p:cNvPr id="20" name="Rectangle 19"/>
          <p:cNvSpPr/>
          <p:nvPr/>
        </p:nvSpPr>
        <p:spPr>
          <a:xfrm>
            <a:off x="457200" y="3547872"/>
            <a:ext cx="3657600" cy="841248"/>
          </a:xfrm>
          <a:prstGeom prst="rect">
            <a:avLst/>
          </a:prstGeom>
          <a:solidFill>
            <a:srgbClr val="F8F5FF"/>
          </a:solidFill>
          <a:ln w="508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94360" y="3602736"/>
            <a:ext cx="3383280" cy="237744"/>
          </a:xfrm>
          <a:prstGeom prst="rect">
            <a:avLst/>
          </a:prstGeom>
          <a:noFill/>
        </p:spPr>
        <p:txBody>
          <a:bodyPr wrap="square">
            <a:spAutoFit/>
          </a:bodyPr>
          <a:lstStyle/>
          <a:p>
            <a:pPr algn="l"/>
            <a:r>
              <a:rPr sz="1200" b="1" i="0">
                <a:solidFill>
                  <a:srgbClr val="3D1A5C"/>
                </a:solidFill>
                <a:latin typeface="Calibri"/>
              </a:rPr>
              <a:t>Mitochondria</a:t>
            </a:r>
          </a:p>
        </p:txBody>
      </p:sp>
      <p:sp>
        <p:nvSpPr>
          <p:cNvPr id="22" name="TextBox 21"/>
          <p:cNvSpPr txBox="1"/>
          <p:nvPr/>
        </p:nvSpPr>
        <p:spPr>
          <a:xfrm>
            <a:off x="594360" y="3858768"/>
            <a:ext cx="3383280" cy="475488"/>
          </a:xfrm>
          <a:prstGeom prst="rect">
            <a:avLst/>
          </a:prstGeom>
          <a:noFill/>
        </p:spPr>
        <p:txBody>
          <a:bodyPr wrap="square">
            <a:spAutoFit/>
          </a:bodyPr>
          <a:lstStyle/>
          <a:p>
            <a:pPr algn="l"/>
            <a:r>
              <a:rPr sz="1000" b="0" i="0">
                <a:solidFill>
                  <a:srgbClr val="1A0A2E"/>
                </a:solidFill>
                <a:latin typeface="Calibri"/>
              </a:rPr>
              <a:t>Site of aerobic respiration. Produces ATP. Has inner folded membrane (cristae).</a:t>
            </a:r>
          </a:p>
        </p:txBody>
      </p:sp>
      <p:sp>
        <p:nvSpPr>
          <p:cNvPr id="23" name="Rectangle 22"/>
          <p:cNvSpPr/>
          <p:nvPr/>
        </p:nvSpPr>
        <p:spPr>
          <a:xfrm>
            <a:off x="457200" y="4480560"/>
            <a:ext cx="3657600" cy="841248"/>
          </a:xfrm>
          <a:prstGeom prst="rect">
            <a:avLst/>
          </a:prstGeom>
          <a:solidFill>
            <a:srgbClr val="F8F5FF"/>
          </a:solidFill>
          <a:ln w="508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94360" y="4535424"/>
            <a:ext cx="3383280" cy="237744"/>
          </a:xfrm>
          <a:prstGeom prst="rect">
            <a:avLst/>
          </a:prstGeom>
          <a:noFill/>
        </p:spPr>
        <p:txBody>
          <a:bodyPr wrap="square">
            <a:spAutoFit/>
          </a:bodyPr>
          <a:lstStyle/>
          <a:p>
            <a:pPr algn="l"/>
            <a:r>
              <a:rPr sz="1200" b="1" i="0">
                <a:solidFill>
                  <a:srgbClr val="3D1A5C"/>
                </a:solidFill>
                <a:latin typeface="Calibri"/>
              </a:rPr>
              <a:t>Ribosomes</a:t>
            </a:r>
          </a:p>
        </p:txBody>
      </p:sp>
      <p:sp>
        <p:nvSpPr>
          <p:cNvPr id="25" name="TextBox 24"/>
          <p:cNvSpPr txBox="1"/>
          <p:nvPr/>
        </p:nvSpPr>
        <p:spPr>
          <a:xfrm>
            <a:off x="594360" y="4791456"/>
            <a:ext cx="3383280" cy="475488"/>
          </a:xfrm>
          <a:prstGeom prst="rect">
            <a:avLst/>
          </a:prstGeom>
          <a:noFill/>
        </p:spPr>
        <p:txBody>
          <a:bodyPr wrap="square">
            <a:spAutoFit/>
          </a:bodyPr>
          <a:lstStyle/>
          <a:p>
            <a:pPr algn="l"/>
            <a:r>
              <a:rPr sz="1000" b="0" i="0">
                <a:solidFill>
                  <a:srgbClr val="1A0A2E"/>
                </a:solidFill>
                <a:latin typeface="Calibri"/>
              </a:rPr>
              <a:t>Site of protein synthesis. Found free in cytoplasm or on rough ER.</a:t>
            </a:r>
          </a:p>
        </p:txBody>
      </p:sp>
      <p:sp>
        <p:nvSpPr>
          <p:cNvPr id="26" name="Rectangle 25"/>
          <p:cNvSpPr/>
          <p:nvPr/>
        </p:nvSpPr>
        <p:spPr>
          <a:xfrm>
            <a:off x="457200" y="5413248"/>
            <a:ext cx="3657600" cy="841248"/>
          </a:xfrm>
          <a:prstGeom prst="rect">
            <a:avLst/>
          </a:prstGeom>
          <a:solidFill>
            <a:srgbClr val="F8F5FF"/>
          </a:solidFill>
          <a:ln w="508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94360" y="5468112"/>
            <a:ext cx="3383280" cy="237744"/>
          </a:xfrm>
          <a:prstGeom prst="rect">
            <a:avLst/>
          </a:prstGeom>
          <a:noFill/>
        </p:spPr>
        <p:txBody>
          <a:bodyPr wrap="square">
            <a:spAutoFit/>
          </a:bodyPr>
          <a:lstStyle/>
          <a:p>
            <a:pPr algn="l"/>
            <a:r>
              <a:rPr sz="1200" b="1" i="0">
                <a:solidFill>
                  <a:srgbClr val="3D1A5C"/>
                </a:solidFill>
                <a:latin typeface="Calibri"/>
              </a:rPr>
              <a:t>Cytoplasm</a:t>
            </a:r>
          </a:p>
        </p:txBody>
      </p:sp>
      <p:sp>
        <p:nvSpPr>
          <p:cNvPr id="28" name="TextBox 27"/>
          <p:cNvSpPr txBox="1"/>
          <p:nvPr/>
        </p:nvSpPr>
        <p:spPr>
          <a:xfrm>
            <a:off x="594360" y="5724144"/>
            <a:ext cx="3383280" cy="475488"/>
          </a:xfrm>
          <a:prstGeom prst="rect">
            <a:avLst/>
          </a:prstGeom>
          <a:noFill/>
        </p:spPr>
        <p:txBody>
          <a:bodyPr wrap="square">
            <a:spAutoFit/>
          </a:bodyPr>
          <a:lstStyle/>
          <a:p>
            <a:pPr algn="l"/>
            <a:r>
              <a:rPr sz="1000" b="0" i="0">
                <a:solidFill>
                  <a:srgbClr val="1A0A2E"/>
                </a:solidFill>
                <a:latin typeface="Calibri"/>
              </a:rPr>
              <a:t>Gel-like fluid. Site of many metabolic reactions.</a:t>
            </a:r>
          </a:p>
        </p:txBody>
      </p:sp>
      <p:sp>
        <p:nvSpPr>
          <p:cNvPr id="29" name="Rectangle 28"/>
          <p:cNvSpPr/>
          <p:nvPr/>
        </p:nvSpPr>
        <p:spPr>
          <a:xfrm>
            <a:off x="4370832" y="1682496"/>
            <a:ext cx="3657600" cy="841248"/>
          </a:xfrm>
          <a:prstGeom prst="rect">
            <a:avLst/>
          </a:prstGeom>
          <a:solidFill>
            <a:srgbClr val="FFF5F5"/>
          </a:solidFill>
          <a:ln w="5080">
            <a:solidFill>
              <a:srgbClr val="E0B0B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507992" y="1737360"/>
            <a:ext cx="3383280" cy="237744"/>
          </a:xfrm>
          <a:prstGeom prst="rect">
            <a:avLst/>
          </a:prstGeom>
          <a:noFill/>
        </p:spPr>
        <p:txBody>
          <a:bodyPr wrap="square">
            <a:spAutoFit/>
          </a:bodyPr>
          <a:lstStyle/>
          <a:p>
            <a:pPr algn="l"/>
            <a:r>
              <a:rPr sz="1200" b="1" i="0">
                <a:solidFill>
                  <a:srgbClr val="8B1A1A"/>
                </a:solidFill>
                <a:latin typeface="Calibri"/>
              </a:rPr>
              <a:t>Centrioles</a:t>
            </a:r>
          </a:p>
        </p:txBody>
      </p:sp>
      <p:sp>
        <p:nvSpPr>
          <p:cNvPr id="31" name="TextBox 30"/>
          <p:cNvSpPr txBox="1"/>
          <p:nvPr/>
        </p:nvSpPr>
        <p:spPr>
          <a:xfrm>
            <a:off x="4507992" y="1993392"/>
            <a:ext cx="3383280" cy="475488"/>
          </a:xfrm>
          <a:prstGeom prst="rect">
            <a:avLst/>
          </a:prstGeom>
          <a:noFill/>
        </p:spPr>
        <p:txBody>
          <a:bodyPr wrap="square">
            <a:spAutoFit/>
          </a:bodyPr>
          <a:lstStyle/>
          <a:p>
            <a:pPr algn="l"/>
            <a:r>
              <a:rPr sz="1000" b="0" i="0">
                <a:solidFill>
                  <a:srgbClr val="1A0A2E"/>
                </a:solidFill>
                <a:latin typeface="Calibri"/>
              </a:rPr>
              <a:t>Involved in spindle formation during cell division. Absent in most plant cells.</a:t>
            </a:r>
          </a:p>
        </p:txBody>
      </p:sp>
      <p:sp>
        <p:nvSpPr>
          <p:cNvPr id="32" name="Rectangle 31"/>
          <p:cNvSpPr/>
          <p:nvPr/>
        </p:nvSpPr>
        <p:spPr>
          <a:xfrm>
            <a:off x="8284464" y="1682496"/>
            <a:ext cx="3657600" cy="841248"/>
          </a:xfrm>
          <a:prstGeom prst="rect">
            <a:avLst/>
          </a:prstGeom>
          <a:solidFill>
            <a:srgbClr val="F0FFF4"/>
          </a:solidFill>
          <a:ln w="5080">
            <a:solidFill>
              <a:srgbClr val="90C89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421624" y="1737360"/>
            <a:ext cx="3383280" cy="237744"/>
          </a:xfrm>
          <a:prstGeom prst="rect">
            <a:avLst/>
          </a:prstGeom>
          <a:noFill/>
        </p:spPr>
        <p:txBody>
          <a:bodyPr wrap="square">
            <a:spAutoFit/>
          </a:bodyPr>
          <a:lstStyle/>
          <a:p>
            <a:pPr algn="l"/>
            <a:r>
              <a:rPr sz="1200" b="1" i="0">
                <a:solidFill>
                  <a:srgbClr val="1B5E20"/>
                </a:solidFill>
                <a:latin typeface="Calibri"/>
              </a:rPr>
              <a:t>Cell wall</a:t>
            </a:r>
          </a:p>
        </p:txBody>
      </p:sp>
      <p:sp>
        <p:nvSpPr>
          <p:cNvPr id="34" name="TextBox 33"/>
          <p:cNvSpPr txBox="1"/>
          <p:nvPr/>
        </p:nvSpPr>
        <p:spPr>
          <a:xfrm>
            <a:off x="8421624" y="1993392"/>
            <a:ext cx="3383280" cy="475488"/>
          </a:xfrm>
          <a:prstGeom prst="rect">
            <a:avLst/>
          </a:prstGeom>
          <a:noFill/>
        </p:spPr>
        <p:txBody>
          <a:bodyPr wrap="square">
            <a:spAutoFit/>
          </a:bodyPr>
          <a:lstStyle/>
          <a:p>
            <a:pPr algn="l"/>
            <a:r>
              <a:rPr sz="1000" b="0" i="0">
                <a:solidFill>
                  <a:srgbClr val="1A0A2E"/>
                </a:solidFill>
                <a:latin typeface="Calibri"/>
              </a:rPr>
              <a:t>Cellulose: gives structural support, keeps shape, prevents bursting.</a:t>
            </a:r>
          </a:p>
        </p:txBody>
      </p:sp>
      <p:sp>
        <p:nvSpPr>
          <p:cNvPr id="35" name="Rectangle 34"/>
          <p:cNvSpPr/>
          <p:nvPr/>
        </p:nvSpPr>
        <p:spPr>
          <a:xfrm>
            <a:off x="8284464" y="2615184"/>
            <a:ext cx="3657600" cy="841248"/>
          </a:xfrm>
          <a:prstGeom prst="rect">
            <a:avLst/>
          </a:prstGeom>
          <a:solidFill>
            <a:srgbClr val="F0FFF4"/>
          </a:solidFill>
          <a:ln w="5080">
            <a:solidFill>
              <a:srgbClr val="90C89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421624" y="2670048"/>
            <a:ext cx="3383280" cy="237744"/>
          </a:xfrm>
          <a:prstGeom prst="rect">
            <a:avLst/>
          </a:prstGeom>
          <a:noFill/>
        </p:spPr>
        <p:txBody>
          <a:bodyPr wrap="square">
            <a:spAutoFit/>
          </a:bodyPr>
          <a:lstStyle/>
          <a:p>
            <a:pPr algn="l"/>
            <a:r>
              <a:rPr sz="1200" b="1" i="0">
                <a:solidFill>
                  <a:srgbClr val="1B5E20"/>
                </a:solidFill>
                <a:latin typeface="Calibri"/>
              </a:rPr>
              <a:t>Large vacuole</a:t>
            </a:r>
          </a:p>
        </p:txBody>
      </p:sp>
      <p:sp>
        <p:nvSpPr>
          <p:cNvPr id="37" name="TextBox 36"/>
          <p:cNvSpPr txBox="1"/>
          <p:nvPr/>
        </p:nvSpPr>
        <p:spPr>
          <a:xfrm>
            <a:off x="8421624" y="2926080"/>
            <a:ext cx="3383280" cy="475488"/>
          </a:xfrm>
          <a:prstGeom prst="rect">
            <a:avLst/>
          </a:prstGeom>
          <a:noFill/>
        </p:spPr>
        <p:txBody>
          <a:bodyPr wrap="square">
            <a:spAutoFit/>
          </a:bodyPr>
          <a:lstStyle/>
          <a:p>
            <a:pPr algn="l"/>
            <a:r>
              <a:rPr sz="1000" b="0" i="0">
                <a:solidFill>
                  <a:srgbClr val="1A0A2E"/>
                </a:solidFill>
                <a:latin typeface="Calibri"/>
              </a:rPr>
              <a:t>Filled with cell sap. Maintains turgor pressure and cell shape.</a:t>
            </a:r>
          </a:p>
        </p:txBody>
      </p:sp>
      <p:sp>
        <p:nvSpPr>
          <p:cNvPr id="38" name="Rectangle 37"/>
          <p:cNvSpPr/>
          <p:nvPr/>
        </p:nvSpPr>
        <p:spPr>
          <a:xfrm>
            <a:off x="8284464" y="3547872"/>
            <a:ext cx="3657600" cy="841248"/>
          </a:xfrm>
          <a:prstGeom prst="rect">
            <a:avLst/>
          </a:prstGeom>
          <a:solidFill>
            <a:srgbClr val="F0FFF4"/>
          </a:solidFill>
          <a:ln w="5080">
            <a:solidFill>
              <a:srgbClr val="90C89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8421624" y="3602736"/>
            <a:ext cx="3383280" cy="237744"/>
          </a:xfrm>
          <a:prstGeom prst="rect">
            <a:avLst/>
          </a:prstGeom>
          <a:noFill/>
        </p:spPr>
        <p:txBody>
          <a:bodyPr wrap="square">
            <a:spAutoFit/>
          </a:bodyPr>
          <a:lstStyle/>
          <a:p>
            <a:pPr algn="l"/>
            <a:r>
              <a:rPr sz="1200" b="1" i="0">
                <a:solidFill>
                  <a:srgbClr val="1B5E20"/>
                </a:solidFill>
                <a:latin typeface="Calibri"/>
              </a:rPr>
              <a:t>Chloroplasts</a:t>
            </a:r>
          </a:p>
        </p:txBody>
      </p:sp>
      <p:sp>
        <p:nvSpPr>
          <p:cNvPr id="40" name="TextBox 39"/>
          <p:cNvSpPr txBox="1"/>
          <p:nvPr/>
        </p:nvSpPr>
        <p:spPr>
          <a:xfrm>
            <a:off x="8421624" y="3858768"/>
            <a:ext cx="3383280" cy="475488"/>
          </a:xfrm>
          <a:prstGeom prst="rect">
            <a:avLst/>
          </a:prstGeom>
          <a:noFill/>
        </p:spPr>
        <p:txBody>
          <a:bodyPr wrap="square">
            <a:spAutoFit/>
          </a:bodyPr>
          <a:lstStyle/>
          <a:p>
            <a:pPr algn="l"/>
            <a:r>
              <a:rPr sz="1000" b="0" i="0">
                <a:solidFill>
                  <a:srgbClr val="1A0A2E"/>
                </a:solidFill>
                <a:latin typeface="Calibri"/>
              </a:rPr>
              <a:t>Site of photosynthesis. Contain chlorophyll. Have a double membrane.</a:t>
            </a:r>
          </a:p>
        </p:txBody>
      </p:sp>
      <p:sp>
        <p:nvSpPr>
          <p:cNvPr id="41" name="Rectangle 40"/>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Cell Structure  ·  worldofteaching.com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600" b="1" i="0">
                <a:solidFill>
                  <a:srgbClr val="1A0A2E"/>
                </a:solidFill>
                <a:latin typeface="Georgia"/>
              </a:rPr>
              <a:t>Bacterial Cell Structure</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Bacteria are prokaryotes: no nucleus, no membrane-bound organelles</a:t>
            </a:r>
          </a:p>
        </p:txBody>
      </p:sp>
      <p:sp>
        <p:nvSpPr>
          <p:cNvPr id="5" name="Oval 4"/>
          <p:cNvSpPr/>
          <p:nvPr/>
        </p:nvSpPr>
        <p:spPr>
          <a:xfrm>
            <a:off x="548640" y="1280160"/>
            <a:ext cx="5029200" cy="4389120"/>
          </a:xfrm>
          <a:prstGeom prst="ellipse">
            <a:avLst/>
          </a:prstGeom>
          <a:solidFill>
            <a:srgbClr val="F0E8D0"/>
          </a:solidFill>
          <a:ln w="19050">
            <a:solidFill>
              <a:srgbClr val="8B691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68680" y="1572768"/>
            <a:ext cx="4389120" cy="3785615"/>
          </a:xfrm>
          <a:prstGeom prst="ellipse">
            <a:avLst/>
          </a:prstGeom>
          <a:solidFill>
            <a:srgbClr val="DEB887"/>
          </a:solidFill>
          <a:ln w="12700">
            <a:solidFill>
              <a:srgbClr val="5D403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15568" y="1828800"/>
            <a:ext cx="3895344" cy="3273552"/>
          </a:xfrm>
          <a:prstGeom prst="ellipse">
            <a:avLst/>
          </a:prstGeom>
          <a:solidFill>
            <a:srgbClr val="E8D8C0"/>
          </a:solidFill>
          <a:ln w="9525">
            <a:solidFill>
              <a:srgbClr val="8B691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234440" y="1965960"/>
            <a:ext cx="3657600" cy="2999232"/>
          </a:xfrm>
          <a:prstGeom prst="ellipse">
            <a:avLst/>
          </a:prstGeom>
          <a:solidFill>
            <a:srgbClr val="FFF8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194560" y="2743200"/>
            <a:ext cx="1371600" cy="914400"/>
          </a:xfrm>
          <a:prstGeom prst="ellipse">
            <a:avLst/>
          </a:prstGeom>
          <a:solidFill>
            <a:srgbClr val="C8D8FF"/>
          </a:solidFill>
          <a:ln w="12700">
            <a:solidFill>
              <a:srgbClr val="1A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212848" y="2816352"/>
            <a:ext cx="1371600" cy="320040"/>
          </a:xfrm>
          <a:prstGeom prst="rect">
            <a:avLst/>
          </a:prstGeom>
          <a:noFill/>
        </p:spPr>
        <p:txBody>
          <a:bodyPr wrap="square">
            <a:spAutoFit/>
          </a:bodyPr>
          <a:lstStyle/>
          <a:p>
            <a:pPr algn="ctr"/>
            <a:r>
              <a:rPr sz="800" b="1" i="0">
                <a:solidFill>
                  <a:srgbClr val="1A3A8A"/>
                </a:solidFill>
                <a:latin typeface="Calibri"/>
              </a:rPr>
              <a:t>Circular DNA</a:t>
            </a:r>
          </a:p>
        </p:txBody>
      </p:sp>
      <p:sp>
        <p:nvSpPr>
          <p:cNvPr id="11" name="Oval 10"/>
          <p:cNvSpPr/>
          <p:nvPr/>
        </p:nvSpPr>
        <p:spPr>
          <a:xfrm>
            <a:off x="3657600" y="2103120"/>
            <a:ext cx="502920" cy="347472"/>
          </a:xfrm>
          <a:prstGeom prst="ellipse">
            <a:avLst/>
          </a:prstGeom>
          <a:solidFill>
            <a:srgbClr val="90B8FF"/>
          </a:solidFill>
          <a:ln w="9525">
            <a:solidFill>
              <a:srgbClr val="1A3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0" y="1828800"/>
            <a:ext cx="640080" cy="228600"/>
          </a:xfrm>
          <a:prstGeom prst="rect">
            <a:avLst/>
          </a:prstGeom>
          <a:noFill/>
        </p:spPr>
        <p:txBody>
          <a:bodyPr wrap="square">
            <a:spAutoFit/>
          </a:bodyPr>
          <a:lstStyle/>
          <a:p>
            <a:pPr algn="ctr"/>
            <a:r>
              <a:rPr sz="700" b="0" i="0">
                <a:solidFill>
                  <a:srgbClr val="1A3A8A"/>
                </a:solidFill>
                <a:latin typeface="Calibri"/>
              </a:rPr>
              <a:t>Plasmid</a:t>
            </a:r>
          </a:p>
        </p:txBody>
      </p:sp>
      <p:sp>
        <p:nvSpPr>
          <p:cNvPr id="13" name="Oval 12"/>
          <p:cNvSpPr/>
          <p:nvPr/>
        </p:nvSpPr>
        <p:spPr>
          <a:xfrm>
            <a:off x="1737360" y="228600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11680" y="384048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3200400" y="219456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3840480" y="347472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1645920" y="338328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023360" y="2468880"/>
            <a:ext cx="164592" cy="164592"/>
          </a:xfrm>
          <a:prstGeom prst="ellipse">
            <a:avLst/>
          </a:prstGeom>
          <a:solidFill>
            <a:srgbClr val="FF6B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417320" y="4919472"/>
            <a:ext cx="1371600" cy="256032"/>
          </a:xfrm>
          <a:prstGeom prst="rect">
            <a:avLst/>
          </a:prstGeom>
          <a:noFill/>
        </p:spPr>
        <p:txBody>
          <a:bodyPr wrap="square">
            <a:spAutoFit/>
          </a:bodyPr>
          <a:lstStyle/>
          <a:p>
            <a:pPr algn="l"/>
            <a:r>
              <a:rPr sz="800" b="0" i="0">
                <a:solidFill>
                  <a:srgbClr val="DD2222"/>
                </a:solidFill>
                <a:latin typeface="Calibri"/>
              </a:rPr>
              <a:t>● Ribosomes</a:t>
            </a:r>
          </a:p>
        </p:txBody>
      </p:sp>
      <p:sp>
        <p:nvSpPr>
          <p:cNvPr id="20" name="Oval 19"/>
          <p:cNvSpPr/>
          <p:nvPr/>
        </p:nvSpPr>
        <p:spPr>
          <a:xfrm>
            <a:off x="5440680" y="3337560"/>
            <a:ext cx="347472" cy="201168"/>
          </a:xfrm>
          <a:prstGeom prst="ellipse">
            <a:avLst/>
          </a:prstGeom>
          <a:solidFill>
            <a:srgbClr val="5D4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760720" y="3063240"/>
            <a:ext cx="347472" cy="201168"/>
          </a:xfrm>
          <a:prstGeom prst="ellipse">
            <a:avLst/>
          </a:prstGeom>
          <a:solidFill>
            <a:srgbClr val="5D4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6080760" y="3337560"/>
            <a:ext cx="347472" cy="201168"/>
          </a:xfrm>
          <a:prstGeom prst="ellipse">
            <a:avLst/>
          </a:prstGeom>
          <a:solidFill>
            <a:srgbClr val="5D4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400800" y="3063240"/>
            <a:ext cx="347472" cy="201168"/>
          </a:xfrm>
          <a:prstGeom prst="ellipse">
            <a:avLst/>
          </a:prstGeom>
          <a:solidFill>
            <a:srgbClr val="5D4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720840" y="3337560"/>
            <a:ext cx="347472" cy="201168"/>
          </a:xfrm>
          <a:prstGeom prst="ellipse">
            <a:avLst/>
          </a:prstGeom>
          <a:solidFill>
            <a:srgbClr val="5D40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572000" y="3063240"/>
            <a:ext cx="822960" cy="256032"/>
          </a:xfrm>
          <a:prstGeom prst="rect">
            <a:avLst/>
          </a:prstGeom>
          <a:noFill/>
        </p:spPr>
        <p:txBody>
          <a:bodyPr wrap="square">
            <a:spAutoFit/>
          </a:bodyPr>
          <a:lstStyle/>
          <a:p>
            <a:pPr algn="r"/>
            <a:r>
              <a:rPr sz="800" b="0" i="0">
                <a:solidFill>
                  <a:srgbClr val="5D4037"/>
                </a:solidFill>
                <a:latin typeface="Calibri"/>
              </a:rPr>
              <a:t>Flagellum →</a:t>
            </a:r>
          </a:p>
        </p:txBody>
      </p:sp>
      <p:sp>
        <p:nvSpPr>
          <p:cNvPr id="1" name="ln"/>
          <p:cNvSpPr>
            <a:spLocks noGrp="1"/>
          </p:cNvSpPr>
          <p:nvPr/>
        </p:nvSpPr>
        <p:spPr>
          <a:xfrm flipH="1" flipV="0">
            <a:off x="658368" y="1444752"/>
            <a:ext cx="758952" cy="914"/>
          </a:xfrm>
          <a:prstGeom prst="line">
            <a:avLst/>
          </a:prstGeom>
          <a:noFill/>
          <a:ln w="10160">
            <a:solidFill>
              <a:srgbClr val="8B6914"/>
            </a:solidFill>
          </a:ln>
        </p:spPr>
        <p:txBody>
          <a:bodyPr/>
          <a:lstStyle/>
          <a:p/>
        </p:txBody>
      </p:sp>
      <p:sp>
        <p:nvSpPr>
          <p:cNvPr id="26" name="TextBox 25"/>
          <p:cNvSpPr txBox="1"/>
          <p:nvPr/>
        </p:nvSpPr>
        <p:spPr>
          <a:xfrm>
            <a:off x="457200" y="1234440"/>
            <a:ext cx="960120" cy="402336"/>
          </a:xfrm>
          <a:prstGeom prst="rect">
            <a:avLst/>
          </a:prstGeom>
          <a:noFill/>
        </p:spPr>
        <p:txBody>
          <a:bodyPr wrap="square">
            <a:spAutoFit/>
          </a:bodyPr>
          <a:lstStyle/>
          <a:p>
            <a:pPr algn="l"/>
            <a:r>
              <a:rPr sz="800" b="0" i="0">
                <a:solidFill>
                  <a:srgbClr val="8B6914"/>
                </a:solidFill>
                <a:latin typeface="Calibri"/>
              </a:rPr>
              <a:t>Capsule
(outer slime layer)</a:t>
            </a:r>
          </a:p>
        </p:txBody>
      </p:sp>
      <p:sp>
        <p:nvSpPr>
          <p:cNvPr id="1" name="ln"/>
          <p:cNvSpPr>
            <a:spLocks noGrp="1"/>
          </p:cNvSpPr>
          <p:nvPr/>
        </p:nvSpPr>
        <p:spPr>
          <a:xfrm flipH="1" flipV="0">
            <a:off x="1115568" y="1938528"/>
            <a:ext cx="301752" cy="914"/>
          </a:xfrm>
          <a:prstGeom prst="line">
            <a:avLst/>
          </a:prstGeom>
          <a:noFill/>
          <a:ln w="10160">
            <a:solidFill>
              <a:srgbClr val="5D4037"/>
            </a:solidFill>
          </a:ln>
        </p:spPr>
        <p:txBody>
          <a:bodyPr/>
          <a:lstStyle/>
          <a:p/>
        </p:txBody>
      </p:sp>
      <p:sp>
        <p:nvSpPr>
          <p:cNvPr id="27" name="TextBox 26"/>
          <p:cNvSpPr txBox="1"/>
          <p:nvPr/>
        </p:nvSpPr>
        <p:spPr>
          <a:xfrm>
            <a:off x="457200" y="1828800"/>
            <a:ext cx="960120" cy="402336"/>
          </a:xfrm>
          <a:prstGeom prst="rect">
            <a:avLst/>
          </a:prstGeom>
          <a:noFill/>
        </p:spPr>
        <p:txBody>
          <a:bodyPr wrap="square">
            <a:spAutoFit/>
          </a:bodyPr>
          <a:lstStyle/>
          <a:p>
            <a:pPr algn="l"/>
            <a:r>
              <a:rPr sz="800" b="0" i="0">
                <a:solidFill>
                  <a:srgbClr val="5D4037"/>
                </a:solidFill>
                <a:latin typeface="Calibri"/>
              </a:rPr>
              <a:t>Cell wall
(peptidoglycan)</a:t>
            </a:r>
          </a:p>
        </p:txBody>
      </p:sp>
      <p:sp>
        <p:nvSpPr>
          <p:cNvPr id="1" name="ln"/>
          <p:cNvSpPr>
            <a:spLocks noGrp="1"/>
          </p:cNvSpPr>
          <p:nvPr/>
        </p:nvSpPr>
        <p:spPr>
          <a:xfrm flipH="1" flipV="1">
            <a:off x="1234440" y="4041648"/>
            <a:ext cx="182880" cy="182880"/>
          </a:xfrm>
          <a:prstGeom prst="line">
            <a:avLst/>
          </a:prstGeom>
          <a:noFill/>
          <a:ln w="10160">
            <a:solidFill>
              <a:srgbClr val="8B6914"/>
            </a:solidFill>
          </a:ln>
        </p:spPr>
        <p:txBody>
          <a:bodyPr/>
          <a:lstStyle/>
          <a:p/>
        </p:txBody>
      </p:sp>
      <p:sp>
        <p:nvSpPr>
          <p:cNvPr id="28" name="TextBox 27"/>
          <p:cNvSpPr txBox="1"/>
          <p:nvPr/>
        </p:nvSpPr>
        <p:spPr>
          <a:xfrm>
            <a:off x="457200" y="4169663"/>
            <a:ext cx="960120" cy="256032"/>
          </a:xfrm>
          <a:prstGeom prst="rect">
            <a:avLst/>
          </a:prstGeom>
          <a:noFill/>
        </p:spPr>
        <p:txBody>
          <a:bodyPr wrap="square">
            <a:spAutoFit/>
          </a:bodyPr>
          <a:lstStyle/>
          <a:p>
            <a:pPr algn="l"/>
            <a:r>
              <a:rPr sz="800" b="0" i="0">
                <a:solidFill>
                  <a:srgbClr val="8B6914"/>
                </a:solidFill>
                <a:latin typeface="Calibri"/>
              </a:rPr>
              <a:t>Cell membrane</a:t>
            </a:r>
          </a:p>
        </p:txBody>
      </p:sp>
      <p:sp>
        <p:nvSpPr>
          <p:cNvPr id="29" name="TextBox 28"/>
          <p:cNvSpPr txBox="1"/>
          <p:nvPr/>
        </p:nvSpPr>
        <p:spPr>
          <a:xfrm>
            <a:off x="6400800" y="1078992"/>
            <a:ext cx="5303520" cy="320040"/>
          </a:xfrm>
          <a:prstGeom prst="rect">
            <a:avLst/>
          </a:prstGeom>
          <a:noFill/>
        </p:spPr>
        <p:txBody>
          <a:bodyPr wrap="square">
            <a:spAutoFit/>
          </a:bodyPr>
          <a:lstStyle/>
          <a:p>
            <a:pPr algn="l"/>
            <a:r>
              <a:rPr sz="1400" b="1" i="0">
                <a:solidFill>
                  <a:srgbClr val="3D1A5C"/>
                </a:solidFill>
                <a:latin typeface="Calibri"/>
              </a:rPr>
              <a:t>Key Parts</a:t>
            </a:r>
          </a:p>
        </p:txBody>
      </p:sp>
      <p:sp>
        <p:nvSpPr>
          <p:cNvPr id="30" name="Rectangle 29"/>
          <p:cNvSpPr/>
          <p:nvPr/>
        </p:nvSpPr>
        <p:spPr>
          <a:xfrm>
            <a:off x="6400800" y="148132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510528" y="1536192"/>
            <a:ext cx="1828800" cy="237744"/>
          </a:xfrm>
          <a:prstGeom prst="rect">
            <a:avLst/>
          </a:prstGeom>
          <a:noFill/>
        </p:spPr>
        <p:txBody>
          <a:bodyPr wrap="square">
            <a:spAutoFit/>
          </a:bodyPr>
          <a:lstStyle/>
          <a:p>
            <a:pPr algn="l"/>
            <a:r>
              <a:rPr sz="1100" b="1" i="0">
                <a:solidFill>
                  <a:srgbClr val="8B6914"/>
                </a:solidFill>
                <a:latin typeface="Calibri"/>
              </a:rPr>
              <a:t>Cell membrane</a:t>
            </a:r>
          </a:p>
        </p:txBody>
      </p:sp>
      <p:sp>
        <p:nvSpPr>
          <p:cNvPr id="32" name="TextBox 31"/>
          <p:cNvSpPr txBox="1"/>
          <p:nvPr/>
        </p:nvSpPr>
        <p:spPr>
          <a:xfrm>
            <a:off x="8394192" y="1536192"/>
            <a:ext cx="3474720" cy="438912"/>
          </a:xfrm>
          <a:prstGeom prst="rect">
            <a:avLst/>
          </a:prstGeom>
          <a:noFill/>
        </p:spPr>
        <p:txBody>
          <a:bodyPr wrap="square">
            <a:spAutoFit/>
          </a:bodyPr>
          <a:lstStyle/>
          <a:p>
            <a:pPr algn="l"/>
            <a:r>
              <a:rPr sz="1000" b="0" i="0">
                <a:solidFill>
                  <a:srgbClr val="1A0A2E"/>
                </a:solidFill>
                <a:latin typeface="Calibri"/>
              </a:rPr>
              <a:t>Phospholipid bilayer. Controls entry/exit. All cells have this.</a:t>
            </a:r>
          </a:p>
        </p:txBody>
      </p:sp>
      <p:sp>
        <p:nvSpPr>
          <p:cNvPr id="33" name="Rectangle 32"/>
          <p:cNvSpPr/>
          <p:nvPr/>
        </p:nvSpPr>
        <p:spPr>
          <a:xfrm>
            <a:off x="6400800" y="212140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510528" y="2176272"/>
            <a:ext cx="1828800" cy="237744"/>
          </a:xfrm>
          <a:prstGeom prst="rect">
            <a:avLst/>
          </a:prstGeom>
          <a:noFill/>
        </p:spPr>
        <p:txBody>
          <a:bodyPr wrap="square">
            <a:spAutoFit/>
          </a:bodyPr>
          <a:lstStyle/>
          <a:p>
            <a:pPr algn="l"/>
            <a:r>
              <a:rPr sz="1100" b="1" i="0">
                <a:solidFill>
                  <a:srgbClr val="5D4037"/>
                </a:solidFill>
                <a:latin typeface="Calibri"/>
              </a:rPr>
              <a:t>Cell wall</a:t>
            </a:r>
          </a:p>
        </p:txBody>
      </p:sp>
      <p:sp>
        <p:nvSpPr>
          <p:cNvPr id="35" name="TextBox 34"/>
          <p:cNvSpPr txBox="1"/>
          <p:nvPr/>
        </p:nvSpPr>
        <p:spPr>
          <a:xfrm>
            <a:off x="8394192" y="2176272"/>
            <a:ext cx="3474720" cy="438912"/>
          </a:xfrm>
          <a:prstGeom prst="rect">
            <a:avLst/>
          </a:prstGeom>
          <a:noFill/>
        </p:spPr>
        <p:txBody>
          <a:bodyPr wrap="square">
            <a:spAutoFit/>
          </a:bodyPr>
          <a:lstStyle/>
          <a:p>
            <a:pPr algn="l"/>
            <a:r>
              <a:rPr sz="1000" b="0" i="0">
                <a:solidFill>
                  <a:srgbClr val="1A0A2E"/>
                </a:solidFill>
                <a:latin typeface="Calibri"/>
              </a:rPr>
              <a:t>Peptidoglycan (NOT cellulose). Gives shape and protection.</a:t>
            </a:r>
          </a:p>
        </p:txBody>
      </p:sp>
      <p:sp>
        <p:nvSpPr>
          <p:cNvPr id="36" name="Rectangle 35"/>
          <p:cNvSpPr/>
          <p:nvPr/>
        </p:nvSpPr>
        <p:spPr>
          <a:xfrm>
            <a:off x="6400800" y="276148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510528" y="2816352"/>
            <a:ext cx="1828800" cy="237744"/>
          </a:xfrm>
          <a:prstGeom prst="rect">
            <a:avLst/>
          </a:prstGeom>
          <a:noFill/>
        </p:spPr>
        <p:txBody>
          <a:bodyPr wrap="square">
            <a:spAutoFit/>
          </a:bodyPr>
          <a:lstStyle/>
          <a:p>
            <a:pPr algn="l"/>
            <a:r>
              <a:rPr sz="1100" b="1" i="0">
                <a:solidFill>
                  <a:srgbClr val="3A5A3A"/>
                </a:solidFill>
                <a:latin typeface="Calibri"/>
              </a:rPr>
              <a:t>Cytoplasm</a:t>
            </a:r>
          </a:p>
        </p:txBody>
      </p:sp>
      <p:sp>
        <p:nvSpPr>
          <p:cNvPr id="38" name="TextBox 37"/>
          <p:cNvSpPr txBox="1"/>
          <p:nvPr/>
        </p:nvSpPr>
        <p:spPr>
          <a:xfrm>
            <a:off x="8394192" y="2816352"/>
            <a:ext cx="3474720" cy="438912"/>
          </a:xfrm>
          <a:prstGeom prst="rect">
            <a:avLst/>
          </a:prstGeom>
          <a:noFill/>
        </p:spPr>
        <p:txBody>
          <a:bodyPr wrap="square">
            <a:spAutoFit/>
          </a:bodyPr>
          <a:lstStyle/>
          <a:p>
            <a:pPr algn="l"/>
            <a:r>
              <a:rPr sz="1000" b="0" i="0">
                <a:solidFill>
                  <a:srgbClr val="1A0A2E"/>
                </a:solidFill>
                <a:latin typeface="Calibri"/>
              </a:rPr>
              <a:t>Gel-like fluid. Site of metabolic reactions including respiration.</a:t>
            </a:r>
          </a:p>
        </p:txBody>
      </p:sp>
      <p:sp>
        <p:nvSpPr>
          <p:cNvPr id="39" name="Rectangle 38"/>
          <p:cNvSpPr/>
          <p:nvPr/>
        </p:nvSpPr>
        <p:spPr>
          <a:xfrm>
            <a:off x="6400800" y="340156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510528" y="3456432"/>
            <a:ext cx="1828800" cy="237744"/>
          </a:xfrm>
          <a:prstGeom prst="rect">
            <a:avLst/>
          </a:prstGeom>
          <a:noFill/>
        </p:spPr>
        <p:txBody>
          <a:bodyPr wrap="square">
            <a:spAutoFit/>
          </a:bodyPr>
          <a:lstStyle/>
          <a:p>
            <a:pPr algn="l"/>
            <a:r>
              <a:rPr sz="1100" b="1" i="0">
                <a:solidFill>
                  <a:srgbClr val="1A3A8A"/>
                </a:solidFill>
                <a:latin typeface="Calibri"/>
              </a:rPr>
              <a:t>Circular DNA</a:t>
            </a:r>
          </a:p>
        </p:txBody>
      </p:sp>
      <p:sp>
        <p:nvSpPr>
          <p:cNvPr id="41" name="TextBox 40"/>
          <p:cNvSpPr txBox="1"/>
          <p:nvPr/>
        </p:nvSpPr>
        <p:spPr>
          <a:xfrm>
            <a:off x="8394192" y="3456432"/>
            <a:ext cx="3474720" cy="438912"/>
          </a:xfrm>
          <a:prstGeom prst="rect">
            <a:avLst/>
          </a:prstGeom>
          <a:noFill/>
        </p:spPr>
        <p:txBody>
          <a:bodyPr wrap="square">
            <a:spAutoFit/>
          </a:bodyPr>
          <a:lstStyle/>
          <a:p>
            <a:pPr algn="l"/>
            <a:r>
              <a:rPr sz="1000" b="0" i="0">
                <a:solidFill>
                  <a:srgbClr val="1A0A2E"/>
                </a:solidFill>
                <a:latin typeface="Calibri"/>
              </a:rPr>
              <a:t>Single loop of DNA: floats free, not in a nucleus.</a:t>
            </a:r>
          </a:p>
        </p:txBody>
      </p:sp>
      <p:sp>
        <p:nvSpPr>
          <p:cNvPr id="42" name="Rectangle 41"/>
          <p:cNvSpPr/>
          <p:nvPr/>
        </p:nvSpPr>
        <p:spPr>
          <a:xfrm>
            <a:off x="6400800" y="404164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510528" y="4096511"/>
            <a:ext cx="1828800" cy="237744"/>
          </a:xfrm>
          <a:prstGeom prst="rect">
            <a:avLst/>
          </a:prstGeom>
          <a:noFill/>
        </p:spPr>
        <p:txBody>
          <a:bodyPr wrap="square">
            <a:spAutoFit/>
          </a:bodyPr>
          <a:lstStyle/>
          <a:p>
            <a:pPr algn="l"/>
            <a:r>
              <a:rPr sz="1100" b="1" i="0">
                <a:solidFill>
                  <a:srgbClr val="3A1A6A"/>
                </a:solidFill>
                <a:latin typeface="Calibri"/>
              </a:rPr>
              <a:t>Plasmids</a:t>
            </a:r>
          </a:p>
        </p:txBody>
      </p:sp>
      <p:sp>
        <p:nvSpPr>
          <p:cNvPr id="44" name="TextBox 43"/>
          <p:cNvSpPr txBox="1"/>
          <p:nvPr/>
        </p:nvSpPr>
        <p:spPr>
          <a:xfrm>
            <a:off x="8394192" y="4096511"/>
            <a:ext cx="3474720" cy="438912"/>
          </a:xfrm>
          <a:prstGeom prst="rect">
            <a:avLst/>
          </a:prstGeom>
          <a:noFill/>
        </p:spPr>
        <p:txBody>
          <a:bodyPr wrap="square">
            <a:spAutoFit/>
          </a:bodyPr>
          <a:lstStyle/>
          <a:p>
            <a:pPr algn="l"/>
            <a:r>
              <a:rPr sz="1000" b="0" i="0">
                <a:solidFill>
                  <a:srgbClr val="1A0A2E"/>
                </a:solidFill>
                <a:latin typeface="Calibri"/>
              </a:rPr>
              <a:t>Extra small circular DNA loops. May carry antibiotic resistance genes.</a:t>
            </a:r>
          </a:p>
        </p:txBody>
      </p:sp>
      <p:sp>
        <p:nvSpPr>
          <p:cNvPr id="45" name="Rectangle 44"/>
          <p:cNvSpPr/>
          <p:nvPr/>
        </p:nvSpPr>
        <p:spPr>
          <a:xfrm>
            <a:off x="6400800" y="468172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510528" y="4736592"/>
            <a:ext cx="1828800" cy="237744"/>
          </a:xfrm>
          <a:prstGeom prst="rect">
            <a:avLst/>
          </a:prstGeom>
          <a:noFill/>
        </p:spPr>
        <p:txBody>
          <a:bodyPr wrap="square">
            <a:spAutoFit/>
          </a:bodyPr>
          <a:lstStyle/>
          <a:p>
            <a:pPr algn="l"/>
            <a:r>
              <a:rPr sz="1100" b="1" i="0">
                <a:solidFill>
                  <a:srgbClr val="DD2222"/>
                </a:solidFill>
                <a:latin typeface="Calibri"/>
              </a:rPr>
              <a:t>Ribosomes</a:t>
            </a:r>
          </a:p>
        </p:txBody>
      </p:sp>
      <p:sp>
        <p:nvSpPr>
          <p:cNvPr id="47" name="TextBox 46"/>
          <p:cNvSpPr txBox="1"/>
          <p:nvPr/>
        </p:nvSpPr>
        <p:spPr>
          <a:xfrm>
            <a:off x="8394192" y="4736592"/>
            <a:ext cx="3474720" cy="438912"/>
          </a:xfrm>
          <a:prstGeom prst="rect">
            <a:avLst/>
          </a:prstGeom>
          <a:noFill/>
        </p:spPr>
        <p:txBody>
          <a:bodyPr wrap="square">
            <a:spAutoFit/>
          </a:bodyPr>
          <a:lstStyle/>
          <a:p>
            <a:pPr algn="l"/>
            <a:r>
              <a:rPr sz="1000" b="0" i="0">
                <a:solidFill>
                  <a:srgbClr val="1A0A2E"/>
                </a:solidFill>
                <a:latin typeface="Calibri"/>
              </a:rPr>
              <a:t>70S: smaller than eukaryotic (80S). Protein synthesis.</a:t>
            </a:r>
          </a:p>
        </p:txBody>
      </p:sp>
      <p:sp>
        <p:nvSpPr>
          <p:cNvPr id="48" name="Rectangle 47"/>
          <p:cNvSpPr/>
          <p:nvPr/>
        </p:nvSpPr>
        <p:spPr>
          <a:xfrm>
            <a:off x="6400800" y="5321807"/>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6510528" y="5376671"/>
            <a:ext cx="1828800" cy="237744"/>
          </a:xfrm>
          <a:prstGeom prst="rect">
            <a:avLst/>
          </a:prstGeom>
          <a:noFill/>
        </p:spPr>
        <p:txBody>
          <a:bodyPr wrap="square">
            <a:spAutoFit/>
          </a:bodyPr>
          <a:lstStyle/>
          <a:p>
            <a:pPr algn="l"/>
            <a:r>
              <a:rPr sz="1100" b="1" i="0">
                <a:solidFill>
                  <a:srgbClr val="8B6914"/>
                </a:solidFill>
                <a:latin typeface="Calibri"/>
              </a:rPr>
              <a:t>Capsule (some)</a:t>
            </a:r>
          </a:p>
        </p:txBody>
      </p:sp>
      <p:sp>
        <p:nvSpPr>
          <p:cNvPr id="50" name="TextBox 49"/>
          <p:cNvSpPr txBox="1"/>
          <p:nvPr/>
        </p:nvSpPr>
        <p:spPr>
          <a:xfrm>
            <a:off x="8394192" y="5376671"/>
            <a:ext cx="3474720" cy="438912"/>
          </a:xfrm>
          <a:prstGeom prst="rect">
            <a:avLst/>
          </a:prstGeom>
          <a:noFill/>
        </p:spPr>
        <p:txBody>
          <a:bodyPr wrap="square">
            <a:spAutoFit/>
          </a:bodyPr>
          <a:lstStyle/>
          <a:p>
            <a:pPr algn="l"/>
            <a:r>
              <a:rPr sz="1000" b="0" i="0">
                <a:solidFill>
                  <a:srgbClr val="1A0A2E"/>
                </a:solidFill>
                <a:latin typeface="Calibri"/>
              </a:rPr>
              <a:t>Protective outer slime layer. Not present in all bacteria.</a:t>
            </a:r>
          </a:p>
        </p:txBody>
      </p:sp>
      <p:sp>
        <p:nvSpPr>
          <p:cNvPr id="51" name="Rectangle 50"/>
          <p:cNvSpPr/>
          <p:nvPr/>
        </p:nvSpPr>
        <p:spPr>
          <a:xfrm>
            <a:off x="6400800" y="5961888"/>
            <a:ext cx="5577840" cy="54864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510528" y="6016751"/>
            <a:ext cx="1828800" cy="237744"/>
          </a:xfrm>
          <a:prstGeom prst="rect">
            <a:avLst/>
          </a:prstGeom>
          <a:noFill/>
        </p:spPr>
        <p:txBody>
          <a:bodyPr wrap="square">
            <a:spAutoFit/>
          </a:bodyPr>
          <a:lstStyle/>
          <a:p>
            <a:pPr algn="l"/>
            <a:r>
              <a:rPr sz="1100" b="1" i="0">
                <a:solidFill>
                  <a:srgbClr val="5D4037"/>
                </a:solidFill>
                <a:latin typeface="Calibri"/>
              </a:rPr>
              <a:t>Flagellum (some)</a:t>
            </a:r>
          </a:p>
        </p:txBody>
      </p:sp>
      <p:sp>
        <p:nvSpPr>
          <p:cNvPr id="53" name="TextBox 52"/>
          <p:cNvSpPr txBox="1"/>
          <p:nvPr/>
        </p:nvSpPr>
        <p:spPr>
          <a:xfrm>
            <a:off x="8394192" y="6016751"/>
            <a:ext cx="3474720" cy="438912"/>
          </a:xfrm>
          <a:prstGeom prst="rect">
            <a:avLst/>
          </a:prstGeom>
          <a:noFill/>
        </p:spPr>
        <p:txBody>
          <a:bodyPr wrap="square">
            <a:spAutoFit/>
          </a:bodyPr>
          <a:lstStyle/>
          <a:p>
            <a:pPr algn="l"/>
            <a:r>
              <a:rPr sz="1000" b="0" i="0">
                <a:solidFill>
                  <a:srgbClr val="1A0A2E"/>
                </a:solidFill>
                <a:latin typeface="Calibri"/>
              </a:rPr>
              <a:t>Rotating tail used for movement. Not present in all bacteria.</a:t>
            </a:r>
          </a:p>
        </p:txBody>
      </p:sp>
      <p:sp>
        <p:nvSpPr>
          <p:cNvPr id="54" name="Rectangle 53"/>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Cell Structure  ·  worldofteaching.com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600" b="1" i="0">
                <a:solidFill>
                  <a:srgbClr val="1A0A2E"/>
                </a:solidFill>
                <a:latin typeface="Georgia"/>
              </a:rPr>
              <a:t>Specialised Cells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Cells differentiate: becoming specialised for specific functions</a:t>
            </a:r>
          </a:p>
        </p:txBody>
      </p:sp>
      <p:sp>
        <p:nvSpPr>
          <p:cNvPr id="5" name="Rectangle 4"/>
          <p:cNvSpPr/>
          <p:nvPr/>
        </p:nvSpPr>
        <p:spPr>
          <a:xfrm>
            <a:off x="457200" y="1188720"/>
            <a:ext cx="3657600" cy="2450592"/>
          </a:xfrm>
          <a:prstGeom prst="rect">
            <a:avLst/>
          </a:prstGeom>
          <a:solidFill>
            <a:srgbClr val="FFF5F5"/>
          </a:solidFill>
          <a:ln w="9525">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7200" y="1188720"/>
            <a:ext cx="3657600" cy="402336"/>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1243584"/>
            <a:ext cx="3474720" cy="292608"/>
          </a:xfrm>
          <a:prstGeom prst="rect">
            <a:avLst/>
          </a:prstGeom>
          <a:noFill/>
        </p:spPr>
        <p:txBody>
          <a:bodyPr wrap="square">
            <a:spAutoFit/>
          </a:bodyPr>
          <a:lstStyle/>
          <a:p>
            <a:pPr algn="l"/>
            <a:r>
              <a:rPr sz="1200" b="1" i="0">
                <a:solidFill>
                  <a:srgbClr val="FFFFFF"/>
                </a:solidFill>
                <a:latin typeface="Calibri"/>
              </a:rPr>
              <a:t>Red Blood Cell</a:t>
            </a:r>
          </a:p>
        </p:txBody>
      </p:sp>
      <p:sp>
        <p:nvSpPr>
          <p:cNvPr id="8" name="TextBox 7"/>
          <p:cNvSpPr txBox="1"/>
          <p:nvPr/>
        </p:nvSpPr>
        <p:spPr>
          <a:xfrm>
            <a:off x="566928" y="1664208"/>
            <a:ext cx="3438144" cy="1920240"/>
          </a:xfrm>
          <a:prstGeom prst="rect">
            <a:avLst/>
          </a:prstGeom>
          <a:noFill/>
        </p:spPr>
        <p:txBody>
          <a:bodyPr wrap="square">
            <a:spAutoFit/>
          </a:bodyPr>
          <a:lstStyle/>
          <a:p>
            <a:pPr algn="l"/>
            <a:r>
              <a:rPr sz="1000" b="0" i="0">
                <a:solidFill>
                  <a:srgbClr val="1A0A2E"/>
                </a:solidFill>
                <a:latin typeface="Calibri"/>
              </a:rPr>
              <a:t>Biconcave disc: large SA for O₂ diffusion
No nucleus, more room for haemoglobin
Packed with haemoglobin, binds O₂
Flexible, squeezes through capillaries
No mitochondria, won't use the O₂ it carries</a:t>
            </a:r>
          </a:p>
        </p:txBody>
      </p:sp>
      <p:sp>
        <p:nvSpPr>
          <p:cNvPr id="9" name="Rectangle 8"/>
          <p:cNvSpPr/>
          <p:nvPr/>
        </p:nvSpPr>
        <p:spPr>
          <a:xfrm>
            <a:off x="4370832" y="1188720"/>
            <a:ext cx="3657600" cy="2450592"/>
          </a:xfrm>
          <a:prstGeom prst="rect">
            <a:avLst/>
          </a:prstGeom>
          <a:solidFill>
            <a:srgbClr val="F0F4FF"/>
          </a:solidFill>
          <a:ln w="9525">
            <a:solidFill>
              <a:srgbClr val="1565C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70832" y="1188720"/>
            <a:ext cx="3657600" cy="402336"/>
          </a:xfrm>
          <a:prstGeom prst="rect">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62272" y="1243584"/>
            <a:ext cx="3474720" cy="292608"/>
          </a:xfrm>
          <a:prstGeom prst="rect">
            <a:avLst/>
          </a:prstGeom>
          <a:noFill/>
        </p:spPr>
        <p:txBody>
          <a:bodyPr wrap="square">
            <a:spAutoFit/>
          </a:bodyPr>
          <a:lstStyle/>
          <a:p>
            <a:pPr algn="l"/>
            <a:r>
              <a:rPr sz="1200" b="1" i="0">
                <a:solidFill>
                  <a:srgbClr val="FFFFFF"/>
                </a:solidFill>
                <a:latin typeface="Calibri"/>
              </a:rPr>
              <a:t>Sperm Cell</a:t>
            </a:r>
          </a:p>
        </p:txBody>
      </p:sp>
      <p:sp>
        <p:nvSpPr>
          <p:cNvPr id="12" name="TextBox 11"/>
          <p:cNvSpPr txBox="1"/>
          <p:nvPr/>
        </p:nvSpPr>
        <p:spPr>
          <a:xfrm>
            <a:off x="4480560" y="1664208"/>
            <a:ext cx="3438144" cy="1920240"/>
          </a:xfrm>
          <a:prstGeom prst="rect">
            <a:avLst/>
          </a:prstGeom>
          <a:noFill/>
        </p:spPr>
        <p:txBody>
          <a:bodyPr wrap="square">
            <a:spAutoFit/>
          </a:bodyPr>
          <a:lstStyle/>
          <a:p>
            <a:pPr algn="l"/>
            <a:r>
              <a:rPr sz="1000" b="0" i="0">
                <a:solidFill>
                  <a:srgbClr val="1A0A2E"/>
                </a:solidFill>
                <a:latin typeface="Calibri"/>
              </a:rPr>
              <a:t>Long tail (flagellum): for swimming
Many mitochondria in mid-piece, energy for swimming
Acrosome (enzyme cap), digests egg membrane
Streamlined head, reduces water resistance
Haploid nucleus, contains half the chromosomes</a:t>
            </a:r>
          </a:p>
        </p:txBody>
      </p:sp>
      <p:sp>
        <p:nvSpPr>
          <p:cNvPr id="13" name="Rectangle 12"/>
          <p:cNvSpPr/>
          <p:nvPr/>
        </p:nvSpPr>
        <p:spPr>
          <a:xfrm>
            <a:off x="8284464" y="1188720"/>
            <a:ext cx="3657600" cy="2450592"/>
          </a:xfrm>
          <a:prstGeom prst="rect">
            <a:avLst/>
          </a:prstGeom>
          <a:solidFill>
            <a:srgbClr val="FFF8F0"/>
          </a:solidFill>
          <a:ln w="9525">
            <a:solidFill>
              <a:srgbClr val="E651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284464" y="1188720"/>
            <a:ext cx="3657600" cy="402336"/>
          </a:xfrm>
          <a:prstGeom prst="rect">
            <a:avLst/>
          </a:prstGeom>
          <a:solidFill>
            <a:srgbClr val="E65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75904" y="1243584"/>
            <a:ext cx="3474720" cy="292608"/>
          </a:xfrm>
          <a:prstGeom prst="rect">
            <a:avLst/>
          </a:prstGeom>
          <a:noFill/>
        </p:spPr>
        <p:txBody>
          <a:bodyPr wrap="square">
            <a:spAutoFit/>
          </a:bodyPr>
          <a:lstStyle/>
          <a:p>
            <a:pPr algn="l"/>
            <a:r>
              <a:rPr sz="1200" b="1" i="0">
                <a:solidFill>
                  <a:srgbClr val="FFFFFF"/>
                </a:solidFill>
                <a:latin typeface="Calibri"/>
              </a:rPr>
              <a:t>Nerve Cell (Neurone)</a:t>
            </a:r>
          </a:p>
        </p:txBody>
      </p:sp>
      <p:sp>
        <p:nvSpPr>
          <p:cNvPr id="16" name="TextBox 15"/>
          <p:cNvSpPr txBox="1"/>
          <p:nvPr/>
        </p:nvSpPr>
        <p:spPr>
          <a:xfrm>
            <a:off x="8394192" y="1664208"/>
            <a:ext cx="3438144" cy="1920240"/>
          </a:xfrm>
          <a:prstGeom prst="rect">
            <a:avLst/>
          </a:prstGeom>
          <a:noFill/>
        </p:spPr>
        <p:txBody>
          <a:bodyPr wrap="square">
            <a:spAutoFit/>
          </a:bodyPr>
          <a:lstStyle/>
          <a:p>
            <a:pPr algn="l"/>
            <a:r>
              <a:rPr sz="1000" b="0" i="0">
                <a:solidFill>
                  <a:srgbClr val="1A0A2E"/>
                </a:solidFill>
                <a:latin typeface="Calibri"/>
              </a:rPr>
              <a:t>Very long axon: transmits impulse long distances
Myelin sheath, insulates, speeds impulse
Dendrites, receive signals from other neurones
Synaptic knobs, release neurotransmitters
Many mitochondria, energy for active transport</a:t>
            </a:r>
          </a:p>
        </p:txBody>
      </p:sp>
      <p:sp>
        <p:nvSpPr>
          <p:cNvPr id="17" name="Rectangle 16"/>
          <p:cNvSpPr/>
          <p:nvPr/>
        </p:nvSpPr>
        <p:spPr>
          <a:xfrm>
            <a:off x="457200" y="3803904"/>
            <a:ext cx="3657600" cy="2450592"/>
          </a:xfrm>
          <a:prstGeom prst="rect">
            <a:avLst/>
          </a:prstGeom>
          <a:solidFill>
            <a:srgbClr val="F0FFF4"/>
          </a:solidFill>
          <a:ln w="9525">
            <a:solidFill>
              <a:srgbClr val="1B5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57200" y="3803904"/>
            <a:ext cx="3657600" cy="402336"/>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858768"/>
            <a:ext cx="3474720" cy="292608"/>
          </a:xfrm>
          <a:prstGeom prst="rect">
            <a:avLst/>
          </a:prstGeom>
          <a:noFill/>
        </p:spPr>
        <p:txBody>
          <a:bodyPr wrap="square">
            <a:spAutoFit/>
          </a:bodyPr>
          <a:lstStyle/>
          <a:p>
            <a:pPr algn="l"/>
            <a:r>
              <a:rPr sz="1200" b="1" i="0">
                <a:solidFill>
                  <a:srgbClr val="FFFFFF"/>
                </a:solidFill>
                <a:latin typeface="Calibri"/>
              </a:rPr>
              <a:t>Root Hair Cell</a:t>
            </a:r>
          </a:p>
        </p:txBody>
      </p:sp>
      <p:sp>
        <p:nvSpPr>
          <p:cNvPr id="20" name="TextBox 19"/>
          <p:cNvSpPr txBox="1"/>
          <p:nvPr/>
        </p:nvSpPr>
        <p:spPr>
          <a:xfrm>
            <a:off x="566928" y="4279392"/>
            <a:ext cx="3438144" cy="1920240"/>
          </a:xfrm>
          <a:prstGeom prst="rect">
            <a:avLst/>
          </a:prstGeom>
          <a:noFill/>
        </p:spPr>
        <p:txBody>
          <a:bodyPr wrap="square">
            <a:spAutoFit/>
          </a:bodyPr>
          <a:lstStyle/>
          <a:p>
            <a:pPr algn="l"/>
            <a:r>
              <a:rPr sz="1000" b="0" i="0">
                <a:solidFill>
                  <a:srgbClr val="1A0A2E"/>
                </a:solidFill>
                <a:latin typeface="Calibri"/>
              </a:rPr>
              <a:t>Long thin hair: large surface area for water absorption
No chloroplasts, underground, no light
Large vacuole, maintains osmotic gradient
Many mitochondria, energy for active transport of minerals
Thin cell wall, short diffusion path for water</a:t>
            </a:r>
          </a:p>
        </p:txBody>
      </p:sp>
      <p:sp>
        <p:nvSpPr>
          <p:cNvPr id="21" name="Rectangle 20"/>
          <p:cNvSpPr/>
          <p:nvPr/>
        </p:nvSpPr>
        <p:spPr>
          <a:xfrm>
            <a:off x="4370832" y="3803904"/>
            <a:ext cx="3657600" cy="2450592"/>
          </a:xfrm>
          <a:prstGeom prst="rect">
            <a:avLst/>
          </a:prstGeom>
          <a:solidFill>
            <a:srgbClr val="F8F0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4370832" y="3803904"/>
            <a:ext cx="3657600" cy="402336"/>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62272" y="3858768"/>
            <a:ext cx="3474720" cy="292608"/>
          </a:xfrm>
          <a:prstGeom prst="rect">
            <a:avLst/>
          </a:prstGeom>
          <a:noFill/>
        </p:spPr>
        <p:txBody>
          <a:bodyPr wrap="square">
            <a:spAutoFit/>
          </a:bodyPr>
          <a:lstStyle/>
          <a:p>
            <a:pPr algn="l"/>
            <a:r>
              <a:rPr sz="1200" b="1" i="0">
                <a:solidFill>
                  <a:srgbClr val="FFFFFF"/>
                </a:solidFill>
                <a:latin typeface="Calibri"/>
              </a:rPr>
              <a:t>Ciliated Epithelial Cell</a:t>
            </a:r>
          </a:p>
        </p:txBody>
      </p:sp>
      <p:sp>
        <p:nvSpPr>
          <p:cNvPr id="24" name="TextBox 23"/>
          <p:cNvSpPr txBox="1"/>
          <p:nvPr/>
        </p:nvSpPr>
        <p:spPr>
          <a:xfrm>
            <a:off x="4480560" y="4279392"/>
            <a:ext cx="3438144" cy="1920240"/>
          </a:xfrm>
          <a:prstGeom prst="rect">
            <a:avLst/>
          </a:prstGeom>
          <a:noFill/>
        </p:spPr>
        <p:txBody>
          <a:bodyPr wrap="square">
            <a:spAutoFit/>
          </a:bodyPr>
          <a:lstStyle/>
          <a:p>
            <a:pPr algn="l"/>
            <a:r>
              <a:rPr sz="1000" b="0" i="0">
                <a:solidFill>
                  <a:srgbClr val="1A0A2E"/>
                </a:solidFill>
                <a:latin typeface="Calibri"/>
              </a:rPr>
              <a:t>Cilia on surface: wave rhythmically
Move mucus (with trapped pathogens) up and out
Found lining trachea and bronchi
Many mitochondria, energy for cilia movement
Goblet cells nearby produce mucus</a:t>
            </a:r>
          </a:p>
        </p:txBody>
      </p:sp>
      <p:sp>
        <p:nvSpPr>
          <p:cNvPr id="25" name="Rectangle 24"/>
          <p:cNvSpPr/>
          <p:nvPr/>
        </p:nvSpPr>
        <p:spPr>
          <a:xfrm>
            <a:off x="8284464" y="3803904"/>
            <a:ext cx="3657600" cy="2450592"/>
          </a:xfrm>
          <a:prstGeom prst="rect">
            <a:avLst/>
          </a:prstGeom>
          <a:solidFill>
            <a:srgbClr val="E8F5E9"/>
          </a:solidFill>
          <a:ln w="9525">
            <a:solidFill>
              <a:srgbClr val="2E7D3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284464" y="3803904"/>
            <a:ext cx="3657600" cy="402336"/>
          </a:xfrm>
          <a:prstGeom prst="rect">
            <a:avLst/>
          </a:prstGeom>
          <a:solidFill>
            <a:srgbClr val="2E7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375904" y="3858768"/>
            <a:ext cx="3474720" cy="292608"/>
          </a:xfrm>
          <a:prstGeom prst="rect">
            <a:avLst/>
          </a:prstGeom>
          <a:noFill/>
        </p:spPr>
        <p:txBody>
          <a:bodyPr wrap="square">
            <a:spAutoFit/>
          </a:bodyPr>
          <a:lstStyle/>
          <a:p>
            <a:pPr algn="l"/>
            <a:r>
              <a:rPr sz="1200" b="1" i="0">
                <a:solidFill>
                  <a:srgbClr val="FFFFFF"/>
                </a:solidFill>
                <a:latin typeface="Calibri"/>
              </a:rPr>
              <a:t>Palisade Mesophyll Cell</a:t>
            </a:r>
          </a:p>
        </p:txBody>
      </p:sp>
      <p:sp>
        <p:nvSpPr>
          <p:cNvPr id="28" name="TextBox 27"/>
          <p:cNvSpPr txBox="1"/>
          <p:nvPr/>
        </p:nvSpPr>
        <p:spPr>
          <a:xfrm>
            <a:off x="8394192" y="4279392"/>
            <a:ext cx="3438144" cy="1920240"/>
          </a:xfrm>
          <a:prstGeom prst="rect">
            <a:avLst/>
          </a:prstGeom>
          <a:noFill/>
        </p:spPr>
        <p:txBody>
          <a:bodyPr wrap="square">
            <a:spAutoFit/>
          </a:bodyPr>
          <a:lstStyle/>
          <a:p>
            <a:pPr algn="l"/>
            <a:r>
              <a:rPr sz="1000" b="0" i="0">
                <a:solidFill>
                  <a:srgbClr val="1A0A2E"/>
                </a:solidFill>
                <a:latin typeface="Calibri"/>
              </a:rPr>
              <a:t>Packed with chloroplasts: maximise photosynthesis
Located at top of leaf, maximum light exposure
Rectangular shape, efficient packing
Large vacuole, osmotic regulation
Many mitochondria, respiration for cell processes</a:t>
            </a:r>
          </a:p>
        </p:txBody>
      </p:sp>
      <p:sp>
        <p:nvSpPr>
          <p:cNvPr id="29" name="Rectangle 28"/>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Cell Structure  ·  worldofteaching.com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601200" y="-91440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731520" y="502920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274320"/>
            <a:ext cx="10972800" cy="640080"/>
          </a:xfrm>
          <a:prstGeom prst="rect">
            <a:avLst/>
          </a:prstGeom>
          <a:noFill/>
        </p:spPr>
        <p:txBody>
          <a:bodyPr wrap="square">
            <a:spAutoFit/>
          </a:bodyPr>
          <a:lstStyle/>
          <a:p>
            <a:pPr algn="l"/>
            <a:r>
              <a:rPr sz="3400" b="1" i="0">
                <a:solidFill>
                  <a:srgbClr val="FFFFFF"/>
                </a:solidFill>
                <a:latin typeface="Georgia"/>
              </a:rPr>
              <a:t>Key Vocabulary &amp; Exam Tips</a:t>
            </a:r>
          </a:p>
        </p:txBody>
      </p:sp>
      <p:sp>
        <p:nvSpPr>
          <p:cNvPr id="6" name="Rectangle 5"/>
          <p:cNvSpPr/>
          <p:nvPr/>
        </p:nvSpPr>
        <p:spPr>
          <a:xfrm>
            <a:off x="45720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078992"/>
            <a:ext cx="128016" cy="987552"/>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76656" y="1170432"/>
            <a:ext cx="5230368" cy="274320"/>
          </a:xfrm>
          <a:prstGeom prst="rect">
            <a:avLst/>
          </a:prstGeom>
          <a:noFill/>
        </p:spPr>
        <p:txBody>
          <a:bodyPr wrap="square">
            <a:spAutoFit/>
          </a:bodyPr>
          <a:lstStyle/>
          <a:p>
            <a:pPr algn="l"/>
            <a:r>
              <a:rPr sz="1300" b="1" i="0">
                <a:solidFill>
                  <a:srgbClr val="1A6A8A"/>
                </a:solidFill>
                <a:latin typeface="Calibri"/>
              </a:rPr>
              <a:t>Eukaryote</a:t>
            </a:r>
          </a:p>
        </p:txBody>
      </p:sp>
      <p:sp>
        <p:nvSpPr>
          <p:cNvPr id="9" name="TextBox 8"/>
          <p:cNvSpPr txBox="1"/>
          <p:nvPr/>
        </p:nvSpPr>
        <p:spPr>
          <a:xfrm>
            <a:off x="676656" y="1481328"/>
            <a:ext cx="5230368" cy="512064"/>
          </a:xfrm>
          <a:prstGeom prst="rect">
            <a:avLst/>
          </a:prstGeom>
          <a:noFill/>
        </p:spPr>
        <p:txBody>
          <a:bodyPr wrap="square">
            <a:spAutoFit/>
          </a:bodyPr>
          <a:lstStyle/>
          <a:p>
            <a:pPr algn="l"/>
            <a:r>
              <a:rPr sz="1100" b="0" i="0">
                <a:solidFill>
                  <a:srgbClr val="D8C8F0"/>
                </a:solidFill>
                <a:latin typeface="Calibri"/>
              </a:rPr>
              <a:t>Cell with a membrane-bound nucleus: animals, plants, fungi</a:t>
            </a:r>
          </a:p>
        </p:txBody>
      </p:sp>
      <p:sp>
        <p:nvSpPr>
          <p:cNvPr id="10" name="Rectangle 9"/>
          <p:cNvSpPr/>
          <p:nvPr/>
        </p:nvSpPr>
        <p:spPr>
          <a:xfrm>
            <a:off x="630936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1078992"/>
            <a:ext cx="128016" cy="98755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28816" y="1170432"/>
            <a:ext cx="5230368" cy="274320"/>
          </a:xfrm>
          <a:prstGeom prst="rect">
            <a:avLst/>
          </a:prstGeom>
          <a:noFill/>
        </p:spPr>
        <p:txBody>
          <a:bodyPr wrap="square">
            <a:spAutoFit/>
          </a:bodyPr>
          <a:lstStyle/>
          <a:p>
            <a:pPr algn="l"/>
            <a:r>
              <a:rPr sz="1300" b="1" i="0">
                <a:solidFill>
                  <a:srgbClr val="6B3FA0"/>
                </a:solidFill>
                <a:latin typeface="Calibri"/>
              </a:rPr>
              <a:t>Prokaryote</a:t>
            </a:r>
          </a:p>
        </p:txBody>
      </p:sp>
      <p:sp>
        <p:nvSpPr>
          <p:cNvPr id="13" name="TextBox 12"/>
          <p:cNvSpPr txBox="1"/>
          <p:nvPr/>
        </p:nvSpPr>
        <p:spPr>
          <a:xfrm>
            <a:off x="6528816" y="1481328"/>
            <a:ext cx="5230368" cy="512064"/>
          </a:xfrm>
          <a:prstGeom prst="rect">
            <a:avLst/>
          </a:prstGeom>
          <a:noFill/>
        </p:spPr>
        <p:txBody>
          <a:bodyPr wrap="square">
            <a:spAutoFit/>
          </a:bodyPr>
          <a:lstStyle/>
          <a:p>
            <a:pPr algn="l"/>
            <a:r>
              <a:rPr sz="1100" b="0" i="0">
                <a:solidFill>
                  <a:srgbClr val="D8C8F0"/>
                </a:solidFill>
                <a:latin typeface="Calibri"/>
              </a:rPr>
              <a:t>Cell without a nucleus: bacteria</a:t>
            </a:r>
          </a:p>
        </p:txBody>
      </p:sp>
      <p:sp>
        <p:nvSpPr>
          <p:cNvPr id="14" name="Rectangle 13"/>
          <p:cNvSpPr/>
          <p:nvPr/>
        </p:nvSpPr>
        <p:spPr>
          <a:xfrm>
            <a:off x="45720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57200" y="2194560"/>
            <a:ext cx="128016" cy="987552"/>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6656" y="2286000"/>
            <a:ext cx="5230368" cy="274320"/>
          </a:xfrm>
          <a:prstGeom prst="rect">
            <a:avLst/>
          </a:prstGeom>
          <a:noFill/>
        </p:spPr>
        <p:txBody>
          <a:bodyPr wrap="square">
            <a:spAutoFit/>
          </a:bodyPr>
          <a:lstStyle/>
          <a:p>
            <a:pPr algn="l"/>
            <a:r>
              <a:rPr sz="1300" b="1" i="0">
                <a:solidFill>
                  <a:srgbClr val="3D1A5C"/>
                </a:solidFill>
                <a:latin typeface="Calibri"/>
              </a:rPr>
              <a:t>Organelle</a:t>
            </a:r>
          </a:p>
        </p:txBody>
      </p:sp>
      <p:sp>
        <p:nvSpPr>
          <p:cNvPr id="17" name="TextBox 16"/>
          <p:cNvSpPr txBox="1"/>
          <p:nvPr/>
        </p:nvSpPr>
        <p:spPr>
          <a:xfrm>
            <a:off x="676656" y="2596896"/>
            <a:ext cx="5230368" cy="512064"/>
          </a:xfrm>
          <a:prstGeom prst="rect">
            <a:avLst/>
          </a:prstGeom>
          <a:noFill/>
        </p:spPr>
        <p:txBody>
          <a:bodyPr wrap="square">
            <a:spAutoFit/>
          </a:bodyPr>
          <a:lstStyle/>
          <a:p>
            <a:pPr algn="l"/>
            <a:r>
              <a:rPr sz="1100" b="0" i="0">
                <a:solidFill>
                  <a:srgbClr val="D8C8F0"/>
                </a:solidFill>
                <a:latin typeface="Calibri"/>
              </a:rPr>
              <a:t>Specialised structure within a cell with a specific function</a:t>
            </a:r>
          </a:p>
        </p:txBody>
      </p:sp>
      <p:sp>
        <p:nvSpPr>
          <p:cNvPr id="18" name="Rectangle 17"/>
          <p:cNvSpPr/>
          <p:nvPr/>
        </p:nvSpPr>
        <p:spPr>
          <a:xfrm>
            <a:off x="630936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9360" y="2194560"/>
            <a:ext cx="128016" cy="987552"/>
          </a:xfrm>
          <a:prstGeom prst="rect">
            <a:avLst/>
          </a:prstGeom>
          <a:solidFill>
            <a:srgbClr val="E651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28816" y="2286000"/>
            <a:ext cx="5230368" cy="274320"/>
          </a:xfrm>
          <a:prstGeom prst="rect">
            <a:avLst/>
          </a:prstGeom>
          <a:noFill/>
        </p:spPr>
        <p:txBody>
          <a:bodyPr wrap="square">
            <a:spAutoFit/>
          </a:bodyPr>
          <a:lstStyle/>
          <a:p>
            <a:pPr algn="l"/>
            <a:r>
              <a:rPr sz="1300" b="1" i="0">
                <a:solidFill>
                  <a:srgbClr val="E65100"/>
                </a:solidFill>
                <a:latin typeface="Calibri"/>
              </a:rPr>
              <a:t>Plasmid</a:t>
            </a:r>
          </a:p>
        </p:txBody>
      </p:sp>
      <p:sp>
        <p:nvSpPr>
          <p:cNvPr id="21" name="TextBox 20"/>
          <p:cNvSpPr txBox="1"/>
          <p:nvPr/>
        </p:nvSpPr>
        <p:spPr>
          <a:xfrm>
            <a:off x="6528816" y="2596896"/>
            <a:ext cx="5230368" cy="512064"/>
          </a:xfrm>
          <a:prstGeom prst="rect">
            <a:avLst/>
          </a:prstGeom>
          <a:noFill/>
        </p:spPr>
        <p:txBody>
          <a:bodyPr wrap="square">
            <a:spAutoFit/>
          </a:bodyPr>
          <a:lstStyle/>
          <a:p>
            <a:pPr algn="l"/>
            <a:r>
              <a:rPr sz="1100" b="0" i="0">
                <a:solidFill>
                  <a:srgbClr val="D8C8F0"/>
                </a:solidFill>
                <a:latin typeface="Calibri"/>
              </a:rPr>
              <a:t>Small circular loop of extra DNA found in bacteria</a:t>
            </a:r>
          </a:p>
        </p:txBody>
      </p:sp>
      <p:sp>
        <p:nvSpPr>
          <p:cNvPr id="22" name="Rectangle 21"/>
          <p:cNvSpPr/>
          <p:nvPr/>
        </p:nvSpPr>
        <p:spPr>
          <a:xfrm>
            <a:off x="45720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57200" y="3310128"/>
            <a:ext cx="128016" cy="987552"/>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6656" y="3401568"/>
            <a:ext cx="5230368" cy="274320"/>
          </a:xfrm>
          <a:prstGeom prst="rect">
            <a:avLst/>
          </a:prstGeom>
          <a:noFill/>
        </p:spPr>
        <p:txBody>
          <a:bodyPr wrap="square">
            <a:spAutoFit/>
          </a:bodyPr>
          <a:lstStyle/>
          <a:p>
            <a:pPr algn="l"/>
            <a:r>
              <a:rPr sz="1300" b="1" i="0">
                <a:solidFill>
                  <a:srgbClr val="1B5E20"/>
                </a:solidFill>
                <a:latin typeface="Calibri"/>
              </a:rPr>
              <a:t>Differentiation</a:t>
            </a:r>
          </a:p>
        </p:txBody>
      </p:sp>
      <p:sp>
        <p:nvSpPr>
          <p:cNvPr id="25" name="TextBox 24"/>
          <p:cNvSpPr txBox="1"/>
          <p:nvPr/>
        </p:nvSpPr>
        <p:spPr>
          <a:xfrm>
            <a:off x="676656" y="3712464"/>
            <a:ext cx="5230368" cy="512064"/>
          </a:xfrm>
          <a:prstGeom prst="rect">
            <a:avLst/>
          </a:prstGeom>
          <a:noFill/>
        </p:spPr>
        <p:txBody>
          <a:bodyPr wrap="square">
            <a:spAutoFit/>
          </a:bodyPr>
          <a:lstStyle/>
          <a:p>
            <a:pPr algn="l"/>
            <a:r>
              <a:rPr sz="1100" b="0" i="0">
                <a:solidFill>
                  <a:srgbClr val="D8C8F0"/>
                </a:solidFill>
                <a:latin typeface="Calibri"/>
              </a:rPr>
              <a:t>Process by which a cell becomes specialised for a specific function</a:t>
            </a:r>
          </a:p>
        </p:txBody>
      </p:sp>
      <p:sp>
        <p:nvSpPr>
          <p:cNvPr id="26" name="Rectangle 25"/>
          <p:cNvSpPr/>
          <p:nvPr/>
        </p:nvSpPr>
        <p:spPr>
          <a:xfrm>
            <a:off x="630936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9360" y="3310128"/>
            <a:ext cx="128016" cy="987552"/>
          </a:xfrm>
          <a:prstGeom prst="rect">
            <a:avLst/>
          </a:prstGeom>
          <a:solidFill>
            <a:srgbClr val="8B69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28816" y="3401568"/>
            <a:ext cx="5230368" cy="274320"/>
          </a:xfrm>
          <a:prstGeom prst="rect">
            <a:avLst/>
          </a:prstGeom>
          <a:noFill/>
        </p:spPr>
        <p:txBody>
          <a:bodyPr wrap="square">
            <a:spAutoFit/>
          </a:bodyPr>
          <a:lstStyle/>
          <a:p>
            <a:pPr algn="l"/>
            <a:r>
              <a:rPr sz="1300" b="1" i="0">
                <a:solidFill>
                  <a:srgbClr val="8B6914"/>
                </a:solidFill>
                <a:latin typeface="Calibri"/>
              </a:rPr>
              <a:t>Peptidoglycan</a:t>
            </a:r>
          </a:p>
        </p:txBody>
      </p:sp>
      <p:sp>
        <p:nvSpPr>
          <p:cNvPr id="29" name="TextBox 28"/>
          <p:cNvSpPr txBox="1"/>
          <p:nvPr/>
        </p:nvSpPr>
        <p:spPr>
          <a:xfrm>
            <a:off x="6528816" y="3712464"/>
            <a:ext cx="5230368" cy="512064"/>
          </a:xfrm>
          <a:prstGeom prst="rect">
            <a:avLst/>
          </a:prstGeom>
          <a:noFill/>
        </p:spPr>
        <p:txBody>
          <a:bodyPr wrap="square">
            <a:spAutoFit/>
          </a:bodyPr>
          <a:lstStyle/>
          <a:p>
            <a:pPr algn="l"/>
            <a:r>
              <a:rPr sz="1100" b="0" i="0">
                <a:solidFill>
                  <a:srgbClr val="D8C8F0"/>
                </a:solidFill>
                <a:latin typeface="Calibri"/>
              </a:rPr>
              <a:t>Material making up bacterial cell walls: NOT cellulose</a:t>
            </a:r>
          </a:p>
        </p:txBody>
      </p:sp>
      <p:sp>
        <p:nvSpPr>
          <p:cNvPr id="30" name="Rectangle 29"/>
          <p:cNvSpPr/>
          <p:nvPr/>
        </p:nvSpPr>
        <p:spPr>
          <a:xfrm>
            <a:off x="45720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57200" y="4425696"/>
            <a:ext cx="128016" cy="98755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76656" y="4517136"/>
            <a:ext cx="5230368" cy="274320"/>
          </a:xfrm>
          <a:prstGeom prst="rect">
            <a:avLst/>
          </a:prstGeom>
          <a:noFill/>
        </p:spPr>
        <p:txBody>
          <a:bodyPr wrap="square">
            <a:spAutoFit/>
          </a:bodyPr>
          <a:lstStyle/>
          <a:p>
            <a:pPr algn="l"/>
            <a:r>
              <a:rPr sz="1300" b="1" i="0">
                <a:solidFill>
                  <a:srgbClr val="C62828"/>
                </a:solidFill>
                <a:latin typeface="Calibri"/>
              </a:rPr>
              <a:t>Biconcave</a:t>
            </a:r>
          </a:p>
        </p:txBody>
      </p:sp>
      <p:sp>
        <p:nvSpPr>
          <p:cNvPr id="33" name="TextBox 32"/>
          <p:cNvSpPr txBox="1"/>
          <p:nvPr/>
        </p:nvSpPr>
        <p:spPr>
          <a:xfrm>
            <a:off x="676656" y="4828032"/>
            <a:ext cx="5230368" cy="512064"/>
          </a:xfrm>
          <a:prstGeom prst="rect">
            <a:avLst/>
          </a:prstGeom>
          <a:noFill/>
        </p:spPr>
        <p:txBody>
          <a:bodyPr wrap="square">
            <a:spAutoFit/>
          </a:bodyPr>
          <a:lstStyle/>
          <a:p>
            <a:pPr algn="l"/>
            <a:r>
              <a:rPr sz="1100" b="0" i="0">
                <a:solidFill>
                  <a:srgbClr val="D8C8F0"/>
                </a:solidFill>
                <a:latin typeface="Calibri"/>
              </a:rPr>
              <a:t>Disc shape that is concave on both sides: increases surface area</a:t>
            </a:r>
          </a:p>
        </p:txBody>
      </p:sp>
      <p:sp>
        <p:nvSpPr>
          <p:cNvPr id="34" name="Rectangle 33"/>
          <p:cNvSpPr/>
          <p:nvPr/>
        </p:nvSpPr>
        <p:spPr>
          <a:xfrm>
            <a:off x="630936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9360" y="4425696"/>
            <a:ext cx="128016" cy="987552"/>
          </a:xfrm>
          <a:prstGeom prst="rect">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28816" y="4517136"/>
            <a:ext cx="5230368" cy="274320"/>
          </a:xfrm>
          <a:prstGeom prst="rect">
            <a:avLst/>
          </a:prstGeom>
          <a:noFill/>
        </p:spPr>
        <p:txBody>
          <a:bodyPr wrap="square">
            <a:spAutoFit/>
          </a:bodyPr>
          <a:lstStyle/>
          <a:p>
            <a:pPr algn="l"/>
            <a:r>
              <a:rPr sz="1300" b="1" i="0">
                <a:solidFill>
                  <a:srgbClr val="1565C0"/>
                </a:solidFill>
                <a:latin typeface="Calibri"/>
              </a:rPr>
              <a:t>Cristae</a:t>
            </a:r>
          </a:p>
        </p:txBody>
      </p:sp>
      <p:sp>
        <p:nvSpPr>
          <p:cNvPr id="37" name="TextBox 36"/>
          <p:cNvSpPr txBox="1"/>
          <p:nvPr/>
        </p:nvSpPr>
        <p:spPr>
          <a:xfrm>
            <a:off x="6528816" y="4828032"/>
            <a:ext cx="5230368" cy="512064"/>
          </a:xfrm>
          <a:prstGeom prst="rect">
            <a:avLst/>
          </a:prstGeom>
          <a:noFill/>
        </p:spPr>
        <p:txBody>
          <a:bodyPr wrap="square">
            <a:spAutoFit/>
          </a:bodyPr>
          <a:lstStyle/>
          <a:p>
            <a:pPr algn="l"/>
            <a:r>
              <a:rPr sz="1100" b="0" i="0">
                <a:solidFill>
                  <a:srgbClr val="D8C8F0"/>
                </a:solidFill>
                <a:latin typeface="Calibri"/>
              </a:rPr>
              <a:t>Folded inner membrane of mitochondria: increases SA for respiration</a:t>
            </a:r>
          </a:p>
        </p:txBody>
      </p:sp>
      <p:sp>
        <p:nvSpPr>
          <p:cNvPr id="38" name="Rectangle 37"/>
          <p:cNvSpPr/>
          <p:nvPr/>
        </p:nvSpPr>
        <p:spPr>
          <a:xfrm>
            <a:off x="457200" y="5742432"/>
            <a:ext cx="11274552" cy="566928"/>
          </a:xfrm>
          <a:prstGeom prst="rect">
            <a:avLst/>
          </a:prstGeom>
          <a:solidFill>
            <a:srgbClr val="261040"/>
          </a:solidFill>
          <a:ln w="9525">
            <a:solidFill>
              <a:srgbClr val="A67B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0080" y="5797296"/>
            <a:ext cx="10972800" cy="457200"/>
          </a:xfrm>
          <a:prstGeom prst="rect">
            <a:avLst/>
          </a:prstGeom>
          <a:noFill/>
        </p:spPr>
        <p:txBody>
          <a:bodyPr wrap="square">
            <a:spAutoFit/>
          </a:bodyPr>
          <a:lstStyle/>
          <a:p>
            <a:pPr algn="l"/>
            <a:r>
              <a:rPr sz="1100" b="0" i="0">
                <a:solidFill>
                  <a:srgbClr val="E0D0FF"/>
                </a:solidFill>
                <a:latin typeface="Calibri"/>
              </a:rPr>
              <a:t>⭐ Exam tips: State 'circular DNA in cytoplasm' NOT 'DNA in nucleus' for bacteria. Cell wall material: bacteria=peptidoglycan, plants=cellulose, fungi=chitin. Ribosomes are in ALL cells including prokaryotes.</a:t>
            </a:r>
          </a:p>
        </p:txBody>
      </p:sp>
      <p:sp>
        <p:nvSpPr>
          <p:cNvPr id="40" name="Rectangle 39"/>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Cell Structure  ·  worldofteaching.com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