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0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01200" y="-1097280"/>
            <a:ext cx="3657600" cy="36576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914400" y="5120640"/>
            <a:ext cx="2743200" cy="27432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777240"/>
            <a:ext cx="10058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9070C0"/>
                </a:solidFill>
                <a:latin typeface="Calibri"/>
              </a:rPr>
              <a:t>AQA GCSE BIOLOGY · PAPER 1 · CELL BIOLOGY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261872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000" b="1" i="0">
                <a:solidFill>
                  <a:srgbClr val="FFFFFF"/>
                </a:solidFill>
                <a:latin typeface="Georgia"/>
              </a:rPr>
              <a:t>Diffusion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6060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1">
                <a:solidFill>
                  <a:srgbClr val="A090C0"/>
                </a:solidFill>
                <a:latin typeface="Calibri"/>
              </a:rPr>
              <a:t>Net movement of particles down a concentration gradient: passive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154680"/>
            <a:ext cx="1508760" cy="365760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172968"/>
            <a:ext cx="1362456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Definition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21992" y="3154680"/>
            <a:ext cx="1193292" cy="36576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331720" y="3172968"/>
            <a:ext cx="104698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Factors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71316" y="3154680"/>
            <a:ext cx="1298448" cy="36576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81044" y="3172968"/>
            <a:ext cx="115214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Examples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25796" y="3154680"/>
            <a:ext cx="1719072" cy="365760"/>
          </a:xfrm>
          <a:prstGeom prst="rect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5524" y="3172968"/>
            <a:ext cx="157276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Surface Area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  ·  worldofteaching.com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i="0">
                <a:solidFill>
                  <a:srgbClr val="1A0A2E"/>
                </a:solidFill>
                <a:latin typeface="Georgia"/>
              </a:rPr>
              <a:t>What is Diffusion?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896112"/>
            <a:ext cx="11274552" cy="749808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932688"/>
            <a:ext cx="1097280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Definition: The net movement of particles (molecules or ions) from an area of HIGHER concentration to an area of LOWER concentration: moving DOWN a concentration gradient. This is a PASSIVE process, it requires NO energy (ATP).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828800"/>
            <a:ext cx="5303520" cy="4343400"/>
          </a:xfrm>
          <a:prstGeom prst="rect">
            <a:avLst/>
          </a:prstGeom>
          <a:solidFill>
            <a:srgbClr val="E8F4FA"/>
          </a:solidFill>
          <a:ln w="9525">
            <a:solidFill>
              <a:srgbClr val="1A6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01952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6A8A"/>
                </a:solidFill>
                <a:latin typeface="Calibri"/>
              </a:rPr>
              <a:t>High concentration → Low concentration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37744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280160" y="228600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68680" y="283464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371600" y="301752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77240" y="347472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234440" y="333756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1248" y="384048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325880" y="3977639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14400" y="443484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389888" y="429768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5840" y="484632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353312" y="470916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377440" y="1920240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377440" y="2359152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377440" y="2798064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377440" y="3236976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377440" y="3675887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377440" y="4114800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377440" y="4553712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377440" y="4992624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377440" y="5431536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377440" y="5870448"/>
            <a:ext cx="73152" cy="27432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212848" y="5193792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6B3FA0"/>
                </a:solidFill>
                <a:latin typeface="Calibri"/>
              </a:rPr>
              <a:t>Membrane</a:t>
            </a:r>
          </a:p>
        </p:txBody>
      </p:sp>
      <p:sp>
        <p:nvSpPr>
          <p:cNvPr id="31" name="Oval 30"/>
          <p:cNvSpPr/>
          <p:nvPr/>
        </p:nvSpPr>
        <p:spPr>
          <a:xfrm>
            <a:off x="3017520" y="256032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657600" y="320040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200400" y="402336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840480" y="4572000"/>
            <a:ext cx="237744" cy="237744"/>
          </a:xfrm>
          <a:prstGeom prst="ellipse">
            <a:avLst/>
          </a:prstGeom>
          <a:solidFill>
            <a:srgbClr val="1A6A8A"/>
          </a:solidFill>
          <a:ln w="6350">
            <a:solidFill>
              <a:srgbClr val="0A3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" name="ln"/>
          <p:cNvSpPr>
            <a:spLocks noGrp="1"/>
          </p:cNvSpPr>
          <p:nvPr/>
        </p:nvSpPr>
        <p:spPr>
          <a:xfrm flipH="0" flipV="0">
            <a:off x="2487168" y="3108960"/>
            <a:ext cx="438912" cy="914"/>
          </a:xfrm>
          <a:prstGeom prst="line">
            <a:avLst/>
          </a:prstGeom>
          <a:noFill/>
          <a:ln w="31750">
            <a:solidFill>
              <a:srgbClr val="C47A20"/>
            </a:solidFill>
            <a:tailEnd type="arrow" w="med" len="med"/>
          </a:ln>
        </p:spPr>
        <p:txBody>
          <a:bodyPr/>
          <a:lstStyle/>
          <a:p/>
        </p:txBody>
      </p:sp>
      <p:sp>
        <p:nvSpPr>
          <p:cNvPr id="1" name="ln"/>
          <p:cNvSpPr>
            <a:spLocks noGrp="1"/>
          </p:cNvSpPr>
          <p:nvPr/>
        </p:nvSpPr>
        <p:spPr>
          <a:xfrm flipH="0" flipV="0">
            <a:off x="2487168" y="3840480"/>
            <a:ext cx="438912" cy="914"/>
          </a:xfrm>
          <a:prstGeom prst="line">
            <a:avLst/>
          </a:prstGeom>
          <a:noFill/>
          <a:ln w="31750">
            <a:solidFill>
              <a:srgbClr val="C47A20"/>
            </a:solidFill>
            <a:tailEnd type="arrow" w="med" len="med"/>
          </a:ln>
        </p:spPr>
        <p:txBody>
          <a:bodyPr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2514600" y="416052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C47A20"/>
                </a:solidFill>
                <a:latin typeface="Calibri"/>
              </a:rPr>
              <a:t>Net movement
(arrows show direction)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5029200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1A6A8A"/>
                </a:solidFill>
                <a:latin typeface="Calibri"/>
              </a:rPr>
              <a:t>HIGHER
concentration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17520" y="5029200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1A6A8A"/>
                </a:solidFill>
                <a:latin typeface="Calibri"/>
              </a:rPr>
              <a:t>LOWER
concentration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26480" y="1828800"/>
            <a:ext cx="5577840" cy="4343400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0" y="1901952"/>
            <a:ext cx="5212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Key Points About Diffusion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322576"/>
            <a:ext cx="5212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Passive process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09360" y="2596896"/>
            <a:ext cx="521208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No energy (ATP) required: particles move naturally due to their kinetic energy.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09360" y="3072384"/>
            <a:ext cx="5212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Net movement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09360" y="3346703"/>
            <a:ext cx="521208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Overall movement is from high → low concentration. Some particles move both ways, but the NET movement is down the gradient.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09360" y="3822191"/>
            <a:ext cx="5212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Random motion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09360" y="4096511"/>
            <a:ext cx="521208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Individual particles move randomly. It is the OVERALL NET movement that is directed.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09360" y="4572000"/>
            <a:ext cx="5212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Concentration gradient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09360" y="4846320"/>
            <a:ext cx="521208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The difference in concentration between two regions. A STEEPER gradient = FASTER diffusion.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09360" y="5321808"/>
            <a:ext cx="5212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Equilibrium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09360" y="5596128"/>
            <a:ext cx="521208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Diffusion continues until particles are equally distributed: at equilibrium, particles still move but at EQUAL rates in both directions.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Diffusion  ·  worldofteaching.com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1A0A2E"/>
                </a:solidFill>
                <a:latin typeface="Georgia"/>
              </a:rPr>
              <a:t>Factors Affecting Rate of Diffusion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Four key factors determine how quickly diffusion occurs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70432"/>
            <a:ext cx="5577840" cy="2322576"/>
          </a:xfrm>
          <a:prstGeom prst="rect">
            <a:avLst/>
          </a:prstGeom>
          <a:solidFill>
            <a:srgbClr val="F8F5FF"/>
          </a:solidFill>
          <a:ln w="9525">
            <a:solidFill>
              <a:srgbClr val="1A6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6928" y="1298448"/>
            <a:ext cx="502920" cy="502920"/>
          </a:xfrm>
          <a:prstGeom prst="ellipse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298448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 i="0">
                <a:solidFill>
                  <a:srgbClr val="FFFFFF"/>
                </a:solidFill>
                <a:latin typeface="Calibri"/>
              </a:rPr>
              <a:t>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7" y="1335024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6A8A"/>
                </a:solidFill>
                <a:latin typeface="Calibri"/>
              </a:rPr>
              <a:t>Concentration Gradient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7007" y="1682496"/>
            <a:ext cx="45720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Steeper gradient (bigger difference in concentration) = FASTER diffusion. More particles on one side means a greater 'driving force'. Example: O₂ in lungs: blood has very low O₂, alveoli have high O₂ → steep gradient.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1170432"/>
            <a:ext cx="5577840" cy="2322576"/>
          </a:xfrm>
          <a:prstGeom prst="rect">
            <a:avLst/>
          </a:prstGeom>
          <a:solidFill>
            <a:srgbClr val="F8F5FF"/>
          </a:solidFill>
          <a:ln w="9525">
            <a:solidFill>
              <a:srgbClr val="8B4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419088" y="1298448"/>
            <a:ext cx="502920" cy="502920"/>
          </a:xfrm>
          <a:prstGeom prst="ellipse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088" y="1298448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 i="0">
                <a:solidFill>
                  <a:srgbClr val="FFFFFF"/>
                </a:solidFill>
                <a:latin typeface="Calibri"/>
              </a:rPr>
              <a:t>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59168" y="1335024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8B4000"/>
                </a:solidFill>
                <a:latin typeface="Calibri"/>
              </a:rPr>
              <a:t>Diffusion Distance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59168" y="1682496"/>
            <a:ext cx="45720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Shorter distance = FASTER diffusion. Thin membranes reduce the distance particles must travel. Alveoli walls are 1 cell thick (~0.3 μm) to minimise diffusion distance.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657600"/>
            <a:ext cx="5577840" cy="2322576"/>
          </a:xfrm>
          <a:prstGeom prst="rect">
            <a:avLst/>
          </a:prstGeom>
          <a:solidFill>
            <a:srgbClr val="F8F5FF"/>
          </a:solidFill>
          <a:ln w="9525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6928" y="3785615"/>
            <a:ext cx="502920" cy="502920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6928" y="3785615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 i="0">
                <a:solidFill>
                  <a:srgbClr val="FFFFFF"/>
                </a:solidFill>
                <a:latin typeface="Calibri"/>
              </a:rPr>
              <a:t>🌡️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07007" y="3822191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62828"/>
                </a:solidFill>
                <a:latin typeface="Calibri"/>
              </a:rPr>
              <a:t>Temperature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07007" y="4169664"/>
            <a:ext cx="45720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Higher temperature = particles have MORE kinetic energy = move FASTER = diffusion rate increases. This is why reactions speed up with heat.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09360" y="3657600"/>
            <a:ext cx="5577840" cy="2322576"/>
          </a:xfrm>
          <a:prstGeom prst="rect">
            <a:avLst/>
          </a:prstGeom>
          <a:solidFill>
            <a:srgbClr val="F8F5FF"/>
          </a:solidFill>
          <a:ln w="9525">
            <a:solidFill>
              <a:srgbClr val="1B5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419088" y="3785615"/>
            <a:ext cx="502920" cy="502920"/>
          </a:xfrm>
          <a:prstGeom prst="ellipse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3785615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 i="0">
                <a:solidFill>
                  <a:srgbClr val="FFFFFF"/>
                </a:solidFill>
                <a:latin typeface="Calibri"/>
              </a:rPr>
              <a:t>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59168" y="3822191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B5E20"/>
                </a:solidFill>
                <a:latin typeface="Calibri"/>
              </a:rPr>
              <a:t>Surface Area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9168" y="4169664"/>
            <a:ext cx="45720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Larger surface area = MORE particles can diffuse simultaneously = FASTER rate. SA:V ratio is critical: small organisms can rely on diffusion; large ones need specialised systems (lungs, gills).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Diffusion  ·  worldofteaching.com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1A0A2E"/>
                </a:solidFill>
                <a:latin typeface="Georgia"/>
              </a:rPr>
              <a:t>Diffusion in the Body: Real 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Diffusion is the key mechanism for gas exchange and nutrient absorption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70432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170432"/>
            <a:ext cx="128016" cy="1572768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261872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62828"/>
                </a:solidFill>
                <a:latin typeface="Calibri"/>
              </a:rPr>
              <a:t>O₂ in the lungs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1572768"/>
            <a:ext cx="52120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O₂ in alveoli (high) → blood capillaries (low)
Alveoli adaptations: thin walls (1 cell), large surface area, rich blood supply, moist lining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450591"/>
            <a:ext cx="52120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A4A70"/>
                </a:solidFill>
                <a:latin typeface="Calibri"/>
              </a:rPr>
              <a:t>→ Breathing brings fresh O₂ → steep gradient maintained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1170432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8B4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309360" y="1170432"/>
            <a:ext cx="128016" cy="1572768"/>
          </a:xfrm>
          <a:prstGeom prst="rect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28816" y="1261872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8B4000"/>
                </a:solidFill>
                <a:latin typeface="Calibri"/>
              </a:rPr>
              <a:t>CO₂ in the lungs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8816" y="1572768"/>
            <a:ext cx="52120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CO₂ in blood (high) → alveoli (low) → breathed out
Same adaptations help CO₂ diffuse OUT as O₂ diffuses 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8816" y="2450591"/>
            <a:ext cx="52120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A4A70"/>
                </a:solidFill>
                <a:latin typeface="Calibri"/>
              </a:rPr>
              <a:t>→ Breathing out removes CO₂ → gradient maintained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889504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1B5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2889504"/>
            <a:ext cx="128016" cy="1572768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6656" y="2980944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B5E20"/>
                </a:solidFill>
                <a:latin typeface="Calibri"/>
              </a:rPr>
              <a:t>O₂ into muscle cells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656" y="3291840"/>
            <a:ext cx="52120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O₂ in blood (high) → respiring muscle cells (low)
Exercising muscles use O₂ rapidly → steep gradient maintained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656" y="4169664"/>
            <a:ext cx="52120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A4A70"/>
                </a:solidFill>
                <a:latin typeface="Calibri"/>
              </a:rPr>
              <a:t>→ Capillaries very close to every muscle cell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09360" y="2889504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09360" y="2889504"/>
            <a:ext cx="128016" cy="1572768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8816" y="2980944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CO₂ out of cells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28816" y="3291840"/>
            <a:ext cx="52120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CO₂ from respiration in cells (high) → blood (low)
Blood constantly removes CO₂ → gradient maintained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28816" y="4169664"/>
            <a:ext cx="52120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A4A70"/>
                </a:solidFill>
                <a:latin typeface="Calibri"/>
              </a:rPr>
              <a:t>→ Dissolved CO₂ diffuses freely across cell membrane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4608576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1A6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7200" y="4608576"/>
            <a:ext cx="128016" cy="1572768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4700016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6A8A"/>
                </a:solidFill>
                <a:latin typeface="Calibri"/>
              </a:rPr>
              <a:t>Glucose: small intestine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656" y="5010912"/>
            <a:ext cx="52120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Digested glucose (high in gut) → blood (low)
Villi massively increase surface area for absorption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6656" y="5888736"/>
            <a:ext cx="52120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A4A70"/>
                </a:solidFill>
                <a:latin typeface="Calibri"/>
              </a:rPr>
              <a:t>→ Net movement after digestion of starch/carbohydrates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09360" y="4608576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7A4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09360" y="4608576"/>
            <a:ext cx="128016" cy="1572768"/>
          </a:xfrm>
          <a:prstGeom prst="rect">
            <a:avLst/>
          </a:prstGeom>
          <a:solidFill>
            <a:srgbClr val="7A4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28816" y="4700016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7A4F00"/>
                </a:solidFill>
                <a:latin typeface="Calibri"/>
              </a:rPr>
              <a:t>Urea: liver to blood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28816" y="5010912"/>
            <a:ext cx="52120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Urea produced in liver (high) → blood (low) → kidneys
Urea then removed by ultrafiltration in kidneys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28816" y="5888736"/>
            <a:ext cx="52120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A4A70"/>
                </a:solidFill>
                <a:latin typeface="Calibri"/>
              </a:rPr>
              <a:t>→ Waste product of amino acid deamination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Diffusion  ·  worldofteaching.com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1A0A2E"/>
                </a:solidFill>
                <a:latin typeface="Georgia"/>
              </a:rPr>
              <a:t>Surface Area to Volume Ratio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Why large organisms cannot rely on diffusion alone: they need specialised exchange surfaces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5669280" cy="5074920"/>
          </a:xfrm>
          <a:prstGeom prst="rect">
            <a:avLst/>
          </a:prstGeom>
          <a:solidFill>
            <a:srgbClr val="E8F4FA"/>
          </a:solidFill>
          <a:ln w="9525">
            <a:solidFill>
              <a:srgbClr val="1A6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170432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6A8A"/>
                </a:solidFill>
                <a:latin typeface="Calibri"/>
              </a:rPr>
              <a:t>SA:V Ratio Comparison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1719072"/>
            <a:ext cx="1097280" cy="1097280"/>
          </a:xfrm>
          <a:prstGeom prst="rect">
            <a:avLst/>
          </a:prstGeom>
          <a:solidFill>
            <a:srgbClr val="90C8E0"/>
          </a:solidFill>
          <a:ln w="19050">
            <a:solidFill>
              <a:srgbClr val="1A6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889504"/>
            <a:ext cx="105156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1A6A8A"/>
                </a:solidFill>
                <a:latin typeface="Calibri"/>
              </a:rPr>
              <a:t>1 cm
cube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64992"/>
            <a:ext cx="21945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SA = 6 × (1²) = 6 cm²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39312"/>
            <a:ext cx="21945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V = 1³ = 1 cm³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13632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6A8A"/>
                </a:solidFill>
                <a:latin typeface="Calibri"/>
              </a:rPr>
              <a:t>SA:V = 6:1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00400" y="1719072"/>
            <a:ext cx="2194560" cy="2194560"/>
          </a:xfrm>
          <a:prstGeom prst="rect">
            <a:avLst/>
          </a:prstGeom>
          <a:solidFill>
            <a:srgbClr val="90C8E0"/>
          </a:solidFill>
          <a:ln w="19050">
            <a:solidFill>
              <a:srgbClr val="1A6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46120" y="3986784"/>
            <a:ext cx="21488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1A6A8A"/>
                </a:solidFill>
                <a:latin typeface="Calibri"/>
              </a:rPr>
              <a:t>3 cm
cube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80" y="4462272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SA = 6 × (3²) = 54 cm²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4736592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V = 3³ = 27 cm³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0" y="5010912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C62828"/>
                </a:solidFill>
                <a:latin typeface="Calibri"/>
              </a:rPr>
              <a:t>SA:V = 2:1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0" y="1097280"/>
            <a:ext cx="5486400" cy="5074920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0" y="1170432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Why SA:V Ratio Matters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155448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As organisms get bigger...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1847088"/>
            <a:ext cx="5120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The volume increases faster than the surface area. The SA:V ratio gets smaller. This means diffusion distances to cells at the centre become too large.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2670048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Small organisms (e.g. amoeba)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2962656"/>
            <a:ext cx="5120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High SA:V ratio: rely entirely on diffusion for gas exchange. Every part of the organism is close to the surface.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0" y="3785615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Large organisms (e.g. humans)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4078224"/>
            <a:ext cx="5120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Low SA:V ratio: CANNOT rely on diffusion. Need specialised exchange surfaces:
• Lungs, gas exchange
• Small intestine, nutrient absorption
• Gills (fish), gas exchange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0" y="4901184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Adaptations of exchange surfaces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0" y="5193792"/>
            <a:ext cx="5120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Large surface area (folding, villi, alveoli)
Thin walls (short diffusion distance)
Good blood supply (maintains gradient)
Moist surface (gases dissolve to diffuse)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Diffusion  ·  worldofteaching.com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0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01200" y="-914400"/>
            <a:ext cx="3657600" cy="36576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731520" y="5029200"/>
            <a:ext cx="2743200" cy="27432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Key Vocabulary &amp; Exam Tips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78992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078992"/>
            <a:ext cx="128016" cy="987552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656" y="1170432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6A8A"/>
                </a:solidFill>
                <a:latin typeface="Calibri"/>
              </a:rPr>
              <a:t>Diffusion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481328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Net movement of particles from high → low concentration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1078992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309360" y="1078992"/>
            <a:ext cx="128016" cy="987552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28816" y="1170432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Concentration gradient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8816" y="1481328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Difference in concentration between two regions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194560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7200" y="2194560"/>
            <a:ext cx="128016" cy="987552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286000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B5E20"/>
                </a:solidFill>
                <a:latin typeface="Calibri"/>
              </a:rPr>
              <a:t>Passive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656" y="2596896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No energy (ATP) required: driven by particle kinetic energy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2194560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309360" y="2194560"/>
            <a:ext cx="128016" cy="987552"/>
          </a:xfrm>
          <a:prstGeom prst="rect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28816" y="2286000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8B4000"/>
                </a:solidFill>
                <a:latin typeface="Calibri"/>
              </a:rPr>
              <a:t>Net movement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8816" y="2596896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Overall direction of movement: not all particles move the same way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310128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3310128"/>
            <a:ext cx="128016" cy="987552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6656" y="3401568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62828"/>
                </a:solidFill>
                <a:latin typeface="Calibri"/>
              </a:rPr>
              <a:t>Equilibrium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656" y="3712464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Equal concentration on both sides: no net movement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09360" y="3310128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09360" y="3310128"/>
            <a:ext cx="128016" cy="987552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28816" y="3401568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565C0"/>
                </a:solidFill>
                <a:latin typeface="Calibri"/>
              </a:rPr>
              <a:t>SA:V ratio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28816" y="3712464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Surface area to volume ratio: decreases as organisms get larger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4425696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7200" y="4425696"/>
            <a:ext cx="128016" cy="987552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6656" y="4517136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Exchange surface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" y="4828032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Specialised surface adapted for rapid diffusion (e.g. alveoli, villi)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309360" y="4425696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309360" y="4425696"/>
            <a:ext cx="128016" cy="987552"/>
          </a:xfrm>
          <a:prstGeom prst="rect">
            <a:avLst/>
          </a:prstGeom>
          <a:solidFill>
            <a:srgbClr val="7A4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28816" y="4517136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7A4F00"/>
                </a:solidFill>
                <a:latin typeface="Calibri"/>
              </a:rPr>
              <a:t>Fick's Law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28816" y="4828032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Rate ∝ (SA × concentration difference) ÷ diffusion distance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5742432"/>
            <a:ext cx="11274552" cy="566928"/>
          </a:xfrm>
          <a:prstGeom prst="rect">
            <a:avLst/>
          </a:prstGeom>
          <a:solidFill>
            <a:srgbClr val="261040"/>
          </a:solidFill>
          <a:ln w="9525">
            <a:solidFill>
              <a:srgbClr val="A67B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0080" y="5797296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E0D0FF"/>
                </a:solidFill>
                <a:latin typeface="Calibri"/>
              </a:rPr>
              <a:t>⭐ Exam tips: Always say 'NET movement': not just 'movement'. State the gradient direction. Diffusion is PASSIVE (no ATP). Fick's Law: rate increases with larger SA, steeper gradient, shorter distance.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Diffusion  ·  worldofteaching.com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