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01200" y="-109728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914400" y="512064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777240"/>
            <a:ext cx="10058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9070C0"/>
                </a:solidFill>
                <a:latin typeface="Calibri"/>
              </a:rPr>
              <a:t>AQA GCSE BIOLOGY · PAPER 1 · CELL BIOLOGY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61872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000" b="1" i="0">
                <a:solidFill>
                  <a:srgbClr val="FFFFFF"/>
                </a:solidFill>
                <a:latin typeface="Georgia"/>
              </a:rPr>
              <a:t>Microscopy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6060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A090C0"/>
                </a:solidFill>
                <a:latin typeface="Calibri"/>
              </a:rPr>
              <a:t>Using microscopes to study cells: magnification and resolution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154680"/>
            <a:ext cx="2139696" cy="365760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172968"/>
            <a:ext cx="1993391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Light Microscope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52928" y="3154680"/>
            <a:ext cx="2455164" cy="36576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62656" y="3172968"/>
            <a:ext cx="23088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Electron Microscope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64124" y="3154680"/>
            <a:ext cx="1824228" cy="365760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73852" y="3172968"/>
            <a:ext cx="1677924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Magnification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383" y="3154680"/>
            <a:ext cx="1508760" cy="365760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54111" y="3172968"/>
            <a:ext cx="1362456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Resolution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  ·  worldofteaching.com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A0A2E"/>
                </a:solidFill>
                <a:latin typeface="Georgia"/>
              </a:rPr>
              <a:t>Light vs Electron Microscope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Two types of microscope are needed: each reveals different levels of detail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15568"/>
            <a:ext cx="5486400" cy="5074920"/>
          </a:xfrm>
          <a:prstGeom prst="rect">
            <a:avLst/>
          </a:prstGeom>
          <a:solidFill>
            <a:srgbClr val="E8F4FA"/>
          </a:solidFill>
          <a:ln w="9525">
            <a:solidFill>
              <a:srgbClr val="1A6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15568"/>
            <a:ext cx="5486400" cy="420624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133856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🔬  Light (Optical) Microscope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609344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664208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Max magnification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2032" y="1664208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Up to ×2,000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2176272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231136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Max resolution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2032" y="2231136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~200 nm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743200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798064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Uses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42032" y="2798064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Visible light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310128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3364992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Specimens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42032" y="3364992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Can view LIVING specimens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3877056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931920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Image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2032" y="3931920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Colour: natural or stained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4443984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4498848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Cost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42032" y="4498848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Cheap · widely available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010912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5065775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Uses (biology)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42032" y="5065775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View cells, nuclei, chloroplasts, blood cells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5577840"/>
            <a:ext cx="512064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5632703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6A8A"/>
                </a:solidFill>
                <a:latin typeface="Calibri"/>
              </a:rPr>
              <a:t>Limitation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42032" y="563270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Cannot distinguish structures smaller than ~200 nm
(ribosomes, membranes invisible)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1115568"/>
            <a:ext cx="5394960" cy="5074920"/>
          </a:xfrm>
          <a:prstGeom prst="rect">
            <a:avLst/>
          </a:prstGeom>
          <a:solidFill>
            <a:srgbClr val="F0FFF4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00800" y="1115568"/>
            <a:ext cx="5394960" cy="420624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83680" y="1133856"/>
            <a:ext cx="5029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⚡  Electron Microscope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3680" y="1609344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93408" y="1664208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Max magnification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85632" y="166420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Up to ×2,000,000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83680" y="2176272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93408" y="2231136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Max resolution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85632" y="2231136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~0.1 nm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83680" y="2743200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93408" y="2798064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Uses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85632" y="2798064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Beam of electrons (not light)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83680" y="3310128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693408" y="3364992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Specimens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85632" y="3364992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Dead only: must be fixed, stained with heavy metals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583680" y="3877056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93408" y="3931920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Image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85632" y="3931920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Black and white: false colour often added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83680" y="4443984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693408" y="4498848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Cost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85632" y="449884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Very expensive · specialist training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83680" y="5010912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693408" y="5065775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Uses (biology)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85632" y="5065775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Ribosomes, cell membranes, viruses, organelle detail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583680" y="5577840"/>
            <a:ext cx="5029200" cy="493776"/>
          </a:xfrm>
          <a:prstGeom prst="rect">
            <a:avLst/>
          </a:prstGeom>
          <a:solidFill>
            <a:srgbClr val="FFFFFF"/>
          </a:solidFill>
          <a:ln w="3810">
            <a:solidFill>
              <a:srgbClr val="90C8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693408" y="5632703"/>
            <a:ext cx="1737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B5E20"/>
                </a:solidFill>
                <a:latin typeface="Calibri"/>
              </a:rPr>
              <a:t>Advantage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85632" y="5632703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Reveals ultrastructure: internal detail of organelles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Microscopy  ·  worldofteaching.com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1A0A2E"/>
                </a:solidFill>
                <a:latin typeface="Georgia"/>
              </a:rPr>
              <a:t>Magnification: Formula &amp; Calculations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Magnification = Image size ÷ Actual size: always use the same units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5303520" cy="1828800"/>
          </a:xfrm>
          <a:prstGeom prst="rect">
            <a:avLst/>
          </a:prstGeom>
          <a:solidFill>
            <a:srgbClr val="F4F0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207008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The Magnification Triangle</a:t>
            </a:r>
          </a:p>
        </p:txBody>
      </p:sp>
      <p:sp>
        <p:nvSpPr>
          <p:cNvPr id="1" name="ln"/>
          <p:cNvSpPr>
            <a:spLocks noGrp="1"/>
          </p:cNvSpPr>
          <p:nvPr/>
        </p:nvSpPr>
        <p:spPr>
          <a:xfrm flipH="0" flipV="1">
            <a:off x="1280160" y="1691640"/>
            <a:ext cx="1828800" cy="1097280"/>
          </a:xfrm>
          <a:prstGeom prst="line">
            <a:avLst/>
          </a:prstGeom>
          <a:noFill/>
          <a:ln w="19050">
            <a:solidFill>
              <a:srgbClr val="6B3FA0"/>
            </a:solidFill>
          </a:ln>
        </p:spPr>
        <p:txBody>
          <a:bodyPr/>
          <a:lstStyle/>
          <a:p/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3108960" y="1691640"/>
            <a:ext cx="1828800" cy="1097280"/>
          </a:xfrm>
          <a:prstGeom prst="line">
            <a:avLst/>
          </a:prstGeom>
          <a:noFill/>
          <a:ln w="19050">
            <a:solidFill>
              <a:srgbClr val="6B3FA0"/>
            </a:solidFill>
          </a:ln>
        </p:spPr>
        <p:txBody>
          <a:bodyPr/>
          <a:lstStyle/>
          <a:p/>
        </p:txBody>
      </p:sp>
      <p:sp>
        <p:nvSpPr>
          <p:cNvPr id="1" name="ln"/>
          <p:cNvSpPr>
            <a:spLocks noGrp="1"/>
          </p:cNvSpPr>
          <p:nvPr/>
        </p:nvSpPr>
        <p:spPr>
          <a:xfrm flipH="0" flipV="0">
            <a:off x="1280160" y="2788920"/>
            <a:ext cx="3657600" cy="914"/>
          </a:xfrm>
          <a:prstGeom prst="line">
            <a:avLst/>
          </a:prstGeom>
          <a:noFill/>
          <a:ln w="19050">
            <a:solidFill>
              <a:srgbClr val="6B3FA0"/>
            </a:solidFill>
          </a:ln>
        </p:spPr>
        <p:txBody>
          <a:bodyPr/>
          <a:lstStyle/>
          <a:p/>
        </p:txBody>
      </p:sp>
      <p:sp>
        <p:nvSpPr>
          <p:cNvPr id="7" name="Rectangle 6"/>
          <p:cNvSpPr/>
          <p:nvPr/>
        </p:nvSpPr>
        <p:spPr>
          <a:xfrm>
            <a:off x="2606039" y="1655064"/>
            <a:ext cx="1005840" cy="329184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39" y="1636776"/>
            <a:ext cx="10058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6B3FA0"/>
                </a:solidFill>
                <a:latin typeface="Calibri"/>
              </a:rPr>
              <a:t>I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2734056"/>
            <a:ext cx="822960" cy="329184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2715768"/>
            <a:ext cx="8229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6B3FA0"/>
                </a:solidFill>
                <a:latin typeface="Calibri"/>
              </a:rPr>
              <a:t>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69080" y="2734056"/>
            <a:ext cx="822960" cy="329184"/>
          </a:xfrm>
          <a:prstGeom prst="rect">
            <a:avLst/>
          </a:prstGeom>
          <a:solidFill>
            <a:srgbClr val="F4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069080" y="2715768"/>
            <a:ext cx="8229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6B3FA0"/>
                </a:solidFill>
                <a:latin typeface="Calibr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200400"/>
            <a:ext cx="3657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I = Image size
M = Magnification
A = Actual size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5204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3D1A5C"/>
                </a:solidFill>
                <a:latin typeface="Calibri"/>
              </a:rPr>
              <a:t>Cover the one you want to find:
M = I ÷ A     I = M × A     A = I ÷ 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566160"/>
            <a:ext cx="5303520" cy="2606040"/>
          </a:xfrm>
          <a:prstGeom prst="rect">
            <a:avLst/>
          </a:prstGeom>
          <a:solidFill>
            <a:srgbClr val="FFF3E0"/>
          </a:solidFill>
          <a:ln w="9525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639312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7A4F00"/>
                </a:solidFill>
                <a:latin typeface="Calibri"/>
              </a:rPr>
              <a:t>Worked Examples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005072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4000"/>
                </a:solidFill>
                <a:latin typeface="Calibri"/>
              </a:rPr>
              <a:t>Example 1: A cell appears 30 mm in image. Magnification is ×3,000. What is actual size?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425696"/>
            <a:ext cx="49377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B5E20"/>
                </a:solidFill>
                <a:latin typeface="Calibri"/>
              </a:rPr>
              <a:t>A = I ÷ M = 30 mm ÷ 3000 = 0.01 mm = 10 μm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773168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4000"/>
                </a:solidFill>
                <a:latin typeface="Calibri"/>
              </a:rPr>
              <a:t>Example 2: Actual cell = 50 μm = 0.05 mm. Image = 25 mm. What is magnification?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3520440"/>
            <a:ext cx="49377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B5E20"/>
                </a:solidFill>
                <a:latin typeface="Calibri"/>
              </a:rPr>
              <a:t>M = I ÷ A = 25 mm ÷ 0.05 mm = ×500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26480" y="1143000"/>
            <a:ext cx="5577840" cy="1828800"/>
          </a:xfrm>
          <a:prstGeom prst="rect">
            <a:avLst/>
          </a:prstGeom>
          <a:solidFill>
            <a:srgbClr val="F0FFF4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1207008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Unit Conversions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1572768"/>
            <a:ext cx="52120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1 mm = 1,000 μm (micrometres)
1 μm = 1,000 nm (nanometres)
1 mm = 1,000,000 nm
Always convert to SAME units before calculating!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26480" y="3108960"/>
            <a:ext cx="5577840" cy="1234440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9360" y="3182112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Resolution vs Magnification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3547872"/>
            <a:ext cx="52120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MAGNIFICATION: how many times bigger the image is than the object.
RESOLUTION, the ability to distinguish two separate points as distinct. High magnification with low resolution gives a blurry image.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6480" y="4462272"/>
            <a:ext cx="5577840" cy="1645920"/>
          </a:xfrm>
          <a:prstGeom prst="rect">
            <a:avLst/>
          </a:prstGeom>
          <a:solidFill>
            <a:srgbClr val="F8F5FF"/>
          </a:solidFill>
          <a:ln w="9525">
            <a:solidFill>
              <a:srgbClr val="8B4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09360" y="4535424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Scale bars on images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4901184"/>
            <a:ext cx="52120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Many electron micrograph images include a scale bar. Use it:
Magnification = measured length of scale bar ÷ actual length shown.
Always check what unit the scale bar shows (μm, nm, mm).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Microscopy  ·  worldofteaching.com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1A0A2E"/>
                </a:solidFill>
                <a:latin typeface="Georgia"/>
              </a:rPr>
              <a:t>Electron Microscopy: Types &amp; Techniques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Two types of electron microscope reveal different aspects of cell 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15568"/>
            <a:ext cx="5577840" cy="4160520"/>
          </a:xfrm>
          <a:prstGeom prst="rect">
            <a:avLst/>
          </a:prstGeom>
          <a:solidFill>
            <a:srgbClr val="F8F5FF"/>
          </a:solidFill>
          <a:ln w="9525">
            <a:solidFill>
              <a:srgbClr val="1B5E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115568"/>
            <a:ext cx="5577840" cy="43891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152144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Transmission Electron Microscope (TEM)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44752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FFFFFF"/>
                </a:solidFill>
                <a:latin typeface="Calibri"/>
              </a:rPr>
              <a:t>Electrons pass THROUGH thin specimen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773936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Produces a 2D image of internal structure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340864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Specimen must be very thin: sliced using ultramicrotome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907791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High resolution: reveals ribosomes, membranes, organelle detail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474720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Stained with heavy metal salts (e.g. osmium, lead)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041648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Dead specimen only: preparation can cause artefacts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0" y="1115568"/>
            <a:ext cx="5577840" cy="4160520"/>
          </a:xfrm>
          <a:prstGeom prst="rect">
            <a:avLst/>
          </a:prstGeom>
          <a:solidFill>
            <a:srgbClr val="F8F5FF"/>
          </a:solidFill>
          <a:ln w="9525">
            <a:solidFill>
              <a:srgbClr val="1565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0" y="1115568"/>
            <a:ext cx="5577840" cy="438912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152144"/>
            <a:ext cx="53949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Scanning Electron Microscope (SEM)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1444752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FFFFFF"/>
                </a:solidFill>
                <a:latin typeface="Calibri"/>
              </a:rPr>
              <a:t>Electrons SCAN the surface of specimen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1773936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Produces a 3D image of the surface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2340864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Does not pass through: lower resolution than TEM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2907791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Shows external surface structure in great detail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3474720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Specimens coated with thin layer of gold or carbon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4041648"/>
            <a:ext cx="5212080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0A2E"/>
                </a:solidFill>
                <a:latin typeface="Calibri"/>
              </a:rPr>
              <a:t>▸ Used to image bacteria, pollen, insect eyes, bone structure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440680"/>
            <a:ext cx="11274552" cy="804672"/>
          </a:xfrm>
          <a:prstGeom prst="rect">
            <a:avLst/>
          </a:prstGeom>
          <a:solidFill>
            <a:srgbClr val="FFF3E0"/>
          </a:solidFill>
          <a:ln w="9525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504688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7A4F00"/>
                </a:solidFill>
                <a:latin typeface="Calibri"/>
              </a:rPr>
              <a:t>Staining techniques: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797296"/>
            <a:ext cx="107899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554000"/>
                </a:solidFill>
                <a:latin typeface="Calibri"/>
              </a:rPr>
              <a:t>Light microscopes: iodine (starch/nucleus), methylene blue (animal cells), eosin (cytoplasm).
Electron microscopes: osmium tetroxide (membranes), lead citrate (ribosomes). Staining makes transparent structures visible.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Microscopy  ·  worldofteaching.com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A0A2E"/>
                </a:solidFill>
                <a:latin typeface="Georgia"/>
              </a:rPr>
              <a:t>Preparing &amp; Viewing Slides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0467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5A4A70"/>
                </a:solidFill>
                <a:latin typeface="Calibri"/>
              </a:rPr>
              <a:t>Practical skills: making a temporary mount for viewing under a light microscope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70432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48640" y="1243584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243584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7" y="12801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Cut a thin section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1591056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Use a sharp blade or scalpel. The thinner the section, the more light passes through and the clearer the image. For plant cells: onion epidermis. For animal cells, cheek cells.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1170432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92240" y="1243584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243584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50608" y="12801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Place on slide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0608" y="1591056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Add a small drop of water (or stain) to the centre of a clean glass slide. Transfer the specimen carefully onto the drop.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889504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48640" y="2962656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962656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07007" y="299923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Stain (optional)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07007" y="3310128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Add a drop of stain: iodine for plant cells (stains starch blue-black), methylene blue for animal cells (stains nucleus blue). Allow 1 minute.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0" y="2889504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492240" y="2962656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2962656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50608" y="299923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Add coverslip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50608" y="3310128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Hold coverslip at 45° and lower gently onto the slide to exclude air bubbles. Press gently. Air bubbles cause gaps and distort the image.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4608576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48640" y="4681728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4681728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07007" y="4718304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Focus under low power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07007" y="5029200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Start with the lowest objective (×4). Move slide stage UP until in rough focus. Then use fine focus. Switch to higher magnification once positioned.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0" y="4608576"/>
            <a:ext cx="5577840" cy="1572768"/>
          </a:xfrm>
          <a:prstGeom prst="rect">
            <a:avLst/>
          </a:prstGeom>
          <a:solidFill>
            <a:srgbClr val="F8F5FF"/>
          </a:solidFill>
          <a:ln w="9525">
            <a:solidFill>
              <a:srgbClr val="6B3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492240" y="4681728"/>
            <a:ext cx="530352" cy="530352"/>
          </a:xfrm>
          <a:prstGeom prst="ellipse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92240" y="4681728"/>
            <a:ext cx="530352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50608" y="4718304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Draw &amp; record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50608" y="5029200"/>
            <a:ext cx="457200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0A2E"/>
                </a:solidFill>
                <a:latin typeface="Calibri"/>
              </a:rPr>
              <a:t>Make a large, clear biological drawing. Use a pencil, single lines (no shading). Label structures. Record magnification. Add scale bar.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Microscopy  ·  worldofteaching.com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A0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01200" y="-914400"/>
            <a:ext cx="3657600" cy="36576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731520" y="5029200"/>
            <a:ext cx="2743200" cy="2743200"/>
          </a:xfrm>
          <a:prstGeom prst="ellipse">
            <a:avLst/>
          </a:prstGeom>
          <a:solidFill>
            <a:srgbClr val="2A10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Key Vocabulary &amp; Exam Tips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078992"/>
            <a:ext cx="128016" cy="987552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Magnification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How many times larger the image is than the actual object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078992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1078992"/>
            <a:ext cx="128016" cy="98755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1170432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Resolution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1481328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Ability to distinguish two separate points as distinct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194560"/>
            <a:ext cx="128016" cy="987552"/>
          </a:xfrm>
          <a:prstGeom prst="rect">
            <a:avLst/>
          </a:prstGeom>
          <a:solidFill>
            <a:srgbClr val="1A6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6A8A"/>
                </a:solidFill>
                <a:latin typeface="Calibri"/>
              </a:rPr>
              <a:t>Electron microscope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Uses electrons instead of light: much higher resolution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2194560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09360" y="2194560"/>
            <a:ext cx="128016" cy="987552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28816" y="2286000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565C0"/>
                </a:solidFill>
                <a:latin typeface="Calibri"/>
              </a:rPr>
              <a:t>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8816" y="2596896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Transmission: electrons pass through, 2D internal image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3310128"/>
            <a:ext cx="128016" cy="987552"/>
          </a:xfrm>
          <a:prstGeom prst="rect">
            <a:avLst/>
          </a:prstGeom>
          <a:solidFill>
            <a:srgbClr val="6B3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6B3FA0"/>
                </a:solidFill>
                <a:latin typeface="Calibri"/>
              </a:rPr>
              <a:t>SEM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Scanning: electrons bounce off surface, 3D external image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9360" y="3310128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09360" y="3310128"/>
            <a:ext cx="128016" cy="987552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28816" y="3401568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62828"/>
                </a:solidFill>
                <a:latin typeface="Calibri"/>
              </a:rPr>
              <a:t>Artefact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28816" y="3712464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Structural change caused by specimen preparation: not real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7200" y="4425696"/>
            <a:ext cx="128016" cy="987552"/>
          </a:xfrm>
          <a:prstGeom prst="rect">
            <a:avLst/>
          </a:prstGeom>
          <a:solidFill>
            <a:srgbClr val="8B4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65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B4000"/>
                </a:solidFill>
                <a:latin typeface="Calibri"/>
              </a:rPr>
              <a:t>Staining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Adding dye to make transparent cell structures visible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09360" y="4425696"/>
            <a:ext cx="5577840" cy="987552"/>
          </a:xfrm>
          <a:prstGeom prst="rect">
            <a:avLst/>
          </a:prstGeom>
          <a:solidFill>
            <a:srgbClr val="0A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309360" y="4425696"/>
            <a:ext cx="128016" cy="987552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28816" y="4517136"/>
            <a:ext cx="523036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B5E20"/>
                </a:solidFill>
                <a:latin typeface="Calibri"/>
              </a:rPr>
              <a:t>Scale bar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28816" y="4828032"/>
            <a:ext cx="5230368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D8C8F0"/>
                </a:solidFill>
                <a:latin typeface="Calibri"/>
              </a:rPr>
              <a:t>Line on image showing actual size: used to calculate magnification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5742432"/>
            <a:ext cx="11274552" cy="566928"/>
          </a:xfrm>
          <a:prstGeom prst="rect">
            <a:avLst/>
          </a:prstGeom>
          <a:solidFill>
            <a:srgbClr val="261040"/>
          </a:solidFill>
          <a:ln w="9525">
            <a:solidFill>
              <a:srgbClr val="A67B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5797296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E0D0FF"/>
                </a:solidFill>
                <a:latin typeface="Calibri"/>
              </a:rPr>
              <a:t>⭐ Exam tips: Resolution ≠ Magnification. Electron microscopes have higher resolution AND higher magnification. TEM = internal detail (2D). SEM = surface detail (3D). Formula: M = I ÷ A. Convert to same units first.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0" y="6492240"/>
            <a:ext cx="12188952" cy="365760"/>
          </a:xfrm>
          <a:prstGeom prst="rect">
            <a:avLst/>
          </a:prstGeom>
          <a:solidFill>
            <a:srgbClr val="3D1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74320" y="6510528"/>
            <a:ext cx="11612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C8A8F0"/>
                </a:solidFill>
                <a:latin typeface="Calibri"/>
              </a:rPr>
              <a:t>AQA GCSE Biology · Paper 1 · Cell Biology: Microscopy  ·  worldofteaching.com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