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9" r:id="rId10"/>
    <p:sldId id="260" r:id="rId11"/>
    <p:sldId id="261" r:id="rId12"/>
    <p:sldId id="262" r:id="rId13"/>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0" y="-109728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914400" y="512064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777240"/>
            <a:ext cx="10058400" cy="292608"/>
          </a:xfrm>
          <a:prstGeom prst="rect">
            <a:avLst/>
          </a:prstGeom>
          <a:noFill/>
        </p:spPr>
        <p:txBody>
          <a:bodyPr wrap="square">
            <a:spAutoFit/>
          </a:bodyPr>
          <a:lstStyle/>
          <a:p>
            <a:pPr algn="l"/>
            <a:r>
              <a:rPr sz="900" b="1" i="0">
                <a:solidFill>
                  <a:srgbClr val="9070C0"/>
                </a:solidFill>
                <a:latin typeface="Calibri"/>
              </a:rPr>
              <a:t>AQA GCSE BIOLOGY · PAPER 1 · CELL BIOLOGY</a:t>
            </a:r>
          </a:p>
        </p:txBody>
      </p:sp>
      <p:sp>
        <p:nvSpPr>
          <p:cNvPr id="7" name="TextBox 6"/>
          <p:cNvSpPr txBox="1"/>
          <p:nvPr/>
        </p:nvSpPr>
        <p:spPr>
          <a:xfrm>
            <a:off x="457200" y="1261872"/>
            <a:ext cx="10058400" cy="1097280"/>
          </a:xfrm>
          <a:prstGeom prst="rect">
            <a:avLst/>
          </a:prstGeom>
          <a:noFill/>
        </p:spPr>
        <p:txBody>
          <a:bodyPr wrap="square">
            <a:spAutoFit/>
          </a:bodyPr>
          <a:lstStyle/>
          <a:p>
            <a:pPr algn="l"/>
            <a:r>
              <a:rPr sz="5000" b="1" i="0">
                <a:solidFill>
                  <a:srgbClr val="FFFFFF"/>
                </a:solidFill>
                <a:latin typeface="Georgia"/>
              </a:rPr>
              <a:t>Osmosis</a:t>
            </a:r>
          </a:p>
        </p:txBody>
      </p:sp>
      <p:sp>
        <p:nvSpPr>
          <p:cNvPr id="8" name="TextBox 7"/>
          <p:cNvSpPr txBox="1"/>
          <p:nvPr/>
        </p:nvSpPr>
        <p:spPr>
          <a:xfrm>
            <a:off x="457200" y="2606040"/>
            <a:ext cx="9144000" cy="365760"/>
          </a:xfrm>
          <a:prstGeom prst="rect">
            <a:avLst/>
          </a:prstGeom>
          <a:noFill/>
        </p:spPr>
        <p:txBody>
          <a:bodyPr wrap="square">
            <a:spAutoFit/>
          </a:bodyPr>
          <a:lstStyle/>
          <a:p>
            <a:pPr algn="l"/>
            <a:r>
              <a:rPr sz="1500" b="0" i="1">
                <a:solidFill>
                  <a:srgbClr val="A090C0"/>
                </a:solidFill>
                <a:latin typeface="Calibri"/>
              </a:rPr>
              <a:t>Movement of water through a partially permeable membrane: passive</a:t>
            </a:r>
          </a:p>
        </p:txBody>
      </p:sp>
      <p:sp>
        <p:nvSpPr>
          <p:cNvPr id="9" name="Rectangle 8"/>
          <p:cNvSpPr/>
          <p:nvPr/>
        </p:nvSpPr>
        <p:spPr>
          <a:xfrm>
            <a:off x="457200" y="3154680"/>
            <a:ext cx="1508760" cy="365760"/>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3172968"/>
            <a:ext cx="1362456" cy="329184"/>
          </a:xfrm>
          <a:prstGeom prst="rect">
            <a:avLst/>
          </a:prstGeom>
          <a:noFill/>
        </p:spPr>
        <p:txBody>
          <a:bodyPr wrap="square">
            <a:spAutoFit/>
          </a:bodyPr>
          <a:lstStyle/>
          <a:p>
            <a:pPr algn="l"/>
            <a:r>
              <a:rPr sz="1100" b="1" i="0">
                <a:solidFill>
                  <a:srgbClr val="FFFFFF"/>
                </a:solidFill>
                <a:latin typeface="Calibri"/>
              </a:rPr>
              <a:t>Definition</a:t>
            </a:r>
          </a:p>
        </p:txBody>
      </p:sp>
      <p:sp>
        <p:nvSpPr>
          <p:cNvPr id="11" name="Rectangle 10"/>
          <p:cNvSpPr/>
          <p:nvPr/>
        </p:nvSpPr>
        <p:spPr>
          <a:xfrm>
            <a:off x="2221992" y="3154680"/>
            <a:ext cx="2034540" cy="36576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31720" y="3172968"/>
            <a:ext cx="1888236" cy="329184"/>
          </a:xfrm>
          <a:prstGeom prst="rect">
            <a:avLst/>
          </a:prstGeom>
          <a:noFill/>
        </p:spPr>
        <p:txBody>
          <a:bodyPr wrap="square">
            <a:spAutoFit/>
          </a:bodyPr>
          <a:lstStyle/>
          <a:p>
            <a:pPr algn="l"/>
            <a:r>
              <a:rPr sz="1100" b="1" i="0">
                <a:solidFill>
                  <a:srgbClr val="FFFFFF"/>
                </a:solidFill>
                <a:latin typeface="Calibri"/>
              </a:rPr>
              <a:t>Water Potential</a:t>
            </a:r>
          </a:p>
        </p:txBody>
      </p:sp>
      <p:sp>
        <p:nvSpPr>
          <p:cNvPr id="13" name="Rectangle 12"/>
          <p:cNvSpPr/>
          <p:nvPr/>
        </p:nvSpPr>
        <p:spPr>
          <a:xfrm>
            <a:off x="4512564" y="3154680"/>
            <a:ext cx="1613916" cy="365760"/>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22292" y="3172968"/>
            <a:ext cx="1467612" cy="329184"/>
          </a:xfrm>
          <a:prstGeom prst="rect">
            <a:avLst/>
          </a:prstGeom>
          <a:noFill/>
        </p:spPr>
        <p:txBody>
          <a:bodyPr wrap="square">
            <a:spAutoFit/>
          </a:bodyPr>
          <a:lstStyle/>
          <a:p>
            <a:pPr algn="l"/>
            <a:r>
              <a:rPr sz="1100" b="1" i="0">
                <a:solidFill>
                  <a:srgbClr val="FFFFFF"/>
                </a:solidFill>
                <a:latin typeface="Calibri"/>
              </a:rPr>
              <a:t>Plant Cells</a:t>
            </a:r>
          </a:p>
        </p:txBody>
      </p:sp>
      <p:sp>
        <p:nvSpPr>
          <p:cNvPr id="15" name="Rectangle 14"/>
          <p:cNvSpPr/>
          <p:nvPr/>
        </p:nvSpPr>
        <p:spPr>
          <a:xfrm>
            <a:off x="6382512" y="3154680"/>
            <a:ext cx="1719072" cy="365760"/>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92240" y="3172968"/>
            <a:ext cx="1572768" cy="329184"/>
          </a:xfrm>
          <a:prstGeom prst="rect">
            <a:avLst/>
          </a:prstGeom>
          <a:noFill/>
        </p:spPr>
        <p:txBody>
          <a:bodyPr wrap="square">
            <a:spAutoFit/>
          </a:bodyPr>
          <a:lstStyle/>
          <a:p>
            <a:pPr algn="l"/>
            <a:r>
              <a:rPr sz="1100" b="1" i="0">
                <a:solidFill>
                  <a:srgbClr val="FFFFFF"/>
                </a:solidFill>
                <a:latin typeface="Calibri"/>
              </a:rPr>
              <a:t>Animal Cells</a:t>
            </a:r>
          </a:p>
        </p:txBody>
      </p:sp>
      <p:sp>
        <p:nvSpPr>
          <p:cNvPr id="17" name="Rectangle 16"/>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  worldofteaching.com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600" b="1" i="0">
                <a:solidFill>
                  <a:srgbClr val="1A0A2E"/>
                </a:solidFill>
                <a:latin typeface="Georgia"/>
              </a:rPr>
              <a:t>What is Osmosis?</a:t>
            </a:r>
          </a:p>
        </p:txBody>
      </p:sp>
      <p:sp>
        <p:nvSpPr>
          <p:cNvPr id="4" name="Rectangle 3"/>
          <p:cNvSpPr/>
          <p:nvPr/>
        </p:nvSpPr>
        <p:spPr>
          <a:xfrm>
            <a:off x="457200" y="896112"/>
            <a:ext cx="11274552" cy="749808"/>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932688"/>
            <a:ext cx="10972800" cy="676656"/>
          </a:xfrm>
          <a:prstGeom prst="rect">
            <a:avLst/>
          </a:prstGeom>
          <a:noFill/>
        </p:spPr>
        <p:txBody>
          <a:bodyPr wrap="square">
            <a:spAutoFit/>
          </a:bodyPr>
          <a:lstStyle/>
          <a:p>
            <a:pPr algn="l"/>
            <a:r>
              <a:rPr sz="1300" b="0" i="0">
                <a:solidFill>
                  <a:srgbClr val="FFFFFF"/>
                </a:solidFill>
                <a:latin typeface="Calibri"/>
              </a:rPr>
              <a:t>Definition: The movement of WATER MOLECULES from a region of HIGH water potential (dilute solution) to a region of LOW water potential (concentrated solution) through a PARTIALLY PERMEABLE membrane. Passive: NO energy required.</a:t>
            </a:r>
          </a:p>
        </p:txBody>
      </p:sp>
      <p:sp>
        <p:nvSpPr>
          <p:cNvPr id="6" name="Rectangle 5"/>
          <p:cNvSpPr/>
          <p:nvPr/>
        </p:nvSpPr>
        <p:spPr>
          <a:xfrm>
            <a:off x="457200" y="1828800"/>
            <a:ext cx="5303520" cy="4370832"/>
          </a:xfrm>
          <a:prstGeom prst="rect">
            <a:avLst/>
          </a:prstGeom>
          <a:solidFill>
            <a:srgbClr val="E8F4FA"/>
          </a:solidFill>
          <a:ln w="9525">
            <a:solidFill>
              <a:srgbClr val="1A6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901952"/>
            <a:ext cx="4937760" cy="274320"/>
          </a:xfrm>
          <a:prstGeom prst="rect">
            <a:avLst/>
          </a:prstGeom>
          <a:noFill/>
        </p:spPr>
        <p:txBody>
          <a:bodyPr wrap="square">
            <a:spAutoFit/>
          </a:bodyPr>
          <a:lstStyle/>
          <a:p>
            <a:pPr algn="l"/>
            <a:r>
              <a:rPr sz="1100" b="1" i="0">
                <a:solidFill>
                  <a:srgbClr val="1A6A8A"/>
                </a:solidFill>
                <a:latin typeface="Calibri"/>
              </a:rPr>
              <a:t>Osmosis Diagram</a:t>
            </a:r>
          </a:p>
        </p:txBody>
      </p:sp>
      <p:sp>
        <p:nvSpPr>
          <p:cNvPr id="8" name="Rectangle 7"/>
          <p:cNvSpPr/>
          <p:nvPr/>
        </p:nvSpPr>
        <p:spPr>
          <a:xfrm>
            <a:off x="530352" y="2240280"/>
            <a:ext cx="2148840" cy="3474720"/>
          </a:xfrm>
          <a:prstGeom prst="rect">
            <a:avLst/>
          </a:prstGeom>
          <a:solidFill>
            <a:srgbClr val="D0E8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1792" y="2286000"/>
            <a:ext cx="1965960" cy="457200"/>
          </a:xfrm>
          <a:prstGeom prst="rect">
            <a:avLst/>
          </a:prstGeom>
          <a:noFill/>
        </p:spPr>
        <p:txBody>
          <a:bodyPr wrap="square">
            <a:spAutoFit/>
          </a:bodyPr>
          <a:lstStyle/>
          <a:p>
            <a:pPr algn="ctr"/>
            <a:r>
              <a:rPr sz="900" b="1" i="0">
                <a:solidFill>
                  <a:srgbClr val="1A4060"/>
                </a:solidFill>
                <a:latin typeface="Calibri"/>
              </a:rPr>
              <a:t>DILUTE
High water potential</a:t>
            </a:r>
          </a:p>
        </p:txBody>
      </p:sp>
      <p:sp>
        <p:nvSpPr>
          <p:cNvPr id="10" name="Oval 9"/>
          <p:cNvSpPr/>
          <p:nvPr/>
        </p:nvSpPr>
        <p:spPr>
          <a:xfrm>
            <a:off x="685800" y="283464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05840" y="274320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325880" y="288036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13232" y="324612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1078992" y="320040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389888" y="3310128"/>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749808" y="365760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1051560" y="361188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371600" y="3730752"/>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86384" y="406908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1115568" y="402336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417320" y="4133087"/>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688336" y="2267712"/>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2688336" y="2651760"/>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2688336" y="3035808"/>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2688336" y="3419856"/>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2688336" y="3803904"/>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2688336" y="4187952"/>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688336" y="4572000"/>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688336" y="4956048"/>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2688336" y="5340096"/>
            <a:ext cx="64008" cy="25603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2487168" y="5102352"/>
            <a:ext cx="475488" cy="502920"/>
          </a:xfrm>
          <a:prstGeom prst="rect">
            <a:avLst/>
          </a:prstGeom>
          <a:noFill/>
        </p:spPr>
        <p:txBody>
          <a:bodyPr wrap="square">
            <a:spAutoFit/>
          </a:bodyPr>
          <a:lstStyle/>
          <a:p>
            <a:pPr algn="ctr"/>
            <a:r>
              <a:rPr sz="700" b="0" i="0">
                <a:solidFill>
                  <a:srgbClr val="6B3FA0"/>
                </a:solidFill>
                <a:latin typeface="Calibri"/>
              </a:rPr>
              <a:t>Partially
permeable
membrane</a:t>
            </a:r>
          </a:p>
        </p:txBody>
      </p:sp>
      <p:sp>
        <p:nvSpPr>
          <p:cNvPr id="32" name="Rectangle 31"/>
          <p:cNvSpPr/>
          <p:nvPr/>
        </p:nvSpPr>
        <p:spPr>
          <a:xfrm>
            <a:off x="2761488" y="2240280"/>
            <a:ext cx="2084831" cy="3474720"/>
          </a:xfrm>
          <a:prstGeom prst="rect">
            <a:avLst/>
          </a:prstGeom>
          <a:solidFill>
            <a:srgbClr val="FFE8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2834640" y="2286000"/>
            <a:ext cx="1920240" cy="457200"/>
          </a:xfrm>
          <a:prstGeom prst="rect">
            <a:avLst/>
          </a:prstGeom>
          <a:noFill/>
        </p:spPr>
        <p:txBody>
          <a:bodyPr wrap="square">
            <a:spAutoFit/>
          </a:bodyPr>
          <a:lstStyle/>
          <a:p>
            <a:pPr algn="ctr"/>
            <a:r>
              <a:rPr sz="900" b="1" i="0">
                <a:solidFill>
                  <a:srgbClr val="6B2A00"/>
                </a:solidFill>
                <a:latin typeface="Calibri"/>
              </a:rPr>
              <a:t>CONCENTRATED
Low water potential</a:t>
            </a:r>
          </a:p>
        </p:txBody>
      </p:sp>
      <p:sp>
        <p:nvSpPr>
          <p:cNvPr id="34" name="Oval 33"/>
          <p:cNvSpPr/>
          <p:nvPr/>
        </p:nvSpPr>
        <p:spPr>
          <a:xfrm>
            <a:off x="2926080" y="283464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3383280" y="324612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2971800" y="370332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3429000" y="4114800"/>
            <a:ext cx="201168" cy="201168"/>
          </a:xfrm>
          <a:prstGeom prst="ellipse">
            <a:avLst/>
          </a:prstGeom>
          <a:solidFill>
            <a:srgbClr val="1A6A8A"/>
          </a:solidFill>
          <a:ln w="508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3063240" y="315468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3566160" y="278892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3017520" y="402336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3547872" y="356616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3200400" y="457200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3749039" y="4069080"/>
            <a:ext cx="274320" cy="274320"/>
          </a:xfrm>
          <a:prstGeom prst="ellipse">
            <a:avLst/>
          </a:prstGeom>
          <a:solidFill>
            <a:srgbClr val="E57373"/>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 name="ln"/>
          <p:cNvSpPr>
            <a:spLocks noGrp="1"/>
          </p:cNvSpPr>
          <p:nvPr/>
        </p:nvSpPr>
        <p:spPr>
          <a:xfrm flipH="0" flipV="0">
            <a:off x="2514600" y="3291840"/>
            <a:ext cx="274320" cy="914"/>
          </a:xfrm>
          <a:prstGeom prst="line">
            <a:avLst/>
          </a:prstGeom>
          <a:noFill/>
          <a:ln w="38100">
            <a:solidFill>
              <a:srgbClr val="C47A20"/>
            </a:solidFill>
            <a:tailEnd type="arrow" w="med" len="med"/>
          </a:ln>
        </p:spPr>
        <p:txBody>
          <a:bodyPr/>
          <a:lstStyle/>
          <a:p/>
        </p:txBody>
      </p:sp>
      <p:sp>
        <p:nvSpPr>
          <p:cNvPr id="1" name="ln"/>
          <p:cNvSpPr>
            <a:spLocks noGrp="1"/>
          </p:cNvSpPr>
          <p:nvPr/>
        </p:nvSpPr>
        <p:spPr>
          <a:xfrm flipH="0" flipV="0">
            <a:off x="2514600" y="3840480"/>
            <a:ext cx="274320" cy="914"/>
          </a:xfrm>
          <a:prstGeom prst="line">
            <a:avLst/>
          </a:prstGeom>
          <a:noFill/>
          <a:ln w="38100">
            <a:solidFill>
              <a:srgbClr val="C47A20"/>
            </a:solidFill>
            <a:tailEnd type="arrow" w="med" len="med"/>
          </a:ln>
        </p:spPr>
        <p:txBody>
          <a:bodyPr/>
          <a:lstStyle/>
          <a:p/>
        </p:txBody>
      </p:sp>
      <p:sp>
        <p:nvSpPr>
          <p:cNvPr id="44" name="TextBox 43"/>
          <p:cNvSpPr txBox="1"/>
          <p:nvPr/>
        </p:nvSpPr>
        <p:spPr>
          <a:xfrm>
            <a:off x="2212848" y="4160520"/>
            <a:ext cx="713232" cy="365760"/>
          </a:xfrm>
          <a:prstGeom prst="rect">
            <a:avLst/>
          </a:prstGeom>
          <a:noFill/>
        </p:spPr>
        <p:txBody>
          <a:bodyPr wrap="square">
            <a:spAutoFit/>
          </a:bodyPr>
          <a:lstStyle/>
          <a:p>
            <a:pPr algn="ctr"/>
            <a:r>
              <a:rPr sz="700" b="1" i="0">
                <a:solidFill>
                  <a:srgbClr val="C47A20"/>
                </a:solidFill>
                <a:latin typeface="Calibri"/>
              </a:rPr>
              <a:t>Net water
movement →</a:t>
            </a:r>
          </a:p>
        </p:txBody>
      </p:sp>
      <p:sp>
        <p:nvSpPr>
          <p:cNvPr id="45" name="TextBox 44"/>
          <p:cNvSpPr txBox="1"/>
          <p:nvPr/>
        </p:nvSpPr>
        <p:spPr>
          <a:xfrm>
            <a:off x="640080" y="5742432"/>
            <a:ext cx="4572000" cy="256032"/>
          </a:xfrm>
          <a:prstGeom prst="rect">
            <a:avLst/>
          </a:prstGeom>
          <a:noFill/>
        </p:spPr>
        <p:txBody>
          <a:bodyPr wrap="square">
            <a:spAutoFit/>
          </a:bodyPr>
          <a:lstStyle/>
          <a:p>
            <a:pPr algn="l"/>
            <a:r>
              <a:rPr sz="900" b="0" i="0">
                <a:solidFill>
                  <a:srgbClr val="1A0A2E"/>
                </a:solidFill>
                <a:latin typeface="Calibri"/>
              </a:rPr>
              <a:t>● Water    ● Solute</a:t>
            </a:r>
          </a:p>
        </p:txBody>
      </p:sp>
      <p:sp>
        <p:nvSpPr>
          <p:cNvPr id="46" name="Rectangle 45"/>
          <p:cNvSpPr/>
          <p:nvPr/>
        </p:nvSpPr>
        <p:spPr>
          <a:xfrm>
            <a:off x="6126480" y="1828800"/>
            <a:ext cx="5577840" cy="4370832"/>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309360" y="1901952"/>
            <a:ext cx="5212080" cy="320040"/>
          </a:xfrm>
          <a:prstGeom prst="rect">
            <a:avLst/>
          </a:prstGeom>
          <a:noFill/>
        </p:spPr>
        <p:txBody>
          <a:bodyPr wrap="square">
            <a:spAutoFit/>
          </a:bodyPr>
          <a:lstStyle/>
          <a:p>
            <a:pPr algn="l"/>
            <a:r>
              <a:rPr sz="1300" b="1" i="0">
                <a:solidFill>
                  <a:srgbClr val="6B3FA0"/>
                </a:solidFill>
                <a:latin typeface="Calibri"/>
              </a:rPr>
              <a:t>Key Points About Osmosis</a:t>
            </a:r>
          </a:p>
        </p:txBody>
      </p:sp>
      <p:sp>
        <p:nvSpPr>
          <p:cNvPr id="48" name="TextBox 47"/>
          <p:cNvSpPr txBox="1"/>
          <p:nvPr/>
        </p:nvSpPr>
        <p:spPr>
          <a:xfrm>
            <a:off x="6309360" y="2322576"/>
            <a:ext cx="5212080" cy="256032"/>
          </a:xfrm>
          <a:prstGeom prst="rect">
            <a:avLst/>
          </a:prstGeom>
          <a:noFill/>
        </p:spPr>
        <p:txBody>
          <a:bodyPr wrap="square">
            <a:spAutoFit/>
          </a:bodyPr>
          <a:lstStyle/>
          <a:p>
            <a:pPr algn="l"/>
            <a:r>
              <a:rPr sz="1200" b="1" i="0">
                <a:solidFill>
                  <a:srgbClr val="6B3FA0"/>
                </a:solidFill>
                <a:latin typeface="Calibri"/>
              </a:rPr>
              <a:t>Water potential (Ψ)</a:t>
            </a:r>
          </a:p>
        </p:txBody>
      </p:sp>
      <p:sp>
        <p:nvSpPr>
          <p:cNvPr id="49" name="TextBox 48"/>
          <p:cNvSpPr txBox="1"/>
          <p:nvPr/>
        </p:nvSpPr>
        <p:spPr>
          <a:xfrm>
            <a:off x="6309360" y="2596896"/>
            <a:ext cx="5212080" cy="438912"/>
          </a:xfrm>
          <a:prstGeom prst="rect">
            <a:avLst/>
          </a:prstGeom>
          <a:noFill/>
        </p:spPr>
        <p:txBody>
          <a:bodyPr wrap="square">
            <a:spAutoFit/>
          </a:bodyPr>
          <a:lstStyle/>
          <a:p>
            <a:pPr algn="l"/>
            <a:r>
              <a:rPr sz="1100" b="0" i="0">
                <a:solidFill>
                  <a:srgbClr val="1A0A2E"/>
                </a:solidFill>
                <a:latin typeface="Calibri"/>
              </a:rPr>
              <a:t>A measure of the tendency of water to move. Pure water has the HIGHEST water potential (Ψ = 0). Adding solutes LOWERS water potential (makes it more negative).</a:t>
            </a:r>
          </a:p>
        </p:txBody>
      </p:sp>
      <p:sp>
        <p:nvSpPr>
          <p:cNvPr id="50" name="TextBox 49"/>
          <p:cNvSpPr txBox="1"/>
          <p:nvPr/>
        </p:nvSpPr>
        <p:spPr>
          <a:xfrm>
            <a:off x="6309360" y="3090672"/>
            <a:ext cx="5212080" cy="256032"/>
          </a:xfrm>
          <a:prstGeom prst="rect">
            <a:avLst/>
          </a:prstGeom>
          <a:noFill/>
        </p:spPr>
        <p:txBody>
          <a:bodyPr wrap="square">
            <a:spAutoFit/>
          </a:bodyPr>
          <a:lstStyle/>
          <a:p>
            <a:pPr algn="l"/>
            <a:r>
              <a:rPr sz="1200" b="1" i="0">
                <a:solidFill>
                  <a:srgbClr val="6B3FA0"/>
                </a:solidFill>
                <a:latin typeface="Calibri"/>
              </a:rPr>
              <a:t>Net movement</a:t>
            </a:r>
          </a:p>
        </p:txBody>
      </p:sp>
      <p:sp>
        <p:nvSpPr>
          <p:cNvPr id="51" name="TextBox 50"/>
          <p:cNvSpPr txBox="1"/>
          <p:nvPr/>
        </p:nvSpPr>
        <p:spPr>
          <a:xfrm>
            <a:off x="6309360" y="3364991"/>
            <a:ext cx="5212080" cy="438912"/>
          </a:xfrm>
          <a:prstGeom prst="rect">
            <a:avLst/>
          </a:prstGeom>
          <a:noFill/>
        </p:spPr>
        <p:txBody>
          <a:bodyPr wrap="square">
            <a:spAutoFit/>
          </a:bodyPr>
          <a:lstStyle/>
          <a:p>
            <a:pPr algn="l"/>
            <a:r>
              <a:rPr sz="1100" b="0" i="0">
                <a:solidFill>
                  <a:srgbClr val="1A0A2E"/>
                </a:solidFill>
                <a:latin typeface="Calibri"/>
              </a:rPr>
              <a:t>Water moves from HIGH Ψ (dilute) → LOW Ψ (concentrated). The membrane allows water through but NOT large solute molecules.</a:t>
            </a:r>
          </a:p>
        </p:txBody>
      </p:sp>
      <p:sp>
        <p:nvSpPr>
          <p:cNvPr id="52" name="TextBox 51"/>
          <p:cNvSpPr txBox="1"/>
          <p:nvPr/>
        </p:nvSpPr>
        <p:spPr>
          <a:xfrm>
            <a:off x="6309360" y="3858768"/>
            <a:ext cx="5212080" cy="256032"/>
          </a:xfrm>
          <a:prstGeom prst="rect">
            <a:avLst/>
          </a:prstGeom>
          <a:noFill/>
        </p:spPr>
        <p:txBody>
          <a:bodyPr wrap="square">
            <a:spAutoFit/>
          </a:bodyPr>
          <a:lstStyle/>
          <a:p>
            <a:pPr algn="l"/>
            <a:r>
              <a:rPr sz="1200" b="1" i="0">
                <a:solidFill>
                  <a:srgbClr val="6B3FA0"/>
                </a:solidFill>
                <a:latin typeface="Calibri"/>
              </a:rPr>
              <a:t>Partially permeable membrane</a:t>
            </a:r>
          </a:p>
        </p:txBody>
      </p:sp>
      <p:sp>
        <p:nvSpPr>
          <p:cNvPr id="53" name="TextBox 52"/>
          <p:cNvSpPr txBox="1"/>
          <p:nvPr/>
        </p:nvSpPr>
        <p:spPr>
          <a:xfrm>
            <a:off x="6309360" y="4133087"/>
            <a:ext cx="5212080" cy="438912"/>
          </a:xfrm>
          <a:prstGeom prst="rect">
            <a:avLst/>
          </a:prstGeom>
          <a:noFill/>
        </p:spPr>
        <p:txBody>
          <a:bodyPr wrap="square">
            <a:spAutoFit/>
          </a:bodyPr>
          <a:lstStyle/>
          <a:p>
            <a:pPr algn="l"/>
            <a:r>
              <a:rPr sz="1100" b="0" i="0">
                <a:solidFill>
                  <a:srgbClr val="1A0A2E"/>
                </a:solidFill>
                <a:latin typeface="Calibri"/>
              </a:rPr>
              <a:t>Has pores: small enough to let water through, too small for dissolved solutes. The membrane itself does not move.</a:t>
            </a:r>
          </a:p>
        </p:txBody>
      </p:sp>
      <p:sp>
        <p:nvSpPr>
          <p:cNvPr id="54" name="TextBox 53"/>
          <p:cNvSpPr txBox="1"/>
          <p:nvPr/>
        </p:nvSpPr>
        <p:spPr>
          <a:xfrm>
            <a:off x="6309360" y="4626864"/>
            <a:ext cx="5212080" cy="256032"/>
          </a:xfrm>
          <a:prstGeom prst="rect">
            <a:avLst/>
          </a:prstGeom>
          <a:noFill/>
        </p:spPr>
        <p:txBody>
          <a:bodyPr wrap="square">
            <a:spAutoFit/>
          </a:bodyPr>
          <a:lstStyle/>
          <a:p>
            <a:pPr algn="l"/>
            <a:r>
              <a:rPr sz="1200" b="1" i="0">
                <a:solidFill>
                  <a:srgbClr val="6B3FA0"/>
                </a:solidFill>
                <a:latin typeface="Calibri"/>
              </a:rPr>
              <a:t>Equilibrium</a:t>
            </a:r>
          </a:p>
        </p:txBody>
      </p:sp>
      <p:sp>
        <p:nvSpPr>
          <p:cNvPr id="55" name="TextBox 54"/>
          <p:cNvSpPr txBox="1"/>
          <p:nvPr/>
        </p:nvSpPr>
        <p:spPr>
          <a:xfrm>
            <a:off x="6309360" y="4901184"/>
            <a:ext cx="5212080" cy="438912"/>
          </a:xfrm>
          <a:prstGeom prst="rect">
            <a:avLst/>
          </a:prstGeom>
          <a:noFill/>
        </p:spPr>
        <p:txBody>
          <a:bodyPr wrap="square">
            <a:spAutoFit/>
          </a:bodyPr>
          <a:lstStyle/>
          <a:p>
            <a:pPr algn="l"/>
            <a:r>
              <a:rPr sz="1100" b="0" i="0">
                <a:solidFill>
                  <a:srgbClr val="1A0A2E"/>
                </a:solidFill>
                <a:latin typeface="Calibri"/>
              </a:rPr>
              <a:t>Osmosis stops when water potential is EQUAL on both sides. At equilibrium, water still moves in both directions at equal rates.</a:t>
            </a:r>
          </a:p>
        </p:txBody>
      </p:sp>
      <p:sp>
        <p:nvSpPr>
          <p:cNvPr id="56" name="TextBox 55"/>
          <p:cNvSpPr txBox="1"/>
          <p:nvPr/>
        </p:nvSpPr>
        <p:spPr>
          <a:xfrm>
            <a:off x="6309360" y="5394960"/>
            <a:ext cx="5212080" cy="256032"/>
          </a:xfrm>
          <a:prstGeom prst="rect">
            <a:avLst/>
          </a:prstGeom>
          <a:noFill/>
        </p:spPr>
        <p:txBody>
          <a:bodyPr wrap="square">
            <a:spAutoFit/>
          </a:bodyPr>
          <a:lstStyle/>
          <a:p>
            <a:pPr algn="l"/>
            <a:r>
              <a:rPr sz="1200" b="1" i="0">
                <a:solidFill>
                  <a:srgbClr val="6B3FA0"/>
                </a:solidFill>
                <a:latin typeface="Calibri"/>
              </a:rPr>
              <a:t>Osmosis vs diffusion</a:t>
            </a:r>
          </a:p>
        </p:txBody>
      </p:sp>
      <p:sp>
        <p:nvSpPr>
          <p:cNvPr id="57" name="TextBox 56"/>
          <p:cNvSpPr txBox="1"/>
          <p:nvPr/>
        </p:nvSpPr>
        <p:spPr>
          <a:xfrm>
            <a:off x="6309360" y="5669280"/>
            <a:ext cx="5212080" cy="438912"/>
          </a:xfrm>
          <a:prstGeom prst="rect">
            <a:avLst/>
          </a:prstGeom>
          <a:noFill/>
        </p:spPr>
        <p:txBody>
          <a:bodyPr wrap="square">
            <a:spAutoFit/>
          </a:bodyPr>
          <a:lstStyle/>
          <a:p>
            <a:pPr algn="l"/>
            <a:r>
              <a:rPr sz="1100" b="0" i="0">
                <a:solidFill>
                  <a:srgbClr val="1A0A2E"/>
                </a:solidFill>
                <a:latin typeface="Calibri"/>
              </a:rPr>
              <a:t>Osmosis = WATER ONLY through a partially permeable membrane. Diffusion = ANY particle, no membrane needed.</a:t>
            </a:r>
          </a:p>
        </p:txBody>
      </p:sp>
      <p:sp>
        <p:nvSpPr>
          <p:cNvPr id="58" name="Rectangle 57"/>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Osmosis  ·  worldofteaching.com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600" b="1" i="0">
                <a:solidFill>
                  <a:srgbClr val="1A0A2E"/>
                </a:solidFill>
                <a:latin typeface="Georgia"/>
              </a:rPr>
              <a:t>Osmosis &amp; Plant Cells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Plant cells have a rigid cell wall: this determines how they respond to different solutions</a:t>
            </a:r>
          </a:p>
        </p:txBody>
      </p:sp>
      <p:sp>
        <p:nvSpPr>
          <p:cNvPr id="5" name="Rectangle 4"/>
          <p:cNvSpPr/>
          <p:nvPr/>
        </p:nvSpPr>
        <p:spPr>
          <a:xfrm>
            <a:off x="457200" y="1115568"/>
            <a:ext cx="5577840" cy="5074920"/>
          </a:xfrm>
          <a:prstGeom prst="rect">
            <a:avLst/>
          </a:prstGeom>
          <a:solidFill>
            <a:srgbClr val="E8F5E9"/>
          </a:solidFill>
          <a:ln w="9525">
            <a:solidFill>
              <a:srgbClr val="1B5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115568"/>
            <a:ext cx="5577840" cy="438912"/>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1133856"/>
            <a:ext cx="5394960" cy="384048"/>
          </a:xfrm>
          <a:prstGeom prst="rect">
            <a:avLst/>
          </a:prstGeom>
          <a:noFill/>
        </p:spPr>
        <p:txBody>
          <a:bodyPr wrap="square">
            <a:spAutoFit/>
          </a:bodyPr>
          <a:lstStyle/>
          <a:p>
            <a:pPr algn="l"/>
            <a:r>
              <a:rPr sz="1200" b="1" i="0">
                <a:solidFill>
                  <a:srgbClr val="FFFFFF"/>
                </a:solidFill>
                <a:latin typeface="Calibri"/>
              </a:rPr>
              <a:t>Dilute solution
(hypotonic)</a:t>
            </a:r>
          </a:p>
        </p:txBody>
      </p:sp>
      <p:sp>
        <p:nvSpPr>
          <p:cNvPr id="8" name="Oval 7"/>
          <p:cNvSpPr/>
          <p:nvPr/>
        </p:nvSpPr>
        <p:spPr>
          <a:xfrm>
            <a:off x="2331720" y="4206240"/>
            <a:ext cx="1828800" cy="1645920"/>
          </a:xfrm>
          <a:prstGeom prst="ellipse">
            <a:avLst/>
          </a:prstGeom>
          <a:solidFill>
            <a:srgbClr val="2E7D32"/>
          </a:solidFill>
          <a:ln w="25400">
            <a:solidFill>
              <a:srgbClr val="2E7D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514600" y="4389120"/>
            <a:ext cx="1463040" cy="1280160"/>
          </a:xfrm>
          <a:prstGeom prst="ellipse">
            <a:avLst/>
          </a:prstGeom>
          <a:solidFill>
            <a:srgbClr val="90D8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743200" y="4590288"/>
            <a:ext cx="1005840" cy="877824"/>
          </a:xfrm>
          <a:prstGeom prst="ellipse">
            <a:avLst/>
          </a:prstGeom>
          <a:solidFill>
            <a:srgbClr val="C8F0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14600" y="5943600"/>
            <a:ext cx="1463040" cy="274320"/>
          </a:xfrm>
          <a:prstGeom prst="rect">
            <a:avLst/>
          </a:prstGeom>
          <a:noFill/>
        </p:spPr>
        <p:txBody>
          <a:bodyPr wrap="square">
            <a:spAutoFit/>
          </a:bodyPr>
          <a:lstStyle/>
          <a:p>
            <a:pPr algn="ctr"/>
            <a:r>
              <a:rPr sz="800" b="1" i="0">
                <a:solidFill>
                  <a:srgbClr val="2E7D32"/>
                </a:solidFill>
                <a:latin typeface="Calibri"/>
              </a:rPr>
              <a:t>Turgid cell</a:t>
            </a:r>
          </a:p>
        </p:txBody>
      </p:sp>
      <p:sp>
        <p:nvSpPr>
          <p:cNvPr id="12" name="TextBox 11"/>
          <p:cNvSpPr txBox="1"/>
          <p:nvPr/>
        </p:nvSpPr>
        <p:spPr>
          <a:xfrm>
            <a:off x="2377440" y="3931920"/>
            <a:ext cx="1645920" cy="256032"/>
          </a:xfrm>
          <a:prstGeom prst="rect">
            <a:avLst/>
          </a:prstGeom>
          <a:noFill/>
        </p:spPr>
        <p:txBody>
          <a:bodyPr wrap="square">
            <a:spAutoFit/>
          </a:bodyPr>
          <a:lstStyle/>
          <a:p>
            <a:pPr algn="ctr"/>
            <a:r>
              <a:rPr sz="700" b="0" i="0">
                <a:solidFill>
                  <a:srgbClr val="2E7D32"/>
                </a:solidFill>
                <a:latin typeface="Calibri"/>
              </a:rPr>
              <a:t>Wall pressure ←→</a:t>
            </a:r>
          </a:p>
        </p:txBody>
      </p:sp>
      <p:sp>
        <p:nvSpPr>
          <p:cNvPr id="13" name="TextBox 12"/>
          <p:cNvSpPr txBox="1"/>
          <p:nvPr/>
        </p:nvSpPr>
        <p:spPr>
          <a:xfrm>
            <a:off x="640080" y="1664208"/>
            <a:ext cx="5212080" cy="274320"/>
          </a:xfrm>
          <a:prstGeom prst="rect">
            <a:avLst/>
          </a:prstGeom>
          <a:noFill/>
        </p:spPr>
        <p:txBody>
          <a:bodyPr wrap="square">
            <a:spAutoFit/>
          </a:bodyPr>
          <a:lstStyle/>
          <a:p>
            <a:pPr algn="l"/>
            <a:r>
              <a:rPr sz="1200" b="1" i="0">
                <a:solidFill>
                  <a:srgbClr val="1B5E20"/>
                </a:solidFill>
                <a:latin typeface="Calibri"/>
              </a:rPr>
              <a:t>TURGID: Normal healthy state</a:t>
            </a:r>
          </a:p>
        </p:txBody>
      </p:sp>
      <p:sp>
        <p:nvSpPr>
          <p:cNvPr id="14" name="TextBox 13"/>
          <p:cNvSpPr txBox="1"/>
          <p:nvPr/>
        </p:nvSpPr>
        <p:spPr>
          <a:xfrm>
            <a:off x="640080" y="1993392"/>
            <a:ext cx="5212080" cy="2103120"/>
          </a:xfrm>
          <a:prstGeom prst="rect">
            <a:avLst/>
          </a:prstGeom>
          <a:noFill/>
        </p:spPr>
        <p:txBody>
          <a:bodyPr wrap="square">
            <a:spAutoFit/>
          </a:bodyPr>
          <a:lstStyle/>
          <a:p>
            <a:pPr algn="l"/>
            <a:r>
              <a:rPr sz="1000" b="0" i="0">
                <a:solidFill>
                  <a:srgbClr val="1A0A2E"/>
                </a:solidFill>
                <a:latin typeface="Calibri"/>
              </a:rPr>
              <a:t>Water enters cell by osmosis (high Ψ outside → low Ψ inside).
Cell swells: vacuole fills with water.
Cell membrane pushed against cell wall.
Cell wall exerts WALL PRESSURE (inward).
Cell becomes firm/rigid, TURGID.
This is the normal healthy state for plant cells.
Turgid cells give plants structural support (like inflated tyres).</a:t>
            </a:r>
          </a:p>
        </p:txBody>
      </p:sp>
      <p:sp>
        <p:nvSpPr>
          <p:cNvPr id="15" name="Rectangle 14"/>
          <p:cNvSpPr/>
          <p:nvPr/>
        </p:nvSpPr>
        <p:spPr>
          <a:xfrm>
            <a:off x="6400800" y="1115568"/>
            <a:ext cx="5577840" cy="5074920"/>
          </a:xfrm>
          <a:prstGeom prst="rect">
            <a:avLst/>
          </a:prstGeom>
          <a:solidFill>
            <a:srgbClr val="FFF5F5"/>
          </a:solidFill>
          <a:ln w="9525">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400800" y="1115568"/>
            <a:ext cx="5577840" cy="43891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92240" y="1133856"/>
            <a:ext cx="5394960" cy="384048"/>
          </a:xfrm>
          <a:prstGeom prst="rect">
            <a:avLst/>
          </a:prstGeom>
          <a:noFill/>
        </p:spPr>
        <p:txBody>
          <a:bodyPr wrap="square">
            <a:spAutoFit/>
          </a:bodyPr>
          <a:lstStyle/>
          <a:p>
            <a:pPr algn="l"/>
            <a:r>
              <a:rPr sz="1200" b="1" i="0">
                <a:solidFill>
                  <a:srgbClr val="FFFFFF"/>
                </a:solidFill>
                <a:latin typeface="Calibri"/>
              </a:rPr>
              <a:t>Concentrated solution
(hypertonic)</a:t>
            </a:r>
          </a:p>
        </p:txBody>
      </p:sp>
      <p:sp>
        <p:nvSpPr>
          <p:cNvPr id="18" name="Oval 17"/>
          <p:cNvSpPr/>
          <p:nvPr/>
        </p:nvSpPr>
        <p:spPr>
          <a:xfrm>
            <a:off x="8275320" y="4206240"/>
            <a:ext cx="1828800" cy="1645920"/>
          </a:xfrm>
          <a:prstGeom prst="ellipse">
            <a:avLst/>
          </a:prstGeom>
          <a:solidFill>
            <a:srgbClr val="E0C8C8"/>
          </a:solidFill>
          <a:ln w="190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641080" y="4526280"/>
            <a:ext cx="1097280" cy="1005840"/>
          </a:xfrm>
          <a:prstGeom prst="ellipse">
            <a:avLst/>
          </a:prstGeom>
          <a:solidFill>
            <a:srgbClr val="C62828"/>
          </a:solidFill>
          <a:ln w="12700">
            <a:solidFill>
              <a:srgbClr val="8B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458200" y="5943600"/>
            <a:ext cx="1463040" cy="274320"/>
          </a:xfrm>
          <a:prstGeom prst="rect">
            <a:avLst/>
          </a:prstGeom>
          <a:noFill/>
        </p:spPr>
        <p:txBody>
          <a:bodyPr wrap="square">
            <a:spAutoFit/>
          </a:bodyPr>
          <a:lstStyle/>
          <a:p>
            <a:pPr algn="ctr"/>
            <a:r>
              <a:rPr sz="800" b="1" i="0">
                <a:solidFill>
                  <a:srgbClr val="C62828"/>
                </a:solidFill>
                <a:latin typeface="Calibri"/>
              </a:rPr>
              <a:t>Plasmolysed</a:t>
            </a:r>
          </a:p>
        </p:txBody>
      </p:sp>
      <p:sp>
        <p:nvSpPr>
          <p:cNvPr id="21" name="TextBox 20"/>
          <p:cNvSpPr txBox="1"/>
          <p:nvPr/>
        </p:nvSpPr>
        <p:spPr>
          <a:xfrm>
            <a:off x="9464040" y="4846320"/>
            <a:ext cx="914400" cy="256032"/>
          </a:xfrm>
          <a:prstGeom prst="rect">
            <a:avLst/>
          </a:prstGeom>
          <a:noFill/>
        </p:spPr>
        <p:txBody>
          <a:bodyPr wrap="square">
            <a:spAutoFit/>
          </a:bodyPr>
          <a:lstStyle/>
          <a:p>
            <a:pPr algn="l"/>
            <a:r>
              <a:rPr sz="700" b="0" i="0">
                <a:solidFill>
                  <a:srgbClr val="8B0000"/>
                </a:solidFill>
                <a:latin typeface="Calibri"/>
              </a:rPr>
              <a:t>Gap here →</a:t>
            </a:r>
          </a:p>
        </p:txBody>
      </p:sp>
      <p:sp>
        <p:nvSpPr>
          <p:cNvPr id="22" name="TextBox 21"/>
          <p:cNvSpPr txBox="1"/>
          <p:nvPr/>
        </p:nvSpPr>
        <p:spPr>
          <a:xfrm>
            <a:off x="6583680" y="1664208"/>
            <a:ext cx="5212080" cy="274320"/>
          </a:xfrm>
          <a:prstGeom prst="rect">
            <a:avLst/>
          </a:prstGeom>
          <a:noFill/>
        </p:spPr>
        <p:txBody>
          <a:bodyPr wrap="square">
            <a:spAutoFit/>
          </a:bodyPr>
          <a:lstStyle/>
          <a:p>
            <a:pPr algn="l"/>
            <a:r>
              <a:rPr sz="1200" b="1" i="0">
                <a:solidFill>
                  <a:srgbClr val="C62828"/>
                </a:solidFill>
                <a:latin typeface="Calibri"/>
              </a:rPr>
              <a:t>PLASMOLYSED: Wilting</a:t>
            </a:r>
          </a:p>
        </p:txBody>
      </p:sp>
      <p:sp>
        <p:nvSpPr>
          <p:cNvPr id="23" name="TextBox 22"/>
          <p:cNvSpPr txBox="1"/>
          <p:nvPr/>
        </p:nvSpPr>
        <p:spPr>
          <a:xfrm>
            <a:off x="6583680" y="1993392"/>
            <a:ext cx="5212080" cy="2103120"/>
          </a:xfrm>
          <a:prstGeom prst="rect">
            <a:avLst/>
          </a:prstGeom>
          <a:noFill/>
        </p:spPr>
        <p:txBody>
          <a:bodyPr wrap="square">
            <a:spAutoFit/>
          </a:bodyPr>
          <a:lstStyle/>
          <a:p>
            <a:pPr algn="l"/>
            <a:r>
              <a:rPr sz="1000" b="0" i="0">
                <a:solidFill>
                  <a:srgbClr val="1A0A2E"/>
                </a:solidFill>
                <a:latin typeface="Calibri"/>
              </a:rPr>
              <a:t>Water leaves cell by osmosis (high Ψ inside → low Ψ outside).
Vacuole shrinks: cell membrane pulls AWAY from cell wall.
This separation is called PLASMOLYSIS.
Cell becomes flaccid, then plasmolysed.
Plant wilts.
If severe enough, the plant cannot recover.
Solutes cannot leave, only water moves.</a:t>
            </a:r>
          </a:p>
        </p:txBody>
      </p:sp>
      <p:sp>
        <p:nvSpPr>
          <p:cNvPr id="24" name="Rectangle 23"/>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Osmosis  ·  worldofteaching.com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600" b="1" i="0">
                <a:solidFill>
                  <a:srgbClr val="1A0A2E"/>
                </a:solidFill>
                <a:latin typeface="Georgia"/>
              </a:rPr>
              <a:t>Osmosis &amp; Animal Cells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Animal cells have NO cell wall: responses are more extreme than in plant cells</a:t>
            </a:r>
          </a:p>
        </p:txBody>
      </p:sp>
      <p:sp>
        <p:nvSpPr>
          <p:cNvPr id="5" name="Rectangle 4"/>
          <p:cNvSpPr/>
          <p:nvPr/>
        </p:nvSpPr>
        <p:spPr>
          <a:xfrm>
            <a:off x="457200" y="1115568"/>
            <a:ext cx="3657600" cy="4663440"/>
          </a:xfrm>
          <a:prstGeom prst="rect">
            <a:avLst/>
          </a:prstGeom>
          <a:solidFill>
            <a:srgbClr val="F0F4FF"/>
          </a:solidFill>
          <a:ln w="9525">
            <a:solidFill>
              <a:srgbClr val="1565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115568"/>
            <a:ext cx="3657600" cy="438912"/>
          </a:xfrm>
          <a:prstGeom prst="rect">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1133856"/>
            <a:ext cx="3474720" cy="384048"/>
          </a:xfrm>
          <a:prstGeom prst="rect">
            <a:avLst/>
          </a:prstGeom>
          <a:noFill/>
        </p:spPr>
        <p:txBody>
          <a:bodyPr wrap="square">
            <a:spAutoFit/>
          </a:bodyPr>
          <a:lstStyle/>
          <a:p>
            <a:pPr algn="l"/>
            <a:r>
              <a:rPr sz="1200" b="1" i="0">
                <a:solidFill>
                  <a:srgbClr val="FFFFFF"/>
                </a:solidFill>
                <a:latin typeface="Calibri"/>
              </a:rPr>
              <a:t>Dilute solution</a:t>
            </a:r>
          </a:p>
        </p:txBody>
      </p:sp>
      <p:sp>
        <p:nvSpPr>
          <p:cNvPr id="8" name="Oval 7"/>
          <p:cNvSpPr/>
          <p:nvPr/>
        </p:nvSpPr>
        <p:spPr>
          <a:xfrm>
            <a:off x="1280160" y="3611880"/>
            <a:ext cx="2011680" cy="1828800"/>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417320" y="3739896"/>
            <a:ext cx="1737360" cy="1572768"/>
          </a:xfrm>
          <a:prstGeom prst="ellipse">
            <a:avLst/>
          </a:prstGeom>
          <a:solidFill>
            <a:srgbClr val="BBDE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3319272" y="446227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3172264" y="487375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770632" y="5174976"/>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2221992" y="528523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1673352" y="5174976"/>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271719" y="487375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1124712" y="446227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1271719" y="405079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673351" y="3749567"/>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2221992" y="363931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770632" y="3749567"/>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3172264" y="4050792"/>
            <a:ext cx="128016" cy="128016"/>
          </a:xfrm>
          <a:prstGeom prst="ellipse">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645920" y="5486400"/>
            <a:ext cx="1280160" cy="256032"/>
          </a:xfrm>
          <a:prstGeom prst="rect">
            <a:avLst/>
          </a:prstGeom>
          <a:noFill/>
        </p:spPr>
        <p:txBody>
          <a:bodyPr wrap="square">
            <a:spAutoFit/>
          </a:bodyPr>
          <a:lstStyle/>
          <a:p>
            <a:pPr algn="ctr"/>
            <a:r>
              <a:rPr sz="800" b="1" i="0">
                <a:solidFill>
                  <a:srgbClr val="1565C0"/>
                </a:solidFill>
                <a:latin typeface="Calibri"/>
              </a:rPr>
              <a:t>BURSTING</a:t>
            </a:r>
          </a:p>
        </p:txBody>
      </p:sp>
      <p:sp>
        <p:nvSpPr>
          <p:cNvPr id="23" name="TextBox 22"/>
          <p:cNvSpPr txBox="1"/>
          <p:nvPr/>
        </p:nvSpPr>
        <p:spPr>
          <a:xfrm>
            <a:off x="640080" y="1664208"/>
            <a:ext cx="3291840" cy="274320"/>
          </a:xfrm>
          <a:prstGeom prst="rect">
            <a:avLst/>
          </a:prstGeom>
          <a:noFill/>
        </p:spPr>
        <p:txBody>
          <a:bodyPr wrap="square">
            <a:spAutoFit/>
          </a:bodyPr>
          <a:lstStyle/>
          <a:p>
            <a:pPr algn="l"/>
            <a:r>
              <a:rPr sz="1200" b="1" i="0">
                <a:solidFill>
                  <a:srgbClr val="1565C0"/>
                </a:solidFill>
                <a:latin typeface="Calibri"/>
              </a:rPr>
              <a:t>LYSIS: Cell bursts</a:t>
            </a:r>
          </a:p>
        </p:txBody>
      </p:sp>
      <p:sp>
        <p:nvSpPr>
          <p:cNvPr id="24" name="TextBox 23"/>
          <p:cNvSpPr txBox="1"/>
          <p:nvPr/>
        </p:nvSpPr>
        <p:spPr>
          <a:xfrm>
            <a:off x="640080" y="1993392"/>
            <a:ext cx="3291840" cy="1371600"/>
          </a:xfrm>
          <a:prstGeom prst="rect">
            <a:avLst/>
          </a:prstGeom>
          <a:noFill/>
        </p:spPr>
        <p:txBody>
          <a:bodyPr wrap="square">
            <a:spAutoFit/>
          </a:bodyPr>
          <a:lstStyle/>
          <a:p>
            <a:pPr algn="l"/>
            <a:r>
              <a:rPr sz="1000" b="0" i="0">
                <a:solidFill>
                  <a:srgbClr val="1A0A2E"/>
                </a:solidFill>
                <a:latin typeface="Calibri"/>
              </a:rPr>
              <a:t>Water enters by osmosis.
No cell wall to resist expansion.
Cell swells until membrane BURSTS.
This is called LYSIS (haemolysis for red blood cells).
Cell contents released: cell dies.</a:t>
            </a:r>
          </a:p>
        </p:txBody>
      </p:sp>
      <p:sp>
        <p:nvSpPr>
          <p:cNvPr id="25" name="Rectangle 24"/>
          <p:cNvSpPr/>
          <p:nvPr/>
        </p:nvSpPr>
        <p:spPr>
          <a:xfrm>
            <a:off x="4370832" y="1115568"/>
            <a:ext cx="3657600" cy="4663440"/>
          </a:xfrm>
          <a:prstGeom prst="rect">
            <a:avLst/>
          </a:prstGeom>
          <a:solidFill>
            <a:srgbClr val="E8F5E9"/>
          </a:solidFill>
          <a:ln w="9525">
            <a:solidFill>
              <a:srgbClr val="1B5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4370832" y="1115568"/>
            <a:ext cx="3657600" cy="438912"/>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462272" y="1133856"/>
            <a:ext cx="3474720" cy="384048"/>
          </a:xfrm>
          <a:prstGeom prst="rect">
            <a:avLst/>
          </a:prstGeom>
          <a:noFill/>
        </p:spPr>
        <p:txBody>
          <a:bodyPr wrap="square">
            <a:spAutoFit/>
          </a:bodyPr>
          <a:lstStyle/>
          <a:p>
            <a:pPr algn="l"/>
            <a:r>
              <a:rPr sz="1200" b="1" i="0">
                <a:solidFill>
                  <a:srgbClr val="FFFFFF"/>
                </a:solidFill>
                <a:latin typeface="Calibri"/>
              </a:rPr>
              <a:t>Isotonic solution
(same concentration)</a:t>
            </a:r>
          </a:p>
        </p:txBody>
      </p:sp>
      <p:sp>
        <p:nvSpPr>
          <p:cNvPr id="28" name="Oval 27"/>
          <p:cNvSpPr/>
          <p:nvPr/>
        </p:nvSpPr>
        <p:spPr>
          <a:xfrm>
            <a:off x="5422392" y="3840480"/>
            <a:ext cx="1554480" cy="1371600"/>
          </a:xfrm>
          <a:prstGeom prst="ellipse">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577840" y="3977640"/>
            <a:ext cx="1243584" cy="1097280"/>
          </a:xfrm>
          <a:prstGeom prst="ellipse">
            <a:avLst/>
          </a:prstGeom>
          <a:solidFill>
            <a:srgbClr val="C8E6C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5998464" y="4343400"/>
            <a:ext cx="402336" cy="365760"/>
          </a:xfrm>
          <a:prstGeom prst="ellipse">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650992" y="5257800"/>
            <a:ext cx="1097280" cy="256032"/>
          </a:xfrm>
          <a:prstGeom prst="rect">
            <a:avLst/>
          </a:prstGeom>
          <a:noFill/>
        </p:spPr>
        <p:txBody>
          <a:bodyPr wrap="square">
            <a:spAutoFit/>
          </a:bodyPr>
          <a:lstStyle/>
          <a:p>
            <a:pPr algn="ctr"/>
            <a:r>
              <a:rPr sz="800" b="1" i="0">
                <a:solidFill>
                  <a:srgbClr val="1B5E20"/>
                </a:solidFill>
                <a:latin typeface="Calibri"/>
              </a:rPr>
              <a:t>NORMAL</a:t>
            </a:r>
          </a:p>
        </p:txBody>
      </p:sp>
      <p:sp>
        <p:nvSpPr>
          <p:cNvPr id="32" name="TextBox 31"/>
          <p:cNvSpPr txBox="1"/>
          <p:nvPr/>
        </p:nvSpPr>
        <p:spPr>
          <a:xfrm>
            <a:off x="4553712" y="1664208"/>
            <a:ext cx="3291840" cy="274320"/>
          </a:xfrm>
          <a:prstGeom prst="rect">
            <a:avLst/>
          </a:prstGeom>
          <a:noFill/>
        </p:spPr>
        <p:txBody>
          <a:bodyPr wrap="square">
            <a:spAutoFit/>
          </a:bodyPr>
          <a:lstStyle/>
          <a:p>
            <a:pPr algn="l"/>
            <a:r>
              <a:rPr sz="1200" b="1" i="0">
                <a:solidFill>
                  <a:srgbClr val="1B5E20"/>
                </a:solidFill>
                <a:latin typeface="Calibri"/>
              </a:rPr>
              <a:t>NORMAL: No change</a:t>
            </a:r>
          </a:p>
        </p:txBody>
      </p:sp>
      <p:sp>
        <p:nvSpPr>
          <p:cNvPr id="33" name="TextBox 32"/>
          <p:cNvSpPr txBox="1"/>
          <p:nvPr/>
        </p:nvSpPr>
        <p:spPr>
          <a:xfrm>
            <a:off x="4553712" y="1993392"/>
            <a:ext cx="3291840" cy="1371600"/>
          </a:xfrm>
          <a:prstGeom prst="rect">
            <a:avLst/>
          </a:prstGeom>
          <a:noFill/>
        </p:spPr>
        <p:txBody>
          <a:bodyPr wrap="square">
            <a:spAutoFit/>
          </a:bodyPr>
          <a:lstStyle/>
          <a:p>
            <a:pPr algn="l"/>
            <a:r>
              <a:rPr sz="1000" b="0" i="0">
                <a:solidFill>
                  <a:srgbClr val="1A0A2E"/>
                </a:solidFill>
                <a:latin typeface="Calibri"/>
              </a:rPr>
              <a:t>Water potential EQUAL on both sides.
No net movement of water.
Cell maintains normal shape and size.
Equal rates of water movement in and out.
Blood plasma is maintained at this concentration.</a:t>
            </a:r>
          </a:p>
        </p:txBody>
      </p:sp>
      <p:sp>
        <p:nvSpPr>
          <p:cNvPr id="34" name="Rectangle 33"/>
          <p:cNvSpPr/>
          <p:nvPr/>
        </p:nvSpPr>
        <p:spPr>
          <a:xfrm>
            <a:off x="8284464" y="1115568"/>
            <a:ext cx="3657600" cy="4663440"/>
          </a:xfrm>
          <a:prstGeom prst="rect">
            <a:avLst/>
          </a:prstGeom>
          <a:solidFill>
            <a:srgbClr val="FFF5F5"/>
          </a:solidFill>
          <a:ln w="9525">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284464" y="1115568"/>
            <a:ext cx="3657600" cy="43891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75904" y="1133856"/>
            <a:ext cx="3474720" cy="384048"/>
          </a:xfrm>
          <a:prstGeom prst="rect">
            <a:avLst/>
          </a:prstGeom>
          <a:noFill/>
        </p:spPr>
        <p:txBody>
          <a:bodyPr wrap="square">
            <a:spAutoFit/>
          </a:bodyPr>
          <a:lstStyle/>
          <a:p>
            <a:pPr algn="l"/>
            <a:r>
              <a:rPr sz="1200" b="1" i="0">
                <a:solidFill>
                  <a:srgbClr val="FFFFFF"/>
                </a:solidFill>
                <a:latin typeface="Calibri"/>
              </a:rPr>
              <a:t>Concentrated solution</a:t>
            </a:r>
          </a:p>
        </p:txBody>
      </p:sp>
      <p:sp>
        <p:nvSpPr>
          <p:cNvPr id="37" name="Oval 36"/>
          <p:cNvSpPr/>
          <p:nvPr/>
        </p:nvSpPr>
        <p:spPr>
          <a:xfrm>
            <a:off x="9427464" y="3931920"/>
            <a:ext cx="1371600" cy="1188720"/>
          </a:xfrm>
          <a:prstGeom prst="ellipse">
            <a:avLst/>
          </a:prstGeom>
          <a:solidFill>
            <a:srgbClr val="E57373"/>
          </a:solidFill>
          <a:ln w="1270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10680192" y="4434840"/>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10487360" y="4822787"/>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10021824" y="4983480"/>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9556287" y="4822787"/>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9363456" y="4434840"/>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9556287" y="4046892"/>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10021824" y="3886200"/>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0487360" y="4046892"/>
            <a:ext cx="182880" cy="164592"/>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546336" y="5212080"/>
            <a:ext cx="1143000" cy="256032"/>
          </a:xfrm>
          <a:prstGeom prst="rect">
            <a:avLst/>
          </a:prstGeom>
          <a:noFill/>
        </p:spPr>
        <p:txBody>
          <a:bodyPr wrap="square">
            <a:spAutoFit/>
          </a:bodyPr>
          <a:lstStyle/>
          <a:p>
            <a:pPr algn="ctr"/>
            <a:r>
              <a:rPr sz="800" b="1" i="0">
                <a:solidFill>
                  <a:srgbClr val="C62828"/>
                </a:solidFill>
                <a:latin typeface="Calibri"/>
              </a:rPr>
              <a:t>CRENATED</a:t>
            </a:r>
          </a:p>
        </p:txBody>
      </p:sp>
      <p:sp>
        <p:nvSpPr>
          <p:cNvPr id="47" name="TextBox 46"/>
          <p:cNvSpPr txBox="1"/>
          <p:nvPr/>
        </p:nvSpPr>
        <p:spPr>
          <a:xfrm>
            <a:off x="8467344" y="1664208"/>
            <a:ext cx="3291840" cy="274320"/>
          </a:xfrm>
          <a:prstGeom prst="rect">
            <a:avLst/>
          </a:prstGeom>
          <a:noFill/>
        </p:spPr>
        <p:txBody>
          <a:bodyPr wrap="square">
            <a:spAutoFit/>
          </a:bodyPr>
          <a:lstStyle/>
          <a:p>
            <a:pPr algn="l"/>
            <a:r>
              <a:rPr sz="1200" b="1" i="0">
                <a:solidFill>
                  <a:srgbClr val="C62828"/>
                </a:solidFill>
                <a:latin typeface="Calibri"/>
              </a:rPr>
              <a:t>CRENATION: Cell shrivels</a:t>
            </a:r>
          </a:p>
        </p:txBody>
      </p:sp>
      <p:sp>
        <p:nvSpPr>
          <p:cNvPr id="48" name="TextBox 47"/>
          <p:cNvSpPr txBox="1"/>
          <p:nvPr/>
        </p:nvSpPr>
        <p:spPr>
          <a:xfrm>
            <a:off x="8467344" y="1993392"/>
            <a:ext cx="3291840" cy="1371600"/>
          </a:xfrm>
          <a:prstGeom prst="rect">
            <a:avLst/>
          </a:prstGeom>
          <a:noFill/>
        </p:spPr>
        <p:txBody>
          <a:bodyPr wrap="square">
            <a:spAutoFit/>
          </a:bodyPr>
          <a:lstStyle/>
          <a:p>
            <a:pPr algn="l"/>
            <a:r>
              <a:rPr sz="1000" b="0" i="0">
                <a:solidFill>
                  <a:srgbClr val="1A0A2E"/>
                </a:solidFill>
                <a:latin typeface="Calibri"/>
              </a:rPr>
              <a:t>Water leaves cell by osmosis.
Cell SHRINKS and shrivels.
Membrane becomes folded/wrinkled.
This is called CRENATION.
Cell may die if too much water is lost.</a:t>
            </a:r>
          </a:p>
        </p:txBody>
      </p:sp>
      <p:sp>
        <p:nvSpPr>
          <p:cNvPr id="49" name="Rectangle 48"/>
          <p:cNvSpPr/>
          <p:nvPr/>
        </p:nvSpPr>
        <p:spPr>
          <a:xfrm>
            <a:off x="457200" y="5897880"/>
            <a:ext cx="11274552" cy="384048"/>
          </a:xfrm>
          <a:prstGeom prst="rect">
            <a:avLst/>
          </a:prstGeom>
          <a:solidFill>
            <a:srgbClr val="261040"/>
          </a:solidFill>
          <a:ln w="9525">
            <a:solidFill>
              <a:srgbClr val="A67B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40080" y="5934456"/>
            <a:ext cx="10972800" cy="256032"/>
          </a:xfrm>
          <a:prstGeom prst="rect">
            <a:avLst/>
          </a:prstGeom>
          <a:noFill/>
        </p:spPr>
        <p:txBody>
          <a:bodyPr wrap="square">
            <a:spAutoFit/>
          </a:bodyPr>
          <a:lstStyle/>
          <a:p>
            <a:pPr algn="l"/>
            <a:r>
              <a:rPr sz="1100" b="0" i="0">
                <a:solidFill>
                  <a:srgbClr val="E0D0FF"/>
                </a:solidFill>
                <a:latin typeface="Calibri"/>
              </a:rPr>
              <a:t>⭐ Key: Animal cells → lysis (burst) or crenation (shrivel). Plant cells → turgid (healthy) or plasmolysed (wilts). Plants are protected by their cell wall.</a:t>
            </a:r>
          </a:p>
        </p:txBody>
      </p:sp>
      <p:sp>
        <p:nvSpPr>
          <p:cNvPr id="51" name="Rectangle 50"/>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Osmosis  ·  worldofteaching.com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000" b="1" i="0">
                <a:solidFill>
                  <a:srgbClr val="1A0A2E"/>
                </a:solidFill>
                <a:latin typeface="Georgia"/>
              </a:rPr>
              <a:t>Investigating Osmosis: Required Practical</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Measuring osmosis in potato cylinders: AQA Required Practical</a:t>
            </a:r>
          </a:p>
        </p:txBody>
      </p:sp>
      <p:sp>
        <p:nvSpPr>
          <p:cNvPr id="5" name="Rectangle 4"/>
          <p:cNvSpPr/>
          <p:nvPr/>
        </p:nvSpPr>
        <p:spPr>
          <a:xfrm>
            <a:off x="457200" y="1170432"/>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66928" y="1261872"/>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261872"/>
            <a:ext cx="512064" cy="512064"/>
          </a:xfrm>
          <a:prstGeom prst="rect">
            <a:avLst/>
          </a:prstGeom>
          <a:noFill/>
        </p:spPr>
        <p:txBody>
          <a:bodyPr wrap="square">
            <a:spAutoFit/>
          </a:bodyPr>
          <a:lstStyle/>
          <a:p>
            <a:pPr algn="ctr"/>
            <a:r>
              <a:rPr sz="1400" b="1" i="0">
                <a:solidFill>
                  <a:srgbClr val="FFFFFF"/>
                </a:solidFill>
                <a:latin typeface="Calibri"/>
              </a:rPr>
              <a:t>1</a:t>
            </a:r>
          </a:p>
        </p:txBody>
      </p:sp>
      <p:sp>
        <p:nvSpPr>
          <p:cNvPr id="8" name="TextBox 7"/>
          <p:cNvSpPr txBox="1"/>
          <p:nvPr/>
        </p:nvSpPr>
        <p:spPr>
          <a:xfrm>
            <a:off x="1207007" y="1298448"/>
            <a:ext cx="4572000" cy="274320"/>
          </a:xfrm>
          <a:prstGeom prst="rect">
            <a:avLst/>
          </a:prstGeom>
          <a:noFill/>
        </p:spPr>
        <p:txBody>
          <a:bodyPr wrap="square">
            <a:spAutoFit/>
          </a:bodyPr>
          <a:lstStyle/>
          <a:p>
            <a:pPr algn="l"/>
            <a:r>
              <a:rPr sz="1300" b="1" i="0">
                <a:solidFill>
                  <a:srgbClr val="6B3FA0"/>
                </a:solidFill>
                <a:latin typeface="Calibri"/>
              </a:rPr>
              <a:t>Method</a:t>
            </a:r>
          </a:p>
        </p:txBody>
      </p:sp>
      <p:sp>
        <p:nvSpPr>
          <p:cNvPr id="9" name="TextBox 8"/>
          <p:cNvSpPr txBox="1"/>
          <p:nvPr/>
        </p:nvSpPr>
        <p:spPr>
          <a:xfrm>
            <a:off x="1207007" y="1609344"/>
            <a:ext cx="4572000" cy="1042415"/>
          </a:xfrm>
          <a:prstGeom prst="rect">
            <a:avLst/>
          </a:prstGeom>
          <a:noFill/>
        </p:spPr>
        <p:txBody>
          <a:bodyPr wrap="square">
            <a:spAutoFit/>
          </a:bodyPr>
          <a:lstStyle/>
          <a:p>
            <a:pPr algn="l"/>
            <a:r>
              <a:rPr sz="1000" b="0" i="0">
                <a:solidFill>
                  <a:srgbClr val="1A0A2E"/>
                </a:solidFill>
                <a:latin typeface="Calibri"/>
              </a:rPr>
              <a:t>Cut potato cylinders of equal length and diameter using a cork borer and ruler. Blot dry and measure initial mass/length.</a:t>
            </a:r>
          </a:p>
        </p:txBody>
      </p:sp>
      <p:sp>
        <p:nvSpPr>
          <p:cNvPr id="10" name="Rectangle 9"/>
          <p:cNvSpPr/>
          <p:nvPr/>
        </p:nvSpPr>
        <p:spPr>
          <a:xfrm>
            <a:off x="6400800" y="1170432"/>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10528" y="1261872"/>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10528" y="1261872"/>
            <a:ext cx="512064" cy="512064"/>
          </a:xfrm>
          <a:prstGeom prst="rect">
            <a:avLst/>
          </a:prstGeom>
          <a:noFill/>
        </p:spPr>
        <p:txBody>
          <a:bodyPr wrap="square">
            <a:spAutoFit/>
          </a:bodyPr>
          <a:lstStyle/>
          <a:p>
            <a:pPr algn="ctr"/>
            <a:r>
              <a:rPr sz="1400" b="1" i="0">
                <a:solidFill>
                  <a:srgbClr val="FFFFFF"/>
                </a:solidFill>
                <a:latin typeface="Calibri"/>
              </a:rPr>
              <a:t>2</a:t>
            </a:r>
          </a:p>
        </p:txBody>
      </p:sp>
      <p:sp>
        <p:nvSpPr>
          <p:cNvPr id="13" name="TextBox 12"/>
          <p:cNvSpPr txBox="1"/>
          <p:nvPr/>
        </p:nvSpPr>
        <p:spPr>
          <a:xfrm>
            <a:off x="7150608" y="1298448"/>
            <a:ext cx="4572000" cy="274320"/>
          </a:xfrm>
          <a:prstGeom prst="rect">
            <a:avLst/>
          </a:prstGeom>
          <a:noFill/>
        </p:spPr>
        <p:txBody>
          <a:bodyPr wrap="square">
            <a:spAutoFit/>
          </a:bodyPr>
          <a:lstStyle/>
          <a:p>
            <a:pPr algn="l"/>
            <a:r>
              <a:rPr sz="1300" b="1" i="0">
                <a:solidFill>
                  <a:srgbClr val="6B3FA0"/>
                </a:solidFill>
                <a:latin typeface="Calibri"/>
              </a:rPr>
              <a:t>Solutions</a:t>
            </a:r>
          </a:p>
        </p:txBody>
      </p:sp>
      <p:sp>
        <p:nvSpPr>
          <p:cNvPr id="14" name="TextBox 13"/>
          <p:cNvSpPr txBox="1"/>
          <p:nvPr/>
        </p:nvSpPr>
        <p:spPr>
          <a:xfrm>
            <a:off x="7150608" y="1609344"/>
            <a:ext cx="4572000" cy="1042415"/>
          </a:xfrm>
          <a:prstGeom prst="rect">
            <a:avLst/>
          </a:prstGeom>
          <a:noFill/>
        </p:spPr>
        <p:txBody>
          <a:bodyPr wrap="square">
            <a:spAutoFit/>
          </a:bodyPr>
          <a:lstStyle/>
          <a:p>
            <a:pPr algn="l"/>
            <a:r>
              <a:rPr sz="1000" b="0" i="0">
                <a:solidFill>
                  <a:srgbClr val="1A0A2E"/>
                </a:solidFill>
                <a:latin typeface="Calibri"/>
              </a:rPr>
              <a:t>Prepare a range of sucrose solutions (e.g. 0, 0.2, 0.4, 0.6, 0.8, 1.0 mol/dm³) in boiling tubes or beakers.</a:t>
            </a:r>
          </a:p>
        </p:txBody>
      </p:sp>
      <p:sp>
        <p:nvSpPr>
          <p:cNvPr id="15" name="Rectangle 14"/>
          <p:cNvSpPr/>
          <p:nvPr/>
        </p:nvSpPr>
        <p:spPr>
          <a:xfrm>
            <a:off x="457200" y="2889504"/>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566928" y="2980944"/>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2980944"/>
            <a:ext cx="512064" cy="512064"/>
          </a:xfrm>
          <a:prstGeom prst="rect">
            <a:avLst/>
          </a:prstGeom>
          <a:noFill/>
        </p:spPr>
        <p:txBody>
          <a:bodyPr wrap="square">
            <a:spAutoFit/>
          </a:bodyPr>
          <a:lstStyle/>
          <a:p>
            <a:pPr algn="ctr"/>
            <a:r>
              <a:rPr sz="1400" b="1" i="0">
                <a:solidFill>
                  <a:srgbClr val="FFFFFF"/>
                </a:solidFill>
                <a:latin typeface="Calibri"/>
              </a:rPr>
              <a:t>3</a:t>
            </a:r>
          </a:p>
        </p:txBody>
      </p:sp>
      <p:sp>
        <p:nvSpPr>
          <p:cNvPr id="18" name="TextBox 17"/>
          <p:cNvSpPr txBox="1"/>
          <p:nvPr/>
        </p:nvSpPr>
        <p:spPr>
          <a:xfrm>
            <a:off x="1207007" y="3017520"/>
            <a:ext cx="4572000" cy="274320"/>
          </a:xfrm>
          <a:prstGeom prst="rect">
            <a:avLst/>
          </a:prstGeom>
          <a:noFill/>
        </p:spPr>
        <p:txBody>
          <a:bodyPr wrap="square">
            <a:spAutoFit/>
          </a:bodyPr>
          <a:lstStyle/>
          <a:p>
            <a:pPr algn="l"/>
            <a:r>
              <a:rPr sz="1300" b="1" i="0">
                <a:solidFill>
                  <a:srgbClr val="6B3FA0"/>
                </a:solidFill>
                <a:latin typeface="Calibri"/>
              </a:rPr>
              <a:t>Immerse</a:t>
            </a:r>
          </a:p>
        </p:txBody>
      </p:sp>
      <p:sp>
        <p:nvSpPr>
          <p:cNvPr id="19" name="TextBox 18"/>
          <p:cNvSpPr txBox="1"/>
          <p:nvPr/>
        </p:nvSpPr>
        <p:spPr>
          <a:xfrm>
            <a:off x="1207007" y="3328416"/>
            <a:ext cx="4572000" cy="1042415"/>
          </a:xfrm>
          <a:prstGeom prst="rect">
            <a:avLst/>
          </a:prstGeom>
          <a:noFill/>
        </p:spPr>
        <p:txBody>
          <a:bodyPr wrap="square">
            <a:spAutoFit/>
          </a:bodyPr>
          <a:lstStyle/>
          <a:p>
            <a:pPr algn="l"/>
            <a:r>
              <a:rPr sz="1000" b="0" i="0">
                <a:solidFill>
                  <a:srgbClr val="1A0A2E"/>
                </a:solidFill>
                <a:latin typeface="Calibri"/>
              </a:rPr>
              <a:t>Place cylinders in each solution for 20 to 30 minutes. Keep all other variables constant (volume, temperature, time).</a:t>
            </a:r>
          </a:p>
        </p:txBody>
      </p:sp>
      <p:sp>
        <p:nvSpPr>
          <p:cNvPr id="20" name="Rectangle 19"/>
          <p:cNvSpPr/>
          <p:nvPr/>
        </p:nvSpPr>
        <p:spPr>
          <a:xfrm>
            <a:off x="6400800" y="2889504"/>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510528" y="2980944"/>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10528" y="2980944"/>
            <a:ext cx="512064" cy="512064"/>
          </a:xfrm>
          <a:prstGeom prst="rect">
            <a:avLst/>
          </a:prstGeom>
          <a:noFill/>
        </p:spPr>
        <p:txBody>
          <a:bodyPr wrap="square">
            <a:spAutoFit/>
          </a:bodyPr>
          <a:lstStyle/>
          <a:p>
            <a:pPr algn="ctr"/>
            <a:r>
              <a:rPr sz="1400" b="1" i="0">
                <a:solidFill>
                  <a:srgbClr val="FFFFFF"/>
                </a:solidFill>
                <a:latin typeface="Calibri"/>
              </a:rPr>
              <a:t>4</a:t>
            </a:r>
          </a:p>
        </p:txBody>
      </p:sp>
      <p:sp>
        <p:nvSpPr>
          <p:cNvPr id="23" name="TextBox 22"/>
          <p:cNvSpPr txBox="1"/>
          <p:nvPr/>
        </p:nvSpPr>
        <p:spPr>
          <a:xfrm>
            <a:off x="7150608" y="3017520"/>
            <a:ext cx="4572000" cy="274320"/>
          </a:xfrm>
          <a:prstGeom prst="rect">
            <a:avLst/>
          </a:prstGeom>
          <a:noFill/>
        </p:spPr>
        <p:txBody>
          <a:bodyPr wrap="square">
            <a:spAutoFit/>
          </a:bodyPr>
          <a:lstStyle/>
          <a:p>
            <a:pPr algn="l"/>
            <a:r>
              <a:rPr sz="1300" b="1" i="0">
                <a:solidFill>
                  <a:srgbClr val="6B3FA0"/>
                </a:solidFill>
                <a:latin typeface="Calibri"/>
              </a:rPr>
              <a:t>Measure</a:t>
            </a:r>
          </a:p>
        </p:txBody>
      </p:sp>
      <p:sp>
        <p:nvSpPr>
          <p:cNvPr id="24" name="TextBox 23"/>
          <p:cNvSpPr txBox="1"/>
          <p:nvPr/>
        </p:nvSpPr>
        <p:spPr>
          <a:xfrm>
            <a:off x="7150608" y="3328416"/>
            <a:ext cx="4572000" cy="1042415"/>
          </a:xfrm>
          <a:prstGeom prst="rect">
            <a:avLst/>
          </a:prstGeom>
          <a:noFill/>
        </p:spPr>
        <p:txBody>
          <a:bodyPr wrap="square">
            <a:spAutoFit/>
          </a:bodyPr>
          <a:lstStyle/>
          <a:p>
            <a:pPr algn="l"/>
            <a:r>
              <a:rPr sz="1000" b="0" i="0">
                <a:solidFill>
                  <a:srgbClr val="1A0A2E"/>
                </a:solidFill>
                <a:latin typeface="Calibri"/>
              </a:rPr>
              <a:t>Remove cylinders, blot dry, measure final mass. Calculate % change: (final−initial) ÷ initial × 100.</a:t>
            </a:r>
          </a:p>
        </p:txBody>
      </p:sp>
      <p:sp>
        <p:nvSpPr>
          <p:cNvPr id="25" name="Rectangle 24"/>
          <p:cNvSpPr/>
          <p:nvPr/>
        </p:nvSpPr>
        <p:spPr>
          <a:xfrm>
            <a:off x="457200" y="4608576"/>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566928" y="4700016"/>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66928" y="4700016"/>
            <a:ext cx="512064" cy="512064"/>
          </a:xfrm>
          <a:prstGeom prst="rect">
            <a:avLst/>
          </a:prstGeom>
          <a:noFill/>
        </p:spPr>
        <p:txBody>
          <a:bodyPr wrap="square">
            <a:spAutoFit/>
          </a:bodyPr>
          <a:lstStyle/>
          <a:p>
            <a:pPr algn="ctr"/>
            <a:r>
              <a:rPr sz="1400" b="1" i="0">
                <a:solidFill>
                  <a:srgbClr val="FFFFFF"/>
                </a:solidFill>
                <a:latin typeface="Calibri"/>
              </a:rPr>
              <a:t>5</a:t>
            </a:r>
          </a:p>
        </p:txBody>
      </p:sp>
      <p:sp>
        <p:nvSpPr>
          <p:cNvPr id="28" name="TextBox 27"/>
          <p:cNvSpPr txBox="1"/>
          <p:nvPr/>
        </p:nvSpPr>
        <p:spPr>
          <a:xfrm>
            <a:off x="1207007" y="4736592"/>
            <a:ext cx="4572000" cy="274320"/>
          </a:xfrm>
          <a:prstGeom prst="rect">
            <a:avLst/>
          </a:prstGeom>
          <a:noFill/>
        </p:spPr>
        <p:txBody>
          <a:bodyPr wrap="square">
            <a:spAutoFit/>
          </a:bodyPr>
          <a:lstStyle/>
          <a:p>
            <a:pPr algn="l"/>
            <a:r>
              <a:rPr sz="1300" b="1" i="0">
                <a:solidFill>
                  <a:srgbClr val="6B3FA0"/>
                </a:solidFill>
                <a:latin typeface="Calibri"/>
              </a:rPr>
              <a:t>Results</a:t>
            </a:r>
          </a:p>
        </p:txBody>
      </p:sp>
      <p:sp>
        <p:nvSpPr>
          <p:cNvPr id="29" name="TextBox 28"/>
          <p:cNvSpPr txBox="1"/>
          <p:nvPr/>
        </p:nvSpPr>
        <p:spPr>
          <a:xfrm>
            <a:off x="1207007" y="5047488"/>
            <a:ext cx="4572000" cy="1042415"/>
          </a:xfrm>
          <a:prstGeom prst="rect">
            <a:avLst/>
          </a:prstGeom>
          <a:noFill/>
        </p:spPr>
        <p:txBody>
          <a:bodyPr wrap="square">
            <a:spAutoFit/>
          </a:bodyPr>
          <a:lstStyle/>
          <a:p>
            <a:pPr algn="l"/>
            <a:r>
              <a:rPr sz="1000" b="0" i="0">
                <a:solidFill>
                  <a:srgbClr val="1A0A2E"/>
                </a:solidFill>
                <a:latin typeface="Calibri"/>
              </a:rPr>
              <a:t>Plot % change in mass vs concentration. Where line crosses x-axis = isotonic point (water potential of potato).</a:t>
            </a:r>
          </a:p>
        </p:txBody>
      </p:sp>
      <p:sp>
        <p:nvSpPr>
          <p:cNvPr id="30" name="Rectangle 29"/>
          <p:cNvSpPr/>
          <p:nvPr/>
        </p:nvSpPr>
        <p:spPr>
          <a:xfrm>
            <a:off x="6400800" y="4608576"/>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6510528" y="4700016"/>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10528" y="4700016"/>
            <a:ext cx="512064" cy="512064"/>
          </a:xfrm>
          <a:prstGeom prst="rect">
            <a:avLst/>
          </a:prstGeom>
          <a:noFill/>
        </p:spPr>
        <p:txBody>
          <a:bodyPr wrap="square">
            <a:spAutoFit/>
          </a:bodyPr>
          <a:lstStyle/>
          <a:p>
            <a:pPr algn="ctr"/>
            <a:r>
              <a:rPr sz="1400" b="1" i="0">
                <a:solidFill>
                  <a:srgbClr val="FFFFFF"/>
                </a:solidFill>
                <a:latin typeface="Calibri"/>
              </a:rPr>
              <a:t>6</a:t>
            </a:r>
          </a:p>
        </p:txBody>
      </p:sp>
      <p:sp>
        <p:nvSpPr>
          <p:cNvPr id="33" name="TextBox 32"/>
          <p:cNvSpPr txBox="1"/>
          <p:nvPr/>
        </p:nvSpPr>
        <p:spPr>
          <a:xfrm>
            <a:off x="7150608" y="4736592"/>
            <a:ext cx="4572000" cy="274320"/>
          </a:xfrm>
          <a:prstGeom prst="rect">
            <a:avLst/>
          </a:prstGeom>
          <a:noFill/>
        </p:spPr>
        <p:txBody>
          <a:bodyPr wrap="square">
            <a:spAutoFit/>
          </a:bodyPr>
          <a:lstStyle/>
          <a:p>
            <a:pPr algn="l"/>
            <a:r>
              <a:rPr sz="1300" b="1" i="0">
                <a:solidFill>
                  <a:srgbClr val="6B3FA0"/>
                </a:solidFill>
                <a:latin typeface="Calibri"/>
              </a:rPr>
              <a:t>Conclusion</a:t>
            </a:r>
          </a:p>
        </p:txBody>
      </p:sp>
      <p:sp>
        <p:nvSpPr>
          <p:cNvPr id="34" name="TextBox 33"/>
          <p:cNvSpPr txBox="1"/>
          <p:nvPr/>
        </p:nvSpPr>
        <p:spPr>
          <a:xfrm>
            <a:off x="7150608" y="5047488"/>
            <a:ext cx="4572000" cy="1042415"/>
          </a:xfrm>
          <a:prstGeom prst="rect">
            <a:avLst/>
          </a:prstGeom>
          <a:noFill/>
        </p:spPr>
        <p:txBody>
          <a:bodyPr wrap="square">
            <a:spAutoFit/>
          </a:bodyPr>
          <a:lstStyle/>
          <a:p>
            <a:pPr algn="l"/>
            <a:r>
              <a:rPr sz="1000" b="0" i="0">
                <a:solidFill>
                  <a:srgbClr val="1A0A2E"/>
                </a:solidFill>
                <a:latin typeface="Calibri"/>
              </a:rPr>
              <a:t>In dilute solution: potato gains mass (water enters by osmosis). In concentrated solution: potato loses mass (water leaves).</a:t>
            </a:r>
          </a:p>
        </p:txBody>
      </p:sp>
      <p:sp>
        <p:nvSpPr>
          <p:cNvPr id="35" name="Rectangle 34"/>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Osmosis  ·  worldofteaching.com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601200" y="-91440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731520" y="502920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274320"/>
            <a:ext cx="10972800" cy="640080"/>
          </a:xfrm>
          <a:prstGeom prst="rect">
            <a:avLst/>
          </a:prstGeom>
          <a:noFill/>
        </p:spPr>
        <p:txBody>
          <a:bodyPr wrap="square">
            <a:spAutoFit/>
          </a:bodyPr>
          <a:lstStyle/>
          <a:p>
            <a:pPr algn="l"/>
            <a:r>
              <a:rPr sz="3400" b="1" i="0">
                <a:solidFill>
                  <a:srgbClr val="FFFFFF"/>
                </a:solidFill>
                <a:latin typeface="Georgia"/>
              </a:rPr>
              <a:t>Key Vocabulary &amp; Exam Tips</a:t>
            </a:r>
          </a:p>
        </p:txBody>
      </p:sp>
      <p:sp>
        <p:nvSpPr>
          <p:cNvPr id="6" name="Rectangle 5"/>
          <p:cNvSpPr/>
          <p:nvPr/>
        </p:nvSpPr>
        <p:spPr>
          <a:xfrm>
            <a:off x="45720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078992"/>
            <a:ext cx="128016" cy="987552"/>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76656" y="1170432"/>
            <a:ext cx="5230368" cy="274320"/>
          </a:xfrm>
          <a:prstGeom prst="rect">
            <a:avLst/>
          </a:prstGeom>
          <a:noFill/>
        </p:spPr>
        <p:txBody>
          <a:bodyPr wrap="square">
            <a:spAutoFit/>
          </a:bodyPr>
          <a:lstStyle/>
          <a:p>
            <a:pPr algn="l"/>
            <a:r>
              <a:rPr sz="1300" b="1" i="0">
                <a:solidFill>
                  <a:srgbClr val="1A6A8A"/>
                </a:solidFill>
                <a:latin typeface="Calibri"/>
              </a:rPr>
              <a:t>Osmosis</a:t>
            </a:r>
          </a:p>
        </p:txBody>
      </p:sp>
      <p:sp>
        <p:nvSpPr>
          <p:cNvPr id="9" name="TextBox 8"/>
          <p:cNvSpPr txBox="1"/>
          <p:nvPr/>
        </p:nvSpPr>
        <p:spPr>
          <a:xfrm>
            <a:off x="676656" y="1481328"/>
            <a:ext cx="5230368" cy="512064"/>
          </a:xfrm>
          <a:prstGeom prst="rect">
            <a:avLst/>
          </a:prstGeom>
          <a:noFill/>
        </p:spPr>
        <p:txBody>
          <a:bodyPr wrap="square">
            <a:spAutoFit/>
          </a:bodyPr>
          <a:lstStyle/>
          <a:p>
            <a:pPr algn="l"/>
            <a:r>
              <a:rPr sz="1100" b="0" i="0">
                <a:solidFill>
                  <a:srgbClr val="D8C8F0"/>
                </a:solidFill>
                <a:latin typeface="Calibri"/>
              </a:rPr>
              <a:t>Movement of water from high → low water potential through a partially permeable membrane</a:t>
            </a:r>
          </a:p>
        </p:txBody>
      </p:sp>
      <p:sp>
        <p:nvSpPr>
          <p:cNvPr id="10" name="Rectangle 9"/>
          <p:cNvSpPr/>
          <p:nvPr/>
        </p:nvSpPr>
        <p:spPr>
          <a:xfrm>
            <a:off x="630936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1078992"/>
            <a:ext cx="128016" cy="98755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28816" y="1170432"/>
            <a:ext cx="5230368" cy="274320"/>
          </a:xfrm>
          <a:prstGeom prst="rect">
            <a:avLst/>
          </a:prstGeom>
          <a:noFill/>
        </p:spPr>
        <p:txBody>
          <a:bodyPr wrap="square">
            <a:spAutoFit/>
          </a:bodyPr>
          <a:lstStyle/>
          <a:p>
            <a:pPr algn="l"/>
            <a:r>
              <a:rPr sz="1300" b="1" i="0">
                <a:solidFill>
                  <a:srgbClr val="6B3FA0"/>
                </a:solidFill>
                <a:latin typeface="Calibri"/>
              </a:rPr>
              <a:t>Water potential</a:t>
            </a:r>
          </a:p>
        </p:txBody>
      </p:sp>
      <p:sp>
        <p:nvSpPr>
          <p:cNvPr id="13" name="TextBox 12"/>
          <p:cNvSpPr txBox="1"/>
          <p:nvPr/>
        </p:nvSpPr>
        <p:spPr>
          <a:xfrm>
            <a:off x="6528816" y="1481328"/>
            <a:ext cx="5230368" cy="512064"/>
          </a:xfrm>
          <a:prstGeom prst="rect">
            <a:avLst/>
          </a:prstGeom>
          <a:noFill/>
        </p:spPr>
        <p:txBody>
          <a:bodyPr wrap="square">
            <a:spAutoFit/>
          </a:bodyPr>
          <a:lstStyle/>
          <a:p>
            <a:pPr algn="l"/>
            <a:r>
              <a:rPr sz="1100" b="0" i="0">
                <a:solidFill>
                  <a:srgbClr val="D8C8F0"/>
                </a:solidFill>
                <a:latin typeface="Calibri"/>
              </a:rPr>
              <a:t>Tendency of water to move: pure water = highest (0), solutes lower it</a:t>
            </a:r>
          </a:p>
        </p:txBody>
      </p:sp>
      <p:sp>
        <p:nvSpPr>
          <p:cNvPr id="14" name="Rectangle 13"/>
          <p:cNvSpPr/>
          <p:nvPr/>
        </p:nvSpPr>
        <p:spPr>
          <a:xfrm>
            <a:off x="45720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57200" y="2194560"/>
            <a:ext cx="128016" cy="987552"/>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6656" y="2286000"/>
            <a:ext cx="5230368" cy="274320"/>
          </a:xfrm>
          <a:prstGeom prst="rect">
            <a:avLst/>
          </a:prstGeom>
          <a:noFill/>
        </p:spPr>
        <p:txBody>
          <a:bodyPr wrap="square">
            <a:spAutoFit/>
          </a:bodyPr>
          <a:lstStyle/>
          <a:p>
            <a:pPr algn="l"/>
            <a:r>
              <a:rPr sz="1300" b="1" i="0">
                <a:solidFill>
                  <a:srgbClr val="1B5E20"/>
                </a:solidFill>
                <a:latin typeface="Calibri"/>
              </a:rPr>
              <a:t>Partially permeable</a:t>
            </a:r>
          </a:p>
        </p:txBody>
      </p:sp>
      <p:sp>
        <p:nvSpPr>
          <p:cNvPr id="17" name="TextBox 16"/>
          <p:cNvSpPr txBox="1"/>
          <p:nvPr/>
        </p:nvSpPr>
        <p:spPr>
          <a:xfrm>
            <a:off x="676656" y="2596896"/>
            <a:ext cx="5230368" cy="512064"/>
          </a:xfrm>
          <a:prstGeom prst="rect">
            <a:avLst/>
          </a:prstGeom>
          <a:noFill/>
        </p:spPr>
        <p:txBody>
          <a:bodyPr wrap="square">
            <a:spAutoFit/>
          </a:bodyPr>
          <a:lstStyle/>
          <a:p>
            <a:pPr algn="l"/>
            <a:r>
              <a:rPr sz="1100" b="0" i="0">
                <a:solidFill>
                  <a:srgbClr val="D8C8F0"/>
                </a:solidFill>
                <a:latin typeface="Calibri"/>
              </a:rPr>
              <a:t>Allows water through but not large solute molecules</a:t>
            </a:r>
          </a:p>
        </p:txBody>
      </p:sp>
      <p:sp>
        <p:nvSpPr>
          <p:cNvPr id="18" name="Rectangle 17"/>
          <p:cNvSpPr/>
          <p:nvPr/>
        </p:nvSpPr>
        <p:spPr>
          <a:xfrm>
            <a:off x="630936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9360" y="2194560"/>
            <a:ext cx="128016" cy="987552"/>
          </a:xfrm>
          <a:prstGeom prst="rect">
            <a:avLst/>
          </a:prstGeom>
          <a:solidFill>
            <a:srgbClr val="2E7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28816" y="2286000"/>
            <a:ext cx="5230368" cy="274320"/>
          </a:xfrm>
          <a:prstGeom prst="rect">
            <a:avLst/>
          </a:prstGeom>
          <a:noFill/>
        </p:spPr>
        <p:txBody>
          <a:bodyPr wrap="square">
            <a:spAutoFit/>
          </a:bodyPr>
          <a:lstStyle/>
          <a:p>
            <a:pPr algn="l"/>
            <a:r>
              <a:rPr sz="1300" b="1" i="0">
                <a:solidFill>
                  <a:srgbClr val="2E7D32"/>
                </a:solidFill>
                <a:latin typeface="Calibri"/>
              </a:rPr>
              <a:t>Turgid</a:t>
            </a:r>
          </a:p>
        </p:txBody>
      </p:sp>
      <p:sp>
        <p:nvSpPr>
          <p:cNvPr id="21" name="TextBox 20"/>
          <p:cNvSpPr txBox="1"/>
          <p:nvPr/>
        </p:nvSpPr>
        <p:spPr>
          <a:xfrm>
            <a:off x="6528816" y="2596896"/>
            <a:ext cx="5230368" cy="512064"/>
          </a:xfrm>
          <a:prstGeom prst="rect">
            <a:avLst/>
          </a:prstGeom>
          <a:noFill/>
        </p:spPr>
        <p:txBody>
          <a:bodyPr wrap="square">
            <a:spAutoFit/>
          </a:bodyPr>
          <a:lstStyle/>
          <a:p>
            <a:pPr algn="l"/>
            <a:r>
              <a:rPr sz="1100" b="0" i="0">
                <a:solidFill>
                  <a:srgbClr val="D8C8F0"/>
                </a:solidFill>
                <a:latin typeface="Calibri"/>
              </a:rPr>
              <a:t>Plant cell swollen with water: cell membrane pressed against wall</a:t>
            </a:r>
          </a:p>
        </p:txBody>
      </p:sp>
      <p:sp>
        <p:nvSpPr>
          <p:cNvPr id="22" name="Rectangle 21"/>
          <p:cNvSpPr/>
          <p:nvPr/>
        </p:nvSpPr>
        <p:spPr>
          <a:xfrm>
            <a:off x="45720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57200" y="3310128"/>
            <a:ext cx="128016" cy="98755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6656" y="3401568"/>
            <a:ext cx="5230368" cy="274320"/>
          </a:xfrm>
          <a:prstGeom prst="rect">
            <a:avLst/>
          </a:prstGeom>
          <a:noFill/>
        </p:spPr>
        <p:txBody>
          <a:bodyPr wrap="square">
            <a:spAutoFit/>
          </a:bodyPr>
          <a:lstStyle/>
          <a:p>
            <a:pPr algn="l"/>
            <a:r>
              <a:rPr sz="1300" b="1" i="0">
                <a:solidFill>
                  <a:srgbClr val="C62828"/>
                </a:solidFill>
                <a:latin typeface="Calibri"/>
              </a:rPr>
              <a:t>Plasmolysis</a:t>
            </a:r>
          </a:p>
        </p:txBody>
      </p:sp>
      <p:sp>
        <p:nvSpPr>
          <p:cNvPr id="25" name="TextBox 24"/>
          <p:cNvSpPr txBox="1"/>
          <p:nvPr/>
        </p:nvSpPr>
        <p:spPr>
          <a:xfrm>
            <a:off x="676656" y="3712464"/>
            <a:ext cx="5230368" cy="512064"/>
          </a:xfrm>
          <a:prstGeom prst="rect">
            <a:avLst/>
          </a:prstGeom>
          <a:noFill/>
        </p:spPr>
        <p:txBody>
          <a:bodyPr wrap="square">
            <a:spAutoFit/>
          </a:bodyPr>
          <a:lstStyle/>
          <a:p>
            <a:pPr algn="l"/>
            <a:r>
              <a:rPr sz="1100" b="0" i="0">
                <a:solidFill>
                  <a:srgbClr val="D8C8F0"/>
                </a:solidFill>
                <a:latin typeface="Calibri"/>
              </a:rPr>
              <a:t>Cell membrane pulls AWAY from wall: plant cell too concentrated solution</a:t>
            </a:r>
          </a:p>
        </p:txBody>
      </p:sp>
      <p:sp>
        <p:nvSpPr>
          <p:cNvPr id="26" name="Rectangle 25"/>
          <p:cNvSpPr/>
          <p:nvPr/>
        </p:nvSpPr>
        <p:spPr>
          <a:xfrm>
            <a:off x="630936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9360" y="3310128"/>
            <a:ext cx="128016" cy="987552"/>
          </a:xfrm>
          <a:prstGeom prst="rect">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28816" y="3401568"/>
            <a:ext cx="5230368" cy="274320"/>
          </a:xfrm>
          <a:prstGeom prst="rect">
            <a:avLst/>
          </a:prstGeom>
          <a:noFill/>
        </p:spPr>
        <p:txBody>
          <a:bodyPr wrap="square">
            <a:spAutoFit/>
          </a:bodyPr>
          <a:lstStyle/>
          <a:p>
            <a:pPr algn="l"/>
            <a:r>
              <a:rPr sz="1300" b="1" i="0">
                <a:solidFill>
                  <a:srgbClr val="1565C0"/>
                </a:solidFill>
                <a:latin typeface="Calibri"/>
              </a:rPr>
              <a:t>Lysis</a:t>
            </a:r>
          </a:p>
        </p:txBody>
      </p:sp>
      <p:sp>
        <p:nvSpPr>
          <p:cNvPr id="29" name="TextBox 28"/>
          <p:cNvSpPr txBox="1"/>
          <p:nvPr/>
        </p:nvSpPr>
        <p:spPr>
          <a:xfrm>
            <a:off x="6528816" y="3712464"/>
            <a:ext cx="5230368" cy="512064"/>
          </a:xfrm>
          <a:prstGeom prst="rect">
            <a:avLst/>
          </a:prstGeom>
          <a:noFill/>
        </p:spPr>
        <p:txBody>
          <a:bodyPr wrap="square">
            <a:spAutoFit/>
          </a:bodyPr>
          <a:lstStyle/>
          <a:p>
            <a:pPr algn="l"/>
            <a:r>
              <a:rPr sz="1100" b="0" i="0">
                <a:solidFill>
                  <a:srgbClr val="D8C8F0"/>
                </a:solidFill>
                <a:latin typeface="Calibri"/>
              </a:rPr>
              <a:t>Animal cell bursts: in dilute solution, no wall to resist swelling</a:t>
            </a:r>
          </a:p>
        </p:txBody>
      </p:sp>
      <p:sp>
        <p:nvSpPr>
          <p:cNvPr id="30" name="Rectangle 29"/>
          <p:cNvSpPr/>
          <p:nvPr/>
        </p:nvSpPr>
        <p:spPr>
          <a:xfrm>
            <a:off x="45720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57200" y="4425696"/>
            <a:ext cx="128016" cy="987552"/>
          </a:xfrm>
          <a:prstGeom prst="rect">
            <a:avLst/>
          </a:prstGeom>
          <a:solidFill>
            <a:srgbClr val="8B4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76656" y="4517136"/>
            <a:ext cx="5230368" cy="274320"/>
          </a:xfrm>
          <a:prstGeom prst="rect">
            <a:avLst/>
          </a:prstGeom>
          <a:noFill/>
        </p:spPr>
        <p:txBody>
          <a:bodyPr wrap="square">
            <a:spAutoFit/>
          </a:bodyPr>
          <a:lstStyle/>
          <a:p>
            <a:pPr algn="l"/>
            <a:r>
              <a:rPr sz="1300" b="1" i="0">
                <a:solidFill>
                  <a:srgbClr val="8B4000"/>
                </a:solidFill>
                <a:latin typeface="Calibri"/>
              </a:rPr>
              <a:t>Crenation</a:t>
            </a:r>
          </a:p>
        </p:txBody>
      </p:sp>
      <p:sp>
        <p:nvSpPr>
          <p:cNvPr id="33" name="TextBox 32"/>
          <p:cNvSpPr txBox="1"/>
          <p:nvPr/>
        </p:nvSpPr>
        <p:spPr>
          <a:xfrm>
            <a:off x="676656" y="4828032"/>
            <a:ext cx="5230368" cy="512064"/>
          </a:xfrm>
          <a:prstGeom prst="rect">
            <a:avLst/>
          </a:prstGeom>
          <a:noFill/>
        </p:spPr>
        <p:txBody>
          <a:bodyPr wrap="square">
            <a:spAutoFit/>
          </a:bodyPr>
          <a:lstStyle/>
          <a:p>
            <a:pPr algn="l"/>
            <a:r>
              <a:rPr sz="1100" b="0" i="0">
                <a:solidFill>
                  <a:srgbClr val="D8C8F0"/>
                </a:solidFill>
                <a:latin typeface="Calibri"/>
              </a:rPr>
              <a:t>Animal cell shrivels: loses water to concentrated solution</a:t>
            </a:r>
          </a:p>
        </p:txBody>
      </p:sp>
      <p:sp>
        <p:nvSpPr>
          <p:cNvPr id="34" name="Rectangle 33"/>
          <p:cNvSpPr/>
          <p:nvPr/>
        </p:nvSpPr>
        <p:spPr>
          <a:xfrm>
            <a:off x="630936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9360" y="4425696"/>
            <a:ext cx="128016" cy="987552"/>
          </a:xfrm>
          <a:prstGeom prst="rect">
            <a:avLst/>
          </a:prstGeom>
          <a:solidFill>
            <a:srgbClr val="7A4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28816" y="4517136"/>
            <a:ext cx="5230368" cy="274320"/>
          </a:xfrm>
          <a:prstGeom prst="rect">
            <a:avLst/>
          </a:prstGeom>
          <a:noFill/>
        </p:spPr>
        <p:txBody>
          <a:bodyPr wrap="square">
            <a:spAutoFit/>
          </a:bodyPr>
          <a:lstStyle/>
          <a:p>
            <a:pPr algn="l"/>
            <a:r>
              <a:rPr sz="1300" b="1" i="0">
                <a:solidFill>
                  <a:srgbClr val="7A4F00"/>
                </a:solidFill>
                <a:latin typeface="Calibri"/>
              </a:rPr>
              <a:t>Isotonic</a:t>
            </a:r>
          </a:p>
        </p:txBody>
      </p:sp>
      <p:sp>
        <p:nvSpPr>
          <p:cNvPr id="37" name="TextBox 36"/>
          <p:cNvSpPr txBox="1"/>
          <p:nvPr/>
        </p:nvSpPr>
        <p:spPr>
          <a:xfrm>
            <a:off x="6528816" y="4828032"/>
            <a:ext cx="5230368" cy="512064"/>
          </a:xfrm>
          <a:prstGeom prst="rect">
            <a:avLst/>
          </a:prstGeom>
          <a:noFill/>
        </p:spPr>
        <p:txBody>
          <a:bodyPr wrap="square">
            <a:spAutoFit/>
          </a:bodyPr>
          <a:lstStyle/>
          <a:p>
            <a:pPr algn="l"/>
            <a:r>
              <a:rPr sz="1100" b="0" i="0">
                <a:solidFill>
                  <a:srgbClr val="D8C8F0"/>
                </a:solidFill>
                <a:latin typeface="Calibri"/>
              </a:rPr>
              <a:t>Solution with same water potential as cell: no net water movement</a:t>
            </a:r>
          </a:p>
        </p:txBody>
      </p:sp>
      <p:sp>
        <p:nvSpPr>
          <p:cNvPr id="38" name="Rectangle 37"/>
          <p:cNvSpPr/>
          <p:nvPr/>
        </p:nvSpPr>
        <p:spPr>
          <a:xfrm>
            <a:off x="457200" y="5742432"/>
            <a:ext cx="11274552" cy="566928"/>
          </a:xfrm>
          <a:prstGeom prst="rect">
            <a:avLst/>
          </a:prstGeom>
          <a:solidFill>
            <a:srgbClr val="261040"/>
          </a:solidFill>
          <a:ln w="9525">
            <a:solidFill>
              <a:srgbClr val="A67B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0080" y="5797296"/>
            <a:ext cx="10972800" cy="457200"/>
          </a:xfrm>
          <a:prstGeom prst="rect">
            <a:avLst/>
          </a:prstGeom>
          <a:noFill/>
        </p:spPr>
        <p:txBody>
          <a:bodyPr wrap="square">
            <a:spAutoFit/>
          </a:bodyPr>
          <a:lstStyle/>
          <a:p>
            <a:pPr algn="l"/>
            <a:r>
              <a:rPr sz="1100" b="0" i="0">
                <a:solidFill>
                  <a:srgbClr val="E0D0FF"/>
                </a:solidFill>
                <a:latin typeface="Calibri"/>
              </a:rPr>
              <a:t>⭐ Exam tips: Always say 'water potential' NOT 'concentration' in osmosis definitions. State direction of movement and reason. Plant cell wall prevents lysis. Isotonic = no net movement.</a:t>
            </a:r>
          </a:p>
        </p:txBody>
      </p:sp>
      <p:sp>
        <p:nvSpPr>
          <p:cNvPr id="40" name="Rectangle 39"/>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Osmosis  ·  worldofteaching.com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