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595fdaf-9478-e284-cf91-fc241696a8f0}">
          <p14:sldIdLst>
            <p14:sldId id="256"/>
            <p14:sldId id="257"/>
            <p14:sldId id="258"/>
            <p14:sldId id="259"/>
            <p14:sldId id="260"/>
            <p14:sldId id="261"/>
            <p14:sldId id="262"/>
          </p14:sldIdLst>
        </p14:section>
        <p14:section name="Circumference" id="{ca0e0195-0f94-81c8-7a87-cb4c0d542e92}">
          <p14:sldIdLst>
            <p14:sldId id="263"/>
            <p14:sldId id="264"/>
            <p14:sldId id="265"/>
            <p14:sldId id="266"/>
            <p14:sldId id="267"/>
            <p14:sldId id="268"/>
          </p14:sldIdLst>
        </p14:section>
        <p14:section name="Area" id="{d717e9a6-77d2-84ac-87f9-ae58ea863ad7}">
          <p14:sldIdLst>
            <p14:sldId id="269"/>
            <p14:sldId id="270"/>
            <p14:sldId id="271"/>
            <p14:sldId id="272"/>
            <p14:sldId id="273"/>
            <p14:sldId id="274"/>
            <p14:sldId id="275"/>
          </p14:sldIdLst>
        </p14:section>
        <p14:section name="Problem solving" id="{51c757a9-c366-8e56-ce10-58187854446d}">
          <p14:sldIdLst>
            <p14:sldId id="276"/>
            <p14:sldId id="277"/>
            <p14:sldId id="278"/>
          </p14:sldIdLst>
        </p14:section>
        <p14:section name="Exam practice" id="{6abedb5b-6cfc-bbb7-e433-9f82cb93a63b}">
          <p14:sldIdLst>
            <p14:sldId id="279"/>
            <p14:sldId id="280"/>
            <p14:sldId id="281"/>
            <p14:sldId id="282"/>
          </p14:sldIdLst>
        </p14:section>
        <p14:section name="Review" id="{b81924df-e2f4-cd3c-c657-f9b010fb0f0b}">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Today we learn to find the circumference and area of a circle, including working backwards and solving real life problems. The diagram previews the colour code used all lesson: radius in teal, diameter in purple, circumference in gold, and key answers in coral.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three levels of challenge. Every student should achieve Must; most should reach Should; aim for Could by the end of the problem solving section. Revisit these at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4 minutes, no calculators for 1, 2, 3 and 6. These are the exact skills used today: halving to get the radius, squaring the radius, doubling, rounding to 1 decimal place, and square roots for working backwards.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 answers. Stress the rounding rule: look at the next digit, 5 or more rounds up. Question 5 rounds up to 12.6 because the next digit is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vocabulary and the colour code. The radius goes from the centre to the edge. The diameter goes right across through the centre, so d = 2r. The circumference is the perimeter of the circle. Ask: if the radius is 5 cm, what is the diameter? (10 cm)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unrolling the circumference into a straight line. It is always just over 3 diameters long, for every circle. That ratio is pi, about 3.14159. Optional practical: measure round objects with string and divide circumference by diameter.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formulas must be memorised; they are not on the GCSE formula sheet. Circumference uses the diameter (or 2 times the radius). Area uses the radius squared. Memory hook: area is measured in square units and its formula has a square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1 focuses on the distance around a circle. Remind students to check whether they are given the radius or the diameter before choosing a formula.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method aloud. Write the formula first every time; it earns method marks. 31.4159 rounds to 31.4 because the next digit is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you could also double the radius to get d = 12 and use C = pi d. Both give 37.699, which rounds up to 37.7.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backwards is just solving an equation. Divide by pi, do not multiply. Check: pi times 15.9 is about 50. If asked for the radius, halve it: about 7.96 cm.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work independently for about 8 minutes. Give each answer to 1 decimal place. Question 5 works backwards. Circulate and check that students halve or double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Calculator values: 25.13, 18.85, 47.12, 78.54, 31.83, 15.08. Common error in Q2, Q4 and Q6: using pi times r instead of 2 pi 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2 focuses on the space inside a circle. The key danger is using the diameter in the area formula, so always find the radius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Square the radius before multiplying by pi. Emphasise the squared units. 78.539 rounds to 78.5.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classic trap. Ask: what would you get if you used 12? (452.4, four times too big). Halve first, then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pi means an exact answer. Write the number in front of pi. Non calculator papers often ask for this. As decimals these are 50.3 cm squared and 25.1 cm.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Undo the operations in reverse: divide by pi, then square root. Keep the full calculator value until the end. 7.978 rounds to 8.0, keep the zero to show 1 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all six. Give answers to 1 decimal place unless told otherwise. Q4 is in terms of pi, Q5 is a semicircle (half the circle), Q6 works backwards. Allow about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Calculator values: 153.94, 314.16, 56.55, 9 pi, 100.53, 3.989. In Q5 the radius is 8, area of full circle 64 pi, half of that is 32 pi which is 100.5. In Q6, 3.989 rounds to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apply the formulas in context. Encourage students to decide first: is this a distance around (circumference) or a space inside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insight is that one full turn covers one circumference. Units must match, so convert km to cm. The question asks for complete turns, so round down to 482.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usually guess two pizzas. Area grows with the square of the radius, so the bigger pizza wins. Exact: 36 pi against 32 pi, a difference of 4 pi, about 12.6 square inches.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technique: write the formula, substitute, keep full values, round at the end, and finish with a clear statement when the question asks you to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6 minutes. This is a 4 mark question including a communication mark, so students must give a conclusion with a reason. Remind them the radius is 0.6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 marks are for method, A marks for accurate answers that depend on the method, C marks for a clear communicated conclusion. A bare 'No' with no comparison does not get C1.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each mistake and ask students which one they are most likely to make. The fix in each card is the habit that prevents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answer on a mini whiteboard or slip, to 1 decimal place. Q1 checks Must and Should, Q2 checks area, Q3 checks the Could objective of working backwards.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Calculator values: 43.98, 314.16, 4.997. Q1 rounds to 44.0, keep the zero. Q3: r = 31.4 divided by 2 pi. Use the results to plan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key points. Ask students to write the two formulas from memory on their whiteboards before leaving. Next lesson: arcs, sectors and composite shapes.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371600"/>
            <a:ext cx="4937760" cy="1371600"/>
          </a:xfrm>
          <a:prstGeom prst="rect">
            <a:avLst/>
          </a:prstGeom>
          <a:noFill/>
          <a:ln/>
        </p:spPr>
        <p:txBody>
          <a:bodyPr wrap="square" rtlCol="0"/>
          <a:lstStyle>
            <a:lvl1pPr algn="l" indent="0" marL="0">
              <a:buNone/>
              <a:defRPr lang="en-US" sz="3800" b="1" dirty="0">
                <a:solidFill>
                  <a:schemeClr val="bg1"/>
                </a:solidFill>
                <a:latin typeface="+mj-lt" pitchFamily="34" charset="0"/>
                <a:ea typeface="+mj-lt" pitchFamily="34" charset="-122"/>
                <a:cs typeface="+mj-lt" pitchFamily="34" charset="-120"/>
              </a:defRPr>
            </a:lvl1pPr>
          </a:lstStyle>
          <a:p>
            <a:pPr algn="l" indent="0" marL="0">
              <a:buNone/>
            </a:pPr>
            <a:endParaRPr lang="en-US" sz="3800" dirty="0"/>
          </a:p>
        </p:txBody>
      </p:sp>
      <p:sp>
        <p:nvSpPr>
          <p:cNvPr id="3" name="Text 0"/>
          <p:cNvSpPr/>
          <p:nvPr>
            <p:ph idx="101" type="body" hasCustomPrompt="1"/>
          </p:nvPr>
        </p:nvSpPr>
        <p:spPr>
          <a:xfrm>
            <a:off x="548640" y="2880360"/>
            <a:ext cx="4937760" cy="822960"/>
          </a:xfrm>
          <a:prstGeom prst="rect">
            <a:avLst/>
          </a:prstGeom>
          <a:noFill/>
          <a:ln/>
        </p:spPr>
        <p:txBody>
          <a:bodyPr wrap="square" rtlCol="0"/>
          <a:lstStyle>
            <a:lvl1pPr algn="l" indent="0" marL="0">
              <a:buNone/>
              <a:defRPr lang="en-US" sz="1800" dirty="0">
                <a:solidFill>
                  <a:schemeClr val="bg2"/>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645920"/>
            <a:ext cx="5120640" cy="914400"/>
          </a:xfrm>
          <a:prstGeom prst="rect">
            <a:avLst/>
          </a:prstGeom>
          <a:noFill/>
          <a:ln/>
        </p:spPr>
        <p:txBody>
          <a:bodyPr wrap="square" rtlCol="0"/>
          <a:lstStyle>
            <a:lvl1pPr algn="l" indent="0" marL="0">
              <a:buNone/>
              <a:defRPr lang="en-US" sz="3600" b="1" dirty="0">
                <a:solidFill>
                  <a:schemeClr val="bg1"/>
                </a:solidFill>
                <a:latin typeface="+mj-lt" pitchFamily="34" charset="0"/>
                <a:ea typeface="+mj-lt" pitchFamily="34" charset="-122"/>
                <a:cs typeface="+mj-lt" pitchFamily="34" charset="-120"/>
              </a:defRPr>
            </a:lvl1pPr>
          </a:lstStyle>
          <a:p>
            <a:pPr algn="l" indent="0" marL="0">
              <a:buNone/>
            </a:pPr>
            <a:endParaRPr lang="en-US" sz="3600" dirty="0"/>
          </a:p>
        </p:txBody>
      </p:sp>
      <p:sp>
        <p:nvSpPr>
          <p:cNvPr id="3" name="Text 0"/>
          <p:cNvSpPr/>
          <p:nvPr>
            <p:ph idx="101" type="body" hasCustomPrompt="1"/>
          </p:nvPr>
        </p:nvSpPr>
        <p:spPr>
          <a:xfrm>
            <a:off x="548640" y="2697480"/>
            <a:ext cx="5120640" cy="73152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rtlCol="0"/>
          <a:lstStyle>
            <a:lvl1pPr algn="ctr" indent="0" marL="0">
              <a:buNone/>
              <a:defRPr lang="en-US" sz="3200" b="1" dirty="0">
                <a:solidFill>
                  <a:schemeClr val="tx1"/>
                </a:solidFill>
                <a:latin typeface="+mj-lt" pitchFamily="34" charset="0"/>
                <a:ea typeface="+mj-lt" pitchFamily="34" charset="-122"/>
                <a:cs typeface="+mj-lt" pitchFamily="34" charset="-120"/>
              </a:defRPr>
            </a:lvl1pPr>
          </a:lstStyle>
          <a:p>
            <a:pPr algn="ctr" indent="0" marL="0">
              <a:buNone/>
            </a:pPr>
            <a:endParaRPr lang="en-US" sz="3200" dirty="0"/>
          </a:p>
        </p:txBody>
      </p:sp>
      <p:sp>
        <p:nvSpPr>
          <p:cNvPr id="3" name="Text 0"/>
          <p:cNvSpPr/>
          <p:nvPr/>
        </p:nvSpPr>
        <p:spPr>
          <a:xfrm>
            <a:off x="457200" y="4773168"/>
            <a:ext cx="5943600" cy="256032"/>
          </a:xfrm>
          <a:prstGeom prst="rect">
            <a:avLst/>
          </a:prstGeom>
          <a:noFill/>
          <a:ln/>
        </p:spPr>
        <p:txBody>
          <a:bodyPr wrap="square" lIns="0" tIns="0" rIns="0" bIns="0" rtlCol="0" anchor="ctr"/>
          <a:lstStyle/>
          <a:p>
            <a:pPr algn="l" indent="0" marL="0">
              <a:buNone/>
            </a:pPr>
            <a:r>
              <a:rPr lang="en-US" sz="1000" dirty="0">
                <a:solidFill>
                  <a:schemeClr val="tx2"/>
                </a:solidFill>
              </a:rPr>
              <a:t>Area and Circumference of Circles  |  The World of Teaching Premium</a:t>
            </a:r>
            <a:endParaRPr lang="en-US" sz="1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371600"/>
            <a:ext cx="4937760" cy="1371600"/>
          </a:xfrm>
          <a:prstGeom prst="rect">
            <a:avLst/>
          </a:prstGeom>
          <a:noFill/>
          <a:ln/>
        </p:spPr>
        <p:txBody>
          <a:bodyPr wrap="square" lIns="0" tIns="0" rIns="0" bIns="0" rtlCol="0" anchor="b"/>
          <a:lstStyle/>
          <a:p>
            <a:pPr algn="l" indent="0" marL="0">
              <a:buNone/>
            </a:pPr>
            <a:r>
              <a:rPr lang="en-US" sz="3800" b="1" dirty="0">
                <a:solidFill>
                  <a:schemeClr val="bg1"/>
                </a:solidFill>
                <a:latin typeface="+mj-lt" pitchFamily="34" charset="0"/>
                <a:ea typeface="+mj-lt" pitchFamily="34" charset="-122"/>
                <a:cs typeface="+mj-lt" pitchFamily="34" charset="-120"/>
              </a:rPr>
              <a:t>Area and Circumference of Circles</a:t>
            </a:r>
            <a:endParaRPr lang="en-US" sz="3800" dirty="0"/>
          </a:p>
        </p:txBody>
      </p:sp>
      <p:sp>
        <p:nvSpPr>
          <p:cNvPr id="3" name="Text 0"/>
          <p:cNvSpPr/>
          <p:nvPr>
            <p:ph idx="101" type="body" hasCustomPrompt="1"/>
          </p:nvPr>
        </p:nvSpPr>
        <p:spPr>
          <a:xfrm>
            <a:off x="548640" y="2880360"/>
            <a:ext cx="4937760" cy="822960"/>
          </a:xfrm>
          <a:prstGeom prst="rect">
            <a:avLst/>
          </a:prstGeom>
          <a:noFill/>
          <a:ln/>
        </p:spPr>
        <p:txBody>
          <a:bodyPr wrap="square" lIns="0" tIns="0" rIns="0" bIns="0" rtlCol="0" anchor="t"/>
          <a:lstStyle/>
          <a:p>
            <a:pPr algn="l" indent="0" marL="0">
              <a:buNone/>
            </a:pPr>
            <a:r>
              <a:rPr lang="en-US" sz="1800" dirty="0">
                <a:solidFill>
                  <a:schemeClr val="bg2"/>
                </a:solidFill>
              </a:rPr>
              <a:t>GCSE Maths  |  Foundation and Higher</a:t>
            </a:r>
            <a:endParaRPr lang="en-US" sz="1800" dirty="0"/>
          </a:p>
        </p:txBody>
      </p:sp>
      <p:sp>
        <p:nvSpPr>
          <p:cNvPr id="4" name="circle_1"/>
          <p:cNvSpPr/>
          <p:nvPr/>
        </p:nvSpPr>
        <p:spPr>
          <a:xfrm>
            <a:off x="5897880" y="1234440"/>
            <a:ext cx="2560320" cy="2560320"/>
          </a:xfrm>
          <a:prstGeom prst="ellipse">
            <a:avLst/>
          </a:prstGeom>
          <a:solidFill>
            <a:schemeClr val="bg1"/>
          </a:solidFill>
          <a:ln w="44450">
            <a:solidFill>
              <a:schemeClr val="accent3"/>
            </a:solidFill>
            <a:prstDash val="solid"/>
          </a:ln>
        </p:spPr>
      </p:sp>
      <p:sp>
        <p:nvSpPr>
          <p:cNvPr id="5" name="line_2"/>
          <p:cNvSpPr/>
          <p:nvPr/>
        </p:nvSpPr>
        <p:spPr>
          <a:xfrm>
            <a:off x="7178040" y="2514600"/>
            <a:ext cx="1280160" cy="0"/>
          </a:xfrm>
          <a:prstGeom prst="line">
            <a:avLst/>
          </a:prstGeom>
          <a:noFill/>
          <a:ln w="34925">
            <a:solidFill>
              <a:schemeClr val="accent2"/>
            </a:solidFill>
            <a:prstDash val="solid"/>
          </a:ln>
        </p:spPr>
      </p:sp>
      <p:sp>
        <p:nvSpPr>
          <p:cNvPr id="6" name="text_3"/>
          <p:cNvSpPr txBox="1"/>
          <p:nvPr/>
        </p:nvSpPr>
        <p:spPr>
          <a:xfrm>
            <a:off x="7232904" y="2130552"/>
            <a:ext cx="1152144" cy="292608"/>
          </a:xfrm>
          <a:prstGeom prst="rect">
            <a:avLst/>
          </a:prstGeom>
          <a:noFill/>
          <a:ln/>
        </p:spPr>
        <p:txBody>
          <a:bodyPr wrap="square" lIns="0" tIns="0" rIns="0" bIns="0" rtlCol="0" anchor="t"/>
          <a:lstStyle/>
          <a:p>
            <a:pPr algn="ctr" indent="0" marL="0">
              <a:buNone/>
            </a:pPr>
            <a:r>
              <a:rPr lang="en-US" sz="1500" b="1" dirty="0">
                <a:solidFill>
                  <a:schemeClr val="accent2"/>
                </a:solidFill>
              </a:rPr>
              <a:t>r</a:t>
            </a:r>
            <a:endParaRPr lang="en-US" sz="1500" dirty="0"/>
          </a:p>
        </p:txBody>
      </p:sp>
      <p:sp>
        <p:nvSpPr>
          <p:cNvPr id="7" name="centre_4"/>
          <p:cNvSpPr/>
          <p:nvPr/>
        </p:nvSpPr>
        <p:spPr>
          <a:xfrm>
            <a:off x="7132320" y="2468880"/>
            <a:ext cx="91440" cy="91440"/>
          </a:xfrm>
          <a:prstGeom prst="ellipse">
            <a:avLst/>
          </a:prstGeom>
          <a:solidFill>
            <a:schemeClr val="tx1"/>
          </a:solidFill>
          <a:ln w="12700">
            <a:solidFill>
              <a:schemeClr val="tx1"/>
            </a:solidFill>
            <a:prstDash val="solid"/>
          </a:ln>
        </p:spPr>
      </p:sp>
      <p:sp>
        <p:nvSpPr>
          <p:cNvPr id="8" name="text_5"/>
          <p:cNvSpPr txBox="1"/>
          <p:nvPr/>
        </p:nvSpPr>
        <p:spPr>
          <a:xfrm>
            <a:off x="5760720" y="4069080"/>
            <a:ext cx="2834640" cy="365760"/>
          </a:xfrm>
          <a:prstGeom prst="rect">
            <a:avLst/>
          </a:prstGeom>
          <a:noFill/>
          <a:ln/>
        </p:spPr>
        <p:txBody>
          <a:bodyPr wrap="square" lIns="0" tIns="0" rIns="0" bIns="0" rtlCol="0" anchor="t"/>
          <a:lstStyle/>
          <a:p>
            <a:pPr algn="ctr" indent="0" marL="0">
              <a:buNone/>
            </a:pPr>
            <a:r>
              <a:rPr lang="en-US" sz="2000" b="1" dirty="0">
                <a:solidFill>
                  <a:schemeClr val="accent3"/>
                </a:solidFill>
              </a:rPr>
              <a:t>C = πd     A = πr²</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Learning objectives</a:t>
            </a:r>
            <a:endParaRPr lang="en-US" sz="3200" dirty="0"/>
          </a:p>
        </p:txBody>
      </p:sp>
      <p:sp>
        <p:nvSpPr>
          <p:cNvPr id="4" name="card_6"/>
          <p:cNvSpPr/>
          <p:nvPr/>
        </p:nvSpPr>
        <p:spPr>
          <a:xfrm>
            <a:off x="457200" y="1188720"/>
            <a:ext cx="2560320" cy="3246120"/>
          </a:xfrm>
          <a:prstGeom prst="roundRect">
            <a:avLst>
              <a:gd name="adj" fmla="val 4286"/>
            </a:avLst>
          </a:prstGeom>
          <a:solidFill>
            <a:schemeClr val="bg2"/>
          </a:solidFill>
          <a:ln w="12700">
            <a:solidFill>
              <a:schemeClr val="bg2"/>
            </a:solidFill>
            <a:prstDash val="solid"/>
          </a:ln>
        </p:spPr>
      </p:sp>
      <p:sp>
        <p:nvSpPr>
          <p:cNvPr id="5" name="badge_7"/>
          <p:cNvSpPr/>
          <p:nvPr/>
        </p:nvSpPr>
        <p:spPr>
          <a:xfrm>
            <a:off x="1463040" y="1417320"/>
            <a:ext cx="548640" cy="548640"/>
          </a:xfrm>
          <a:prstGeom prst="ellipse">
            <a:avLst/>
          </a:prstGeom>
          <a:solidFill>
            <a:schemeClr val="accent2"/>
          </a:solidFill>
          <a:ln w="12700">
            <a:solidFill>
              <a:schemeClr val="accent2"/>
            </a:solidFill>
            <a:prstDash val="solid"/>
          </a:ln>
        </p:spPr>
      </p:sp>
      <p:sp>
        <p:nvSpPr>
          <p:cNvPr id="6" name="badgeText_8"/>
          <p:cNvSpPr txBox="1"/>
          <p:nvPr/>
        </p:nvSpPr>
        <p:spPr>
          <a:xfrm>
            <a:off x="1463040" y="141732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M</a:t>
            </a:r>
            <a:endParaRPr lang="en-US" sz="1800" dirty="0"/>
          </a:p>
        </p:txBody>
      </p:sp>
      <p:sp>
        <p:nvSpPr>
          <p:cNvPr id="7" name="text_9"/>
          <p:cNvSpPr txBox="1"/>
          <p:nvPr/>
        </p:nvSpPr>
        <p:spPr>
          <a:xfrm>
            <a:off x="640080" y="2103120"/>
            <a:ext cx="2194560" cy="411480"/>
          </a:xfrm>
          <a:prstGeom prst="rect">
            <a:avLst/>
          </a:prstGeom>
          <a:noFill/>
          <a:ln/>
        </p:spPr>
        <p:txBody>
          <a:bodyPr wrap="square" lIns="0" tIns="0" rIns="0" bIns="0" rtlCol="0" anchor="t"/>
          <a:lstStyle/>
          <a:p>
            <a:pPr algn="ctr" indent="0" marL="0">
              <a:buNone/>
            </a:pPr>
            <a:r>
              <a:rPr lang="en-US" sz="2200" b="1" dirty="0">
                <a:solidFill>
                  <a:schemeClr val="tx1"/>
                </a:solidFill>
                <a:latin typeface="+mj-lt" pitchFamily="34" charset="0"/>
                <a:ea typeface="+mj-lt" pitchFamily="34" charset="-122"/>
                <a:cs typeface="+mj-lt" pitchFamily="34" charset="-120"/>
              </a:rPr>
              <a:t>Must</a:t>
            </a:r>
            <a:endParaRPr lang="en-US" sz="2200" dirty="0"/>
          </a:p>
        </p:txBody>
      </p:sp>
      <p:sp>
        <p:nvSpPr>
          <p:cNvPr id="8" name="text_10"/>
          <p:cNvSpPr txBox="1"/>
          <p:nvPr/>
        </p:nvSpPr>
        <p:spPr>
          <a:xfrm>
            <a:off x="685800" y="2606040"/>
            <a:ext cx="2103120" cy="1691640"/>
          </a:xfrm>
          <a:prstGeom prst="rect">
            <a:avLst/>
          </a:prstGeom>
          <a:noFill/>
          <a:ln/>
        </p:spPr>
        <p:txBody>
          <a:bodyPr wrap="square" lIns="0" tIns="0" rIns="0" bIns="0" rtlCol="0" anchor="t"/>
          <a:lstStyle/>
          <a:p>
            <a:pPr algn="ctr" indent="0" marL="0">
              <a:buNone/>
            </a:pPr>
            <a:r>
              <a:rPr lang="en-US" sz="1500" dirty="0">
                <a:solidFill>
                  <a:schemeClr val="tx1"/>
                </a:solidFill>
              </a:rPr>
              <a:t>Name the parts of a circle and know that the diameter is twice the radius</a:t>
            </a:r>
            <a:endParaRPr lang="en-US" sz="1500" dirty="0"/>
          </a:p>
        </p:txBody>
      </p:sp>
      <p:sp>
        <p:nvSpPr>
          <p:cNvPr id="9" name="card_11"/>
          <p:cNvSpPr/>
          <p:nvPr/>
        </p:nvSpPr>
        <p:spPr>
          <a:xfrm>
            <a:off x="3291840" y="1188720"/>
            <a:ext cx="2560320" cy="3246120"/>
          </a:xfrm>
          <a:prstGeom prst="roundRect">
            <a:avLst>
              <a:gd name="adj" fmla="val 4286"/>
            </a:avLst>
          </a:prstGeom>
          <a:solidFill>
            <a:schemeClr val="bg2"/>
          </a:solidFill>
          <a:ln w="12700">
            <a:solidFill>
              <a:schemeClr val="bg2"/>
            </a:solidFill>
            <a:prstDash val="solid"/>
          </a:ln>
        </p:spPr>
      </p:sp>
      <p:sp>
        <p:nvSpPr>
          <p:cNvPr id="10" name="badge_12"/>
          <p:cNvSpPr/>
          <p:nvPr/>
        </p:nvSpPr>
        <p:spPr>
          <a:xfrm>
            <a:off x="4297680" y="1417320"/>
            <a:ext cx="548640" cy="548640"/>
          </a:xfrm>
          <a:prstGeom prst="ellipse">
            <a:avLst/>
          </a:prstGeom>
          <a:solidFill>
            <a:schemeClr val="accent3"/>
          </a:solidFill>
          <a:ln w="12700">
            <a:solidFill>
              <a:schemeClr val="accent3"/>
            </a:solidFill>
            <a:prstDash val="solid"/>
          </a:ln>
        </p:spPr>
      </p:sp>
      <p:sp>
        <p:nvSpPr>
          <p:cNvPr id="11" name="badgeText_13"/>
          <p:cNvSpPr txBox="1"/>
          <p:nvPr/>
        </p:nvSpPr>
        <p:spPr>
          <a:xfrm>
            <a:off x="4297680" y="141732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S</a:t>
            </a:r>
            <a:endParaRPr lang="en-US" sz="1800" dirty="0"/>
          </a:p>
        </p:txBody>
      </p:sp>
      <p:sp>
        <p:nvSpPr>
          <p:cNvPr id="12" name="text_14"/>
          <p:cNvSpPr txBox="1"/>
          <p:nvPr/>
        </p:nvSpPr>
        <p:spPr>
          <a:xfrm>
            <a:off x="3474720" y="2103120"/>
            <a:ext cx="2194560" cy="411480"/>
          </a:xfrm>
          <a:prstGeom prst="rect">
            <a:avLst/>
          </a:prstGeom>
          <a:noFill/>
          <a:ln/>
        </p:spPr>
        <p:txBody>
          <a:bodyPr wrap="square" lIns="0" tIns="0" rIns="0" bIns="0" rtlCol="0" anchor="t"/>
          <a:lstStyle/>
          <a:p>
            <a:pPr algn="ctr" indent="0" marL="0">
              <a:buNone/>
            </a:pPr>
            <a:r>
              <a:rPr lang="en-US" sz="2200" b="1" dirty="0">
                <a:solidFill>
                  <a:schemeClr val="tx1"/>
                </a:solidFill>
                <a:latin typeface="+mj-lt" pitchFamily="34" charset="0"/>
                <a:ea typeface="+mj-lt" pitchFamily="34" charset="-122"/>
                <a:cs typeface="+mj-lt" pitchFamily="34" charset="-120"/>
              </a:rPr>
              <a:t>Should</a:t>
            </a:r>
            <a:endParaRPr lang="en-US" sz="2200" dirty="0"/>
          </a:p>
        </p:txBody>
      </p:sp>
      <p:sp>
        <p:nvSpPr>
          <p:cNvPr id="13" name="text_15"/>
          <p:cNvSpPr txBox="1"/>
          <p:nvPr/>
        </p:nvSpPr>
        <p:spPr>
          <a:xfrm>
            <a:off x="3520440" y="2606040"/>
            <a:ext cx="2103120" cy="1691640"/>
          </a:xfrm>
          <a:prstGeom prst="rect">
            <a:avLst/>
          </a:prstGeom>
          <a:noFill/>
          <a:ln/>
        </p:spPr>
        <p:txBody>
          <a:bodyPr wrap="square" lIns="0" tIns="0" rIns="0" bIns="0" rtlCol="0" anchor="t"/>
          <a:lstStyle/>
          <a:p>
            <a:pPr algn="ctr" indent="0" marL="0">
              <a:buNone/>
            </a:pPr>
            <a:r>
              <a:rPr lang="en-US" sz="1500" dirty="0">
                <a:solidFill>
                  <a:schemeClr val="tx1"/>
                </a:solidFill>
              </a:rPr>
              <a:t>Calculate the circumference and area of a circle, rounding sensibly or leaving answers in terms of π</a:t>
            </a:r>
            <a:endParaRPr lang="en-US" sz="1500" dirty="0"/>
          </a:p>
        </p:txBody>
      </p:sp>
      <p:sp>
        <p:nvSpPr>
          <p:cNvPr id="14" name="card_16"/>
          <p:cNvSpPr/>
          <p:nvPr/>
        </p:nvSpPr>
        <p:spPr>
          <a:xfrm>
            <a:off x="6126480" y="1188720"/>
            <a:ext cx="2560320" cy="3246120"/>
          </a:xfrm>
          <a:prstGeom prst="roundRect">
            <a:avLst>
              <a:gd name="adj" fmla="val 4286"/>
            </a:avLst>
          </a:prstGeom>
          <a:solidFill>
            <a:schemeClr val="bg2"/>
          </a:solidFill>
          <a:ln w="12700">
            <a:solidFill>
              <a:schemeClr val="bg2"/>
            </a:solidFill>
            <a:prstDash val="solid"/>
          </a:ln>
        </p:spPr>
      </p:sp>
      <p:sp>
        <p:nvSpPr>
          <p:cNvPr id="15" name="badge_17"/>
          <p:cNvSpPr/>
          <p:nvPr/>
        </p:nvSpPr>
        <p:spPr>
          <a:xfrm>
            <a:off x="7132320" y="1417320"/>
            <a:ext cx="548640" cy="548640"/>
          </a:xfrm>
          <a:prstGeom prst="ellipse">
            <a:avLst/>
          </a:prstGeom>
          <a:solidFill>
            <a:schemeClr val="accent1"/>
          </a:solidFill>
          <a:ln w="12700">
            <a:solidFill>
              <a:schemeClr val="accent1"/>
            </a:solidFill>
            <a:prstDash val="solid"/>
          </a:ln>
        </p:spPr>
      </p:sp>
      <p:sp>
        <p:nvSpPr>
          <p:cNvPr id="16" name="badgeText_18"/>
          <p:cNvSpPr txBox="1"/>
          <p:nvPr/>
        </p:nvSpPr>
        <p:spPr>
          <a:xfrm>
            <a:off x="7132320" y="141732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C</a:t>
            </a:r>
            <a:endParaRPr lang="en-US" sz="1800" dirty="0"/>
          </a:p>
        </p:txBody>
      </p:sp>
      <p:sp>
        <p:nvSpPr>
          <p:cNvPr id="17" name="text_19"/>
          <p:cNvSpPr txBox="1"/>
          <p:nvPr/>
        </p:nvSpPr>
        <p:spPr>
          <a:xfrm>
            <a:off x="6309360" y="2103120"/>
            <a:ext cx="2194560" cy="411480"/>
          </a:xfrm>
          <a:prstGeom prst="rect">
            <a:avLst/>
          </a:prstGeom>
          <a:noFill/>
          <a:ln/>
        </p:spPr>
        <p:txBody>
          <a:bodyPr wrap="square" lIns="0" tIns="0" rIns="0" bIns="0" rtlCol="0" anchor="t"/>
          <a:lstStyle/>
          <a:p>
            <a:pPr algn="ctr" indent="0" marL="0">
              <a:buNone/>
            </a:pPr>
            <a:r>
              <a:rPr lang="en-US" sz="2200" b="1" dirty="0">
                <a:solidFill>
                  <a:schemeClr val="tx1"/>
                </a:solidFill>
                <a:latin typeface="+mj-lt" pitchFamily="34" charset="0"/>
                <a:ea typeface="+mj-lt" pitchFamily="34" charset="-122"/>
                <a:cs typeface="+mj-lt" pitchFamily="34" charset="-120"/>
              </a:rPr>
              <a:t>Could</a:t>
            </a:r>
            <a:endParaRPr lang="en-US" sz="2200" dirty="0"/>
          </a:p>
        </p:txBody>
      </p:sp>
      <p:sp>
        <p:nvSpPr>
          <p:cNvPr id="18" name="text_20"/>
          <p:cNvSpPr txBox="1"/>
          <p:nvPr/>
        </p:nvSpPr>
        <p:spPr>
          <a:xfrm>
            <a:off x="6355080" y="2606040"/>
            <a:ext cx="2103120" cy="1691640"/>
          </a:xfrm>
          <a:prstGeom prst="rect">
            <a:avLst/>
          </a:prstGeom>
          <a:noFill/>
          <a:ln/>
        </p:spPr>
        <p:txBody>
          <a:bodyPr wrap="square" lIns="0" tIns="0" rIns="0" bIns="0" rtlCol="0" anchor="t"/>
          <a:lstStyle/>
          <a:p>
            <a:pPr algn="ctr" indent="0" marL="0">
              <a:buNone/>
            </a:pPr>
            <a:r>
              <a:rPr lang="en-US" sz="1500" dirty="0">
                <a:solidFill>
                  <a:schemeClr val="tx1"/>
                </a:solidFill>
              </a:rPr>
              <a:t>Work backwards from a circumference or area and solve multi step real life problems</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Warm up: skills you'll need today</a:t>
            </a:r>
            <a:endParaRPr lang="en-US" sz="3200" dirty="0"/>
          </a:p>
        </p:txBody>
      </p:sp>
      <p:sp>
        <p:nvSpPr>
          <p:cNvPr id="4" name="card_21"/>
          <p:cNvSpPr/>
          <p:nvPr/>
        </p:nvSpPr>
        <p:spPr>
          <a:xfrm>
            <a:off x="457200" y="1097280"/>
            <a:ext cx="2560320" cy="1554480"/>
          </a:xfrm>
          <a:prstGeom prst="roundRect">
            <a:avLst>
              <a:gd name="adj" fmla="val 7059"/>
            </a:avLst>
          </a:prstGeom>
          <a:solidFill>
            <a:schemeClr val="bg2"/>
          </a:solidFill>
          <a:ln w="12700">
            <a:solidFill>
              <a:schemeClr val="bg2"/>
            </a:solidFill>
            <a:prstDash val="solid"/>
          </a:ln>
        </p:spPr>
      </p:sp>
      <p:sp>
        <p:nvSpPr>
          <p:cNvPr id="5" name="badge_22"/>
          <p:cNvSpPr/>
          <p:nvPr/>
        </p:nvSpPr>
        <p:spPr>
          <a:xfrm>
            <a:off x="621792" y="1261872"/>
            <a:ext cx="411480" cy="411480"/>
          </a:xfrm>
          <a:prstGeom prst="ellipse">
            <a:avLst/>
          </a:prstGeom>
          <a:solidFill>
            <a:schemeClr val="accent5"/>
          </a:solidFill>
          <a:ln w="12700">
            <a:solidFill>
              <a:schemeClr val="accent5"/>
            </a:solidFill>
            <a:prstDash val="solid"/>
          </a:ln>
        </p:spPr>
      </p:sp>
      <p:sp>
        <p:nvSpPr>
          <p:cNvPr id="6" name="badgeText_23"/>
          <p:cNvSpPr txBox="1"/>
          <p:nvPr/>
        </p:nvSpPr>
        <p:spPr>
          <a:xfrm>
            <a:off x="62179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24"/>
          <p:cNvSpPr txBox="1"/>
          <p:nvPr/>
        </p:nvSpPr>
        <p:spPr>
          <a:xfrm>
            <a:off x="117043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Halve 14</a:t>
            </a:r>
            <a:endParaRPr lang="en-US" sz="1500" dirty="0"/>
          </a:p>
        </p:txBody>
      </p:sp>
      <p:sp>
        <p:nvSpPr>
          <p:cNvPr id="8" name="card_25"/>
          <p:cNvSpPr/>
          <p:nvPr/>
        </p:nvSpPr>
        <p:spPr>
          <a:xfrm>
            <a:off x="3291840" y="1097280"/>
            <a:ext cx="2560320" cy="1554480"/>
          </a:xfrm>
          <a:prstGeom prst="roundRect">
            <a:avLst>
              <a:gd name="adj" fmla="val 7059"/>
            </a:avLst>
          </a:prstGeom>
          <a:solidFill>
            <a:schemeClr val="bg2"/>
          </a:solidFill>
          <a:ln w="12700">
            <a:solidFill>
              <a:schemeClr val="bg2"/>
            </a:solidFill>
            <a:prstDash val="solid"/>
          </a:ln>
        </p:spPr>
      </p:sp>
      <p:sp>
        <p:nvSpPr>
          <p:cNvPr id="9" name="badge_26"/>
          <p:cNvSpPr/>
          <p:nvPr/>
        </p:nvSpPr>
        <p:spPr>
          <a:xfrm>
            <a:off x="3456432" y="1261872"/>
            <a:ext cx="411480" cy="411480"/>
          </a:xfrm>
          <a:prstGeom prst="ellipse">
            <a:avLst/>
          </a:prstGeom>
          <a:solidFill>
            <a:schemeClr val="accent5"/>
          </a:solidFill>
          <a:ln w="12700">
            <a:solidFill>
              <a:schemeClr val="accent5"/>
            </a:solidFill>
            <a:prstDash val="solid"/>
          </a:ln>
        </p:spPr>
      </p:sp>
      <p:sp>
        <p:nvSpPr>
          <p:cNvPr id="10" name="badgeText_27"/>
          <p:cNvSpPr txBox="1"/>
          <p:nvPr/>
        </p:nvSpPr>
        <p:spPr>
          <a:xfrm>
            <a:off x="345643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_28"/>
          <p:cNvSpPr txBox="1"/>
          <p:nvPr/>
        </p:nvSpPr>
        <p:spPr>
          <a:xfrm>
            <a:off x="400507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Work out 6²</a:t>
            </a:r>
            <a:endParaRPr lang="en-US" sz="1500" dirty="0"/>
          </a:p>
        </p:txBody>
      </p:sp>
      <p:sp>
        <p:nvSpPr>
          <p:cNvPr id="12" name="card_29"/>
          <p:cNvSpPr/>
          <p:nvPr/>
        </p:nvSpPr>
        <p:spPr>
          <a:xfrm>
            <a:off x="6126480" y="1097280"/>
            <a:ext cx="2560320" cy="1554480"/>
          </a:xfrm>
          <a:prstGeom prst="roundRect">
            <a:avLst>
              <a:gd name="adj" fmla="val 7059"/>
            </a:avLst>
          </a:prstGeom>
          <a:solidFill>
            <a:schemeClr val="bg2"/>
          </a:solidFill>
          <a:ln w="12700">
            <a:solidFill>
              <a:schemeClr val="bg2"/>
            </a:solidFill>
            <a:prstDash val="solid"/>
          </a:ln>
        </p:spPr>
      </p:sp>
      <p:sp>
        <p:nvSpPr>
          <p:cNvPr id="13" name="badge_30"/>
          <p:cNvSpPr/>
          <p:nvPr/>
        </p:nvSpPr>
        <p:spPr>
          <a:xfrm>
            <a:off x="6291072" y="1261872"/>
            <a:ext cx="411480" cy="411480"/>
          </a:xfrm>
          <a:prstGeom prst="ellipse">
            <a:avLst/>
          </a:prstGeom>
          <a:solidFill>
            <a:schemeClr val="accent5"/>
          </a:solidFill>
          <a:ln w="12700">
            <a:solidFill>
              <a:schemeClr val="accent5"/>
            </a:solidFill>
            <a:prstDash val="solid"/>
          </a:ln>
        </p:spPr>
      </p:sp>
      <p:sp>
        <p:nvSpPr>
          <p:cNvPr id="14" name="badgeText_31"/>
          <p:cNvSpPr txBox="1"/>
          <p:nvPr/>
        </p:nvSpPr>
        <p:spPr>
          <a:xfrm>
            <a:off x="629107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_32"/>
          <p:cNvSpPr txBox="1"/>
          <p:nvPr/>
        </p:nvSpPr>
        <p:spPr>
          <a:xfrm>
            <a:off x="683971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Work out 2 × 4.5</a:t>
            </a:r>
            <a:endParaRPr lang="en-US" sz="1500" dirty="0"/>
          </a:p>
        </p:txBody>
      </p:sp>
      <p:sp>
        <p:nvSpPr>
          <p:cNvPr id="16" name="card_33"/>
          <p:cNvSpPr/>
          <p:nvPr/>
        </p:nvSpPr>
        <p:spPr>
          <a:xfrm>
            <a:off x="457200" y="2926080"/>
            <a:ext cx="2560320" cy="1554480"/>
          </a:xfrm>
          <a:prstGeom prst="roundRect">
            <a:avLst>
              <a:gd name="adj" fmla="val 7059"/>
            </a:avLst>
          </a:prstGeom>
          <a:solidFill>
            <a:schemeClr val="bg2"/>
          </a:solidFill>
          <a:ln w="12700">
            <a:solidFill>
              <a:schemeClr val="bg2"/>
            </a:solidFill>
            <a:prstDash val="solid"/>
          </a:ln>
        </p:spPr>
      </p:sp>
      <p:sp>
        <p:nvSpPr>
          <p:cNvPr id="17" name="badge_34"/>
          <p:cNvSpPr/>
          <p:nvPr/>
        </p:nvSpPr>
        <p:spPr>
          <a:xfrm>
            <a:off x="621792" y="3090672"/>
            <a:ext cx="411480" cy="411480"/>
          </a:xfrm>
          <a:prstGeom prst="ellipse">
            <a:avLst/>
          </a:prstGeom>
          <a:solidFill>
            <a:schemeClr val="accent5"/>
          </a:solidFill>
          <a:ln w="12700">
            <a:solidFill>
              <a:schemeClr val="accent5"/>
            </a:solidFill>
            <a:prstDash val="solid"/>
          </a:ln>
        </p:spPr>
      </p:sp>
      <p:sp>
        <p:nvSpPr>
          <p:cNvPr id="18" name="badgeText_35"/>
          <p:cNvSpPr txBox="1"/>
          <p:nvPr/>
        </p:nvSpPr>
        <p:spPr>
          <a:xfrm>
            <a:off x="62179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9" name="text_36"/>
          <p:cNvSpPr txBox="1"/>
          <p:nvPr/>
        </p:nvSpPr>
        <p:spPr>
          <a:xfrm>
            <a:off x="117043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Round 31.4159 to 1 decimal place</a:t>
            </a:r>
            <a:endParaRPr lang="en-US" sz="1500" dirty="0"/>
          </a:p>
        </p:txBody>
      </p:sp>
      <p:sp>
        <p:nvSpPr>
          <p:cNvPr id="20" name="card_37"/>
          <p:cNvSpPr/>
          <p:nvPr/>
        </p:nvSpPr>
        <p:spPr>
          <a:xfrm>
            <a:off x="3291840" y="2926080"/>
            <a:ext cx="2560320" cy="1554480"/>
          </a:xfrm>
          <a:prstGeom prst="roundRect">
            <a:avLst>
              <a:gd name="adj" fmla="val 7059"/>
            </a:avLst>
          </a:prstGeom>
          <a:solidFill>
            <a:schemeClr val="bg2"/>
          </a:solidFill>
          <a:ln w="12700">
            <a:solidFill>
              <a:schemeClr val="bg2"/>
            </a:solidFill>
            <a:prstDash val="solid"/>
          </a:ln>
        </p:spPr>
      </p:sp>
      <p:sp>
        <p:nvSpPr>
          <p:cNvPr id="21" name="badge_38"/>
          <p:cNvSpPr/>
          <p:nvPr/>
        </p:nvSpPr>
        <p:spPr>
          <a:xfrm>
            <a:off x="3456432" y="3090672"/>
            <a:ext cx="411480" cy="411480"/>
          </a:xfrm>
          <a:prstGeom prst="ellipse">
            <a:avLst/>
          </a:prstGeom>
          <a:solidFill>
            <a:schemeClr val="accent5"/>
          </a:solidFill>
          <a:ln w="12700">
            <a:solidFill>
              <a:schemeClr val="accent5"/>
            </a:solidFill>
            <a:prstDash val="solid"/>
          </a:ln>
        </p:spPr>
      </p:sp>
      <p:sp>
        <p:nvSpPr>
          <p:cNvPr id="22" name="badgeText_39"/>
          <p:cNvSpPr txBox="1"/>
          <p:nvPr/>
        </p:nvSpPr>
        <p:spPr>
          <a:xfrm>
            <a:off x="345643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3" name="text_40"/>
          <p:cNvSpPr txBox="1"/>
          <p:nvPr/>
        </p:nvSpPr>
        <p:spPr>
          <a:xfrm>
            <a:off x="400507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Round 12.566 to 1 decimal place</a:t>
            </a:r>
            <a:endParaRPr lang="en-US" sz="1500" dirty="0"/>
          </a:p>
        </p:txBody>
      </p:sp>
      <p:sp>
        <p:nvSpPr>
          <p:cNvPr id="24" name="card_41"/>
          <p:cNvSpPr/>
          <p:nvPr/>
        </p:nvSpPr>
        <p:spPr>
          <a:xfrm>
            <a:off x="6126480" y="2926080"/>
            <a:ext cx="2560320" cy="1554480"/>
          </a:xfrm>
          <a:prstGeom prst="roundRect">
            <a:avLst>
              <a:gd name="adj" fmla="val 7059"/>
            </a:avLst>
          </a:prstGeom>
          <a:solidFill>
            <a:schemeClr val="bg2"/>
          </a:solidFill>
          <a:ln w="12700">
            <a:solidFill>
              <a:schemeClr val="bg2"/>
            </a:solidFill>
            <a:prstDash val="solid"/>
          </a:ln>
        </p:spPr>
      </p:sp>
      <p:sp>
        <p:nvSpPr>
          <p:cNvPr id="25" name="badge_42"/>
          <p:cNvSpPr/>
          <p:nvPr/>
        </p:nvSpPr>
        <p:spPr>
          <a:xfrm>
            <a:off x="6291072" y="3090672"/>
            <a:ext cx="411480" cy="411480"/>
          </a:xfrm>
          <a:prstGeom prst="ellipse">
            <a:avLst/>
          </a:prstGeom>
          <a:solidFill>
            <a:schemeClr val="accent5"/>
          </a:solidFill>
          <a:ln w="12700">
            <a:solidFill>
              <a:schemeClr val="accent5"/>
            </a:solidFill>
            <a:prstDash val="solid"/>
          </a:ln>
        </p:spPr>
      </p:sp>
      <p:sp>
        <p:nvSpPr>
          <p:cNvPr id="26" name="badgeText_43"/>
          <p:cNvSpPr txBox="1"/>
          <p:nvPr/>
        </p:nvSpPr>
        <p:spPr>
          <a:xfrm>
            <a:off x="629107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7" name="text_44"/>
          <p:cNvSpPr txBox="1"/>
          <p:nvPr/>
        </p:nvSpPr>
        <p:spPr>
          <a:xfrm>
            <a:off x="683971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What is √49?</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Warm up: answers</a:t>
            </a:r>
            <a:endParaRPr lang="en-US" sz="3200" dirty="0"/>
          </a:p>
        </p:txBody>
      </p:sp>
      <p:sp>
        <p:nvSpPr>
          <p:cNvPr id="4" name="card_45"/>
          <p:cNvSpPr/>
          <p:nvPr/>
        </p:nvSpPr>
        <p:spPr>
          <a:xfrm>
            <a:off x="457200" y="1097280"/>
            <a:ext cx="2560320" cy="1554480"/>
          </a:xfrm>
          <a:prstGeom prst="roundRect">
            <a:avLst>
              <a:gd name="adj" fmla="val 7059"/>
            </a:avLst>
          </a:prstGeom>
          <a:solidFill>
            <a:schemeClr val="bg2"/>
          </a:solidFill>
          <a:ln w="12700">
            <a:solidFill>
              <a:schemeClr val="bg2"/>
            </a:solidFill>
            <a:prstDash val="solid"/>
          </a:ln>
        </p:spPr>
      </p:sp>
      <p:sp>
        <p:nvSpPr>
          <p:cNvPr id="5" name="badge_46"/>
          <p:cNvSpPr/>
          <p:nvPr/>
        </p:nvSpPr>
        <p:spPr>
          <a:xfrm>
            <a:off x="621792" y="1261872"/>
            <a:ext cx="411480" cy="411480"/>
          </a:xfrm>
          <a:prstGeom prst="ellipse">
            <a:avLst/>
          </a:prstGeom>
          <a:solidFill>
            <a:schemeClr val="accent5"/>
          </a:solidFill>
          <a:ln w="12700">
            <a:solidFill>
              <a:schemeClr val="accent5"/>
            </a:solidFill>
            <a:prstDash val="solid"/>
          </a:ln>
        </p:spPr>
      </p:sp>
      <p:sp>
        <p:nvSpPr>
          <p:cNvPr id="6" name="badgeText_47"/>
          <p:cNvSpPr txBox="1"/>
          <p:nvPr/>
        </p:nvSpPr>
        <p:spPr>
          <a:xfrm>
            <a:off x="62179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48"/>
          <p:cNvSpPr txBox="1"/>
          <p:nvPr/>
        </p:nvSpPr>
        <p:spPr>
          <a:xfrm>
            <a:off x="117043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Halve 14</a:t>
            </a:r>
            <a:endParaRPr lang="en-US" sz="1400" dirty="0"/>
          </a:p>
        </p:txBody>
      </p:sp>
      <p:sp>
        <p:nvSpPr>
          <p:cNvPr id="8" name="text_49"/>
          <p:cNvSpPr txBox="1"/>
          <p:nvPr/>
        </p:nvSpPr>
        <p:spPr>
          <a:xfrm>
            <a:off x="64008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7</a:t>
            </a:r>
            <a:endParaRPr lang="en-US" sz="2000" dirty="0"/>
          </a:p>
        </p:txBody>
      </p:sp>
      <p:sp>
        <p:nvSpPr>
          <p:cNvPr id="9" name="card_50"/>
          <p:cNvSpPr/>
          <p:nvPr/>
        </p:nvSpPr>
        <p:spPr>
          <a:xfrm>
            <a:off x="3291840" y="1097280"/>
            <a:ext cx="2560320" cy="1554480"/>
          </a:xfrm>
          <a:prstGeom prst="roundRect">
            <a:avLst>
              <a:gd name="adj" fmla="val 7059"/>
            </a:avLst>
          </a:prstGeom>
          <a:solidFill>
            <a:schemeClr val="bg2"/>
          </a:solidFill>
          <a:ln w="12700">
            <a:solidFill>
              <a:schemeClr val="bg2"/>
            </a:solidFill>
            <a:prstDash val="solid"/>
          </a:ln>
        </p:spPr>
      </p:sp>
      <p:sp>
        <p:nvSpPr>
          <p:cNvPr id="10" name="badge_51"/>
          <p:cNvSpPr/>
          <p:nvPr/>
        </p:nvSpPr>
        <p:spPr>
          <a:xfrm>
            <a:off x="3456432" y="1261872"/>
            <a:ext cx="411480" cy="411480"/>
          </a:xfrm>
          <a:prstGeom prst="ellipse">
            <a:avLst/>
          </a:prstGeom>
          <a:solidFill>
            <a:schemeClr val="accent5"/>
          </a:solidFill>
          <a:ln w="12700">
            <a:solidFill>
              <a:schemeClr val="accent5"/>
            </a:solidFill>
            <a:prstDash val="solid"/>
          </a:ln>
        </p:spPr>
      </p:sp>
      <p:sp>
        <p:nvSpPr>
          <p:cNvPr id="11" name="badgeText_52"/>
          <p:cNvSpPr txBox="1"/>
          <p:nvPr/>
        </p:nvSpPr>
        <p:spPr>
          <a:xfrm>
            <a:off x="345643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ext_53"/>
          <p:cNvSpPr txBox="1"/>
          <p:nvPr/>
        </p:nvSpPr>
        <p:spPr>
          <a:xfrm>
            <a:off x="400507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6²</a:t>
            </a:r>
            <a:endParaRPr lang="en-US" sz="1400" dirty="0"/>
          </a:p>
        </p:txBody>
      </p:sp>
      <p:sp>
        <p:nvSpPr>
          <p:cNvPr id="13" name="text_54"/>
          <p:cNvSpPr txBox="1"/>
          <p:nvPr/>
        </p:nvSpPr>
        <p:spPr>
          <a:xfrm>
            <a:off x="347472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36</a:t>
            </a:r>
            <a:endParaRPr lang="en-US" sz="2000" dirty="0"/>
          </a:p>
        </p:txBody>
      </p:sp>
      <p:sp>
        <p:nvSpPr>
          <p:cNvPr id="14" name="card_55"/>
          <p:cNvSpPr/>
          <p:nvPr/>
        </p:nvSpPr>
        <p:spPr>
          <a:xfrm>
            <a:off x="6126480" y="1097280"/>
            <a:ext cx="2560320" cy="1554480"/>
          </a:xfrm>
          <a:prstGeom prst="roundRect">
            <a:avLst>
              <a:gd name="adj" fmla="val 7059"/>
            </a:avLst>
          </a:prstGeom>
          <a:solidFill>
            <a:schemeClr val="bg2"/>
          </a:solidFill>
          <a:ln w="12700">
            <a:solidFill>
              <a:schemeClr val="bg2"/>
            </a:solidFill>
            <a:prstDash val="solid"/>
          </a:ln>
        </p:spPr>
      </p:sp>
      <p:sp>
        <p:nvSpPr>
          <p:cNvPr id="15" name="badge_56"/>
          <p:cNvSpPr/>
          <p:nvPr/>
        </p:nvSpPr>
        <p:spPr>
          <a:xfrm>
            <a:off x="6291072" y="1261872"/>
            <a:ext cx="411480" cy="411480"/>
          </a:xfrm>
          <a:prstGeom prst="ellipse">
            <a:avLst/>
          </a:prstGeom>
          <a:solidFill>
            <a:schemeClr val="accent5"/>
          </a:solidFill>
          <a:ln w="12700">
            <a:solidFill>
              <a:schemeClr val="accent5"/>
            </a:solidFill>
            <a:prstDash val="solid"/>
          </a:ln>
        </p:spPr>
      </p:sp>
      <p:sp>
        <p:nvSpPr>
          <p:cNvPr id="16" name="badgeText_57"/>
          <p:cNvSpPr txBox="1"/>
          <p:nvPr/>
        </p:nvSpPr>
        <p:spPr>
          <a:xfrm>
            <a:off x="629107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7" name="text_58"/>
          <p:cNvSpPr txBox="1"/>
          <p:nvPr/>
        </p:nvSpPr>
        <p:spPr>
          <a:xfrm>
            <a:off x="683971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2 × 4.5</a:t>
            </a:r>
            <a:endParaRPr lang="en-US" sz="1400" dirty="0"/>
          </a:p>
        </p:txBody>
      </p:sp>
      <p:sp>
        <p:nvSpPr>
          <p:cNvPr id="18" name="text_59"/>
          <p:cNvSpPr txBox="1"/>
          <p:nvPr/>
        </p:nvSpPr>
        <p:spPr>
          <a:xfrm>
            <a:off x="630936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9</a:t>
            </a:r>
            <a:endParaRPr lang="en-US" sz="2000" dirty="0"/>
          </a:p>
        </p:txBody>
      </p:sp>
      <p:sp>
        <p:nvSpPr>
          <p:cNvPr id="19" name="card_60"/>
          <p:cNvSpPr/>
          <p:nvPr/>
        </p:nvSpPr>
        <p:spPr>
          <a:xfrm>
            <a:off x="457200" y="2926080"/>
            <a:ext cx="2560320" cy="1554480"/>
          </a:xfrm>
          <a:prstGeom prst="roundRect">
            <a:avLst>
              <a:gd name="adj" fmla="val 7059"/>
            </a:avLst>
          </a:prstGeom>
          <a:solidFill>
            <a:schemeClr val="bg2"/>
          </a:solidFill>
          <a:ln w="12700">
            <a:solidFill>
              <a:schemeClr val="bg2"/>
            </a:solidFill>
            <a:prstDash val="solid"/>
          </a:ln>
        </p:spPr>
      </p:sp>
      <p:sp>
        <p:nvSpPr>
          <p:cNvPr id="20" name="badge_61"/>
          <p:cNvSpPr/>
          <p:nvPr/>
        </p:nvSpPr>
        <p:spPr>
          <a:xfrm>
            <a:off x="621792" y="3090672"/>
            <a:ext cx="411480" cy="411480"/>
          </a:xfrm>
          <a:prstGeom prst="ellipse">
            <a:avLst/>
          </a:prstGeom>
          <a:solidFill>
            <a:schemeClr val="accent5"/>
          </a:solidFill>
          <a:ln w="12700">
            <a:solidFill>
              <a:schemeClr val="accent5"/>
            </a:solidFill>
            <a:prstDash val="solid"/>
          </a:ln>
        </p:spPr>
      </p:sp>
      <p:sp>
        <p:nvSpPr>
          <p:cNvPr id="21" name="badgeText_62"/>
          <p:cNvSpPr txBox="1"/>
          <p:nvPr/>
        </p:nvSpPr>
        <p:spPr>
          <a:xfrm>
            <a:off x="62179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2" name="text_63"/>
          <p:cNvSpPr txBox="1"/>
          <p:nvPr/>
        </p:nvSpPr>
        <p:spPr>
          <a:xfrm>
            <a:off x="117043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31.4159 to 1 dp</a:t>
            </a:r>
            <a:endParaRPr lang="en-US" sz="1400" dirty="0"/>
          </a:p>
        </p:txBody>
      </p:sp>
      <p:sp>
        <p:nvSpPr>
          <p:cNvPr id="23" name="text_64"/>
          <p:cNvSpPr txBox="1"/>
          <p:nvPr/>
        </p:nvSpPr>
        <p:spPr>
          <a:xfrm>
            <a:off x="64008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31.4</a:t>
            </a:r>
            <a:endParaRPr lang="en-US" sz="2000" dirty="0"/>
          </a:p>
        </p:txBody>
      </p:sp>
      <p:sp>
        <p:nvSpPr>
          <p:cNvPr id="24" name="card_65"/>
          <p:cNvSpPr/>
          <p:nvPr/>
        </p:nvSpPr>
        <p:spPr>
          <a:xfrm>
            <a:off x="3291840" y="2926080"/>
            <a:ext cx="2560320" cy="1554480"/>
          </a:xfrm>
          <a:prstGeom prst="roundRect">
            <a:avLst>
              <a:gd name="adj" fmla="val 7059"/>
            </a:avLst>
          </a:prstGeom>
          <a:solidFill>
            <a:schemeClr val="bg2"/>
          </a:solidFill>
          <a:ln w="12700">
            <a:solidFill>
              <a:schemeClr val="bg2"/>
            </a:solidFill>
            <a:prstDash val="solid"/>
          </a:ln>
        </p:spPr>
      </p:sp>
      <p:sp>
        <p:nvSpPr>
          <p:cNvPr id="25" name="badge_66"/>
          <p:cNvSpPr/>
          <p:nvPr/>
        </p:nvSpPr>
        <p:spPr>
          <a:xfrm>
            <a:off x="3456432" y="3090672"/>
            <a:ext cx="411480" cy="411480"/>
          </a:xfrm>
          <a:prstGeom prst="ellipse">
            <a:avLst/>
          </a:prstGeom>
          <a:solidFill>
            <a:schemeClr val="accent5"/>
          </a:solidFill>
          <a:ln w="12700">
            <a:solidFill>
              <a:schemeClr val="accent5"/>
            </a:solidFill>
            <a:prstDash val="solid"/>
          </a:ln>
        </p:spPr>
      </p:sp>
      <p:sp>
        <p:nvSpPr>
          <p:cNvPr id="26" name="badgeText_67"/>
          <p:cNvSpPr txBox="1"/>
          <p:nvPr/>
        </p:nvSpPr>
        <p:spPr>
          <a:xfrm>
            <a:off x="345643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7" name="text_68"/>
          <p:cNvSpPr txBox="1"/>
          <p:nvPr/>
        </p:nvSpPr>
        <p:spPr>
          <a:xfrm>
            <a:off x="400507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12.566 to 1 dp</a:t>
            </a:r>
            <a:endParaRPr lang="en-US" sz="1400" dirty="0"/>
          </a:p>
        </p:txBody>
      </p:sp>
      <p:sp>
        <p:nvSpPr>
          <p:cNvPr id="28" name="text_69"/>
          <p:cNvSpPr txBox="1"/>
          <p:nvPr/>
        </p:nvSpPr>
        <p:spPr>
          <a:xfrm>
            <a:off x="347472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12.6</a:t>
            </a:r>
            <a:endParaRPr lang="en-US" sz="2000" dirty="0"/>
          </a:p>
        </p:txBody>
      </p:sp>
      <p:sp>
        <p:nvSpPr>
          <p:cNvPr id="29" name="card_70"/>
          <p:cNvSpPr/>
          <p:nvPr/>
        </p:nvSpPr>
        <p:spPr>
          <a:xfrm>
            <a:off x="6126480" y="2926080"/>
            <a:ext cx="2560320" cy="1554480"/>
          </a:xfrm>
          <a:prstGeom prst="roundRect">
            <a:avLst>
              <a:gd name="adj" fmla="val 7059"/>
            </a:avLst>
          </a:prstGeom>
          <a:solidFill>
            <a:schemeClr val="bg2"/>
          </a:solidFill>
          <a:ln w="12700">
            <a:solidFill>
              <a:schemeClr val="bg2"/>
            </a:solidFill>
            <a:prstDash val="solid"/>
          </a:ln>
        </p:spPr>
      </p:sp>
      <p:sp>
        <p:nvSpPr>
          <p:cNvPr id="30" name="badge_71"/>
          <p:cNvSpPr/>
          <p:nvPr/>
        </p:nvSpPr>
        <p:spPr>
          <a:xfrm>
            <a:off x="6291072" y="3090672"/>
            <a:ext cx="411480" cy="411480"/>
          </a:xfrm>
          <a:prstGeom prst="ellipse">
            <a:avLst/>
          </a:prstGeom>
          <a:solidFill>
            <a:schemeClr val="accent5"/>
          </a:solidFill>
          <a:ln w="12700">
            <a:solidFill>
              <a:schemeClr val="accent5"/>
            </a:solidFill>
            <a:prstDash val="solid"/>
          </a:ln>
        </p:spPr>
      </p:sp>
      <p:sp>
        <p:nvSpPr>
          <p:cNvPr id="31" name="badgeText_72"/>
          <p:cNvSpPr txBox="1"/>
          <p:nvPr/>
        </p:nvSpPr>
        <p:spPr>
          <a:xfrm>
            <a:off x="629107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2" name="text_73"/>
          <p:cNvSpPr txBox="1"/>
          <p:nvPr/>
        </p:nvSpPr>
        <p:spPr>
          <a:xfrm>
            <a:off x="683971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√49</a:t>
            </a:r>
            <a:endParaRPr lang="en-US" sz="1400" dirty="0"/>
          </a:p>
        </p:txBody>
      </p:sp>
      <p:sp>
        <p:nvSpPr>
          <p:cNvPr id="33" name="text_74"/>
          <p:cNvSpPr txBox="1"/>
          <p:nvPr/>
        </p:nvSpPr>
        <p:spPr>
          <a:xfrm>
            <a:off x="630936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7</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Key words: parts of a circle</a:t>
            </a:r>
            <a:endParaRPr lang="en-US" sz="3200" dirty="0"/>
          </a:p>
        </p:txBody>
      </p:sp>
      <p:sp>
        <p:nvSpPr>
          <p:cNvPr id="4" name="card_75"/>
          <p:cNvSpPr/>
          <p:nvPr/>
        </p:nvSpPr>
        <p:spPr>
          <a:xfrm>
            <a:off x="457200" y="1097280"/>
            <a:ext cx="3657600" cy="3429000"/>
          </a:xfrm>
          <a:prstGeom prst="roundRect">
            <a:avLst>
              <a:gd name="adj" fmla="val 3200"/>
            </a:avLst>
          </a:prstGeom>
          <a:solidFill>
            <a:schemeClr val="bg2"/>
          </a:solidFill>
          <a:ln w="12700">
            <a:solidFill>
              <a:schemeClr val="bg2"/>
            </a:solidFill>
            <a:prstDash val="solid"/>
          </a:ln>
        </p:spPr>
      </p:sp>
      <p:sp>
        <p:nvSpPr>
          <p:cNvPr id="5" name="circle_76"/>
          <p:cNvSpPr/>
          <p:nvPr/>
        </p:nvSpPr>
        <p:spPr>
          <a:xfrm>
            <a:off x="1005840" y="1554480"/>
            <a:ext cx="2560320" cy="2560320"/>
          </a:xfrm>
          <a:prstGeom prst="ellipse">
            <a:avLst/>
          </a:prstGeom>
          <a:solidFill>
            <a:schemeClr val="bg1"/>
          </a:solidFill>
          <a:ln w="44450">
            <a:solidFill>
              <a:schemeClr val="accent3"/>
            </a:solidFill>
            <a:prstDash val="solid"/>
          </a:ln>
        </p:spPr>
      </p:sp>
      <p:sp>
        <p:nvSpPr>
          <p:cNvPr id="6" name="line_77"/>
          <p:cNvSpPr/>
          <p:nvPr/>
        </p:nvSpPr>
        <p:spPr>
          <a:xfrm>
            <a:off x="1005840" y="2834640"/>
            <a:ext cx="2560320" cy="0"/>
          </a:xfrm>
          <a:prstGeom prst="line">
            <a:avLst/>
          </a:prstGeom>
          <a:noFill/>
          <a:ln w="34925">
            <a:solidFill>
              <a:schemeClr val="accent4"/>
            </a:solidFill>
            <a:prstDash val="solid"/>
          </a:ln>
        </p:spPr>
      </p:sp>
      <p:sp>
        <p:nvSpPr>
          <p:cNvPr id="7" name="text_78"/>
          <p:cNvSpPr txBox="1"/>
          <p:nvPr/>
        </p:nvSpPr>
        <p:spPr>
          <a:xfrm>
            <a:off x="1261872" y="2907792"/>
            <a:ext cx="2048256"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8" name="line_79"/>
          <p:cNvSpPr/>
          <p:nvPr/>
        </p:nvSpPr>
        <p:spPr>
          <a:xfrm flipV="1">
            <a:off x="2286000" y="1929430"/>
            <a:ext cx="905210" cy="905210"/>
          </a:xfrm>
          <a:prstGeom prst="line">
            <a:avLst/>
          </a:prstGeom>
          <a:noFill/>
          <a:ln w="34925">
            <a:solidFill>
              <a:schemeClr val="accent2"/>
            </a:solidFill>
            <a:prstDash val="solid"/>
          </a:ln>
        </p:spPr>
      </p:sp>
      <p:sp>
        <p:nvSpPr>
          <p:cNvPr id="9" name="text_80"/>
          <p:cNvSpPr txBox="1"/>
          <p:nvPr/>
        </p:nvSpPr>
        <p:spPr>
          <a:xfrm>
            <a:off x="2011680" y="1995221"/>
            <a:ext cx="411480" cy="292608"/>
          </a:xfrm>
          <a:prstGeom prst="rect">
            <a:avLst/>
          </a:prstGeom>
          <a:noFill/>
          <a:ln/>
        </p:spPr>
        <p:txBody>
          <a:bodyPr wrap="square" lIns="0" tIns="0" rIns="0" bIns="0" rtlCol="0" anchor="t"/>
          <a:lstStyle/>
          <a:p>
            <a:pPr algn="r" indent="0" marL="0">
              <a:buNone/>
            </a:pPr>
            <a:r>
              <a:rPr lang="en-US" sz="1500" b="1" dirty="0">
                <a:solidFill>
                  <a:schemeClr val="accent2"/>
                </a:solidFill>
              </a:rPr>
              <a:t>r</a:t>
            </a:r>
            <a:endParaRPr lang="en-US" sz="1500" dirty="0"/>
          </a:p>
        </p:txBody>
      </p:sp>
      <p:sp>
        <p:nvSpPr>
          <p:cNvPr id="10" name="centre_81"/>
          <p:cNvSpPr/>
          <p:nvPr/>
        </p:nvSpPr>
        <p:spPr>
          <a:xfrm>
            <a:off x="2240280" y="2788920"/>
            <a:ext cx="91440" cy="91440"/>
          </a:xfrm>
          <a:prstGeom prst="ellipse">
            <a:avLst/>
          </a:prstGeom>
          <a:solidFill>
            <a:schemeClr val="tx1"/>
          </a:solidFill>
          <a:ln w="12700">
            <a:solidFill>
              <a:schemeClr val="tx1"/>
            </a:solidFill>
            <a:prstDash val="solid"/>
          </a:ln>
        </p:spPr>
      </p:sp>
      <p:sp>
        <p:nvSpPr>
          <p:cNvPr id="11" name="text_82"/>
          <p:cNvSpPr txBox="1"/>
          <p:nvPr/>
        </p:nvSpPr>
        <p:spPr>
          <a:xfrm>
            <a:off x="3291840" y="1508760"/>
            <a:ext cx="365760" cy="365760"/>
          </a:xfrm>
          <a:prstGeom prst="rect">
            <a:avLst/>
          </a:prstGeom>
          <a:noFill/>
          <a:ln/>
        </p:spPr>
        <p:txBody>
          <a:bodyPr wrap="square" lIns="0" tIns="0" rIns="0" bIns="0" rtlCol="0" anchor="t"/>
          <a:lstStyle/>
          <a:p>
            <a:pPr algn="ctr" indent="0" marL="0">
              <a:buNone/>
            </a:pPr>
            <a:r>
              <a:rPr lang="en-US" sz="1800" b="1" dirty="0">
                <a:solidFill>
                  <a:schemeClr val="accent3"/>
                </a:solidFill>
              </a:rPr>
              <a:t>C</a:t>
            </a:r>
            <a:endParaRPr lang="en-US" sz="1800" dirty="0"/>
          </a:p>
        </p:txBody>
      </p:sp>
      <p:sp>
        <p:nvSpPr>
          <p:cNvPr id="12" name="card_83"/>
          <p:cNvSpPr/>
          <p:nvPr/>
        </p:nvSpPr>
        <p:spPr>
          <a:xfrm>
            <a:off x="4389120" y="1097280"/>
            <a:ext cx="4297680" cy="749808"/>
          </a:xfrm>
          <a:prstGeom prst="roundRect">
            <a:avLst>
              <a:gd name="adj" fmla="val 14634"/>
            </a:avLst>
          </a:prstGeom>
          <a:solidFill>
            <a:schemeClr val="bg2"/>
          </a:solidFill>
          <a:ln w="12700">
            <a:solidFill>
              <a:schemeClr val="bg2"/>
            </a:solidFill>
            <a:prstDash val="solid"/>
          </a:ln>
        </p:spPr>
      </p:sp>
      <p:sp>
        <p:nvSpPr>
          <p:cNvPr id="13" name="key_84"/>
          <p:cNvSpPr/>
          <p:nvPr/>
        </p:nvSpPr>
        <p:spPr>
          <a:xfrm>
            <a:off x="4572000" y="1335024"/>
            <a:ext cx="274320" cy="274320"/>
          </a:xfrm>
          <a:prstGeom prst="ellipse">
            <a:avLst/>
          </a:prstGeom>
          <a:solidFill>
            <a:schemeClr val="tx1"/>
          </a:solidFill>
          <a:ln w="12700">
            <a:solidFill>
              <a:schemeClr val="tx1"/>
            </a:solidFill>
            <a:prstDash val="solid"/>
          </a:ln>
        </p:spPr>
      </p:sp>
      <p:sp>
        <p:nvSpPr>
          <p:cNvPr id="14" name="text_85"/>
          <p:cNvSpPr txBox="1"/>
          <p:nvPr/>
        </p:nvSpPr>
        <p:spPr>
          <a:xfrm>
            <a:off x="5029200" y="1170432"/>
            <a:ext cx="3474720" cy="301752"/>
          </a:xfrm>
          <a:prstGeom prst="rect">
            <a:avLst/>
          </a:prstGeom>
          <a:noFill/>
          <a:ln/>
        </p:spPr>
        <p:txBody>
          <a:bodyPr wrap="square" lIns="0" tIns="0" rIns="0" bIns="0" rtlCol="0" anchor="t"/>
          <a:lstStyle/>
          <a:p>
            <a:pPr algn="l" indent="0" marL="0">
              <a:buNone/>
            </a:pPr>
            <a:r>
              <a:rPr lang="en-US" sz="1600" b="1" dirty="0">
                <a:solidFill>
                  <a:schemeClr val="tx1"/>
                </a:solidFill>
                <a:latin typeface="+mj-lt" pitchFamily="34" charset="0"/>
                <a:ea typeface="+mj-lt" pitchFamily="34" charset="-122"/>
                <a:cs typeface="+mj-lt" pitchFamily="34" charset="-120"/>
              </a:rPr>
              <a:t>Centre</a:t>
            </a:r>
            <a:endParaRPr lang="en-US" sz="1600" dirty="0"/>
          </a:p>
        </p:txBody>
      </p:sp>
      <p:sp>
        <p:nvSpPr>
          <p:cNvPr id="15" name="text_86"/>
          <p:cNvSpPr txBox="1"/>
          <p:nvPr/>
        </p:nvSpPr>
        <p:spPr>
          <a:xfrm>
            <a:off x="5029200" y="1481328"/>
            <a:ext cx="3520440" cy="301752"/>
          </a:xfrm>
          <a:prstGeom prst="rect">
            <a:avLst/>
          </a:prstGeom>
          <a:noFill/>
          <a:ln/>
        </p:spPr>
        <p:txBody>
          <a:bodyPr wrap="square" lIns="0" tIns="0" rIns="0" bIns="0" rtlCol="0" anchor="t"/>
          <a:lstStyle/>
          <a:p>
            <a:pPr algn="l" indent="0" marL="0">
              <a:buNone/>
            </a:pPr>
            <a:r>
              <a:rPr lang="en-US" sz="1400" dirty="0">
                <a:solidFill>
                  <a:schemeClr val="tx2"/>
                </a:solidFill>
              </a:rPr>
              <a:t>The point in the middle of the circle</a:t>
            </a:r>
            <a:endParaRPr lang="en-US" sz="1400" dirty="0"/>
          </a:p>
        </p:txBody>
      </p:sp>
      <p:sp>
        <p:nvSpPr>
          <p:cNvPr id="16" name="card_87"/>
          <p:cNvSpPr/>
          <p:nvPr/>
        </p:nvSpPr>
        <p:spPr>
          <a:xfrm>
            <a:off x="4389120" y="1984248"/>
            <a:ext cx="4297680" cy="749808"/>
          </a:xfrm>
          <a:prstGeom prst="roundRect">
            <a:avLst>
              <a:gd name="adj" fmla="val 14634"/>
            </a:avLst>
          </a:prstGeom>
          <a:solidFill>
            <a:schemeClr val="bg2"/>
          </a:solidFill>
          <a:ln w="12700">
            <a:solidFill>
              <a:schemeClr val="bg2"/>
            </a:solidFill>
            <a:prstDash val="solid"/>
          </a:ln>
        </p:spPr>
      </p:sp>
      <p:sp>
        <p:nvSpPr>
          <p:cNvPr id="17" name="key_88"/>
          <p:cNvSpPr/>
          <p:nvPr/>
        </p:nvSpPr>
        <p:spPr>
          <a:xfrm>
            <a:off x="4572000" y="2221992"/>
            <a:ext cx="274320" cy="274320"/>
          </a:xfrm>
          <a:prstGeom prst="ellipse">
            <a:avLst/>
          </a:prstGeom>
          <a:solidFill>
            <a:schemeClr val="accent2"/>
          </a:solidFill>
          <a:ln w="12700">
            <a:solidFill>
              <a:schemeClr val="accent2"/>
            </a:solidFill>
            <a:prstDash val="solid"/>
          </a:ln>
        </p:spPr>
      </p:sp>
      <p:sp>
        <p:nvSpPr>
          <p:cNvPr id="18" name="text_89"/>
          <p:cNvSpPr txBox="1"/>
          <p:nvPr/>
        </p:nvSpPr>
        <p:spPr>
          <a:xfrm>
            <a:off x="5029200" y="2057400"/>
            <a:ext cx="3474720" cy="301752"/>
          </a:xfrm>
          <a:prstGeom prst="rect">
            <a:avLst/>
          </a:prstGeom>
          <a:noFill/>
          <a:ln/>
        </p:spPr>
        <p:txBody>
          <a:bodyPr wrap="square" lIns="0" tIns="0" rIns="0" bIns="0" rtlCol="0" anchor="t"/>
          <a:lstStyle/>
          <a:p>
            <a:pPr algn="l" indent="0" marL="0">
              <a:buNone/>
            </a:pPr>
            <a:r>
              <a:rPr lang="en-US" sz="1600" b="1" dirty="0">
                <a:solidFill>
                  <a:schemeClr val="tx1"/>
                </a:solidFill>
                <a:latin typeface="+mj-lt" pitchFamily="34" charset="0"/>
                <a:ea typeface="+mj-lt" pitchFamily="34" charset="-122"/>
                <a:cs typeface="+mj-lt" pitchFamily="34" charset="-120"/>
              </a:rPr>
              <a:t>Radius  r</a:t>
            </a:r>
            <a:endParaRPr lang="en-US" sz="1600" dirty="0"/>
          </a:p>
        </p:txBody>
      </p:sp>
      <p:sp>
        <p:nvSpPr>
          <p:cNvPr id="19" name="text_90"/>
          <p:cNvSpPr txBox="1"/>
          <p:nvPr/>
        </p:nvSpPr>
        <p:spPr>
          <a:xfrm>
            <a:off x="5029200" y="2368296"/>
            <a:ext cx="3520440" cy="301752"/>
          </a:xfrm>
          <a:prstGeom prst="rect">
            <a:avLst/>
          </a:prstGeom>
          <a:noFill/>
          <a:ln/>
        </p:spPr>
        <p:txBody>
          <a:bodyPr wrap="square" lIns="0" tIns="0" rIns="0" bIns="0" rtlCol="0" anchor="t"/>
          <a:lstStyle/>
          <a:p>
            <a:pPr algn="l" indent="0" marL="0">
              <a:buNone/>
            </a:pPr>
            <a:r>
              <a:rPr lang="en-US" sz="1400" dirty="0">
                <a:solidFill>
                  <a:schemeClr val="tx2"/>
                </a:solidFill>
              </a:rPr>
              <a:t>From the centre to the edge</a:t>
            </a:r>
            <a:endParaRPr lang="en-US" sz="1400" dirty="0"/>
          </a:p>
        </p:txBody>
      </p:sp>
      <p:sp>
        <p:nvSpPr>
          <p:cNvPr id="20" name="card_91"/>
          <p:cNvSpPr/>
          <p:nvPr/>
        </p:nvSpPr>
        <p:spPr>
          <a:xfrm>
            <a:off x="4389120" y="2871216"/>
            <a:ext cx="4297680" cy="749808"/>
          </a:xfrm>
          <a:prstGeom prst="roundRect">
            <a:avLst>
              <a:gd name="adj" fmla="val 14634"/>
            </a:avLst>
          </a:prstGeom>
          <a:solidFill>
            <a:schemeClr val="bg2"/>
          </a:solidFill>
          <a:ln w="12700">
            <a:solidFill>
              <a:schemeClr val="bg2"/>
            </a:solidFill>
            <a:prstDash val="solid"/>
          </a:ln>
        </p:spPr>
      </p:sp>
      <p:sp>
        <p:nvSpPr>
          <p:cNvPr id="21" name="key_92"/>
          <p:cNvSpPr/>
          <p:nvPr/>
        </p:nvSpPr>
        <p:spPr>
          <a:xfrm>
            <a:off x="4572000" y="3108960"/>
            <a:ext cx="274320" cy="274320"/>
          </a:xfrm>
          <a:prstGeom prst="ellipse">
            <a:avLst/>
          </a:prstGeom>
          <a:solidFill>
            <a:schemeClr val="accent4"/>
          </a:solidFill>
          <a:ln w="12700">
            <a:solidFill>
              <a:schemeClr val="accent4"/>
            </a:solidFill>
            <a:prstDash val="solid"/>
          </a:ln>
        </p:spPr>
      </p:sp>
      <p:sp>
        <p:nvSpPr>
          <p:cNvPr id="22" name="text_93"/>
          <p:cNvSpPr txBox="1"/>
          <p:nvPr/>
        </p:nvSpPr>
        <p:spPr>
          <a:xfrm>
            <a:off x="5029200" y="2944368"/>
            <a:ext cx="3474720" cy="301752"/>
          </a:xfrm>
          <a:prstGeom prst="rect">
            <a:avLst/>
          </a:prstGeom>
          <a:noFill/>
          <a:ln/>
        </p:spPr>
        <p:txBody>
          <a:bodyPr wrap="square" lIns="0" tIns="0" rIns="0" bIns="0" rtlCol="0" anchor="t"/>
          <a:lstStyle/>
          <a:p>
            <a:pPr algn="l" indent="0" marL="0">
              <a:buNone/>
            </a:pPr>
            <a:r>
              <a:rPr lang="en-US" sz="1600" b="1" dirty="0">
                <a:solidFill>
                  <a:schemeClr val="tx1"/>
                </a:solidFill>
                <a:latin typeface="+mj-lt" pitchFamily="34" charset="0"/>
                <a:ea typeface="+mj-lt" pitchFamily="34" charset="-122"/>
                <a:cs typeface="+mj-lt" pitchFamily="34" charset="-120"/>
              </a:rPr>
              <a:t>Diameter  d</a:t>
            </a:r>
            <a:endParaRPr lang="en-US" sz="1600" dirty="0"/>
          </a:p>
        </p:txBody>
      </p:sp>
      <p:sp>
        <p:nvSpPr>
          <p:cNvPr id="23" name="text_94"/>
          <p:cNvSpPr txBox="1"/>
          <p:nvPr/>
        </p:nvSpPr>
        <p:spPr>
          <a:xfrm>
            <a:off x="5029200" y="3255264"/>
            <a:ext cx="3520440" cy="301752"/>
          </a:xfrm>
          <a:prstGeom prst="rect">
            <a:avLst/>
          </a:prstGeom>
          <a:noFill/>
          <a:ln/>
        </p:spPr>
        <p:txBody>
          <a:bodyPr wrap="square" lIns="0" tIns="0" rIns="0" bIns="0" rtlCol="0" anchor="t"/>
          <a:lstStyle/>
          <a:p>
            <a:pPr algn="l" indent="0" marL="0">
              <a:buNone/>
            </a:pPr>
            <a:r>
              <a:rPr lang="en-US" sz="1400" dirty="0">
                <a:solidFill>
                  <a:schemeClr val="tx2"/>
                </a:solidFill>
              </a:rPr>
              <a:t>Across the circle through the centre: d = 2r</a:t>
            </a:r>
            <a:endParaRPr lang="en-US" sz="1400" dirty="0"/>
          </a:p>
        </p:txBody>
      </p:sp>
      <p:sp>
        <p:nvSpPr>
          <p:cNvPr id="24" name="card_95"/>
          <p:cNvSpPr/>
          <p:nvPr/>
        </p:nvSpPr>
        <p:spPr>
          <a:xfrm>
            <a:off x="4389120" y="3758184"/>
            <a:ext cx="4297680" cy="749808"/>
          </a:xfrm>
          <a:prstGeom prst="roundRect">
            <a:avLst>
              <a:gd name="adj" fmla="val 14634"/>
            </a:avLst>
          </a:prstGeom>
          <a:solidFill>
            <a:schemeClr val="bg2"/>
          </a:solidFill>
          <a:ln w="12700">
            <a:solidFill>
              <a:schemeClr val="bg2"/>
            </a:solidFill>
            <a:prstDash val="solid"/>
          </a:ln>
        </p:spPr>
      </p:sp>
      <p:sp>
        <p:nvSpPr>
          <p:cNvPr id="25" name="key_96"/>
          <p:cNvSpPr/>
          <p:nvPr/>
        </p:nvSpPr>
        <p:spPr>
          <a:xfrm>
            <a:off x="4572000" y="3995928"/>
            <a:ext cx="274320" cy="274320"/>
          </a:xfrm>
          <a:prstGeom prst="ellipse">
            <a:avLst/>
          </a:prstGeom>
          <a:solidFill>
            <a:schemeClr val="accent3"/>
          </a:solidFill>
          <a:ln w="12700">
            <a:solidFill>
              <a:schemeClr val="accent3"/>
            </a:solidFill>
            <a:prstDash val="solid"/>
          </a:ln>
        </p:spPr>
      </p:sp>
      <p:sp>
        <p:nvSpPr>
          <p:cNvPr id="26" name="text_97"/>
          <p:cNvSpPr txBox="1"/>
          <p:nvPr/>
        </p:nvSpPr>
        <p:spPr>
          <a:xfrm>
            <a:off x="5029200" y="3831336"/>
            <a:ext cx="3474720" cy="301752"/>
          </a:xfrm>
          <a:prstGeom prst="rect">
            <a:avLst/>
          </a:prstGeom>
          <a:noFill/>
          <a:ln/>
        </p:spPr>
        <p:txBody>
          <a:bodyPr wrap="square" lIns="0" tIns="0" rIns="0" bIns="0" rtlCol="0" anchor="t"/>
          <a:lstStyle/>
          <a:p>
            <a:pPr algn="l" indent="0" marL="0">
              <a:buNone/>
            </a:pPr>
            <a:r>
              <a:rPr lang="en-US" sz="1600" b="1" dirty="0">
                <a:solidFill>
                  <a:schemeClr val="tx1"/>
                </a:solidFill>
                <a:latin typeface="+mj-lt" pitchFamily="34" charset="0"/>
                <a:ea typeface="+mj-lt" pitchFamily="34" charset="-122"/>
                <a:cs typeface="+mj-lt" pitchFamily="34" charset="-120"/>
              </a:rPr>
              <a:t>Circumference  C</a:t>
            </a:r>
            <a:endParaRPr lang="en-US" sz="1600" dirty="0"/>
          </a:p>
        </p:txBody>
      </p:sp>
      <p:sp>
        <p:nvSpPr>
          <p:cNvPr id="27" name="text_98"/>
          <p:cNvSpPr txBox="1"/>
          <p:nvPr/>
        </p:nvSpPr>
        <p:spPr>
          <a:xfrm>
            <a:off x="5029200" y="4142232"/>
            <a:ext cx="3520440" cy="301752"/>
          </a:xfrm>
          <a:prstGeom prst="rect">
            <a:avLst/>
          </a:prstGeom>
          <a:noFill/>
          <a:ln/>
        </p:spPr>
        <p:txBody>
          <a:bodyPr wrap="square" lIns="0" tIns="0" rIns="0" bIns="0" rtlCol="0" anchor="t"/>
          <a:lstStyle/>
          <a:p>
            <a:pPr algn="l" indent="0" marL="0">
              <a:buNone/>
            </a:pPr>
            <a:r>
              <a:rPr lang="en-US" sz="1400" dirty="0">
                <a:solidFill>
                  <a:schemeClr val="tx2"/>
                </a:solidFill>
              </a:rPr>
              <a:t>The distance all the way around the edge</a:t>
            </a:r>
            <a:endParaRPr lang="en-US" sz="14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Key idea: what is π?</a:t>
            </a:r>
            <a:endParaRPr lang="en-US" sz="3200" dirty="0"/>
          </a:p>
        </p:txBody>
      </p:sp>
      <p:sp>
        <p:nvSpPr>
          <p:cNvPr id="4" name="card_99"/>
          <p:cNvSpPr/>
          <p:nvPr/>
        </p:nvSpPr>
        <p:spPr>
          <a:xfrm>
            <a:off x="457200" y="1097280"/>
            <a:ext cx="8229600" cy="2011680"/>
          </a:xfrm>
          <a:prstGeom prst="roundRect">
            <a:avLst>
              <a:gd name="adj" fmla="val 5455"/>
            </a:avLst>
          </a:prstGeom>
          <a:solidFill>
            <a:schemeClr val="bg2"/>
          </a:solidFill>
          <a:ln w="12700">
            <a:solidFill>
              <a:schemeClr val="bg2"/>
            </a:solidFill>
            <a:prstDash val="solid"/>
          </a:ln>
        </p:spPr>
      </p:sp>
      <p:sp>
        <p:nvSpPr>
          <p:cNvPr id="5" name="circle_100"/>
          <p:cNvSpPr/>
          <p:nvPr/>
        </p:nvSpPr>
        <p:spPr>
          <a:xfrm>
            <a:off x="822960" y="1691640"/>
            <a:ext cx="822960" cy="822960"/>
          </a:xfrm>
          <a:prstGeom prst="ellipse">
            <a:avLst/>
          </a:prstGeom>
          <a:solidFill>
            <a:schemeClr val="bg1"/>
          </a:solidFill>
          <a:ln w="44450">
            <a:solidFill>
              <a:schemeClr val="accent3"/>
            </a:solidFill>
            <a:prstDash val="solid"/>
          </a:ln>
        </p:spPr>
      </p:sp>
      <p:sp>
        <p:nvSpPr>
          <p:cNvPr id="6" name="line_101"/>
          <p:cNvSpPr/>
          <p:nvPr/>
        </p:nvSpPr>
        <p:spPr>
          <a:xfrm>
            <a:off x="822960" y="2103120"/>
            <a:ext cx="822960" cy="0"/>
          </a:xfrm>
          <a:prstGeom prst="line">
            <a:avLst/>
          </a:prstGeom>
          <a:noFill/>
          <a:ln w="34925">
            <a:solidFill>
              <a:schemeClr val="accent4"/>
            </a:solidFill>
            <a:prstDash val="solid"/>
          </a:ln>
        </p:spPr>
      </p:sp>
      <p:sp>
        <p:nvSpPr>
          <p:cNvPr id="7" name="centre_102"/>
          <p:cNvSpPr/>
          <p:nvPr/>
        </p:nvSpPr>
        <p:spPr>
          <a:xfrm>
            <a:off x="1188720" y="2057400"/>
            <a:ext cx="91440" cy="91440"/>
          </a:xfrm>
          <a:prstGeom prst="ellipse">
            <a:avLst/>
          </a:prstGeom>
          <a:solidFill>
            <a:schemeClr val="tx1"/>
          </a:solidFill>
          <a:ln w="12700">
            <a:solidFill>
              <a:schemeClr val="tx1"/>
            </a:solidFill>
            <a:prstDash val="solid"/>
          </a:ln>
        </p:spPr>
      </p:sp>
      <p:sp>
        <p:nvSpPr>
          <p:cNvPr id="8" name="text_103"/>
          <p:cNvSpPr txBox="1"/>
          <p:nvPr/>
        </p:nvSpPr>
        <p:spPr>
          <a:xfrm>
            <a:off x="1051560" y="1325880"/>
            <a:ext cx="365760" cy="274320"/>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9" name="line_104"/>
          <p:cNvSpPr/>
          <p:nvPr/>
        </p:nvSpPr>
        <p:spPr>
          <a:xfrm>
            <a:off x="2103120" y="2331720"/>
            <a:ext cx="4912270" cy="0"/>
          </a:xfrm>
          <a:prstGeom prst="line">
            <a:avLst/>
          </a:prstGeom>
          <a:noFill/>
          <a:ln w="50800">
            <a:solidFill>
              <a:schemeClr val="accent3"/>
            </a:solidFill>
            <a:prstDash val="solid"/>
          </a:ln>
        </p:spPr>
      </p:sp>
      <p:sp>
        <p:nvSpPr>
          <p:cNvPr id="10" name="line_105"/>
          <p:cNvSpPr/>
          <p:nvPr/>
        </p:nvSpPr>
        <p:spPr>
          <a:xfrm>
            <a:off x="2139696" y="2075688"/>
            <a:ext cx="1490472" cy="0"/>
          </a:xfrm>
          <a:prstGeom prst="line">
            <a:avLst/>
          </a:prstGeom>
          <a:noFill/>
          <a:ln w="31750">
            <a:solidFill>
              <a:schemeClr val="accent4"/>
            </a:solidFill>
            <a:prstDash val="solid"/>
          </a:ln>
        </p:spPr>
      </p:sp>
      <p:sp>
        <p:nvSpPr>
          <p:cNvPr id="11" name="text_106"/>
          <p:cNvSpPr txBox="1"/>
          <p:nvPr/>
        </p:nvSpPr>
        <p:spPr>
          <a:xfrm>
            <a:off x="2702052" y="1691640"/>
            <a:ext cx="365760"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12" name="line_107"/>
          <p:cNvSpPr/>
          <p:nvPr/>
        </p:nvSpPr>
        <p:spPr>
          <a:xfrm>
            <a:off x="3703320" y="2075688"/>
            <a:ext cx="1490472" cy="0"/>
          </a:xfrm>
          <a:prstGeom prst="line">
            <a:avLst/>
          </a:prstGeom>
          <a:noFill/>
          <a:ln w="31750">
            <a:solidFill>
              <a:schemeClr val="accent4"/>
            </a:solidFill>
            <a:prstDash val="solid"/>
          </a:ln>
        </p:spPr>
      </p:sp>
      <p:sp>
        <p:nvSpPr>
          <p:cNvPr id="13" name="text_108"/>
          <p:cNvSpPr txBox="1"/>
          <p:nvPr/>
        </p:nvSpPr>
        <p:spPr>
          <a:xfrm>
            <a:off x="4265676" y="1691640"/>
            <a:ext cx="365760"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14" name="line_109"/>
          <p:cNvSpPr/>
          <p:nvPr/>
        </p:nvSpPr>
        <p:spPr>
          <a:xfrm>
            <a:off x="5266944" y="2075688"/>
            <a:ext cx="1490472" cy="0"/>
          </a:xfrm>
          <a:prstGeom prst="line">
            <a:avLst/>
          </a:prstGeom>
          <a:noFill/>
          <a:ln w="31750">
            <a:solidFill>
              <a:schemeClr val="accent4"/>
            </a:solidFill>
            <a:prstDash val="solid"/>
          </a:ln>
        </p:spPr>
      </p:sp>
      <p:sp>
        <p:nvSpPr>
          <p:cNvPr id="15" name="text_110"/>
          <p:cNvSpPr txBox="1"/>
          <p:nvPr/>
        </p:nvSpPr>
        <p:spPr>
          <a:xfrm>
            <a:off x="5829300" y="1691640"/>
            <a:ext cx="365760"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16" name="text_111"/>
          <p:cNvSpPr txBox="1"/>
          <p:nvPr/>
        </p:nvSpPr>
        <p:spPr>
          <a:xfrm>
            <a:off x="6702552" y="1691640"/>
            <a:ext cx="822960" cy="292608"/>
          </a:xfrm>
          <a:prstGeom prst="rect">
            <a:avLst/>
          </a:prstGeom>
          <a:noFill/>
          <a:ln/>
        </p:spPr>
        <p:txBody>
          <a:bodyPr wrap="square" lIns="0" tIns="0" rIns="0" bIns="0" rtlCol="0" anchor="t"/>
          <a:lstStyle/>
          <a:p>
            <a:pPr algn="ctr" indent="0" marL="0">
              <a:buNone/>
            </a:pPr>
            <a:r>
              <a:rPr lang="en-US" sz="1400" dirty="0">
                <a:solidFill>
                  <a:schemeClr val="tx2"/>
                </a:solidFill>
              </a:rPr>
              <a:t>+ a bit</a:t>
            </a:r>
            <a:endParaRPr lang="en-US" sz="1400" dirty="0"/>
          </a:p>
        </p:txBody>
      </p:sp>
      <p:sp>
        <p:nvSpPr>
          <p:cNvPr id="17" name="text_112"/>
          <p:cNvSpPr txBox="1"/>
          <p:nvPr/>
        </p:nvSpPr>
        <p:spPr>
          <a:xfrm>
            <a:off x="2103120" y="2496312"/>
            <a:ext cx="3200400" cy="292608"/>
          </a:xfrm>
          <a:prstGeom prst="rect">
            <a:avLst/>
          </a:prstGeom>
          <a:noFill/>
          <a:ln/>
        </p:spPr>
        <p:txBody>
          <a:bodyPr wrap="square" lIns="0" tIns="0" rIns="0" bIns="0" rtlCol="0" anchor="t"/>
          <a:lstStyle/>
          <a:p>
            <a:pPr algn="l" indent="0" marL="0">
              <a:buNone/>
            </a:pPr>
            <a:r>
              <a:rPr lang="en-US" sz="1400" b="1" dirty="0">
                <a:solidFill>
                  <a:schemeClr val="accent3"/>
                </a:solidFill>
              </a:rPr>
              <a:t>Circumference unrolled</a:t>
            </a:r>
            <a:endParaRPr lang="en-US" sz="1400" dirty="0"/>
          </a:p>
        </p:txBody>
      </p:sp>
      <p:sp>
        <p:nvSpPr>
          <p:cNvPr id="18" name="card_113"/>
          <p:cNvSpPr/>
          <p:nvPr/>
        </p:nvSpPr>
        <p:spPr>
          <a:xfrm>
            <a:off x="457200" y="3337560"/>
            <a:ext cx="3977640" cy="1188720"/>
          </a:xfrm>
          <a:prstGeom prst="roundRect">
            <a:avLst>
              <a:gd name="adj" fmla="val 9231"/>
            </a:avLst>
          </a:prstGeom>
          <a:solidFill>
            <a:schemeClr val="tx1"/>
          </a:solidFill>
          <a:ln w="12700">
            <a:solidFill>
              <a:schemeClr val="tx1"/>
            </a:solidFill>
            <a:prstDash val="solid"/>
          </a:ln>
        </p:spPr>
      </p:sp>
      <p:sp>
        <p:nvSpPr>
          <p:cNvPr id="19" name="text_114"/>
          <p:cNvSpPr txBox="1"/>
          <p:nvPr/>
        </p:nvSpPr>
        <p:spPr>
          <a:xfrm>
            <a:off x="685800" y="3429000"/>
            <a:ext cx="3566160" cy="1005840"/>
          </a:xfrm>
          <a:prstGeom prst="rect">
            <a:avLst/>
          </a:prstGeom>
          <a:noFill/>
          <a:ln/>
        </p:spPr>
        <p:txBody>
          <a:bodyPr wrap="square" lIns="0" tIns="0" rIns="0" bIns="0" rtlCol="0" anchor="ctr"/>
          <a:lstStyle/>
          <a:p>
            <a:pPr algn="ctr" indent="0" marL="0">
              <a:buNone/>
            </a:pPr>
            <a:r>
              <a:rPr lang="en-US" sz="2400" b="1" dirty="0">
                <a:solidFill>
                  <a:schemeClr val="bg1"/>
                </a:solidFill>
              </a:rPr>
              <a:t>π = C ÷ d</a:t>
            </a:r>
            <a:endParaRPr lang="en-US" sz="2400" dirty="0"/>
          </a:p>
          <a:p>
            <a:pPr algn="ctr" indent="0" marL="0">
              <a:buNone/>
            </a:pPr>
            <a:r>
              <a:rPr lang="en-US" sz="2400" b="1" dirty="0">
                <a:solidFill>
                  <a:schemeClr val="accent3"/>
                </a:solidFill>
              </a:rPr>
              <a:t>≈ 3.14159...</a:t>
            </a:r>
            <a:endParaRPr lang="en-US" sz="2400" dirty="0"/>
          </a:p>
        </p:txBody>
      </p:sp>
      <p:sp>
        <p:nvSpPr>
          <p:cNvPr id="20" name="card_115"/>
          <p:cNvSpPr/>
          <p:nvPr/>
        </p:nvSpPr>
        <p:spPr>
          <a:xfrm>
            <a:off x="4709160" y="3337560"/>
            <a:ext cx="3977640" cy="1188720"/>
          </a:xfrm>
          <a:prstGeom prst="roundRect">
            <a:avLst>
              <a:gd name="adj" fmla="val 9231"/>
            </a:avLst>
          </a:prstGeom>
          <a:solidFill>
            <a:schemeClr val="bg2"/>
          </a:solidFill>
          <a:ln w="12700">
            <a:solidFill>
              <a:schemeClr val="bg2"/>
            </a:solidFill>
            <a:prstDash val="solid"/>
          </a:ln>
        </p:spPr>
      </p:sp>
      <p:sp>
        <p:nvSpPr>
          <p:cNvPr id="21" name="text_116"/>
          <p:cNvSpPr txBox="1"/>
          <p:nvPr/>
        </p:nvSpPr>
        <p:spPr>
          <a:xfrm>
            <a:off x="4937760" y="3429000"/>
            <a:ext cx="3566160" cy="1005840"/>
          </a:xfrm>
          <a:prstGeom prst="rect">
            <a:avLst/>
          </a:prstGeom>
          <a:noFill/>
          <a:ln/>
        </p:spPr>
        <p:txBody>
          <a:bodyPr wrap="square" lIns="0" tIns="0" rIns="0" bIns="0" rtlCol="0" anchor="ctr"/>
          <a:lstStyle/>
          <a:p>
            <a:pPr algn="l" indent="0" marL="0">
              <a:buNone/>
            </a:pPr>
            <a:r>
              <a:rPr lang="en-US" sz="1500" dirty="0">
                <a:solidFill>
                  <a:schemeClr val="tx1"/>
                </a:solidFill>
              </a:rPr>
              <a:t>Every circle's circumference is about 3.14 times its diameter. Use the π button on your calculator.</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The formulas</a:t>
            </a:r>
            <a:endParaRPr lang="en-US" sz="3200" dirty="0"/>
          </a:p>
        </p:txBody>
      </p:sp>
      <p:sp>
        <p:nvSpPr>
          <p:cNvPr id="4" name="card_117"/>
          <p:cNvSpPr/>
          <p:nvPr/>
        </p:nvSpPr>
        <p:spPr>
          <a:xfrm>
            <a:off x="457200" y="1097280"/>
            <a:ext cx="3977640" cy="3429000"/>
          </a:xfrm>
          <a:prstGeom prst="roundRect">
            <a:avLst>
              <a:gd name="adj" fmla="val 3200"/>
            </a:avLst>
          </a:prstGeom>
          <a:solidFill>
            <a:schemeClr val="bg2"/>
          </a:solidFill>
          <a:ln w="12700">
            <a:solidFill>
              <a:schemeClr val="bg2"/>
            </a:solidFill>
            <a:prstDash val="solid"/>
          </a:ln>
        </p:spPr>
      </p:sp>
      <p:sp>
        <p:nvSpPr>
          <p:cNvPr id="5" name="badge_118"/>
          <p:cNvSpPr/>
          <p:nvPr/>
        </p:nvSpPr>
        <p:spPr>
          <a:xfrm>
            <a:off x="685800" y="1280160"/>
            <a:ext cx="411480" cy="411480"/>
          </a:xfrm>
          <a:prstGeom prst="ellipse">
            <a:avLst/>
          </a:prstGeom>
          <a:solidFill>
            <a:schemeClr val="accent3"/>
          </a:solidFill>
          <a:ln w="12700">
            <a:solidFill>
              <a:schemeClr val="accent3"/>
            </a:solidFill>
            <a:prstDash val="solid"/>
          </a:ln>
        </p:spPr>
      </p:sp>
      <p:sp>
        <p:nvSpPr>
          <p:cNvPr id="6" name="badgeText_119"/>
          <p:cNvSpPr txBox="1"/>
          <p:nvPr/>
        </p:nvSpPr>
        <p:spPr>
          <a:xfrm>
            <a:off x="685800" y="128016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120"/>
          <p:cNvSpPr txBox="1"/>
          <p:nvPr/>
        </p:nvSpPr>
        <p:spPr>
          <a:xfrm>
            <a:off x="1234440" y="1298448"/>
            <a:ext cx="2926080" cy="384048"/>
          </a:xfrm>
          <a:prstGeom prst="rect">
            <a:avLst/>
          </a:prstGeom>
          <a:noFill/>
          <a:ln/>
        </p:spPr>
        <p:txBody>
          <a:bodyPr wrap="square" lIns="0" tIns="0" rIns="0" bIns="0" rtlCol="0" anchor="t"/>
          <a:lstStyle/>
          <a:p>
            <a:pPr algn="l" indent="0" marL="0">
              <a:buNone/>
            </a:pPr>
            <a:r>
              <a:rPr lang="en-US" sz="2200" b="1" dirty="0">
                <a:solidFill>
                  <a:schemeClr val="tx1"/>
                </a:solidFill>
                <a:latin typeface="+mj-lt" pitchFamily="34" charset="0"/>
                <a:ea typeface="+mj-lt" pitchFamily="34" charset="-122"/>
                <a:cs typeface="+mj-lt" pitchFamily="34" charset="-120"/>
              </a:rPr>
              <a:t>Circumference</a:t>
            </a:r>
            <a:endParaRPr lang="en-US" sz="2200" dirty="0"/>
          </a:p>
        </p:txBody>
      </p:sp>
      <p:sp>
        <p:nvSpPr>
          <p:cNvPr id="8" name="text_121"/>
          <p:cNvSpPr txBox="1"/>
          <p:nvPr/>
        </p:nvSpPr>
        <p:spPr>
          <a:xfrm>
            <a:off x="731520" y="1920240"/>
            <a:ext cx="3429000" cy="822960"/>
          </a:xfrm>
          <a:prstGeom prst="rect">
            <a:avLst/>
          </a:prstGeom>
          <a:noFill/>
          <a:ln/>
        </p:spPr>
        <p:txBody>
          <a:bodyPr wrap="square" lIns="0" tIns="0" rIns="0" bIns="0" rtlCol="0" anchor="ctr"/>
          <a:lstStyle/>
          <a:p>
            <a:pPr algn="ctr" indent="0" marL="0">
              <a:buNone/>
            </a:pPr>
            <a:r>
              <a:rPr lang="en-US" sz="4000" b="1" dirty="0">
                <a:solidFill>
                  <a:schemeClr val="tx1"/>
                </a:solidFill>
              </a:rPr>
              <a:t>C = π</a:t>
            </a:r>
            <a:pPr algn="ctr" indent="0" marL="0">
              <a:buNone/>
            </a:pPr>
            <a:r>
              <a:rPr lang="en-US" sz="4000" b="1" dirty="0">
                <a:solidFill>
                  <a:schemeClr val="accent4"/>
                </a:solidFill>
              </a:rPr>
              <a:t>d</a:t>
            </a:r>
            <a:endParaRPr lang="en-US" sz="4000" dirty="0"/>
          </a:p>
        </p:txBody>
      </p:sp>
      <p:sp>
        <p:nvSpPr>
          <p:cNvPr id="9" name="text_122"/>
          <p:cNvSpPr txBox="1"/>
          <p:nvPr/>
        </p:nvSpPr>
        <p:spPr>
          <a:xfrm>
            <a:off x="731520" y="2788920"/>
            <a:ext cx="3429000" cy="411480"/>
          </a:xfrm>
          <a:prstGeom prst="rect">
            <a:avLst/>
          </a:prstGeom>
          <a:noFill/>
          <a:ln/>
        </p:spPr>
        <p:txBody>
          <a:bodyPr wrap="square" lIns="0" tIns="0" rIns="0" bIns="0" rtlCol="0" anchor="t"/>
          <a:lstStyle/>
          <a:p>
            <a:pPr algn="ctr" indent="0" marL="0">
              <a:buNone/>
            </a:pPr>
            <a:r>
              <a:rPr lang="en-US" sz="1800" dirty="0">
                <a:solidFill>
                  <a:schemeClr val="tx2"/>
                </a:solidFill>
              </a:rPr>
              <a:t>or  C = 2π</a:t>
            </a:r>
            <a:pPr algn="ctr" indent="0" marL="0">
              <a:buNone/>
            </a:pPr>
            <a:r>
              <a:rPr lang="en-US" sz="1800" dirty="0">
                <a:solidFill>
                  <a:schemeClr val="accent2"/>
                </a:solidFill>
              </a:rPr>
              <a:t>r</a:t>
            </a:r>
            <a:endParaRPr lang="en-US" sz="1800" dirty="0"/>
          </a:p>
        </p:txBody>
      </p:sp>
      <p:sp>
        <p:nvSpPr>
          <p:cNvPr id="10" name="text_123"/>
          <p:cNvSpPr txBox="1"/>
          <p:nvPr/>
        </p:nvSpPr>
        <p:spPr>
          <a:xfrm>
            <a:off x="731520" y="3611880"/>
            <a:ext cx="3429000" cy="548640"/>
          </a:xfrm>
          <a:prstGeom prst="rect">
            <a:avLst/>
          </a:prstGeom>
          <a:noFill/>
          <a:ln/>
        </p:spPr>
        <p:txBody>
          <a:bodyPr wrap="square" lIns="0" tIns="0" rIns="0" bIns="0" rtlCol="0" anchor="t"/>
          <a:lstStyle/>
          <a:p>
            <a:pPr algn="ctr" indent="0" marL="0">
              <a:buNone/>
            </a:pPr>
            <a:r>
              <a:rPr lang="en-US" sz="1500" dirty="0">
                <a:solidFill>
                  <a:schemeClr val="tx2"/>
                </a:solidFill>
              </a:rPr>
              <a:t>A length, so units are cm, m, ...</a:t>
            </a:r>
            <a:endParaRPr lang="en-US" sz="1500" dirty="0"/>
          </a:p>
        </p:txBody>
      </p:sp>
      <p:sp>
        <p:nvSpPr>
          <p:cNvPr id="11" name="card_124"/>
          <p:cNvSpPr/>
          <p:nvPr/>
        </p:nvSpPr>
        <p:spPr>
          <a:xfrm>
            <a:off x="4709160" y="1097280"/>
            <a:ext cx="3977640" cy="3429000"/>
          </a:xfrm>
          <a:prstGeom prst="roundRect">
            <a:avLst>
              <a:gd name="adj" fmla="val 3200"/>
            </a:avLst>
          </a:prstGeom>
          <a:solidFill>
            <a:schemeClr val="bg2"/>
          </a:solidFill>
          <a:ln w="12700">
            <a:solidFill>
              <a:schemeClr val="bg2"/>
            </a:solidFill>
            <a:prstDash val="solid"/>
          </a:ln>
        </p:spPr>
      </p:sp>
      <p:sp>
        <p:nvSpPr>
          <p:cNvPr id="12" name="badge_125"/>
          <p:cNvSpPr/>
          <p:nvPr/>
        </p:nvSpPr>
        <p:spPr>
          <a:xfrm>
            <a:off x="4937760" y="1280160"/>
            <a:ext cx="411480" cy="411480"/>
          </a:xfrm>
          <a:prstGeom prst="ellipse">
            <a:avLst/>
          </a:prstGeom>
          <a:solidFill>
            <a:schemeClr val="accent1"/>
          </a:solidFill>
          <a:ln w="12700">
            <a:solidFill>
              <a:schemeClr val="accent1"/>
            </a:solidFill>
            <a:prstDash val="solid"/>
          </a:ln>
        </p:spPr>
      </p:sp>
      <p:sp>
        <p:nvSpPr>
          <p:cNvPr id="13" name="badgeText_126"/>
          <p:cNvSpPr txBox="1"/>
          <p:nvPr/>
        </p:nvSpPr>
        <p:spPr>
          <a:xfrm>
            <a:off x="4937760" y="128016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4" name="text_127"/>
          <p:cNvSpPr txBox="1"/>
          <p:nvPr/>
        </p:nvSpPr>
        <p:spPr>
          <a:xfrm>
            <a:off x="5486400" y="1298448"/>
            <a:ext cx="2926080" cy="384048"/>
          </a:xfrm>
          <a:prstGeom prst="rect">
            <a:avLst/>
          </a:prstGeom>
          <a:noFill/>
          <a:ln/>
        </p:spPr>
        <p:txBody>
          <a:bodyPr wrap="square" lIns="0" tIns="0" rIns="0" bIns="0" rtlCol="0" anchor="t"/>
          <a:lstStyle/>
          <a:p>
            <a:pPr algn="l" indent="0" marL="0">
              <a:buNone/>
            </a:pPr>
            <a:r>
              <a:rPr lang="en-US" sz="2200" b="1" dirty="0">
                <a:solidFill>
                  <a:schemeClr val="tx1"/>
                </a:solidFill>
                <a:latin typeface="+mj-lt" pitchFamily="34" charset="0"/>
                <a:ea typeface="+mj-lt" pitchFamily="34" charset="-122"/>
                <a:cs typeface="+mj-lt" pitchFamily="34" charset="-120"/>
              </a:rPr>
              <a:t>Area</a:t>
            </a:r>
            <a:endParaRPr lang="en-US" sz="2200" dirty="0"/>
          </a:p>
        </p:txBody>
      </p:sp>
      <p:sp>
        <p:nvSpPr>
          <p:cNvPr id="15" name="text_128"/>
          <p:cNvSpPr txBox="1"/>
          <p:nvPr/>
        </p:nvSpPr>
        <p:spPr>
          <a:xfrm>
            <a:off x="4983480" y="1920240"/>
            <a:ext cx="3429000" cy="822960"/>
          </a:xfrm>
          <a:prstGeom prst="rect">
            <a:avLst/>
          </a:prstGeom>
          <a:noFill/>
          <a:ln/>
        </p:spPr>
        <p:txBody>
          <a:bodyPr wrap="square" lIns="0" tIns="0" rIns="0" bIns="0" rtlCol="0" anchor="ctr"/>
          <a:lstStyle/>
          <a:p>
            <a:pPr algn="ctr" indent="0" marL="0">
              <a:buNone/>
            </a:pPr>
            <a:r>
              <a:rPr lang="en-US" sz="4000" b="1" dirty="0">
                <a:solidFill>
                  <a:schemeClr val="tx1"/>
                </a:solidFill>
              </a:rPr>
              <a:t>A = π</a:t>
            </a:r>
            <a:pPr algn="ctr" indent="0" marL="0">
              <a:buNone/>
            </a:pPr>
            <a:r>
              <a:rPr lang="en-US" sz="4000" b="1" dirty="0">
                <a:solidFill>
                  <a:schemeClr val="accent2"/>
                </a:solidFill>
              </a:rPr>
              <a:t>r</a:t>
            </a:r>
            <a:pPr algn="ctr" indent="0" marL="0">
              <a:buNone/>
            </a:pPr>
            <a:r>
              <a:rPr lang="en-US" sz="4000" b="1" dirty="0">
                <a:solidFill>
                  <a:schemeClr val="tx1"/>
                </a:solidFill>
              </a:rPr>
              <a:t>²</a:t>
            </a:r>
            <a:endParaRPr lang="en-US" sz="4000" dirty="0"/>
          </a:p>
        </p:txBody>
      </p:sp>
      <p:sp>
        <p:nvSpPr>
          <p:cNvPr id="16" name="text_129"/>
          <p:cNvSpPr txBox="1"/>
          <p:nvPr/>
        </p:nvSpPr>
        <p:spPr>
          <a:xfrm>
            <a:off x="4983480" y="2788920"/>
            <a:ext cx="3429000" cy="411480"/>
          </a:xfrm>
          <a:prstGeom prst="rect">
            <a:avLst/>
          </a:prstGeom>
          <a:noFill/>
          <a:ln/>
        </p:spPr>
        <p:txBody>
          <a:bodyPr wrap="square" lIns="0" tIns="0" rIns="0" bIns="0" rtlCol="0" anchor="t"/>
          <a:lstStyle/>
          <a:p>
            <a:pPr algn="ctr" indent="0" marL="0">
              <a:buNone/>
            </a:pPr>
            <a:r>
              <a:rPr lang="en-US" sz="1800" dirty="0">
                <a:solidFill>
                  <a:schemeClr val="tx2"/>
                </a:solidFill>
              </a:rPr>
              <a:t>always use the </a:t>
            </a:r>
            <a:pPr algn="ctr" indent="0" marL="0">
              <a:buNone/>
            </a:pPr>
            <a:r>
              <a:rPr lang="en-US" sz="1800" dirty="0">
                <a:solidFill>
                  <a:schemeClr val="accent2"/>
                </a:solidFill>
              </a:rPr>
              <a:t>radius</a:t>
            </a:r>
            <a:endParaRPr lang="en-US" sz="1800" dirty="0"/>
          </a:p>
        </p:txBody>
      </p:sp>
      <p:sp>
        <p:nvSpPr>
          <p:cNvPr id="17" name="text_130"/>
          <p:cNvSpPr txBox="1"/>
          <p:nvPr/>
        </p:nvSpPr>
        <p:spPr>
          <a:xfrm>
            <a:off x="4983480" y="3611880"/>
            <a:ext cx="3429000" cy="548640"/>
          </a:xfrm>
          <a:prstGeom prst="rect">
            <a:avLst/>
          </a:prstGeom>
          <a:noFill/>
          <a:ln/>
        </p:spPr>
        <p:txBody>
          <a:bodyPr wrap="square" lIns="0" tIns="0" rIns="0" bIns="0" rtlCol="0" anchor="t"/>
          <a:lstStyle/>
          <a:p>
            <a:pPr algn="ctr" indent="0" marL="0">
              <a:buNone/>
            </a:pPr>
            <a:r>
              <a:rPr lang="en-US" sz="1500" dirty="0">
                <a:solidFill>
                  <a:schemeClr val="tx2"/>
                </a:solidFill>
              </a:rPr>
              <a:t>A space, so units are cm², m², ...</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1645920"/>
            <a:ext cx="5120640" cy="914400"/>
          </a:xfrm>
          <a:prstGeom prst="rect">
            <a:avLst/>
          </a:prstGeom>
          <a:noFill/>
          <a:ln/>
        </p:spPr>
        <p:txBody>
          <a:bodyPr wrap="square" lIns="0" tIns="0" rIns="0" bIns="0" rtlCol="0" anchor="b"/>
          <a:lstStyle/>
          <a:p>
            <a:pPr algn="l" indent="0" marL="0">
              <a:buNone/>
            </a:pPr>
            <a:r>
              <a:rPr lang="en-US" sz="3600" b="1" dirty="0">
                <a:solidFill>
                  <a:schemeClr val="bg1"/>
                </a:solidFill>
                <a:latin typeface="+mj-lt" pitchFamily="34" charset="0"/>
                <a:ea typeface="+mj-lt" pitchFamily="34" charset="-122"/>
                <a:cs typeface="+mj-lt" pitchFamily="34" charset="-120"/>
              </a:rPr>
              <a:t>Part 1: Circumference</a:t>
            </a:r>
            <a:endParaRPr lang="en-US" sz="3600" dirty="0"/>
          </a:p>
        </p:txBody>
      </p:sp>
      <p:sp>
        <p:nvSpPr>
          <p:cNvPr id="3" name="Text 0"/>
          <p:cNvSpPr/>
          <p:nvPr>
            <p:ph idx="101" type="body" hasCustomPrompt="1"/>
          </p:nvPr>
        </p:nvSpPr>
        <p:spPr>
          <a:xfrm>
            <a:off x="548640" y="2697480"/>
            <a:ext cx="5120640" cy="731520"/>
          </a:xfrm>
          <a:prstGeom prst="rect">
            <a:avLst/>
          </a:prstGeom>
          <a:noFill/>
          <a:ln/>
        </p:spPr>
        <p:txBody>
          <a:bodyPr wrap="square" lIns="0" tIns="0" rIns="0" bIns="0" rtlCol="0" anchor="t"/>
          <a:lstStyle/>
          <a:p>
            <a:pPr algn="l" indent="0" marL="0">
              <a:buNone/>
            </a:pPr>
            <a:r>
              <a:rPr lang="en-US" sz="1800" dirty="0">
                <a:solidFill>
                  <a:schemeClr val="accent3"/>
                </a:solidFill>
              </a:rPr>
              <a:t>C = πd   or   C = 2πr</a:t>
            </a:r>
            <a:endParaRPr lang="en-US" sz="1800" dirty="0"/>
          </a:p>
        </p:txBody>
      </p:sp>
      <p:sp>
        <p:nvSpPr>
          <p:cNvPr id="4" name="circle_131"/>
          <p:cNvSpPr/>
          <p:nvPr/>
        </p:nvSpPr>
        <p:spPr>
          <a:xfrm>
            <a:off x="5989320" y="1325880"/>
            <a:ext cx="2468880" cy="2468880"/>
          </a:xfrm>
          <a:prstGeom prst="ellipse">
            <a:avLst/>
          </a:prstGeom>
          <a:solidFill>
            <a:schemeClr val="bg1"/>
          </a:solidFill>
          <a:ln w="44450">
            <a:solidFill>
              <a:schemeClr val="accent3"/>
            </a:solidFill>
            <a:prstDash val="solid"/>
          </a:ln>
        </p:spPr>
      </p:sp>
      <p:sp>
        <p:nvSpPr>
          <p:cNvPr id="5" name="line_132"/>
          <p:cNvSpPr/>
          <p:nvPr/>
        </p:nvSpPr>
        <p:spPr>
          <a:xfrm>
            <a:off x="5989320" y="2560320"/>
            <a:ext cx="2468880" cy="0"/>
          </a:xfrm>
          <a:prstGeom prst="line">
            <a:avLst/>
          </a:prstGeom>
          <a:noFill/>
          <a:ln w="34925">
            <a:solidFill>
              <a:schemeClr val="accent4"/>
            </a:solidFill>
            <a:prstDash val="solid"/>
          </a:ln>
        </p:spPr>
      </p:sp>
      <p:sp>
        <p:nvSpPr>
          <p:cNvPr id="6" name="text_133"/>
          <p:cNvSpPr txBox="1"/>
          <p:nvPr/>
        </p:nvSpPr>
        <p:spPr>
          <a:xfrm>
            <a:off x="6236208" y="2633472"/>
            <a:ext cx="1975104"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7" name="line_134"/>
          <p:cNvSpPr/>
          <p:nvPr/>
        </p:nvSpPr>
        <p:spPr>
          <a:xfrm flipV="1">
            <a:off x="7223760" y="1687439"/>
            <a:ext cx="872881" cy="872881"/>
          </a:xfrm>
          <a:prstGeom prst="line">
            <a:avLst/>
          </a:prstGeom>
          <a:noFill/>
          <a:ln w="34925">
            <a:solidFill>
              <a:schemeClr val="accent2"/>
            </a:solidFill>
            <a:prstDash val="solid"/>
          </a:ln>
        </p:spPr>
      </p:sp>
      <p:sp>
        <p:nvSpPr>
          <p:cNvPr id="8" name="text_135"/>
          <p:cNvSpPr txBox="1"/>
          <p:nvPr/>
        </p:nvSpPr>
        <p:spPr>
          <a:xfrm>
            <a:off x="6949440" y="1749247"/>
            <a:ext cx="411480" cy="292608"/>
          </a:xfrm>
          <a:prstGeom prst="rect">
            <a:avLst/>
          </a:prstGeom>
          <a:noFill/>
          <a:ln/>
        </p:spPr>
        <p:txBody>
          <a:bodyPr wrap="square" lIns="0" tIns="0" rIns="0" bIns="0" rtlCol="0" anchor="t"/>
          <a:lstStyle/>
          <a:p>
            <a:pPr algn="r" indent="0" marL="0">
              <a:buNone/>
            </a:pPr>
            <a:r>
              <a:rPr lang="en-US" sz="1500" b="1" dirty="0">
                <a:solidFill>
                  <a:schemeClr val="accent2"/>
                </a:solidFill>
              </a:rPr>
              <a:t>r</a:t>
            </a:r>
            <a:endParaRPr lang="en-US" sz="1500" dirty="0"/>
          </a:p>
        </p:txBody>
      </p:sp>
      <p:sp>
        <p:nvSpPr>
          <p:cNvPr id="9" name="centre_136"/>
          <p:cNvSpPr/>
          <p:nvPr/>
        </p:nvSpPr>
        <p:spPr>
          <a:xfrm>
            <a:off x="7178040" y="2514600"/>
            <a:ext cx="91440" cy="91440"/>
          </a:xfrm>
          <a:prstGeom prst="ellipse">
            <a:avLst/>
          </a:prstGeom>
          <a:solidFill>
            <a:schemeClr val="tx1"/>
          </a:solidFill>
          <a:ln w="12700">
            <a:solidFill>
              <a:schemeClr val="tx1"/>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1</a:t>
            </a:r>
            <a:endParaRPr lang="en-US" sz="3200" dirty="0"/>
          </a:p>
        </p:txBody>
      </p:sp>
      <p:sp>
        <p:nvSpPr>
          <p:cNvPr id="4" name="card_137"/>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138"/>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Find the circumference of a circle with diameter 10 cm. Give your answer to 1 decimal place.</a:t>
            </a:r>
            <a:endParaRPr lang="en-US" sz="1500" dirty="0"/>
          </a:p>
        </p:txBody>
      </p:sp>
      <p:sp>
        <p:nvSpPr>
          <p:cNvPr id="6" name="circle_139"/>
          <p:cNvSpPr/>
          <p:nvPr/>
        </p:nvSpPr>
        <p:spPr>
          <a:xfrm>
            <a:off x="1143000" y="2286000"/>
            <a:ext cx="1920240" cy="1920240"/>
          </a:xfrm>
          <a:prstGeom prst="ellipse">
            <a:avLst/>
          </a:prstGeom>
          <a:solidFill>
            <a:schemeClr val="bg1"/>
          </a:solidFill>
          <a:ln w="44450">
            <a:solidFill>
              <a:schemeClr val="accent3"/>
            </a:solidFill>
            <a:prstDash val="solid"/>
          </a:ln>
        </p:spPr>
      </p:sp>
      <p:sp>
        <p:nvSpPr>
          <p:cNvPr id="7" name="line_140"/>
          <p:cNvSpPr/>
          <p:nvPr/>
        </p:nvSpPr>
        <p:spPr>
          <a:xfrm>
            <a:off x="1143000" y="3246120"/>
            <a:ext cx="1920240" cy="0"/>
          </a:xfrm>
          <a:prstGeom prst="line">
            <a:avLst/>
          </a:prstGeom>
          <a:noFill/>
          <a:ln w="34925">
            <a:solidFill>
              <a:schemeClr val="accent4"/>
            </a:solidFill>
            <a:prstDash val="solid"/>
          </a:ln>
        </p:spPr>
      </p:sp>
      <p:sp>
        <p:nvSpPr>
          <p:cNvPr id="8" name="text_141"/>
          <p:cNvSpPr txBox="1"/>
          <p:nvPr/>
        </p:nvSpPr>
        <p:spPr>
          <a:xfrm>
            <a:off x="1335024" y="2862072"/>
            <a:ext cx="1536192" cy="292608"/>
          </a:xfrm>
          <a:prstGeom prst="rect">
            <a:avLst/>
          </a:prstGeom>
          <a:noFill/>
          <a:ln/>
        </p:spPr>
        <p:txBody>
          <a:bodyPr wrap="square" lIns="0" tIns="0" rIns="0" bIns="0" rtlCol="0" anchor="t"/>
          <a:lstStyle/>
          <a:p>
            <a:pPr algn="ctr" indent="0" marL="0">
              <a:buNone/>
            </a:pPr>
            <a:r>
              <a:rPr lang="en-US" sz="1500" b="1" dirty="0">
                <a:solidFill>
                  <a:schemeClr val="accent4"/>
                </a:solidFill>
              </a:rPr>
              <a:t>10 cm</a:t>
            </a:r>
            <a:endParaRPr lang="en-US" sz="1500" dirty="0"/>
          </a:p>
        </p:txBody>
      </p:sp>
      <p:sp>
        <p:nvSpPr>
          <p:cNvPr id="9" name="centre_142"/>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143"/>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144"/>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145"/>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We are given the diameter, so use C = πd</a:t>
            </a:r>
            <a:endParaRPr lang="en-US" sz="1500" dirty="0"/>
          </a:p>
        </p:txBody>
      </p:sp>
      <p:sp>
        <p:nvSpPr>
          <p:cNvPr id="13" name="badge_146"/>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147"/>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148"/>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Substitute: C = π × 10</a:t>
            </a:r>
            <a:endParaRPr lang="en-US" sz="1500" dirty="0"/>
          </a:p>
        </p:txBody>
      </p:sp>
      <p:sp>
        <p:nvSpPr>
          <p:cNvPr id="16" name="badge_149"/>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150"/>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151"/>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Calculator: C = 31.4159...</a:t>
            </a:r>
            <a:endParaRPr lang="en-US" sz="1500" dirty="0"/>
          </a:p>
        </p:txBody>
      </p:sp>
      <p:sp>
        <p:nvSpPr>
          <p:cNvPr id="19" name="badge_152"/>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153"/>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154"/>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Round to 1 decimal place</a:t>
            </a:r>
            <a:endParaRPr lang="en-US" sz="1500" dirty="0"/>
          </a:p>
        </p:txBody>
      </p:sp>
      <p:sp>
        <p:nvSpPr>
          <p:cNvPr id="22" name="card_155"/>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156"/>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C = 31.4 cm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2</a:t>
            </a:r>
            <a:endParaRPr lang="en-US" sz="3200" dirty="0"/>
          </a:p>
        </p:txBody>
      </p:sp>
      <p:sp>
        <p:nvSpPr>
          <p:cNvPr id="4" name="card_157"/>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158"/>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Find the circumference of a circle with radius 6 cm. Give your answer to 1 decimal place.</a:t>
            </a:r>
            <a:endParaRPr lang="en-US" sz="1500" dirty="0"/>
          </a:p>
        </p:txBody>
      </p:sp>
      <p:sp>
        <p:nvSpPr>
          <p:cNvPr id="6" name="circle_159"/>
          <p:cNvSpPr/>
          <p:nvPr/>
        </p:nvSpPr>
        <p:spPr>
          <a:xfrm>
            <a:off x="1143000" y="2286000"/>
            <a:ext cx="1920240" cy="1920240"/>
          </a:xfrm>
          <a:prstGeom prst="ellipse">
            <a:avLst/>
          </a:prstGeom>
          <a:solidFill>
            <a:schemeClr val="bg1"/>
          </a:solidFill>
          <a:ln w="44450">
            <a:solidFill>
              <a:schemeClr val="accent3"/>
            </a:solidFill>
            <a:prstDash val="solid"/>
          </a:ln>
        </p:spPr>
      </p:sp>
      <p:sp>
        <p:nvSpPr>
          <p:cNvPr id="7" name="line_160"/>
          <p:cNvSpPr/>
          <p:nvPr/>
        </p:nvSpPr>
        <p:spPr>
          <a:xfrm>
            <a:off x="2103120" y="3246120"/>
            <a:ext cx="960120" cy="0"/>
          </a:xfrm>
          <a:prstGeom prst="line">
            <a:avLst/>
          </a:prstGeom>
          <a:noFill/>
          <a:ln w="34925">
            <a:solidFill>
              <a:schemeClr val="accent2"/>
            </a:solidFill>
            <a:prstDash val="solid"/>
          </a:ln>
        </p:spPr>
      </p:sp>
      <p:sp>
        <p:nvSpPr>
          <p:cNvPr id="8" name="text_161"/>
          <p:cNvSpPr txBox="1"/>
          <p:nvPr/>
        </p:nvSpPr>
        <p:spPr>
          <a:xfrm>
            <a:off x="2157984" y="2862072"/>
            <a:ext cx="864108" cy="292608"/>
          </a:xfrm>
          <a:prstGeom prst="rect">
            <a:avLst/>
          </a:prstGeom>
          <a:noFill/>
          <a:ln/>
        </p:spPr>
        <p:txBody>
          <a:bodyPr wrap="square" lIns="0" tIns="0" rIns="0" bIns="0" rtlCol="0" anchor="t"/>
          <a:lstStyle/>
          <a:p>
            <a:pPr algn="ctr" indent="0" marL="0">
              <a:buNone/>
            </a:pPr>
            <a:r>
              <a:rPr lang="en-US" sz="1500" b="1" dirty="0">
                <a:solidFill>
                  <a:schemeClr val="accent2"/>
                </a:solidFill>
              </a:rPr>
              <a:t>6 cm</a:t>
            </a:r>
            <a:endParaRPr lang="en-US" sz="1500" dirty="0"/>
          </a:p>
        </p:txBody>
      </p:sp>
      <p:sp>
        <p:nvSpPr>
          <p:cNvPr id="9" name="centre_162"/>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163"/>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164"/>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165"/>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We are given the radius, so use C = 2πr</a:t>
            </a:r>
            <a:endParaRPr lang="en-US" sz="1500" dirty="0"/>
          </a:p>
        </p:txBody>
      </p:sp>
      <p:sp>
        <p:nvSpPr>
          <p:cNvPr id="13" name="badge_166"/>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167"/>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168"/>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Substitute: C = 2 × π × 6</a:t>
            </a:r>
            <a:endParaRPr lang="en-US" sz="1500" dirty="0"/>
          </a:p>
        </p:txBody>
      </p:sp>
      <p:sp>
        <p:nvSpPr>
          <p:cNvPr id="16" name="badge_169"/>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170"/>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171"/>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Calculator: C = 37.699...</a:t>
            </a:r>
            <a:endParaRPr lang="en-US" sz="1500" dirty="0"/>
          </a:p>
        </p:txBody>
      </p:sp>
      <p:sp>
        <p:nvSpPr>
          <p:cNvPr id="19" name="badge_172"/>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173"/>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174"/>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Round to 1 decimal place</a:t>
            </a:r>
            <a:endParaRPr lang="en-US" sz="1500" dirty="0"/>
          </a:p>
        </p:txBody>
      </p:sp>
      <p:sp>
        <p:nvSpPr>
          <p:cNvPr id="22" name="card_175"/>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176"/>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C = 37.7 cm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3: working backwards</a:t>
            </a:r>
            <a:endParaRPr lang="en-US" sz="3200" dirty="0"/>
          </a:p>
        </p:txBody>
      </p:sp>
      <p:sp>
        <p:nvSpPr>
          <p:cNvPr id="4" name="card_177"/>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178"/>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A circle has circumference 50 cm. Find its diameter to 1 decimal place.</a:t>
            </a:r>
            <a:endParaRPr lang="en-US" sz="1500" dirty="0"/>
          </a:p>
        </p:txBody>
      </p:sp>
      <p:sp>
        <p:nvSpPr>
          <p:cNvPr id="6" name="circle_179"/>
          <p:cNvSpPr/>
          <p:nvPr/>
        </p:nvSpPr>
        <p:spPr>
          <a:xfrm>
            <a:off x="1143000" y="2286000"/>
            <a:ext cx="1920240" cy="1920240"/>
          </a:xfrm>
          <a:prstGeom prst="ellipse">
            <a:avLst/>
          </a:prstGeom>
          <a:solidFill>
            <a:schemeClr val="bg1"/>
          </a:solidFill>
          <a:ln w="44450">
            <a:solidFill>
              <a:schemeClr val="accent3"/>
            </a:solidFill>
            <a:prstDash val="solid"/>
          </a:ln>
        </p:spPr>
      </p:sp>
      <p:sp>
        <p:nvSpPr>
          <p:cNvPr id="7" name="line_180"/>
          <p:cNvSpPr/>
          <p:nvPr/>
        </p:nvSpPr>
        <p:spPr>
          <a:xfrm>
            <a:off x="1143000" y="3246120"/>
            <a:ext cx="1920240" cy="0"/>
          </a:xfrm>
          <a:prstGeom prst="line">
            <a:avLst/>
          </a:prstGeom>
          <a:noFill/>
          <a:ln w="34925">
            <a:solidFill>
              <a:schemeClr val="accent4"/>
            </a:solidFill>
            <a:prstDash val="solid"/>
          </a:ln>
        </p:spPr>
      </p:sp>
      <p:sp>
        <p:nvSpPr>
          <p:cNvPr id="8" name="text_181"/>
          <p:cNvSpPr txBox="1"/>
          <p:nvPr/>
        </p:nvSpPr>
        <p:spPr>
          <a:xfrm>
            <a:off x="1335024" y="2862072"/>
            <a:ext cx="1536192" cy="292608"/>
          </a:xfrm>
          <a:prstGeom prst="rect">
            <a:avLst/>
          </a:prstGeom>
          <a:noFill/>
          <a:ln/>
        </p:spPr>
        <p:txBody>
          <a:bodyPr wrap="square" lIns="0" tIns="0" rIns="0" bIns="0" rtlCol="0" anchor="t"/>
          <a:lstStyle/>
          <a:p>
            <a:pPr algn="ctr" indent="0" marL="0">
              <a:buNone/>
            </a:pPr>
            <a:r>
              <a:rPr lang="en-US" sz="1500" b="1" dirty="0">
                <a:solidFill>
                  <a:schemeClr val="accent4"/>
                </a:solidFill>
              </a:rPr>
              <a:t>d = ?</a:t>
            </a:r>
            <a:endParaRPr lang="en-US" sz="1500" dirty="0"/>
          </a:p>
        </p:txBody>
      </p:sp>
      <p:sp>
        <p:nvSpPr>
          <p:cNvPr id="9" name="centre_182"/>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183"/>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184"/>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185"/>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Write the formula: C = πd</a:t>
            </a:r>
            <a:endParaRPr lang="en-US" sz="1500" dirty="0"/>
          </a:p>
        </p:txBody>
      </p:sp>
      <p:sp>
        <p:nvSpPr>
          <p:cNvPr id="13" name="badge_186"/>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187"/>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188"/>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Substitute: 50 = π × d</a:t>
            </a:r>
            <a:endParaRPr lang="en-US" sz="1500" dirty="0"/>
          </a:p>
        </p:txBody>
      </p:sp>
      <p:sp>
        <p:nvSpPr>
          <p:cNvPr id="16" name="badge_189"/>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190"/>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191"/>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Divide both sides by π: d = 50 ÷ π</a:t>
            </a:r>
            <a:endParaRPr lang="en-US" sz="1500" dirty="0"/>
          </a:p>
        </p:txBody>
      </p:sp>
      <p:sp>
        <p:nvSpPr>
          <p:cNvPr id="19" name="badge_192"/>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193"/>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194"/>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d = 15.915... so round to 1 dp</a:t>
            </a:r>
            <a:endParaRPr lang="en-US" sz="1500" dirty="0"/>
          </a:p>
        </p:txBody>
      </p:sp>
      <p:sp>
        <p:nvSpPr>
          <p:cNvPr id="22" name="card_195"/>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196"/>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d = 15.9 cm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Your turn: circumference</a:t>
            </a:r>
            <a:endParaRPr lang="en-US" sz="3200" dirty="0"/>
          </a:p>
        </p:txBody>
      </p:sp>
      <p:sp>
        <p:nvSpPr>
          <p:cNvPr id="4" name="card_197"/>
          <p:cNvSpPr/>
          <p:nvPr/>
        </p:nvSpPr>
        <p:spPr>
          <a:xfrm>
            <a:off x="457200" y="1097280"/>
            <a:ext cx="2560320" cy="1554480"/>
          </a:xfrm>
          <a:prstGeom prst="roundRect">
            <a:avLst>
              <a:gd name="adj" fmla="val 7059"/>
            </a:avLst>
          </a:prstGeom>
          <a:solidFill>
            <a:schemeClr val="bg2"/>
          </a:solidFill>
          <a:ln w="12700">
            <a:solidFill>
              <a:schemeClr val="bg2"/>
            </a:solidFill>
            <a:prstDash val="solid"/>
          </a:ln>
        </p:spPr>
      </p:sp>
      <p:sp>
        <p:nvSpPr>
          <p:cNvPr id="5" name="badge_198"/>
          <p:cNvSpPr/>
          <p:nvPr/>
        </p:nvSpPr>
        <p:spPr>
          <a:xfrm>
            <a:off x="621792" y="1261872"/>
            <a:ext cx="411480" cy="411480"/>
          </a:xfrm>
          <a:prstGeom prst="ellipse">
            <a:avLst/>
          </a:prstGeom>
          <a:solidFill>
            <a:schemeClr val="accent5"/>
          </a:solidFill>
          <a:ln w="12700">
            <a:solidFill>
              <a:schemeClr val="accent5"/>
            </a:solidFill>
            <a:prstDash val="solid"/>
          </a:ln>
        </p:spPr>
      </p:sp>
      <p:sp>
        <p:nvSpPr>
          <p:cNvPr id="6" name="badgeText_199"/>
          <p:cNvSpPr txBox="1"/>
          <p:nvPr/>
        </p:nvSpPr>
        <p:spPr>
          <a:xfrm>
            <a:off x="62179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200"/>
          <p:cNvSpPr txBox="1"/>
          <p:nvPr/>
        </p:nvSpPr>
        <p:spPr>
          <a:xfrm>
            <a:off x="117043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Diameter 8 cm. Find the circumference.</a:t>
            </a:r>
            <a:endParaRPr lang="en-US" sz="1500" dirty="0"/>
          </a:p>
        </p:txBody>
      </p:sp>
      <p:sp>
        <p:nvSpPr>
          <p:cNvPr id="8" name="card_201"/>
          <p:cNvSpPr/>
          <p:nvPr/>
        </p:nvSpPr>
        <p:spPr>
          <a:xfrm>
            <a:off x="3291840" y="1097280"/>
            <a:ext cx="2560320" cy="1554480"/>
          </a:xfrm>
          <a:prstGeom prst="roundRect">
            <a:avLst>
              <a:gd name="adj" fmla="val 7059"/>
            </a:avLst>
          </a:prstGeom>
          <a:solidFill>
            <a:schemeClr val="bg2"/>
          </a:solidFill>
          <a:ln w="12700">
            <a:solidFill>
              <a:schemeClr val="bg2"/>
            </a:solidFill>
            <a:prstDash val="solid"/>
          </a:ln>
        </p:spPr>
      </p:sp>
      <p:sp>
        <p:nvSpPr>
          <p:cNvPr id="9" name="badge_202"/>
          <p:cNvSpPr/>
          <p:nvPr/>
        </p:nvSpPr>
        <p:spPr>
          <a:xfrm>
            <a:off x="3456432" y="1261872"/>
            <a:ext cx="411480" cy="411480"/>
          </a:xfrm>
          <a:prstGeom prst="ellipse">
            <a:avLst/>
          </a:prstGeom>
          <a:solidFill>
            <a:schemeClr val="accent5"/>
          </a:solidFill>
          <a:ln w="12700">
            <a:solidFill>
              <a:schemeClr val="accent5"/>
            </a:solidFill>
            <a:prstDash val="solid"/>
          </a:ln>
        </p:spPr>
      </p:sp>
      <p:sp>
        <p:nvSpPr>
          <p:cNvPr id="10" name="badgeText_203"/>
          <p:cNvSpPr txBox="1"/>
          <p:nvPr/>
        </p:nvSpPr>
        <p:spPr>
          <a:xfrm>
            <a:off x="345643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_204"/>
          <p:cNvSpPr txBox="1"/>
          <p:nvPr/>
        </p:nvSpPr>
        <p:spPr>
          <a:xfrm>
            <a:off x="400507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Radius 3 cm. Find the circumference.</a:t>
            </a:r>
            <a:endParaRPr lang="en-US" sz="1500" dirty="0"/>
          </a:p>
        </p:txBody>
      </p:sp>
      <p:sp>
        <p:nvSpPr>
          <p:cNvPr id="12" name="card_205"/>
          <p:cNvSpPr/>
          <p:nvPr/>
        </p:nvSpPr>
        <p:spPr>
          <a:xfrm>
            <a:off x="6126480" y="1097280"/>
            <a:ext cx="2560320" cy="1554480"/>
          </a:xfrm>
          <a:prstGeom prst="roundRect">
            <a:avLst>
              <a:gd name="adj" fmla="val 7059"/>
            </a:avLst>
          </a:prstGeom>
          <a:solidFill>
            <a:schemeClr val="bg2"/>
          </a:solidFill>
          <a:ln w="12700">
            <a:solidFill>
              <a:schemeClr val="bg2"/>
            </a:solidFill>
            <a:prstDash val="solid"/>
          </a:ln>
        </p:spPr>
      </p:sp>
      <p:sp>
        <p:nvSpPr>
          <p:cNvPr id="13" name="badge_206"/>
          <p:cNvSpPr/>
          <p:nvPr/>
        </p:nvSpPr>
        <p:spPr>
          <a:xfrm>
            <a:off x="6291072" y="1261872"/>
            <a:ext cx="411480" cy="411480"/>
          </a:xfrm>
          <a:prstGeom prst="ellipse">
            <a:avLst/>
          </a:prstGeom>
          <a:solidFill>
            <a:schemeClr val="accent5"/>
          </a:solidFill>
          <a:ln w="12700">
            <a:solidFill>
              <a:schemeClr val="accent5"/>
            </a:solidFill>
            <a:prstDash val="solid"/>
          </a:ln>
        </p:spPr>
      </p:sp>
      <p:sp>
        <p:nvSpPr>
          <p:cNvPr id="14" name="badgeText_207"/>
          <p:cNvSpPr txBox="1"/>
          <p:nvPr/>
        </p:nvSpPr>
        <p:spPr>
          <a:xfrm>
            <a:off x="629107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_208"/>
          <p:cNvSpPr txBox="1"/>
          <p:nvPr/>
        </p:nvSpPr>
        <p:spPr>
          <a:xfrm>
            <a:off x="683971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Diameter 15 m. Find the circumference.</a:t>
            </a:r>
            <a:endParaRPr lang="en-US" sz="1500" dirty="0"/>
          </a:p>
        </p:txBody>
      </p:sp>
      <p:sp>
        <p:nvSpPr>
          <p:cNvPr id="16" name="card_209"/>
          <p:cNvSpPr/>
          <p:nvPr/>
        </p:nvSpPr>
        <p:spPr>
          <a:xfrm>
            <a:off x="457200" y="2926080"/>
            <a:ext cx="2560320" cy="1554480"/>
          </a:xfrm>
          <a:prstGeom prst="roundRect">
            <a:avLst>
              <a:gd name="adj" fmla="val 7059"/>
            </a:avLst>
          </a:prstGeom>
          <a:solidFill>
            <a:schemeClr val="bg2"/>
          </a:solidFill>
          <a:ln w="12700">
            <a:solidFill>
              <a:schemeClr val="bg2"/>
            </a:solidFill>
            <a:prstDash val="solid"/>
          </a:ln>
        </p:spPr>
      </p:sp>
      <p:sp>
        <p:nvSpPr>
          <p:cNvPr id="17" name="badge_210"/>
          <p:cNvSpPr/>
          <p:nvPr/>
        </p:nvSpPr>
        <p:spPr>
          <a:xfrm>
            <a:off x="621792" y="3090672"/>
            <a:ext cx="411480" cy="411480"/>
          </a:xfrm>
          <a:prstGeom prst="ellipse">
            <a:avLst/>
          </a:prstGeom>
          <a:solidFill>
            <a:schemeClr val="accent5"/>
          </a:solidFill>
          <a:ln w="12700">
            <a:solidFill>
              <a:schemeClr val="accent5"/>
            </a:solidFill>
            <a:prstDash val="solid"/>
          </a:ln>
        </p:spPr>
      </p:sp>
      <p:sp>
        <p:nvSpPr>
          <p:cNvPr id="18" name="badgeText_211"/>
          <p:cNvSpPr txBox="1"/>
          <p:nvPr/>
        </p:nvSpPr>
        <p:spPr>
          <a:xfrm>
            <a:off x="62179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9" name="text_212"/>
          <p:cNvSpPr txBox="1"/>
          <p:nvPr/>
        </p:nvSpPr>
        <p:spPr>
          <a:xfrm>
            <a:off x="117043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Radius 12.5 cm. Find the circumference.</a:t>
            </a:r>
            <a:endParaRPr lang="en-US" sz="1500" dirty="0"/>
          </a:p>
        </p:txBody>
      </p:sp>
      <p:sp>
        <p:nvSpPr>
          <p:cNvPr id="20" name="card_213"/>
          <p:cNvSpPr/>
          <p:nvPr/>
        </p:nvSpPr>
        <p:spPr>
          <a:xfrm>
            <a:off x="3291840" y="2926080"/>
            <a:ext cx="2560320" cy="1554480"/>
          </a:xfrm>
          <a:prstGeom prst="roundRect">
            <a:avLst>
              <a:gd name="adj" fmla="val 7059"/>
            </a:avLst>
          </a:prstGeom>
          <a:solidFill>
            <a:schemeClr val="bg2"/>
          </a:solidFill>
          <a:ln w="12700">
            <a:solidFill>
              <a:schemeClr val="bg2"/>
            </a:solidFill>
            <a:prstDash val="solid"/>
          </a:ln>
        </p:spPr>
      </p:sp>
      <p:sp>
        <p:nvSpPr>
          <p:cNvPr id="21" name="badge_214"/>
          <p:cNvSpPr/>
          <p:nvPr/>
        </p:nvSpPr>
        <p:spPr>
          <a:xfrm>
            <a:off x="3456432" y="3090672"/>
            <a:ext cx="411480" cy="411480"/>
          </a:xfrm>
          <a:prstGeom prst="ellipse">
            <a:avLst/>
          </a:prstGeom>
          <a:solidFill>
            <a:schemeClr val="accent5"/>
          </a:solidFill>
          <a:ln w="12700">
            <a:solidFill>
              <a:schemeClr val="accent5"/>
            </a:solidFill>
            <a:prstDash val="solid"/>
          </a:ln>
        </p:spPr>
      </p:sp>
      <p:sp>
        <p:nvSpPr>
          <p:cNvPr id="22" name="badgeText_215"/>
          <p:cNvSpPr txBox="1"/>
          <p:nvPr/>
        </p:nvSpPr>
        <p:spPr>
          <a:xfrm>
            <a:off x="345643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3" name="text_216"/>
          <p:cNvSpPr txBox="1"/>
          <p:nvPr/>
        </p:nvSpPr>
        <p:spPr>
          <a:xfrm>
            <a:off x="400507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Circumference 100 cm. Find the diameter.</a:t>
            </a:r>
            <a:endParaRPr lang="en-US" sz="1500" dirty="0"/>
          </a:p>
        </p:txBody>
      </p:sp>
      <p:sp>
        <p:nvSpPr>
          <p:cNvPr id="24" name="card_217"/>
          <p:cNvSpPr/>
          <p:nvPr/>
        </p:nvSpPr>
        <p:spPr>
          <a:xfrm>
            <a:off x="6126480" y="2926080"/>
            <a:ext cx="2560320" cy="1554480"/>
          </a:xfrm>
          <a:prstGeom prst="roundRect">
            <a:avLst>
              <a:gd name="adj" fmla="val 7059"/>
            </a:avLst>
          </a:prstGeom>
          <a:solidFill>
            <a:schemeClr val="bg2"/>
          </a:solidFill>
          <a:ln w="12700">
            <a:solidFill>
              <a:schemeClr val="bg2"/>
            </a:solidFill>
            <a:prstDash val="solid"/>
          </a:ln>
        </p:spPr>
      </p:sp>
      <p:sp>
        <p:nvSpPr>
          <p:cNvPr id="25" name="badge_218"/>
          <p:cNvSpPr/>
          <p:nvPr/>
        </p:nvSpPr>
        <p:spPr>
          <a:xfrm>
            <a:off x="6291072" y="3090672"/>
            <a:ext cx="411480" cy="411480"/>
          </a:xfrm>
          <a:prstGeom prst="ellipse">
            <a:avLst/>
          </a:prstGeom>
          <a:solidFill>
            <a:schemeClr val="accent5"/>
          </a:solidFill>
          <a:ln w="12700">
            <a:solidFill>
              <a:schemeClr val="accent5"/>
            </a:solidFill>
            <a:prstDash val="solid"/>
          </a:ln>
        </p:spPr>
      </p:sp>
      <p:sp>
        <p:nvSpPr>
          <p:cNvPr id="26" name="badgeText_219"/>
          <p:cNvSpPr txBox="1"/>
          <p:nvPr/>
        </p:nvSpPr>
        <p:spPr>
          <a:xfrm>
            <a:off x="629107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7" name="text_220"/>
          <p:cNvSpPr txBox="1"/>
          <p:nvPr/>
        </p:nvSpPr>
        <p:spPr>
          <a:xfrm>
            <a:off x="683971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Radius 2.4 m. Find the circumference.</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Your turn: answers</a:t>
            </a:r>
            <a:endParaRPr lang="en-US" sz="3200" dirty="0"/>
          </a:p>
        </p:txBody>
      </p:sp>
      <p:sp>
        <p:nvSpPr>
          <p:cNvPr id="4" name="card_221"/>
          <p:cNvSpPr/>
          <p:nvPr/>
        </p:nvSpPr>
        <p:spPr>
          <a:xfrm>
            <a:off x="457200" y="1097280"/>
            <a:ext cx="2560320" cy="1554480"/>
          </a:xfrm>
          <a:prstGeom prst="roundRect">
            <a:avLst>
              <a:gd name="adj" fmla="val 7059"/>
            </a:avLst>
          </a:prstGeom>
          <a:solidFill>
            <a:schemeClr val="bg2"/>
          </a:solidFill>
          <a:ln w="12700">
            <a:solidFill>
              <a:schemeClr val="bg2"/>
            </a:solidFill>
            <a:prstDash val="solid"/>
          </a:ln>
        </p:spPr>
      </p:sp>
      <p:sp>
        <p:nvSpPr>
          <p:cNvPr id="5" name="badge_222"/>
          <p:cNvSpPr/>
          <p:nvPr/>
        </p:nvSpPr>
        <p:spPr>
          <a:xfrm>
            <a:off x="621792" y="1261872"/>
            <a:ext cx="411480" cy="411480"/>
          </a:xfrm>
          <a:prstGeom prst="ellipse">
            <a:avLst/>
          </a:prstGeom>
          <a:solidFill>
            <a:schemeClr val="accent5"/>
          </a:solidFill>
          <a:ln w="12700">
            <a:solidFill>
              <a:schemeClr val="accent5"/>
            </a:solidFill>
            <a:prstDash val="solid"/>
          </a:ln>
        </p:spPr>
      </p:sp>
      <p:sp>
        <p:nvSpPr>
          <p:cNvPr id="6" name="badgeText_223"/>
          <p:cNvSpPr txBox="1"/>
          <p:nvPr/>
        </p:nvSpPr>
        <p:spPr>
          <a:xfrm>
            <a:off x="62179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224"/>
          <p:cNvSpPr txBox="1"/>
          <p:nvPr/>
        </p:nvSpPr>
        <p:spPr>
          <a:xfrm>
            <a:off x="117043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C = π × 8</a:t>
            </a:r>
            <a:endParaRPr lang="en-US" sz="1400" dirty="0"/>
          </a:p>
        </p:txBody>
      </p:sp>
      <p:sp>
        <p:nvSpPr>
          <p:cNvPr id="8" name="text_225"/>
          <p:cNvSpPr txBox="1"/>
          <p:nvPr/>
        </p:nvSpPr>
        <p:spPr>
          <a:xfrm>
            <a:off x="64008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25.1 cm</a:t>
            </a:r>
            <a:endParaRPr lang="en-US" sz="2000" dirty="0"/>
          </a:p>
        </p:txBody>
      </p:sp>
      <p:sp>
        <p:nvSpPr>
          <p:cNvPr id="9" name="card_226"/>
          <p:cNvSpPr/>
          <p:nvPr/>
        </p:nvSpPr>
        <p:spPr>
          <a:xfrm>
            <a:off x="3291840" y="1097280"/>
            <a:ext cx="2560320" cy="1554480"/>
          </a:xfrm>
          <a:prstGeom prst="roundRect">
            <a:avLst>
              <a:gd name="adj" fmla="val 7059"/>
            </a:avLst>
          </a:prstGeom>
          <a:solidFill>
            <a:schemeClr val="bg2"/>
          </a:solidFill>
          <a:ln w="12700">
            <a:solidFill>
              <a:schemeClr val="bg2"/>
            </a:solidFill>
            <a:prstDash val="solid"/>
          </a:ln>
        </p:spPr>
      </p:sp>
      <p:sp>
        <p:nvSpPr>
          <p:cNvPr id="10" name="badge_227"/>
          <p:cNvSpPr/>
          <p:nvPr/>
        </p:nvSpPr>
        <p:spPr>
          <a:xfrm>
            <a:off x="3456432" y="1261872"/>
            <a:ext cx="411480" cy="411480"/>
          </a:xfrm>
          <a:prstGeom prst="ellipse">
            <a:avLst/>
          </a:prstGeom>
          <a:solidFill>
            <a:schemeClr val="accent5"/>
          </a:solidFill>
          <a:ln w="12700">
            <a:solidFill>
              <a:schemeClr val="accent5"/>
            </a:solidFill>
            <a:prstDash val="solid"/>
          </a:ln>
        </p:spPr>
      </p:sp>
      <p:sp>
        <p:nvSpPr>
          <p:cNvPr id="11" name="badgeText_228"/>
          <p:cNvSpPr txBox="1"/>
          <p:nvPr/>
        </p:nvSpPr>
        <p:spPr>
          <a:xfrm>
            <a:off x="345643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ext_229"/>
          <p:cNvSpPr txBox="1"/>
          <p:nvPr/>
        </p:nvSpPr>
        <p:spPr>
          <a:xfrm>
            <a:off x="400507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C = 2 × π × 3</a:t>
            </a:r>
            <a:endParaRPr lang="en-US" sz="1400" dirty="0"/>
          </a:p>
        </p:txBody>
      </p:sp>
      <p:sp>
        <p:nvSpPr>
          <p:cNvPr id="13" name="text_230"/>
          <p:cNvSpPr txBox="1"/>
          <p:nvPr/>
        </p:nvSpPr>
        <p:spPr>
          <a:xfrm>
            <a:off x="347472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18.8 cm</a:t>
            </a:r>
            <a:endParaRPr lang="en-US" sz="2000" dirty="0"/>
          </a:p>
        </p:txBody>
      </p:sp>
      <p:sp>
        <p:nvSpPr>
          <p:cNvPr id="14" name="card_231"/>
          <p:cNvSpPr/>
          <p:nvPr/>
        </p:nvSpPr>
        <p:spPr>
          <a:xfrm>
            <a:off x="6126480" y="1097280"/>
            <a:ext cx="2560320" cy="1554480"/>
          </a:xfrm>
          <a:prstGeom prst="roundRect">
            <a:avLst>
              <a:gd name="adj" fmla="val 7059"/>
            </a:avLst>
          </a:prstGeom>
          <a:solidFill>
            <a:schemeClr val="bg2"/>
          </a:solidFill>
          <a:ln w="12700">
            <a:solidFill>
              <a:schemeClr val="bg2"/>
            </a:solidFill>
            <a:prstDash val="solid"/>
          </a:ln>
        </p:spPr>
      </p:sp>
      <p:sp>
        <p:nvSpPr>
          <p:cNvPr id="15" name="badge_232"/>
          <p:cNvSpPr/>
          <p:nvPr/>
        </p:nvSpPr>
        <p:spPr>
          <a:xfrm>
            <a:off x="6291072" y="1261872"/>
            <a:ext cx="411480" cy="411480"/>
          </a:xfrm>
          <a:prstGeom prst="ellipse">
            <a:avLst/>
          </a:prstGeom>
          <a:solidFill>
            <a:schemeClr val="accent5"/>
          </a:solidFill>
          <a:ln w="12700">
            <a:solidFill>
              <a:schemeClr val="accent5"/>
            </a:solidFill>
            <a:prstDash val="solid"/>
          </a:ln>
        </p:spPr>
      </p:sp>
      <p:sp>
        <p:nvSpPr>
          <p:cNvPr id="16" name="badgeText_233"/>
          <p:cNvSpPr txBox="1"/>
          <p:nvPr/>
        </p:nvSpPr>
        <p:spPr>
          <a:xfrm>
            <a:off x="629107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7" name="text_234"/>
          <p:cNvSpPr txBox="1"/>
          <p:nvPr/>
        </p:nvSpPr>
        <p:spPr>
          <a:xfrm>
            <a:off x="683971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C = π × 15</a:t>
            </a:r>
            <a:endParaRPr lang="en-US" sz="1400" dirty="0"/>
          </a:p>
        </p:txBody>
      </p:sp>
      <p:sp>
        <p:nvSpPr>
          <p:cNvPr id="18" name="text_235"/>
          <p:cNvSpPr txBox="1"/>
          <p:nvPr/>
        </p:nvSpPr>
        <p:spPr>
          <a:xfrm>
            <a:off x="630936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47.1 m</a:t>
            </a:r>
            <a:endParaRPr lang="en-US" sz="2000" dirty="0"/>
          </a:p>
        </p:txBody>
      </p:sp>
      <p:sp>
        <p:nvSpPr>
          <p:cNvPr id="19" name="card_236"/>
          <p:cNvSpPr/>
          <p:nvPr/>
        </p:nvSpPr>
        <p:spPr>
          <a:xfrm>
            <a:off x="457200" y="2926080"/>
            <a:ext cx="2560320" cy="1554480"/>
          </a:xfrm>
          <a:prstGeom prst="roundRect">
            <a:avLst>
              <a:gd name="adj" fmla="val 7059"/>
            </a:avLst>
          </a:prstGeom>
          <a:solidFill>
            <a:schemeClr val="bg2"/>
          </a:solidFill>
          <a:ln w="12700">
            <a:solidFill>
              <a:schemeClr val="bg2"/>
            </a:solidFill>
            <a:prstDash val="solid"/>
          </a:ln>
        </p:spPr>
      </p:sp>
      <p:sp>
        <p:nvSpPr>
          <p:cNvPr id="20" name="badge_237"/>
          <p:cNvSpPr/>
          <p:nvPr/>
        </p:nvSpPr>
        <p:spPr>
          <a:xfrm>
            <a:off x="621792" y="3090672"/>
            <a:ext cx="411480" cy="411480"/>
          </a:xfrm>
          <a:prstGeom prst="ellipse">
            <a:avLst/>
          </a:prstGeom>
          <a:solidFill>
            <a:schemeClr val="accent5"/>
          </a:solidFill>
          <a:ln w="12700">
            <a:solidFill>
              <a:schemeClr val="accent5"/>
            </a:solidFill>
            <a:prstDash val="solid"/>
          </a:ln>
        </p:spPr>
      </p:sp>
      <p:sp>
        <p:nvSpPr>
          <p:cNvPr id="21" name="badgeText_238"/>
          <p:cNvSpPr txBox="1"/>
          <p:nvPr/>
        </p:nvSpPr>
        <p:spPr>
          <a:xfrm>
            <a:off x="62179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2" name="text_239"/>
          <p:cNvSpPr txBox="1"/>
          <p:nvPr/>
        </p:nvSpPr>
        <p:spPr>
          <a:xfrm>
            <a:off x="117043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C = 2 × π × 12.5</a:t>
            </a:r>
            <a:endParaRPr lang="en-US" sz="1400" dirty="0"/>
          </a:p>
        </p:txBody>
      </p:sp>
      <p:sp>
        <p:nvSpPr>
          <p:cNvPr id="23" name="text_240"/>
          <p:cNvSpPr txBox="1"/>
          <p:nvPr/>
        </p:nvSpPr>
        <p:spPr>
          <a:xfrm>
            <a:off x="64008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78.5 cm</a:t>
            </a:r>
            <a:endParaRPr lang="en-US" sz="2000" dirty="0"/>
          </a:p>
        </p:txBody>
      </p:sp>
      <p:sp>
        <p:nvSpPr>
          <p:cNvPr id="24" name="card_241"/>
          <p:cNvSpPr/>
          <p:nvPr/>
        </p:nvSpPr>
        <p:spPr>
          <a:xfrm>
            <a:off x="3291840" y="2926080"/>
            <a:ext cx="2560320" cy="1554480"/>
          </a:xfrm>
          <a:prstGeom prst="roundRect">
            <a:avLst>
              <a:gd name="adj" fmla="val 7059"/>
            </a:avLst>
          </a:prstGeom>
          <a:solidFill>
            <a:schemeClr val="bg2"/>
          </a:solidFill>
          <a:ln w="12700">
            <a:solidFill>
              <a:schemeClr val="bg2"/>
            </a:solidFill>
            <a:prstDash val="solid"/>
          </a:ln>
        </p:spPr>
      </p:sp>
      <p:sp>
        <p:nvSpPr>
          <p:cNvPr id="25" name="badge_242"/>
          <p:cNvSpPr/>
          <p:nvPr/>
        </p:nvSpPr>
        <p:spPr>
          <a:xfrm>
            <a:off x="3456432" y="3090672"/>
            <a:ext cx="411480" cy="411480"/>
          </a:xfrm>
          <a:prstGeom prst="ellipse">
            <a:avLst/>
          </a:prstGeom>
          <a:solidFill>
            <a:schemeClr val="accent5"/>
          </a:solidFill>
          <a:ln w="12700">
            <a:solidFill>
              <a:schemeClr val="accent5"/>
            </a:solidFill>
            <a:prstDash val="solid"/>
          </a:ln>
        </p:spPr>
      </p:sp>
      <p:sp>
        <p:nvSpPr>
          <p:cNvPr id="26" name="badgeText_243"/>
          <p:cNvSpPr txBox="1"/>
          <p:nvPr/>
        </p:nvSpPr>
        <p:spPr>
          <a:xfrm>
            <a:off x="345643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7" name="text_244"/>
          <p:cNvSpPr txBox="1"/>
          <p:nvPr/>
        </p:nvSpPr>
        <p:spPr>
          <a:xfrm>
            <a:off x="400507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d = 100 ÷ π</a:t>
            </a:r>
            <a:endParaRPr lang="en-US" sz="1400" dirty="0"/>
          </a:p>
        </p:txBody>
      </p:sp>
      <p:sp>
        <p:nvSpPr>
          <p:cNvPr id="28" name="text_245"/>
          <p:cNvSpPr txBox="1"/>
          <p:nvPr/>
        </p:nvSpPr>
        <p:spPr>
          <a:xfrm>
            <a:off x="347472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31.8 cm</a:t>
            </a:r>
            <a:endParaRPr lang="en-US" sz="2000" dirty="0"/>
          </a:p>
        </p:txBody>
      </p:sp>
      <p:sp>
        <p:nvSpPr>
          <p:cNvPr id="29" name="card_246"/>
          <p:cNvSpPr/>
          <p:nvPr/>
        </p:nvSpPr>
        <p:spPr>
          <a:xfrm>
            <a:off x="6126480" y="2926080"/>
            <a:ext cx="2560320" cy="1554480"/>
          </a:xfrm>
          <a:prstGeom prst="roundRect">
            <a:avLst>
              <a:gd name="adj" fmla="val 7059"/>
            </a:avLst>
          </a:prstGeom>
          <a:solidFill>
            <a:schemeClr val="bg2"/>
          </a:solidFill>
          <a:ln w="12700">
            <a:solidFill>
              <a:schemeClr val="bg2"/>
            </a:solidFill>
            <a:prstDash val="solid"/>
          </a:ln>
        </p:spPr>
      </p:sp>
      <p:sp>
        <p:nvSpPr>
          <p:cNvPr id="30" name="badge_247"/>
          <p:cNvSpPr/>
          <p:nvPr/>
        </p:nvSpPr>
        <p:spPr>
          <a:xfrm>
            <a:off x="6291072" y="3090672"/>
            <a:ext cx="411480" cy="411480"/>
          </a:xfrm>
          <a:prstGeom prst="ellipse">
            <a:avLst/>
          </a:prstGeom>
          <a:solidFill>
            <a:schemeClr val="accent5"/>
          </a:solidFill>
          <a:ln w="12700">
            <a:solidFill>
              <a:schemeClr val="accent5"/>
            </a:solidFill>
            <a:prstDash val="solid"/>
          </a:ln>
        </p:spPr>
      </p:sp>
      <p:sp>
        <p:nvSpPr>
          <p:cNvPr id="31" name="badgeText_248"/>
          <p:cNvSpPr txBox="1"/>
          <p:nvPr/>
        </p:nvSpPr>
        <p:spPr>
          <a:xfrm>
            <a:off x="629107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2" name="text_249"/>
          <p:cNvSpPr txBox="1"/>
          <p:nvPr/>
        </p:nvSpPr>
        <p:spPr>
          <a:xfrm>
            <a:off x="683971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C = 2 × π × 2.4</a:t>
            </a:r>
            <a:endParaRPr lang="en-US" sz="1400" dirty="0"/>
          </a:p>
        </p:txBody>
      </p:sp>
      <p:sp>
        <p:nvSpPr>
          <p:cNvPr id="33" name="text_250"/>
          <p:cNvSpPr txBox="1"/>
          <p:nvPr/>
        </p:nvSpPr>
        <p:spPr>
          <a:xfrm>
            <a:off x="630936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15.1 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1645920"/>
            <a:ext cx="5120640" cy="914400"/>
          </a:xfrm>
          <a:prstGeom prst="rect">
            <a:avLst/>
          </a:prstGeom>
          <a:noFill/>
          <a:ln/>
        </p:spPr>
        <p:txBody>
          <a:bodyPr wrap="square" lIns="0" tIns="0" rIns="0" bIns="0" rtlCol="0" anchor="b"/>
          <a:lstStyle/>
          <a:p>
            <a:pPr algn="l" indent="0" marL="0">
              <a:buNone/>
            </a:pPr>
            <a:r>
              <a:rPr lang="en-US" sz="3600" b="1" dirty="0">
                <a:solidFill>
                  <a:schemeClr val="bg1"/>
                </a:solidFill>
                <a:latin typeface="+mj-lt" pitchFamily="34" charset="0"/>
                <a:ea typeface="+mj-lt" pitchFamily="34" charset="-122"/>
                <a:cs typeface="+mj-lt" pitchFamily="34" charset="-120"/>
              </a:rPr>
              <a:t>Part 2: Area</a:t>
            </a:r>
            <a:endParaRPr lang="en-US" sz="3600" dirty="0"/>
          </a:p>
        </p:txBody>
      </p:sp>
      <p:sp>
        <p:nvSpPr>
          <p:cNvPr id="3" name="Text 0"/>
          <p:cNvSpPr/>
          <p:nvPr>
            <p:ph idx="101" type="body" hasCustomPrompt="1"/>
          </p:nvPr>
        </p:nvSpPr>
        <p:spPr>
          <a:xfrm>
            <a:off x="548640" y="2697480"/>
            <a:ext cx="5120640" cy="731520"/>
          </a:xfrm>
          <a:prstGeom prst="rect">
            <a:avLst/>
          </a:prstGeom>
          <a:noFill/>
          <a:ln/>
        </p:spPr>
        <p:txBody>
          <a:bodyPr wrap="square" lIns="0" tIns="0" rIns="0" bIns="0" rtlCol="0" anchor="t"/>
          <a:lstStyle/>
          <a:p>
            <a:pPr algn="l" indent="0" marL="0">
              <a:buNone/>
            </a:pPr>
            <a:r>
              <a:rPr lang="en-US" sz="1800" dirty="0">
                <a:solidFill>
                  <a:schemeClr val="accent3"/>
                </a:solidFill>
              </a:rPr>
              <a:t>A = πr²   (always the radius)</a:t>
            </a:r>
            <a:endParaRPr lang="en-US" sz="1800" dirty="0"/>
          </a:p>
        </p:txBody>
      </p:sp>
      <p:sp>
        <p:nvSpPr>
          <p:cNvPr id="4" name="circle_251"/>
          <p:cNvSpPr/>
          <p:nvPr/>
        </p:nvSpPr>
        <p:spPr>
          <a:xfrm>
            <a:off x="5989320" y="1325880"/>
            <a:ext cx="2468880" cy="2468880"/>
          </a:xfrm>
          <a:prstGeom prst="ellipse">
            <a:avLst/>
          </a:prstGeom>
          <a:solidFill>
            <a:schemeClr val="bg1"/>
          </a:solidFill>
          <a:ln w="44450">
            <a:solidFill>
              <a:schemeClr val="accent3"/>
            </a:solidFill>
            <a:prstDash val="solid"/>
          </a:ln>
        </p:spPr>
      </p:sp>
      <p:sp>
        <p:nvSpPr>
          <p:cNvPr id="5" name="line_252"/>
          <p:cNvSpPr/>
          <p:nvPr/>
        </p:nvSpPr>
        <p:spPr>
          <a:xfrm>
            <a:off x="5989320" y="2560320"/>
            <a:ext cx="2468880" cy="0"/>
          </a:xfrm>
          <a:prstGeom prst="line">
            <a:avLst/>
          </a:prstGeom>
          <a:noFill/>
          <a:ln w="34925">
            <a:solidFill>
              <a:schemeClr val="accent4"/>
            </a:solidFill>
            <a:prstDash val="solid"/>
          </a:ln>
        </p:spPr>
      </p:sp>
      <p:sp>
        <p:nvSpPr>
          <p:cNvPr id="6" name="text_253"/>
          <p:cNvSpPr txBox="1"/>
          <p:nvPr/>
        </p:nvSpPr>
        <p:spPr>
          <a:xfrm>
            <a:off x="6236208" y="2633472"/>
            <a:ext cx="1975104"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7" name="line_254"/>
          <p:cNvSpPr/>
          <p:nvPr/>
        </p:nvSpPr>
        <p:spPr>
          <a:xfrm flipV="1">
            <a:off x="7223760" y="1687439"/>
            <a:ext cx="872881" cy="872881"/>
          </a:xfrm>
          <a:prstGeom prst="line">
            <a:avLst/>
          </a:prstGeom>
          <a:noFill/>
          <a:ln w="34925">
            <a:solidFill>
              <a:schemeClr val="accent2"/>
            </a:solidFill>
            <a:prstDash val="solid"/>
          </a:ln>
        </p:spPr>
      </p:sp>
      <p:sp>
        <p:nvSpPr>
          <p:cNvPr id="8" name="text_255"/>
          <p:cNvSpPr txBox="1"/>
          <p:nvPr/>
        </p:nvSpPr>
        <p:spPr>
          <a:xfrm>
            <a:off x="6949440" y="1749247"/>
            <a:ext cx="411480" cy="292608"/>
          </a:xfrm>
          <a:prstGeom prst="rect">
            <a:avLst/>
          </a:prstGeom>
          <a:noFill/>
          <a:ln/>
        </p:spPr>
        <p:txBody>
          <a:bodyPr wrap="square" lIns="0" tIns="0" rIns="0" bIns="0" rtlCol="0" anchor="t"/>
          <a:lstStyle/>
          <a:p>
            <a:pPr algn="r" indent="0" marL="0">
              <a:buNone/>
            </a:pPr>
            <a:r>
              <a:rPr lang="en-US" sz="1500" b="1" dirty="0">
                <a:solidFill>
                  <a:schemeClr val="accent2"/>
                </a:solidFill>
              </a:rPr>
              <a:t>r</a:t>
            </a:r>
            <a:endParaRPr lang="en-US" sz="1500" dirty="0"/>
          </a:p>
        </p:txBody>
      </p:sp>
      <p:sp>
        <p:nvSpPr>
          <p:cNvPr id="9" name="centre_256"/>
          <p:cNvSpPr/>
          <p:nvPr/>
        </p:nvSpPr>
        <p:spPr>
          <a:xfrm>
            <a:off x="7178040" y="2514600"/>
            <a:ext cx="91440" cy="91440"/>
          </a:xfrm>
          <a:prstGeom prst="ellipse">
            <a:avLst/>
          </a:prstGeom>
          <a:solidFill>
            <a:schemeClr val="tx1"/>
          </a:solidFill>
          <a:ln w="12700">
            <a:solidFill>
              <a:schemeClr val="tx1"/>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4</a:t>
            </a:r>
            <a:endParaRPr lang="en-US" sz="3200" dirty="0"/>
          </a:p>
        </p:txBody>
      </p:sp>
      <p:sp>
        <p:nvSpPr>
          <p:cNvPr id="4" name="card_257"/>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258"/>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Find the area of a circle with radius 5 cm. Give your answer to 1 decimal place.</a:t>
            </a:r>
            <a:endParaRPr lang="en-US" sz="1500" dirty="0"/>
          </a:p>
        </p:txBody>
      </p:sp>
      <p:sp>
        <p:nvSpPr>
          <p:cNvPr id="6" name="circle_259"/>
          <p:cNvSpPr/>
          <p:nvPr/>
        </p:nvSpPr>
        <p:spPr>
          <a:xfrm>
            <a:off x="1143000" y="2286000"/>
            <a:ext cx="1920240" cy="1920240"/>
          </a:xfrm>
          <a:prstGeom prst="ellipse">
            <a:avLst/>
          </a:prstGeom>
          <a:solidFill>
            <a:schemeClr val="accent2">
              <a:alpha val="22000"/>
            </a:schemeClr>
          </a:solidFill>
          <a:ln w="44450">
            <a:solidFill>
              <a:schemeClr val="accent3"/>
            </a:solidFill>
            <a:prstDash val="solid"/>
          </a:ln>
        </p:spPr>
      </p:sp>
      <p:sp>
        <p:nvSpPr>
          <p:cNvPr id="7" name="line_260"/>
          <p:cNvSpPr/>
          <p:nvPr/>
        </p:nvSpPr>
        <p:spPr>
          <a:xfrm>
            <a:off x="2103120" y="3246120"/>
            <a:ext cx="960120" cy="0"/>
          </a:xfrm>
          <a:prstGeom prst="line">
            <a:avLst/>
          </a:prstGeom>
          <a:noFill/>
          <a:ln w="34925">
            <a:solidFill>
              <a:schemeClr val="accent2"/>
            </a:solidFill>
            <a:prstDash val="solid"/>
          </a:ln>
        </p:spPr>
      </p:sp>
      <p:sp>
        <p:nvSpPr>
          <p:cNvPr id="8" name="text_261"/>
          <p:cNvSpPr txBox="1"/>
          <p:nvPr/>
        </p:nvSpPr>
        <p:spPr>
          <a:xfrm>
            <a:off x="2157984" y="2862072"/>
            <a:ext cx="864108" cy="292608"/>
          </a:xfrm>
          <a:prstGeom prst="rect">
            <a:avLst/>
          </a:prstGeom>
          <a:noFill/>
          <a:ln/>
        </p:spPr>
        <p:txBody>
          <a:bodyPr wrap="square" lIns="0" tIns="0" rIns="0" bIns="0" rtlCol="0" anchor="t"/>
          <a:lstStyle/>
          <a:p>
            <a:pPr algn="ctr" indent="0" marL="0">
              <a:buNone/>
            </a:pPr>
            <a:r>
              <a:rPr lang="en-US" sz="1500" b="1" dirty="0">
                <a:solidFill>
                  <a:schemeClr val="accent2"/>
                </a:solidFill>
              </a:rPr>
              <a:t>5 cm</a:t>
            </a:r>
            <a:endParaRPr lang="en-US" sz="1500" dirty="0"/>
          </a:p>
        </p:txBody>
      </p:sp>
      <p:sp>
        <p:nvSpPr>
          <p:cNvPr id="9" name="centre_262"/>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263"/>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264"/>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265"/>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Use A = πr²</a:t>
            </a:r>
            <a:endParaRPr lang="en-US" sz="1500" dirty="0"/>
          </a:p>
        </p:txBody>
      </p:sp>
      <p:sp>
        <p:nvSpPr>
          <p:cNvPr id="13" name="badge_266"/>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267"/>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268"/>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Substitute: A = π × 5²</a:t>
            </a:r>
            <a:endParaRPr lang="en-US" sz="1500" dirty="0"/>
          </a:p>
        </p:txBody>
      </p:sp>
      <p:sp>
        <p:nvSpPr>
          <p:cNvPr id="16" name="badge_269"/>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270"/>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271"/>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Square first: A = π × 25 = 78.539...</a:t>
            </a:r>
            <a:endParaRPr lang="en-US" sz="1500" dirty="0"/>
          </a:p>
        </p:txBody>
      </p:sp>
      <p:sp>
        <p:nvSpPr>
          <p:cNvPr id="19" name="badge_272"/>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273"/>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274"/>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Round to 1 dp, units are squared</a:t>
            </a:r>
            <a:endParaRPr lang="en-US" sz="1500" dirty="0"/>
          </a:p>
        </p:txBody>
      </p:sp>
      <p:sp>
        <p:nvSpPr>
          <p:cNvPr id="22" name="card_275"/>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276"/>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A = 78.5 cm²</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5</a:t>
            </a:r>
            <a:endParaRPr lang="en-US" sz="3200" dirty="0"/>
          </a:p>
        </p:txBody>
      </p:sp>
      <p:sp>
        <p:nvSpPr>
          <p:cNvPr id="4" name="card_277"/>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278"/>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Find the area of a circle with diameter 12 cm. Give your answer to 1 decimal place.</a:t>
            </a:r>
            <a:endParaRPr lang="en-US" sz="1500" dirty="0"/>
          </a:p>
        </p:txBody>
      </p:sp>
      <p:sp>
        <p:nvSpPr>
          <p:cNvPr id="6" name="circle_279"/>
          <p:cNvSpPr/>
          <p:nvPr/>
        </p:nvSpPr>
        <p:spPr>
          <a:xfrm>
            <a:off x="1143000" y="2286000"/>
            <a:ext cx="1920240" cy="1920240"/>
          </a:xfrm>
          <a:prstGeom prst="ellipse">
            <a:avLst/>
          </a:prstGeom>
          <a:solidFill>
            <a:schemeClr val="accent2">
              <a:alpha val="22000"/>
            </a:schemeClr>
          </a:solidFill>
          <a:ln w="44450">
            <a:solidFill>
              <a:schemeClr val="accent3"/>
            </a:solidFill>
            <a:prstDash val="solid"/>
          </a:ln>
        </p:spPr>
      </p:sp>
      <p:sp>
        <p:nvSpPr>
          <p:cNvPr id="7" name="line_280"/>
          <p:cNvSpPr/>
          <p:nvPr/>
        </p:nvSpPr>
        <p:spPr>
          <a:xfrm>
            <a:off x="1143000" y="3246120"/>
            <a:ext cx="1920240" cy="0"/>
          </a:xfrm>
          <a:prstGeom prst="line">
            <a:avLst/>
          </a:prstGeom>
          <a:noFill/>
          <a:ln w="34925">
            <a:solidFill>
              <a:schemeClr val="accent4"/>
            </a:solidFill>
            <a:prstDash val="solid"/>
          </a:ln>
        </p:spPr>
      </p:sp>
      <p:sp>
        <p:nvSpPr>
          <p:cNvPr id="8" name="text_281"/>
          <p:cNvSpPr txBox="1"/>
          <p:nvPr/>
        </p:nvSpPr>
        <p:spPr>
          <a:xfrm>
            <a:off x="1335024" y="2862072"/>
            <a:ext cx="1536192" cy="292608"/>
          </a:xfrm>
          <a:prstGeom prst="rect">
            <a:avLst/>
          </a:prstGeom>
          <a:noFill/>
          <a:ln/>
        </p:spPr>
        <p:txBody>
          <a:bodyPr wrap="square" lIns="0" tIns="0" rIns="0" bIns="0" rtlCol="0" anchor="t"/>
          <a:lstStyle/>
          <a:p>
            <a:pPr algn="ctr" indent="0" marL="0">
              <a:buNone/>
            </a:pPr>
            <a:r>
              <a:rPr lang="en-US" sz="1500" b="1" dirty="0">
                <a:solidFill>
                  <a:schemeClr val="accent4"/>
                </a:solidFill>
              </a:rPr>
              <a:t>12 cm</a:t>
            </a:r>
            <a:endParaRPr lang="en-US" sz="1500" dirty="0"/>
          </a:p>
        </p:txBody>
      </p:sp>
      <p:sp>
        <p:nvSpPr>
          <p:cNvPr id="9" name="centre_282"/>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283"/>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284"/>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285"/>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Diameter given, so halve it: r = 6 cm</a:t>
            </a:r>
            <a:endParaRPr lang="en-US" sz="1500" dirty="0"/>
          </a:p>
        </p:txBody>
      </p:sp>
      <p:sp>
        <p:nvSpPr>
          <p:cNvPr id="13" name="badge_286"/>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287"/>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288"/>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Use A = πr² = π × 6²</a:t>
            </a:r>
            <a:endParaRPr lang="en-US" sz="1500" dirty="0"/>
          </a:p>
        </p:txBody>
      </p:sp>
      <p:sp>
        <p:nvSpPr>
          <p:cNvPr id="16" name="badge_289"/>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290"/>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291"/>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A = π × 36 = 113.097...</a:t>
            </a:r>
            <a:endParaRPr lang="en-US" sz="1500" dirty="0"/>
          </a:p>
        </p:txBody>
      </p:sp>
      <p:sp>
        <p:nvSpPr>
          <p:cNvPr id="19" name="badge_292"/>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293"/>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294"/>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Round to 1 decimal place</a:t>
            </a:r>
            <a:endParaRPr lang="en-US" sz="1500" dirty="0"/>
          </a:p>
        </p:txBody>
      </p:sp>
      <p:sp>
        <p:nvSpPr>
          <p:cNvPr id="22" name="card_295"/>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296"/>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A = 113.1 cm²</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6: answers in terms of π</a:t>
            </a:r>
            <a:endParaRPr lang="en-US" sz="3200" dirty="0"/>
          </a:p>
        </p:txBody>
      </p:sp>
      <p:sp>
        <p:nvSpPr>
          <p:cNvPr id="4" name="card_297"/>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298"/>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A circle has radius 4 cm. Find (a) its area and (b) its circumference in terms of π.</a:t>
            </a:r>
            <a:endParaRPr lang="en-US" sz="1500" dirty="0"/>
          </a:p>
        </p:txBody>
      </p:sp>
      <p:sp>
        <p:nvSpPr>
          <p:cNvPr id="6" name="circle_299"/>
          <p:cNvSpPr/>
          <p:nvPr/>
        </p:nvSpPr>
        <p:spPr>
          <a:xfrm>
            <a:off x="1143000" y="2286000"/>
            <a:ext cx="1920240" cy="1920240"/>
          </a:xfrm>
          <a:prstGeom prst="ellipse">
            <a:avLst/>
          </a:prstGeom>
          <a:solidFill>
            <a:schemeClr val="accent2">
              <a:alpha val="22000"/>
            </a:schemeClr>
          </a:solidFill>
          <a:ln w="44450">
            <a:solidFill>
              <a:schemeClr val="accent3"/>
            </a:solidFill>
            <a:prstDash val="solid"/>
          </a:ln>
        </p:spPr>
      </p:sp>
      <p:sp>
        <p:nvSpPr>
          <p:cNvPr id="7" name="line_300"/>
          <p:cNvSpPr/>
          <p:nvPr/>
        </p:nvSpPr>
        <p:spPr>
          <a:xfrm>
            <a:off x="2103120" y="3246120"/>
            <a:ext cx="960120" cy="0"/>
          </a:xfrm>
          <a:prstGeom prst="line">
            <a:avLst/>
          </a:prstGeom>
          <a:noFill/>
          <a:ln w="34925">
            <a:solidFill>
              <a:schemeClr val="accent2"/>
            </a:solidFill>
            <a:prstDash val="solid"/>
          </a:ln>
        </p:spPr>
      </p:sp>
      <p:sp>
        <p:nvSpPr>
          <p:cNvPr id="8" name="text_301"/>
          <p:cNvSpPr txBox="1"/>
          <p:nvPr/>
        </p:nvSpPr>
        <p:spPr>
          <a:xfrm>
            <a:off x="2157984" y="2862072"/>
            <a:ext cx="864108" cy="292608"/>
          </a:xfrm>
          <a:prstGeom prst="rect">
            <a:avLst/>
          </a:prstGeom>
          <a:noFill/>
          <a:ln/>
        </p:spPr>
        <p:txBody>
          <a:bodyPr wrap="square" lIns="0" tIns="0" rIns="0" bIns="0" rtlCol="0" anchor="t"/>
          <a:lstStyle/>
          <a:p>
            <a:pPr algn="ctr" indent="0" marL="0">
              <a:buNone/>
            </a:pPr>
            <a:r>
              <a:rPr lang="en-US" sz="1500" b="1" dirty="0">
                <a:solidFill>
                  <a:schemeClr val="accent2"/>
                </a:solidFill>
              </a:rPr>
              <a:t>4 cm</a:t>
            </a:r>
            <a:endParaRPr lang="en-US" sz="1500" dirty="0"/>
          </a:p>
        </p:txBody>
      </p:sp>
      <p:sp>
        <p:nvSpPr>
          <p:cNvPr id="9" name="centre_302"/>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303"/>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304"/>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305"/>
          <p:cNvSpPr txBox="1"/>
          <p:nvPr/>
        </p:nvSpPr>
        <p:spPr>
          <a:xfrm>
            <a:off x="4663440" y="1124712"/>
            <a:ext cx="4023360" cy="694944"/>
          </a:xfrm>
          <a:prstGeom prst="rect">
            <a:avLst/>
          </a:prstGeom>
          <a:noFill/>
          <a:ln/>
        </p:spPr>
        <p:txBody>
          <a:bodyPr wrap="square" lIns="0" tIns="0" rIns="0" bIns="0" rtlCol="0" anchor="ctr"/>
          <a:lstStyle/>
          <a:p>
            <a:pPr algn="l" indent="0" marL="0">
              <a:buNone/>
            </a:pPr>
            <a:r>
              <a:rPr lang="en-US" sz="1500" dirty="0">
                <a:solidFill>
                  <a:schemeClr val="tx1"/>
                </a:solidFill>
              </a:rPr>
              <a:t>Do not press the π button: keep π as a symbol</a:t>
            </a:r>
            <a:endParaRPr lang="en-US" sz="1500" dirty="0"/>
          </a:p>
        </p:txBody>
      </p:sp>
      <p:sp>
        <p:nvSpPr>
          <p:cNvPr id="13" name="badge_306"/>
          <p:cNvSpPr/>
          <p:nvPr/>
        </p:nvSpPr>
        <p:spPr>
          <a:xfrm>
            <a:off x="4114800" y="1929384"/>
            <a:ext cx="411480" cy="411480"/>
          </a:xfrm>
          <a:prstGeom prst="ellipse">
            <a:avLst/>
          </a:prstGeom>
          <a:solidFill>
            <a:schemeClr val="accent5"/>
          </a:solidFill>
          <a:ln w="12700">
            <a:solidFill>
              <a:schemeClr val="accent5"/>
            </a:solidFill>
            <a:prstDash val="solid"/>
          </a:ln>
        </p:spPr>
      </p:sp>
      <p:sp>
        <p:nvSpPr>
          <p:cNvPr id="14" name="badgeText_307"/>
          <p:cNvSpPr txBox="1"/>
          <p:nvPr/>
        </p:nvSpPr>
        <p:spPr>
          <a:xfrm>
            <a:off x="4114800" y="1929384"/>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308"/>
          <p:cNvSpPr txBox="1"/>
          <p:nvPr/>
        </p:nvSpPr>
        <p:spPr>
          <a:xfrm>
            <a:off x="4663440" y="1911096"/>
            <a:ext cx="4023360" cy="694944"/>
          </a:xfrm>
          <a:prstGeom prst="rect">
            <a:avLst/>
          </a:prstGeom>
          <a:noFill/>
          <a:ln/>
        </p:spPr>
        <p:txBody>
          <a:bodyPr wrap="square" lIns="0" tIns="0" rIns="0" bIns="0" rtlCol="0" anchor="ctr"/>
          <a:lstStyle/>
          <a:p>
            <a:pPr algn="l" indent="0" marL="0">
              <a:buNone/>
            </a:pPr>
            <a:r>
              <a:rPr lang="en-US" sz="1500" dirty="0">
                <a:solidFill>
                  <a:schemeClr val="tx1"/>
                </a:solidFill>
              </a:rPr>
              <a:t>(a) A = π × 4² = 16π</a:t>
            </a:r>
            <a:endParaRPr lang="en-US" sz="1500" dirty="0"/>
          </a:p>
        </p:txBody>
      </p:sp>
      <p:sp>
        <p:nvSpPr>
          <p:cNvPr id="16" name="badge_309"/>
          <p:cNvSpPr/>
          <p:nvPr/>
        </p:nvSpPr>
        <p:spPr>
          <a:xfrm>
            <a:off x="4114800" y="2715768"/>
            <a:ext cx="411480" cy="411480"/>
          </a:xfrm>
          <a:prstGeom prst="ellipse">
            <a:avLst/>
          </a:prstGeom>
          <a:solidFill>
            <a:schemeClr val="accent5"/>
          </a:solidFill>
          <a:ln w="12700">
            <a:solidFill>
              <a:schemeClr val="accent5"/>
            </a:solidFill>
            <a:prstDash val="solid"/>
          </a:ln>
        </p:spPr>
      </p:sp>
      <p:sp>
        <p:nvSpPr>
          <p:cNvPr id="17" name="badgeText_310"/>
          <p:cNvSpPr txBox="1"/>
          <p:nvPr/>
        </p:nvSpPr>
        <p:spPr>
          <a:xfrm>
            <a:off x="4114800" y="27157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311"/>
          <p:cNvSpPr txBox="1"/>
          <p:nvPr/>
        </p:nvSpPr>
        <p:spPr>
          <a:xfrm>
            <a:off x="4663440" y="2697480"/>
            <a:ext cx="4023360" cy="694944"/>
          </a:xfrm>
          <a:prstGeom prst="rect">
            <a:avLst/>
          </a:prstGeom>
          <a:noFill/>
          <a:ln/>
        </p:spPr>
        <p:txBody>
          <a:bodyPr wrap="square" lIns="0" tIns="0" rIns="0" bIns="0" rtlCol="0" anchor="ctr"/>
          <a:lstStyle/>
          <a:p>
            <a:pPr algn="l" indent="0" marL="0">
              <a:buNone/>
            </a:pPr>
            <a:r>
              <a:rPr lang="en-US" sz="1500" dirty="0">
                <a:solidFill>
                  <a:schemeClr val="tx1"/>
                </a:solidFill>
              </a:rPr>
              <a:t>(b) C = 2 × π × 4 = 8π</a:t>
            </a:r>
            <a:endParaRPr lang="en-US" sz="1500" dirty="0"/>
          </a:p>
        </p:txBody>
      </p:sp>
      <p:sp>
        <p:nvSpPr>
          <p:cNvPr id="19" name="card_312"/>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0" name="text_313"/>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A = 16π cm²   C = 8π cm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Worked example 7: working backwards</a:t>
            </a:r>
            <a:endParaRPr lang="en-US" sz="3200" dirty="0"/>
          </a:p>
        </p:txBody>
      </p:sp>
      <p:sp>
        <p:nvSpPr>
          <p:cNvPr id="4" name="card_314"/>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315"/>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A circle has area 200 cm². Find its radius to 1 decimal place.</a:t>
            </a:r>
            <a:endParaRPr lang="en-US" sz="1500" dirty="0"/>
          </a:p>
        </p:txBody>
      </p:sp>
      <p:sp>
        <p:nvSpPr>
          <p:cNvPr id="6" name="circle_316"/>
          <p:cNvSpPr/>
          <p:nvPr/>
        </p:nvSpPr>
        <p:spPr>
          <a:xfrm>
            <a:off x="1143000" y="2286000"/>
            <a:ext cx="1920240" cy="1920240"/>
          </a:xfrm>
          <a:prstGeom prst="ellipse">
            <a:avLst/>
          </a:prstGeom>
          <a:solidFill>
            <a:schemeClr val="accent2">
              <a:alpha val="22000"/>
            </a:schemeClr>
          </a:solidFill>
          <a:ln w="44450">
            <a:solidFill>
              <a:schemeClr val="accent3"/>
            </a:solidFill>
            <a:prstDash val="solid"/>
          </a:ln>
        </p:spPr>
      </p:sp>
      <p:sp>
        <p:nvSpPr>
          <p:cNvPr id="7" name="line_317"/>
          <p:cNvSpPr/>
          <p:nvPr/>
        </p:nvSpPr>
        <p:spPr>
          <a:xfrm>
            <a:off x="2103120" y="3246120"/>
            <a:ext cx="960120" cy="0"/>
          </a:xfrm>
          <a:prstGeom prst="line">
            <a:avLst/>
          </a:prstGeom>
          <a:noFill/>
          <a:ln w="34925">
            <a:solidFill>
              <a:schemeClr val="accent2"/>
            </a:solidFill>
            <a:prstDash val="solid"/>
          </a:ln>
        </p:spPr>
      </p:sp>
      <p:sp>
        <p:nvSpPr>
          <p:cNvPr id="8" name="text_318"/>
          <p:cNvSpPr txBox="1"/>
          <p:nvPr/>
        </p:nvSpPr>
        <p:spPr>
          <a:xfrm>
            <a:off x="2157984" y="2862072"/>
            <a:ext cx="864108" cy="292608"/>
          </a:xfrm>
          <a:prstGeom prst="rect">
            <a:avLst/>
          </a:prstGeom>
          <a:noFill/>
          <a:ln/>
        </p:spPr>
        <p:txBody>
          <a:bodyPr wrap="square" lIns="0" tIns="0" rIns="0" bIns="0" rtlCol="0" anchor="t"/>
          <a:lstStyle/>
          <a:p>
            <a:pPr algn="ctr" indent="0" marL="0">
              <a:buNone/>
            </a:pPr>
            <a:r>
              <a:rPr lang="en-US" sz="1500" b="1" dirty="0">
                <a:solidFill>
                  <a:schemeClr val="accent2"/>
                </a:solidFill>
              </a:rPr>
              <a:t>r = ?</a:t>
            </a:r>
            <a:endParaRPr lang="en-US" sz="1500" dirty="0"/>
          </a:p>
        </p:txBody>
      </p:sp>
      <p:sp>
        <p:nvSpPr>
          <p:cNvPr id="9" name="centre_319"/>
          <p:cNvSpPr/>
          <p:nvPr/>
        </p:nvSpPr>
        <p:spPr>
          <a:xfrm>
            <a:off x="2057400" y="3200400"/>
            <a:ext cx="91440" cy="91440"/>
          </a:xfrm>
          <a:prstGeom prst="ellipse">
            <a:avLst/>
          </a:prstGeom>
          <a:solidFill>
            <a:schemeClr val="tx1"/>
          </a:solidFill>
          <a:ln w="12700">
            <a:solidFill>
              <a:schemeClr val="tx1"/>
            </a:solidFill>
            <a:prstDash val="solid"/>
          </a:ln>
        </p:spPr>
      </p:sp>
      <p:sp>
        <p:nvSpPr>
          <p:cNvPr id="10" name="badge_320"/>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321"/>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322"/>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Write the formula: 200 = πr²</a:t>
            </a:r>
            <a:endParaRPr lang="en-US" sz="1500" dirty="0"/>
          </a:p>
        </p:txBody>
      </p:sp>
      <p:sp>
        <p:nvSpPr>
          <p:cNvPr id="13" name="badge_323"/>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324"/>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325"/>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Divide by π: r² = 200 ÷ π = 63.66...</a:t>
            </a:r>
            <a:endParaRPr lang="en-US" sz="1500" dirty="0"/>
          </a:p>
        </p:txBody>
      </p:sp>
      <p:sp>
        <p:nvSpPr>
          <p:cNvPr id="16" name="badge_326"/>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327"/>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328"/>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Square root: r = √63.66... = 7.978...</a:t>
            </a:r>
            <a:endParaRPr lang="en-US" sz="1500" dirty="0"/>
          </a:p>
        </p:txBody>
      </p:sp>
      <p:sp>
        <p:nvSpPr>
          <p:cNvPr id="19" name="badge_329"/>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330"/>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331"/>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Round to 1 decimal place</a:t>
            </a:r>
            <a:endParaRPr lang="en-US" sz="1500" dirty="0"/>
          </a:p>
        </p:txBody>
      </p:sp>
      <p:sp>
        <p:nvSpPr>
          <p:cNvPr id="22" name="card_332"/>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333"/>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r = 8.0 cm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Practice set</a:t>
            </a:r>
            <a:endParaRPr lang="en-US" sz="3200" dirty="0"/>
          </a:p>
        </p:txBody>
      </p:sp>
      <p:sp>
        <p:nvSpPr>
          <p:cNvPr id="4" name="card_334"/>
          <p:cNvSpPr/>
          <p:nvPr/>
        </p:nvSpPr>
        <p:spPr>
          <a:xfrm>
            <a:off x="457200" y="1097280"/>
            <a:ext cx="2560320" cy="1554480"/>
          </a:xfrm>
          <a:prstGeom prst="roundRect">
            <a:avLst>
              <a:gd name="adj" fmla="val 7059"/>
            </a:avLst>
          </a:prstGeom>
          <a:solidFill>
            <a:schemeClr val="bg2"/>
          </a:solidFill>
          <a:ln w="12700">
            <a:solidFill>
              <a:schemeClr val="bg2"/>
            </a:solidFill>
            <a:prstDash val="solid"/>
          </a:ln>
        </p:spPr>
      </p:sp>
      <p:sp>
        <p:nvSpPr>
          <p:cNvPr id="5" name="badge_335"/>
          <p:cNvSpPr/>
          <p:nvPr/>
        </p:nvSpPr>
        <p:spPr>
          <a:xfrm>
            <a:off x="621792" y="1261872"/>
            <a:ext cx="411480" cy="411480"/>
          </a:xfrm>
          <a:prstGeom prst="ellipse">
            <a:avLst/>
          </a:prstGeom>
          <a:solidFill>
            <a:schemeClr val="accent5"/>
          </a:solidFill>
          <a:ln w="12700">
            <a:solidFill>
              <a:schemeClr val="accent5"/>
            </a:solidFill>
            <a:prstDash val="solid"/>
          </a:ln>
        </p:spPr>
      </p:sp>
      <p:sp>
        <p:nvSpPr>
          <p:cNvPr id="6" name="badgeText_336"/>
          <p:cNvSpPr txBox="1"/>
          <p:nvPr/>
        </p:nvSpPr>
        <p:spPr>
          <a:xfrm>
            <a:off x="62179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337"/>
          <p:cNvSpPr txBox="1"/>
          <p:nvPr/>
        </p:nvSpPr>
        <p:spPr>
          <a:xfrm>
            <a:off x="117043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Find the area of a circle with radius 7 cm.</a:t>
            </a:r>
            <a:endParaRPr lang="en-US" sz="1500" dirty="0"/>
          </a:p>
        </p:txBody>
      </p:sp>
      <p:sp>
        <p:nvSpPr>
          <p:cNvPr id="8" name="card_338"/>
          <p:cNvSpPr/>
          <p:nvPr/>
        </p:nvSpPr>
        <p:spPr>
          <a:xfrm>
            <a:off x="3291840" y="1097280"/>
            <a:ext cx="2560320" cy="1554480"/>
          </a:xfrm>
          <a:prstGeom prst="roundRect">
            <a:avLst>
              <a:gd name="adj" fmla="val 7059"/>
            </a:avLst>
          </a:prstGeom>
          <a:solidFill>
            <a:schemeClr val="bg2"/>
          </a:solidFill>
          <a:ln w="12700">
            <a:solidFill>
              <a:schemeClr val="bg2"/>
            </a:solidFill>
            <a:prstDash val="solid"/>
          </a:ln>
        </p:spPr>
      </p:sp>
      <p:sp>
        <p:nvSpPr>
          <p:cNvPr id="9" name="badge_339"/>
          <p:cNvSpPr/>
          <p:nvPr/>
        </p:nvSpPr>
        <p:spPr>
          <a:xfrm>
            <a:off x="3456432" y="1261872"/>
            <a:ext cx="411480" cy="411480"/>
          </a:xfrm>
          <a:prstGeom prst="ellipse">
            <a:avLst/>
          </a:prstGeom>
          <a:solidFill>
            <a:schemeClr val="accent5"/>
          </a:solidFill>
          <a:ln w="12700">
            <a:solidFill>
              <a:schemeClr val="accent5"/>
            </a:solidFill>
            <a:prstDash val="solid"/>
          </a:ln>
        </p:spPr>
      </p:sp>
      <p:sp>
        <p:nvSpPr>
          <p:cNvPr id="10" name="badgeText_340"/>
          <p:cNvSpPr txBox="1"/>
          <p:nvPr/>
        </p:nvSpPr>
        <p:spPr>
          <a:xfrm>
            <a:off x="345643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_341"/>
          <p:cNvSpPr txBox="1"/>
          <p:nvPr/>
        </p:nvSpPr>
        <p:spPr>
          <a:xfrm>
            <a:off x="400507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Find the area of a circle with diameter 20 cm.</a:t>
            </a:r>
            <a:endParaRPr lang="en-US" sz="1500" dirty="0"/>
          </a:p>
        </p:txBody>
      </p:sp>
      <p:sp>
        <p:nvSpPr>
          <p:cNvPr id="12" name="card_342"/>
          <p:cNvSpPr/>
          <p:nvPr/>
        </p:nvSpPr>
        <p:spPr>
          <a:xfrm>
            <a:off x="6126480" y="1097280"/>
            <a:ext cx="2560320" cy="1554480"/>
          </a:xfrm>
          <a:prstGeom prst="roundRect">
            <a:avLst>
              <a:gd name="adj" fmla="val 7059"/>
            </a:avLst>
          </a:prstGeom>
          <a:solidFill>
            <a:schemeClr val="bg2"/>
          </a:solidFill>
          <a:ln w="12700">
            <a:solidFill>
              <a:schemeClr val="bg2"/>
            </a:solidFill>
            <a:prstDash val="solid"/>
          </a:ln>
        </p:spPr>
      </p:sp>
      <p:sp>
        <p:nvSpPr>
          <p:cNvPr id="13" name="badge_343"/>
          <p:cNvSpPr/>
          <p:nvPr/>
        </p:nvSpPr>
        <p:spPr>
          <a:xfrm>
            <a:off x="6291072" y="1261872"/>
            <a:ext cx="411480" cy="411480"/>
          </a:xfrm>
          <a:prstGeom prst="ellipse">
            <a:avLst/>
          </a:prstGeom>
          <a:solidFill>
            <a:schemeClr val="accent5"/>
          </a:solidFill>
          <a:ln w="12700">
            <a:solidFill>
              <a:schemeClr val="accent5"/>
            </a:solidFill>
            <a:prstDash val="solid"/>
          </a:ln>
        </p:spPr>
      </p:sp>
      <p:sp>
        <p:nvSpPr>
          <p:cNvPr id="14" name="badgeText_344"/>
          <p:cNvSpPr txBox="1"/>
          <p:nvPr/>
        </p:nvSpPr>
        <p:spPr>
          <a:xfrm>
            <a:off x="629107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_345"/>
          <p:cNvSpPr txBox="1"/>
          <p:nvPr/>
        </p:nvSpPr>
        <p:spPr>
          <a:xfrm>
            <a:off x="6839712" y="12801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Find the circumference of a circle with radius 9 m.</a:t>
            </a:r>
            <a:endParaRPr lang="en-US" sz="1500" dirty="0"/>
          </a:p>
        </p:txBody>
      </p:sp>
      <p:sp>
        <p:nvSpPr>
          <p:cNvPr id="16" name="card_346"/>
          <p:cNvSpPr/>
          <p:nvPr/>
        </p:nvSpPr>
        <p:spPr>
          <a:xfrm>
            <a:off x="457200" y="2926080"/>
            <a:ext cx="2560320" cy="1554480"/>
          </a:xfrm>
          <a:prstGeom prst="roundRect">
            <a:avLst>
              <a:gd name="adj" fmla="val 7059"/>
            </a:avLst>
          </a:prstGeom>
          <a:solidFill>
            <a:schemeClr val="bg2"/>
          </a:solidFill>
          <a:ln w="12700">
            <a:solidFill>
              <a:schemeClr val="bg2"/>
            </a:solidFill>
            <a:prstDash val="solid"/>
          </a:ln>
        </p:spPr>
      </p:sp>
      <p:sp>
        <p:nvSpPr>
          <p:cNvPr id="17" name="badge_347"/>
          <p:cNvSpPr/>
          <p:nvPr/>
        </p:nvSpPr>
        <p:spPr>
          <a:xfrm>
            <a:off x="621792" y="3090672"/>
            <a:ext cx="411480" cy="411480"/>
          </a:xfrm>
          <a:prstGeom prst="ellipse">
            <a:avLst/>
          </a:prstGeom>
          <a:solidFill>
            <a:schemeClr val="accent5"/>
          </a:solidFill>
          <a:ln w="12700">
            <a:solidFill>
              <a:schemeClr val="accent5"/>
            </a:solidFill>
            <a:prstDash val="solid"/>
          </a:ln>
        </p:spPr>
      </p:sp>
      <p:sp>
        <p:nvSpPr>
          <p:cNvPr id="18" name="badgeText_348"/>
          <p:cNvSpPr txBox="1"/>
          <p:nvPr/>
        </p:nvSpPr>
        <p:spPr>
          <a:xfrm>
            <a:off x="62179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9" name="text_349"/>
          <p:cNvSpPr txBox="1"/>
          <p:nvPr/>
        </p:nvSpPr>
        <p:spPr>
          <a:xfrm>
            <a:off x="117043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Find the area of a circle with radius 3 cm in terms of π.</a:t>
            </a:r>
            <a:endParaRPr lang="en-US" sz="1500" dirty="0"/>
          </a:p>
        </p:txBody>
      </p:sp>
      <p:sp>
        <p:nvSpPr>
          <p:cNvPr id="20" name="card_350"/>
          <p:cNvSpPr/>
          <p:nvPr/>
        </p:nvSpPr>
        <p:spPr>
          <a:xfrm>
            <a:off x="3291840" y="2926080"/>
            <a:ext cx="2560320" cy="1554480"/>
          </a:xfrm>
          <a:prstGeom prst="roundRect">
            <a:avLst>
              <a:gd name="adj" fmla="val 7059"/>
            </a:avLst>
          </a:prstGeom>
          <a:solidFill>
            <a:schemeClr val="bg2"/>
          </a:solidFill>
          <a:ln w="12700">
            <a:solidFill>
              <a:schemeClr val="bg2"/>
            </a:solidFill>
            <a:prstDash val="solid"/>
          </a:ln>
        </p:spPr>
      </p:sp>
      <p:sp>
        <p:nvSpPr>
          <p:cNvPr id="21" name="badge_351"/>
          <p:cNvSpPr/>
          <p:nvPr/>
        </p:nvSpPr>
        <p:spPr>
          <a:xfrm>
            <a:off x="3456432" y="3090672"/>
            <a:ext cx="411480" cy="411480"/>
          </a:xfrm>
          <a:prstGeom prst="ellipse">
            <a:avLst/>
          </a:prstGeom>
          <a:solidFill>
            <a:schemeClr val="accent5"/>
          </a:solidFill>
          <a:ln w="12700">
            <a:solidFill>
              <a:schemeClr val="accent5"/>
            </a:solidFill>
            <a:prstDash val="solid"/>
          </a:ln>
        </p:spPr>
      </p:sp>
      <p:sp>
        <p:nvSpPr>
          <p:cNvPr id="22" name="badgeText_352"/>
          <p:cNvSpPr txBox="1"/>
          <p:nvPr/>
        </p:nvSpPr>
        <p:spPr>
          <a:xfrm>
            <a:off x="345643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3" name="text_353"/>
          <p:cNvSpPr txBox="1"/>
          <p:nvPr/>
        </p:nvSpPr>
        <p:spPr>
          <a:xfrm>
            <a:off x="400507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Find the area of a semicircle with diameter 16 cm.</a:t>
            </a:r>
            <a:endParaRPr lang="en-US" sz="1500" dirty="0"/>
          </a:p>
        </p:txBody>
      </p:sp>
      <p:sp>
        <p:nvSpPr>
          <p:cNvPr id="24" name="card_354"/>
          <p:cNvSpPr/>
          <p:nvPr/>
        </p:nvSpPr>
        <p:spPr>
          <a:xfrm>
            <a:off x="6126480" y="2926080"/>
            <a:ext cx="2560320" cy="1554480"/>
          </a:xfrm>
          <a:prstGeom prst="roundRect">
            <a:avLst>
              <a:gd name="adj" fmla="val 7059"/>
            </a:avLst>
          </a:prstGeom>
          <a:solidFill>
            <a:schemeClr val="bg2"/>
          </a:solidFill>
          <a:ln w="12700">
            <a:solidFill>
              <a:schemeClr val="bg2"/>
            </a:solidFill>
            <a:prstDash val="solid"/>
          </a:ln>
        </p:spPr>
      </p:sp>
      <p:sp>
        <p:nvSpPr>
          <p:cNvPr id="25" name="badge_355"/>
          <p:cNvSpPr/>
          <p:nvPr/>
        </p:nvSpPr>
        <p:spPr>
          <a:xfrm>
            <a:off x="6291072" y="3090672"/>
            <a:ext cx="411480" cy="411480"/>
          </a:xfrm>
          <a:prstGeom prst="ellipse">
            <a:avLst/>
          </a:prstGeom>
          <a:solidFill>
            <a:schemeClr val="accent5"/>
          </a:solidFill>
          <a:ln w="12700">
            <a:solidFill>
              <a:schemeClr val="accent5"/>
            </a:solidFill>
            <a:prstDash val="solid"/>
          </a:ln>
        </p:spPr>
      </p:sp>
      <p:sp>
        <p:nvSpPr>
          <p:cNvPr id="26" name="badgeText_356"/>
          <p:cNvSpPr txBox="1"/>
          <p:nvPr/>
        </p:nvSpPr>
        <p:spPr>
          <a:xfrm>
            <a:off x="629107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7" name="text_357"/>
          <p:cNvSpPr txBox="1"/>
          <p:nvPr/>
        </p:nvSpPr>
        <p:spPr>
          <a:xfrm>
            <a:off x="6839712" y="3108960"/>
            <a:ext cx="1691640" cy="1234440"/>
          </a:xfrm>
          <a:prstGeom prst="rect">
            <a:avLst/>
          </a:prstGeom>
          <a:noFill/>
          <a:ln/>
        </p:spPr>
        <p:txBody>
          <a:bodyPr wrap="square" lIns="0" tIns="0" rIns="0" bIns="0" rtlCol="0" anchor="t"/>
          <a:lstStyle/>
          <a:p>
            <a:pPr algn="l" indent="0" marL="0">
              <a:buNone/>
            </a:pPr>
            <a:r>
              <a:rPr lang="en-US" sz="1500" dirty="0">
                <a:solidFill>
                  <a:schemeClr val="tx1"/>
                </a:solidFill>
              </a:rPr>
              <a:t>A circle has area 50 cm². Find its radius.</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Practice set: answers</a:t>
            </a:r>
            <a:endParaRPr lang="en-US" sz="3200" dirty="0"/>
          </a:p>
        </p:txBody>
      </p:sp>
      <p:sp>
        <p:nvSpPr>
          <p:cNvPr id="4" name="card_358"/>
          <p:cNvSpPr/>
          <p:nvPr/>
        </p:nvSpPr>
        <p:spPr>
          <a:xfrm>
            <a:off x="457200" y="1097280"/>
            <a:ext cx="2560320" cy="1554480"/>
          </a:xfrm>
          <a:prstGeom prst="roundRect">
            <a:avLst>
              <a:gd name="adj" fmla="val 7059"/>
            </a:avLst>
          </a:prstGeom>
          <a:solidFill>
            <a:schemeClr val="bg2"/>
          </a:solidFill>
          <a:ln w="12700">
            <a:solidFill>
              <a:schemeClr val="bg2"/>
            </a:solidFill>
            <a:prstDash val="solid"/>
          </a:ln>
        </p:spPr>
      </p:sp>
      <p:sp>
        <p:nvSpPr>
          <p:cNvPr id="5" name="badge_359"/>
          <p:cNvSpPr/>
          <p:nvPr/>
        </p:nvSpPr>
        <p:spPr>
          <a:xfrm>
            <a:off x="621792" y="1261872"/>
            <a:ext cx="411480" cy="411480"/>
          </a:xfrm>
          <a:prstGeom prst="ellipse">
            <a:avLst/>
          </a:prstGeom>
          <a:solidFill>
            <a:schemeClr val="accent5"/>
          </a:solidFill>
          <a:ln w="12700">
            <a:solidFill>
              <a:schemeClr val="accent5"/>
            </a:solidFill>
            <a:prstDash val="solid"/>
          </a:ln>
        </p:spPr>
      </p:sp>
      <p:sp>
        <p:nvSpPr>
          <p:cNvPr id="6" name="badgeText_360"/>
          <p:cNvSpPr txBox="1"/>
          <p:nvPr/>
        </p:nvSpPr>
        <p:spPr>
          <a:xfrm>
            <a:off x="62179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361"/>
          <p:cNvSpPr txBox="1"/>
          <p:nvPr/>
        </p:nvSpPr>
        <p:spPr>
          <a:xfrm>
            <a:off x="117043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A = π × 7²</a:t>
            </a:r>
            <a:endParaRPr lang="en-US" sz="1400" dirty="0"/>
          </a:p>
        </p:txBody>
      </p:sp>
      <p:sp>
        <p:nvSpPr>
          <p:cNvPr id="8" name="text_362"/>
          <p:cNvSpPr txBox="1"/>
          <p:nvPr/>
        </p:nvSpPr>
        <p:spPr>
          <a:xfrm>
            <a:off x="64008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153.9 cm²</a:t>
            </a:r>
            <a:endParaRPr lang="en-US" sz="2000" dirty="0"/>
          </a:p>
        </p:txBody>
      </p:sp>
      <p:sp>
        <p:nvSpPr>
          <p:cNvPr id="9" name="card_363"/>
          <p:cNvSpPr/>
          <p:nvPr/>
        </p:nvSpPr>
        <p:spPr>
          <a:xfrm>
            <a:off x="3291840" y="1097280"/>
            <a:ext cx="2560320" cy="1554480"/>
          </a:xfrm>
          <a:prstGeom prst="roundRect">
            <a:avLst>
              <a:gd name="adj" fmla="val 7059"/>
            </a:avLst>
          </a:prstGeom>
          <a:solidFill>
            <a:schemeClr val="bg2"/>
          </a:solidFill>
          <a:ln w="12700">
            <a:solidFill>
              <a:schemeClr val="bg2"/>
            </a:solidFill>
            <a:prstDash val="solid"/>
          </a:ln>
        </p:spPr>
      </p:sp>
      <p:sp>
        <p:nvSpPr>
          <p:cNvPr id="10" name="badge_364"/>
          <p:cNvSpPr/>
          <p:nvPr/>
        </p:nvSpPr>
        <p:spPr>
          <a:xfrm>
            <a:off x="3456432" y="1261872"/>
            <a:ext cx="411480" cy="411480"/>
          </a:xfrm>
          <a:prstGeom prst="ellipse">
            <a:avLst/>
          </a:prstGeom>
          <a:solidFill>
            <a:schemeClr val="accent5"/>
          </a:solidFill>
          <a:ln w="12700">
            <a:solidFill>
              <a:schemeClr val="accent5"/>
            </a:solidFill>
            <a:prstDash val="solid"/>
          </a:ln>
        </p:spPr>
      </p:sp>
      <p:sp>
        <p:nvSpPr>
          <p:cNvPr id="11" name="badgeText_365"/>
          <p:cNvSpPr txBox="1"/>
          <p:nvPr/>
        </p:nvSpPr>
        <p:spPr>
          <a:xfrm>
            <a:off x="345643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ext_366"/>
          <p:cNvSpPr txBox="1"/>
          <p:nvPr/>
        </p:nvSpPr>
        <p:spPr>
          <a:xfrm>
            <a:off x="400507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r = 10, A = π × 10²</a:t>
            </a:r>
            <a:endParaRPr lang="en-US" sz="1400" dirty="0"/>
          </a:p>
        </p:txBody>
      </p:sp>
      <p:sp>
        <p:nvSpPr>
          <p:cNvPr id="13" name="text_367"/>
          <p:cNvSpPr txBox="1"/>
          <p:nvPr/>
        </p:nvSpPr>
        <p:spPr>
          <a:xfrm>
            <a:off x="347472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314.2 cm²</a:t>
            </a:r>
            <a:endParaRPr lang="en-US" sz="2000" dirty="0"/>
          </a:p>
        </p:txBody>
      </p:sp>
      <p:sp>
        <p:nvSpPr>
          <p:cNvPr id="14" name="card_368"/>
          <p:cNvSpPr/>
          <p:nvPr/>
        </p:nvSpPr>
        <p:spPr>
          <a:xfrm>
            <a:off x="6126480" y="1097280"/>
            <a:ext cx="2560320" cy="1554480"/>
          </a:xfrm>
          <a:prstGeom prst="roundRect">
            <a:avLst>
              <a:gd name="adj" fmla="val 7059"/>
            </a:avLst>
          </a:prstGeom>
          <a:solidFill>
            <a:schemeClr val="bg2"/>
          </a:solidFill>
          <a:ln w="12700">
            <a:solidFill>
              <a:schemeClr val="bg2"/>
            </a:solidFill>
            <a:prstDash val="solid"/>
          </a:ln>
        </p:spPr>
      </p:sp>
      <p:sp>
        <p:nvSpPr>
          <p:cNvPr id="15" name="badge_369"/>
          <p:cNvSpPr/>
          <p:nvPr/>
        </p:nvSpPr>
        <p:spPr>
          <a:xfrm>
            <a:off x="6291072" y="1261872"/>
            <a:ext cx="411480" cy="411480"/>
          </a:xfrm>
          <a:prstGeom prst="ellipse">
            <a:avLst/>
          </a:prstGeom>
          <a:solidFill>
            <a:schemeClr val="accent5"/>
          </a:solidFill>
          <a:ln w="12700">
            <a:solidFill>
              <a:schemeClr val="accent5"/>
            </a:solidFill>
            <a:prstDash val="solid"/>
          </a:ln>
        </p:spPr>
      </p:sp>
      <p:sp>
        <p:nvSpPr>
          <p:cNvPr id="16" name="badgeText_370"/>
          <p:cNvSpPr txBox="1"/>
          <p:nvPr/>
        </p:nvSpPr>
        <p:spPr>
          <a:xfrm>
            <a:off x="6291072" y="12618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7" name="text_371"/>
          <p:cNvSpPr txBox="1"/>
          <p:nvPr/>
        </p:nvSpPr>
        <p:spPr>
          <a:xfrm>
            <a:off x="6839712" y="12801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C = 2 × π × 9</a:t>
            </a:r>
            <a:endParaRPr lang="en-US" sz="1400" dirty="0"/>
          </a:p>
        </p:txBody>
      </p:sp>
      <p:sp>
        <p:nvSpPr>
          <p:cNvPr id="18" name="text_372"/>
          <p:cNvSpPr txBox="1"/>
          <p:nvPr/>
        </p:nvSpPr>
        <p:spPr>
          <a:xfrm>
            <a:off x="6309360" y="20574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56.5 m</a:t>
            </a:r>
            <a:endParaRPr lang="en-US" sz="2000" dirty="0"/>
          </a:p>
        </p:txBody>
      </p:sp>
      <p:sp>
        <p:nvSpPr>
          <p:cNvPr id="19" name="card_373"/>
          <p:cNvSpPr/>
          <p:nvPr/>
        </p:nvSpPr>
        <p:spPr>
          <a:xfrm>
            <a:off x="457200" y="2926080"/>
            <a:ext cx="2560320" cy="1554480"/>
          </a:xfrm>
          <a:prstGeom prst="roundRect">
            <a:avLst>
              <a:gd name="adj" fmla="val 7059"/>
            </a:avLst>
          </a:prstGeom>
          <a:solidFill>
            <a:schemeClr val="bg2"/>
          </a:solidFill>
          <a:ln w="12700">
            <a:solidFill>
              <a:schemeClr val="bg2"/>
            </a:solidFill>
            <a:prstDash val="solid"/>
          </a:ln>
        </p:spPr>
      </p:sp>
      <p:sp>
        <p:nvSpPr>
          <p:cNvPr id="20" name="badge_374"/>
          <p:cNvSpPr/>
          <p:nvPr/>
        </p:nvSpPr>
        <p:spPr>
          <a:xfrm>
            <a:off x="621792" y="3090672"/>
            <a:ext cx="411480" cy="411480"/>
          </a:xfrm>
          <a:prstGeom prst="ellipse">
            <a:avLst/>
          </a:prstGeom>
          <a:solidFill>
            <a:schemeClr val="accent5"/>
          </a:solidFill>
          <a:ln w="12700">
            <a:solidFill>
              <a:schemeClr val="accent5"/>
            </a:solidFill>
            <a:prstDash val="solid"/>
          </a:ln>
        </p:spPr>
      </p:sp>
      <p:sp>
        <p:nvSpPr>
          <p:cNvPr id="21" name="badgeText_375"/>
          <p:cNvSpPr txBox="1"/>
          <p:nvPr/>
        </p:nvSpPr>
        <p:spPr>
          <a:xfrm>
            <a:off x="62179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2" name="text_376"/>
          <p:cNvSpPr txBox="1"/>
          <p:nvPr/>
        </p:nvSpPr>
        <p:spPr>
          <a:xfrm>
            <a:off x="117043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A = π × 3²</a:t>
            </a:r>
            <a:endParaRPr lang="en-US" sz="1400" dirty="0"/>
          </a:p>
        </p:txBody>
      </p:sp>
      <p:sp>
        <p:nvSpPr>
          <p:cNvPr id="23" name="text_377"/>
          <p:cNvSpPr txBox="1"/>
          <p:nvPr/>
        </p:nvSpPr>
        <p:spPr>
          <a:xfrm>
            <a:off x="64008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9π cm²</a:t>
            </a:r>
            <a:endParaRPr lang="en-US" sz="2000" dirty="0"/>
          </a:p>
        </p:txBody>
      </p:sp>
      <p:sp>
        <p:nvSpPr>
          <p:cNvPr id="24" name="card_378"/>
          <p:cNvSpPr/>
          <p:nvPr/>
        </p:nvSpPr>
        <p:spPr>
          <a:xfrm>
            <a:off x="3291840" y="2926080"/>
            <a:ext cx="2560320" cy="1554480"/>
          </a:xfrm>
          <a:prstGeom prst="roundRect">
            <a:avLst>
              <a:gd name="adj" fmla="val 7059"/>
            </a:avLst>
          </a:prstGeom>
          <a:solidFill>
            <a:schemeClr val="bg2"/>
          </a:solidFill>
          <a:ln w="12700">
            <a:solidFill>
              <a:schemeClr val="bg2"/>
            </a:solidFill>
            <a:prstDash val="solid"/>
          </a:ln>
        </p:spPr>
      </p:sp>
      <p:sp>
        <p:nvSpPr>
          <p:cNvPr id="25" name="badge_379"/>
          <p:cNvSpPr/>
          <p:nvPr/>
        </p:nvSpPr>
        <p:spPr>
          <a:xfrm>
            <a:off x="3456432" y="3090672"/>
            <a:ext cx="411480" cy="411480"/>
          </a:xfrm>
          <a:prstGeom prst="ellipse">
            <a:avLst/>
          </a:prstGeom>
          <a:solidFill>
            <a:schemeClr val="accent5"/>
          </a:solidFill>
          <a:ln w="12700">
            <a:solidFill>
              <a:schemeClr val="accent5"/>
            </a:solidFill>
            <a:prstDash val="solid"/>
          </a:ln>
        </p:spPr>
      </p:sp>
      <p:sp>
        <p:nvSpPr>
          <p:cNvPr id="26" name="badgeText_380"/>
          <p:cNvSpPr txBox="1"/>
          <p:nvPr/>
        </p:nvSpPr>
        <p:spPr>
          <a:xfrm>
            <a:off x="345643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7" name="text_381"/>
          <p:cNvSpPr txBox="1"/>
          <p:nvPr/>
        </p:nvSpPr>
        <p:spPr>
          <a:xfrm>
            <a:off x="400507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r = 8, A = ½ × π × 8²</a:t>
            </a:r>
            <a:endParaRPr lang="en-US" sz="1400" dirty="0"/>
          </a:p>
        </p:txBody>
      </p:sp>
      <p:sp>
        <p:nvSpPr>
          <p:cNvPr id="28" name="text_382"/>
          <p:cNvSpPr txBox="1"/>
          <p:nvPr/>
        </p:nvSpPr>
        <p:spPr>
          <a:xfrm>
            <a:off x="347472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100.5 cm²</a:t>
            </a:r>
            <a:endParaRPr lang="en-US" sz="2000" dirty="0"/>
          </a:p>
        </p:txBody>
      </p:sp>
      <p:sp>
        <p:nvSpPr>
          <p:cNvPr id="29" name="card_383"/>
          <p:cNvSpPr/>
          <p:nvPr/>
        </p:nvSpPr>
        <p:spPr>
          <a:xfrm>
            <a:off x="6126480" y="2926080"/>
            <a:ext cx="2560320" cy="1554480"/>
          </a:xfrm>
          <a:prstGeom prst="roundRect">
            <a:avLst>
              <a:gd name="adj" fmla="val 7059"/>
            </a:avLst>
          </a:prstGeom>
          <a:solidFill>
            <a:schemeClr val="bg2"/>
          </a:solidFill>
          <a:ln w="12700">
            <a:solidFill>
              <a:schemeClr val="bg2"/>
            </a:solidFill>
            <a:prstDash val="solid"/>
          </a:ln>
        </p:spPr>
      </p:sp>
      <p:sp>
        <p:nvSpPr>
          <p:cNvPr id="30" name="badge_384"/>
          <p:cNvSpPr/>
          <p:nvPr/>
        </p:nvSpPr>
        <p:spPr>
          <a:xfrm>
            <a:off x="6291072" y="3090672"/>
            <a:ext cx="411480" cy="411480"/>
          </a:xfrm>
          <a:prstGeom prst="ellipse">
            <a:avLst/>
          </a:prstGeom>
          <a:solidFill>
            <a:schemeClr val="accent5"/>
          </a:solidFill>
          <a:ln w="12700">
            <a:solidFill>
              <a:schemeClr val="accent5"/>
            </a:solidFill>
            <a:prstDash val="solid"/>
          </a:ln>
        </p:spPr>
      </p:sp>
      <p:sp>
        <p:nvSpPr>
          <p:cNvPr id="31" name="badgeText_385"/>
          <p:cNvSpPr txBox="1"/>
          <p:nvPr/>
        </p:nvSpPr>
        <p:spPr>
          <a:xfrm>
            <a:off x="6291072" y="309067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2" name="text_386"/>
          <p:cNvSpPr txBox="1"/>
          <p:nvPr/>
        </p:nvSpPr>
        <p:spPr>
          <a:xfrm>
            <a:off x="6839712" y="3108960"/>
            <a:ext cx="1691640" cy="731520"/>
          </a:xfrm>
          <a:prstGeom prst="rect">
            <a:avLst/>
          </a:prstGeom>
          <a:noFill/>
          <a:ln/>
        </p:spPr>
        <p:txBody>
          <a:bodyPr wrap="square" lIns="0" tIns="0" rIns="0" bIns="0" rtlCol="0" anchor="t"/>
          <a:lstStyle/>
          <a:p>
            <a:pPr algn="l" indent="0" marL="0">
              <a:buNone/>
            </a:pPr>
            <a:r>
              <a:rPr lang="en-US" sz="1400" dirty="0">
                <a:solidFill>
                  <a:schemeClr val="tx2"/>
                </a:solidFill>
              </a:rPr>
              <a:t>r = √(50 ÷ π)</a:t>
            </a:r>
            <a:endParaRPr lang="en-US" sz="1400" dirty="0"/>
          </a:p>
        </p:txBody>
      </p:sp>
      <p:sp>
        <p:nvSpPr>
          <p:cNvPr id="33" name="text_387"/>
          <p:cNvSpPr txBox="1"/>
          <p:nvPr/>
        </p:nvSpPr>
        <p:spPr>
          <a:xfrm>
            <a:off x="6309360" y="3886200"/>
            <a:ext cx="2194560" cy="457200"/>
          </a:xfrm>
          <a:prstGeom prst="rect">
            <a:avLst/>
          </a:prstGeom>
          <a:noFill/>
          <a:ln/>
        </p:spPr>
        <p:txBody>
          <a:bodyPr wrap="square" lIns="0" tIns="0" rIns="0" bIns="0" rtlCol="0" anchor="ctr"/>
          <a:lstStyle/>
          <a:p>
            <a:pPr algn="l" indent="0" marL="0">
              <a:buNone/>
            </a:pPr>
            <a:r>
              <a:rPr lang="en-US" sz="2000" b="1" dirty="0">
                <a:solidFill>
                  <a:schemeClr val="accent1"/>
                </a:solidFill>
              </a:rPr>
              <a:t>4.0 cm</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1645920"/>
            <a:ext cx="5120640" cy="914400"/>
          </a:xfrm>
          <a:prstGeom prst="rect">
            <a:avLst/>
          </a:prstGeom>
          <a:noFill/>
          <a:ln/>
        </p:spPr>
        <p:txBody>
          <a:bodyPr wrap="square" lIns="0" tIns="0" rIns="0" bIns="0" rtlCol="0" anchor="b"/>
          <a:lstStyle/>
          <a:p>
            <a:pPr algn="l" indent="0" marL="0">
              <a:buNone/>
            </a:pPr>
            <a:r>
              <a:rPr lang="en-US" sz="3600" b="1" dirty="0">
                <a:solidFill>
                  <a:schemeClr val="bg1"/>
                </a:solidFill>
                <a:latin typeface="+mj-lt" pitchFamily="34" charset="0"/>
                <a:ea typeface="+mj-lt" pitchFamily="34" charset="-122"/>
                <a:cs typeface="+mj-lt" pitchFamily="34" charset="-120"/>
              </a:rPr>
              <a:t>Problem solving</a:t>
            </a:r>
            <a:endParaRPr lang="en-US" sz="3600" dirty="0"/>
          </a:p>
        </p:txBody>
      </p:sp>
      <p:sp>
        <p:nvSpPr>
          <p:cNvPr id="3" name="Text 0"/>
          <p:cNvSpPr/>
          <p:nvPr>
            <p:ph idx="101" type="body" hasCustomPrompt="1"/>
          </p:nvPr>
        </p:nvSpPr>
        <p:spPr>
          <a:xfrm>
            <a:off x="548640" y="2697480"/>
            <a:ext cx="5120640" cy="731520"/>
          </a:xfrm>
          <a:prstGeom prst="rect">
            <a:avLst/>
          </a:prstGeom>
          <a:noFill/>
          <a:ln/>
        </p:spPr>
        <p:txBody>
          <a:bodyPr wrap="square" lIns="0" tIns="0" rIns="0" bIns="0" rtlCol="0" anchor="t"/>
          <a:lstStyle/>
          <a:p>
            <a:pPr algn="l" indent="0" marL="0">
              <a:buNone/>
            </a:pPr>
            <a:r>
              <a:rPr lang="en-US" sz="1800" dirty="0">
                <a:solidFill>
                  <a:schemeClr val="accent3"/>
                </a:solidFill>
              </a:rPr>
              <a:t>Circles in real life</a:t>
            </a:r>
            <a:endParaRPr lang="en-US" sz="1800" dirty="0"/>
          </a:p>
        </p:txBody>
      </p:sp>
      <p:sp>
        <p:nvSpPr>
          <p:cNvPr id="4" name="circle_388"/>
          <p:cNvSpPr/>
          <p:nvPr/>
        </p:nvSpPr>
        <p:spPr>
          <a:xfrm>
            <a:off x="5989320" y="1325880"/>
            <a:ext cx="2468880" cy="2468880"/>
          </a:xfrm>
          <a:prstGeom prst="ellipse">
            <a:avLst/>
          </a:prstGeom>
          <a:solidFill>
            <a:schemeClr val="bg1"/>
          </a:solidFill>
          <a:ln w="44450">
            <a:solidFill>
              <a:schemeClr val="accent3"/>
            </a:solidFill>
            <a:prstDash val="solid"/>
          </a:ln>
        </p:spPr>
      </p:sp>
      <p:sp>
        <p:nvSpPr>
          <p:cNvPr id="5" name="line_389"/>
          <p:cNvSpPr/>
          <p:nvPr/>
        </p:nvSpPr>
        <p:spPr>
          <a:xfrm>
            <a:off x="5989320" y="2560320"/>
            <a:ext cx="2468880" cy="0"/>
          </a:xfrm>
          <a:prstGeom prst="line">
            <a:avLst/>
          </a:prstGeom>
          <a:noFill/>
          <a:ln w="34925">
            <a:solidFill>
              <a:schemeClr val="accent4"/>
            </a:solidFill>
            <a:prstDash val="solid"/>
          </a:ln>
        </p:spPr>
      </p:sp>
      <p:sp>
        <p:nvSpPr>
          <p:cNvPr id="6" name="text_390"/>
          <p:cNvSpPr txBox="1"/>
          <p:nvPr/>
        </p:nvSpPr>
        <p:spPr>
          <a:xfrm>
            <a:off x="6236208" y="2633472"/>
            <a:ext cx="1975104"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7" name="line_391"/>
          <p:cNvSpPr/>
          <p:nvPr/>
        </p:nvSpPr>
        <p:spPr>
          <a:xfrm flipV="1">
            <a:off x="7223760" y="1687439"/>
            <a:ext cx="872881" cy="872881"/>
          </a:xfrm>
          <a:prstGeom prst="line">
            <a:avLst/>
          </a:prstGeom>
          <a:noFill/>
          <a:ln w="34925">
            <a:solidFill>
              <a:schemeClr val="accent2"/>
            </a:solidFill>
            <a:prstDash val="solid"/>
          </a:ln>
        </p:spPr>
      </p:sp>
      <p:sp>
        <p:nvSpPr>
          <p:cNvPr id="8" name="text_392"/>
          <p:cNvSpPr txBox="1"/>
          <p:nvPr/>
        </p:nvSpPr>
        <p:spPr>
          <a:xfrm>
            <a:off x="6949440" y="1749247"/>
            <a:ext cx="411480" cy="292608"/>
          </a:xfrm>
          <a:prstGeom prst="rect">
            <a:avLst/>
          </a:prstGeom>
          <a:noFill/>
          <a:ln/>
        </p:spPr>
        <p:txBody>
          <a:bodyPr wrap="square" lIns="0" tIns="0" rIns="0" bIns="0" rtlCol="0" anchor="t"/>
          <a:lstStyle/>
          <a:p>
            <a:pPr algn="r" indent="0" marL="0">
              <a:buNone/>
            </a:pPr>
            <a:r>
              <a:rPr lang="en-US" sz="1500" b="1" dirty="0">
                <a:solidFill>
                  <a:schemeClr val="accent2"/>
                </a:solidFill>
              </a:rPr>
              <a:t>r</a:t>
            </a:r>
            <a:endParaRPr lang="en-US" sz="1500" dirty="0"/>
          </a:p>
        </p:txBody>
      </p:sp>
      <p:sp>
        <p:nvSpPr>
          <p:cNvPr id="9" name="centre_393"/>
          <p:cNvSpPr/>
          <p:nvPr/>
        </p:nvSpPr>
        <p:spPr>
          <a:xfrm>
            <a:off x="7178040" y="2514600"/>
            <a:ext cx="91440" cy="91440"/>
          </a:xfrm>
          <a:prstGeom prst="ellipse">
            <a:avLst/>
          </a:prstGeom>
          <a:solidFill>
            <a:schemeClr val="tx1"/>
          </a:solidFill>
          <a:ln w="12700">
            <a:solidFill>
              <a:schemeClr val="tx1"/>
            </a:solidFill>
            <a:prstDash val="solid"/>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Real life problem 1: the bike wheel</a:t>
            </a:r>
            <a:endParaRPr lang="en-US" sz="3200" dirty="0"/>
          </a:p>
        </p:txBody>
      </p:sp>
      <p:sp>
        <p:nvSpPr>
          <p:cNvPr id="4" name="card_394"/>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395"/>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A bike wheel has diameter 66 cm. How many complete turns does it make when the bike travels 1 km?</a:t>
            </a:r>
            <a:endParaRPr lang="en-US" sz="1500" dirty="0"/>
          </a:p>
        </p:txBody>
      </p:sp>
      <p:sp>
        <p:nvSpPr>
          <p:cNvPr id="6" name="circle_396"/>
          <p:cNvSpPr/>
          <p:nvPr/>
        </p:nvSpPr>
        <p:spPr>
          <a:xfrm>
            <a:off x="1234440" y="2514600"/>
            <a:ext cx="1737360" cy="1737360"/>
          </a:xfrm>
          <a:prstGeom prst="ellipse">
            <a:avLst/>
          </a:prstGeom>
          <a:solidFill>
            <a:schemeClr val="bg1"/>
          </a:solidFill>
          <a:ln w="44450">
            <a:solidFill>
              <a:schemeClr val="accent3"/>
            </a:solidFill>
            <a:prstDash val="solid"/>
          </a:ln>
        </p:spPr>
      </p:sp>
      <p:sp>
        <p:nvSpPr>
          <p:cNvPr id="7" name="line_397"/>
          <p:cNvSpPr/>
          <p:nvPr/>
        </p:nvSpPr>
        <p:spPr>
          <a:xfrm>
            <a:off x="1234440" y="3383280"/>
            <a:ext cx="1737360" cy="0"/>
          </a:xfrm>
          <a:prstGeom prst="line">
            <a:avLst/>
          </a:prstGeom>
          <a:noFill/>
          <a:ln w="34925">
            <a:solidFill>
              <a:schemeClr val="accent4"/>
            </a:solidFill>
            <a:prstDash val="solid"/>
          </a:ln>
        </p:spPr>
      </p:sp>
      <p:sp>
        <p:nvSpPr>
          <p:cNvPr id="8" name="text_398"/>
          <p:cNvSpPr txBox="1"/>
          <p:nvPr/>
        </p:nvSpPr>
        <p:spPr>
          <a:xfrm>
            <a:off x="1408176" y="2999232"/>
            <a:ext cx="1389888" cy="292608"/>
          </a:xfrm>
          <a:prstGeom prst="rect">
            <a:avLst/>
          </a:prstGeom>
          <a:noFill/>
          <a:ln/>
        </p:spPr>
        <p:txBody>
          <a:bodyPr wrap="square" lIns="0" tIns="0" rIns="0" bIns="0" rtlCol="0" anchor="t"/>
          <a:lstStyle/>
          <a:p>
            <a:pPr algn="ctr" indent="0" marL="0">
              <a:buNone/>
            </a:pPr>
            <a:r>
              <a:rPr lang="en-US" sz="1500" b="1" dirty="0">
                <a:solidFill>
                  <a:schemeClr val="accent4"/>
                </a:solidFill>
              </a:rPr>
              <a:t>66 cm</a:t>
            </a:r>
            <a:endParaRPr lang="en-US" sz="1500" dirty="0"/>
          </a:p>
        </p:txBody>
      </p:sp>
      <p:sp>
        <p:nvSpPr>
          <p:cNvPr id="9" name="centre_399"/>
          <p:cNvSpPr/>
          <p:nvPr/>
        </p:nvSpPr>
        <p:spPr>
          <a:xfrm>
            <a:off x="2057400" y="3337560"/>
            <a:ext cx="91440" cy="91440"/>
          </a:xfrm>
          <a:prstGeom prst="ellipse">
            <a:avLst/>
          </a:prstGeom>
          <a:solidFill>
            <a:schemeClr val="tx1"/>
          </a:solidFill>
          <a:ln w="12700">
            <a:solidFill>
              <a:schemeClr val="tx1"/>
            </a:solidFill>
            <a:prstDash val="solid"/>
          </a:ln>
        </p:spPr>
      </p:sp>
      <p:sp>
        <p:nvSpPr>
          <p:cNvPr id="10" name="badge_400"/>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1" name="badgeText_401"/>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2" name="text_402"/>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One turn moves the bike one circumference</a:t>
            </a:r>
            <a:endParaRPr lang="en-US" sz="1500" dirty="0"/>
          </a:p>
        </p:txBody>
      </p:sp>
      <p:sp>
        <p:nvSpPr>
          <p:cNvPr id="13" name="badge_403"/>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14" name="badgeText_404"/>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text_405"/>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C = π × 66 = 207.345... cm</a:t>
            </a:r>
            <a:endParaRPr lang="en-US" sz="1500" dirty="0"/>
          </a:p>
        </p:txBody>
      </p:sp>
      <p:sp>
        <p:nvSpPr>
          <p:cNvPr id="16" name="badge_406"/>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17" name="badgeText_407"/>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ext_408"/>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Convert: 1 km = 100 000 cm</a:t>
            </a:r>
            <a:endParaRPr lang="en-US" sz="1500" dirty="0"/>
          </a:p>
        </p:txBody>
      </p:sp>
      <p:sp>
        <p:nvSpPr>
          <p:cNvPr id="19" name="badge_409"/>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0" name="badgeText_410"/>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411"/>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100 000 ÷ 207.345... = 482.28...</a:t>
            </a:r>
            <a:endParaRPr lang="en-US" sz="1500" dirty="0"/>
          </a:p>
        </p:txBody>
      </p:sp>
      <p:sp>
        <p:nvSpPr>
          <p:cNvPr id="22" name="card_412"/>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23" name="text_413"/>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482 complete turns</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Real life problem 2: the pizza deal</a:t>
            </a:r>
            <a:endParaRPr lang="en-US" sz="3200" dirty="0"/>
          </a:p>
        </p:txBody>
      </p:sp>
      <p:sp>
        <p:nvSpPr>
          <p:cNvPr id="4" name="card_414"/>
          <p:cNvSpPr/>
          <p:nvPr/>
        </p:nvSpPr>
        <p:spPr>
          <a:xfrm>
            <a:off x="457200" y="1097280"/>
            <a:ext cx="3291840" cy="3429000"/>
          </a:xfrm>
          <a:prstGeom prst="roundRect">
            <a:avLst>
              <a:gd name="adj" fmla="val 3333"/>
            </a:avLst>
          </a:prstGeom>
          <a:solidFill>
            <a:schemeClr val="bg2"/>
          </a:solidFill>
          <a:ln w="12700">
            <a:solidFill>
              <a:schemeClr val="bg2"/>
            </a:solidFill>
            <a:prstDash val="solid"/>
          </a:ln>
        </p:spPr>
      </p:sp>
      <p:sp>
        <p:nvSpPr>
          <p:cNvPr id="5" name="text_415"/>
          <p:cNvSpPr txBox="1"/>
          <p:nvPr/>
        </p:nvSpPr>
        <p:spPr>
          <a:xfrm>
            <a:off x="685800" y="1261872"/>
            <a:ext cx="2834640" cy="868680"/>
          </a:xfrm>
          <a:prstGeom prst="rect">
            <a:avLst/>
          </a:prstGeom>
          <a:noFill/>
          <a:ln/>
        </p:spPr>
        <p:txBody>
          <a:bodyPr wrap="square" lIns="0" tIns="0" rIns="0" bIns="0" rtlCol="0" anchor="t"/>
          <a:lstStyle/>
          <a:p>
            <a:pPr algn="l" indent="0" marL="0">
              <a:buNone/>
            </a:pPr>
            <a:r>
              <a:rPr lang="en-US" sz="1500" dirty="0">
                <a:solidFill>
                  <a:schemeClr val="tx1"/>
                </a:solidFill>
              </a:rPr>
              <a:t>One 12 inch pizza or two 8 inch pizzas: which gives more pizza? (Sizes are diameters.)</a:t>
            </a:r>
            <a:endParaRPr lang="en-US" sz="1500" dirty="0"/>
          </a:p>
        </p:txBody>
      </p:sp>
      <p:sp>
        <p:nvSpPr>
          <p:cNvPr id="6" name="circle_416"/>
          <p:cNvSpPr/>
          <p:nvPr/>
        </p:nvSpPr>
        <p:spPr>
          <a:xfrm>
            <a:off x="621792" y="2770632"/>
            <a:ext cx="1316736" cy="1316736"/>
          </a:xfrm>
          <a:prstGeom prst="ellipse">
            <a:avLst/>
          </a:prstGeom>
          <a:solidFill>
            <a:schemeClr val="accent2">
              <a:alpha val="22000"/>
            </a:schemeClr>
          </a:solidFill>
          <a:ln w="44450">
            <a:solidFill>
              <a:schemeClr val="accent3"/>
            </a:solidFill>
            <a:prstDash val="solid"/>
          </a:ln>
        </p:spPr>
      </p:sp>
      <p:sp>
        <p:nvSpPr>
          <p:cNvPr id="7" name="line_417"/>
          <p:cNvSpPr/>
          <p:nvPr/>
        </p:nvSpPr>
        <p:spPr>
          <a:xfrm>
            <a:off x="621792" y="3429000"/>
            <a:ext cx="1316736" cy="0"/>
          </a:xfrm>
          <a:prstGeom prst="line">
            <a:avLst/>
          </a:prstGeom>
          <a:noFill/>
          <a:ln w="34925">
            <a:solidFill>
              <a:schemeClr val="accent4"/>
            </a:solidFill>
            <a:prstDash val="solid"/>
          </a:ln>
        </p:spPr>
      </p:sp>
      <p:sp>
        <p:nvSpPr>
          <p:cNvPr id="8" name="text_418"/>
          <p:cNvSpPr txBox="1"/>
          <p:nvPr/>
        </p:nvSpPr>
        <p:spPr>
          <a:xfrm>
            <a:off x="753466" y="3044952"/>
            <a:ext cx="1053389" cy="292608"/>
          </a:xfrm>
          <a:prstGeom prst="rect">
            <a:avLst/>
          </a:prstGeom>
          <a:noFill/>
          <a:ln/>
        </p:spPr>
        <p:txBody>
          <a:bodyPr wrap="square" lIns="0" tIns="0" rIns="0" bIns="0" rtlCol="0" anchor="t"/>
          <a:lstStyle/>
          <a:p>
            <a:pPr algn="ctr" indent="0" marL="0">
              <a:buNone/>
            </a:pPr>
            <a:r>
              <a:rPr lang="en-US" sz="1500" b="1" dirty="0">
                <a:solidFill>
                  <a:schemeClr val="accent4"/>
                </a:solidFill>
              </a:rPr>
              <a:t>12 in</a:t>
            </a:r>
            <a:endParaRPr lang="en-US" sz="1500" dirty="0"/>
          </a:p>
        </p:txBody>
      </p:sp>
      <p:sp>
        <p:nvSpPr>
          <p:cNvPr id="9" name="centre_419"/>
          <p:cNvSpPr/>
          <p:nvPr/>
        </p:nvSpPr>
        <p:spPr>
          <a:xfrm>
            <a:off x="1234440" y="3383280"/>
            <a:ext cx="91440" cy="91440"/>
          </a:xfrm>
          <a:prstGeom prst="ellipse">
            <a:avLst/>
          </a:prstGeom>
          <a:solidFill>
            <a:schemeClr val="tx1"/>
          </a:solidFill>
          <a:ln w="12700">
            <a:solidFill>
              <a:schemeClr val="tx1"/>
            </a:solidFill>
            <a:prstDash val="solid"/>
          </a:ln>
        </p:spPr>
      </p:sp>
      <p:sp>
        <p:nvSpPr>
          <p:cNvPr id="10" name="circle_420"/>
          <p:cNvSpPr/>
          <p:nvPr/>
        </p:nvSpPr>
        <p:spPr>
          <a:xfrm>
            <a:off x="2029968" y="3172968"/>
            <a:ext cx="877824" cy="877824"/>
          </a:xfrm>
          <a:prstGeom prst="ellipse">
            <a:avLst/>
          </a:prstGeom>
          <a:solidFill>
            <a:schemeClr val="accent2">
              <a:alpha val="22000"/>
            </a:schemeClr>
          </a:solidFill>
          <a:ln w="44450">
            <a:solidFill>
              <a:schemeClr val="accent3"/>
            </a:solidFill>
            <a:prstDash val="solid"/>
          </a:ln>
        </p:spPr>
      </p:sp>
      <p:sp>
        <p:nvSpPr>
          <p:cNvPr id="11" name="line_421"/>
          <p:cNvSpPr/>
          <p:nvPr/>
        </p:nvSpPr>
        <p:spPr>
          <a:xfrm>
            <a:off x="2029968" y="3611880"/>
            <a:ext cx="877824" cy="0"/>
          </a:xfrm>
          <a:prstGeom prst="line">
            <a:avLst/>
          </a:prstGeom>
          <a:noFill/>
          <a:ln w="34925">
            <a:solidFill>
              <a:schemeClr val="accent4"/>
            </a:solidFill>
            <a:prstDash val="solid"/>
          </a:ln>
        </p:spPr>
      </p:sp>
      <p:sp>
        <p:nvSpPr>
          <p:cNvPr id="12" name="centre_422"/>
          <p:cNvSpPr/>
          <p:nvPr/>
        </p:nvSpPr>
        <p:spPr>
          <a:xfrm>
            <a:off x="2423160" y="3566160"/>
            <a:ext cx="91440" cy="91440"/>
          </a:xfrm>
          <a:prstGeom prst="ellipse">
            <a:avLst/>
          </a:prstGeom>
          <a:solidFill>
            <a:schemeClr val="tx1"/>
          </a:solidFill>
          <a:ln w="12700">
            <a:solidFill>
              <a:schemeClr val="tx1"/>
            </a:solidFill>
            <a:prstDash val="solid"/>
          </a:ln>
        </p:spPr>
      </p:sp>
      <p:sp>
        <p:nvSpPr>
          <p:cNvPr id="13" name="circle_423"/>
          <p:cNvSpPr/>
          <p:nvPr/>
        </p:nvSpPr>
        <p:spPr>
          <a:xfrm>
            <a:off x="2715768" y="2487168"/>
            <a:ext cx="877824" cy="877824"/>
          </a:xfrm>
          <a:prstGeom prst="ellipse">
            <a:avLst/>
          </a:prstGeom>
          <a:solidFill>
            <a:schemeClr val="accent2">
              <a:alpha val="22000"/>
            </a:schemeClr>
          </a:solidFill>
          <a:ln w="44450">
            <a:solidFill>
              <a:schemeClr val="accent3"/>
            </a:solidFill>
            <a:prstDash val="solid"/>
          </a:ln>
        </p:spPr>
      </p:sp>
      <p:sp>
        <p:nvSpPr>
          <p:cNvPr id="14" name="line_424"/>
          <p:cNvSpPr/>
          <p:nvPr/>
        </p:nvSpPr>
        <p:spPr>
          <a:xfrm>
            <a:off x="2715768" y="2926080"/>
            <a:ext cx="877824" cy="0"/>
          </a:xfrm>
          <a:prstGeom prst="line">
            <a:avLst/>
          </a:prstGeom>
          <a:noFill/>
          <a:ln w="34925">
            <a:solidFill>
              <a:schemeClr val="accent4"/>
            </a:solidFill>
            <a:prstDash val="solid"/>
          </a:ln>
        </p:spPr>
      </p:sp>
      <p:sp>
        <p:nvSpPr>
          <p:cNvPr id="15" name="centre_425"/>
          <p:cNvSpPr/>
          <p:nvPr/>
        </p:nvSpPr>
        <p:spPr>
          <a:xfrm>
            <a:off x="3108960" y="2880360"/>
            <a:ext cx="91440" cy="91440"/>
          </a:xfrm>
          <a:prstGeom prst="ellipse">
            <a:avLst/>
          </a:prstGeom>
          <a:solidFill>
            <a:schemeClr val="tx1"/>
          </a:solidFill>
          <a:ln w="12700">
            <a:solidFill>
              <a:schemeClr val="tx1"/>
            </a:solidFill>
            <a:prstDash val="solid"/>
          </a:ln>
        </p:spPr>
      </p:sp>
      <p:sp>
        <p:nvSpPr>
          <p:cNvPr id="16" name="text_426"/>
          <p:cNvSpPr txBox="1"/>
          <p:nvPr/>
        </p:nvSpPr>
        <p:spPr>
          <a:xfrm>
            <a:off x="1920240" y="4096512"/>
            <a:ext cx="1097280" cy="274320"/>
          </a:xfrm>
          <a:prstGeom prst="rect">
            <a:avLst/>
          </a:prstGeom>
          <a:noFill/>
          <a:ln/>
        </p:spPr>
        <p:txBody>
          <a:bodyPr wrap="square" lIns="0" tIns="0" rIns="0" bIns="0" rtlCol="0" anchor="t"/>
          <a:lstStyle/>
          <a:p>
            <a:pPr algn="ctr" indent="0" marL="0">
              <a:buNone/>
            </a:pPr>
            <a:r>
              <a:rPr lang="en-US" sz="1400" b="1" dirty="0">
                <a:solidFill>
                  <a:schemeClr val="accent4"/>
                </a:solidFill>
              </a:rPr>
              <a:t>8 in</a:t>
            </a:r>
            <a:endParaRPr lang="en-US" sz="1400" dirty="0"/>
          </a:p>
        </p:txBody>
      </p:sp>
      <p:sp>
        <p:nvSpPr>
          <p:cNvPr id="17" name="badge_427"/>
          <p:cNvSpPr/>
          <p:nvPr/>
        </p:nvSpPr>
        <p:spPr>
          <a:xfrm>
            <a:off x="4114800" y="1143000"/>
            <a:ext cx="411480" cy="411480"/>
          </a:xfrm>
          <a:prstGeom prst="ellipse">
            <a:avLst/>
          </a:prstGeom>
          <a:solidFill>
            <a:schemeClr val="accent5"/>
          </a:solidFill>
          <a:ln w="12700">
            <a:solidFill>
              <a:schemeClr val="accent5"/>
            </a:solidFill>
            <a:prstDash val="solid"/>
          </a:ln>
        </p:spPr>
      </p:sp>
      <p:sp>
        <p:nvSpPr>
          <p:cNvPr id="18" name="badgeText_428"/>
          <p:cNvSpPr txBox="1"/>
          <p:nvPr/>
        </p:nvSpPr>
        <p:spPr>
          <a:xfrm>
            <a:off x="4114800" y="114300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9" name="text_429"/>
          <p:cNvSpPr txBox="1"/>
          <p:nvPr/>
        </p:nvSpPr>
        <p:spPr>
          <a:xfrm>
            <a:off x="4663440" y="1124712"/>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12 inch: r = 6, A = π × 6² = 113.1 in²</a:t>
            </a:r>
            <a:endParaRPr lang="en-US" sz="1500" dirty="0"/>
          </a:p>
        </p:txBody>
      </p:sp>
      <p:sp>
        <p:nvSpPr>
          <p:cNvPr id="20" name="badge_430"/>
          <p:cNvSpPr/>
          <p:nvPr/>
        </p:nvSpPr>
        <p:spPr>
          <a:xfrm>
            <a:off x="4114800" y="1819656"/>
            <a:ext cx="411480" cy="411480"/>
          </a:xfrm>
          <a:prstGeom prst="ellipse">
            <a:avLst/>
          </a:prstGeom>
          <a:solidFill>
            <a:schemeClr val="accent5"/>
          </a:solidFill>
          <a:ln w="12700">
            <a:solidFill>
              <a:schemeClr val="accent5"/>
            </a:solidFill>
            <a:prstDash val="solid"/>
          </a:ln>
        </p:spPr>
      </p:sp>
      <p:sp>
        <p:nvSpPr>
          <p:cNvPr id="21" name="badgeText_431"/>
          <p:cNvSpPr txBox="1"/>
          <p:nvPr/>
        </p:nvSpPr>
        <p:spPr>
          <a:xfrm>
            <a:off x="4114800" y="1819656"/>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2" name="text_432"/>
          <p:cNvSpPr txBox="1"/>
          <p:nvPr/>
        </p:nvSpPr>
        <p:spPr>
          <a:xfrm>
            <a:off x="4663440" y="1801368"/>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8 inch: r = 4, A = π × 4² = 50.3 in²</a:t>
            </a:r>
            <a:endParaRPr lang="en-US" sz="1500" dirty="0"/>
          </a:p>
        </p:txBody>
      </p:sp>
      <p:sp>
        <p:nvSpPr>
          <p:cNvPr id="23" name="badge_433"/>
          <p:cNvSpPr/>
          <p:nvPr/>
        </p:nvSpPr>
        <p:spPr>
          <a:xfrm>
            <a:off x="4114800" y="2496312"/>
            <a:ext cx="411480" cy="411480"/>
          </a:xfrm>
          <a:prstGeom prst="ellipse">
            <a:avLst/>
          </a:prstGeom>
          <a:solidFill>
            <a:schemeClr val="accent5"/>
          </a:solidFill>
          <a:ln w="12700">
            <a:solidFill>
              <a:schemeClr val="accent5"/>
            </a:solidFill>
            <a:prstDash val="solid"/>
          </a:ln>
        </p:spPr>
      </p:sp>
      <p:sp>
        <p:nvSpPr>
          <p:cNvPr id="24" name="badgeText_434"/>
          <p:cNvSpPr txBox="1"/>
          <p:nvPr/>
        </p:nvSpPr>
        <p:spPr>
          <a:xfrm>
            <a:off x="4114800" y="2496312"/>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5" name="text_435"/>
          <p:cNvSpPr txBox="1"/>
          <p:nvPr/>
        </p:nvSpPr>
        <p:spPr>
          <a:xfrm>
            <a:off x="4663440" y="2478024"/>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Two 8 inch: 2 × 16π = 100.5 in²</a:t>
            </a:r>
            <a:endParaRPr lang="en-US" sz="1500" dirty="0"/>
          </a:p>
        </p:txBody>
      </p:sp>
      <p:sp>
        <p:nvSpPr>
          <p:cNvPr id="26" name="badge_436"/>
          <p:cNvSpPr/>
          <p:nvPr/>
        </p:nvSpPr>
        <p:spPr>
          <a:xfrm>
            <a:off x="4114800" y="3172968"/>
            <a:ext cx="411480" cy="411480"/>
          </a:xfrm>
          <a:prstGeom prst="ellipse">
            <a:avLst/>
          </a:prstGeom>
          <a:solidFill>
            <a:schemeClr val="accent5"/>
          </a:solidFill>
          <a:ln w="12700">
            <a:solidFill>
              <a:schemeClr val="accent5"/>
            </a:solidFill>
            <a:prstDash val="solid"/>
          </a:ln>
        </p:spPr>
      </p:sp>
      <p:sp>
        <p:nvSpPr>
          <p:cNvPr id="27" name="badgeText_437"/>
          <p:cNvSpPr txBox="1"/>
          <p:nvPr/>
        </p:nvSpPr>
        <p:spPr>
          <a:xfrm>
            <a:off x="4114800" y="3172968"/>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8" name="text_438"/>
          <p:cNvSpPr txBox="1"/>
          <p:nvPr/>
        </p:nvSpPr>
        <p:spPr>
          <a:xfrm>
            <a:off x="4663440" y="3154680"/>
            <a:ext cx="4023360" cy="585216"/>
          </a:xfrm>
          <a:prstGeom prst="rect">
            <a:avLst/>
          </a:prstGeom>
          <a:noFill/>
          <a:ln/>
        </p:spPr>
        <p:txBody>
          <a:bodyPr wrap="square" lIns="0" tIns="0" rIns="0" bIns="0" rtlCol="0" anchor="ctr"/>
          <a:lstStyle/>
          <a:p>
            <a:pPr algn="l" indent="0" marL="0">
              <a:buNone/>
            </a:pPr>
            <a:r>
              <a:rPr lang="en-US" sz="1500" dirty="0">
                <a:solidFill>
                  <a:schemeClr val="tx1"/>
                </a:solidFill>
              </a:rPr>
              <a:t>Compare: 113.1 is bigger by 12.6 in²</a:t>
            </a:r>
            <a:endParaRPr lang="en-US" sz="1500" dirty="0"/>
          </a:p>
        </p:txBody>
      </p:sp>
      <p:sp>
        <p:nvSpPr>
          <p:cNvPr id="29" name="card_439"/>
          <p:cNvSpPr/>
          <p:nvPr/>
        </p:nvSpPr>
        <p:spPr>
          <a:xfrm>
            <a:off x="4114800" y="3931920"/>
            <a:ext cx="4572000" cy="594360"/>
          </a:xfrm>
          <a:prstGeom prst="roundRect">
            <a:avLst>
              <a:gd name="adj" fmla="val 18462"/>
            </a:avLst>
          </a:prstGeom>
          <a:solidFill>
            <a:schemeClr val="bg2"/>
          </a:solidFill>
          <a:ln w="12700">
            <a:solidFill>
              <a:schemeClr val="bg2"/>
            </a:solidFill>
            <a:prstDash val="solid"/>
          </a:ln>
        </p:spPr>
      </p:sp>
      <p:sp>
        <p:nvSpPr>
          <p:cNvPr id="30" name="text_440"/>
          <p:cNvSpPr txBox="1"/>
          <p:nvPr/>
        </p:nvSpPr>
        <p:spPr>
          <a:xfrm>
            <a:off x="4297680" y="3931920"/>
            <a:ext cx="4206240" cy="594360"/>
          </a:xfrm>
          <a:prstGeom prst="rect">
            <a:avLst/>
          </a:prstGeom>
          <a:noFill/>
          <a:ln/>
        </p:spPr>
        <p:txBody>
          <a:bodyPr wrap="square" lIns="0" tIns="0" rIns="0" bIns="0" rtlCol="0" anchor="ctr"/>
          <a:lstStyle/>
          <a:p>
            <a:pPr algn="l" indent="0" marL="0">
              <a:buNone/>
            </a:pPr>
            <a:r>
              <a:rPr lang="en-US" sz="2000" b="1" dirty="0">
                <a:solidFill>
                  <a:schemeClr val="accent1"/>
                </a:solidFill>
              </a:rPr>
              <a:t>One 12 inch pizza gives more</a:t>
            </a:r>
            <a:endParaRPr lang="en-US" sz="20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1645920"/>
            <a:ext cx="5120640" cy="914400"/>
          </a:xfrm>
          <a:prstGeom prst="rect">
            <a:avLst/>
          </a:prstGeom>
          <a:noFill/>
          <a:ln/>
        </p:spPr>
        <p:txBody>
          <a:bodyPr wrap="square" lIns="0" tIns="0" rIns="0" bIns="0" rtlCol="0" anchor="b"/>
          <a:lstStyle/>
          <a:p>
            <a:pPr algn="l" indent="0" marL="0">
              <a:buNone/>
            </a:pPr>
            <a:r>
              <a:rPr lang="en-US" sz="3600" b="1" dirty="0">
                <a:solidFill>
                  <a:schemeClr val="bg1"/>
                </a:solidFill>
                <a:latin typeface="+mj-lt" pitchFamily="34" charset="0"/>
                <a:ea typeface="+mj-lt" pitchFamily="34" charset="-122"/>
                <a:cs typeface="+mj-lt" pitchFamily="34" charset="-120"/>
              </a:rPr>
              <a:t>Exam practice</a:t>
            </a:r>
            <a:endParaRPr lang="en-US" sz="3600" dirty="0"/>
          </a:p>
        </p:txBody>
      </p:sp>
      <p:sp>
        <p:nvSpPr>
          <p:cNvPr id="3" name="Text 0"/>
          <p:cNvSpPr/>
          <p:nvPr>
            <p:ph idx="101" type="body" hasCustomPrompt="1"/>
          </p:nvPr>
        </p:nvSpPr>
        <p:spPr>
          <a:xfrm>
            <a:off x="548640" y="2697480"/>
            <a:ext cx="5120640" cy="731520"/>
          </a:xfrm>
          <a:prstGeom prst="rect">
            <a:avLst/>
          </a:prstGeom>
          <a:noFill/>
          <a:ln/>
        </p:spPr>
        <p:txBody>
          <a:bodyPr wrap="square" lIns="0" tIns="0" rIns="0" bIns="0" rtlCol="0" anchor="t"/>
          <a:lstStyle/>
          <a:p>
            <a:pPr algn="l" indent="0" marL="0">
              <a:buNone/>
            </a:pPr>
            <a:r>
              <a:rPr lang="en-US" sz="1800" dirty="0">
                <a:solidFill>
                  <a:schemeClr val="accent3"/>
                </a:solidFill>
              </a:rPr>
              <a:t>Show every step for method marks</a:t>
            </a:r>
            <a:endParaRPr lang="en-US" sz="1800" dirty="0"/>
          </a:p>
        </p:txBody>
      </p:sp>
      <p:sp>
        <p:nvSpPr>
          <p:cNvPr id="4" name="circle_441"/>
          <p:cNvSpPr/>
          <p:nvPr/>
        </p:nvSpPr>
        <p:spPr>
          <a:xfrm>
            <a:off x="5989320" y="1325880"/>
            <a:ext cx="2468880" cy="2468880"/>
          </a:xfrm>
          <a:prstGeom prst="ellipse">
            <a:avLst/>
          </a:prstGeom>
          <a:solidFill>
            <a:schemeClr val="bg1"/>
          </a:solidFill>
          <a:ln w="44450">
            <a:solidFill>
              <a:schemeClr val="accent3"/>
            </a:solidFill>
            <a:prstDash val="solid"/>
          </a:ln>
        </p:spPr>
      </p:sp>
      <p:sp>
        <p:nvSpPr>
          <p:cNvPr id="5" name="line_442"/>
          <p:cNvSpPr/>
          <p:nvPr/>
        </p:nvSpPr>
        <p:spPr>
          <a:xfrm>
            <a:off x="5989320" y="2560320"/>
            <a:ext cx="2468880" cy="0"/>
          </a:xfrm>
          <a:prstGeom prst="line">
            <a:avLst/>
          </a:prstGeom>
          <a:noFill/>
          <a:ln w="34925">
            <a:solidFill>
              <a:schemeClr val="accent4"/>
            </a:solidFill>
            <a:prstDash val="solid"/>
          </a:ln>
        </p:spPr>
      </p:sp>
      <p:sp>
        <p:nvSpPr>
          <p:cNvPr id="6" name="text_443"/>
          <p:cNvSpPr txBox="1"/>
          <p:nvPr/>
        </p:nvSpPr>
        <p:spPr>
          <a:xfrm>
            <a:off x="6236208" y="2633472"/>
            <a:ext cx="1975104" cy="292608"/>
          </a:xfrm>
          <a:prstGeom prst="rect">
            <a:avLst/>
          </a:prstGeom>
          <a:noFill/>
          <a:ln/>
        </p:spPr>
        <p:txBody>
          <a:bodyPr wrap="square" lIns="0" tIns="0" rIns="0" bIns="0" rtlCol="0" anchor="t"/>
          <a:lstStyle/>
          <a:p>
            <a:pPr algn="ctr" indent="0" marL="0">
              <a:buNone/>
            </a:pPr>
            <a:r>
              <a:rPr lang="en-US" sz="1500" b="1" dirty="0">
                <a:solidFill>
                  <a:schemeClr val="accent4"/>
                </a:solidFill>
              </a:rPr>
              <a:t>d</a:t>
            </a:r>
            <a:endParaRPr lang="en-US" sz="1500" dirty="0"/>
          </a:p>
        </p:txBody>
      </p:sp>
      <p:sp>
        <p:nvSpPr>
          <p:cNvPr id="7" name="line_444"/>
          <p:cNvSpPr/>
          <p:nvPr/>
        </p:nvSpPr>
        <p:spPr>
          <a:xfrm flipV="1">
            <a:off x="7223760" y="1687439"/>
            <a:ext cx="872881" cy="872881"/>
          </a:xfrm>
          <a:prstGeom prst="line">
            <a:avLst/>
          </a:prstGeom>
          <a:noFill/>
          <a:ln w="34925">
            <a:solidFill>
              <a:schemeClr val="accent2"/>
            </a:solidFill>
            <a:prstDash val="solid"/>
          </a:ln>
        </p:spPr>
      </p:sp>
      <p:sp>
        <p:nvSpPr>
          <p:cNvPr id="8" name="text_445"/>
          <p:cNvSpPr txBox="1"/>
          <p:nvPr/>
        </p:nvSpPr>
        <p:spPr>
          <a:xfrm>
            <a:off x="6949440" y="1749247"/>
            <a:ext cx="411480" cy="292608"/>
          </a:xfrm>
          <a:prstGeom prst="rect">
            <a:avLst/>
          </a:prstGeom>
          <a:noFill/>
          <a:ln/>
        </p:spPr>
        <p:txBody>
          <a:bodyPr wrap="square" lIns="0" tIns="0" rIns="0" bIns="0" rtlCol="0" anchor="t"/>
          <a:lstStyle/>
          <a:p>
            <a:pPr algn="r" indent="0" marL="0">
              <a:buNone/>
            </a:pPr>
            <a:r>
              <a:rPr lang="en-US" sz="1500" b="1" dirty="0">
                <a:solidFill>
                  <a:schemeClr val="accent2"/>
                </a:solidFill>
              </a:rPr>
              <a:t>r</a:t>
            </a:r>
            <a:endParaRPr lang="en-US" sz="1500" dirty="0"/>
          </a:p>
        </p:txBody>
      </p:sp>
      <p:sp>
        <p:nvSpPr>
          <p:cNvPr id="9" name="centre_446"/>
          <p:cNvSpPr/>
          <p:nvPr/>
        </p:nvSpPr>
        <p:spPr>
          <a:xfrm>
            <a:off x="7178040" y="2514600"/>
            <a:ext cx="91440" cy="91440"/>
          </a:xfrm>
          <a:prstGeom prst="ellipse">
            <a:avLst/>
          </a:prstGeom>
          <a:solidFill>
            <a:schemeClr val="tx1"/>
          </a:solidFill>
          <a:ln w="12700">
            <a:solidFill>
              <a:schemeClr val="tx1"/>
            </a:solidFill>
            <a:prstDash val="solid"/>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Exam style question</a:t>
            </a:r>
            <a:endParaRPr lang="en-US" sz="3200" dirty="0"/>
          </a:p>
        </p:txBody>
      </p:sp>
      <p:sp>
        <p:nvSpPr>
          <p:cNvPr id="4" name="card_447"/>
          <p:cNvSpPr/>
          <p:nvPr/>
        </p:nvSpPr>
        <p:spPr>
          <a:xfrm>
            <a:off x="457200" y="1097280"/>
            <a:ext cx="5120640" cy="3429000"/>
          </a:xfrm>
          <a:prstGeom prst="roundRect">
            <a:avLst>
              <a:gd name="adj" fmla="val 3200"/>
            </a:avLst>
          </a:prstGeom>
          <a:solidFill>
            <a:schemeClr val="bg2"/>
          </a:solidFill>
          <a:ln w="12700">
            <a:solidFill>
              <a:schemeClr val="bg2"/>
            </a:solidFill>
            <a:prstDash val="solid"/>
          </a:ln>
        </p:spPr>
      </p:sp>
      <p:sp>
        <p:nvSpPr>
          <p:cNvPr id="5" name="text_448"/>
          <p:cNvSpPr txBox="1"/>
          <p:nvPr/>
        </p:nvSpPr>
        <p:spPr>
          <a:xfrm>
            <a:off x="731520" y="1280160"/>
            <a:ext cx="4572000" cy="2560320"/>
          </a:xfrm>
          <a:prstGeom prst="rect">
            <a:avLst/>
          </a:prstGeom>
          <a:noFill/>
          <a:ln/>
        </p:spPr>
        <p:txBody>
          <a:bodyPr wrap="square" lIns="0" tIns="0" rIns="0" bIns="0" rtlCol="0" anchor="t"/>
          <a:lstStyle/>
          <a:p>
            <a:pPr algn="l" indent="0" marL="0">
              <a:spcAft>
                <a:spcPts val="800"/>
              </a:spcAft>
              <a:buNone/>
            </a:pPr>
            <a:r>
              <a:rPr lang="en-US" sz="1600" dirty="0">
                <a:solidFill>
                  <a:schemeClr val="tx1"/>
                </a:solidFill>
              </a:rPr>
              <a:t>A circular table top has a diameter of 1.2 m.</a:t>
            </a:r>
            <a:endParaRPr lang="en-US" sz="1600" dirty="0"/>
          </a:p>
          <a:p>
            <a:pPr algn="l" indent="0" marL="0">
              <a:spcAft>
                <a:spcPts val="800"/>
              </a:spcAft>
              <a:buNone/>
            </a:pPr>
            <a:r>
              <a:rPr lang="en-US" sz="1600" dirty="0">
                <a:solidFill>
                  <a:schemeClr val="tx1"/>
                </a:solidFill>
              </a:rPr>
              <a:t>Sam wants to give the top 3 coats of varnish. One tin of varnish covers 3 m².</a:t>
            </a:r>
            <a:endParaRPr lang="en-US" sz="1600" dirty="0"/>
          </a:p>
          <a:p>
            <a:pPr algn="l" indent="0" marL="0">
              <a:spcAft>
                <a:spcPts val="800"/>
              </a:spcAft>
              <a:buNone/>
            </a:pPr>
            <a:r>
              <a:rPr lang="en-US" sz="1600" dirty="0">
                <a:solidFill>
                  <a:schemeClr val="tx1"/>
                </a:solidFill>
              </a:rPr>
              <a:t>Sam says, "One tin will be enough."</a:t>
            </a:r>
            <a:endParaRPr lang="en-US" sz="1600" dirty="0"/>
          </a:p>
          <a:p>
            <a:pPr algn="l" indent="0" marL="0">
              <a:spcAft>
                <a:spcPts val="800"/>
              </a:spcAft>
              <a:buNone/>
            </a:pPr>
            <a:r>
              <a:rPr lang="en-US" sz="1600" b="1" dirty="0">
                <a:solidFill>
                  <a:schemeClr val="tx1"/>
                </a:solidFill>
              </a:rPr>
              <a:t>Is Sam correct? You must show your working.</a:t>
            </a:r>
            <a:endParaRPr lang="en-US" sz="1600" dirty="0"/>
          </a:p>
        </p:txBody>
      </p:sp>
      <p:sp>
        <p:nvSpPr>
          <p:cNvPr id="6" name="text_449"/>
          <p:cNvSpPr txBox="1"/>
          <p:nvPr/>
        </p:nvSpPr>
        <p:spPr>
          <a:xfrm>
            <a:off x="3931920" y="3977640"/>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rPr>
              <a:t>(4 marks)</a:t>
            </a:r>
            <a:endParaRPr lang="en-US" sz="1600" dirty="0"/>
          </a:p>
        </p:txBody>
      </p:sp>
      <p:sp>
        <p:nvSpPr>
          <p:cNvPr id="7" name="card_450"/>
          <p:cNvSpPr/>
          <p:nvPr/>
        </p:nvSpPr>
        <p:spPr>
          <a:xfrm>
            <a:off x="5852160" y="1097280"/>
            <a:ext cx="2834640" cy="3429000"/>
          </a:xfrm>
          <a:prstGeom prst="roundRect">
            <a:avLst>
              <a:gd name="adj" fmla="val 3871"/>
            </a:avLst>
          </a:prstGeom>
          <a:solidFill>
            <a:schemeClr val="bg2"/>
          </a:solidFill>
          <a:ln w="12700">
            <a:solidFill>
              <a:schemeClr val="bg2"/>
            </a:solidFill>
            <a:prstDash val="solid"/>
          </a:ln>
        </p:spPr>
      </p:sp>
      <p:sp>
        <p:nvSpPr>
          <p:cNvPr id="8" name="circle_451"/>
          <p:cNvSpPr/>
          <p:nvPr/>
        </p:nvSpPr>
        <p:spPr>
          <a:xfrm>
            <a:off x="6217920" y="1828800"/>
            <a:ext cx="2103120" cy="2103120"/>
          </a:xfrm>
          <a:prstGeom prst="ellipse">
            <a:avLst/>
          </a:prstGeom>
          <a:solidFill>
            <a:schemeClr val="accent2">
              <a:alpha val="22000"/>
            </a:schemeClr>
          </a:solidFill>
          <a:ln w="44450">
            <a:solidFill>
              <a:schemeClr val="accent3"/>
            </a:solidFill>
            <a:prstDash val="solid"/>
          </a:ln>
        </p:spPr>
      </p:sp>
      <p:sp>
        <p:nvSpPr>
          <p:cNvPr id="9" name="line_452"/>
          <p:cNvSpPr/>
          <p:nvPr/>
        </p:nvSpPr>
        <p:spPr>
          <a:xfrm>
            <a:off x="6217920" y="2880360"/>
            <a:ext cx="2103120" cy="0"/>
          </a:xfrm>
          <a:prstGeom prst="line">
            <a:avLst/>
          </a:prstGeom>
          <a:noFill/>
          <a:ln w="34925">
            <a:solidFill>
              <a:schemeClr val="accent4"/>
            </a:solidFill>
            <a:prstDash val="solid"/>
          </a:ln>
        </p:spPr>
      </p:sp>
      <p:sp>
        <p:nvSpPr>
          <p:cNvPr id="10" name="text_453"/>
          <p:cNvSpPr txBox="1"/>
          <p:nvPr/>
        </p:nvSpPr>
        <p:spPr>
          <a:xfrm>
            <a:off x="6428232" y="2496312"/>
            <a:ext cx="1682496" cy="292608"/>
          </a:xfrm>
          <a:prstGeom prst="rect">
            <a:avLst/>
          </a:prstGeom>
          <a:noFill/>
          <a:ln/>
        </p:spPr>
        <p:txBody>
          <a:bodyPr wrap="square" lIns="0" tIns="0" rIns="0" bIns="0" rtlCol="0" anchor="t"/>
          <a:lstStyle/>
          <a:p>
            <a:pPr algn="ctr" indent="0" marL="0">
              <a:buNone/>
            </a:pPr>
            <a:r>
              <a:rPr lang="en-US" sz="1500" b="1" dirty="0">
                <a:solidFill>
                  <a:schemeClr val="accent4"/>
                </a:solidFill>
              </a:rPr>
              <a:t>1.2 m</a:t>
            </a:r>
            <a:endParaRPr lang="en-US" sz="1500" dirty="0"/>
          </a:p>
        </p:txBody>
      </p:sp>
      <p:sp>
        <p:nvSpPr>
          <p:cNvPr id="11" name="centre_454"/>
          <p:cNvSpPr/>
          <p:nvPr/>
        </p:nvSpPr>
        <p:spPr>
          <a:xfrm>
            <a:off x="7223760" y="2834640"/>
            <a:ext cx="91440" cy="91440"/>
          </a:xfrm>
          <a:prstGeom prst="ellipse">
            <a:avLst/>
          </a:prstGeom>
          <a:solidFill>
            <a:schemeClr val="tx1"/>
          </a:solidFill>
          <a:ln w="12700">
            <a:solidFill>
              <a:schemeClr val="tx1"/>
            </a:solidFill>
            <a:prstDash val="solid"/>
          </a:ln>
        </p:spPr>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Mark scheme</a:t>
            </a:r>
            <a:endParaRPr lang="en-US" sz="3200" dirty="0"/>
          </a:p>
        </p:txBody>
      </p:sp>
      <p:sp>
        <p:nvSpPr>
          <p:cNvPr id="4" name="card_455"/>
          <p:cNvSpPr/>
          <p:nvPr/>
        </p:nvSpPr>
        <p:spPr>
          <a:xfrm>
            <a:off x="457200" y="1097280"/>
            <a:ext cx="8229600" cy="749808"/>
          </a:xfrm>
          <a:prstGeom prst="roundRect">
            <a:avLst>
              <a:gd name="adj" fmla="val 14634"/>
            </a:avLst>
          </a:prstGeom>
          <a:solidFill>
            <a:schemeClr val="bg2"/>
          </a:solidFill>
          <a:ln w="12700">
            <a:solidFill>
              <a:schemeClr val="bg2"/>
            </a:solidFill>
            <a:prstDash val="solid"/>
          </a:ln>
        </p:spPr>
      </p:sp>
      <p:sp>
        <p:nvSpPr>
          <p:cNvPr id="5" name="badge_456"/>
          <p:cNvSpPr/>
          <p:nvPr/>
        </p:nvSpPr>
        <p:spPr>
          <a:xfrm>
            <a:off x="685800" y="1197864"/>
            <a:ext cx="548640" cy="548640"/>
          </a:xfrm>
          <a:prstGeom prst="ellipse">
            <a:avLst/>
          </a:prstGeom>
          <a:solidFill>
            <a:schemeClr val="accent5"/>
          </a:solidFill>
          <a:ln w="12700">
            <a:solidFill>
              <a:schemeClr val="accent5"/>
            </a:solidFill>
            <a:prstDash val="solid"/>
          </a:ln>
        </p:spPr>
      </p:sp>
      <p:sp>
        <p:nvSpPr>
          <p:cNvPr id="6" name="badgeText_457"/>
          <p:cNvSpPr txBox="1"/>
          <p:nvPr/>
        </p:nvSpPr>
        <p:spPr>
          <a:xfrm>
            <a:off x="685800" y="1197864"/>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M1</a:t>
            </a:r>
            <a:endParaRPr lang="en-US" sz="1800" dirty="0"/>
          </a:p>
        </p:txBody>
      </p:sp>
      <p:sp>
        <p:nvSpPr>
          <p:cNvPr id="7" name="text_458"/>
          <p:cNvSpPr txBox="1"/>
          <p:nvPr/>
        </p:nvSpPr>
        <p:spPr>
          <a:xfrm>
            <a:off x="1463040" y="1097280"/>
            <a:ext cx="7040880" cy="749808"/>
          </a:xfrm>
          <a:prstGeom prst="rect">
            <a:avLst/>
          </a:prstGeom>
          <a:noFill/>
          <a:ln/>
        </p:spPr>
        <p:txBody>
          <a:bodyPr wrap="square" lIns="0" tIns="0" rIns="0" bIns="0" rtlCol="0" anchor="ctr"/>
          <a:lstStyle/>
          <a:p>
            <a:pPr algn="l" indent="0" marL="0">
              <a:buNone/>
            </a:pPr>
            <a:r>
              <a:rPr lang="en-US" sz="1700" dirty="0">
                <a:solidFill>
                  <a:schemeClr val="tx1"/>
                </a:solidFill>
              </a:rPr>
              <a:t>Uses r = 0.6 with A = πr²:  π × 0.6²</a:t>
            </a:r>
            <a:endParaRPr lang="en-US" sz="1700" dirty="0"/>
          </a:p>
        </p:txBody>
      </p:sp>
      <p:sp>
        <p:nvSpPr>
          <p:cNvPr id="8" name="card_459"/>
          <p:cNvSpPr/>
          <p:nvPr/>
        </p:nvSpPr>
        <p:spPr>
          <a:xfrm>
            <a:off x="457200" y="1984248"/>
            <a:ext cx="8229600" cy="749808"/>
          </a:xfrm>
          <a:prstGeom prst="roundRect">
            <a:avLst>
              <a:gd name="adj" fmla="val 14634"/>
            </a:avLst>
          </a:prstGeom>
          <a:solidFill>
            <a:schemeClr val="bg2"/>
          </a:solidFill>
          <a:ln w="12700">
            <a:solidFill>
              <a:schemeClr val="bg2"/>
            </a:solidFill>
            <a:prstDash val="solid"/>
          </a:ln>
        </p:spPr>
      </p:sp>
      <p:sp>
        <p:nvSpPr>
          <p:cNvPr id="9" name="badge_460"/>
          <p:cNvSpPr/>
          <p:nvPr/>
        </p:nvSpPr>
        <p:spPr>
          <a:xfrm>
            <a:off x="685800" y="2084832"/>
            <a:ext cx="548640" cy="548640"/>
          </a:xfrm>
          <a:prstGeom prst="ellipse">
            <a:avLst/>
          </a:prstGeom>
          <a:solidFill>
            <a:schemeClr val="accent1"/>
          </a:solidFill>
          <a:ln w="12700">
            <a:solidFill>
              <a:schemeClr val="accent1"/>
            </a:solidFill>
            <a:prstDash val="solid"/>
          </a:ln>
        </p:spPr>
      </p:sp>
      <p:sp>
        <p:nvSpPr>
          <p:cNvPr id="10" name="badgeText_461"/>
          <p:cNvSpPr txBox="1"/>
          <p:nvPr/>
        </p:nvSpPr>
        <p:spPr>
          <a:xfrm>
            <a:off x="685800" y="2084832"/>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A1</a:t>
            </a:r>
            <a:endParaRPr lang="en-US" sz="1800" dirty="0"/>
          </a:p>
        </p:txBody>
      </p:sp>
      <p:sp>
        <p:nvSpPr>
          <p:cNvPr id="11" name="text_462"/>
          <p:cNvSpPr txBox="1"/>
          <p:nvPr/>
        </p:nvSpPr>
        <p:spPr>
          <a:xfrm>
            <a:off x="1463040" y="1984248"/>
            <a:ext cx="7040880" cy="749808"/>
          </a:xfrm>
          <a:prstGeom prst="rect">
            <a:avLst/>
          </a:prstGeom>
          <a:noFill/>
          <a:ln/>
        </p:spPr>
        <p:txBody>
          <a:bodyPr wrap="square" lIns="0" tIns="0" rIns="0" bIns="0" rtlCol="0" anchor="ctr"/>
          <a:lstStyle/>
          <a:p>
            <a:pPr algn="l" indent="0" marL="0">
              <a:buNone/>
            </a:pPr>
            <a:r>
              <a:rPr lang="en-US" sz="1700" dirty="0">
                <a:solidFill>
                  <a:schemeClr val="tx1"/>
                </a:solidFill>
              </a:rPr>
              <a:t>Area of one coat = 1.13 m²  (1.1309...)</a:t>
            </a:r>
            <a:endParaRPr lang="en-US" sz="1700" dirty="0"/>
          </a:p>
        </p:txBody>
      </p:sp>
      <p:sp>
        <p:nvSpPr>
          <p:cNvPr id="12" name="card_463"/>
          <p:cNvSpPr/>
          <p:nvPr/>
        </p:nvSpPr>
        <p:spPr>
          <a:xfrm>
            <a:off x="457200" y="2871216"/>
            <a:ext cx="8229600" cy="749808"/>
          </a:xfrm>
          <a:prstGeom prst="roundRect">
            <a:avLst>
              <a:gd name="adj" fmla="val 14634"/>
            </a:avLst>
          </a:prstGeom>
          <a:solidFill>
            <a:schemeClr val="bg2"/>
          </a:solidFill>
          <a:ln w="12700">
            <a:solidFill>
              <a:schemeClr val="bg2"/>
            </a:solidFill>
            <a:prstDash val="solid"/>
          </a:ln>
        </p:spPr>
      </p:sp>
      <p:sp>
        <p:nvSpPr>
          <p:cNvPr id="13" name="badge_464"/>
          <p:cNvSpPr/>
          <p:nvPr/>
        </p:nvSpPr>
        <p:spPr>
          <a:xfrm>
            <a:off x="685800" y="2971800"/>
            <a:ext cx="548640" cy="548640"/>
          </a:xfrm>
          <a:prstGeom prst="ellipse">
            <a:avLst/>
          </a:prstGeom>
          <a:solidFill>
            <a:schemeClr val="accent5"/>
          </a:solidFill>
          <a:ln w="12700">
            <a:solidFill>
              <a:schemeClr val="accent5"/>
            </a:solidFill>
            <a:prstDash val="solid"/>
          </a:ln>
        </p:spPr>
      </p:sp>
      <p:sp>
        <p:nvSpPr>
          <p:cNvPr id="14" name="badgeText_465"/>
          <p:cNvSpPr txBox="1"/>
          <p:nvPr/>
        </p:nvSpPr>
        <p:spPr>
          <a:xfrm>
            <a:off x="685800" y="297180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M1</a:t>
            </a:r>
            <a:endParaRPr lang="en-US" sz="1800" dirty="0"/>
          </a:p>
        </p:txBody>
      </p:sp>
      <p:sp>
        <p:nvSpPr>
          <p:cNvPr id="15" name="text_466"/>
          <p:cNvSpPr txBox="1"/>
          <p:nvPr/>
        </p:nvSpPr>
        <p:spPr>
          <a:xfrm>
            <a:off x="1463040" y="2871216"/>
            <a:ext cx="7040880" cy="749808"/>
          </a:xfrm>
          <a:prstGeom prst="rect">
            <a:avLst/>
          </a:prstGeom>
          <a:noFill/>
          <a:ln/>
        </p:spPr>
        <p:txBody>
          <a:bodyPr wrap="square" lIns="0" tIns="0" rIns="0" bIns="0" rtlCol="0" anchor="ctr"/>
          <a:lstStyle/>
          <a:p>
            <a:pPr algn="l" indent="0" marL="0">
              <a:buNone/>
            </a:pPr>
            <a:r>
              <a:rPr lang="en-US" sz="1700" dirty="0">
                <a:solidFill>
                  <a:schemeClr val="tx1"/>
                </a:solidFill>
              </a:rPr>
              <a:t>Three coats: 3 × 1.1309... = 3.39 m²</a:t>
            </a:r>
            <a:endParaRPr lang="en-US" sz="1700" dirty="0"/>
          </a:p>
        </p:txBody>
      </p:sp>
      <p:sp>
        <p:nvSpPr>
          <p:cNvPr id="16" name="card_467"/>
          <p:cNvSpPr/>
          <p:nvPr/>
        </p:nvSpPr>
        <p:spPr>
          <a:xfrm>
            <a:off x="457200" y="3758184"/>
            <a:ext cx="8229600" cy="749808"/>
          </a:xfrm>
          <a:prstGeom prst="roundRect">
            <a:avLst>
              <a:gd name="adj" fmla="val 14634"/>
            </a:avLst>
          </a:prstGeom>
          <a:solidFill>
            <a:schemeClr val="bg2"/>
          </a:solidFill>
          <a:ln w="12700">
            <a:solidFill>
              <a:schemeClr val="bg2"/>
            </a:solidFill>
            <a:prstDash val="solid"/>
          </a:ln>
        </p:spPr>
      </p:sp>
      <p:sp>
        <p:nvSpPr>
          <p:cNvPr id="17" name="badge_468"/>
          <p:cNvSpPr/>
          <p:nvPr/>
        </p:nvSpPr>
        <p:spPr>
          <a:xfrm>
            <a:off x="685800" y="3858768"/>
            <a:ext cx="548640" cy="548640"/>
          </a:xfrm>
          <a:prstGeom prst="ellipse">
            <a:avLst/>
          </a:prstGeom>
          <a:solidFill>
            <a:schemeClr val="accent2"/>
          </a:solidFill>
          <a:ln w="12700">
            <a:solidFill>
              <a:schemeClr val="accent2"/>
            </a:solidFill>
            <a:prstDash val="solid"/>
          </a:ln>
        </p:spPr>
      </p:sp>
      <p:sp>
        <p:nvSpPr>
          <p:cNvPr id="18" name="badgeText_469"/>
          <p:cNvSpPr txBox="1"/>
          <p:nvPr/>
        </p:nvSpPr>
        <p:spPr>
          <a:xfrm>
            <a:off x="685800" y="3858768"/>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C1</a:t>
            </a:r>
            <a:endParaRPr lang="en-US" sz="1800" dirty="0"/>
          </a:p>
        </p:txBody>
      </p:sp>
      <p:sp>
        <p:nvSpPr>
          <p:cNvPr id="19" name="text_470"/>
          <p:cNvSpPr txBox="1"/>
          <p:nvPr/>
        </p:nvSpPr>
        <p:spPr>
          <a:xfrm>
            <a:off x="1463040" y="3758184"/>
            <a:ext cx="7040880" cy="749808"/>
          </a:xfrm>
          <a:prstGeom prst="rect">
            <a:avLst/>
          </a:prstGeom>
          <a:noFill/>
          <a:ln/>
        </p:spPr>
        <p:txBody>
          <a:bodyPr wrap="square" lIns="0" tIns="0" rIns="0" bIns="0" rtlCol="0" anchor="ctr"/>
          <a:lstStyle/>
          <a:p>
            <a:pPr algn="l" indent="0" marL="0">
              <a:buNone/>
            </a:pPr>
            <a:r>
              <a:rPr lang="en-US" sz="1700" b="1" dirty="0">
                <a:solidFill>
                  <a:schemeClr val="tx1"/>
                </a:solidFill>
              </a:rPr>
              <a:t>No, Sam is not correct, because 3.39 m² is more than 3 m²</a:t>
            </a:r>
            <a:endParaRPr lang="en-US" sz="17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Common mistakes</a:t>
            </a:r>
            <a:endParaRPr lang="en-US" sz="3200" dirty="0"/>
          </a:p>
        </p:txBody>
      </p:sp>
      <p:sp>
        <p:nvSpPr>
          <p:cNvPr id="4" name="card_471"/>
          <p:cNvSpPr/>
          <p:nvPr/>
        </p:nvSpPr>
        <p:spPr>
          <a:xfrm>
            <a:off x="457200" y="1097280"/>
            <a:ext cx="3977640" cy="1600200"/>
          </a:xfrm>
          <a:prstGeom prst="roundRect">
            <a:avLst>
              <a:gd name="adj" fmla="val 6857"/>
            </a:avLst>
          </a:prstGeom>
          <a:solidFill>
            <a:schemeClr val="bg2"/>
          </a:solidFill>
          <a:ln w="12700">
            <a:solidFill>
              <a:schemeClr val="bg2"/>
            </a:solidFill>
            <a:prstDash val="solid"/>
          </a:ln>
        </p:spPr>
      </p:sp>
      <p:sp>
        <p:nvSpPr>
          <p:cNvPr id="5" name="badge_472"/>
          <p:cNvSpPr/>
          <p:nvPr/>
        </p:nvSpPr>
        <p:spPr>
          <a:xfrm>
            <a:off x="640080" y="1280160"/>
            <a:ext cx="411480" cy="411480"/>
          </a:xfrm>
          <a:prstGeom prst="ellipse">
            <a:avLst/>
          </a:prstGeom>
          <a:solidFill>
            <a:schemeClr val="accent1"/>
          </a:solidFill>
          <a:ln w="12700">
            <a:solidFill>
              <a:schemeClr val="accent1"/>
            </a:solidFill>
            <a:prstDash val="solid"/>
          </a:ln>
        </p:spPr>
      </p:sp>
      <p:sp>
        <p:nvSpPr>
          <p:cNvPr id="6" name="badgeText_473"/>
          <p:cNvSpPr txBox="1"/>
          <p:nvPr/>
        </p:nvSpPr>
        <p:spPr>
          <a:xfrm>
            <a:off x="640080" y="128016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474"/>
          <p:cNvSpPr txBox="1"/>
          <p:nvPr/>
        </p:nvSpPr>
        <p:spPr>
          <a:xfrm>
            <a:off x="1188720" y="1298448"/>
            <a:ext cx="3108960" cy="384048"/>
          </a:xfrm>
          <a:prstGeom prst="rect">
            <a:avLst/>
          </a:prstGeom>
          <a:noFill/>
          <a:ln/>
        </p:spPr>
        <p:txBody>
          <a:bodyPr wrap="square" lIns="0" tIns="0" rIns="0" bIns="0" rtlCol="0" anchor="ctr"/>
          <a:lstStyle/>
          <a:p>
            <a:pPr algn="l" indent="0" marL="0">
              <a:buNone/>
            </a:pPr>
            <a:r>
              <a:rPr lang="en-US" sz="1700" b="1" dirty="0">
                <a:solidFill>
                  <a:schemeClr val="tx1"/>
                </a:solidFill>
                <a:latin typeface="+mj-lt" pitchFamily="34" charset="0"/>
                <a:ea typeface="+mj-lt" pitchFamily="34" charset="-122"/>
                <a:cs typeface="+mj-lt" pitchFamily="34" charset="-120"/>
              </a:rPr>
              <a:t>Using the diameter for area</a:t>
            </a:r>
            <a:endParaRPr lang="en-US" sz="1700" dirty="0"/>
          </a:p>
        </p:txBody>
      </p:sp>
      <p:sp>
        <p:nvSpPr>
          <p:cNvPr id="8" name="text_475"/>
          <p:cNvSpPr txBox="1"/>
          <p:nvPr/>
        </p:nvSpPr>
        <p:spPr>
          <a:xfrm>
            <a:off x="1188720" y="1783080"/>
            <a:ext cx="3063240" cy="777240"/>
          </a:xfrm>
          <a:prstGeom prst="rect">
            <a:avLst/>
          </a:prstGeom>
          <a:noFill/>
          <a:ln/>
        </p:spPr>
        <p:txBody>
          <a:bodyPr wrap="square" lIns="0" tIns="0" rIns="0" bIns="0" rtlCol="0" anchor="t"/>
          <a:lstStyle/>
          <a:p>
            <a:pPr algn="l" indent="0" marL="0">
              <a:buNone/>
            </a:pPr>
            <a:r>
              <a:rPr lang="en-US" sz="1500" dirty="0">
                <a:solidFill>
                  <a:schemeClr val="tx2"/>
                </a:solidFill>
              </a:rPr>
              <a:t>A = π × 12² is wrong if 12 is the diameter. Halve first: r = 6.</a:t>
            </a:r>
            <a:endParaRPr lang="en-US" sz="1500" dirty="0"/>
          </a:p>
        </p:txBody>
      </p:sp>
      <p:sp>
        <p:nvSpPr>
          <p:cNvPr id="9" name="card_476"/>
          <p:cNvSpPr/>
          <p:nvPr/>
        </p:nvSpPr>
        <p:spPr>
          <a:xfrm>
            <a:off x="4709160" y="1097280"/>
            <a:ext cx="3977640" cy="1600200"/>
          </a:xfrm>
          <a:prstGeom prst="roundRect">
            <a:avLst>
              <a:gd name="adj" fmla="val 6857"/>
            </a:avLst>
          </a:prstGeom>
          <a:solidFill>
            <a:schemeClr val="bg2"/>
          </a:solidFill>
          <a:ln w="12700">
            <a:solidFill>
              <a:schemeClr val="bg2"/>
            </a:solidFill>
            <a:prstDash val="solid"/>
          </a:ln>
        </p:spPr>
      </p:sp>
      <p:sp>
        <p:nvSpPr>
          <p:cNvPr id="10" name="badge_477"/>
          <p:cNvSpPr/>
          <p:nvPr/>
        </p:nvSpPr>
        <p:spPr>
          <a:xfrm>
            <a:off x="4892040" y="1280160"/>
            <a:ext cx="411480" cy="411480"/>
          </a:xfrm>
          <a:prstGeom prst="ellipse">
            <a:avLst/>
          </a:prstGeom>
          <a:solidFill>
            <a:schemeClr val="accent1"/>
          </a:solidFill>
          <a:ln w="12700">
            <a:solidFill>
              <a:schemeClr val="accent1"/>
            </a:solidFill>
            <a:prstDash val="solid"/>
          </a:ln>
        </p:spPr>
      </p:sp>
      <p:sp>
        <p:nvSpPr>
          <p:cNvPr id="11" name="badgeText_478"/>
          <p:cNvSpPr txBox="1"/>
          <p:nvPr/>
        </p:nvSpPr>
        <p:spPr>
          <a:xfrm>
            <a:off x="4892040" y="128016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ext_479"/>
          <p:cNvSpPr txBox="1"/>
          <p:nvPr/>
        </p:nvSpPr>
        <p:spPr>
          <a:xfrm>
            <a:off x="5440680" y="1298448"/>
            <a:ext cx="3108960" cy="384048"/>
          </a:xfrm>
          <a:prstGeom prst="rect">
            <a:avLst/>
          </a:prstGeom>
          <a:noFill/>
          <a:ln/>
        </p:spPr>
        <p:txBody>
          <a:bodyPr wrap="square" lIns="0" tIns="0" rIns="0" bIns="0" rtlCol="0" anchor="ctr"/>
          <a:lstStyle/>
          <a:p>
            <a:pPr algn="l" indent="0" marL="0">
              <a:buNone/>
            </a:pPr>
            <a:r>
              <a:rPr lang="en-US" sz="1700" b="1" dirty="0">
                <a:solidFill>
                  <a:schemeClr val="tx1"/>
                </a:solidFill>
                <a:latin typeface="+mj-lt" pitchFamily="34" charset="0"/>
                <a:ea typeface="+mj-lt" pitchFamily="34" charset="-122"/>
                <a:cs typeface="+mj-lt" pitchFamily="34" charset="-120"/>
              </a:rPr>
              <a:t>Squaring the wrong thing</a:t>
            </a:r>
            <a:endParaRPr lang="en-US" sz="1700" dirty="0"/>
          </a:p>
        </p:txBody>
      </p:sp>
      <p:sp>
        <p:nvSpPr>
          <p:cNvPr id="13" name="text_480"/>
          <p:cNvSpPr txBox="1"/>
          <p:nvPr/>
        </p:nvSpPr>
        <p:spPr>
          <a:xfrm>
            <a:off x="5440680" y="1783080"/>
            <a:ext cx="3063240" cy="777240"/>
          </a:xfrm>
          <a:prstGeom prst="rect">
            <a:avLst/>
          </a:prstGeom>
          <a:noFill/>
          <a:ln/>
        </p:spPr>
        <p:txBody>
          <a:bodyPr wrap="square" lIns="0" tIns="0" rIns="0" bIns="0" rtlCol="0" anchor="t"/>
          <a:lstStyle/>
          <a:p>
            <a:pPr algn="l" indent="0" marL="0">
              <a:buNone/>
            </a:pPr>
            <a:r>
              <a:rPr lang="en-US" sz="1500" dirty="0">
                <a:solidFill>
                  <a:schemeClr val="tx2"/>
                </a:solidFill>
              </a:rPr>
              <a:t>πr² means π × r × r, not (π × r)². Square only the radius.</a:t>
            </a:r>
            <a:endParaRPr lang="en-US" sz="1500" dirty="0"/>
          </a:p>
        </p:txBody>
      </p:sp>
      <p:sp>
        <p:nvSpPr>
          <p:cNvPr id="14" name="card_481"/>
          <p:cNvSpPr/>
          <p:nvPr/>
        </p:nvSpPr>
        <p:spPr>
          <a:xfrm>
            <a:off x="457200" y="2880360"/>
            <a:ext cx="3977640" cy="1600200"/>
          </a:xfrm>
          <a:prstGeom prst="roundRect">
            <a:avLst>
              <a:gd name="adj" fmla="val 6857"/>
            </a:avLst>
          </a:prstGeom>
          <a:solidFill>
            <a:schemeClr val="bg2"/>
          </a:solidFill>
          <a:ln w="12700">
            <a:solidFill>
              <a:schemeClr val="bg2"/>
            </a:solidFill>
            <a:prstDash val="solid"/>
          </a:ln>
        </p:spPr>
      </p:sp>
      <p:sp>
        <p:nvSpPr>
          <p:cNvPr id="15" name="badge_482"/>
          <p:cNvSpPr/>
          <p:nvPr/>
        </p:nvSpPr>
        <p:spPr>
          <a:xfrm>
            <a:off x="640080" y="3063240"/>
            <a:ext cx="411480" cy="411480"/>
          </a:xfrm>
          <a:prstGeom prst="ellipse">
            <a:avLst/>
          </a:prstGeom>
          <a:solidFill>
            <a:schemeClr val="accent1"/>
          </a:solidFill>
          <a:ln w="12700">
            <a:solidFill>
              <a:schemeClr val="accent1"/>
            </a:solidFill>
            <a:prstDash val="solid"/>
          </a:ln>
        </p:spPr>
      </p:sp>
      <p:sp>
        <p:nvSpPr>
          <p:cNvPr id="16" name="badgeText_483"/>
          <p:cNvSpPr txBox="1"/>
          <p:nvPr/>
        </p:nvSpPr>
        <p:spPr>
          <a:xfrm>
            <a:off x="640080" y="306324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7" name="text_484"/>
          <p:cNvSpPr txBox="1"/>
          <p:nvPr/>
        </p:nvSpPr>
        <p:spPr>
          <a:xfrm>
            <a:off x="1188720" y="3081528"/>
            <a:ext cx="3108960" cy="384048"/>
          </a:xfrm>
          <a:prstGeom prst="rect">
            <a:avLst/>
          </a:prstGeom>
          <a:noFill/>
          <a:ln/>
        </p:spPr>
        <p:txBody>
          <a:bodyPr wrap="square" lIns="0" tIns="0" rIns="0" bIns="0" rtlCol="0" anchor="ctr"/>
          <a:lstStyle/>
          <a:p>
            <a:pPr algn="l" indent="0" marL="0">
              <a:buNone/>
            </a:pPr>
            <a:r>
              <a:rPr lang="en-US" sz="1700" b="1" dirty="0">
                <a:solidFill>
                  <a:schemeClr val="tx1"/>
                </a:solidFill>
                <a:latin typeface="+mj-lt" pitchFamily="34" charset="0"/>
                <a:ea typeface="+mj-lt" pitchFamily="34" charset="-122"/>
                <a:cs typeface="+mj-lt" pitchFamily="34" charset="-120"/>
              </a:rPr>
              <a:t>Area or circumference?</a:t>
            </a:r>
            <a:endParaRPr lang="en-US" sz="1700" dirty="0"/>
          </a:p>
        </p:txBody>
      </p:sp>
      <p:sp>
        <p:nvSpPr>
          <p:cNvPr id="18" name="text_485"/>
          <p:cNvSpPr txBox="1"/>
          <p:nvPr/>
        </p:nvSpPr>
        <p:spPr>
          <a:xfrm>
            <a:off x="1188720" y="3566160"/>
            <a:ext cx="3063240" cy="777240"/>
          </a:xfrm>
          <a:prstGeom prst="rect">
            <a:avLst/>
          </a:prstGeom>
          <a:noFill/>
          <a:ln/>
        </p:spPr>
        <p:txBody>
          <a:bodyPr wrap="square" lIns="0" tIns="0" rIns="0" bIns="0" rtlCol="0" anchor="t"/>
          <a:lstStyle/>
          <a:p>
            <a:pPr algn="l" indent="0" marL="0">
              <a:buNone/>
            </a:pPr>
            <a:r>
              <a:rPr lang="en-US" sz="1500" dirty="0">
                <a:solidFill>
                  <a:schemeClr val="tx2"/>
                </a:solidFill>
              </a:rPr>
              <a:t>Distance around uses C. Space inside uses A. Area units are squared.</a:t>
            </a:r>
            <a:endParaRPr lang="en-US" sz="1500" dirty="0"/>
          </a:p>
        </p:txBody>
      </p:sp>
      <p:sp>
        <p:nvSpPr>
          <p:cNvPr id="19" name="card_486"/>
          <p:cNvSpPr/>
          <p:nvPr/>
        </p:nvSpPr>
        <p:spPr>
          <a:xfrm>
            <a:off x="4709160" y="2880360"/>
            <a:ext cx="3977640" cy="1600200"/>
          </a:xfrm>
          <a:prstGeom prst="roundRect">
            <a:avLst>
              <a:gd name="adj" fmla="val 6857"/>
            </a:avLst>
          </a:prstGeom>
          <a:solidFill>
            <a:schemeClr val="bg2"/>
          </a:solidFill>
          <a:ln w="12700">
            <a:solidFill>
              <a:schemeClr val="bg2"/>
            </a:solidFill>
            <a:prstDash val="solid"/>
          </a:ln>
        </p:spPr>
      </p:sp>
      <p:sp>
        <p:nvSpPr>
          <p:cNvPr id="20" name="badge_487"/>
          <p:cNvSpPr/>
          <p:nvPr/>
        </p:nvSpPr>
        <p:spPr>
          <a:xfrm>
            <a:off x="4892040" y="3063240"/>
            <a:ext cx="411480" cy="411480"/>
          </a:xfrm>
          <a:prstGeom prst="ellipse">
            <a:avLst/>
          </a:prstGeom>
          <a:solidFill>
            <a:schemeClr val="accent1"/>
          </a:solidFill>
          <a:ln w="12700">
            <a:solidFill>
              <a:schemeClr val="accent1"/>
            </a:solidFill>
            <a:prstDash val="solid"/>
          </a:ln>
        </p:spPr>
      </p:sp>
      <p:sp>
        <p:nvSpPr>
          <p:cNvPr id="21" name="badgeText_488"/>
          <p:cNvSpPr txBox="1"/>
          <p:nvPr/>
        </p:nvSpPr>
        <p:spPr>
          <a:xfrm>
            <a:off x="4892040" y="306324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2" name="text_489"/>
          <p:cNvSpPr txBox="1"/>
          <p:nvPr/>
        </p:nvSpPr>
        <p:spPr>
          <a:xfrm>
            <a:off x="5440680" y="3081528"/>
            <a:ext cx="3108960" cy="384048"/>
          </a:xfrm>
          <a:prstGeom prst="rect">
            <a:avLst/>
          </a:prstGeom>
          <a:noFill/>
          <a:ln/>
        </p:spPr>
        <p:txBody>
          <a:bodyPr wrap="square" lIns="0" tIns="0" rIns="0" bIns="0" rtlCol="0" anchor="ctr"/>
          <a:lstStyle/>
          <a:p>
            <a:pPr algn="l" indent="0" marL="0">
              <a:buNone/>
            </a:pPr>
            <a:r>
              <a:rPr lang="en-US" sz="1700" b="1" dirty="0">
                <a:solidFill>
                  <a:schemeClr val="tx1"/>
                </a:solidFill>
                <a:latin typeface="+mj-lt" pitchFamily="34" charset="0"/>
                <a:ea typeface="+mj-lt" pitchFamily="34" charset="-122"/>
                <a:cs typeface="+mj-lt" pitchFamily="34" charset="-120"/>
              </a:rPr>
              <a:t>Rounding too early</a:t>
            </a:r>
            <a:endParaRPr lang="en-US" sz="1700" dirty="0"/>
          </a:p>
        </p:txBody>
      </p:sp>
      <p:sp>
        <p:nvSpPr>
          <p:cNvPr id="23" name="text_490"/>
          <p:cNvSpPr txBox="1"/>
          <p:nvPr/>
        </p:nvSpPr>
        <p:spPr>
          <a:xfrm>
            <a:off x="5440680" y="3566160"/>
            <a:ext cx="3063240" cy="777240"/>
          </a:xfrm>
          <a:prstGeom prst="rect">
            <a:avLst/>
          </a:prstGeom>
          <a:noFill/>
          <a:ln/>
        </p:spPr>
        <p:txBody>
          <a:bodyPr wrap="square" lIns="0" tIns="0" rIns="0" bIns="0" rtlCol="0" anchor="t"/>
          <a:lstStyle/>
          <a:p>
            <a:pPr algn="l" indent="0" marL="0">
              <a:buNone/>
            </a:pPr>
            <a:r>
              <a:rPr lang="en-US" sz="1500" dirty="0">
                <a:solidFill>
                  <a:schemeClr val="tx2"/>
                </a:solidFill>
              </a:rPr>
              <a:t>Keep the full calculator value and round only the final answer.</a:t>
            </a:r>
            <a:endParaRPr lang="en-US" sz="15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Exit ticket</a:t>
            </a:r>
            <a:endParaRPr lang="en-US" sz="3200" dirty="0"/>
          </a:p>
        </p:txBody>
      </p:sp>
      <p:sp>
        <p:nvSpPr>
          <p:cNvPr id="4" name="card_491"/>
          <p:cNvSpPr/>
          <p:nvPr/>
        </p:nvSpPr>
        <p:spPr>
          <a:xfrm>
            <a:off x="457200" y="1097280"/>
            <a:ext cx="2560320" cy="3429000"/>
          </a:xfrm>
          <a:prstGeom prst="roundRect">
            <a:avLst>
              <a:gd name="adj" fmla="val 4286"/>
            </a:avLst>
          </a:prstGeom>
          <a:solidFill>
            <a:schemeClr val="bg2"/>
          </a:solidFill>
          <a:ln w="12700">
            <a:solidFill>
              <a:schemeClr val="bg2"/>
            </a:solidFill>
            <a:prstDash val="solid"/>
          </a:ln>
        </p:spPr>
      </p:sp>
      <p:sp>
        <p:nvSpPr>
          <p:cNvPr id="5" name="badge_492"/>
          <p:cNvSpPr/>
          <p:nvPr/>
        </p:nvSpPr>
        <p:spPr>
          <a:xfrm>
            <a:off x="1508760" y="1325880"/>
            <a:ext cx="457200" cy="457200"/>
          </a:xfrm>
          <a:prstGeom prst="ellipse">
            <a:avLst/>
          </a:prstGeom>
          <a:solidFill>
            <a:schemeClr val="accent5"/>
          </a:solidFill>
          <a:ln w="12700">
            <a:solidFill>
              <a:schemeClr val="accent5"/>
            </a:solidFill>
            <a:prstDash val="solid"/>
          </a:ln>
        </p:spPr>
      </p:sp>
      <p:sp>
        <p:nvSpPr>
          <p:cNvPr id="6" name="badgeText_493"/>
          <p:cNvSpPr txBox="1"/>
          <p:nvPr/>
        </p:nvSpPr>
        <p:spPr>
          <a:xfrm>
            <a:off x="150876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494"/>
          <p:cNvSpPr txBox="1"/>
          <p:nvPr/>
        </p:nvSpPr>
        <p:spPr>
          <a:xfrm>
            <a:off x="685800" y="1965960"/>
            <a:ext cx="2103120" cy="2194560"/>
          </a:xfrm>
          <a:prstGeom prst="rect">
            <a:avLst/>
          </a:prstGeom>
          <a:noFill/>
          <a:ln/>
        </p:spPr>
        <p:txBody>
          <a:bodyPr wrap="square" lIns="0" tIns="0" rIns="0" bIns="0" rtlCol="0" anchor="t"/>
          <a:lstStyle/>
          <a:p>
            <a:pPr algn="ctr" indent="0" marL="0">
              <a:buNone/>
            </a:pPr>
            <a:r>
              <a:rPr lang="en-US" sz="1700" dirty="0">
                <a:solidFill>
                  <a:schemeClr val="tx1"/>
                </a:solidFill>
              </a:rPr>
              <a:t>Find the circumference of a circle with diameter 14 cm.</a:t>
            </a:r>
            <a:endParaRPr lang="en-US" sz="1700" dirty="0"/>
          </a:p>
        </p:txBody>
      </p:sp>
      <p:sp>
        <p:nvSpPr>
          <p:cNvPr id="8" name="card_495"/>
          <p:cNvSpPr/>
          <p:nvPr/>
        </p:nvSpPr>
        <p:spPr>
          <a:xfrm>
            <a:off x="3291840" y="1097280"/>
            <a:ext cx="2560320" cy="3429000"/>
          </a:xfrm>
          <a:prstGeom prst="roundRect">
            <a:avLst>
              <a:gd name="adj" fmla="val 4286"/>
            </a:avLst>
          </a:prstGeom>
          <a:solidFill>
            <a:schemeClr val="bg2"/>
          </a:solidFill>
          <a:ln w="12700">
            <a:solidFill>
              <a:schemeClr val="bg2"/>
            </a:solidFill>
            <a:prstDash val="solid"/>
          </a:ln>
        </p:spPr>
      </p:sp>
      <p:sp>
        <p:nvSpPr>
          <p:cNvPr id="9" name="badge_496"/>
          <p:cNvSpPr/>
          <p:nvPr/>
        </p:nvSpPr>
        <p:spPr>
          <a:xfrm>
            <a:off x="4343400" y="1325880"/>
            <a:ext cx="457200" cy="457200"/>
          </a:xfrm>
          <a:prstGeom prst="ellipse">
            <a:avLst/>
          </a:prstGeom>
          <a:solidFill>
            <a:schemeClr val="accent5"/>
          </a:solidFill>
          <a:ln w="12700">
            <a:solidFill>
              <a:schemeClr val="accent5"/>
            </a:solidFill>
            <a:prstDash val="solid"/>
          </a:ln>
        </p:spPr>
      </p:sp>
      <p:sp>
        <p:nvSpPr>
          <p:cNvPr id="10" name="badgeText_497"/>
          <p:cNvSpPr txBox="1"/>
          <p:nvPr/>
        </p:nvSpPr>
        <p:spPr>
          <a:xfrm>
            <a:off x="434340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_498"/>
          <p:cNvSpPr txBox="1"/>
          <p:nvPr/>
        </p:nvSpPr>
        <p:spPr>
          <a:xfrm>
            <a:off x="3520440" y="1965960"/>
            <a:ext cx="2103120" cy="2194560"/>
          </a:xfrm>
          <a:prstGeom prst="rect">
            <a:avLst/>
          </a:prstGeom>
          <a:noFill/>
          <a:ln/>
        </p:spPr>
        <p:txBody>
          <a:bodyPr wrap="square" lIns="0" tIns="0" rIns="0" bIns="0" rtlCol="0" anchor="t"/>
          <a:lstStyle/>
          <a:p>
            <a:pPr algn="ctr" indent="0" marL="0">
              <a:buNone/>
            </a:pPr>
            <a:r>
              <a:rPr lang="en-US" sz="1700" dirty="0">
                <a:solidFill>
                  <a:schemeClr val="tx1"/>
                </a:solidFill>
              </a:rPr>
              <a:t>Find the area of a circle with radius 10 cm.</a:t>
            </a:r>
            <a:endParaRPr lang="en-US" sz="1700" dirty="0"/>
          </a:p>
        </p:txBody>
      </p:sp>
      <p:sp>
        <p:nvSpPr>
          <p:cNvPr id="12" name="card_499"/>
          <p:cNvSpPr/>
          <p:nvPr/>
        </p:nvSpPr>
        <p:spPr>
          <a:xfrm>
            <a:off x="6126480" y="1097280"/>
            <a:ext cx="2560320" cy="3429000"/>
          </a:xfrm>
          <a:prstGeom prst="roundRect">
            <a:avLst>
              <a:gd name="adj" fmla="val 4286"/>
            </a:avLst>
          </a:prstGeom>
          <a:solidFill>
            <a:schemeClr val="bg2"/>
          </a:solidFill>
          <a:ln w="12700">
            <a:solidFill>
              <a:schemeClr val="bg2"/>
            </a:solidFill>
            <a:prstDash val="solid"/>
          </a:ln>
        </p:spPr>
      </p:sp>
      <p:sp>
        <p:nvSpPr>
          <p:cNvPr id="13" name="badge_500"/>
          <p:cNvSpPr/>
          <p:nvPr/>
        </p:nvSpPr>
        <p:spPr>
          <a:xfrm>
            <a:off x="7178040" y="1325880"/>
            <a:ext cx="457200" cy="457200"/>
          </a:xfrm>
          <a:prstGeom prst="ellipse">
            <a:avLst/>
          </a:prstGeom>
          <a:solidFill>
            <a:schemeClr val="accent5"/>
          </a:solidFill>
          <a:ln w="12700">
            <a:solidFill>
              <a:schemeClr val="accent5"/>
            </a:solidFill>
            <a:prstDash val="solid"/>
          </a:ln>
        </p:spPr>
      </p:sp>
      <p:sp>
        <p:nvSpPr>
          <p:cNvPr id="14" name="badgeText_501"/>
          <p:cNvSpPr txBox="1"/>
          <p:nvPr/>
        </p:nvSpPr>
        <p:spPr>
          <a:xfrm>
            <a:off x="717804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_502"/>
          <p:cNvSpPr txBox="1"/>
          <p:nvPr/>
        </p:nvSpPr>
        <p:spPr>
          <a:xfrm>
            <a:off x="6355080" y="1965960"/>
            <a:ext cx="2103120" cy="2194560"/>
          </a:xfrm>
          <a:prstGeom prst="rect">
            <a:avLst/>
          </a:prstGeom>
          <a:noFill/>
          <a:ln/>
        </p:spPr>
        <p:txBody>
          <a:bodyPr wrap="square" lIns="0" tIns="0" rIns="0" bIns="0" rtlCol="0" anchor="t"/>
          <a:lstStyle/>
          <a:p>
            <a:pPr algn="ctr" indent="0" marL="0">
              <a:buNone/>
            </a:pPr>
            <a:r>
              <a:rPr lang="en-US" sz="1700" dirty="0">
                <a:solidFill>
                  <a:schemeClr val="tx1"/>
                </a:solidFill>
              </a:rPr>
              <a:t>A circle has circumference 31.4 cm. Find its radius.</a:t>
            </a:r>
            <a:endParaRPr lang="en-US" sz="17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tx1"/>
                </a:solidFill>
                <a:latin typeface="+mj-lt" pitchFamily="34" charset="0"/>
                <a:ea typeface="+mj-lt" pitchFamily="34" charset="-122"/>
                <a:cs typeface="+mj-lt" pitchFamily="34" charset="-120"/>
              </a:rPr>
              <a:t>Exit ticket: answers</a:t>
            </a:r>
            <a:endParaRPr lang="en-US" sz="3200" dirty="0"/>
          </a:p>
        </p:txBody>
      </p:sp>
      <p:sp>
        <p:nvSpPr>
          <p:cNvPr id="4" name="card_503"/>
          <p:cNvSpPr/>
          <p:nvPr/>
        </p:nvSpPr>
        <p:spPr>
          <a:xfrm>
            <a:off x="457200" y="1097280"/>
            <a:ext cx="2560320" cy="3429000"/>
          </a:xfrm>
          <a:prstGeom prst="roundRect">
            <a:avLst>
              <a:gd name="adj" fmla="val 4286"/>
            </a:avLst>
          </a:prstGeom>
          <a:solidFill>
            <a:schemeClr val="bg2"/>
          </a:solidFill>
          <a:ln w="12700">
            <a:solidFill>
              <a:schemeClr val="bg2"/>
            </a:solidFill>
            <a:prstDash val="solid"/>
          </a:ln>
        </p:spPr>
      </p:sp>
      <p:sp>
        <p:nvSpPr>
          <p:cNvPr id="5" name="badge_504"/>
          <p:cNvSpPr/>
          <p:nvPr/>
        </p:nvSpPr>
        <p:spPr>
          <a:xfrm>
            <a:off x="1508760" y="1325880"/>
            <a:ext cx="457200" cy="457200"/>
          </a:xfrm>
          <a:prstGeom prst="ellipse">
            <a:avLst/>
          </a:prstGeom>
          <a:solidFill>
            <a:schemeClr val="accent5"/>
          </a:solidFill>
          <a:ln w="12700">
            <a:solidFill>
              <a:schemeClr val="accent5"/>
            </a:solidFill>
            <a:prstDash val="solid"/>
          </a:ln>
        </p:spPr>
      </p:sp>
      <p:sp>
        <p:nvSpPr>
          <p:cNvPr id="6" name="badgeText_505"/>
          <p:cNvSpPr txBox="1"/>
          <p:nvPr/>
        </p:nvSpPr>
        <p:spPr>
          <a:xfrm>
            <a:off x="150876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_506"/>
          <p:cNvSpPr txBox="1"/>
          <p:nvPr/>
        </p:nvSpPr>
        <p:spPr>
          <a:xfrm>
            <a:off x="685800" y="1920240"/>
            <a:ext cx="2103120" cy="1005840"/>
          </a:xfrm>
          <a:prstGeom prst="rect">
            <a:avLst/>
          </a:prstGeom>
          <a:noFill/>
          <a:ln/>
        </p:spPr>
        <p:txBody>
          <a:bodyPr wrap="square" lIns="0" tIns="0" rIns="0" bIns="0" rtlCol="0" anchor="t"/>
          <a:lstStyle/>
          <a:p>
            <a:pPr algn="ctr" indent="0" marL="0">
              <a:buNone/>
            </a:pPr>
            <a:r>
              <a:rPr lang="en-US" sz="1400" dirty="0">
                <a:solidFill>
                  <a:schemeClr val="tx2"/>
                </a:solidFill>
              </a:rPr>
              <a:t>Find the circumference of a circle with diameter 14 cm.</a:t>
            </a:r>
            <a:endParaRPr lang="en-US" sz="1400" dirty="0"/>
          </a:p>
        </p:txBody>
      </p:sp>
      <p:sp>
        <p:nvSpPr>
          <p:cNvPr id="8" name="text_507"/>
          <p:cNvSpPr txBox="1"/>
          <p:nvPr/>
        </p:nvSpPr>
        <p:spPr>
          <a:xfrm>
            <a:off x="640080" y="2971800"/>
            <a:ext cx="2194560" cy="365760"/>
          </a:xfrm>
          <a:prstGeom prst="rect">
            <a:avLst/>
          </a:prstGeom>
          <a:noFill/>
          <a:ln/>
        </p:spPr>
        <p:txBody>
          <a:bodyPr wrap="square" lIns="0" tIns="0" rIns="0" bIns="0" rtlCol="0" anchor="t"/>
          <a:lstStyle/>
          <a:p>
            <a:pPr algn="ctr" indent="0" marL="0">
              <a:buNone/>
            </a:pPr>
            <a:r>
              <a:rPr lang="en-US" sz="1600" dirty="0">
                <a:solidFill>
                  <a:schemeClr val="tx1"/>
                </a:solidFill>
              </a:rPr>
              <a:t>C = π × 14</a:t>
            </a:r>
            <a:endParaRPr lang="en-US" sz="1600" dirty="0"/>
          </a:p>
        </p:txBody>
      </p:sp>
      <p:sp>
        <p:nvSpPr>
          <p:cNvPr id="9" name="text_508"/>
          <p:cNvSpPr txBox="1"/>
          <p:nvPr/>
        </p:nvSpPr>
        <p:spPr>
          <a:xfrm>
            <a:off x="640080" y="3474720"/>
            <a:ext cx="2194560" cy="548640"/>
          </a:xfrm>
          <a:prstGeom prst="rect">
            <a:avLst/>
          </a:prstGeom>
          <a:noFill/>
          <a:ln/>
        </p:spPr>
        <p:txBody>
          <a:bodyPr wrap="square" lIns="0" tIns="0" rIns="0" bIns="0" rtlCol="0" anchor="ctr"/>
          <a:lstStyle/>
          <a:p>
            <a:pPr algn="ctr" indent="0" marL="0">
              <a:buNone/>
            </a:pPr>
            <a:r>
              <a:rPr lang="en-US" sz="2600" b="1" dirty="0">
                <a:solidFill>
                  <a:schemeClr val="accent1"/>
                </a:solidFill>
              </a:rPr>
              <a:t>44.0 cm</a:t>
            </a:r>
            <a:endParaRPr lang="en-US" sz="2600" dirty="0"/>
          </a:p>
        </p:txBody>
      </p:sp>
      <p:sp>
        <p:nvSpPr>
          <p:cNvPr id="10" name="card_509"/>
          <p:cNvSpPr/>
          <p:nvPr/>
        </p:nvSpPr>
        <p:spPr>
          <a:xfrm>
            <a:off x="3291840" y="1097280"/>
            <a:ext cx="2560320" cy="3429000"/>
          </a:xfrm>
          <a:prstGeom prst="roundRect">
            <a:avLst>
              <a:gd name="adj" fmla="val 4286"/>
            </a:avLst>
          </a:prstGeom>
          <a:solidFill>
            <a:schemeClr val="bg2"/>
          </a:solidFill>
          <a:ln w="12700">
            <a:solidFill>
              <a:schemeClr val="bg2"/>
            </a:solidFill>
            <a:prstDash val="solid"/>
          </a:ln>
        </p:spPr>
      </p:sp>
      <p:sp>
        <p:nvSpPr>
          <p:cNvPr id="11" name="badge_510"/>
          <p:cNvSpPr/>
          <p:nvPr/>
        </p:nvSpPr>
        <p:spPr>
          <a:xfrm>
            <a:off x="4343400" y="1325880"/>
            <a:ext cx="457200" cy="457200"/>
          </a:xfrm>
          <a:prstGeom prst="ellipse">
            <a:avLst/>
          </a:prstGeom>
          <a:solidFill>
            <a:schemeClr val="accent5"/>
          </a:solidFill>
          <a:ln w="12700">
            <a:solidFill>
              <a:schemeClr val="accent5"/>
            </a:solidFill>
            <a:prstDash val="solid"/>
          </a:ln>
        </p:spPr>
      </p:sp>
      <p:sp>
        <p:nvSpPr>
          <p:cNvPr id="12" name="badgeText_511"/>
          <p:cNvSpPr txBox="1"/>
          <p:nvPr/>
        </p:nvSpPr>
        <p:spPr>
          <a:xfrm>
            <a:off x="434340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3" name="text_512"/>
          <p:cNvSpPr txBox="1"/>
          <p:nvPr/>
        </p:nvSpPr>
        <p:spPr>
          <a:xfrm>
            <a:off x="3520440" y="1920240"/>
            <a:ext cx="2103120" cy="1005840"/>
          </a:xfrm>
          <a:prstGeom prst="rect">
            <a:avLst/>
          </a:prstGeom>
          <a:noFill/>
          <a:ln/>
        </p:spPr>
        <p:txBody>
          <a:bodyPr wrap="square" lIns="0" tIns="0" rIns="0" bIns="0" rtlCol="0" anchor="t"/>
          <a:lstStyle/>
          <a:p>
            <a:pPr algn="ctr" indent="0" marL="0">
              <a:buNone/>
            </a:pPr>
            <a:r>
              <a:rPr lang="en-US" sz="1400" dirty="0">
                <a:solidFill>
                  <a:schemeClr val="tx2"/>
                </a:solidFill>
              </a:rPr>
              <a:t>Find the area of a circle with radius 10 cm.</a:t>
            </a:r>
            <a:endParaRPr lang="en-US" sz="1400" dirty="0"/>
          </a:p>
        </p:txBody>
      </p:sp>
      <p:sp>
        <p:nvSpPr>
          <p:cNvPr id="14" name="text_513"/>
          <p:cNvSpPr txBox="1"/>
          <p:nvPr/>
        </p:nvSpPr>
        <p:spPr>
          <a:xfrm>
            <a:off x="3474720" y="2971800"/>
            <a:ext cx="2194560" cy="365760"/>
          </a:xfrm>
          <a:prstGeom prst="rect">
            <a:avLst/>
          </a:prstGeom>
          <a:noFill/>
          <a:ln/>
        </p:spPr>
        <p:txBody>
          <a:bodyPr wrap="square" lIns="0" tIns="0" rIns="0" bIns="0" rtlCol="0" anchor="t"/>
          <a:lstStyle/>
          <a:p>
            <a:pPr algn="ctr" indent="0" marL="0">
              <a:buNone/>
            </a:pPr>
            <a:r>
              <a:rPr lang="en-US" sz="1600" dirty="0">
                <a:solidFill>
                  <a:schemeClr val="tx1"/>
                </a:solidFill>
              </a:rPr>
              <a:t>A = π × 10²</a:t>
            </a:r>
            <a:endParaRPr lang="en-US" sz="1600" dirty="0"/>
          </a:p>
        </p:txBody>
      </p:sp>
      <p:sp>
        <p:nvSpPr>
          <p:cNvPr id="15" name="text_514"/>
          <p:cNvSpPr txBox="1"/>
          <p:nvPr/>
        </p:nvSpPr>
        <p:spPr>
          <a:xfrm>
            <a:off x="3474720" y="3474720"/>
            <a:ext cx="2194560" cy="548640"/>
          </a:xfrm>
          <a:prstGeom prst="rect">
            <a:avLst/>
          </a:prstGeom>
          <a:noFill/>
          <a:ln/>
        </p:spPr>
        <p:txBody>
          <a:bodyPr wrap="square" lIns="0" tIns="0" rIns="0" bIns="0" rtlCol="0" anchor="ctr"/>
          <a:lstStyle/>
          <a:p>
            <a:pPr algn="ctr" indent="0" marL="0">
              <a:buNone/>
            </a:pPr>
            <a:r>
              <a:rPr lang="en-US" sz="2600" b="1" dirty="0">
                <a:solidFill>
                  <a:schemeClr val="accent1"/>
                </a:solidFill>
              </a:rPr>
              <a:t>314.2 cm²</a:t>
            </a:r>
            <a:endParaRPr lang="en-US" sz="2600" dirty="0"/>
          </a:p>
        </p:txBody>
      </p:sp>
      <p:sp>
        <p:nvSpPr>
          <p:cNvPr id="16" name="card_515"/>
          <p:cNvSpPr/>
          <p:nvPr/>
        </p:nvSpPr>
        <p:spPr>
          <a:xfrm>
            <a:off x="6126480" y="1097280"/>
            <a:ext cx="2560320" cy="3429000"/>
          </a:xfrm>
          <a:prstGeom prst="roundRect">
            <a:avLst>
              <a:gd name="adj" fmla="val 4286"/>
            </a:avLst>
          </a:prstGeom>
          <a:solidFill>
            <a:schemeClr val="bg2"/>
          </a:solidFill>
          <a:ln w="12700">
            <a:solidFill>
              <a:schemeClr val="bg2"/>
            </a:solidFill>
            <a:prstDash val="solid"/>
          </a:ln>
        </p:spPr>
      </p:sp>
      <p:sp>
        <p:nvSpPr>
          <p:cNvPr id="17" name="badge_516"/>
          <p:cNvSpPr/>
          <p:nvPr/>
        </p:nvSpPr>
        <p:spPr>
          <a:xfrm>
            <a:off x="7178040" y="1325880"/>
            <a:ext cx="457200" cy="457200"/>
          </a:xfrm>
          <a:prstGeom prst="ellipse">
            <a:avLst/>
          </a:prstGeom>
          <a:solidFill>
            <a:schemeClr val="accent5"/>
          </a:solidFill>
          <a:ln w="12700">
            <a:solidFill>
              <a:schemeClr val="accent5"/>
            </a:solidFill>
            <a:prstDash val="solid"/>
          </a:ln>
        </p:spPr>
      </p:sp>
      <p:sp>
        <p:nvSpPr>
          <p:cNvPr id="18" name="badgeText_517"/>
          <p:cNvSpPr txBox="1"/>
          <p:nvPr/>
        </p:nvSpPr>
        <p:spPr>
          <a:xfrm>
            <a:off x="717804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9" name="text_518"/>
          <p:cNvSpPr txBox="1"/>
          <p:nvPr/>
        </p:nvSpPr>
        <p:spPr>
          <a:xfrm>
            <a:off x="6355080" y="1920240"/>
            <a:ext cx="2103120" cy="1005840"/>
          </a:xfrm>
          <a:prstGeom prst="rect">
            <a:avLst/>
          </a:prstGeom>
          <a:noFill/>
          <a:ln/>
        </p:spPr>
        <p:txBody>
          <a:bodyPr wrap="square" lIns="0" tIns="0" rIns="0" bIns="0" rtlCol="0" anchor="t"/>
          <a:lstStyle/>
          <a:p>
            <a:pPr algn="ctr" indent="0" marL="0">
              <a:buNone/>
            </a:pPr>
            <a:r>
              <a:rPr lang="en-US" sz="1400" dirty="0">
                <a:solidFill>
                  <a:schemeClr val="tx2"/>
                </a:solidFill>
              </a:rPr>
              <a:t>A circle has circumference 31.4 cm. Find its radius.</a:t>
            </a:r>
            <a:endParaRPr lang="en-US" sz="1400" dirty="0"/>
          </a:p>
        </p:txBody>
      </p:sp>
      <p:sp>
        <p:nvSpPr>
          <p:cNvPr id="20" name="text_519"/>
          <p:cNvSpPr txBox="1"/>
          <p:nvPr/>
        </p:nvSpPr>
        <p:spPr>
          <a:xfrm>
            <a:off x="6309360" y="2971800"/>
            <a:ext cx="2194560" cy="365760"/>
          </a:xfrm>
          <a:prstGeom prst="rect">
            <a:avLst/>
          </a:prstGeom>
          <a:noFill/>
          <a:ln/>
        </p:spPr>
        <p:txBody>
          <a:bodyPr wrap="square" lIns="0" tIns="0" rIns="0" bIns="0" rtlCol="0" anchor="t"/>
          <a:lstStyle/>
          <a:p>
            <a:pPr algn="ctr" indent="0" marL="0">
              <a:buNone/>
            </a:pPr>
            <a:r>
              <a:rPr lang="en-US" sz="1600" dirty="0">
                <a:solidFill>
                  <a:schemeClr val="tx1"/>
                </a:solidFill>
              </a:rPr>
              <a:t>r = 31.4 ÷ (2 × π)</a:t>
            </a:r>
            <a:endParaRPr lang="en-US" sz="1600" dirty="0"/>
          </a:p>
        </p:txBody>
      </p:sp>
      <p:sp>
        <p:nvSpPr>
          <p:cNvPr id="21" name="text_520"/>
          <p:cNvSpPr txBox="1"/>
          <p:nvPr/>
        </p:nvSpPr>
        <p:spPr>
          <a:xfrm>
            <a:off x="6309360" y="3474720"/>
            <a:ext cx="2194560" cy="548640"/>
          </a:xfrm>
          <a:prstGeom prst="rect">
            <a:avLst/>
          </a:prstGeom>
          <a:noFill/>
          <a:ln/>
        </p:spPr>
        <p:txBody>
          <a:bodyPr wrap="square" lIns="0" tIns="0" rIns="0" bIns="0" rtlCol="0" anchor="ctr"/>
          <a:lstStyle/>
          <a:p>
            <a:pPr algn="ctr" indent="0" marL="0">
              <a:buNone/>
            </a:pPr>
            <a:r>
              <a:rPr lang="en-US" sz="2600" b="1" dirty="0">
                <a:solidFill>
                  <a:schemeClr val="accent1"/>
                </a:solidFill>
              </a:rPr>
              <a:t>5.0 cm</a:t>
            </a:r>
            <a:endParaRPr lang="en-US" sz="2600" dirty="0"/>
          </a:p>
        </p:txBody>
      </p:sp>
      <p:sp>
        <p:nvSpPr>
          <p:cNvPr id="25" name="Slide Number Placeholder 0"/>
          <p:cNvSpPr>
            <a:spLocks noGrp="1"/>
          </p:cNvSpPr>
          <p:nvPr>
            <p:ph type="sldNum" sz="quarter" idx="4294967295"/>
          </p:nvPr>
        </p:nvSpPr>
        <p:spPr>
          <a:xfrm>
            <a:off x="8138160" y="477316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_521"/>
          <p:cNvSpPr txBox="1"/>
          <p:nvPr/>
        </p:nvSpPr>
        <p:spPr>
          <a:xfrm>
            <a:off x="457200" y="228600"/>
            <a:ext cx="8229600" cy="640080"/>
          </a:xfrm>
          <a:prstGeom prst="rect">
            <a:avLst/>
          </a:prstGeom>
          <a:noFill/>
          <a:ln/>
        </p:spPr>
        <p:txBody>
          <a:bodyPr wrap="square" lIns="0" tIns="0" rIns="0" bIns="0" rtlCol="0" anchor="ctr"/>
          <a:lstStyle/>
          <a:p>
            <a:pPr algn="ctr" indent="0" marL="0">
              <a:buNone/>
            </a:pPr>
            <a:r>
              <a:rPr lang="en-US" sz="3200" b="1" dirty="0">
                <a:solidFill>
                  <a:schemeClr val="bg1"/>
                </a:solidFill>
                <a:latin typeface="+mj-lt" pitchFamily="34" charset="0"/>
                <a:ea typeface="+mj-lt" pitchFamily="34" charset="-122"/>
                <a:cs typeface="+mj-lt" pitchFamily="34" charset="-120"/>
              </a:rPr>
              <a:t>Key points</a:t>
            </a:r>
            <a:endParaRPr lang="en-US" sz="3200" dirty="0"/>
          </a:p>
        </p:txBody>
      </p:sp>
      <p:sp>
        <p:nvSpPr>
          <p:cNvPr id="3" name="card_522"/>
          <p:cNvSpPr/>
          <p:nvPr/>
        </p:nvSpPr>
        <p:spPr>
          <a:xfrm>
            <a:off x="457200" y="1097280"/>
            <a:ext cx="3977640" cy="1600200"/>
          </a:xfrm>
          <a:prstGeom prst="roundRect">
            <a:avLst>
              <a:gd name="adj" fmla="val 6857"/>
            </a:avLst>
          </a:prstGeom>
          <a:solidFill>
            <a:schemeClr val="tx2"/>
          </a:solidFill>
          <a:ln w="12700">
            <a:solidFill>
              <a:schemeClr val="tx2"/>
            </a:solidFill>
            <a:prstDash val="solid"/>
          </a:ln>
        </p:spPr>
      </p:sp>
      <p:sp>
        <p:nvSpPr>
          <p:cNvPr id="4" name="badge_523"/>
          <p:cNvSpPr/>
          <p:nvPr/>
        </p:nvSpPr>
        <p:spPr>
          <a:xfrm>
            <a:off x="640080" y="1280160"/>
            <a:ext cx="411480" cy="411480"/>
          </a:xfrm>
          <a:prstGeom prst="ellipse">
            <a:avLst/>
          </a:prstGeom>
          <a:solidFill>
            <a:schemeClr val="accent3"/>
          </a:solidFill>
          <a:ln w="12700">
            <a:solidFill>
              <a:schemeClr val="accent3"/>
            </a:solidFill>
            <a:prstDash val="solid"/>
          </a:ln>
        </p:spPr>
      </p:sp>
      <p:sp>
        <p:nvSpPr>
          <p:cNvPr id="5" name="badgeText_524"/>
          <p:cNvSpPr txBox="1"/>
          <p:nvPr/>
        </p:nvSpPr>
        <p:spPr>
          <a:xfrm>
            <a:off x="640080" y="128016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ext_525"/>
          <p:cNvSpPr txBox="1"/>
          <p:nvPr/>
        </p:nvSpPr>
        <p:spPr>
          <a:xfrm>
            <a:off x="1188720" y="1280160"/>
            <a:ext cx="3108960" cy="548640"/>
          </a:xfrm>
          <a:prstGeom prst="rect">
            <a:avLst/>
          </a:prstGeom>
          <a:noFill/>
          <a:ln/>
        </p:spPr>
        <p:txBody>
          <a:bodyPr wrap="square" lIns="0" tIns="0" rIns="0" bIns="0" rtlCol="0" anchor="ctr"/>
          <a:lstStyle/>
          <a:p>
            <a:pPr algn="l" indent="0" marL="0">
              <a:buNone/>
            </a:pPr>
            <a:r>
              <a:rPr lang="en-US" sz="2400" b="1" dirty="0">
                <a:solidFill>
                  <a:schemeClr val="bg1"/>
                </a:solidFill>
              </a:rPr>
              <a:t>d = 2r</a:t>
            </a:r>
            <a:endParaRPr lang="en-US" sz="2400" dirty="0"/>
          </a:p>
        </p:txBody>
      </p:sp>
      <p:sp>
        <p:nvSpPr>
          <p:cNvPr id="7" name="text_526"/>
          <p:cNvSpPr txBox="1"/>
          <p:nvPr/>
        </p:nvSpPr>
        <p:spPr>
          <a:xfrm>
            <a:off x="1188720" y="1920240"/>
            <a:ext cx="3063240" cy="640080"/>
          </a:xfrm>
          <a:prstGeom prst="rect">
            <a:avLst/>
          </a:prstGeom>
          <a:noFill/>
          <a:ln/>
        </p:spPr>
        <p:txBody>
          <a:bodyPr wrap="square" lIns="0" tIns="0" rIns="0" bIns="0" rtlCol="0" anchor="t"/>
          <a:lstStyle/>
          <a:p>
            <a:pPr algn="l" indent="0" marL="0">
              <a:buNone/>
            </a:pPr>
            <a:r>
              <a:rPr lang="en-US" sz="1600" dirty="0">
                <a:solidFill>
                  <a:schemeClr val="bg2"/>
                </a:solidFill>
              </a:rPr>
              <a:t>Diameter is twice the radius</a:t>
            </a:r>
            <a:endParaRPr lang="en-US" sz="1600" dirty="0"/>
          </a:p>
        </p:txBody>
      </p:sp>
      <p:sp>
        <p:nvSpPr>
          <p:cNvPr id="8" name="card_527"/>
          <p:cNvSpPr/>
          <p:nvPr/>
        </p:nvSpPr>
        <p:spPr>
          <a:xfrm>
            <a:off x="4709160" y="1097280"/>
            <a:ext cx="3977640" cy="1600200"/>
          </a:xfrm>
          <a:prstGeom prst="roundRect">
            <a:avLst>
              <a:gd name="adj" fmla="val 6857"/>
            </a:avLst>
          </a:prstGeom>
          <a:solidFill>
            <a:schemeClr val="tx2"/>
          </a:solidFill>
          <a:ln w="12700">
            <a:solidFill>
              <a:schemeClr val="tx2"/>
            </a:solidFill>
            <a:prstDash val="solid"/>
          </a:ln>
        </p:spPr>
      </p:sp>
      <p:sp>
        <p:nvSpPr>
          <p:cNvPr id="9" name="badge_528"/>
          <p:cNvSpPr/>
          <p:nvPr/>
        </p:nvSpPr>
        <p:spPr>
          <a:xfrm>
            <a:off x="4892040" y="1280160"/>
            <a:ext cx="411480" cy="411480"/>
          </a:xfrm>
          <a:prstGeom prst="ellipse">
            <a:avLst/>
          </a:prstGeom>
          <a:solidFill>
            <a:schemeClr val="accent3"/>
          </a:solidFill>
          <a:ln w="12700">
            <a:solidFill>
              <a:schemeClr val="accent3"/>
            </a:solidFill>
            <a:prstDash val="solid"/>
          </a:ln>
        </p:spPr>
      </p:sp>
      <p:sp>
        <p:nvSpPr>
          <p:cNvPr id="10" name="badgeText_529"/>
          <p:cNvSpPr txBox="1"/>
          <p:nvPr/>
        </p:nvSpPr>
        <p:spPr>
          <a:xfrm>
            <a:off x="4892040" y="128016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_530"/>
          <p:cNvSpPr txBox="1"/>
          <p:nvPr/>
        </p:nvSpPr>
        <p:spPr>
          <a:xfrm>
            <a:off x="5440680" y="1280160"/>
            <a:ext cx="3108960" cy="548640"/>
          </a:xfrm>
          <a:prstGeom prst="rect">
            <a:avLst/>
          </a:prstGeom>
          <a:noFill/>
          <a:ln/>
        </p:spPr>
        <p:txBody>
          <a:bodyPr wrap="square" lIns="0" tIns="0" rIns="0" bIns="0" rtlCol="0" anchor="ctr"/>
          <a:lstStyle/>
          <a:p>
            <a:pPr algn="l" indent="0" marL="0">
              <a:buNone/>
            </a:pPr>
            <a:r>
              <a:rPr lang="en-US" sz="2400" b="1" dirty="0">
                <a:solidFill>
                  <a:schemeClr val="bg1"/>
                </a:solidFill>
              </a:rPr>
              <a:t>C = πd = 2πr</a:t>
            </a:r>
            <a:endParaRPr lang="en-US" sz="2400" dirty="0"/>
          </a:p>
        </p:txBody>
      </p:sp>
      <p:sp>
        <p:nvSpPr>
          <p:cNvPr id="12" name="text_531"/>
          <p:cNvSpPr txBox="1"/>
          <p:nvPr/>
        </p:nvSpPr>
        <p:spPr>
          <a:xfrm>
            <a:off x="5440680" y="1920240"/>
            <a:ext cx="3063240" cy="640080"/>
          </a:xfrm>
          <a:prstGeom prst="rect">
            <a:avLst/>
          </a:prstGeom>
          <a:noFill/>
          <a:ln/>
        </p:spPr>
        <p:txBody>
          <a:bodyPr wrap="square" lIns="0" tIns="0" rIns="0" bIns="0" rtlCol="0" anchor="t"/>
          <a:lstStyle/>
          <a:p>
            <a:pPr algn="l" indent="0" marL="0">
              <a:buNone/>
            </a:pPr>
            <a:r>
              <a:rPr lang="en-US" sz="1600" dirty="0">
                <a:solidFill>
                  <a:schemeClr val="bg2"/>
                </a:solidFill>
              </a:rPr>
              <a:t>Distance around, units cm or m</a:t>
            </a:r>
            <a:endParaRPr lang="en-US" sz="1600" dirty="0"/>
          </a:p>
        </p:txBody>
      </p:sp>
      <p:sp>
        <p:nvSpPr>
          <p:cNvPr id="13" name="card_532"/>
          <p:cNvSpPr/>
          <p:nvPr/>
        </p:nvSpPr>
        <p:spPr>
          <a:xfrm>
            <a:off x="457200" y="2880360"/>
            <a:ext cx="3977640" cy="1600200"/>
          </a:xfrm>
          <a:prstGeom prst="roundRect">
            <a:avLst>
              <a:gd name="adj" fmla="val 6857"/>
            </a:avLst>
          </a:prstGeom>
          <a:solidFill>
            <a:schemeClr val="tx2"/>
          </a:solidFill>
          <a:ln w="12700">
            <a:solidFill>
              <a:schemeClr val="tx2"/>
            </a:solidFill>
            <a:prstDash val="solid"/>
          </a:ln>
        </p:spPr>
      </p:sp>
      <p:sp>
        <p:nvSpPr>
          <p:cNvPr id="14" name="badge_533"/>
          <p:cNvSpPr/>
          <p:nvPr/>
        </p:nvSpPr>
        <p:spPr>
          <a:xfrm>
            <a:off x="640080" y="3063240"/>
            <a:ext cx="411480" cy="411480"/>
          </a:xfrm>
          <a:prstGeom prst="ellipse">
            <a:avLst/>
          </a:prstGeom>
          <a:solidFill>
            <a:schemeClr val="accent3"/>
          </a:solidFill>
          <a:ln w="12700">
            <a:solidFill>
              <a:schemeClr val="accent3"/>
            </a:solidFill>
            <a:prstDash val="solid"/>
          </a:ln>
        </p:spPr>
      </p:sp>
      <p:sp>
        <p:nvSpPr>
          <p:cNvPr id="15" name="badgeText_534"/>
          <p:cNvSpPr txBox="1"/>
          <p:nvPr/>
        </p:nvSpPr>
        <p:spPr>
          <a:xfrm>
            <a:off x="640080" y="306324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ext_535"/>
          <p:cNvSpPr txBox="1"/>
          <p:nvPr/>
        </p:nvSpPr>
        <p:spPr>
          <a:xfrm>
            <a:off x="1188720" y="3063240"/>
            <a:ext cx="3108960" cy="548640"/>
          </a:xfrm>
          <a:prstGeom prst="rect">
            <a:avLst/>
          </a:prstGeom>
          <a:noFill/>
          <a:ln/>
        </p:spPr>
        <p:txBody>
          <a:bodyPr wrap="square" lIns="0" tIns="0" rIns="0" bIns="0" rtlCol="0" anchor="ctr"/>
          <a:lstStyle/>
          <a:p>
            <a:pPr algn="l" indent="0" marL="0">
              <a:buNone/>
            </a:pPr>
            <a:r>
              <a:rPr lang="en-US" sz="2400" b="1" dirty="0">
                <a:solidFill>
                  <a:schemeClr val="bg1"/>
                </a:solidFill>
              </a:rPr>
              <a:t>A = πr²</a:t>
            </a:r>
            <a:endParaRPr lang="en-US" sz="2400" dirty="0"/>
          </a:p>
        </p:txBody>
      </p:sp>
      <p:sp>
        <p:nvSpPr>
          <p:cNvPr id="17" name="text_536"/>
          <p:cNvSpPr txBox="1"/>
          <p:nvPr/>
        </p:nvSpPr>
        <p:spPr>
          <a:xfrm>
            <a:off x="1188720" y="3703320"/>
            <a:ext cx="3063240" cy="640080"/>
          </a:xfrm>
          <a:prstGeom prst="rect">
            <a:avLst/>
          </a:prstGeom>
          <a:noFill/>
          <a:ln/>
        </p:spPr>
        <p:txBody>
          <a:bodyPr wrap="square" lIns="0" tIns="0" rIns="0" bIns="0" rtlCol="0" anchor="t"/>
          <a:lstStyle/>
          <a:p>
            <a:pPr algn="l" indent="0" marL="0">
              <a:buNone/>
            </a:pPr>
            <a:r>
              <a:rPr lang="en-US" sz="1600" dirty="0">
                <a:solidFill>
                  <a:schemeClr val="bg2"/>
                </a:solidFill>
              </a:rPr>
              <a:t>Space inside, always the radius, units squared</a:t>
            </a:r>
            <a:endParaRPr lang="en-US" sz="1600" dirty="0"/>
          </a:p>
        </p:txBody>
      </p:sp>
      <p:sp>
        <p:nvSpPr>
          <p:cNvPr id="18" name="card_537"/>
          <p:cNvSpPr/>
          <p:nvPr/>
        </p:nvSpPr>
        <p:spPr>
          <a:xfrm>
            <a:off x="4709160" y="2880360"/>
            <a:ext cx="3977640" cy="1600200"/>
          </a:xfrm>
          <a:prstGeom prst="roundRect">
            <a:avLst>
              <a:gd name="adj" fmla="val 6857"/>
            </a:avLst>
          </a:prstGeom>
          <a:solidFill>
            <a:schemeClr val="tx2"/>
          </a:solidFill>
          <a:ln w="12700">
            <a:solidFill>
              <a:schemeClr val="tx2"/>
            </a:solidFill>
            <a:prstDash val="solid"/>
          </a:ln>
        </p:spPr>
      </p:sp>
      <p:sp>
        <p:nvSpPr>
          <p:cNvPr id="19" name="badge_538"/>
          <p:cNvSpPr/>
          <p:nvPr/>
        </p:nvSpPr>
        <p:spPr>
          <a:xfrm>
            <a:off x="4892040" y="3063240"/>
            <a:ext cx="411480" cy="411480"/>
          </a:xfrm>
          <a:prstGeom prst="ellipse">
            <a:avLst/>
          </a:prstGeom>
          <a:solidFill>
            <a:schemeClr val="accent3"/>
          </a:solidFill>
          <a:ln w="12700">
            <a:solidFill>
              <a:schemeClr val="accent3"/>
            </a:solidFill>
            <a:prstDash val="solid"/>
          </a:ln>
        </p:spPr>
      </p:sp>
      <p:sp>
        <p:nvSpPr>
          <p:cNvPr id="20" name="badgeText_539"/>
          <p:cNvSpPr txBox="1"/>
          <p:nvPr/>
        </p:nvSpPr>
        <p:spPr>
          <a:xfrm>
            <a:off x="4892040" y="3063240"/>
            <a:ext cx="411480" cy="41148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_540"/>
          <p:cNvSpPr txBox="1"/>
          <p:nvPr/>
        </p:nvSpPr>
        <p:spPr>
          <a:xfrm>
            <a:off x="5440680" y="3063240"/>
            <a:ext cx="3108960" cy="548640"/>
          </a:xfrm>
          <a:prstGeom prst="rect">
            <a:avLst/>
          </a:prstGeom>
          <a:noFill/>
          <a:ln/>
        </p:spPr>
        <p:txBody>
          <a:bodyPr wrap="square" lIns="0" tIns="0" rIns="0" bIns="0" rtlCol="0" anchor="ctr"/>
          <a:lstStyle/>
          <a:p>
            <a:pPr algn="l" indent="0" marL="0">
              <a:buNone/>
            </a:pPr>
            <a:r>
              <a:rPr lang="en-US" sz="2400" b="1" dirty="0">
                <a:solidFill>
                  <a:schemeClr val="bg1"/>
                </a:solidFill>
              </a:rPr>
              <a:t>Work backwards</a:t>
            </a:r>
            <a:endParaRPr lang="en-US" sz="2400" dirty="0"/>
          </a:p>
        </p:txBody>
      </p:sp>
      <p:sp>
        <p:nvSpPr>
          <p:cNvPr id="22" name="text_541"/>
          <p:cNvSpPr txBox="1"/>
          <p:nvPr/>
        </p:nvSpPr>
        <p:spPr>
          <a:xfrm>
            <a:off x="5440680" y="3703320"/>
            <a:ext cx="3063240" cy="640080"/>
          </a:xfrm>
          <a:prstGeom prst="rect">
            <a:avLst/>
          </a:prstGeom>
          <a:noFill/>
          <a:ln/>
        </p:spPr>
        <p:txBody>
          <a:bodyPr wrap="square" lIns="0" tIns="0" rIns="0" bIns="0" rtlCol="0" anchor="t"/>
          <a:lstStyle/>
          <a:p>
            <a:pPr algn="l" indent="0" marL="0">
              <a:buNone/>
            </a:pPr>
            <a:r>
              <a:rPr lang="en-US" sz="1600" dirty="0">
                <a:solidFill>
                  <a:schemeClr val="bg2"/>
                </a:solidFill>
              </a:rPr>
              <a:t>Divide by π, then square root for area</a:t>
            </a:r>
            <a:endParaRPr lang="en-US" sz="1600" dirty="0"/>
          </a:p>
        </p:txBody>
      </p:sp>
      <p:sp>
        <p:nvSpPr>
          <p:cNvPr id="24" name="Text 0"/>
          <p:cNvSpPr/>
          <p:nvPr>
            <p:ph idx="100" type="title" hasCustomPrompt="1"/>
          </p:nvPr>
        </p:nvSpPr>
        <p:spPr>
          <a:xfrm>
            <a:off x="548640" y="1645920"/>
            <a:ext cx="5120640" cy="914400"/>
          </a:xfrm>
          <a:prstGeom prst="rect">
            <a:avLst/>
          </a:prstGeom>
          <a:noFill/>
          <a:ln/>
        </p:spPr>
        <p:txBody>
          <a:bodyPr wrap="square" lIns="0" tIns="0" rIns="0" bIns="0" rtlCol="0" anchor="b"/>
          <a:lstStyle/>
          <a:p>
            <a:pPr algn="l" indent="0" marL="0">
              <a:buNone/>
            </a:pPr>
            <a:endParaRPr lang="en-US" sz="3600" dirty="0"/>
          </a:p>
        </p:txBody>
      </p:sp>
      <p:sp>
        <p:nvSpPr>
          <p:cNvPr id="25" name="Text 0"/>
          <p:cNvSpPr/>
          <p:nvPr>
            <p:ph idx="101" type="body" hasCustomPrompt="1"/>
          </p:nvPr>
        </p:nvSpPr>
        <p:spPr>
          <a:xfrm>
            <a:off x="548640" y="2697480"/>
            <a:ext cx="5120640" cy="731520"/>
          </a:xfrm>
          <a:prstGeom prst="rect">
            <a:avLst/>
          </a:prstGeom>
          <a:noFill/>
          <a:ln/>
        </p:spPr>
        <p:txBody>
          <a:bodyPr wrap="square" lIns="0" tIns="0" rIns="0" bIns="0" rtlCol="0" anchor="t"/>
          <a:lstStyle/>
          <a:p>
            <a:pPr algn="l" indent="0" marL="0">
              <a:buNone/>
            </a:pPr>
            <a:endParaRPr lang="en-US" sz="1800" dirty="0"/>
          </a:p>
        </p:txBody>
      </p:sp>
    </p:spTree>
  </p:cSld>
  <p:clrMapOvr>
    <a:masterClrMapping/>
  </p:clrMapOvr>
</p:sld>
</file>

<file path=ppt/theme/theme1.xml><?xml version="1.0" encoding="utf-8"?>
<a:theme xmlns:a="http://schemas.openxmlformats.org/drawingml/2006/main" name="World of Teaching Premium">
  <a:themeElements>
    <a:clrScheme name="World of Teaching Premium">
      <a:dk1>
        <a:srgbClr val="1B2A41"/>
      </a:dk1>
      <a:lt1>
        <a:srgbClr val="FFFFFF"/>
      </a:lt1>
      <a:dk2>
        <a:srgbClr val="3D4B63"/>
      </a:dk2>
      <a:lt2>
        <a:srgbClr val="EEF2F8"/>
      </a:lt2>
      <a:accent1>
        <a:srgbClr val="E4572E"/>
      </a:accent1>
      <a:accent2>
        <a:srgbClr val="17A398"/>
      </a:accent2>
      <a:accent3>
        <a:srgbClr val="F3B61F"/>
      </a:accent3>
      <a:accent4>
        <a:srgbClr val="7B3FA0"/>
      </a:accent4>
      <a:accent5>
        <a:srgbClr val="5B6C8F"/>
      </a:accent5>
      <a:accent6>
        <a:srgbClr val="8A97AD"/>
      </a:accent6>
      <a:hlink>
        <a:srgbClr val="17A398"/>
      </a:hlink>
      <a:folHlink>
        <a:srgbClr val="7B3FA0"/>
      </a:folHlink>
    </a:clrScheme>
    <a:fontScheme name="World of Teaching Premium">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The World of Teaching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Area and Circumference of Circles</dc:title>
  <dc:subject>PptxGenJS Presentation</dc:subject>
  <dc:creator>The World of Teaching</dc:creator>
  <cp:lastModifiedBy>The World of Teaching</cp:lastModifiedBy>
  <cp:revision>1</cp:revision>
  <dcterms:created xsi:type="dcterms:W3CDTF">2026-10-24T08:54:12Z</dcterms:created>
  <dcterms:modified xsi:type="dcterms:W3CDTF">2026-10-24T08:54:12Z</dcterms:modified>
</cp:coreProperties>
</file>