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notesMasterIdLst>
    <p:notesMasterId r:id="rId33"/>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b9038bc2-4538-828c-3c72-d85066057d57}">
          <p14:sldIdLst>
            <p14:sldId id="256"/>
            <p14:sldId id="257"/>
            <p14:sldId id="258"/>
            <p14:sldId id="259"/>
            <p14:sldId id="260"/>
            <p14:sldId id="261"/>
          </p14:sldIdLst>
        </p14:section>
        <p14:section name="Expanding brackets" id="{645b92fd-0a98-3157-7e8a-63a1a7423222}">
          <p14:sldIdLst>
            <p14:sldId id="262"/>
            <p14:sldId id="263"/>
            <p14:sldId id="264"/>
            <p14:sldId id="265"/>
            <p14:sldId id="266"/>
            <p14:sldId id="267"/>
            <p14:sldId id="268"/>
          </p14:sldIdLst>
        </p14:section>
        <p14:section name="Factorising" id="{67cc2ce3-0dbf-c047-8dc3-2ddbe5cf772e}">
          <p14:sldIdLst>
            <p14:sldId id="269"/>
            <p14:sldId id="270"/>
            <p14:sldId id="271"/>
            <p14:sldId id="272"/>
            <p14:sldId id="273"/>
            <p14:sldId id="274"/>
            <p14:sldId id="275"/>
          </p14:sldIdLst>
        </p14:section>
        <p14:section name="Problem solving" id="{714896cd-4b5f-f811-e009-0ea08c3c09f7}">
          <p14:sldIdLst>
            <p14:sldId id="276"/>
            <p14:sldId id="277"/>
            <p14:sldId id="278"/>
            <p14:sldId id="279"/>
            <p14:sldId id="280"/>
          </p14:sldIdLst>
        </p14:section>
        <p14:section name="Assessment" id="{a8398328-8ce7-d092-9472-7d97040f0630}">
          <p14:sldIdLst>
            <p14:sldId id="281"/>
            <p14:sldId id="282"/>
            <p14:sldId id="283"/>
          </p14:sldIdLst>
        </p14:section>
        <p14:section name="Review" id="{ce956972-0d0c-cc4d-b0a7-e0bc3f331218}">
          <p14:sldIdLst>
            <p14:sldId id="284"/>
            <p14:sldId id="285"/>
            <p14:sldId id="28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37"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the class. Today's lesson covers expanding double brackets and factorising quadratics, which is the reverse process. The grid on the right is the key picture for the whole lesson: each box is the product of one term from each bracket. Ask students what they notice about the numbers 3, 2, 5 and 6 before you start.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the three levels of challenge. All students should be secure with the Must objective by the end of the lesson. Most should reach Should, and Higher tier students should aim for Could. Return to these at the end of the lesson and ask students to rate themselves.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students about 5 minutes on mini whiteboards. These check the prior skills used today: multiplying a bracket by a number, multiplying negatives, x times x, and the product and sum idea that drives factorising. Question 5 is a preview of the key factorising skill, so spend time on it.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through the answers. Watch for students who write +2x + 10 in question 2, since the negative must multiply both terms. In question 4, a negative times a negative is positive. Use question 5 to introduce the idea of a product and a sum, which we will use later in the lesson.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through each key word. Stress that expanding and factorising are inverse operations, like the arrows on the right. A quadratic always has an x squared term as its highest power. Ask students to give their own example of a coefficient.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key picture for the lesson. Each box is one term from the top multiplied by one term from the side. Point out the colour code which we use all lesson: teal for the x squared term, purple for the x terms and gold for the number term. The two purple boxes are like terms, so they are added together.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start with expanding. Students may have met single brackets before; today we extend to two brackets using the grid method.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 each step with the class. Some students prefer FOIL (First, Outer, Inner, Last); both methods give the same four products. Emphasise keeping the sign attached to each term, which avoids most errors with negatives.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 this example on the board. Fill the grid one box at a time and ask students for each product. Notice that 8 is 5 + 3 and 15 is 5 times 3; this pattern will be useful for factorising.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negative sign belongs to the 4, so it goes in the grid as minus 4. Minus 4 times 7 is minus 28. A common error is to write plus 28. Ask a student to check by substituting x = 1: (1 minus 4)(1 plus 7) is minus 24, and 1 + 3 minus 28 is also minus 24.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Higher style example because the x term has a coefficient of 2. The method is exactly the same. Point out that 2x times x gives 2x squared, not 2x. Check with x = 1: (3)(minus 2) is minus 6, and 2 minus 5 minus 3 is also minus 6.</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work independently, ideally drawing a grid for each. Questions get harder: d needs writing out (x + 4)(x + 4), e has x terms that cancel, and f is a Higher style question. Allow about 8 minutes.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through the answers. For d, a common mistake is x squared + 16; show the grid to reveal the two 4x terms. For e, the x terms cancel to leave x squared minus 36, which leads into the difference of two squares later.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reverse the process. Remind students of the pattern from worked example 1: the two numbers in the brackets add to give the x coefficient and multiply to give the number term.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product and sum rule using the diagram. The two numbers must multiply to give c and add to give b. Always take out a common factor first if there is one, as in step 1. Finish by expanding to check.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Work systematically through the factor pairs so that none are missed. Only 3 and 4 add to 7. Check by expanding: x squared + 4x + 3x + 12 gives x squared + 7x + 12. The brackets can be written in either order.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the number term is negative, the two numbers have different signs. Since the sum is minus 2, the larger number must be negative. Compare 3 and minus 5 with minus 3 and 5, which gives the wrong sign. Check by expanding: x squared minus 5x + 3x minus 15.</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special case. There is no x term, so the two numbers must add to zero: 7 and minus 7. The grid shows the middle terms cancelling. Students should learn the pattern x squared minus a squared equals (x + a)(x minus a). Note that x squared + 49 cannot be factorised this way.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work independently for about 10 minutes. Questions a and b use a single bracket with the highest common factor; in b the HCF is 3x. Questions c to e are quadratics in two brackets and f is a difference of two squares. Encourage students to check each answer by expanding.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through the answers. In b, students who write 3(x squared + 4x) have not factorised fully. In e, both numbers are negative because they multiply to a positive and add to a negative. Brackets in either order are acceptable.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apply expanding and factorising to real problems involving area. Remind students that the area of a rectangle is length times width.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problem together. Part a is a show that question, so every step of the expansion must be written down. Part b can be done by substituting into the expression or by finding the length and width first; both give the same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both methods for part b. Substituting gives 9 + 21 + 10 = 40, and finding the sides gives 8 times 5 = 40. Getting the same answer both ways is a good check on the expansion.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square photo with side x cm sits in a frame 2 cm wide all the way round. Ask students how long the outside edge is: it is x + 2 + 2 = x + 4, a common sticking point. The frame area is the big square minus the photo.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Work through the solution. The x squared terms cancel when the photo is subtracted. Factorising 8x + 16 as 8(x + 2) makes the substitution quick: 8 times 12 = 96. Check: 14 squared minus 10 squared = 196 minus 100 = 96.</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students 6 minutes in silence, as in an exam. Point out the marks for each part: 2 marks means more than just an answer is expected. Part c is a show that question, so every line of working must be shown.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mark their own or a partner's work. M marks are for method, A marks for an accurate answer, and C marks for clear communication in a show that question. Award follow through marks only where the scheme says so.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each mistake and ask students whether they have made it. The first is the most common error at GCSE: squaring a bracket does not square each term. Encourage students to check every factorisation by expanding it again.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answer on a slip or mini whiteboard without help. Use the results to plan the next lesson: question 1 checks expanding, question 2 checks factorising and question 3 checks the difference of two squares.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Reveal the answers. Students who got all three are secure with today's objectives. Anyone who struggled with question 2 should revisit the product and sum method next lesson.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Summarise the lesson using these five key points. Ask students to write down which point they found hardest. Revisit the learning objectives and ask students to rate their confidence with Must, Should and Could.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777240"/>
            <a:ext cx="4846320" cy="2011680"/>
          </a:xfrm>
          <a:prstGeom prst="rect">
            <a:avLst/>
          </a:prstGeom>
          <a:noFill/>
          <a:ln/>
        </p:spPr>
        <p:txBody>
          <a:bodyPr wrap="square" rtlCol="0"/>
          <a:lstStyle>
            <a:lvl1pPr algn="l" indent="0" marL="0">
              <a:buNone/>
              <a:defRPr lang="en-US" sz="40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4000" dirty="0"/>
          </a:p>
        </p:txBody>
      </p:sp>
      <p:sp>
        <p:nvSpPr>
          <p:cNvPr id="3" name="Text 0"/>
          <p:cNvSpPr/>
          <p:nvPr>
            <p:ph idx="101" type="body" hasCustomPrompt="1"/>
          </p:nvPr>
        </p:nvSpPr>
        <p:spPr>
          <a:xfrm>
            <a:off x="548640" y="2926080"/>
            <a:ext cx="4846320" cy="777240"/>
          </a:xfrm>
          <a:prstGeom prst="rect">
            <a:avLst/>
          </a:prstGeom>
          <a:noFill/>
          <a:ln/>
        </p:spPr>
        <p:txBody>
          <a:bodyPr wrap="square" rtlCol="0"/>
          <a:lstStyle>
            <a:lvl1pPr algn="l" indent="0" marL="0">
              <a:buNone/>
              <a:defRPr lang="en-US" sz="1800" dirty="0">
                <a:solidFill>
                  <a:srgbClr val="C9D1E0"/>
                </a:solidFill>
              </a:defRPr>
            </a:lvl1pPr>
          </a:lstStyle>
          <a:p>
            <a:pPr algn="l" indent="0" marL="0">
              <a:buNone/>
            </a:pPr>
            <a:endParaRPr lang="en-US" sz="1800" dirty="0"/>
          </a:p>
        </p:txBody>
      </p:sp>
      <p:sp>
        <p:nvSpPr>
          <p:cNvPr id="4" name="Text 0"/>
          <p:cNvSpPr/>
          <p:nvPr>
            <p:ph idx="102" type="body" hasCustomPrompt="1"/>
          </p:nvPr>
        </p:nvSpPr>
        <p:spPr>
          <a:xfrm>
            <a:off x="548640" y="3931920"/>
            <a:ext cx="4846320" cy="365760"/>
          </a:xfrm>
          <a:prstGeom prst="rect">
            <a:avLst/>
          </a:prstGeom>
          <a:noFill/>
          <a:ln/>
        </p:spPr>
        <p:txBody>
          <a:bodyPr wrap="square" rtlCol="0"/>
          <a:lstStyle>
            <a:lvl1pPr algn="l" indent="0" marL="0">
              <a:buNone/>
              <a:defRPr lang="en-US" sz="1600" b="1" dirty="0">
                <a:solidFill>
                  <a:schemeClr val="accent3"/>
                </a:solidFill>
              </a:defRPr>
            </a:lvl1pPr>
          </a:lstStyle>
          <a:p>
            <a:pPr algn="l" indent="0" marL="0">
              <a:buNone/>
            </a:pPr>
            <a:endParaRPr lang="en-US" sz="16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554480"/>
            <a:ext cx="8046720" cy="1005840"/>
          </a:xfrm>
          <a:prstGeom prst="rect">
            <a:avLst/>
          </a:prstGeom>
          <a:noFill/>
          <a:ln/>
        </p:spPr>
        <p:txBody>
          <a:bodyPr wrap="square" rtlCol="0"/>
          <a:lstStyle>
            <a:lvl1pPr algn="l" indent="0" marL="0">
              <a:buNone/>
              <a:defRPr lang="en-US" sz="40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4000" dirty="0"/>
          </a:p>
        </p:txBody>
      </p:sp>
      <p:sp>
        <p:nvSpPr>
          <p:cNvPr id="3" name="Text 0"/>
          <p:cNvSpPr/>
          <p:nvPr>
            <p:ph idx="101" type="body" hasCustomPrompt="1"/>
          </p:nvPr>
        </p:nvSpPr>
        <p:spPr>
          <a:xfrm>
            <a:off x="548640" y="2743200"/>
            <a:ext cx="8046720" cy="822960"/>
          </a:xfrm>
          <a:prstGeom prst="rect">
            <a:avLst/>
          </a:prstGeom>
          <a:noFill/>
          <a:ln/>
        </p:spPr>
        <p:txBody>
          <a:bodyPr wrap="square" rtlCol="0"/>
          <a:lstStyle>
            <a:lvl1pPr algn="l" indent="0" marL="0">
              <a:buNone/>
              <a:defRPr lang="en-US" sz="1800" dirty="0">
                <a:solidFill>
                  <a:srgbClr val="C9D1E0"/>
                </a:solidFill>
              </a:defRPr>
            </a:lvl1pPr>
          </a:lstStyle>
          <a:p>
            <a:pPr algn="l" indent="0" marL="0">
              <a:buNone/>
            </a:pPr>
            <a:endParaRPr lang="en-US" sz="18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rtlCol="0"/>
          <a:lstStyle>
            <a:lvl1pPr algn="ctr" indent="0" marL="0">
              <a:buNone/>
              <a:defRPr lang="en-US" sz="3200" b="1" dirty="0">
                <a:solidFill>
                  <a:schemeClr val="tx1"/>
                </a:solidFill>
                <a:latin typeface="Cambria" pitchFamily="34" charset="0"/>
                <a:ea typeface="Cambria" pitchFamily="34" charset="-122"/>
                <a:cs typeface="Cambria" pitchFamily="34" charset="-120"/>
              </a:defRPr>
            </a:lvl1pPr>
          </a:lstStyle>
          <a:p>
            <a:pPr algn="ctr" indent="0" marL="0">
              <a:buNone/>
            </a:pPr>
            <a:endParaRPr lang="en-US" sz="3200" dirty="0"/>
          </a:p>
        </p:txBody>
      </p:sp>
      <p:sp>
        <p:nvSpPr>
          <p:cNvPr id="3" name="Text 0"/>
          <p:cNvSpPr/>
          <p:nvPr/>
        </p:nvSpPr>
        <p:spPr>
          <a:xfrm>
            <a:off x="457200" y="4754880"/>
            <a:ext cx="6400800" cy="274320"/>
          </a:xfrm>
          <a:prstGeom prst="rect">
            <a:avLst/>
          </a:prstGeom>
          <a:noFill/>
          <a:ln/>
        </p:spPr>
        <p:txBody>
          <a:bodyPr wrap="square" lIns="0" tIns="0" rIns="0" bIns="0" rtlCol="0" anchor="ctr"/>
          <a:lstStyle/>
          <a:p>
            <a:pPr indent="0" marL="0">
              <a:buNone/>
            </a:pPr>
            <a:r>
              <a:rPr lang="en-US" sz="1000" dirty="0">
                <a:solidFill>
                  <a:schemeClr val="tx2"/>
                </a:solidFill>
              </a:rPr>
              <a:t>Expanding and Factorising Quadratics  |  The World of Teaching Premium</a:t>
            </a:r>
            <a:endParaRPr lang="en-US" sz="10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1004</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ph idx="100" type="title" hasCustomPrompt="1"/>
          </p:nvPr>
        </p:nvSpPr>
        <p:spPr>
          <a:xfrm>
            <a:off x="548640" y="777240"/>
            <a:ext cx="4846320" cy="201168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Expanding and Factorising Quadratics</a:t>
            </a:r>
            <a:endParaRPr lang="en-US" sz="4000" dirty="0"/>
          </a:p>
        </p:txBody>
      </p:sp>
      <p:sp>
        <p:nvSpPr>
          <p:cNvPr id="3" name="Text 0"/>
          <p:cNvSpPr/>
          <p:nvPr>
            <p:ph idx="101" type="body" hasCustomPrompt="1"/>
          </p:nvPr>
        </p:nvSpPr>
        <p:spPr>
          <a:xfrm>
            <a:off x="548640" y="2926080"/>
            <a:ext cx="4846320" cy="777240"/>
          </a:xfrm>
          <a:prstGeom prst="rect">
            <a:avLst/>
          </a:prstGeom>
          <a:noFill/>
          <a:ln/>
        </p:spPr>
        <p:txBody>
          <a:bodyPr wrap="square" lIns="0" tIns="0" rIns="0" bIns="0" rtlCol="0" anchor="t"/>
          <a:lstStyle/>
          <a:p>
            <a:pPr algn="l" indent="0" marL="0">
              <a:buNone/>
            </a:pPr>
            <a:r>
              <a:rPr lang="en-US" sz="1800" dirty="0">
                <a:solidFill>
                  <a:srgbClr val="C9D1E0"/>
                </a:solidFill>
              </a:rPr>
              <a:t>Expand double brackets and factorise quadratic expressions</a:t>
            </a:r>
            <a:endParaRPr lang="en-US" sz="1800" dirty="0"/>
          </a:p>
        </p:txBody>
      </p:sp>
      <p:sp>
        <p:nvSpPr>
          <p:cNvPr id="4" name="Text 0"/>
          <p:cNvSpPr/>
          <p:nvPr>
            <p:ph idx="102" type="body" hasCustomPrompt="1"/>
          </p:nvPr>
        </p:nvSpPr>
        <p:spPr>
          <a:xfrm>
            <a:off x="548640" y="3931920"/>
            <a:ext cx="4846320" cy="365760"/>
          </a:xfrm>
          <a:prstGeom prst="rect">
            <a:avLst/>
          </a:prstGeom>
          <a:noFill/>
          <a:ln/>
        </p:spPr>
        <p:txBody>
          <a:bodyPr wrap="square" lIns="0" tIns="0" rIns="0" bIns="0" rtlCol="0" anchor="t"/>
          <a:lstStyle/>
          <a:p>
            <a:pPr algn="l" indent="0" marL="0">
              <a:buNone/>
            </a:pPr>
            <a:r>
              <a:rPr lang="en-US" sz="1600" b="1" dirty="0">
                <a:solidFill>
                  <a:schemeClr val="accent3"/>
                </a:solidFill>
              </a:rPr>
              <a:t>GCSE Maths  |  Foundation and Higher</a:t>
            </a:r>
            <a:endParaRPr lang="en-US" sz="1600" dirty="0"/>
          </a:p>
        </p:txBody>
      </p:sp>
      <p:sp>
        <p:nvSpPr>
          <p:cNvPr id="5" name="Text 3"/>
          <p:cNvSpPr txBox="1"/>
          <p:nvPr/>
        </p:nvSpPr>
        <p:spPr>
          <a:xfrm>
            <a:off x="5715000" y="1005840"/>
            <a:ext cx="594360" cy="384048"/>
          </a:xfrm>
          <a:prstGeom prst="rect">
            <a:avLst/>
          </a:prstGeom>
          <a:noFill/>
          <a:ln/>
        </p:spPr>
        <p:txBody>
          <a:bodyPr wrap="square" lIns="0" tIns="0" rIns="0" bIns="0" rtlCol="0" anchor="ctr"/>
          <a:lstStyle/>
          <a:p>
            <a:pPr algn="ctr" indent="0" marL="0">
              <a:buNone/>
            </a:pPr>
            <a:r>
              <a:rPr lang="en-US" sz="2400" b="1" dirty="0">
                <a:solidFill>
                  <a:srgbClr val="C9D1E0"/>
                </a:solidFill>
              </a:rPr>
              <a:t>×</a:t>
            </a:r>
            <a:endParaRPr lang="en-US" sz="2400" dirty="0"/>
          </a:p>
        </p:txBody>
      </p:sp>
      <p:sp>
        <p:nvSpPr>
          <p:cNvPr id="6" name="Text 4"/>
          <p:cNvSpPr txBox="1"/>
          <p:nvPr/>
        </p:nvSpPr>
        <p:spPr>
          <a:xfrm>
            <a:off x="6400800" y="1005840"/>
            <a:ext cx="1234440" cy="384048"/>
          </a:xfrm>
          <a:prstGeom prst="rect">
            <a:avLst/>
          </a:prstGeom>
          <a:noFill/>
          <a:ln/>
        </p:spPr>
        <p:txBody>
          <a:bodyPr wrap="square" lIns="0" tIns="0" rIns="0" bIns="0" rtlCol="0" anchor="ctr"/>
          <a:lstStyle/>
          <a:p>
            <a:pPr algn="ctr" indent="0" marL="0">
              <a:buNone/>
            </a:pPr>
            <a:r>
              <a:rPr lang="en-US" sz="2400" b="1" dirty="0">
                <a:solidFill>
                  <a:schemeClr val="bg1"/>
                </a:solidFill>
              </a:rPr>
              <a:t>x</a:t>
            </a:r>
            <a:endParaRPr lang="en-US" sz="2400" dirty="0"/>
          </a:p>
        </p:txBody>
      </p:sp>
      <p:sp>
        <p:nvSpPr>
          <p:cNvPr id="7" name="Text 5"/>
          <p:cNvSpPr txBox="1"/>
          <p:nvPr/>
        </p:nvSpPr>
        <p:spPr>
          <a:xfrm>
            <a:off x="7635240" y="1005840"/>
            <a:ext cx="960120" cy="384048"/>
          </a:xfrm>
          <a:prstGeom prst="rect">
            <a:avLst/>
          </a:prstGeom>
          <a:noFill/>
          <a:ln/>
        </p:spPr>
        <p:txBody>
          <a:bodyPr wrap="square" lIns="0" tIns="0" rIns="0" bIns="0" rtlCol="0" anchor="ctr"/>
          <a:lstStyle/>
          <a:p>
            <a:pPr algn="ctr" indent="0" marL="0">
              <a:buNone/>
            </a:pPr>
            <a:r>
              <a:rPr lang="en-US" sz="2400" b="1" dirty="0">
                <a:solidFill>
                  <a:schemeClr val="bg1"/>
                </a:solidFill>
              </a:rPr>
              <a:t>+2</a:t>
            </a:r>
            <a:endParaRPr lang="en-US" sz="2400" dirty="0"/>
          </a:p>
        </p:txBody>
      </p:sp>
      <p:sp>
        <p:nvSpPr>
          <p:cNvPr id="8" name="Text 6"/>
          <p:cNvSpPr txBox="1"/>
          <p:nvPr/>
        </p:nvSpPr>
        <p:spPr>
          <a:xfrm>
            <a:off x="5715000" y="1463040"/>
            <a:ext cx="594360" cy="1234440"/>
          </a:xfrm>
          <a:prstGeom prst="rect">
            <a:avLst/>
          </a:prstGeom>
          <a:noFill/>
          <a:ln/>
        </p:spPr>
        <p:txBody>
          <a:bodyPr wrap="square" lIns="0" tIns="0" rIns="0" bIns="0" rtlCol="0" anchor="ctr"/>
          <a:lstStyle/>
          <a:p>
            <a:pPr algn="ctr" indent="0" marL="0">
              <a:buNone/>
            </a:pPr>
            <a:r>
              <a:rPr lang="en-US" sz="2400" b="1" dirty="0">
                <a:solidFill>
                  <a:schemeClr val="bg1"/>
                </a:solidFill>
              </a:rPr>
              <a:t>x</a:t>
            </a:r>
            <a:endParaRPr lang="en-US" sz="2400" dirty="0"/>
          </a:p>
        </p:txBody>
      </p:sp>
      <p:sp>
        <p:nvSpPr>
          <p:cNvPr id="9" name="Text 7"/>
          <p:cNvSpPr txBox="1"/>
          <p:nvPr/>
        </p:nvSpPr>
        <p:spPr>
          <a:xfrm>
            <a:off x="5715000" y="2697480"/>
            <a:ext cx="594360" cy="960120"/>
          </a:xfrm>
          <a:prstGeom prst="rect">
            <a:avLst/>
          </a:prstGeom>
          <a:noFill/>
          <a:ln/>
        </p:spPr>
        <p:txBody>
          <a:bodyPr wrap="square" lIns="0" tIns="0" rIns="0" bIns="0" rtlCol="0" anchor="ctr"/>
          <a:lstStyle/>
          <a:p>
            <a:pPr algn="ctr" indent="0" marL="0">
              <a:buNone/>
            </a:pPr>
            <a:r>
              <a:rPr lang="en-US" sz="2400" b="1" dirty="0">
                <a:solidFill>
                  <a:schemeClr val="bg1"/>
                </a:solidFill>
              </a:rPr>
              <a:t>+3</a:t>
            </a:r>
            <a:endParaRPr lang="en-US" sz="2400" dirty="0"/>
          </a:p>
        </p:txBody>
      </p:sp>
      <p:sp>
        <p:nvSpPr>
          <p:cNvPr id="10" name="Text 8"/>
          <p:cNvSpPr/>
          <p:nvPr/>
        </p:nvSpPr>
        <p:spPr>
          <a:xfrm>
            <a:off x="6400800" y="1463040"/>
            <a:ext cx="1234440" cy="1234440"/>
          </a:xfrm>
          <a:prstGeom prst="rect">
            <a:avLst/>
          </a:prstGeom>
          <a:solidFill>
            <a:schemeClr val="accent2"/>
          </a:solidFill>
          <a:ln w="25400">
            <a:solidFill>
              <a:schemeClr val="tx1"/>
            </a:solidFill>
          </a:ln>
        </p:spPr>
        <p:txBody>
          <a:bodyPr wrap="square" lIns="0" tIns="0" rIns="0" bIns="0" rtlCol="0" anchor="ctr"/>
          <a:lstStyle/>
          <a:p>
            <a:pPr algn="ctr" indent="0" marL="0">
              <a:buNone/>
            </a:pPr>
            <a:r>
              <a:rPr lang="en-US" sz="2400" b="1" dirty="0">
                <a:solidFill>
                  <a:schemeClr val="bg1"/>
                </a:solidFill>
              </a:rPr>
              <a:t>x²</a:t>
            </a:r>
            <a:endParaRPr lang="en-US" sz="2400" dirty="0"/>
          </a:p>
        </p:txBody>
      </p:sp>
      <p:sp>
        <p:nvSpPr>
          <p:cNvPr id="11" name="Text 9"/>
          <p:cNvSpPr/>
          <p:nvPr/>
        </p:nvSpPr>
        <p:spPr>
          <a:xfrm>
            <a:off x="7635240" y="1463040"/>
            <a:ext cx="960120" cy="1234440"/>
          </a:xfrm>
          <a:prstGeom prst="rect">
            <a:avLst/>
          </a:prstGeom>
          <a:solidFill>
            <a:schemeClr val="accent4"/>
          </a:solidFill>
          <a:ln w="25400">
            <a:solidFill>
              <a:schemeClr val="tx1"/>
            </a:solidFill>
          </a:ln>
        </p:spPr>
        <p:txBody>
          <a:bodyPr wrap="square" lIns="0" tIns="0" rIns="0" bIns="0" rtlCol="0" anchor="ctr"/>
          <a:lstStyle/>
          <a:p>
            <a:pPr algn="ctr" indent="0" marL="0">
              <a:buNone/>
            </a:pPr>
            <a:r>
              <a:rPr lang="en-US" sz="2400" b="1" dirty="0">
                <a:solidFill>
                  <a:schemeClr val="bg1"/>
                </a:solidFill>
              </a:rPr>
              <a:t>2x</a:t>
            </a:r>
            <a:endParaRPr lang="en-US" sz="2400" dirty="0"/>
          </a:p>
        </p:txBody>
      </p:sp>
      <p:sp>
        <p:nvSpPr>
          <p:cNvPr id="12" name="Text 10"/>
          <p:cNvSpPr/>
          <p:nvPr/>
        </p:nvSpPr>
        <p:spPr>
          <a:xfrm>
            <a:off x="6400800" y="2697480"/>
            <a:ext cx="1234440" cy="960120"/>
          </a:xfrm>
          <a:prstGeom prst="rect">
            <a:avLst/>
          </a:prstGeom>
          <a:solidFill>
            <a:schemeClr val="accent4"/>
          </a:solidFill>
          <a:ln w="25400">
            <a:solidFill>
              <a:schemeClr val="tx1"/>
            </a:solidFill>
          </a:ln>
        </p:spPr>
        <p:txBody>
          <a:bodyPr wrap="square" lIns="0" tIns="0" rIns="0" bIns="0" rtlCol="0" anchor="ctr"/>
          <a:lstStyle/>
          <a:p>
            <a:pPr algn="ctr" indent="0" marL="0">
              <a:buNone/>
            </a:pPr>
            <a:r>
              <a:rPr lang="en-US" sz="2400" b="1" dirty="0">
                <a:solidFill>
                  <a:schemeClr val="bg1"/>
                </a:solidFill>
              </a:rPr>
              <a:t>3x</a:t>
            </a:r>
            <a:endParaRPr lang="en-US" sz="2400" dirty="0"/>
          </a:p>
        </p:txBody>
      </p:sp>
      <p:sp>
        <p:nvSpPr>
          <p:cNvPr id="13" name="Text 11"/>
          <p:cNvSpPr/>
          <p:nvPr/>
        </p:nvSpPr>
        <p:spPr>
          <a:xfrm>
            <a:off x="7635240" y="2697480"/>
            <a:ext cx="960120" cy="960120"/>
          </a:xfrm>
          <a:prstGeom prst="rect">
            <a:avLst/>
          </a:prstGeom>
          <a:solidFill>
            <a:schemeClr val="accent3"/>
          </a:solidFill>
          <a:ln w="25400">
            <a:solidFill>
              <a:schemeClr val="tx1"/>
            </a:solidFill>
          </a:ln>
        </p:spPr>
        <p:txBody>
          <a:bodyPr wrap="square" lIns="0" tIns="0" rIns="0" bIns="0" rtlCol="0" anchor="ctr"/>
          <a:lstStyle/>
          <a:p>
            <a:pPr algn="ctr" indent="0" marL="0">
              <a:buNone/>
            </a:pPr>
            <a:r>
              <a:rPr lang="en-US" sz="2400" b="1" dirty="0">
                <a:solidFill>
                  <a:schemeClr val="tx1"/>
                </a:solidFill>
              </a:rPr>
              <a:t>6</a:t>
            </a:r>
            <a:endParaRPr lang="en-US" sz="2400" dirty="0"/>
          </a:p>
        </p:txBody>
      </p:sp>
      <p:sp>
        <p:nvSpPr>
          <p:cNvPr id="14" name="Text 12"/>
          <p:cNvSpPr txBox="1"/>
          <p:nvPr/>
        </p:nvSpPr>
        <p:spPr>
          <a:xfrm>
            <a:off x="5577840" y="3886200"/>
            <a:ext cx="3200400" cy="411480"/>
          </a:xfrm>
          <a:prstGeom prst="rect">
            <a:avLst/>
          </a:prstGeom>
          <a:noFill/>
          <a:ln/>
        </p:spPr>
        <p:txBody>
          <a:bodyPr wrap="square" lIns="635" tIns="635" rIns="635" bIns="635" rtlCol="0" anchor="ctr"/>
          <a:lstStyle/>
          <a:p>
            <a:pPr algn="ctr" indent="0" marL="0">
              <a:buNone/>
            </a:pPr>
            <a:r>
              <a:rPr lang="en-US" sz="1800" b="1" dirty="0">
                <a:solidFill>
                  <a:schemeClr val="bg1"/>
                </a:solidFill>
              </a:rPr>
              <a:t>(x + 3)(x + 2) = x² + 5x + 6</a:t>
            </a:r>
            <a:endParaRPr lang="en-US" sz="1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Learning objectives</a:t>
            </a:r>
            <a:endParaRPr lang="en-US" sz="3200" dirty="0"/>
          </a:p>
        </p:txBody>
      </p:sp>
      <p:sp>
        <p:nvSpPr>
          <p:cNvPr id="4" name="Shape 1"/>
          <p:cNvSpPr/>
          <p:nvPr/>
        </p:nvSpPr>
        <p:spPr>
          <a:xfrm>
            <a:off x="457200" y="1188720"/>
            <a:ext cx="2560320" cy="3200400"/>
          </a:xfrm>
          <a:prstGeom prst="roundRect">
            <a:avLst>
              <a:gd name="adj" fmla="val 4286"/>
            </a:avLst>
          </a:prstGeom>
          <a:solidFill>
            <a:schemeClr val="bg2"/>
          </a:solidFill>
          <a:ln w="6350">
            <a:solidFill>
              <a:schemeClr val="bg2"/>
            </a:solidFill>
            <a:prstDash val="solid"/>
          </a:ln>
        </p:spPr>
      </p:sp>
      <p:sp>
        <p:nvSpPr>
          <p:cNvPr id="5" name="Text 2"/>
          <p:cNvSpPr/>
          <p:nvPr/>
        </p:nvSpPr>
        <p:spPr>
          <a:xfrm>
            <a:off x="731520" y="1417320"/>
            <a:ext cx="1188720" cy="411480"/>
          </a:xfrm>
          <a:prstGeom prst="roundRect">
            <a:avLst>
              <a:gd name="adj" fmla="val 33333"/>
            </a:avLst>
          </a:prstGeom>
          <a:solidFill>
            <a:schemeClr val="accent2"/>
          </a:solidFill>
          <a:ln w="6350">
            <a:solidFill>
              <a:schemeClr val="accent2"/>
            </a:solidFill>
          </a:ln>
        </p:spPr>
        <p:txBody>
          <a:bodyPr wrap="square" lIns="0" tIns="0" rIns="0" bIns="0" rtlCol="0" anchor="ctr"/>
          <a:lstStyle/>
          <a:p>
            <a:pPr algn="ctr" indent="0" marL="0">
              <a:buNone/>
            </a:pPr>
            <a:r>
              <a:rPr lang="en-US" sz="1500" b="1" dirty="0">
                <a:solidFill>
                  <a:schemeClr val="bg1"/>
                </a:solidFill>
              </a:rPr>
              <a:t>MUST</a:t>
            </a:r>
            <a:endParaRPr lang="en-US" sz="1500" dirty="0"/>
          </a:p>
        </p:txBody>
      </p:sp>
      <p:sp>
        <p:nvSpPr>
          <p:cNvPr id="6" name="Text 3"/>
          <p:cNvSpPr txBox="1"/>
          <p:nvPr/>
        </p:nvSpPr>
        <p:spPr>
          <a:xfrm>
            <a:off x="731520" y="2057400"/>
            <a:ext cx="2057400" cy="2103120"/>
          </a:xfrm>
          <a:prstGeom prst="rect">
            <a:avLst/>
          </a:prstGeom>
          <a:noFill/>
          <a:ln/>
        </p:spPr>
        <p:txBody>
          <a:bodyPr wrap="square" lIns="635" tIns="635" rIns="635" bIns="635" rtlCol="0" anchor="t"/>
          <a:lstStyle/>
          <a:p>
            <a:pPr indent="0" marL="0">
              <a:buNone/>
            </a:pPr>
            <a:r>
              <a:rPr lang="en-US" sz="1700" dirty="0">
                <a:solidFill>
                  <a:schemeClr val="tx1"/>
                </a:solidFill>
              </a:rPr>
              <a:t>Expand a single bracket and a pair of brackets such as (x + 3)(x + 2)</a:t>
            </a:r>
            <a:endParaRPr lang="en-US" sz="1700" dirty="0"/>
          </a:p>
        </p:txBody>
      </p:sp>
      <p:sp>
        <p:nvSpPr>
          <p:cNvPr id="7" name="Shape 4"/>
          <p:cNvSpPr/>
          <p:nvPr/>
        </p:nvSpPr>
        <p:spPr>
          <a:xfrm>
            <a:off x="3291840" y="1188720"/>
            <a:ext cx="2560320" cy="3200400"/>
          </a:xfrm>
          <a:prstGeom prst="roundRect">
            <a:avLst>
              <a:gd name="adj" fmla="val 4286"/>
            </a:avLst>
          </a:prstGeom>
          <a:solidFill>
            <a:schemeClr val="bg2"/>
          </a:solidFill>
          <a:ln w="6350">
            <a:solidFill>
              <a:schemeClr val="bg2"/>
            </a:solidFill>
            <a:prstDash val="solid"/>
          </a:ln>
        </p:spPr>
      </p:sp>
      <p:sp>
        <p:nvSpPr>
          <p:cNvPr id="8" name="Text 5"/>
          <p:cNvSpPr/>
          <p:nvPr/>
        </p:nvSpPr>
        <p:spPr>
          <a:xfrm>
            <a:off x="3566160" y="1417320"/>
            <a:ext cx="1188720" cy="411480"/>
          </a:xfrm>
          <a:prstGeom prst="roundRect">
            <a:avLst>
              <a:gd name="adj" fmla="val 33333"/>
            </a:avLst>
          </a:prstGeom>
          <a:solidFill>
            <a:schemeClr val="accent3"/>
          </a:solidFill>
          <a:ln w="6350">
            <a:solidFill>
              <a:schemeClr val="accent3"/>
            </a:solidFill>
          </a:ln>
        </p:spPr>
        <p:txBody>
          <a:bodyPr wrap="square" lIns="0" tIns="0" rIns="0" bIns="0" rtlCol="0" anchor="ctr"/>
          <a:lstStyle/>
          <a:p>
            <a:pPr algn="ctr" indent="0" marL="0">
              <a:buNone/>
            </a:pPr>
            <a:r>
              <a:rPr lang="en-US" sz="1500" b="1" dirty="0">
                <a:solidFill>
                  <a:schemeClr val="tx1"/>
                </a:solidFill>
              </a:rPr>
              <a:t>SHOULD</a:t>
            </a:r>
            <a:endParaRPr lang="en-US" sz="1500" dirty="0"/>
          </a:p>
        </p:txBody>
      </p:sp>
      <p:sp>
        <p:nvSpPr>
          <p:cNvPr id="9" name="Text 6"/>
          <p:cNvSpPr txBox="1"/>
          <p:nvPr/>
        </p:nvSpPr>
        <p:spPr>
          <a:xfrm>
            <a:off x="3566160" y="2057400"/>
            <a:ext cx="2057400" cy="2103120"/>
          </a:xfrm>
          <a:prstGeom prst="rect">
            <a:avLst/>
          </a:prstGeom>
          <a:noFill/>
          <a:ln/>
        </p:spPr>
        <p:txBody>
          <a:bodyPr wrap="square" lIns="635" tIns="635" rIns="635" bIns="635" rtlCol="0" anchor="t"/>
          <a:lstStyle/>
          <a:p>
            <a:pPr indent="0" marL="0">
              <a:buNone/>
            </a:pPr>
            <a:r>
              <a:rPr lang="en-US" sz="1700" dirty="0">
                <a:solidFill>
                  <a:schemeClr val="tx1"/>
                </a:solidFill>
              </a:rPr>
              <a:t>Factorise quadratics of the form x² + bx + c into two brackets</a:t>
            </a:r>
            <a:endParaRPr lang="en-US" sz="1700" dirty="0"/>
          </a:p>
        </p:txBody>
      </p:sp>
      <p:sp>
        <p:nvSpPr>
          <p:cNvPr id="10" name="Shape 7"/>
          <p:cNvSpPr/>
          <p:nvPr/>
        </p:nvSpPr>
        <p:spPr>
          <a:xfrm>
            <a:off x="6126480" y="1188720"/>
            <a:ext cx="2560320" cy="3200400"/>
          </a:xfrm>
          <a:prstGeom prst="roundRect">
            <a:avLst>
              <a:gd name="adj" fmla="val 4286"/>
            </a:avLst>
          </a:prstGeom>
          <a:solidFill>
            <a:schemeClr val="bg2"/>
          </a:solidFill>
          <a:ln w="6350">
            <a:solidFill>
              <a:schemeClr val="bg2"/>
            </a:solidFill>
            <a:prstDash val="solid"/>
          </a:ln>
        </p:spPr>
      </p:sp>
      <p:sp>
        <p:nvSpPr>
          <p:cNvPr id="11" name="Text 8"/>
          <p:cNvSpPr/>
          <p:nvPr/>
        </p:nvSpPr>
        <p:spPr>
          <a:xfrm>
            <a:off x="6400800" y="1417320"/>
            <a:ext cx="1188720" cy="411480"/>
          </a:xfrm>
          <a:prstGeom prst="roundRect">
            <a:avLst>
              <a:gd name="adj" fmla="val 33333"/>
            </a:avLst>
          </a:prstGeom>
          <a:solidFill>
            <a:schemeClr val="accent4"/>
          </a:solidFill>
          <a:ln w="6350">
            <a:solidFill>
              <a:schemeClr val="accent4"/>
            </a:solidFill>
          </a:ln>
        </p:spPr>
        <p:txBody>
          <a:bodyPr wrap="square" lIns="0" tIns="0" rIns="0" bIns="0" rtlCol="0" anchor="ctr"/>
          <a:lstStyle/>
          <a:p>
            <a:pPr algn="ctr" indent="0" marL="0">
              <a:buNone/>
            </a:pPr>
            <a:r>
              <a:rPr lang="en-US" sz="1500" b="1" dirty="0">
                <a:solidFill>
                  <a:schemeClr val="bg1"/>
                </a:solidFill>
              </a:rPr>
              <a:t>COULD</a:t>
            </a:r>
            <a:endParaRPr lang="en-US" sz="1500" dirty="0"/>
          </a:p>
        </p:txBody>
      </p:sp>
      <p:sp>
        <p:nvSpPr>
          <p:cNvPr id="12" name="Text 9"/>
          <p:cNvSpPr txBox="1"/>
          <p:nvPr/>
        </p:nvSpPr>
        <p:spPr>
          <a:xfrm>
            <a:off x="6400800" y="2057400"/>
            <a:ext cx="2057400" cy="2103120"/>
          </a:xfrm>
          <a:prstGeom prst="rect">
            <a:avLst/>
          </a:prstGeom>
          <a:noFill/>
          <a:ln/>
        </p:spPr>
        <p:txBody>
          <a:bodyPr wrap="square" lIns="635" tIns="635" rIns="635" bIns="635" rtlCol="0" anchor="t"/>
          <a:lstStyle/>
          <a:p>
            <a:pPr indent="0" marL="0">
              <a:buNone/>
            </a:pPr>
            <a:r>
              <a:rPr lang="en-US" sz="1700" dirty="0">
                <a:solidFill>
                  <a:schemeClr val="tx1"/>
                </a:solidFill>
              </a:rPr>
              <a:t>Expand brackets like (2x + 1)(x − 3) and factorise x² − 49</a:t>
            </a:r>
            <a:endParaRPr lang="en-US" sz="17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Warm up: skills you'll need today</a:t>
            </a:r>
            <a:endParaRPr lang="en-US" sz="3200" dirty="0"/>
          </a:p>
        </p:txBody>
      </p:sp>
      <p:sp>
        <p:nvSpPr>
          <p:cNvPr id="4" name="Shape 1"/>
          <p:cNvSpPr/>
          <p:nvPr/>
        </p:nvSpPr>
        <p:spPr>
          <a:xfrm>
            <a:off x="457200" y="1051560"/>
            <a:ext cx="4023360" cy="1036320"/>
          </a:xfrm>
          <a:prstGeom prst="roundRect">
            <a:avLst>
              <a:gd name="adj" fmla="val 10588"/>
            </a:avLst>
          </a:prstGeom>
          <a:solidFill>
            <a:schemeClr val="bg2"/>
          </a:solidFill>
          <a:ln w="6350">
            <a:solidFill>
              <a:schemeClr val="bg2"/>
            </a:solidFill>
            <a:prstDash val="solid"/>
          </a:ln>
        </p:spPr>
      </p:sp>
      <p:sp>
        <p:nvSpPr>
          <p:cNvPr id="5" name="Text 2"/>
          <p:cNvSpPr/>
          <p:nvPr/>
        </p:nvSpPr>
        <p:spPr>
          <a:xfrm>
            <a:off x="64008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1</a:t>
            </a:r>
            <a:endParaRPr lang="en-US" sz="1600" dirty="0"/>
          </a:p>
        </p:txBody>
      </p:sp>
      <p:sp>
        <p:nvSpPr>
          <p:cNvPr id="6" name="Text 3"/>
          <p:cNvSpPr txBox="1"/>
          <p:nvPr/>
        </p:nvSpPr>
        <p:spPr>
          <a:xfrm>
            <a:off x="1234440" y="11430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Expand 3(x + 4)</a:t>
            </a:r>
            <a:endParaRPr lang="en-US" sz="1800" dirty="0"/>
          </a:p>
        </p:txBody>
      </p:sp>
      <p:sp>
        <p:nvSpPr>
          <p:cNvPr id="7" name="Shape 4"/>
          <p:cNvSpPr/>
          <p:nvPr/>
        </p:nvSpPr>
        <p:spPr>
          <a:xfrm>
            <a:off x="4663440" y="1051560"/>
            <a:ext cx="4023360" cy="1036320"/>
          </a:xfrm>
          <a:prstGeom prst="roundRect">
            <a:avLst>
              <a:gd name="adj" fmla="val 10588"/>
            </a:avLst>
          </a:prstGeom>
          <a:solidFill>
            <a:schemeClr val="bg2"/>
          </a:solidFill>
          <a:ln w="6350">
            <a:solidFill>
              <a:schemeClr val="bg2"/>
            </a:solidFill>
            <a:prstDash val="solid"/>
          </a:ln>
        </p:spPr>
      </p:sp>
      <p:sp>
        <p:nvSpPr>
          <p:cNvPr id="8" name="Text 5"/>
          <p:cNvSpPr/>
          <p:nvPr/>
        </p:nvSpPr>
        <p:spPr>
          <a:xfrm>
            <a:off x="484632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2</a:t>
            </a:r>
            <a:endParaRPr lang="en-US" sz="1600" dirty="0"/>
          </a:p>
        </p:txBody>
      </p:sp>
      <p:sp>
        <p:nvSpPr>
          <p:cNvPr id="9" name="Text 6"/>
          <p:cNvSpPr txBox="1"/>
          <p:nvPr/>
        </p:nvSpPr>
        <p:spPr>
          <a:xfrm>
            <a:off x="5440680" y="11430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Expand −2(x − 5)</a:t>
            </a:r>
            <a:endParaRPr lang="en-US" sz="1800" dirty="0"/>
          </a:p>
        </p:txBody>
      </p:sp>
      <p:sp>
        <p:nvSpPr>
          <p:cNvPr id="10" name="Shape 7"/>
          <p:cNvSpPr/>
          <p:nvPr/>
        </p:nvSpPr>
        <p:spPr>
          <a:xfrm>
            <a:off x="457200" y="2270760"/>
            <a:ext cx="4023360" cy="1036320"/>
          </a:xfrm>
          <a:prstGeom prst="roundRect">
            <a:avLst>
              <a:gd name="adj" fmla="val 10588"/>
            </a:avLst>
          </a:prstGeom>
          <a:solidFill>
            <a:schemeClr val="bg2"/>
          </a:solidFill>
          <a:ln w="6350">
            <a:solidFill>
              <a:schemeClr val="bg2"/>
            </a:solidFill>
            <a:prstDash val="solid"/>
          </a:ln>
        </p:spPr>
      </p:sp>
      <p:sp>
        <p:nvSpPr>
          <p:cNvPr id="11" name="Text 8"/>
          <p:cNvSpPr/>
          <p:nvPr/>
        </p:nvSpPr>
        <p:spPr>
          <a:xfrm>
            <a:off x="64008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3</a:t>
            </a:r>
            <a:endParaRPr lang="en-US" sz="1600" dirty="0"/>
          </a:p>
        </p:txBody>
      </p:sp>
      <p:sp>
        <p:nvSpPr>
          <p:cNvPr id="12" name="Text 9"/>
          <p:cNvSpPr txBox="1"/>
          <p:nvPr/>
        </p:nvSpPr>
        <p:spPr>
          <a:xfrm>
            <a:off x="1234440" y="23622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Simplify x × x</a:t>
            </a:r>
            <a:endParaRPr lang="en-US" sz="1800" dirty="0"/>
          </a:p>
        </p:txBody>
      </p:sp>
      <p:sp>
        <p:nvSpPr>
          <p:cNvPr id="13" name="Shape 10"/>
          <p:cNvSpPr/>
          <p:nvPr/>
        </p:nvSpPr>
        <p:spPr>
          <a:xfrm>
            <a:off x="4663440" y="2270760"/>
            <a:ext cx="4023360" cy="1036320"/>
          </a:xfrm>
          <a:prstGeom prst="roundRect">
            <a:avLst>
              <a:gd name="adj" fmla="val 10588"/>
            </a:avLst>
          </a:prstGeom>
          <a:solidFill>
            <a:schemeClr val="bg2"/>
          </a:solidFill>
          <a:ln w="6350">
            <a:solidFill>
              <a:schemeClr val="bg2"/>
            </a:solidFill>
            <a:prstDash val="solid"/>
          </a:ln>
        </p:spPr>
      </p:sp>
      <p:sp>
        <p:nvSpPr>
          <p:cNvPr id="14" name="Text 11"/>
          <p:cNvSpPr/>
          <p:nvPr/>
        </p:nvSpPr>
        <p:spPr>
          <a:xfrm>
            <a:off x="484632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4</a:t>
            </a:r>
            <a:endParaRPr lang="en-US" sz="1600" dirty="0"/>
          </a:p>
        </p:txBody>
      </p:sp>
      <p:sp>
        <p:nvSpPr>
          <p:cNvPr id="15" name="Text 12"/>
          <p:cNvSpPr txBox="1"/>
          <p:nvPr/>
        </p:nvSpPr>
        <p:spPr>
          <a:xfrm>
            <a:off x="5440680" y="23622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Work out −3 × −4</a:t>
            </a:r>
            <a:endParaRPr lang="en-US" sz="1800" dirty="0"/>
          </a:p>
        </p:txBody>
      </p:sp>
      <p:sp>
        <p:nvSpPr>
          <p:cNvPr id="16" name="Shape 13"/>
          <p:cNvSpPr/>
          <p:nvPr/>
        </p:nvSpPr>
        <p:spPr>
          <a:xfrm>
            <a:off x="457200" y="3489960"/>
            <a:ext cx="4023360" cy="1036320"/>
          </a:xfrm>
          <a:prstGeom prst="roundRect">
            <a:avLst>
              <a:gd name="adj" fmla="val 10588"/>
            </a:avLst>
          </a:prstGeom>
          <a:solidFill>
            <a:schemeClr val="bg2"/>
          </a:solidFill>
          <a:ln w="6350">
            <a:solidFill>
              <a:schemeClr val="bg2"/>
            </a:solidFill>
            <a:prstDash val="solid"/>
          </a:ln>
        </p:spPr>
      </p:sp>
      <p:sp>
        <p:nvSpPr>
          <p:cNvPr id="17" name="Text 14"/>
          <p:cNvSpPr/>
          <p:nvPr/>
        </p:nvSpPr>
        <p:spPr>
          <a:xfrm>
            <a:off x="64008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5</a:t>
            </a:r>
            <a:endParaRPr lang="en-US" sz="1600" dirty="0"/>
          </a:p>
        </p:txBody>
      </p:sp>
      <p:sp>
        <p:nvSpPr>
          <p:cNvPr id="18" name="Text 15"/>
          <p:cNvSpPr txBox="1"/>
          <p:nvPr/>
        </p:nvSpPr>
        <p:spPr>
          <a:xfrm>
            <a:off x="1234440" y="35814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Find two numbers that multiply to 12 and add to 7</a:t>
            </a:r>
            <a:endParaRPr lang="en-US" sz="1800" dirty="0"/>
          </a:p>
        </p:txBody>
      </p:sp>
      <p:sp>
        <p:nvSpPr>
          <p:cNvPr id="19" name="Shape 16"/>
          <p:cNvSpPr/>
          <p:nvPr/>
        </p:nvSpPr>
        <p:spPr>
          <a:xfrm>
            <a:off x="4663440" y="3489960"/>
            <a:ext cx="4023360" cy="1036320"/>
          </a:xfrm>
          <a:prstGeom prst="roundRect">
            <a:avLst>
              <a:gd name="adj" fmla="val 10588"/>
            </a:avLst>
          </a:prstGeom>
          <a:solidFill>
            <a:schemeClr val="bg2"/>
          </a:solidFill>
          <a:ln w="6350">
            <a:solidFill>
              <a:schemeClr val="bg2"/>
            </a:solidFill>
            <a:prstDash val="solid"/>
          </a:ln>
        </p:spPr>
      </p:sp>
      <p:sp>
        <p:nvSpPr>
          <p:cNvPr id="20" name="Text 17"/>
          <p:cNvSpPr/>
          <p:nvPr/>
        </p:nvSpPr>
        <p:spPr>
          <a:xfrm>
            <a:off x="484632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6</a:t>
            </a:r>
            <a:endParaRPr lang="en-US" sz="1600" dirty="0"/>
          </a:p>
        </p:txBody>
      </p:sp>
      <p:sp>
        <p:nvSpPr>
          <p:cNvPr id="21" name="Text 18"/>
          <p:cNvSpPr txBox="1"/>
          <p:nvPr/>
        </p:nvSpPr>
        <p:spPr>
          <a:xfrm>
            <a:off x="5440680" y="35814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Find the HCF of 6x and 9</a:t>
            </a:r>
            <a:endParaRPr lang="en-US" sz="18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Warm up: answers</a:t>
            </a:r>
            <a:endParaRPr lang="en-US" sz="3200" dirty="0"/>
          </a:p>
        </p:txBody>
      </p:sp>
      <p:sp>
        <p:nvSpPr>
          <p:cNvPr id="4" name="Shape 1"/>
          <p:cNvSpPr/>
          <p:nvPr/>
        </p:nvSpPr>
        <p:spPr>
          <a:xfrm>
            <a:off x="457200" y="1051560"/>
            <a:ext cx="4023360" cy="1036320"/>
          </a:xfrm>
          <a:prstGeom prst="roundRect">
            <a:avLst>
              <a:gd name="adj" fmla="val 10588"/>
            </a:avLst>
          </a:prstGeom>
          <a:solidFill>
            <a:schemeClr val="bg2"/>
          </a:solidFill>
          <a:ln w="6350">
            <a:solidFill>
              <a:schemeClr val="bg2"/>
            </a:solidFill>
            <a:prstDash val="solid"/>
          </a:ln>
        </p:spPr>
      </p:sp>
      <p:sp>
        <p:nvSpPr>
          <p:cNvPr id="5" name="Text 2"/>
          <p:cNvSpPr/>
          <p:nvPr/>
        </p:nvSpPr>
        <p:spPr>
          <a:xfrm>
            <a:off x="64008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1</a:t>
            </a:r>
            <a:endParaRPr lang="en-US" sz="1600" dirty="0"/>
          </a:p>
        </p:txBody>
      </p:sp>
      <p:sp>
        <p:nvSpPr>
          <p:cNvPr id="6" name="Text 3"/>
          <p:cNvSpPr txBox="1"/>
          <p:nvPr/>
        </p:nvSpPr>
        <p:spPr>
          <a:xfrm>
            <a:off x="1234440" y="11430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Expand 3(x + 4)</a:t>
            </a:r>
            <a:endParaRPr lang="en-US" sz="1500" dirty="0"/>
          </a:p>
        </p:txBody>
      </p:sp>
      <p:sp>
        <p:nvSpPr>
          <p:cNvPr id="7" name="Text 4"/>
          <p:cNvSpPr txBox="1"/>
          <p:nvPr/>
        </p:nvSpPr>
        <p:spPr>
          <a:xfrm>
            <a:off x="1234440" y="15880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3x + 12</a:t>
            </a:r>
            <a:endParaRPr lang="en-US" sz="1800" dirty="0"/>
          </a:p>
        </p:txBody>
      </p:sp>
      <p:sp>
        <p:nvSpPr>
          <p:cNvPr id="8" name="Shape 5"/>
          <p:cNvSpPr/>
          <p:nvPr/>
        </p:nvSpPr>
        <p:spPr>
          <a:xfrm>
            <a:off x="4663440" y="1051560"/>
            <a:ext cx="4023360" cy="1036320"/>
          </a:xfrm>
          <a:prstGeom prst="roundRect">
            <a:avLst>
              <a:gd name="adj" fmla="val 10588"/>
            </a:avLst>
          </a:prstGeom>
          <a:solidFill>
            <a:schemeClr val="bg2"/>
          </a:solidFill>
          <a:ln w="6350">
            <a:solidFill>
              <a:schemeClr val="bg2"/>
            </a:solidFill>
            <a:prstDash val="solid"/>
          </a:ln>
        </p:spPr>
      </p:sp>
      <p:sp>
        <p:nvSpPr>
          <p:cNvPr id="9" name="Text 6"/>
          <p:cNvSpPr/>
          <p:nvPr/>
        </p:nvSpPr>
        <p:spPr>
          <a:xfrm>
            <a:off x="484632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2</a:t>
            </a:r>
            <a:endParaRPr lang="en-US" sz="1600" dirty="0"/>
          </a:p>
        </p:txBody>
      </p:sp>
      <p:sp>
        <p:nvSpPr>
          <p:cNvPr id="10" name="Text 7"/>
          <p:cNvSpPr txBox="1"/>
          <p:nvPr/>
        </p:nvSpPr>
        <p:spPr>
          <a:xfrm>
            <a:off x="5440680" y="11430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Expand −2(x − 5)</a:t>
            </a:r>
            <a:endParaRPr lang="en-US" sz="1500" dirty="0"/>
          </a:p>
        </p:txBody>
      </p:sp>
      <p:sp>
        <p:nvSpPr>
          <p:cNvPr id="11" name="Text 8"/>
          <p:cNvSpPr txBox="1"/>
          <p:nvPr/>
        </p:nvSpPr>
        <p:spPr>
          <a:xfrm>
            <a:off x="5440680" y="15880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−2x + 10</a:t>
            </a:r>
            <a:endParaRPr lang="en-US" sz="1800" dirty="0"/>
          </a:p>
        </p:txBody>
      </p:sp>
      <p:sp>
        <p:nvSpPr>
          <p:cNvPr id="12" name="Shape 9"/>
          <p:cNvSpPr/>
          <p:nvPr/>
        </p:nvSpPr>
        <p:spPr>
          <a:xfrm>
            <a:off x="457200" y="2270760"/>
            <a:ext cx="4023360" cy="1036320"/>
          </a:xfrm>
          <a:prstGeom prst="roundRect">
            <a:avLst>
              <a:gd name="adj" fmla="val 10588"/>
            </a:avLst>
          </a:prstGeom>
          <a:solidFill>
            <a:schemeClr val="bg2"/>
          </a:solidFill>
          <a:ln w="6350">
            <a:solidFill>
              <a:schemeClr val="bg2"/>
            </a:solidFill>
            <a:prstDash val="solid"/>
          </a:ln>
        </p:spPr>
      </p:sp>
      <p:sp>
        <p:nvSpPr>
          <p:cNvPr id="13" name="Text 10"/>
          <p:cNvSpPr/>
          <p:nvPr/>
        </p:nvSpPr>
        <p:spPr>
          <a:xfrm>
            <a:off x="64008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3</a:t>
            </a:r>
            <a:endParaRPr lang="en-US" sz="1600" dirty="0"/>
          </a:p>
        </p:txBody>
      </p:sp>
      <p:sp>
        <p:nvSpPr>
          <p:cNvPr id="14" name="Text 11"/>
          <p:cNvSpPr txBox="1"/>
          <p:nvPr/>
        </p:nvSpPr>
        <p:spPr>
          <a:xfrm>
            <a:off x="1234440" y="23622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Simplify x × x</a:t>
            </a:r>
            <a:endParaRPr lang="en-US" sz="1500" dirty="0"/>
          </a:p>
        </p:txBody>
      </p:sp>
      <p:sp>
        <p:nvSpPr>
          <p:cNvPr id="15" name="Text 12"/>
          <p:cNvSpPr txBox="1"/>
          <p:nvPr/>
        </p:nvSpPr>
        <p:spPr>
          <a:xfrm>
            <a:off x="1234440" y="28072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x²</a:t>
            </a:r>
            <a:endParaRPr lang="en-US" sz="1800" dirty="0"/>
          </a:p>
        </p:txBody>
      </p:sp>
      <p:sp>
        <p:nvSpPr>
          <p:cNvPr id="16" name="Shape 13"/>
          <p:cNvSpPr/>
          <p:nvPr/>
        </p:nvSpPr>
        <p:spPr>
          <a:xfrm>
            <a:off x="4663440" y="2270760"/>
            <a:ext cx="4023360" cy="1036320"/>
          </a:xfrm>
          <a:prstGeom prst="roundRect">
            <a:avLst>
              <a:gd name="adj" fmla="val 10588"/>
            </a:avLst>
          </a:prstGeom>
          <a:solidFill>
            <a:schemeClr val="bg2"/>
          </a:solidFill>
          <a:ln w="6350">
            <a:solidFill>
              <a:schemeClr val="bg2"/>
            </a:solidFill>
            <a:prstDash val="solid"/>
          </a:ln>
        </p:spPr>
      </p:sp>
      <p:sp>
        <p:nvSpPr>
          <p:cNvPr id="17" name="Text 14"/>
          <p:cNvSpPr/>
          <p:nvPr/>
        </p:nvSpPr>
        <p:spPr>
          <a:xfrm>
            <a:off x="484632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4</a:t>
            </a:r>
            <a:endParaRPr lang="en-US" sz="1600" dirty="0"/>
          </a:p>
        </p:txBody>
      </p:sp>
      <p:sp>
        <p:nvSpPr>
          <p:cNvPr id="18" name="Text 15"/>
          <p:cNvSpPr txBox="1"/>
          <p:nvPr/>
        </p:nvSpPr>
        <p:spPr>
          <a:xfrm>
            <a:off x="5440680" y="23622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Work out −3 × −4</a:t>
            </a:r>
            <a:endParaRPr lang="en-US" sz="1500" dirty="0"/>
          </a:p>
        </p:txBody>
      </p:sp>
      <p:sp>
        <p:nvSpPr>
          <p:cNvPr id="19" name="Text 16"/>
          <p:cNvSpPr txBox="1"/>
          <p:nvPr/>
        </p:nvSpPr>
        <p:spPr>
          <a:xfrm>
            <a:off x="5440680" y="28072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12</a:t>
            </a:r>
            <a:endParaRPr lang="en-US" sz="1800" dirty="0"/>
          </a:p>
        </p:txBody>
      </p:sp>
      <p:sp>
        <p:nvSpPr>
          <p:cNvPr id="20" name="Shape 17"/>
          <p:cNvSpPr/>
          <p:nvPr/>
        </p:nvSpPr>
        <p:spPr>
          <a:xfrm>
            <a:off x="457200" y="3489960"/>
            <a:ext cx="4023360" cy="1036320"/>
          </a:xfrm>
          <a:prstGeom prst="roundRect">
            <a:avLst>
              <a:gd name="adj" fmla="val 10588"/>
            </a:avLst>
          </a:prstGeom>
          <a:solidFill>
            <a:schemeClr val="bg2"/>
          </a:solidFill>
          <a:ln w="6350">
            <a:solidFill>
              <a:schemeClr val="bg2"/>
            </a:solidFill>
            <a:prstDash val="solid"/>
          </a:ln>
        </p:spPr>
      </p:sp>
      <p:sp>
        <p:nvSpPr>
          <p:cNvPr id="21" name="Text 18"/>
          <p:cNvSpPr/>
          <p:nvPr/>
        </p:nvSpPr>
        <p:spPr>
          <a:xfrm>
            <a:off x="64008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5</a:t>
            </a:r>
            <a:endParaRPr lang="en-US" sz="1600" dirty="0"/>
          </a:p>
        </p:txBody>
      </p:sp>
      <p:sp>
        <p:nvSpPr>
          <p:cNvPr id="22" name="Text 19"/>
          <p:cNvSpPr txBox="1"/>
          <p:nvPr/>
        </p:nvSpPr>
        <p:spPr>
          <a:xfrm>
            <a:off x="1234440" y="35814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Find two numbers that multiply to 12 and add to 7</a:t>
            </a:r>
            <a:endParaRPr lang="en-US" sz="1500" dirty="0"/>
          </a:p>
        </p:txBody>
      </p:sp>
      <p:sp>
        <p:nvSpPr>
          <p:cNvPr id="23" name="Text 20"/>
          <p:cNvSpPr txBox="1"/>
          <p:nvPr/>
        </p:nvSpPr>
        <p:spPr>
          <a:xfrm>
            <a:off x="1234440" y="40264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3 and 4</a:t>
            </a:r>
            <a:endParaRPr lang="en-US" sz="1800" dirty="0"/>
          </a:p>
        </p:txBody>
      </p:sp>
      <p:sp>
        <p:nvSpPr>
          <p:cNvPr id="24" name="Shape 21"/>
          <p:cNvSpPr/>
          <p:nvPr/>
        </p:nvSpPr>
        <p:spPr>
          <a:xfrm>
            <a:off x="4663440" y="3489960"/>
            <a:ext cx="4023360" cy="1036320"/>
          </a:xfrm>
          <a:prstGeom prst="roundRect">
            <a:avLst>
              <a:gd name="adj" fmla="val 10588"/>
            </a:avLst>
          </a:prstGeom>
          <a:solidFill>
            <a:schemeClr val="bg2"/>
          </a:solidFill>
          <a:ln w="6350">
            <a:solidFill>
              <a:schemeClr val="bg2"/>
            </a:solidFill>
            <a:prstDash val="solid"/>
          </a:ln>
        </p:spPr>
      </p:sp>
      <p:sp>
        <p:nvSpPr>
          <p:cNvPr id="25" name="Text 22"/>
          <p:cNvSpPr/>
          <p:nvPr/>
        </p:nvSpPr>
        <p:spPr>
          <a:xfrm>
            <a:off x="484632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6</a:t>
            </a:r>
            <a:endParaRPr lang="en-US" sz="1600" dirty="0"/>
          </a:p>
        </p:txBody>
      </p:sp>
      <p:sp>
        <p:nvSpPr>
          <p:cNvPr id="26" name="Text 23"/>
          <p:cNvSpPr txBox="1"/>
          <p:nvPr/>
        </p:nvSpPr>
        <p:spPr>
          <a:xfrm>
            <a:off x="5440680" y="35814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Find the HCF of 6x and 9</a:t>
            </a:r>
            <a:endParaRPr lang="en-US" sz="1500" dirty="0"/>
          </a:p>
        </p:txBody>
      </p:sp>
      <p:sp>
        <p:nvSpPr>
          <p:cNvPr id="27" name="Text 24"/>
          <p:cNvSpPr txBox="1"/>
          <p:nvPr/>
        </p:nvSpPr>
        <p:spPr>
          <a:xfrm>
            <a:off x="5440680" y="40264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3</a:t>
            </a:r>
            <a:endParaRPr lang="en-US" sz="18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Key words</a:t>
            </a:r>
            <a:endParaRPr lang="en-US" sz="3200" dirty="0"/>
          </a:p>
        </p:txBody>
      </p:sp>
      <p:sp>
        <p:nvSpPr>
          <p:cNvPr id="4" name="Shape 1"/>
          <p:cNvSpPr/>
          <p:nvPr/>
        </p:nvSpPr>
        <p:spPr>
          <a:xfrm>
            <a:off x="457200" y="1097280"/>
            <a:ext cx="4480560" cy="731520"/>
          </a:xfrm>
          <a:prstGeom prst="roundRect">
            <a:avLst>
              <a:gd name="adj" fmla="val 15000"/>
            </a:avLst>
          </a:prstGeom>
          <a:solidFill>
            <a:schemeClr val="bg2"/>
          </a:solidFill>
          <a:ln w="6350">
            <a:solidFill>
              <a:schemeClr val="bg2"/>
            </a:solidFill>
            <a:prstDash val="solid"/>
          </a:ln>
        </p:spPr>
      </p:sp>
      <p:sp>
        <p:nvSpPr>
          <p:cNvPr id="5" name="Text 2"/>
          <p:cNvSpPr/>
          <p:nvPr/>
        </p:nvSpPr>
        <p:spPr>
          <a:xfrm>
            <a:off x="621792" y="1252728"/>
            <a:ext cx="420624" cy="420624"/>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 3"/>
          <p:cNvSpPr txBox="1"/>
          <p:nvPr/>
        </p:nvSpPr>
        <p:spPr>
          <a:xfrm>
            <a:off x="1188720" y="1143000"/>
            <a:ext cx="3657600" cy="658368"/>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Expand</a:t>
            </a:r>
            <a:endParaRPr lang="en-US" sz="1600" dirty="0"/>
          </a:p>
          <a:p>
            <a:pPr indent="0" marL="0">
              <a:buNone/>
            </a:pPr>
            <a:r>
              <a:rPr lang="en-US" sz="1400" dirty="0">
                <a:solidFill>
                  <a:schemeClr val="tx2"/>
                </a:solidFill>
              </a:rPr>
              <a:t>Multiply out the brackets</a:t>
            </a:r>
            <a:endParaRPr lang="en-US" sz="1600" dirty="0"/>
          </a:p>
        </p:txBody>
      </p:sp>
      <p:sp>
        <p:nvSpPr>
          <p:cNvPr id="7" name="Shape 4"/>
          <p:cNvSpPr/>
          <p:nvPr/>
        </p:nvSpPr>
        <p:spPr>
          <a:xfrm>
            <a:off x="457200" y="1965960"/>
            <a:ext cx="4480560" cy="731520"/>
          </a:xfrm>
          <a:prstGeom prst="roundRect">
            <a:avLst>
              <a:gd name="adj" fmla="val 15000"/>
            </a:avLst>
          </a:prstGeom>
          <a:solidFill>
            <a:schemeClr val="bg2"/>
          </a:solidFill>
          <a:ln w="6350">
            <a:solidFill>
              <a:schemeClr val="bg2"/>
            </a:solidFill>
            <a:prstDash val="solid"/>
          </a:ln>
        </p:spPr>
      </p:sp>
      <p:sp>
        <p:nvSpPr>
          <p:cNvPr id="8" name="Text 5"/>
          <p:cNvSpPr/>
          <p:nvPr/>
        </p:nvSpPr>
        <p:spPr>
          <a:xfrm>
            <a:off x="621792" y="2121408"/>
            <a:ext cx="420624" cy="420624"/>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9" name="Text 6"/>
          <p:cNvSpPr txBox="1"/>
          <p:nvPr/>
        </p:nvSpPr>
        <p:spPr>
          <a:xfrm>
            <a:off x="1188720" y="2011680"/>
            <a:ext cx="3657600" cy="658368"/>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Factorise</a:t>
            </a:r>
            <a:endParaRPr lang="en-US" sz="1600" dirty="0"/>
          </a:p>
          <a:p>
            <a:pPr indent="0" marL="0">
              <a:buNone/>
            </a:pPr>
            <a:r>
              <a:rPr lang="en-US" sz="1400" dirty="0">
                <a:solidFill>
                  <a:schemeClr val="tx2"/>
                </a:solidFill>
              </a:rPr>
              <a:t>Put back into brackets (the reverse of expanding)</a:t>
            </a:r>
            <a:endParaRPr lang="en-US" sz="1600" dirty="0"/>
          </a:p>
        </p:txBody>
      </p:sp>
      <p:sp>
        <p:nvSpPr>
          <p:cNvPr id="10" name="Shape 7"/>
          <p:cNvSpPr/>
          <p:nvPr/>
        </p:nvSpPr>
        <p:spPr>
          <a:xfrm>
            <a:off x="457200" y="2834640"/>
            <a:ext cx="4480560" cy="731520"/>
          </a:xfrm>
          <a:prstGeom prst="roundRect">
            <a:avLst>
              <a:gd name="adj" fmla="val 15000"/>
            </a:avLst>
          </a:prstGeom>
          <a:solidFill>
            <a:schemeClr val="bg2"/>
          </a:solidFill>
          <a:ln w="6350">
            <a:solidFill>
              <a:schemeClr val="bg2"/>
            </a:solidFill>
            <a:prstDash val="solid"/>
          </a:ln>
        </p:spPr>
      </p:sp>
      <p:sp>
        <p:nvSpPr>
          <p:cNvPr id="11" name="Text 8"/>
          <p:cNvSpPr/>
          <p:nvPr/>
        </p:nvSpPr>
        <p:spPr>
          <a:xfrm>
            <a:off x="621792" y="2990088"/>
            <a:ext cx="420624" cy="420624"/>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2" name="Text 9"/>
          <p:cNvSpPr txBox="1"/>
          <p:nvPr/>
        </p:nvSpPr>
        <p:spPr>
          <a:xfrm>
            <a:off x="1188720" y="2880360"/>
            <a:ext cx="3657600" cy="658368"/>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Quadratic</a:t>
            </a:r>
            <a:endParaRPr lang="en-US" sz="1600" dirty="0"/>
          </a:p>
          <a:p>
            <a:pPr indent="0" marL="0">
              <a:buNone/>
            </a:pPr>
            <a:r>
              <a:rPr lang="en-US" sz="1400" dirty="0">
                <a:solidFill>
                  <a:schemeClr val="tx2"/>
                </a:solidFill>
              </a:rPr>
              <a:t>An expression whose highest power is x², such as x² + 5x + 6</a:t>
            </a:r>
            <a:endParaRPr lang="en-US" sz="1600" dirty="0"/>
          </a:p>
        </p:txBody>
      </p:sp>
      <p:sp>
        <p:nvSpPr>
          <p:cNvPr id="13" name="Shape 10"/>
          <p:cNvSpPr/>
          <p:nvPr/>
        </p:nvSpPr>
        <p:spPr>
          <a:xfrm>
            <a:off x="457200" y="3703320"/>
            <a:ext cx="4480560" cy="731520"/>
          </a:xfrm>
          <a:prstGeom prst="roundRect">
            <a:avLst>
              <a:gd name="adj" fmla="val 15000"/>
            </a:avLst>
          </a:prstGeom>
          <a:solidFill>
            <a:schemeClr val="bg2"/>
          </a:solidFill>
          <a:ln w="6350">
            <a:solidFill>
              <a:schemeClr val="bg2"/>
            </a:solidFill>
            <a:prstDash val="solid"/>
          </a:ln>
        </p:spPr>
      </p:sp>
      <p:sp>
        <p:nvSpPr>
          <p:cNvPr id="14" name="Text 11"/>
          <p:cNvSpPr/>
          <p:nvPr/>
        </p:nvSpPr>
        <p:spPr>
          <a:xfrm>
            <a:off x="621792" y="3858768"/>
            <a:ext cx="420624" cy="420624"/>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5" name="Text 12"/>
          <p:cNvSpPr txBox="1"/>
          <p:nvPr/>
        </p:nvSpPr>
        <p:spPr>
          <a:xfrm>
            <a:off x="1188720" y="3749040"/>
            <a:ext cx="3657600" cy="658368"/>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Coefficient</a:t>
            </a:r>
            <a:endParaRPr lang="en-US" sz="1600" dirty="0"/>
          </a:p>
          <a:p>
            <a:pPr indent="0" marL="0">
              <a:buNone/>
            </a:pPr>
            <a:r>
              <a:rPr lang="en-US" sz="1400" dirty="0">
                <a:solidFill>
                  <a:schemeClr val="tx2"/>
                </a:solidFill>
              </a:rPr>
              <a:t>The number in front of a letter, such as 5 in 5x</a:t>
            </a:r>
            <a:endParaRPr lang="en-US" sz="1600" dirty="0"/>
          </a:p>
        </p:txBody>
      </p:sp>
      <p:sp>
        <p:nvSpPr>
          <p:cNvPr id="16" name="Shape 13"/>
          <p:cNvSpPr/>
          <p:nvPr/>
        </p:nvSpPr>
        <p:spPr>
          <a:xfrm>
            <a:off x="5303520" y="1143000"/>
            <a:ext cx="3383280" cy="685800"/>
          </a:xfrm>
          <a:prstGeom prst="roundRect">
            <a:avLst>
              <a:gd name="adj" fmla="val 16000"/>
            </a:avLst>
          </a:prstGeom>
          <a:solidFill>
            <a:schemeClr val="tx1"/>
          </a:solidFill>
          <a:ln w="6350">
            <a:solidFill>
              <a:schemeClr val="tx1"/>
            </a:solidFill>
            <a:prstDash val="solid"/>
          </a:ln>
        </p:spPr>
      </p:sp>
      <p:sp>
        <p:nvSpPr>
          <p:cNvPr id="17" name="Text 14"/>
          <p:cNvSpPr txBox="1"/>
          <p:nvPr/>
        </p:nvSpPr>
        <p:spPr>
          <a:xfrm>
            <a:off x="5303520" y="1143000"/>
            <a:ext cx="3383280" cy="685800"/>
          </a:xfrm>
          <a:prstGeom prst="rect">
            <a:avLst/>
          </a:prstGeom>
          <a:noFill/>
          <a:ln/>
        </p:spPr>
        <p:txBody>
          <a:bodyPr wrap="square" lIns="635" tIns="635" rIns="635" bIns="635" rtlCol="0" anchor="ctr"/>
          <a:lstStyle/>
          <a:p>
            <a:pPr algn="ctr" indent="0" marL="0">
              <a:buNone/>
            </a:pPr>
            <a:r>
              <a:rPr lang="en-US" sz="2200" b="1" dirty="0">
                <a:solidFill>
                  <a:schemeClr val="bg1"/>
                </a:solidFill>
              </a:rPr>
              <a:t>(x + 3)(x + 2)</a:t>
            </a:r>
            <a:endParaRPr lang="en-US" sz="2200" dirty="0"/>
          </a:p>
        </p:txBody>
      </p:sp>
      <p:sp>
        <p:nvSpPr>
          <p:cNvPr id="18" name="Shape 15"/>
          <p:cNvSpPr/>
          <p:nvPr/>
        </p:nvSpPr>
        <p:spPr>
          <a:xfrm>
            <a:off x="5806440" y="2011680"/>
            <a:ext cx="457200" cy="1325880"/>
          </a:xfrm>
          <a:prstGeom prst="downArrow">
            <a:avLst/>
          </a:prstGeom>
          <a:solidFill>
            <a:schemeClr val="accent2"/>
          </a:solidFill>
          <a:ln w="6350">
            <a:solidFill>
              <a:schemeClr val="accent2"/>
            </a:solidFill>
            <a:prstDash val="solid"/>
          </a:ln>
        </p:spPr>
      </p:sp>
      <p:sp>
        <p:nvSpPr>
          <p:cNvPr id="19" name="Text 16"/>
          <p:cNvSpPr txBox="1"/>
          <p:nvPr/>
        </p:nvSpPr>
        <p:spPr>
          <a:xfrm>
            <a:off x="6355080" y="2468880"/>
            <a:ext cx="822960" cy="365760"/>
          </a:xfrm>
          <a:prstGeom prst="rect">
            <a:avLst/>
          </a:prstGeom>
          <a:noFill/>
          <a:ln/>
        </p:spPr>
        <p:txBody>
          <a:bodyPr wrap="square" lIns="635" tIns="635" rIns="635" bIns="635" rtlCol="0" anchor="ctr"/>
          <a:lstStyle/>
          <a:p>
            <a:pPr indent="0" marL="0">
              <a:buNone/>
            </a:pPr>
            <a:r>
              <a:rPr lang="en-US" sz="1500" b="1" dirty="0">
                <a:solidFill>
                  <a:schemeClr val="accent2"/>
                </a:solidFill>
              </a:rPr>
              <a:t>Expand</a:t>
            </a:r>
            <a:endParaRPr lang="en-US" sz="1500" dirty="0"/>
          </a:p>
        </p:txBody>
      </p:sp>
      <p:sp>
        <p:nvSpPr>
          <p:cNvPr id="20" name="Shape 17"/>
          <p:cNvSpPr/>
          <p:nvPr/>
        </p:nvSpPr>
        <p:spPr>
          <a:xfrm>
            <a:off x="7315200" y="2011680"/>
            <a:ext cx="457200" cy="1325880"/>
          </a:xfrm>
          <a:prstGeom prst="upArrow">
            <a:avLst/>
          </a:prstGeom>
          <a:solidFill>
            <a:schemeClr val="accent4"/>
          </a:solidFill>
          <a:ln w="6350">
            <a:solidFill>
              <a:schemeClr val="accent4"/>
            </a:solidFill>
            <a:prstDash val="solid"/>
          </a:ln>
        </p:spPr>
      </p:sp>
      <p:sp>
        <p:nvSpPr>
          <p:cNvPr id="21" name="Text 18"/>
          <p:cNvSpPr txBox="1"/>
          <p:nvPr/>
        </p:nvSpPr>
        <p:spPr>
          <a:xfrm>
            <a:off x="7818120" y="2468880"/>
            <a:ext cx="868680" cy="365760"/>
          </a:xfrm>
          <a:prstGeom prst="rect">
            <a:avLst/>
          </a:prstGeom>
          <a:noFill/>
          <a:ln/>
        </p:spPr>
        <p:txBody>
          <a:bodyPr wrap="square" lIns="635" tIns="635" rIns="635" bIns="635" rtlCol="0" anchor="ctr"/>
          <a:lstStyle/>
          <a:p>
            <a:pPr indent="0" marL="0">
              <a:buNone/>
            </a:pPr>
            <a:r>
              <a:rPr lang="en-US" sz="1500" b="1" dirty="0">
                <a:solidFill>
                  <a:schemeClr val="accent4"/>
                </a:solidFill>
              </a:rPr>
              <a:t>Factorise</a:t>
            </a:r>
            <a:endParaRPr lang="en-US" sz="1500" dirty="0"/>
          </a:p>
        </p:txBody>
      </p:sp>
      <p:sp>
        <p:nvSpPr>
          <p:cNvPr id="22" name="Shape 19"/>
          <p:cNvSpPr/>
          <p:nvPr/>
        </p:nvSpPr>
        <p:spPr>
          <a:xfrm>
            <a:off x="5303520" y="3520440"/>
            <a:ext cx="3383280" cy="685800"/>
          </a:xfrm>
          <a:prstGeom prst="roundRect">
            <a:avLst>
              <a:gd name="adj" fmla="val 16000"/>
            </a:avLst>
          </a:prstGeom>
          <a:solidFill>
            <a:schemeClr val="tx1"/>
          </a:solidFill>
          <a:ln w="6350">
            <a:solidFill>
              <a:schemeClr val="tx1"/>
            </a:solidFill>
            <a:prstDash val="solid"/>
          </a:ln>
        </p:spPr>
      </p:sp>
      <p:sp>
        <p:nvSpPr>
          <p:cNvPr id="23" name="Text 20"/>
          <p:cNvSpPr txBox="1"/>
          <p:nvPr/>
        </p:nvSpPr>
        <p:spPr>
          <a:xfrm>
            <a:off x="5303520" y="3520440"/>
            <a:ext cx="3383280" cy="685800"/>
          </a:xfrm>
          <a:prstGeom prst="rect">
            <a:avLst/>
          </a:prstGeom>
          <a:noFill/>
          <a:ln/>
        </p:spPr>
        <p:txBody>
          <a:bodyPr wrap="square" lIns="635" tIns="635" rIns="635" bIns="635" rtlCol="0" anchor="ctr"/>
          <a:lstStyle/>
          <a:p>
            <a:pPr algn="ctr" indent="0" marL="0">
              <a:buNone/>
            </a:pPr>
            <a:r>
              <a:rPr lang="en-US" sz="2200" b="1" dirty="0">
                <a:solidFill>
                  <a:schemeClr val="bg1"/>
                </a:solidFill>
              </a:rPr>
              <a:t>x² + 5x + 6</a:t>
            </a:r>
            <a:endParaRPr lang="en-US" sz="22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Key idea: the grid method</a:t>
            </a:r>
            <a:endParaRPr lang="en-US" sz="3200" dirty="0"/>
          </a:p>
        </p:txBody>
      </p:sp>
      <p:sp>
        <p:nvSpPr>
          <p:cNvPr id="4" name="Text 1"/>
          <p:cNvSpPr txBox="1"/>
          <p:nvPr/>
        </p:nvSpPr>
        <p:spPr>
          <a:xfrm>
            <a:off x="640080" y="1143000"/>
            <a:ext cx="594360" cy="384048"/>
          </a:xfrm>
          <a:prstGeom prst="rect">
            <a:avLst/>
          </a:prstGeom>
          <a:noFill/>
          <a:ln/>
        </p:spPr>
        <p:txBody>
          <a:bodyPr wrap="square" lIns="0" tIns="0" rIns="0" bIns="0" rtlCol="0" anchor="ctr"/>
          <a:lstStyle/>
          <a:p>
            <a:pPr algn="ctr" indent="0" marL="0">
              <a:buNone/>
            </a:pPr>
            <a:r>
              <a:rPr lang="en-US" sz="2400" b="1" dirty="0">
                <a:solidFill>
                  <a:schemeClr val="tx2"/>
                </a:solidFill>
              </a:rPr>
              <a:t>×</a:t>
            </a:r>
            <a:endParaRPr lang="en-US" sz="2400" dirty="0"/>
          </a:p>
        </p:txBody>
      </p:sp>
      <p:sp>
        <p:nvSpPr>
          <p:cNvPr id="5" name="Text 2"/>
          <p:cNvSpPr txBox="1"/>
          <p:nvPr/>
        </p:nvSpPr>
        <p:spPr>
          <a:xfrm>
            <a:off x="1325880" y="1143000"/>
            <a:ext cx="1371600" cy="384048"/>
          </a:xfrm>
          <a:prstGeom prst="rect">
            <a:avLst/>
          </a:prstGeom>
          <a:noFill/>
          <a:ln/>
        </p:spPr>
        <p:txBody>
          <a:bodyPr wrap="square" lIns="0" tIns="0" rIns="0" bIns="0" rtlCol="0" anchor="ctr"/>
          <a:lstStyle/>
          <a:p>
            <a:pPr algn="ctr" indent="0" marL="0">
              <a:buNone/>
            </a:pPr>
            <a:r>
              <a:rPr lang="en-US" sz="2400" b="1" dirty="0">
                <a:solidFill>
                  <a:schemeClr val="tx1"/>
                </a:solidFill>
              </a:rPr>
              <a:t>x</a:t>
            </a:r>
            <a:endParaRPr lang="en-US" sz="2400" dirty="0"/>
          </a:p>
        </p:txBody>
      </p:sp>
      <p:sp>
        <p:nvSpPr>
          <p:cNvPr id="6" name="Text 3"/>
          <p:cNvSpPr txBox="1"/>
          <p:nvPr/>
        </p:nvSpPr>
        <p:spPr>
          <a:xfrm>
            <a:off x="2697480" y="1143000"/>
            <a:ext cx="1051560" cy="384048"/>
          </a:xfrm>
          <a:prstGeom prst="rect">
            <a:avLst/>
          </a:prstGeom>
          <a:noFill/>
          <a:ln/>
        </p:spPr>
        <p:txBody>
          <a:bodyPr wrap="square" lIns="0" tIns="0" rIns="0" bIns="0" rtlCol="0" anchor="ctr"/>
          <a:lstStyle/>
          <a:p>
            <a:pPr algn="ctr" indent="0" marL="0">
              <a:buNone/>
            </a:pPr>
            <a:r>
              <a:rPr lang="en-US" sz="2400" b="1" dirty="0">
                <a:solidFill>
                  <a:schemeClr val="tx1"/>
                </a:solidFill>
              </a:rPr>
              <a:t>+2</a:t>
            </a:r>
            <a:endParaRPr lang="en-US" sz="2400" dirty="0"/>
          </a:p>
        </p:txBody>
      </p:sp>
      <p:sp>
        <p:nvSpPr>
          <p:cNvPr id="7" name="Text 4"/>
          <p:cNvSpPr txBox="1"/>
          <p:nvPr/>
        </p:nvSpPr>
        <p:spPr>
          <a:xfrm>
            <a:off x="640080" y="1600200"/>
            <a:ext cx="594360" cy="1371600"/>
          </a:xfrm>
          <a:prstGeom prst="rect">
            <a:avLst/>
          </a:prstGeom>
          <a:noFill/>
          <a:ln/>
        </p:spPr>
        <p:txBody>
          <a:bodyPr wrap="square" lIns="0" tIns="0" rIns="0" bIns="0" rtlCol="0" anchor="ctr"/>
          <a:lstStyle/>
          <a:p>
            <a:pPr algn="ctr" indent="0" marL="0">
              <a:buNone/>
            </a:pPr>
            <a:r>
              <a:rPr lang="en-US" sz="2400" b="1" dirty="0">
                <a:solidFill>
                  <a:schemeClr val="tx1"/>
                </a:solidFill>
              </a:rPr>
              <a:t>x</a:t>
            </a:r>
            <a:endParaRPr lang="en-US" sz="2400" dirty="0"/>
          </a:p>
        </p:txBody>
      </p:sp>
      <p:sp>
        <p:nvSpPr>
          <p:cNvPr id="8" name="Text 5"/>
          <p:cNvSpPr txBox="1"/>
          <p:nvPr/>
        </p:nvSpPr>
        <p:spPr>
          <a:xfrm>
            <a:off x="640080" y="2971800"/>
            <a:ext cx="594360" cy="1051560"/>
          </a:xfrm>
          <a:prstGeom prst="rect">
            <a:avLst/>
          </a:prstGeom>
          <a:noFill/>
          <a:ln/>
        </p:spPr>
        <p:txBody>
          <a:bodyPr wrap="square" lIns="0" tIns="0" rIns="0" bIns="0" rtlCol="0" anchor="ctr"/>
          <a:lstStyle/>
          <a:p>
            <a:pPr algn="ctr" indent="0" marL="0">
              <a:buNone/>
            </a:pPr>
            <a:r>
              <a:rPr lang="en-US" sz="2400" b="1" dirty="0">
                <a:solidFill>
                  <a:schemeClr val="tx1"/>
                </a:solidFill>
              </a:rPr>
              <a:t>+3</a:t>
            </a:r>
            <a:endParaRPr lang="en-US" sz="2400" dirty="0"/>
          </a:p>
        </p:txBody>
      </p:sp>
      <p:sp>
        <p:nvSpPr>
          <p:cNvPr id="9" name="Text 6"/>
          <p:cNvSpPr/>
          <p:nvPr/>
        </p:nvSpPr>
        <p:spPr>
          <a:xfrm>
            <a:off x="1325880" y="1600200"/>
            <a:ext cx="1371600" cy="1371600"/>
          </a:xfrm>
          <a:prstGeom prst="rect">
            <a:avLst/>
          </a:prstGeom>
          <a:solidFill>
            <a:schemeClr val="accent2"/>
          </a:solidFill>
          <a:ln w="25400">
            <a:solidFill>
              <a:schemeClr val="bg1"/>
            </a:solidFill>
          </a:ln>
        </p:spPr>
        <p:txBody>
          <a:bodyPr wrap="square" lIns="0" tIns="0" rIns="0" bIns="0" rtlCol="0" anchor="ctr"/>
          <a:lstStyle/>
          <a:p>
            <a:pPr algn="ctr" indent="0" marL="0">
              <a:buNone/>
            </a:pPr>
            <a:r>
              <a:rPr lang="en-US" sz="2400" b="1" dirty="0">
                <a:solidFill>
                  <a:schemeClr val="bg1"/>
                </a:solidFill>
              </a:rPr>
              <a:t>x²</a:t>
            </a:r>
            <a:endParaRPr lang="en-US" sz="2400" dirty="0"/>
          </a:p>
        </p:txBody>
      </p:sp>
      <p:sp>
        <p:nvSpPr>
          <p:cNvPr id="10" name="Text 7"/>
          <p:cNvSpPr/>
          <p:nvPr/>
        </p:nvSpPr>
        <p:spPr>
          <a:xfrm>
            <a:off x="2697480" y="1600200"/>
            <a:ext cx="1051560" cy="137160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400" b="1" dirty="0">
                <a:solidFill>
                  <a:schemeClr val="bg1"/>
                </a:solidFill>
              </a:rPr>
              <a:t>2x</a:t>
            </a:r>
            <a:endParaRPr lang="en-US" sz="2400" dirty="0"/>
          </a:p>
        </p:txBody>
      </p:sp>
      <p:sp>
        <p:nvSpPr>
          <p:cNvPr id="11" name="Text 8"/>
          <p:cNvSpPr/>
          <p:nvPr/>
        </p:nvSpPr>
        <p:spPr>
          <a:xfrm>
            <a:off x="1325880" y="2971800"/>
            <a:ext cx="1371600" cy="105156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400" b="1" dirty="0">
                <a:solidFill>
                  <a:schemeClr val="bg1"/>
                </a:solidFill>
              </a:rPr>
              <a:t>3x</a:t>
            </a:r>
            <a:endParaRPr lang="en-US" sz="2400" dirty="0"/>
          </a:p>
        </p:txBody>
      </p:sp>
      <p:sp>
        <p:nvSpPr>
          <p:cNvPr id="12" name="Text 9"/>
          <p:cNvSpPr/>
          <p:nvPr/>
        </p:nvSpPr>
        <p:spPr>
          <a:xfrm>
            <a:off x="2697480" y="2971800"/>
            <a:ext cx="1051560" cy="1051560"/>
          </a:xfrm>
          <a:prstGeom prst="rect">
            <a:avLst/>
          </a:prstGeom>
          <a:solidFill>
            <a:schemeClr val="accent3"/>
          </a:solidFill>
          <a:ln w="25400">
            <a:solidFill>
              <a:schemeClr val="bg1"/>
            </a:solidFill>
          </a:ln>
        </p:spPr>
        <p:txBody>
          <a:bodyPr wrap="square" lIns="0" tIns="0" rIns="0" bIns="0" rtlCol="0" anchor="ctr"/>
          <a:lstStyle/>
          <a:p>
            <a:pPr algn="ctr" indent="0" marL="0">
              <a:buNone/>
            </a:pPr>
            <a:r>
              <a:rPr lang="en-US" sz="2400" b="1" dirty="0">
                <a:solidFill>
                  <a:schemeClr val="tx1"/>
                </a:solidFill>
              </a:rPr>
              <a:t>6</a:t>
            </a:r>
            <a:endParaRPr lang="en-US" sz="2400" dirty="0"/>
          </a:p>
        </p:txBody>
      </p:sp>
      <p:sp>
        <p:nvSpPr>
          <p:cNvPr id="13" name="Shape 10"/>
          <p:cNvSpPr/>
          <p:nvPr/>
        </p:nvSpPr>
        <p:spPr>
          <a:xfrm>
            <a:off x="548640" y="4215384"/>
            <a:ext cx="237744" cy="237744"/>
          </a:xfrm>
          <a:prstGeom prst="roundRect">
            <a:avLst>
              <a:gd name="adj" fmla="val 19231"/>
            </a:avLst>
          </a:prstGeom>
          <a:solidFill>
            <a:schemeClr val="accent2"/>
          </a:solidFill>
          <a:ln w="6350">
            <a:solidFill>
              <a:schemeClr val="accent2"/>
            </a:solidFill>
            <a:prstDash val="solid"/>
          </a:ln>
        </p:spPr>
      </p:sp>
      <p:sp>
        <p:nvSpPr>
          <p:cNvPr id="14" name="Text 11"/>
          <p:cNvSpPr txBox="1"/>
          <p:nvPr/>
        </p:nvSpPr>
        <p:spPr>
          <a:xfrm>
            <a:off x="841248" y="4160520"/>
            <a:ext cx="1005840" cy="347472"/>
          </a:xfrm>
          <a:prstGeom prst="rect">
            <a:avLst/>
          </a:prstGeom>
          <a:noFill/>
          <a:ln/>
        </p:spPr>
        <p:txBody>
          <a:bodyPr wrap="square" lIns="0" tIns="0" rIns="0" bIns="0" rtlCol="0" anchor="ctr"/>
          <a:lstStyle/>
          <a:p>
            <a:pPr indent="0" marL="0">
              <a:buNone/>
            </a:pPr>
            <a:r>
              <a:rPr lang="en-US" sz="1300" dirty="0">
                <a:solidFill>
                  <a:schemeClr val="tx2"/>
                </a:solidFill>
              </a:rPr>
              <a:t>x² term</a:t>
            </a:r>
            <a:endParaRPr lang="en-US" sz="1300" dirty="0"/>
          </a:p>
        </p:txBody>
      </p:sp>
      <p:sp>
        <p:nvSpPr>
          <p:cNvPr id="15" name="Shape 12"/>
          <p:cNvSpPr/>
          <p:nvPr/>
        </p:nvSpPr>
        <p:spPr>
          <a:xfrm>
            <a:off x="1874520" y="4215384"/>
            <a:ext cx="237744" cy="237744"/>
          </a:xfrm>
          <a:prstGeom prst="roundRect">
            <a:avLst>
              <a:gd name="adj" fmla="val 19231"/>
            </a:avLst>
          </a:prstGeom>
          <a:solidFill>
            <a:schemeClr val="accent4"/>
          </a:solidFill>
          <a:ln w="6350">
            <a:solidFill>
              <a:schemeClr val="accent4"/>
            </a:solidFill>
            <a:prstDash val="solid"/>
          </a:ln>
        </p:spPr>
      </p:sp>
      <p:sp>
        <p:nvSpPr>
          <p:cNvPr id="16" name="Text 13"/>
          <p:cNvSpPr txBox="1"/>
          <p:nvPr/>
        </p:nvSpPr>
        <p:spPr>
          <a:xfrm>
            <a:off x="2167128" y="4160520"/>
            <a:ext cx="1005840" cy="347472"/>
          </a:xfrm>
          <a:prstGeom prst="rect">
            <a:avLst/>
          </a:prstGeom>
          <a:noFill/>
          <a:ln/>
        </p:spPr>
        <p:txBody>
          <a:bodyPr wrap="square" lIns="0" tIns="0" rIns="0" bIns="0" rtlCol="0" anchor="ctr"/>
          <a:lstStyle/>
          <a:p>
            <a:pPr indent="0" marL="0">
              <a:buNone/>
            </a:pPr>
            <a:r>
              <a:rPr lang="en-US" sz="1300" dirty="0">
                <a:solidFill>
                  <a:schemeClr val="tx2"/>
                </a:solidFill>
              </a:rPr>
              <a:t>x terms</a:t>
            </a:r>
            <a:endParaRPr lang="en-US" sz="1300" dirty="0"/>
          </a:p>
        </p:txBody>
      </p:sp>
      <p:sp>
        <p:nvSpPr>
          <p:cNvPr id="17" name="Shape 14"/>
          <p:cNvSpPr/>
          <p:nvPr/>
        </p:nvSpPr>
        <p:spPr>
          <a:xfrm>
            <a:off x="3200400" y="4215384"/>
            <a:ext cx="237744" cy="237744"/>
          </a:xfrm>
          <a:prstGeom prst="roundRect">
            <a:avLst>
              <a:gd name="adj" fmla="val 19231"/>
            </a:avLst>
          </a:prstGeom>
          <a:solidFill>
            <a:schemeClr val="accent3"/>
          </a:solidFill>
          <a:ln w="6350">
            <a:solidFill>
              <a:schemeClr val="accent3"/>
            </a:solidFill>
            <a:prstDash val="solid"/>
          </a:ln>
        </p:spPr>
      </p:sp>
      <p:sp>
        <p:nvSpPr>
          <p:cNvPr id="18" name="Text 15"/>
          <p:cNvSpPr txBox="1"/>
          <p:nvPr/>
        </p:nvSpPr>
        <p:spPr>
          <a:xfrm>
            <a:off x="3493008" y="4160520"/>
            <a:ext cx="1005840" cy="347472"/>
          </a:xfrm>
          <a:prstGeom prst="rect">
            <a:avLst/>
          </a:prstGeom>
          <a:noFill/>
          <a:ln/>
        </p:spPr>
        <p:txBody>
          <a:bodyPr wrap="square" lIns="0" tIns="0" rIns="0" bIns="0" rtlCol="0" anchor="ctr"/>
          <a:lstStyle/>
          <a:p>
            <a:pPr indent="0" marL="0">
              <a:buNone/>
            </a:pPr>
            <a:r>
              <a:rPr lang="en-US" sz="1300" dirty="0">
                <a:solidFill>
                  <a:schemeClr val="tx2"/>
                </a:solidFill>
              </a:rPr>
              <a:t>number term</a:t>
            </a:r>
            <a:endParaRPr lang="en-US" sz="1300" dirty="0"/>
          </a:p>
        </p:txBody>
      </p:sp>
      <p:sp>
        <p:nvSpPr>
          <p:cNvPr id="19" name="Shape 16"/>
          <p:cNvSpPr/>
          <p:nvPr/>
        </p:nvSpPr>
        <p:spPr>
          <a:xfrm>
            <a:off x="4526280" y="1097280"/>
            <a:ext cx="4160520" cy="3429000"/>
          </a:xfrm>
          <a:prstGeom prst="roundRect">
            <a:avLst>
              <a:gd name="adj" fmla="val 3200"/>
            </a:avLst>
          </a:prstGeom>
          <a:solidFill>
            <a:schemeClr val="bg2"/>
          </a:solidFill>
          <a:ln w="6350">
            <a:solidFill>
              <a:schemeClr val="bg2"/>
            </a:solidFill>
            <a:prstDash val="solid"/>
          </a:ln>
        </p:spPr>
      </p:sp>
      <p:sp>
        <p:nvSpPr>
          <p:cNvPr id="20" name="Text 17"/>
          <p:cNvSpPr txBox="1"/>
          <p:nvPr/>
        </p:nvSpPr>
        <p:spPr>
          <a:xfrm>
            <a:off x="4754880" y="1234440"/>
            <a:ext cx="3749040" cy="457200"/>
          </a:xfrm>
          <a:prstGeom prst="rect">
            <a:avLst/>
          </a:prstGeom>
          <a:noFill/>
          <a:ln/>
        </p:spPr>
        <p:txBody>
          <a:bodyPr wrap="square" lIns="635" tIns="635" rIns="635" bIns="635" rtlCol="0" anchor="t"/>
          <a:lstStyle/>
          <a:p>
            <a:pPr indent="0" marL="0">
              <a:buNone/>
            </a:pPr>
            <a:r>
              <a:rPr lang="en-US" sz="2000" b="1" dirty="0">
                <a:solidFill>
                  <a:schemeClr val="tx1"/>
                </a:solidFill>
                <a:latin typeface="+mj-lt" pitchFamily="34" charset="0"/>
                <a:ea typeface="+mj-lt" pitchFamily="34" charset="-122"/>
                <a:cs typeface="+mj-lt" pitchFamily="34" charset="-120"/>
              </a:rPr>
              <a:t>(x + 3)(x + 2)</a:t>
            </a:r>
            <a:endParaRPr lang="en-US" sz="2000" dirty="0"/>
          </a:p>
        </p:txBody>
      </p:sp>
      <p:sp>
        <p:nvSpPr>
          <p:cNvPr id="21" name="Text 18"/>
          <p:cNvSpPr/>
          <p:nvPr/>
        </p:nvSpPr>
        <p:spPr>
          <a:xfrm>
            <a:off x="4754880" y="18288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22" name="Text 19"/>
          <p:cNvSpPr txBox="1"/>
          <p:nvPr/>
        </p:nvSpPr>
        <p:spPr>
          <a:xfrm>
            <a:off x="5257800" y="1810512"/>
            <a:ext cx="3246120" cy="576072"/>
          </a:xfrm>
          <a:prstGeom prst="rect">
            <a:avLst/>
          </a:prstGeom>
          <a:noFill/>
          <a:ln/>
        </p:spPr>
        <p:txBody>
          <a:bodyPr wrap="square" lIns="635" tIns="635" rIns="635" bIns="635" rtlCol="0" anchor="t"/>
          <a:lstStyle/>
          <a:p>
            <a:pPr indent="0" marL="0">
              <a:buNone/>
            </a:pPr>
            <a:r>
              <a:rPr lang="en-US" sz="1500" dirty="0">
                <a:solidFill>
                  <a:schemeClr val="tx1"/>
                </a:solidFill>
              </a:rPr>
              <a:t>Multiply every term in one bracket by every term in the other</a:t>
            </a:r>
            <a:endParaRPr lang="en-US" sz="1500" dirty="0"/>
          </a:p>
        </p:txBody>
      </p:sp>
      <p:sp>
        <p:nvSpPr>
          <p:cNvPr id="23" name="Text 20"/>
          <p:cNvSpPr/>
          <p:nvPr/>
        </p:nvSpPr>
        <p:spPr>
          <a:xfrm>
            <a:off x="4754880" y="2450592"/>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24" name="Text 21"/>
          <p:cNvSpPr txBox="1"/>
          <p:nvPr/>
        </p:nvSpPr>
        <p:spPr>
          <a:xfrm>
            <a:off x="5257800" y="2432304"/>
            <a:ext cx="3246120" cy="576072"/>
          </a:xfrm>
          <a:prstGeom prst="rect">
            <a:avLst/>
          </a:prstGeom>
          <a:noFill/>
          <a:ln/>
        </p:spPr>
        <p:txBody>
          <a:bodyPr wrap="square" lIns="635" tIns="635" rIns="635" bIns="635" rtlCol="0" anchor="t"/>
          <a:lstStyle/>
          <a:p>
            <a:pPr indent="0" marL="0">
              <a:buNone/>
            </a:pPr>
            <a:r>
              <a:rPr lang="en-US" sz="1500" dirty="0">
                <a:solidFill>
                  <a:schemeClr val="tx1"/>
                </a:solidFill>
              </a:rPr>
              <a:t>Four boxes: x², 2x, 3x and 6</a:t>
            </a:r>
            <a:endParaRPr lang="en-US" sz="1500" dirty="0"/>
          </a:p>
        </p:txBody>
      </p:sp>
      <p:sp>
        <p:nvSpPr>
          <p:cNvPr id="25" name="Text 22"/>
          <p:cNvSpPr/>
          <p:nvPr/>
        </p:nvSpPr>
        <p:spPr>
          <a:xfrm>
            <a:off x="4754880" y="3072384"/>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26" name="Text 23"/>
          <p:cNvSpPr txBox="1"/>
          <p:nvPr/>
        </p:nvSpPr>
        <p:spPr>
          <a:xfrm>
            <a:off x="5257800" y="3054096"/>
            <a:ext cx="3246120" cy="576072"/>
          </a:xfrm>
          <a:prstGeom prst="rect">
            <a:avLst/>
          </a:prstGeom>
          <a:noFill/>
          <a:ln/>
        </p:spPr>
        <p:txBody>
          <a:bodyPr wrap="square" lIns="635" tIns="635" rIns="635" bIns="635" rtlCol="0" anchor="t"/>
          <a:lstStyle/>
          <a:p>
            <a:pPr indent="0" marL="0">
              <a:buNone/>
            </a:pPr>
            <a:r>
              <a:rPr lang="en-US" sz="1500" dirty="0">
                <a:solidFill>
                  <a:schemeClr val="tx1"/>
                </a:solidFill>
              </a:rPr>
              <a:t>Collect the like x terms: 2x + 3x = 5x</a:t>
            </a:r>
            <a:endParaRPr lang="en-US" sz="1500" dirty="0"/>
          </a:p>
        </p:txBody>
      </p:sp>
      <p:sp>
        <p:nvSpPr>
          <p:cNvPr id="27" name="Text 24"/>
          <p:cNvSpPr/>
          <p:nvPr/>
        </p:nvSpPr>
        <p:spPr>
          <a:xfrm>
            <a:off x="4754880" y="3694176"/>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8" name="Text 25"/>
          <p:cNvSpPr txBox="1"/>
          <p:nvPr/>
        </p:nvSpPr>
        <p:spPr>
          <a:xfrm>
            <a:off x="5257800" y="3675888"/>
            <a:ext cx="3246120" cy="576072"/>
          </a:xfrm>
          <a:prstGeom prst="rect">
            <a:avLst/>
          </a:prstGeom>
          <a:noFill/>
          <a:ln/>
        </p:spPr>
        <p:txBody>
          <a:bodyPr wrap="square" lIns="635" tIns="635" rIns="635" bIns="635" rtlCol="0" anchor="t"/>
          <a:lstStyle/>
          <a:p>
            <a:pPr indent="0" marL="0">
              <a:buNone/>
            </a:pPr>
            <a:r>
              <a:rPr lang="en-US" sz="1500" dirty="0">
                <a:solidFill>
                  <a:schemeClr val="tx1"/>
                </a:solidFill>
              </a:rPr>
              <a:t>Answer: </a:t>
            </a:r>
            <a:pPr indent="0" marL="0">
              <a:buNone/>
            </a:pPr>
            <a:r>
              <a:rPr lang="en-US" sz="1500" b="1" dirty="0">
                <a:solidFill>
                  <a:schemeClr val="accent1"/>
                </a:solidFill>
              </a:rPr>
              <a:t>x² + 5x + 6</a:t>
            </a:r>
            <a:endParaRPr lang="en-US" sz="15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ph idx="100" type="title" hasCustomPrompt="1"/>
          </p:nvPr>
        </p:nvSpPr>
        <p:spPr>
          <a:xfrm>
            <a:off x="548640" y="1554480"/>
            <a:ext cx="8046720" cy="100584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Part 1: Expanding brackets</a:t>
            </a:r>
            <a:endParaRPr lang="en-US" sz="4000" dirty="0"/>
          </a:p>
        </p:txBody>
      </p:sp>
      <p:sp>
        <p:nvSpPr>
          <p:cNvPr id="3" name="Text 0"/>
          <p:cNvSpPr/>
          <p:nvPr>
            <p:ph idx="101" type="body" hasCustomPrompt="1"/>
          </p:nvPr>
        </p:nvSpPr>
        <p:spPr>
          <a:xfrm>
            <a:off x="548640" y="2743200"/>
            <a:ext cx="8046720" cy="822960"/>
          </a:xfrm>
          <a:prstGeom prst="rect">
            <a:avLst/>
          </a:prstGeom>
          <a:noFill/>
          <a:ln/>
        </p:spPr>
        <p:txBody>
          <a:bodyPr wrap="square" lIns="0" tIns="0" rIns="0" bIns="0" rtlCol="0" anchor="t"/>
          <a:lstStyle/>
          <a:p>
            <a:pPr algn="l" indent="0" marL="0">
              <a:buNone/>
            </a:pPr>
            <a:r>
              <a:rPr lang="en-US" sz="1800" dirty="0">
                <a:solidFill>
                  <a:srgbClr val="C9D1E0"/>
                </a:solidFill>
              </a:rPr>
              <a:t>Multiply every term in one bracket by every term in the other</a:t>
            </a:r>
            <a:endParaRPr lang="en-US"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The method: expanding double brackets</a:t>
            </a:r>
            <a:endParaRPr lang="en-US" sz="3200" dirty="0"/>
          </a:p>
        </p:txBody>
      </p:sp>
      <p:sp>
        <p:nvSpPr>
          <p:cNvPr id="4" name="Shape 1"/>
          <p:cNvSpPr/>
          <p:nvPr/>
        </p:nvSpPr>
        <p:spPr>
          <a:xfrm>
            <a:off x="457200" y="1097280"/>
            <a:ext cx="1920240" cy="2240280"/>
          </a:xfrm>
          <a:prstGeom prst="roundRect">
            <a:avLst>
              <a:gd name="adj" fmla="val 5714"/>
            </a:avLst>
          </a:prstGeom>
          <a:solidFill>
            <a:schemeClr val="bg2"/>
          </a:solidFill>
          <a:ln w="6350">
            <a:solidFill>
              <a:schemeClr val="bg2"/>
            </a:solidFill>
            <a:prstDash val="solid"/>
          </a:ln>
        </p:spPr>
      </p:sp>
      <p:sp>
        <p:nvSpPr>
          <p:cNvPr id="5" name="Text 2"/>
          <p:cNvSpPr/>
          <p:nvPr/>
        </p:nvSpPr>
        <p:spPr>
          <a:xfrm>
            <a:off x="640080" y="1261872"/>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 3"/>
          <p:cNvSpPr txBox="1"/>
          <p:nvPr/>
        </p:nvSpPr>
        <p:spPr>
          <a:xfrm>
            <a:off x="1188720" y="1261872"/>
            <a:ext cx="1097280" cy="438912"/>
          </a:xfrm>
          <a:prstGeom prst="rect">
            <a:avLst/>
          </a:prstGeom>
          <a:noFill/>
          <a:ln/>
        </p:spPr>
        <p:txBody>
          <a:bodyPr wrap="square" lIns="635" tIns="635" rIns="635" bIns="635" rtlCol="0" anchor="ctr"/>
          <a:lstStyle/>
          <a:p>
            <a:pPr indent="0" marL="0">
              <a:buNone/>
            </a:pPr>
            <a:r>
              <a:rPr lang="en-US" sz="1800" b="1" dirty="0">
                <a:solidFill>
                  <a:schemeClr val="tx1"/>
                </a:solidFill>
                <a:latin typeface="+mj-lt" pitchFamily="34" charset="0"/>
                <a:ea typeface="+mj-lt" pitchFamily="34" charset="-122"/>
                <a:cs typeface="+mj-lt" pitchFamily="34" charset="-120"/>
              </a:rPr>
              <a:t>Set up</a:t>
            </a:r>
            <a:endParaRPr lang="en-US" sz="1800" dirty="0"/>
          </a:p>
        </p:txBody>
      </p:sp>
      <p:sp>
        <p:nvSpPr>
          <p:cNvPr id="7" name="Text 4"/>
          <p:cNvSpPr txBox="1"/>
          <p:nvPr/>
        </p:nvSpPr>
        <p:spPr>
          <a:xfrm>
            <a:off x="640080" y="1828800"/>
            <a:ext cx="1600200" cy="1417320"/>
          </a:xfrm>
          <a:prstGeom prst="rect">
            <a:avLst/>
          </a:prstGeom>
          <a:noFill/>
          <a:ln/>
        </p:spPr>
        <p:txBody>
          <a:bodyPr wrap="square" lIns="635" tIns="635" rIns="635" bIns="635" rtlCol="0" anchor="t"/>
          <a:lstStyle/>
          <a:p>
            <a:pPr indent="0" marL="0">
              <a:buNone/>
            </a:pPr>
            <a:r>
              <a:rPr lang="en-US" sz="1500" dirty="0">
                <a:solidFill>
                  <a:schemeClr val="tx1"/>
                </a:solidFill>
              </a:rPr>
              <a:t>Draw a 2 by 2 grid. One bracket goes across the top, the other down the side.</a:t>
            </a:r>
            <a:endParaRPr lang="en-US" sz="1500" dirty="0"/>
          </a:p>
        </p:txBody>
      </p:sp>
      <p:sp>
        <p:nvSpPr>
          <p:cNvPr id="8" name="Shape 5"/>
          <p:cNvSpPr/>
          <p:nvPr/>
        </p:nvSpPr>
        <p:spPr>
          <a:xfrm>
            <a:off x="2560320" y="1097280"/>
            <a:ext cx="1920240" cy="2240280"/>
          </a:xfrm>
          <a:prstGeom prst="roundRect">
            <a:avLst>
              <a:gd name="adj" fmla="val 5714"/>
            </a:avLst>
          </a:prstGeom>
          <a:solidFill>
            <a:schemeClr val="bg2"/>
          </a:solidFill>
          <a:ln w="6350">
            <a:solidFill>
              <a:schemeClr val="bg2"/>
            </a:solidFill>
            <a:prstDash val="solid"/>
          </a:ln>
        </p:spPr>
      </p:sp>
      <p:sp>
        <p:nvSpPr>
          <p:cNvPr id="9" name="Text 6"/>
          <p:cNvSpPr/>
          <p:nvPr/>
        </p:nvSpPr>
        <p:spPr>
          <a:xfrm>
            <a:off x="2743200" y="1261872"/>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0" name="Text 7"/>
          <p:cNvSpPr txBox="1"/>
          <p:nvPr/>
        </p:nvSpPr>
        <p:spPr>
          <a:xfrm>
            <a:off x="3291840" y="1261872"/>
            <a:ext cx="1097280" cy="438912"/>
          </a:xfrm>
          <a:prstGeom prst="rect">
            <a:avLst/>
          </a:prstGeom>
          <a:noFill/>
          <a:ln/>
        </p:spPr>
        <p:txBody>
          <a:bodyPr wrap="square" lIns="635" tIns="635" rIns="635" bIns="635" rtlCol="0" anchor="ctr"/>
          <a:lstStyle/>
          <a:p>
            <a:pPr indent="0" marL="0">
              <a:buNone/>
            </a:pPr>
            <a:r>
              <a:rPr lang="en-US" sz="1800" b="1" dirty="0">
                <a:solidFill>
                  <a:schemeClr val="tx1"/>
                </a:solidFill>
                <a:latin typeface="+mj-lt" pitchFamily="34" charset="0"/>
                <a:ea typeface="+mj-lt" pitchFamily="34" charset="-122"/>
                <a:cs typeface="+mj-lt" pitchFamily="34" charset="-120"/>
              </a:rPr>
              <a:t>Multiply</a:t>
            </a:r>
            <a:endParaRPr lang="en-US" sz="1800" dirty="0"/>
          </a:p>
        </p:txBody>
      </p:sp>
      <p:sp>
        <p:nvSpPr>
          <p:cNvPr id="11" name="Text 8"/>
          <p:cNvSpPr txBox="1"/>
          <p:nvPr/>
        </p:nvSpPr>
        <p:spPr>
          <a:xfrm>
            <a:off x="2743200" y="1828800"/>
            <a:ext cx="1600200" cy="1417320"/>
          </a:xfrm>
          <a:prstGeom prst="rect">
            <a:avLst/>
          </a:prstGeom>
          <a:noFill/>
          <a:ln/>
        </p:spPr>
        <p:txBody>
          <a:bodyPr wrap="square" lIns="635" tIns="635" rIns="635" bIns="635" rtlCol="0" anchor="t"/>
          <a:lstStyle/>
          <a:p>
            <a:pPr indent="0" marL="0">
              <a:buNone/>
            </a:pPr>
            <a:r>
              <a:rPr lang="en-US" sz="1500" dirty="0">
                <a:solidFill>
                  <a:schemeClr val="tx1"/>
                </a:solidFill>
              </a:rPr>
              <a:t>Multiply to fill each box. Keep the sign with each term.</a:t>
            </a:r>
            <a:endParaRPr lang="en-US" sz="1500" dirty="0"/>
          </a:p>
        </p:txBody>
      </p:sp>
      <p:sp>
        <p:nvSpPr>
          <p:cNvPr id="12" name="Shape 9"/>
          <p:cNvSpPr/>
          <p:nvPr/>
        </p:nvSpPr>
        <p:spPr>
          <a:xfrm>
            <a:off x="4663440" y="1097280"/>
            <a:ext cx="1920240" cy="2240280"/>
          </a:xfrm>
          <a:prstGeom prst="roundRect">
            <a:avLst>
              <a:gd name="adj" fmla="val 5714"/>
            </a:avLst>
          </a:prstGeom>
          <a:solidFill>
            <a:schemeClr val="bg2"/>
          </a:solidFill>
          <a:ln w="6350">
            <a:solidFill>
              <a:schemeClr val="bg2"/>
            </a:solidFill>
            <a:prstDash val="solid"/>
          </a:ln>
        </p:spPr>
      </p:sp>
      <p:sp>
        <p:nvSpPr>
          <p:cNvPr id="13" name="Text 10"/>
          <p:cNvSpPr/>
          <p:nvPr/>
        </p:nvSpPr>
        <p:spPr>
          <a:xfrm>
            <a:off x="4846320" y="1261872"/>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4" name="Text 11"/>
          <p:cNvSpPr txBox="1"/>
          <p:nvPr/>
        </p:nvSpPr>
        <p:spPr>
          <a:xfrm>
            <a:off x="5394960" y="1261872"/>
            <a:ext cx="1097280" cy="438912"/>
          </a:xfrm>
          <a:prstGeom prst="rect">
            <a:avLst/>
          </a:prstGeom>
          <a:noFill/>
          <a:ln/>
        </p:spPr>
        <p:txBody>
          <a:bodyPr wrap="square" lIns="635" tIns="635" rIns="635" bIns="635" rtlCol="0" anchor="ctr"/>
          <a:lstStyle/>
          <a:p>
            <a:pPr indent="0" marL="0">
              <a:buNone/>
            </a:pPr>
            <a:r>
              <a:rPr lang="en-US" sz="1800" b="1" dirty="0">
                <a:solidFill>
                  <a:schemeClr val="tx1"/>
                </a:solidFill>
                <a:latin typeface="+mj-lt" pitchFamily="34" charset="0"/>
                <a:ea typeface="+mj-lt" pitchFamily="34" charset="-122"/>
                <a:cs typeface="+mj-lt" pitchFamily="34" charset="-120"/>
              </a:rPr>
              <a:t>Collect</a:t>
            </a:r>
            <a:endParaRPr lang="en-US" sz="1800" dirty="0"/>
          </a:p>
        </p:txBody>
      </p:sp>
      <p:sp>
        <p:nvSpPr>
          <p:cNvPr id="15" name="Text 12"/>
          <p:cNvSpPr txBox="1"/>
          <p:nvPr/>
        </p:nvSpPr>
        <p:spPr>
          <a:xfrm>
            <a:off x="4846320" y="1828800"/>
            <a:ext cx="1600200" cy="1417320"/>
          </a:xfrm>
          <a:prstGeom prst="rect">
            <a:avLst/>
          </a:prstGeom>
          <a:noFill/>
          <a:ln/>
        </p:spPr>
        <p:txBody>
          <a:bodyPr wrap="square" lIns="635" tIns="635" rIns="635" bIns="635" rtlCol="0" anchor="t"/>
          <a:lstStyle/>
          <a:p>
            <a:pPr indent="0" marL="0">
              <a:buNone/>
            </a:pPr>
            <a:r>
              <a:rPr lang="en-US" sz="1500" dirty="0">
                <a:solidFill>
                  <a:schemeClr val="tx1"/>
                </a:solidFill>
              </a:rPr>
              <a:t>Add the two x terms together. They are like terms.</a:t>
            </a:r>
            <a:endParaRPr lang="en-US" sz="1500" dirty="0"/>
          </a:p>
        </p:txBody>
      </p:sp>
      <p:sp>
        <p:nvSpPr>
          <p:cNvPr id="16" name="Shape 13"/>
          <p:cNvSpPr/>
          <p:nvPr/>
        </p:nvSpPr>
        <p:spPr>
          <a:xfrm>
            <a:off x="6766560" y="1097280"/>
            <a:ext cx="1920240" cy="2240280"/>
          </a:xfrm>
          <a:prstGeom prst="roundRect">
            <a:avLst>
              <a:gd name="adj" fmla="val 5714"/>
            </a:avLst>
          </a:prstGeom>
          <a:solidFill>
            <a:schemeClr val="bg2"/>
          </a:solidFill>
          <a:ln w="6350">
            <a:solidFill>
              <a:schemeClr val="bg2"/>
            </a:solidFill>
            <a:prstDash val="solid"/>
          </a:ln>
        </p:spPr>
      </p:sp>
      <p:sp>
        <p:nvSpPr>
          <p:cNvPr id="17" name="Text 14"/>
          <p:cNvSpPr/>
          <p:nvPr/>
        </p:nvSpPr>
        <p:spPr>
          <a:xfrm>
            <a:off x="6949440" y="1261872"/>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8" name="Text 15"/>
          <p:cNvSpPr txBox="1"/>
          <p:nvPr/>
        </p:nvSpPr>
        <p:spPr>
          <a:xfrm>
            <a:off x="7498080" y="1261872"/>
            <a:ext cx="1097280" cy="438912"/>
          </a:xfrm>
          <a:prstGeom prst="rect">
            <a:avLst/>
          </a:prstGeom>
          <a:noFill/>
          <a:ln/>
        </p:spPr>
        <p:txBody>
          <a:bodyPr wrap="square" lIns="635" tIns="635" rIns="635" bIns="635" rtlCol="0" anchor="ctr"/>
          <a:lstStyle/>
          <a:p>
            <a:pPr indent="0" marL="0">
              <a:buNone/>
            </a:pPr>
            <a:r>
              <a:rPr lang="en-US" sz="1800" b="1" dirty="0">
                <a:solidFill>
                  <a:schemeClr val="tx1"/>
                </a:solidFill>
                <a:latin typeface="+mj-lt" pitchFamily="34" charset="0"/>
                <a:ea typeface="+mj-lt" pitchFamily="34" charset="-122"/>
                <a:cs typeface="+mj-lt" pitchFamily="34" charset="-120"/>
              </a:rPr>
              <a:t>Write</a:t>
            </a:r>
            <a:endParaRPr lang="en-US" sz="1800" dirty="0"/>
          </a:p>
        </p:txBody>
      </p:sp>
      <p:sp>
        <p:nvSpPr>
          <p:cNvPr id="19" name="Text 16"/>
          <p:cNvSpPr txBox="1"/>
          <p:nvPr/>
        </p:nvSpPr>
        <p:spPr>
          <a:xfrm>
            <a:off x="6949440" y="1828800"/>
            <a:ext cx="1600200" cy="1417320"/>
          </a:xfrm>
          <a:prstGeom prst="rect">
            <a:avLst/>
          </a:prstGeom>
          <a:noFill/>
          <a:ln/>
        </p:spPr>
        <p:txBody>
          <a:bodyPr wrap="square" lIns="635" tIns="635" rIns="635" bIns="635" rtlCol="0" anchor="t"/>
          <a:lstStyle/>
          <a:p>
            <a:pPr indent="0" marL="0">
              <a:buNone/>
            </a:pPr>
            <a:r>
              <a:rPr lang="en-US" sz="1500" dirty="0">
                <a:solidFill>
                  <a:schemeClr val="tx1"/>
                </a:solidFill>
              </a:rPr>
              <a:t>Write the answer in order: x² term, then x term, then number.</a:t>
            </a:r>
            <a:endParaRPr lang="en-US" sz="1500" dirty="0"/>
          </a:p>
        </p:txBody>
      </p:sp>
      <p:sp>
        <p:nvSpPr>
          <p:cNvPr id="20" name="Shape 17"/>
          <p:cNvSpPr/>
          <p:nvPr/>
        </p:nvSpPr>
        <p:spPr>
          <a:xfrm>
            <a:off x="457200" y="3566160"/>
            <a:ext cx="4023360" cy="960120"/>
          </a:xfrm>
          <a:prstGeom prst="roundRect">
            <a:avLst>
              <a:gd name="adj" fmla="val 11429"/>
            </a:avLst>
          </a:prstGeom>
          <a:solidFill>
            <a:schemeClr val="bg2"/>
          </a:solidFill>
          <a:ln w="6350">
            <a:solidFill>
              <a:schemeClr val="bg2"/>
            </a:solidFill>
            <a:prstDash val="solid"/>
          </a:ln>
        </p:spPr>
      </p:sp>
      <p:sp>
        <p:nvSpPr>
          <p:cNvPr id="21" name="Text 18"/>
          <p:cNvSpPr txBox="1"/>
          <p:nvPr/>
        </p:nvSpPr>
        <p:spPr>
          <a:xfrm>
            <a:off x="640080" y="3639312"/>
            <a:ext cx="3657600" cy="822960"/>
          </a:xfrm>
          <a:prstGeom prst="rect">
            <a:avLst/>
          </a:prstGeom>
          <a:noFill/>
          <a:ln/>
        </p:spPr>
        <p:txBody>
          <a:bodyPr wrap="square" lIns="635" tIns="635" rIns="635" bIns="635" rtlCol="0" anchor="t"/>
          <a:lstStyle/>
          <a:p>
            <a:pPr indent="0" marL="0">
              <a:buNone/>
            </a:pPr>
            <a:r>
              <a:rPr lang="en-US" sz="1600" b="1" dirty="0">
                <a:solidFill>
                  <a:schemeClr val="tx1"/>
                </a:solidFill>
              </a:rPr>
              <a:t>Single bracket</a:t>
            </a:r>
            <a:endParaRPr lang="en-US" sz="1600" dirty="0"/>
          </a:p>
          <a:p>
            <a:pPr indent="0" marL="0">
              <a:buNone/>
            </a:pPr>
            <a:r>
              <a:rPr lang="en-US" sz="1600" dirty="0">
                <a:solidFill>
                  <a:schemeClr val="tx1"/>
                </a:solidFill>
              </a:rPr>
              <a:t>4(2x − 3) = </a:t>
            </a:r>
            <a:pPr indent="0" marL="0">
              <a:buNone/>
            </a:pPr>
            <a:r>
              <a:rPr lang="en-US" sz="1600" b="1" dirty="0">
                <a:solidFill>
                  <a:schemeClr val="accent1"/>
                </a:solidFill>
              </a:rPr>
              <a:t>8x − 12</a:t>
            </a:r>
            <a:endParaRPr lang="en-US" sz="1600" dirty="0"/>
          </a:p>
        </p:txBody>
      </p:sp>
      <p:sp>
        <p:nvSpPr>
          <p:cNvPr id="22" name="Shape 19"/>
          <p:cNvSpPr/>
          <p:nvPr/>
        </p:nvSpPr>
        <p:spPr>
          <a:xfrm>
            <a:off x="4663440" y="3566160"/>
            <a:ext cx="4023360" cy="960120"/>
          </a:xfrm>
          <a:prstGeom prst="roundRect">
            <a:avLst>
              <a:gd name="adj" fmla="val 11429"/>
            </a:avLst>
          </a:prstGeom>
          <a:solidFill>
            <a:schemeClr val="bg2"/>
          </a:solidFill>
          <a:ln w="6350">
            <a:solidFill>
              <a:schemeClr val="bg2"/>
            </a:solidFill>
            <a:prstDash val="solid"/>
          </a:ln>
        </p:spPr>
      </p:sp>
      <p:sp>
        <p:nvSpPr>
          <p:cNvPr id="23" name="Text 20"/>
          <p:cNvSpPr txBox="1"/>
          <p:nvPr/>
        </p:nvSpPr>
        <p:spPr>
          <a:xfrm>
            <a:off x="4846320" y="3639312"/>
            <a:ext cx="3657600" cy="822960"/>
          </a:xfrm>
          <a:prstGeom prst="rect">
            <a:avLst/>
          </a:prstGeom>
          <a:noFill/>
          <a:ln/>
        </p:spPr>
        <p:txBody>
          <a:bodyPr wrap="square" lIns="635" tIns="635" rIns="635" bIns="635" rtlCol="0" anchor="t"/>
          <a:lstStyle/>
          <a:p>
            <a:pPr indent="0" marL="0">
              <a:buNone/>
            </a:pPr>
            <a:r>
              <a:rPr lang="en-US" sz="1500" b="1" dirty="0">
                <a:solidFill>
                  <a:schemeClr val="tx1"/>
                </a:solidFill>
              </a:rPr>
              <a:t>Another way: FOIL</a:t>
            </a:r>
            <a:endParaRPr lang="en-US" sz="1500" dirty="0"/>
          </a:p>
          <a:p>
            <a:pPr indent="0" marL="0">
              <a:buNone/>
            </a:pPr>
            <a:r>
              <a:rPr lang="en-US" sz="1500" dirty="0">
                <a:solidFill>
                  <a:schemeClr val="tx1"/>
                </a:solidFill>
              </a:rPr>
              <a:t>First, Outer, Inner, Last gives the same four products</a:t>
            </a:r>
            <a:endParaRPr lang="en-US" sz="15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Worked example 1: expanding</a:t>
            </a:r>
            <a:endParaRPr lang="en-US" sz="3200" dirty="0"/>
          </a:p>
        </p:txBody>
      </p:sp>
      <p:sp>
        <p:nvSpPr>
          <p:cNvPr id="4" name="Shape 1"/>
          <p:cNvSpPr/>
          <p:nvPr/>
        </p:nvSpPr>
        <p:spPr>
          <a:xfrm>
            <a:off x="457200" y="1005840"/>
            <a:ext cx="8229600" cy="548640"/>
          </a:xfrm>
          <a:prstGeom prst="roundRect">
            <a:avLst>
              <a:gd name="adj" fmla="val 20000"/>
            </a:avLst>
          </a:prstGeom>
          <a:solidFill>
            <a:schemeClr val="bg2"/>
          </a:solidFill>
          <a:ln w="6350">
            <a:solidFill>
              <a:schemeClr val="bg2"/>
            </a:solidFill>
            <a:prstDash val="solid"/>
          </a:ln>
        </p:spPr>
      </p:sp>
      <p:sp>
        <p:nvSpPr>
          <p:cNvPr id="5" name="Text 2"/>
          <p:cNvSpPr txBox="1"/>
          <p:nvPr/>
        </p:nvSpPr>
        <p:spPr>
          <a:xfrm>
            <a:off x="640080" y="1005840"/>
            <a:ext cx="7863840" cy="548640"/>
          </a:xfrm>
          <a:prstGeom prst="rect">
            <a:avLst/>
          </a:prstGeom>
          <a:noFill/>
          <a:ln/>
        </p:spPr>
        <p:txBody>
          <a:bodyPr wrap="square" lIns="635" tIns="635" rIns="635" bIns="635" rtlCol="0" anchor="ctr"/>
          <a:lstStyle/>
          <a:p>
            <a:pPr indent="0" marL="0">
              <a:buNone/>
            </a:pPr>
            <a:r>
              <a:rPr lang="en-US" sz="2000" b="1" dirty="0">
                <a:solidFill>
                  <a:schemeClr val="tx1"/>
                </a:solidFill>
              </a:rPr>
              <a:t>Expand and simplify (x + 5)(x + 3)</a:t>
            </a:r>
            <a:endParaRPr lang="en-US" sz="2000" dirty="0"/>
          </a:p>
        </p:txBody>
      </p:sp>
      <p:sp>
        <p:nvSpPr>
          <p:cNvPr id="6" name="Text 3"/>
          <p:cNvSpPr txBox="1"/>
          <p:nvPr/>
        </p:nvSpPr>
        <p:spPr>
          <a:xfrm>
            <a:off x="594360" y="1783080"/>
            <a:ext cx="594360" cy="384048"/>
          </a:xfrm>
          <a:prstGeom prst="rect">
            <a:avLst/>
          </a:prstGeom>
          <a:noFill/>
          <a:ln/>
        </p:spPr>
        <p:txBody>
          <a:bodyPr wrap="square" lIns="0" tIns="0" rIns="0" bIns="0" rtlCol="0" anchor="ctr"/>
          <a:lstStyle/>
          <a:p>
            <a:pPr algn="ctr" indent="0" marL="0">
              <a:buNone/>
            </a:pPr>
            <a:r>
              <a:rPr lang="en-US" sz="2200" b="1" dirty="0">
                <a:solidFill>
                  <a:schemeClr val="tx2"/>
                </a:solidFill>
              </a:rPr>
              <a:t>×</a:t>
            </a:r>
            <a:endParaRPr lang="en-US" sz="2200" dirty="0"/>
          </a:p>
        </p:txBody>
      </p:sp>
      <p:sp>
        <p:nvSpPr>
          <p:cNvPr id="7" name="Text 4"/>
          <p:cNvSpPr txBox="1"/>
          <p:nvPr/>
        </p:nvSpPr>
        <p:spPr>
          <a:xfrm>
            <a:off x="1280160" y="1783080"/>
            <a:ext cx="1325880" cy="384048"/>
          </a:xfrm>
          <a:prstGeom prst="rect">
            <a:avLst/>
          </a:prstGeom>
          <a:noFill/>
          <a:ln/>
        </p:spPr>
        <p:txBody>
          <a:bodyPr wrap="square" lIns="0" tIns="0" rIns="0" bIns="0" rtlCol="0" anchor="ctr"/>
          <a:lstStyle/>
          <a:p>
            <a:pPr algn="ctr" indent="0" marL="0">
              <a:buNone/>
            </a:pPr>
            <a:r>
              <a:rPr lang="en-US" sz="2200" b="1" dirty="0">
                <a:solidFill>
                  <a:schemeClr val="tx1"/>
                </a:solidFill>
              </a:rPr>
              <a:t>x</a:t>
            </a:r>
            <a:endParaRPr lang="en-US" sz="2200" dirty="0"/>
          </a:p>
        </p:txBody>
      </p:sp>
      <p:sp>
        <p:nvSpPr>
          <p:cNvPr id="8" name="Text 5"/>
          <p:cNvSpPr txBox="1"/>
          <p:nvPr/>
        </p:nvSpPr>
        <p:spPr>
          <a:xfrm>
            <a:off x="2606040" y="1783080"/>
            <a:ext cx="1005840" cy="384048"/>
          </a:xfrm>
          <a:prstGeom prst="rect">
            <a:avLst/>
          </a:prstGeom>
          <a:noFill/>
          <a:ln/>
        </p:spPr>
        <p:txBody>
          <a:bodyPr wrap="square" lIns="0" tIns="0" rIns="0" bIns="0" rtlCol="0" anchor="ctr"/>
          <a:lstStyle/>
          <a:p>
            <a:pPr algn="ctr" indent="0" marL="0">
              <a:buNone/>
            </a:pPr>
            <a:r>
              <a:rPr lang="en-US" sz="2200" b="1" dirty="0">
                <a:solidFill>
                  <a:schemeClr val="tx1"/>
                </a:solidFill>
              </a:rPr>
              <a:t>+3</a:t>
            </a:r>
            <a:endParaRPr lang="en-US" sz="2200" dirty="0"/>
          </a:p>
        </p:txBody>
      </p:sp>
      <p:sp>
        <p:nvSpPr>
          <p:cNvPr id="9" name="Text 6"/>
          <p:cNvSpPr txBox="1"/>
          <p:nvPr/>
        </p:nvSpPr>
        <p:spPr>
          <a:xfrm>
            <a:off x="594360" y="2240280"/>
            <a:ext cx="594360" cy="1143000"/>
          </a:xfrm>
          <a:prstGeom prst="rect">
            <a:avLst/>
          </a:prstGeom>
          <a:noFill/>
          <a:ln/>
        </p:spPr>
        <p:txBody>
          <a:bodyPr wrap="square" lIns="0" tIns="0" rIns="0" bIns="0" rtlCol="0" anchor="ctr"/>
          <a:lstStyle/>
          <a:p>
            <a:pPr algn="ctr" indent="0" marL="0">
              <a:buNone/>
            </a:pPr>
            <a:r>
              <a:rPr lang="en-US" sz="2200" b="1" dirty="0">
                <a:solidFill>
                  <a:schemeClr val="tx1"/>
                </a:solidFill>
              </a:rPr>
              <a:t>x</a:t>
            </a:r>
            <a:endParaRPr lang="en-US" sz="2200" dirty="0"/>
          </a:p>
        </p:txBody>
      </p:sp>
      <p:sp>
        <p:nvSpPr>
          <p:cNvPr id="10" name="Text 7"/>
          <p:cNvSpPr txBox="1"/>
          <p:nvPr/>
        </p:nvSpPr>
        <p:spPr>
          <a:xfrm>
            <a:off x="594360" y="3383280"/>
            <a:ext cx="594360" cy="960120"/>
          </a:xfrm>
          <a:prstGeom prst="rect">
            <a:avLst/>
          </a:prstGeom>
          <a:noFill/>
          <a:ln/>
        </p:spPr>
        <p:txBody>
          <a:bodyPr wrap="square" lIns="0" tIns="0" rIns="0" bIns="0" rtlCol="0" anchor="ctr"/>
          <a:lstStyle/>
          <a:p>
            <a:pPr algn="ctr" indent="0" marL="0">
              <a:buNone/>
            </a:pPr>
            <a:r>
              <a:rPr lang="en-US" sz="2200" b="1" dirty="0">
                <a:solidFill>
                  <a:schemeClr val="tx1"/>
                </a:solidFill>
              </a:rPr>
              <a:t>+5</a:t>
            </a:r>
            <a:endParaRPr lang="en-US" sz="2200" dirty="0"/>
          </a:p>
        </p:txBody>
      </p:sp>
      <p:sp>
        <p:nvSpPr>
          <p:cNvPr id="11" name="Text 8"/>
          <p:cNvSpPr/>
          <p:nvPr/>
        </p:nvSpPr>
        <p:spPr>
          <a:xfrm>
            <a:off x="1280160" y="2240280"/>
            <a:ext cx="1325880" cy="1143000"/>
          </a:xfrm>
          <a:prstGeom prst="rect">
            <a:avLst/>
          </a:prstGeom>
          <a:solidFill>
            <a:schemeClr val="accent2"/>
          </a:solidFill>
          <a:ln w="25400">
            <a:solidFill>
              <a:schemeClr val="bg1"/>
            </a:solidFill>
          </a:ln>
        </p:spPr>
        <p:txBody>
          <a:bodyPr wrap="square" lIns="0" tIns="0" rIns="0" bIns="0" rtlCol="0" anchor="ctr"/>
          <a:lstStyle/>
          <a:p>
            <a:pPr algn="ctr" indent="0" marL="0">
              <a:buNone/>
            </a:pPr>
            <a:r>
              <a:rPr lang="en-US" sz="2200" b="1" dirty="0">
                <a:solidFill>
                  <a:schemeClr val="bg1"/>
                </a:solidFill>
              </a:rPr>
              <a:t>x²</a:t>
            </a:r>
            <a:endParaRPr lang="en-US" sz="2200" dirty="0"/>
          </a:p>
        </p:txBody>
      </p:sp>
      <p:sp>
        <p:nvSpPr>
          <p:cNvPr id="12" name="Text 9"/>
          <p:cNvSpPr/>
          <p:nvPr/>
        </p:nvSpPr>
        <p:spPr>
          <a:xfrm>
            <a:off x="2606040" y="2240280"/>
            <a:ext cx="1005840" cy="114300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3x</a:t>
            </a:r>
            <a:endParaRPr lang="en-US" sz="2200" dirty="0"/>
          </a:p>
        </p:txBody>
      </p:sp>
      <p:sp>
        <p:nvSpPr>
          <p:cNvPr id="13" name="Text 10"/>
          <p:cNvSpPr/>
          <p:nvPr/>
        </p:nvSpPr>
        <p:spPr>
          <a:xfrm>
            <a:off x="1280160" y="3383280"/>
            <a:ext cx="1325880" cy="96012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5x</a:t>
            </a:r>
            <a:endParaRPr lang="en-US" sz="2200" dirty="0"/>
          </a:p>
        </p:txBody>
      </p:sp>
      <p:sp>
        <p:nvSpPr>
          <p:cNvPr id="14" name="Text 11"/>
          <p:cNvSpPr/>
          <p:nvPr/>
        </p:nvSpPr>
        <p:spPr>
          <a:xfrm>
            <a:off x="2606040" y="3383280"/>
            <a:ext cx="1005840" cy="960120"/>
          </a:xfrm>
          <a:prstGeom prst="rect">
            <a:avLst/>
          </a:prstGeom>
          <a:solidFill>
            <a:schemeClr val="accent3"/>
          </a:solidFill>
          <a:ln w="25400">
            <a:solidFill>
              <a:schemeClr val="bg1"/>
            </a:solidFill>
          </a:ln>
        </p:spPr>
        <p:txBody>
          <a:bodyPr wrap="square" lIns="0" tIns="0" rIns="0" bIns="0" rtlCol="0" anchor="ctr"/>
          <a:lstStyle/>
          <a:p>
            <a:pPr algn="ctr" indent="0" marL="0">
              <a:buNone/>
            </a:pPr>
            <a:r>
              <a:rPr lang="en-US" sz="2200" b="1" dirty="0">
                <a:solidFill>
                  <a:schemeClr val="tx1"/>
                </a:solidFill>
              </a:rPr>
              <a:t>15</a:t>
            </a:r>
            <a:endParaRPr lang="en-US" sz="2200" dirty="0"/>
          </a:p>
        </p:txBody>
      </p:sp>
      <p:sp>
        <p:nvSpPr>
          <p:cNvPr id="15" name="Text 12"/>
          <p:cNvSpPr/>
          <p:nvPr/>
        </p:nvSpPr>
        <p:spPr>
          <a:xfrm>
            <a:off x="4434840" y="18288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6" name="Text 13"/>
          <p:cNvSpPr txBox="1"/>
          <p:nvPr/>
        </p:nvSpPr>
        <p:spPr>
          <a:xfrm>
            <a:off x="4937760" y="1810512"/>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Put x and +3 across the top, x and +5 down the side</a:t>
            </a:r>
            <a:endParaRPr lang="en-US" sz="1600" dirty="0"/>
          </a:p>
        </p:txBody>
      </p:sp>
      <p:sp>
        <p:nvSpPr>
          <p:cNvPr id="17" name="Text 14"/>
          <p:cNvSpPr/>
          <p:nvPr/>
        </p:nvSpPr>
        <p:spPr>
          <a:xfrm>
            <a:off x="4434840" y="2487168"/>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8" name="Text 15"/>
          <p:cNvSpPr txBox="1"/>
          <p:nvPr/>
        </p:nvSpPr>
        <p:spPr>
          <a:xfrm>
            <a:off x="4937760" y="2468880"/>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Multiply: x², 3x, 5x and 15</a:t>
            </a:r>
            <a:endParaRPr lang="en-US" sz="1600" dirty="0"/>
          </a:p>
        </p:txBody>
      </p:sp>
      <p:sp>
        <p:nvSpPr>
          <p:cNvPr id="19" name="Text 16"/>
          <p:cNvSpPr/>
          <p:nvPr/>
        </p:nvSpPr>
        <p:spPr>
          <a:xfrm>
            <a:off x="4434840" y="3145536"/>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20" name="Text 17"/>
          <p:cNvSpPr txBox="1"/>
          <p:nvPr/>
        </p:nvSpPr>
        <p:spPr>
          <a:xfrm>
            <a:off x="4937760" y="3127248"/>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Collect the x terms: 3x + 5x = 8x</a:t>
            </a:r>
            <a:endParaRPr lang="en-US" sz="1600" dirty="0"/>
          </a:p>
        </p:txBody>
      </p:sp>
      <p:sp>
        <p:nvSpPr>
          <p:cNvPr id="21" name="Text 18"/>
          <p:cNvSpPr/>
          <p:nvPr/>
        </p:nvSpPr>
        <p:spPr>
          <a:xfrm>
            <a:off x="4434840" y="3803904"/>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2" name="Text 19"/>
          <p:cNvSpPr txBox="1"/>
          <p:nvPr/>
        </p:nvSpPr>
        <p:spPr>
          <a:xfrm>
            <a:off x="4937760" y="3785616"/>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Answer: </a:t>
            </a:r>
            <a:pPr indent="0" marL="0">
              <a:buNone/>
            </a:pPr>
            <a:r>
              <a:rPr lang="en-US" sz="1600" b="1" dirty="0">
                <a:solidFill>
                  <a:schemeClr val="accent1"/>
                </a:solidFill>
              </a:rPr>
              <a:t>x² + 8x + 15</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Worked example 2: expanding</a:t>
            </a:r>
            <a:endParaRPr lang="en-US" sz="3200" dirty="0"/>
          </a:p>
        </p:txBody>
      </p:sp>
      <p:sp>
        <p:nvSpPr>
          <p:cNvPr id="4" name="Shape 1"/>
          <p:cNvSpPr/>
          <p:nvPr/>
        </p:nvSpPr>
        <p:spPr>
          <a:xfrm>
            <a:off x="457200" y="1005840"/>
            <a:ext cx="8229600" cy="548640"/>
          </a:xfrm>
          <a:prstGeom prst="roundRect">
            <a:avLst>
              <a:gd name="adj" fmla="val 20000"/>
            </a:avLst>
          </a:prstGeom>
          <a:solidFill>
            <a:schemeClr val="bg2"/>
          </a:solidFill>
          <a:ln w="6350">
            <a:solidFill>
              <a:schemeClr val="bg2"/>
            </a:solidFill>
            <a:prstDash val="solid"/>
          </a:ln>
        </p:spPr>
      </p:sp>
      <p:sp>
        <p:nvSpPr>
          <p:cNvPr id="5" name="Text 2"/>
          <p:cNvSpPr txBox="1"/>
          <p:nvPr/>
        </p:nvSpPr>
        <p:spPr>
          <a:xfrm>
            <a:off x="640080" y="1005840"/>
            <a:ext cx="7863840" cy="548640"/>
          </a:xfrm>
          <a:prstGeom prst="rect">
            <a:avLst/>
          </a:prstGeom>
          <a:noFill/>
          <a:ln/>
        </p:spPr>
        <p:txBody>
          <a:bodyPr wrap="square" lIns="635" tIns="635" rIns="635" bIns="635" rtlCol="0" anchor="ctr"/>
          <a:lstStyle/>
          <a:p>
            <a:pPr indent="0" marL="0">
              <a:buNone/>
            </a:pPr>
            <a:r>
              <a:rPr lang="en-US" sz="2000" b="1" dirty="0">
                <a:solidFill>
                  <a:schemeClr val="tx1"/>
                </a:solidFill>
              </a:rPr>
              <a:t>Expand and simplify (x − 4)(x + 7)</a:t>
            </a:r>
            <a:endParaRPr lang="en-US" sz="2000" dirty="0"/>
          </a:p>
        </p:txBody>
      </p:sp>
      <p:sp>
        <p:nvSpPr>
          <p:cNvPr id="6" name="Text 3"/>
          <p:cNvSpPr txBox="1"/>
          <p:nvPr/>
        </p:nvSpPr>
        <p:spPr>
          <a:xfrm>
            <a:off x="594360" y="1783080"/>
            <a:ext cx="594360" cy="384048"/>
          </a:xfrm>
          <a:prstGeom prst="rect">
            <a:avLst/>
          </a:prstGeom>
          <a:noFill/>
          <a:ln/>
        </p:spPr>
        <p:txBody>
          <a:bodyPr wrap="square" lIns="0" tIns="0" rIns="0" bIns="0" rtlCol="0" anchor="ctr"/>
          <a:lstStyle/>
          <a:p>
            <a:pPr algn="ctr" indent="0" marL="0">
              <a:buNone/>
            </a:pPr>
            <a:r>
              <a:rPr lang="en-US" sz="2200" b="1" dirty="0">
                <a:solidFill>
                  <a:schemeClr val="tx2"/>
                </a:solidFill>
              </a:rPr>
              <a:t>×</a:t>
            </a:r>
            <a:endParaRPr lang="en-US" sz="2200" dirty="0"/>
          </a:p>
        </p:txBody>
      </p:sp>
      <p:sp>
        <p:nvSpPr>
          <p:cNvPr id="7" name="Text 4"/>
          <p:cNvSpPr txBox="1"/>
          <p:nvPr/>
        </p:nvSpPr>
        <p:spPr>
          <a:xfrm>
            <a:off x="1280160" y="1783080"/>
            <a:ext cx="1325880" cy="384048"/>
          </a:xfrm>
          <a:prstGeom prst="rect">
            <a:avLst/>
          </a:prstGeom>
          <a:noFill/>
          <a:ln/>
        </p:spPr>
        <p:txBody>
          <a:bodyPr wrap="square" lIns="0" tIns="0" rIns="0" bIns="0" rtlCol="0" anchor="ctr"/>
          <a:lstStyle/>
          <a:p>
            <a:pPr algn="ctr" indent="0" marL="0">
              <a:buNone/>
            </a:pPr>
            <a:r>
              <a:rPr lang="en-US" sz="2200" b="1" dirty="0">
                <a:solidFill>
                  <a:schemeClr val="tx1"/>
                </a:solidFill>
              </a:rPr>
              <a:t>x</a:t>
            </a:r>
            <a:endParaRPr lang="en-US" sz="2200" dirty="0"/>
          </a:p>
        </p:txBody>
      </p:sp>
      <p:sp>
        <p:nvSpPr>
          <p:cNvPr id="8" name="Text 5"/>
          <p:cNvSpPr txBox="1"/>
          <p:nvPr/>
        </p:nvSpPr>
        <p:spPr>
          <a:xfrm>
            <a:off x="2606040" y="1783080"/>
            <a:ext cx="1005840" cy="384048"/>
          </a:xfrm>
          <a:prstGeom prst="rect">
            <a:avLst/>
          </a:prstGeom>
          <a:noFill/>
          <a:ln/>
        </p:spPr>
        <p:txBody>
          <a:bodyPr wrap="square" lIns="0" tIns="0" rIns="0" bIns="0" rtlCol="0" anchor="ctr"/>
          <a:lstStyle/>
          <a:p>
            <a:pPr algn="ctr" indent="0" marL="0">
              <a:buNone/>
            </a:pPr>
            <a:r>
              <a:rPr lang="en-US" sz="2200" b="1" dirty="0">
                <a:solidFill>
                  <a:schemeClr val="tx1"/>
                </a:solidFill>
              </a:rPr>
              <a:t>+7</a:t>
            </a:r>
            <a:endParaRPr lang="en-US" sz="2200" dirty="0"/>
          </a:p>
        </p:txBody>
      </p:sp>
      <p:sp>
        <p:nvSpPr>
          <p:cNvPr id="9" name="Text 6"/>
          <p:cNvSpPr txBox="1"/>
          <p:nvPr/>
        </p:nvSpPr>
        <p:spPr>
          <a:xfrm>
            <a:off x="594360" y="2240280"/>
            <a:ext cx="594360" cy="1143000"/>
          </a:xfrm>
          <a:prstGeom prst="rect">
            <a:avLst/>
          </a:prstGeom>
          <a:noFill/>
          <a:ln/>
        </p:spPr>
        <p:txBody>
          <a:bodyPr wrap="square" lIns="0" tIns="0" rIns="0" bIns="0" rtlCol="0" anchor="ctr"/>
          <a:lstStyle/>
          <a:p>
            <a:pPr algn="ctr" indent="0" marL="0">
              <a:buNone/>
            </a:pPr>
            <a:r>
              <a:rPr lang="en-US" sz="2200" b="1" dirty="0">
                <a:solidFill>
                  <a:schemeClr val="tx1"/>
                </a:solidFill>
              </a:rPr>
              <a:t>x</a:t>
            </a:r>
            <a:endParaRPr lang="en-US" sz="2200" dirty="0"/>
          </a:p>
        </p:txBody>
      </p:sp>
      <p:sp>
        <p:nvSpPr>
          <p:cNvPr id="10" name="Text 7"/>
          <p:cNvSpPr txBox="1"/>
          <p:nvPr/>
        </p:nvSpPr>
        <p:spPr>
          <a:xfrm>
            <a:off x="594360" y="3383280"/>
            <a:ext cx="594360" cy="960120"/>
          </a:xfrm>
          <a:prstGeom prst="rect">
            <a:avLst/>
          </a:prstGeom>
          <a:noFill/>
          <a:ln/>
        </p:spPr>
        <p:txBody>
          <a:bodyPr wrap="square" lIns="0" tIns="0" rIns="0" bIns="0" rtlCol="0" anchor="ctr"/>
          <a:lstStyle/>
          <a:p>
            <a:pPr algn="ctr" indent="0" marL="0">
              <a:buNone/>
            </a:pPr>
            <a:r>
              <a:rPr lang="en-US" sz="2200" b="1" dirty="0">
                <a:solidFill>
                  <a:schemeClr val="tx1"/>
                </a:solidFill>
              </a:rPr>
              <a:t>−4</a:t>
            </a:r>
            <a:endParaRPr lang="en-US" sz="2200" dirty="0"/>
          </a:p>
        </p:txBody>
      </p:sp>
      <p:sp>
        <p:nvSpPr>
          <p:cNvPr id="11" name="Text 8"/>
          <p:cNvSpPr/>
          <p:nvPr/>
        </p:nvSpPr>
        <p:spPr>
          <a:xfrm>
            <a:off x="1280160" y="2240280"/>
            <a:ext cx="1325880" cy="1143000"/>
          </a:xfrm>
          <a:prstGeom prst="rect">
            <a:avLst/>
          </a:prstGeom>
          <a:solidFill>
            <a:schemeClr val="accent2"/>
          </a:solidFill>
          <a:ln w="25400">
            <a:solidFill>
              <a:schemeClr val="bg1"/>
            </a:solidFill>
          </a:ln>
        </p:spPr>
        <p:txBody>
          <a:bodyPr wrap="square" lIns="0" tIns="0" rIns="0" bIns="0" rtlCol="0" anchor="ctr"/>
          <a:lstStyle/>
          <a:p>
            <a:pPr algn="ctr" indent="0" marL="0">
              <a:buNone/>
            </a:pPr>
            <a:r>
              <a:rPr lang="en-US" sz="2200" b="1" dirty="0">
                <a:solidFill>
                  <a:schemeClr val="bg1"/>
                </a:solidFill>
              </a:rPr>
              <a:t>x²</a:t>
            </a:r>
            <a:endParaRPr lang="en-US" sz="2200" dirty="0"/>
          </a:p>
        </p:txBody>
      </p:sp>
      <p:sp>
        <p:nvSpPr>
          <p:cNvPr id="12" name="Text 9"/>
          <p:cNvSpPr/>
          <p:nvPr/>
        </p:nvSpPr>
        <p:spPr>
          <a:xfrm>
            <a:off x="2606040" y="2240280"/>
            <a:ext cx="1005840" cy="114300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7x</a:t>
            </a:r>
            <a:endParaRPr lang="en-US" sz="2200" dirty="0"/>
          </a:p>
        </p:txBody>
      </p:sp>
      <p:sp>
        <p:nvSpPr>
          <p:cNvPr id="13" name="Text 10"/>
          <p:cNvSpPr/>
          <p:nvPr/>
        </p:nvSpPr>
        <p:spPr>
          <a:xfrm>
            <a:off x="1280160" y="3383280"/>
            <a:ext cx="1325880" cy="96012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−4x</a:t>
            </a:r>
            <a:endParaRPr lang="en-US" sz="2200" dirty="0"/>
          </a:p>
        </p:txBody>
      </p:sp>
      <p:sp>
        <p:nvSpPr>
          <p:cNvPr id="14" name="Text 11"/>
          <p:cNvSpPr/>
          <p:nvPr/>
        </p:nvSpPr>
        <p:spPr>
          <a:xfrm>
            <a:off x="2606040" y="3383280"/>
            <a:ext cx="1005840" cy="960120"/>
          </a:xfrm>
          <a:prstGeom prst="rect">
            <a:avLst/>
          </a:prstGeom>
          <a:solidFill>
            <a:schemeClr val="accent3"/>
          </a:solidFill>
          <a:ln w="25400">
            <a:solidFill>
              <a:schemeClr val="bg1"/>
            </a:solidFill>
          </a:ln>
        </p:spPr>
        <p:txBody>
          <a:bodyPr wrap="square" lIns="0" tIns="0" rIns="0" bIns="0" rtlCol="0" anchor="ctr"/>
          <a:lstStyle/>
          <a:p>
            <a:pPr algn="ctr" indent="0" marL="0">
              <a:buNone/>
            </a:pPr>
            <a:r>
              <a:rPr lang="en-US" sz="2200" b="1" dirty="0">
                <a:solidFill>
                  <a:schemeClr val="tx1"/>
                </a:solidFill>
              </a:rPr>
              <a:t>−28</a:t>
            </a:r>
            <a:endParaRPr lang="en-US" sz="2200" dirty="0"/>
          </a:p>
        </p:txBody>
      </p:sp>
      <p:sp>
        <p:nvSpPr>
          <p:cNvPr id="15" name="Text 12"/>
          <p:cNvSpPr/>
          <p:nvPr/>
        </p:nvSpPr>
        <p:spPr>
          <a:xfrm>
            <a:off x="4434840" y="18288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6" name="Text 13"/>
          <p:cNvSpPr txBox="1"/>
          <p:nvPr/>
        </p:nvSpPr>
        <p:spPr>
          <a:xfrm>
            <a:off x="4937760" y="1810512"/>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Keep the sign with each term: x and −4</a:t>
            </a:r>
            <a:endParaRPr lang="en-US" sz="1600" dirty="0"/>
          </a:p>
        </p:txBody>
      </p:sp>
      <p:sp>
        <p:nvSpPr>
          <p:cNvPr id="17" name="Text 14"/>
          <p:cNvSpPr/>
          <p:nvPr/>
        </p:nvSpPr>
        <p:spPr>
          <a:xfrm>
            <a:off x="4434840" y="2487168"/>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8" name="Text 15"/>
          <p:cNvSpPr txBox="1"/>
          <p:nvPr/>
        </p:nvSpPr>
        <p:spPr>
          <a:xfrm>
            <a:off x="4937760" y="2468880"/>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Multiply: x², 7x, −4x and −28</a:t>
            </a:r>
            <a:endParaRPr lang="en-US" sz="1600" dirty="0"/>
          </a:p>
        </p:txBody>
      </p:sp>
      <p:sp>
        <p:nvSpPr>
          <p:cNvPr id="19" name="Text 16"/>
          <p:cNvSpPr/>
          <p:nvPr/>
        </p:nvSpPr>
        <p:spPr>
          <a:xfrm>
            <a:off x="4434840" y="3145536"/>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20" name="Text 17"/>
          <p:cNvSpPr txBox="1"/>
          <p:nvPr/>
        </p:nvSpPr>
        <p:spPr>
          <a:xfrm>
            <a:off x="4937760" y="3127248"/>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Collect: 7x − 4x = 3x</a:t>
            </a:r>
            <a:endParaRPr lang="en-US" sz="1600" dirty="0"/>
          </a:p>
        </p:txBody>
      </p:sp>
      <p:sp>
        <p:nvSpPr>
          <p:cNvPr id="21" name="Text 18"/>
          <p:cNvSpPr/>
          <p:nvPr/>
        </p:nvSpPr>
        <p:spPr>
          <a:xfrm>
            <a:off x="4434840" y="3803904"/>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2" name="Text 19"/>
          <p:cNvSpPr txBox="1"/>
          <p:nvPr/>
        </p:nvSpPr>
        <p:spPr>
          <a:xfrm>
            <a:off x="4937760" y="3785616"/>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Answer: </a:t>
            </a:r>
            <a:pPr indent="0" marL="0">
              <a:buNone/>
            </a:pPr>
            <a:r>
              <a:rPr lang="en-US" sz="1600" b="1" dirty="0">
                <a:solidFill>
                  <a:schemeClr val="accent1"/>
                </a:solidFill>
              </a:rPr>
              <a:t>x² + 3x − 28</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Worked example 3: expanding</a:t>
            </a:r>
            <a:endParaRPr lang="en-US" sz="3200" dirty="0"/>
          </a:p>
        </p:txBody>
      </p:sp>
      <p:sp>
        <p:nvSpPr>
          <p:cNvPr id="4" name="Shape 1"/>
          <p:cNvSpPr/>
          <p:nvPr/>
        </p:nvSpPr>
        <p:spPr>
          <a:xfrm>
            <a:off x="457200" y="1005840"/>
            <a:ext cx="8229600" cy="548640"/>
          </a:xfrm>
          <a:prstGeom prst="roundRect">
            <a:avLst>
              <a:gd name="adj" fmla="val 20000"/>
            </a:avLst>
          </a:prstGeom>
          <a:solidFill>
            <a:schemeClr val="bg2"/>
          </a:solidFill>
          <a:ln w="6350">
            <a:solidFill>
              <a:schemeClr val="bg2"/>
            </a:solidFill>
            <a:prstDash val="solid"/>
          </a:ln>
        </p:spPr>
      </p:sp>
      <p:sp>
        <p:nvSpPr>
          <p:cNvPr id="5" name="Text 2"/>
          <p:cNvSpPr txBox="1"/>
          <p:nvPr/>
        </p:nvSpPr>
        <p:spPr>
          <a:xfrm>
            <a:off x="640080" y="1005840"/>
            <a:ext cx="7863840" cy="548640"/>
          </a:xfrm>
          <a:prstGeom prst="rect">
            <a:avLst/>
          </a:prstGeom>
          <a:noFill/>
          <a:ln/>
        </p:spPr>
        <p:txBody>
          <a:bodyPr wrap="square" lIns="635" tIns="635" rIns="635" bIns="635" rtlCol="0" anchor="ctr"/>
          <a:lstStyle/>
          <a:p>
            <a:pPr indent="0" marL="0">
              <a:buNone/>
            </a:pPr>
            <a:r>
              <a:rPr lang="en-US" sz="2000" b="1" dirty="0">
                <a:solidFill>
                  <a:schemeClr val="tx1"/>
                </a:solidFill>
              </a:rPr>
              <a:t>Expand and simplify (2x + 1)(x − 3)</a:t>
            </a:r>
            <a:endParaRPr lang="en-US" sz="2000" dirty="0"/>
          </a:p>
        </p:txBody>
      </p:sp>
      <p:sp>
        <p:nvSpPr>
          <p:cNvPr id="6" name="Text 3"/>
          <p:cNvSpPr txBox="1"/>
          <p:nvPr/>
        </p:nvSpPr>
        <p:spPr>
          <a:xfrm>
            <a:off x="594360" y="1783080"/>
            <a:ext cx="594360" cy="384048"/>
          </a:xfrm>
          <a:prstGeom prst="rect">
            <a:avLst/>
          </a:prstGeom>
          <a:noFill/>
          <a:ln/>
        </p:spPr>
        <p:txBody>
          <a:bodyPr wrap="square" lIns="0" tIns="0" rIns="0" bIns="0" rtlCol="0" anchor="ctr"/>
          <a:lstStyle/>
          <a:p>
            <a:pPr algn="ctr" indent="0" marL="0">
              <a:buNone/>
            </a:pPr>
            <a:r>
              <a:rPr lang="en-US" sz="2200" b="1" dirty="0">
                <a:solidFill>
                  <a:schemeClr val="tx2"/>
                </a:solidFill>
              </a:rPr>
              <a:t>×</a:t>
            </a:r>
            <a:endParaRPr lang="en-US" sz="2200" dirty="0"/>
          </a:p>
        </p:txBody>
      </p:sp>
      <p:sp>
        <p:nvSpPr>
          <p:cNvPr id="7" name="Text 4"/>
          <p:cNvSpPr txBox="1"/>
          <p:nvPr/>
        </p:nvSpPr>
        <p:spPr>
          <a:xfrm>
            <a:off x="1280160" y="1783080"/>
            <a:ext cx="1325880" cy="384048"/>
          </a:xfrm>
          <a:prstGeom prst="rect">
            <a:avLst/>
          </a:prstGeom>
          <a:noFill/>
          <a:ln/>
        </p:spPr>
        <p:txBody>
          <a:bodyPr wrap="square" lIns="0" tIns="0" rIns="0" bIns="0" rtlCol="0" anchor="ctr"/>
          <a:lstStyle/>
          <a:p>
            <a:pPr algn="ctr" indent="0" marL="0">
              <a:buNone/>
            </a:pPr>
            <a:r>
              <a:rPr lang="en-US" sz="2200" b="1" dirty="0">
                <a:solidFill>
                  <a:schemeClr val="tx1"/>
                </a:solidFill>
              </a:rPr>
              <a:t>x</a:t>
            </a:r>
            <a:endParaRPr lang="en-US" sz="2200" dirty="0"/>
          </a:p>
        </p:txBody>
      </p:sp>
      <p:sp>
        <p:nvSpPr>
          <p:cNvPr id="8" name="Text 5"/>
          <p:cNvSpPr txBox="1"/>
          <p:nvPr/>
        </p:nvSpPr>
        <p:spPr>
          <a:xfrm>
            <a:off x="2606040" y="1783080"/>
            <a:ext cx="1005840" cy="384048"/>
          </a:xfrm>
          <a:prstGeom prst="rect">
            <a:avLst/>
          </a:prstGeom>
          <a:noFill/>
          <a:ln/>
        </p:spPr>
        <p:txBody>
          <a:bodyPr wrap="square" lIns="0" tIns="0" rIns="0" bIns="0" rtlCol="0" anchor="ctr"/>
          <a:lstStyle/>
          <a:p>
            <a:pPr algn="ctr" indent="0" marL="0">
              <a:buNone/>
            </a:pPr>
            <a:r>
              <a:rPr lang="en-US" sz="2200" b="1" dirty="0">
                <a:solidFill>
                  <a:schemeClr val="tx1"/>
                </a:solidFill>
              </a:rPr>
              <a:t>−3</a:t>
            </a:r>
            <a:endParaRPr lang="en-US" sz="2200" dirty="0"/>
          </a:p>
        </p:txBody>
      </p:sp>
      <p:sp>
        <p:nvSpPr>
          <p:cNvPr id="9" name="Text 6"/>
          <p:cNvSpPr txBox="1"/>
          <p:nvPr/>
        </p:nvSpPr>
        <p:spPr>
          <a:xfrm>
            <a:off x="594360" y="2240280"/>
            <a:ext cx="594360" cy="1143000"/>
          </a:xfrm>
          <a:prstGeom prst="rect">
            <a:avLst/>
          </a:prstGeom>
          <a:noFill/>
          <a:ln/>
        </p:spPr>
        <p:txBody>
          <a:bodyPr wrap="square" lIns="0" tIns="0" rIns="0" bIns="0" rtlCol="0" anchor="ctr"/>
          <a:lstStyle/>
          <a:p>
            <a:pPr algn="ctr" indent="0" marL="0">
              <a:buNone/>
            </a:pPr>
            <a:r>
              <a:rPr lang="en-US" sz="2200" b="1" dirty="0">
                <a:solidFill>
                  <a:schemeClr val="tx1"/>
                </a:solidFill>
              </a:rPr>
              <a:t>2x</a:t>
            </a:r>
            <a:endParaRPr lang="en-US" sz="2200" dirty="0"/>
          </a:p>
        </p:txBody>
      </p:sp>
      <p:sp>
        <p:nvSpPr>
          <p:cNvPr id="10" name="Text 7"/>
          <p:cNvSpPr txBox="1"/>
          <p:nvPr/>
        </p:nvSpPr>
        <p:spPr>
          <a:xfrm>
            <a:off x="594360" y="3383280"/>
            <a:ext cx="594360" cy="960120"/>
          </a:xfrm>
          <a:prstGeom prst="rect">
            <a:avLst/>
          </a:prstGeom>
          <a:noFill/>
          <a:ln/>
        </p:spPr>
        <p:txBody>
          <a:bodyPr wrap="square" lIns="0" tIns="0" rIns="0" bIns="0" rtlCol="0" anchor="ctr"/>
          <a:lstStyle/>
          <a:p>
            <a:pPr algn="ctr" indent="0" marL="0">
              <a:buNone/>
            </a:pPr>
            <a:r>
              <a:rPr lang="en-US" sz="2200" b="1" dirty="0">
                <a:solidFill>
                  <a:schemeClr val="tx1"/>
                </a:solidFill>
              </a:rPr>
              <a:t>+1</a:t>
            </a:r>
            <a:endParaRPr lang="en-US" sz="2200" dirty="0"/>
          </a:p>
        </p:txBody>
      </p:sp>
      <p:sp>
        <p:nvSpPr>
          <p:cNvPr id="11" name="Text 8"/>
          <p:cNvSpPr/>
          <p:nvPr/>
        </p:nvSpPr>
        <p:spPr>
          <a:xfrm>
            <a:off x="1280160" y="2240280"/>
            <a:ext cx="1325880" cy="1143000"/>
          </a:xfrm>
          <a:prstGeom prst="rect">
            <a:avLst/>
          </a:prstGeom>
          <a:solidFill>
            <a:schemeClr val="accent2"/>
          </a:solidFill>
          <a:ln w="25400">
            <a:solidFill>
              <a:schemeClr val="bg1"/>
            </a:solidFill>
          </a:ln>
        </p:spPr>
        <p:txBody>
          <a:bodyPr wrap="square" lIns="0" tIns="0" rIns="0" bIns="0" rtlCol="0" anchor="ctr"/>
          <a:lstStyle/>
          <a:p>
            <a:pPr algn="ctr" indent="0" marL="0">
              <a:buNone/>
            </a:pPr>
            <a:r>
              <a:rPr lang="en-US" sz="2200" b="1" dirty="0">
                <a:solidFill>
                  <a:schemeClr val="bg1"/>
                </a:solidFill>
              </a:rPr>
              <a:t>2x²</a:t>
            </a:r>
            <a:endParaRPr lang="en-US" sz="2200" dirty="0"/>
          </a:p>
        </p:txBody>
      </p:sp>
      <p:sp>
        <p:nvSpPr>
          <p:cNvPr id="12" name="Text 9"/>
          <p:cNvSpPr/>
          <p:nvPr/>
        </p:nvSpPr>
        <p:spPr>
          <a:xfrm>
            <a:off x="2606040" y="2240280"/>
            <a:ext cx="1005840" cy="114300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−6x</a:t>
            </a:r>
            <a:endParaRPr lang="en-US" sz="2200" dirty="0"/>
          </a:p>
        </p:txBody>
      </p:sp>
      <p:sp>
        <p:nvSpPr>
          <p:cNvPr id="13" name="Text 10"/>
          <p:cNvSpPr/>
          <p:nvPr/>
        </p:nvSpPr>
        <p:spPr>
          <a:xfrm>
            <a:off x="1280160" y="3383280"/>
            <a:ext cx="1325880" cy="96012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x</a:t>
            </a:r>
            <a:endParaRPr lang="en-US" sz="2200" dirty="0"/>
          </a:p>
        </p:txBody>
      </p:sp>
      <p:sp>
        <p:nvSpPr>
          <p:cNvPr id="14" name="Text 11"/>
          <p:cNvSpPr/>
          <p:nvPr/>
        </p:nvSpPr>
        <p:spPr>
          <a:xfrm>
            <a:off x="2606040" y="3383280"/>
            <a:ext cx="1005840" cy="960120"/>
          </a:xfrm>
          <a:prstGeom prst="rect">
            <a:avLst/>
          </a:prstGeom>
          <a:solidFill>
            <a:schemeClr val="accent3"/>
          </a:solidFill>
          <a:ln w="25400">
            <a:solidFill>
              <a:schemeClr val="bg1"/>
            </a:solidFill>
          </a:ln>
        </p:spPr>
        <p:txBody>
          <a:bodyPr wrap="square" lIns="0" tIns="0" rIns="0" bIns="0" rtlCol="0" anchor="ctr"/>
          <a:lstStyle/>
          <a:p>
            <a:pPr algn="ctr" indent="0" marL="0">
              <a:buNone/>
            </a:pPr>
            <a:r>
              <a:rPr lang="en-US" sz="2200" b="1" dirty="0">
                <a:solidFill>
                  <a:schemeClr val="tx1"/>
                </a:solidFill>
              </a:rPr>
              <a:t>−3</a:t>
            </a:r>
            <a:endParaRPr lang="en-US" sz="2200" dirty="0"/>
          </a:p>
        </p:txBody>
      </p:sp>
      <p:sp>
        <p:nvSpPr>
          <p:cNvPr id="15" name="Text 12"/>
          <p:cNvSpPr/>
          <p:nvPr/>
        </p:nvSpPr>
        <p:spPr>
          <a:xfrm>
            <a:off x="4434840" y="18288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6" name="Text 13"/>
          <p:cNvSpPr txBox="1"/>
          <p:nvPr/>
        </p:nvSpPr>
        <p:spPr>
          <a:xfrm>
            <a:off x="4937760" y="1810512"/>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Put x and −3 across the top, 2x and +1 down the side</a:t>
            </a:r>
            <a:endParaRPr lang="en-US" sz="1600" dirty="0"/>
          </a:p>
        </p:txBody>
      </p:sp>
      <p:sp>
        <p:nvSpPr>
          <p:cNvPr id="17" name="Text 14"/>
          <p:cNvSpPr/>
          <p:nvPr/>
        </p:nvSpPr>
        <p:spPr>
          <a:xfrm>
            <a:off x="4434840" y="2487168"/>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8" name="Text 15"/>
          <p:cNvSpPr txBox="1"/>
          <p:nvPr/>
        </p:nvSpPr>
        <p:spPr>
          <a:xfrm>
            <a:off x="4937760" y="2468880"/>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Multiply: 2x × x = 2x², 2x × −3 = −6x</a:t>
            </a:r>
            <a:endParaRPr lang="en-US" sz="1600" dirty="0"/>
          </a:p>
        </p:txBody>
      </p:sp>
      <p:sp>
        <p:nvSpPr>
          <p:cNvPr id="19" name="Text 16"/>
          <p:cNvSpPr/>
          <p:nvPr/>
        </p:nvSpPr>
        <p:spPr>
          <a:xfrm>
            <a:off x="4434840" y="3145536"/>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20" name="Text 17"/>
          <p:cNvSpPr txBox="1"/>
          <p:nvPr/>
        </p:nvSpPr>
        <p:spPr>
          <a:xfrm>
            <a:off x="4937760" y="3127248"/>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Collect: −6x + x = −5x</a:t>
            </a:r>
            <a:endParaRPr lang="en-US" sz="1600" dirty="0"/>
          </a:p>
        </p:txBody>
      </p:sp>
      <p:sp>
        <p:nvSpPr>
          <p:cNvPr id="21" name="Text 18"/>
          <p:cNvSpPr/>
          <p:nvPr/>
        </p:nvSpPr>
        <p:spPr>
          <a:xfrm>
            <a:off x="4434840" y="3803904"/>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2" name="Text 19"/>
          <p:cNvSpPr txBox="1"/>
          <p:nvPr/>
        </p:nvSpPr>
        <p:spPr>
          <a:xfrm>
            <a:off x="4937760" y="3785616"/>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Answer: </a:t>
            </a:r>
            <a:pPr indent="0" marL="0">
              <a:buNone/>
            </a:pPr>
            <a:r>
              <a:rPr lang="en-US" sz="1600" b="1" dirty="0">
                <a:solidFill>
                  <a:schemeClr val="accent1"/>
                </a:solidFill>
              </a:rPr>
              <a:t>2x² − 5x − 3</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Your turn: expand and simplify</a:t>
            </a:r>
            <a:endParaRPr lang="en-US" sz="3200" dirty="0"/>
          </a:p>
        </p:txBody>
      </p:sp>
      <p:sp>
        <p:nvSpPr>
          <p:cNvPr id="4" name="Shape 1"/>
          <p:cNvSpPr/>
          <p:nvPr/>
        </p:nvSpPr>
        <p:spPr>
          <a:xfrm>
            <a:off x="457200" y="1051560"/>
            <a:ext cx="4023360" cy="1036320"/>
          </a:xfrm>
          <a:prstGeom prst="roundRect">
            <a:avLst>
              <a:gd name="adj" fmla="val 10588"/>
            </a:avLst>
          </a:prstGeom>
          <a:solidFill>
            <a:schemeClr val="bg2"/>
          </a:solidFill>
          <a:ln w="6350">
            <a:solidFill>
              <a:schemeClr val="bg2"/>
            </a:solidFill>
            <a:prstDash val="solid"/>
          </a:ln>
        </p:spPr>
      </p:sp>
      <p:sp>
        <p:nvSpPr>
          <p:cNvPr id="5" name="Text 2"/>
          <p:cNvSpPr/>
          <p:nvPr/>
        </p:nvSpPr>
        <p:spPr>
          <a:xfrm>
            <a:off x="64008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a</a:t>
            </a:r>
            <a:endParaRPr lang="en-US" sz="1600" dirty="0"/>
          </a:p>
        </p:txBody>
      </p:sp>
      <p:sp>
        <p:nvSpPr>
          <p:cNvPr id="6" name="Text 3"/>
          <p:cNvSpPr txBox="1"/>
          <p:nvPr/>
        </p:nvSpPr>
        <p:spPr>
          <a:xfrm>
            <a:off x="1234440" y="11430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 + 2)(x + 6)</a:t>
            </a:r>
            <a:endParaRPr lang="en-US" sz="1800" dirty="0"/>
          </a:p>
        </p:txBody>
      </p:sp>
      <p:sp>
        <p:nvSpPr>
          <p:cNvPr id="7" name="Shape 4"/>
          <p:cNvSpPr/>
          <p:nvPr/>
        </p:nvSpPr>
        <p:spPr>
          <a:xfrm>
            <a:off x="4663440" y="1051560"/>
            <a:ext cx="4023360" cy="1036320"/>
          </a:xfrm>
          <a:prstGeom prst="roundRect">
            <a:avLst>
              <a:gd name="adj" fmla="val 10588"/>
            </a:avLst>
          </a:prstGeom>
          <a:solidFill>
            <a:schemeClr val="bg2"/>
          </a:solidFill>
          <a:ln w="6350">
            <a:solidFill>
              <a:schemeClr val="bg2"/>
            </a:solidFill>
            <a:prstDash val="solid"/>
          </a:ln>
        </p:spPr>
      </p:sp>
      <p:sp>
        <p:nvSpPr>
          <p:cNvPr id="8" name="Text 5"/>
          <p:cNvSpPr/>
          <p:nvPr/>
        </p:nvSpPr>
        <p:spPr>
          <a:xfrm>
            <a:off x="484632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b</a:t>
            </a:r>
            <a:endParaRPr lang="en-US" sz="1600" dirty="0"/>
          </a:p>
        </p:txBody>
      </p:sp>
      <p:sp>
        <p:nvSpPr>
          <p:cNvPr id="9" name="Text 6"/>
          <p:cNvSpPr txBox="1"/>
          <p:nvPr/>
        </p:nvSpPr>
        <p:spPr>
          <a:xfrm>
            <a:off x="5440680" y="11430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 + 5)(x − 1)</a:t>
            </a:r>
            <a:endParaRPr lang="en-US" sz="1800" dirty="0"/>
          </a:p>
        </p:txBody>
      </p:sp>
      <p:sp>
        <p:nvSpPr>
          <p:cNvPr id="10" name="Shape 7"/>
          <p:cNvSpPr/>
          <p:nvPr/>
        </p:nvSpPr>
        <p:spPr>
          <a:xfrm>
            <a:off x="457200" y="2270760"/>
            <a:ext cx="4023360" cy="1036320"/>
          </a:xfrm>
          <a:prstGeom prst="roundRect">
            <a:avLst>
              <a:gd name="adj" fmla="val 10588"/>
            </a:avLst>
          </a:prstGeom>
          <a:solidFill>
            <a:schemeClr val="bg2"/>
          </a:solidFill>
          <a:ln w="6350">
            <a:solidFill>
              <a:schemeClr val="bg2"/>
            </a:solidFill>
            <a:prstDash val="solid"/>
          </a:ln>
        </p:spPr>
      </p:sp>
      <p:sp>
        <p:nvSpPr>
          <p:cNvPr id="11" name="Text 8"/>
          <p:cNvSpPr/>
          <p:nvPr/>
        </p:nvSpPr>
        <p:spPr>
          <a:xfrm>
            <a:off x="64008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c</a:t>
            </a:r>
            <a:endParaRPr lang="en-US" sz="1600" dirty="0"/>
          </a:p>
        </p:txBody>
      </p:sp>
      <p:sp>
        <p:nvSpPr>
          <p:cNvPr id="12" name="Text 9"/>
          <p:cNvSpPr txBox="1"/>
          <p:nvPr/>
        </p:nvSpPr>
        <p:spPr>
          <a:xfrm>
            <a:off x="1234440" y="23622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 − 3)(x − 8)</a:t>
            </a:r>
            <a:endParaRPr lang="en-US" sz="1800" dirty="0"/>
          </a:p>
        </p:txBody>
      </p:sp>
      <p:sp>
        <p:nvSpPr>
          <p:cNvPr id="13" name="Shape 10"/>
          <p:cNvSpPr/>
          <p:nvPr/>
        </p:nvSpPr>
        <p:spPr>
          <a:xfrm>
            <a:off x="4663440" y="2270760"/>
            <a:ext cx="4023360" cy="1036320"/>
          </a:xfrm>
          <a:prstGeom prst="roundRect">
            <a:avLst>
              <a:gd name="adj" fmla="val 10588"/>
            </a:avLst>
          </a:prstGeom>
          <a:solidFill>
            <a:schemeClr val="bg2"/>
          </a:solidFill>
          <a:ln w="6350">
            <a:solidFill>
              <a:schemeClr val="bg2"/>
            </a:solidFill>
            <a:prstDash val="solid"/>
          </a:ln>
        </p:spPr>
      </p:sp>
      <p:sp>
        <p:nvSpPr>
          <p:cNvPr id="14" name="Text 11"/>
          <p:cNvSpPr/>
          <p:nvPr/>
        </p:nvSpPr>
        <p:spPr>
          <a:xfrm>
            <a:off x="484632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d</a:t>
            </a:r>
            <a:endParaRPr lang="en-US" sz="1600" dirty="0"/>
          </a:p>
        </p:txBody>
      </p:sp>
      <p:sp>
        <p:nvSpPr>
          <p:cNvPr id="15" name="Text 12"/>
          <p:cNvSpPr txBox="1"/>
          <p:nvPr/>
        </p:nvSpPr>
        <p:spPr>
          <a:xfrm>
            <a:off x="5440680" y="23622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 + 4)²</a:t>
            </a:r>
            <a:endParaRPr lang="en-US" sz="1800" dirty="0"/>
          </a:p>
        </p:txBody>
      </p:sp>
      <p:sp>
        <p:nvSpPr>
          <p:cNvPr id="16" name="Shape 13"/>
          <p:cNvSpPr/>
          <p:nvPr/>
        </p:nvSpPr>
        <p:spPr>
          <a:xfrm>
            <a:off x="457200" y="3489960"/>
            <a:ext cx="4023360" cy="1036320"/>
          </a:xfrm>
          <a:prstGeom prst="roundRect">
            <a:avLst>
              <a:gd name="adj" fmla="val 10588"/>
            </a:avLst>
          </a:prstGeom>
          <a:solidFill>
            <a:schemeClr val="bg2"/>
          </a:solidFill>
          <a:ln w="6350">
            <a:solidFill>
              <a:schemeClr val="bg2"/>
            </a:solidFill>
            <a:prstDash val="solid"/>
          </a:ln>
        </p:spPr>
      </p:sp>
      <p:sp>
        <p:nvSpPr>
          <p:cNvPr id="17" name="Text 14"/>
          <p:cNvSpPr/>
          <p:nvPr/>
        </p:nvSpPr>
        <p:spPr>
          <a:xfrm>
            <a:off x="64008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e</a:t>
            </a:r>
            <a:endParaRPr lang="en-US" sz="1600" dirty="0"/>
          </a:p>
        </p:txBody>
      </p:sp>
      <p:sp>
        <p:nvSpPr>
          <p:cNvPr id="18" name="Text 15"/>
          <p:cNvSpPr txBox="1"/>
          <p:nvPr/>
        </p:nvSpPr>
        <p:spPr>
          <a:xfrm>
            <a:off x="1234440" y="35814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 − 6)(x + 6)</a:t>
            </a:r>
            <a:endParaRPr lang="en-US" sz="1800" dirty="0"/>
          </a:p>
        </p:txBody>
      </p:sp>
      <p:sp>
        <p:nvSpPr>
          <p:cNvPr id="19" name="Shape 16"/>
          <p:cNvSpPr/>
          <p:nvPr/>
        </p:nvSpPr>
        <p:spPr>
          <a:xfrm>
            <a:off x="4663440" y="3489960"/>
            <a:ext cx="4023360" cy="1036320"/>
          </a:xfrm>
          <a:prstGeom prst="roundRect">
            <a:avLst>
              <a:gd name="adj" fmla="val 10588"/>
            </a:avLst>
          </a:prstGeom>
          <a:solidFill>
            <a:schemeClr val="bg2"/>
          </a:solidFill>
          <a:ln w="6350">
            <a:solidFill>
              <a:schemeClr val="bg2"/>
            </a:solidFill>
            <a:prstDash val="solid"/>
          </a:ln>
        </p:spPr>
      </p:sp>
      <p:sp>
        <p:nvSpPr>
          <p:cNvPr id="20" name="Text 17"/>
          <p:cNvSpPr/>
          <p:nvPr/>
        </p:nvSpPr>
        <p:spPr>
          <a:xfrm>
            <a:off x="484632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f</a:t>
            </a:r>
            <a:endParaRPr lang="en-US" sz="1600" dirty="0"/>
          </a:p>
        </p:txBody>
      </p:sp>
      <p:sp>
        <p:nvSpPr>
          <p:cNvPr id="21" name="Text 18"/>
          <p:cNvSpPr txBox="1"/>
          <p:nvPr/>
        </p:nvSpPr>
        <p:spPr>
          <a:xfrm>
            <a:off x="5440680" y="35814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(3x + 2)(x + 4)</a:t>
            </a:r>
            <a:endParaRPr lang="en-US" sz="18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Your turn: answers</a:t>
            </a:r>
            <a:endParaRPr lang="en-US" sz="3200" dirty="0"/>
          </a:p>
        </p:txBody>
      </p:sp>
      <p:sp>
        <p:nvSpPr>
          <p:cNvPr id="4" name="Shape 1"/>
          <p:cNvSpPr/>
          <p:nvPr/>
        </p:nvSpPr>
        <p:spPr>
          <a:xfrm>
            <a:off x="457200" y="1051560"/>
            <a:ext cx="4023360" cy="1036320"/>
          </a:xfrm>
          <a:prstGeom prst="roundRect">
            <a:avLst>
              <a:gd name="adj" fmla="val 10588"/>
            </a:avLst>
          </a:prstGeom>
          <a:solidFill>
            <a:schemeClr val="bg2"/>
          </a:solidFill>
          <a:ln w="6350">
            <a:solidFill>
              <a:schemeClr val="bg2"/>
            </a:solidFill>
            <a:prstDash val="solid"/>
          </a:ln>
        </p:spPr>
      </p:sp>
      <p:sp>
        <p:nvSpPr>
          <p:cNvPr id="5" name="Text 2"/>
          <p:cNvSpPr/>
          <p:nvPr/>
        </p:nvSpPr>
        <p:spPr>
          <a:xfrm>
            <a:off x="64008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a</a:t>
            </a:r>
            <a:endParaRPr lang="en-US" sz="1600" dirty="0"/>
          </a:p>
        </p:txBody>
      </p:sp>
      <p:sp>
        <p:nvSpPr>
          <p:cNvPr id="6" name="Text 3"/>
          <p:cNvSpPr txBox="1"/>
          <p:nvPr/>
        </p:nvSpPr>
        <p:spPr>
          <a:xfrm>
            <a:off x="1234440" y="11430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 + 2)(x + 6)</a:t>
            </a:r>
            <a:endParaRPr lang="en-US" sz="1500" dirty="0"/>
          </a:p>
        </p:txBody>
      </p:sp>
      <p:sp>
        <p:nvSpPr>
          <p:cNvPr id="7" name="Text 4"/>
          <p:cNvSpPr txBox="1"/>
          <p:nvPr/>
        </p:nvSpPr>
        <p:spPr>
          <a:xfrm>
            <a:off x="1234440" y="15880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x² + 8x + 12</a:t>
            </a:r>
            <a:endParaRPr lang="en-US" sz="1800" dirty="0"/>
          </a:p>
        </p:txBody>
      </p:sp>
      <p:sp>
        <p:nvSpPr>
          <p:cNvPr id="8" name="Shape 5"/>
          <p:cNvSpPr/>
          <p:nvPr/>
        </p:nvSpPr>
        <p:spPr>
          <a:xfrm>
            <a:off x="4663440" y="1051560"/>
            <a:ext cx="4023360" cy="1036320"/>
          </a:xfrm>
          <a:prstGeom prst="roundRect">
            <a:avLst>
              <a:gd name="adj" fmla="val 10588"/>
            </a:avLst>
          </a:prstGeom>
          <a:solidFill>
            <a:schemeClr val="bg2"/>
          </a:solidFill>
          <a:ln w="6350">
            <a:solidFill>
              <a:schemeClr val="bg2"/>
            </a:solidFill>
            <a:prstDash val="solid"/>
          </a:ln>
        </p:spPr>
      </p:sp>
      <p:sp>
        <p:nvSpPr>
          <p:cNvPr id="9" name="Text 6"/>
          <p:cNvSpPr/>
          <p:nvPr/>
        </p:nvSpPr>
        <p:spPr>
          <a:xfrm>
            <a:off x="484632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b</a:t>
            </a:r>
            <a:endParaRPr lang="en-US" sz="1600" dirty="0"/>
          </a:p>
        </p:txBody>
      </p:sp>
      <p:sp>
        <p:nvSpPr>
          <p:cNvPr id="10" name="Text 7"/>
          <p:cNvSpPr txBox="1"/>
          <p:nvPr/>
        </p:nvSpPr>
        <p:spPr>
          <a:xfrm>
            <a:off x="5440680" y="11430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 + 5)(x − 1)</a:t>
            </a:r>
            <a:endParaRPr lang="en-US" sz="1500" dirty="0"/>
          </a:p>
        </p:txBody>
      </p:sp>
      <p:sp>
        <p:nvSpPr>
          <p:cNvPr id="11" name="Text 8"/>
          <p:cNvSpPr txBox="1"/>
          <p:nvPr/>
        </p:nvSpPr>
        <p:spPr>
          <a:xfrm>
            <a:off x="5440680" y="15880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x² + 4x − 5</a:t>
            </a:r>
            <a:endParaRPr lang="en-US" sz="1800" dirty="0"/>
          </a:p>
        </p:txBody>
      </p:sp>
      <p:sp>
        <p:nvSpPr>
          <p:cNvPr id="12" name="Shape 9"/>
          <p:cNvSpPr/>
          <p:nvPr/>
        </p:nvSpPr>
        <p:spPr>
          <a:xfrm>
            <a:off x="457200" y="2270760"/>
            <a:ext cx="4023360" cy="1036320"/>
          </a:xfrm>
          <a:prstGeom prst="roundRect">
            <a:avLst>
              <a:gd name="adj" fmla="val 10588"/>
            </a:avLst>
          </a:prstGeom>
          <a:solidFill>
            <a:schemeClr val="bg2"/>
          </a:solidFill>
          <a:ln w="6350">
            <a:solidFill>
              <a:schemeClr val="bg2"/>
            </a:solidFill>
            <a:prstDash val="solid"/>
          </a:ln>
        </p:spPr>
      </p:sp>
      <p:sp>
        <p:nvSpPr>
          <p:cNvPr id="13" name="Text 10"/>
          <p:cNvSpPr/>
          <p:nvPr/>
        </p:nvSpPr>
        <p:spPr>
          <a:xfrm>
            <a:off x="64008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c</a:t>
            </a:r>
            <a:endParaRPr lang="en-US" sz="1600" dirty="0"/>
          </a:p>
        </p:txBody>
      </p:sp>
      <p:sp>
        <p:nvSpPr>
          <p:cNvPr id="14" name="Text 11"/>
          <p:cNvSpPr txBox="1"/>
          <p:nvPr/>
        </p:nvSpPr>
        <p:spPr>
          <a:xfrm>
            <a:off x="1234440" y="23622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 − 3)(x − 8)</a:t>
            </a:r>
            <a:endParaRPr lang="en-US" sz="1500" dirty="0"/>
          </a:p>
        </p:txBody>
      </p:sp>
      <p:sp>
        <p:nvSpPr>
          <p:cNvPr id="15" name="Text 12"/>
          <p:cNvSpPr txBox="1"/>
          <p:nvPr/>
        </p:nvSpPr>
        <p:spPr>
          <a:xfrm>
            <a:off x="1234440" y="28072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x² − 11x + 24</a:t>
            </a:r>
            <a:endParaRPr lang="en-US" sz="1800" dirty="0"/>
          </a:p>
        </p:txBody>
      </p:sp>
      <p:sp>
        <p:nvSpPr>
          <p:cNvPr id="16" name="Shape 13"/>
          <p:cNvSpPr/>
          <p:nvPr/>
        </p:nvSpPr>
        <p:spPr>
          <a:xfrm>
            <a:off x="4663440" y="2270760"/>
            <a:ext cx="4023360" cy="1036320"/>
          </a:xfrm>
          <a:prstGeom prst="roundRect">
            <a:avLst>
              <a:gd name="adj" fmla="val 10588"/>
            </a:avLst>
          </a:prstGeom>
          <a:solidFill>
            <a:schemeClr val="bg2"/>
          </a:solidFill>
          <a:ln w="6350">
            <a:solidFill>
              <a:schemeClr val="bg2"/>
            </a:solidFill>
            <a:prstDash val="solid"/>
          </a:ln>
        </p:spPr>
      </p:sp>
      <p:sp>
        <p:nvSpPr>
          <p:cNvPr id="17" name="Text 14"/>
          <p:cNvSpPr/>
          <p:nvPr/>
        </p:nvSpPr>
        <p:spPr>
          <a:xfrm>
            <a:off x="484632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d</a:t>
            </a:r>
            <a:endParaRPr lang="en-US" sz="1600" dirty="0"/>
          </a:p>
        </p:txBody>
      </p:sp>
      <p:sp>
        <p:nvSpPr>
          <p:cNvPr id="18" name="Text 15"/>
          <p:cNvSpPr txBox="1"/>
          <p:nvPr/>
        </p:nvSpPr>
        <p:spPr>
          <a:xfrm>
            <a:off x="5440680" y="23622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 + 4)²</a:t>
            </a:r>
            <a:endParaRPr lang="en-US" sz="1500" dirty="0"/>
          </a:p>
        </p:txBody>
      </p:sp>
      <p:sp>
        <p:nvSpPr>
          <p:cNvPr id="19" name="Text 16"/>
          <p:cNvSpPr txBox="1"/>
          <p:nvPr/>
        </p:nvSpPr>
        <p:spPr>
          <a:xfrm>
            <a:off x="5440680" y="28072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x² + 8x + 16</a:t>
            </a:r>
            <a:endParaRPr lang="en-US" sz="1800" dirty="0"/>
          </a:p>
        </p:txBody>
      </p:sp>
      <p:sp>
        <p:nvSpPr>
          <p:cNvPr id="20" name="Shape 17"/>
          <p:cNvSpPr/>
          <p:nvPr/>
        </p:nvSpPr>
        <p:spPr>
          <a:xfrm>
            <a:off x="457200" y="3489960"/>
            <a:ext cx="4023360" cy="1036320"/>
          </a:xfrm>
          <a:prstGeom prst="roundRect">
            <a:avLst>
              <a:gd name="adj" fmla="val 10588"/>
            </a:avLst>
          </a:prstGeom>
          <a:solidFill>
            <a:schemeClr val="bg2"/>
          </a:solidFill>
          <a:ln w="6350">
            <a:solidFill>
              <a:schemeClr val="bg2"/>
            </a:solidFill>
            <a:prstDash val="solid"/>
          </a:ln>
        </p:spPr>
      </p:sp>
      <p:sp>
        <p:nvSpPr>
          <p:cNvPr id="21" name="Text 18"/>
          <p:cNvSpPr/>
          <p:nvPr/>
        </p:nvSpPr>
        <p:spPr>
          <a:xfrm>
            <a:off x="64008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e</a:t>
            </a:r>
            <a:endParaRPr lang="en-US" sz="1600" dirty="0"/>
          </a:p>
        </p:txBody>
      </p:sp>
      <p:sp>
        <p:nvSpPr>
          <p:cNvPr id="22" name="Text 19"/>
          <p:cNvSpPr txBox="1"/>
          <p:nvPr/>
        </p:nvSpPr>
        <p:spPr>
          <a:xfrm>
            <a:off x="1234440" y="35814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 − 6)(x + 6)</a:t>
            </a:r>
            <a:endParaRPr lang="en-US" sz="1500" dirty="0"/>
          </a:p>
        </p:txBody>
      </p:sp>
      <p:sp>
        <p:nvSpPr>
          <p:cNvPr id="23" name="Text 20"/>
          <p:cNvSpPr txBox="1"/>
          <p:nvPr/>
        </p:nvSpPr>
        <p:spPr>
          <a:xfrm>
            <a:off x="1234440" y="40264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x² − 36</a:t>
            </a:r>
            <a:endParaRPr lang="en-US" sz="1800" dirty="0"/>
          </a:p>
        </p:txBody>
      </p:sp>
      <p:sp>
        <p:nvSpPr>
          <p:cNvPr id="24" name="Shape 21"/>
          <p:cNvSpPr/>
          <p:nvPr/>
        </p:nvSpPr>
        <p:spPr>
          <a:xfrm>
            <a:off x="4663440" y="3489960"/>
            <a:ext cx="4023360" cy="1036320"/>
          </a:xfrm>
          <a:prstGeom prst="roundRect">
            <a:avLst>
              <a:gd name="adj" fmla="val 10588"/>
            </a:avLst>
          </a:prstGeom>
          <a:solidFill>
            <a:schemeClr val="bg2"/>
          </a:solidFill>
          <a:ln w="6350">
            <a:solidFill>
              <a:schemeClr val="bg2"/>
            </a:solidFill>
            <a:prstDash val="solid"/>
          </a:ln>
        </p:spPr>
      </p:sp>
      <p:sp>
        <p:nvSpPr>
          <p:cNvPr id="25" name="Text 22"/>
          <p:cNvSpPr/>
          <p:nvPr/>
        </p:nvSpPr>
        <p:spPr>
          <a:xfrm>
            <a:off x="484632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f</a:t>
            </a:r>
            <a:endParaRPr lang="en-US" sz="1600" dirty="0"/>
          </a:p>
        </p:txBody>
      </p:sp>
      <p:sp>
        <p:nvSpPr>
          <p:cNvPr id="26" name="Text 23"/>
          <p:cNvSpPr txBox="1"/>
          <p:nvPr/>
        </p:nvSpPr>
        <p:spPr>
          <a:xfrm>
            <a:off x="5440680" y="35814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(3x + 2)(x + 4)</a:t>
            </a:r>
            <a:endParaRPr lang="en-US" sz="1500" dirty="0"/>
          </a:p>
        </p:txBody>
      </p:sp>
      <p:sp>
        <p:nvSpPr>
          <p:cNvPr id="27" name="Text 24"/>
          <p:cNvSpPr txBox="1"/>
          <p:nvPr/>
        </p:nvSpPr>
        <p:spPr>
          <a:xfrm>
            <a:off x="5440680" y="40264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3x² + 14x + 8</a:t>
            </a:r>
            <a:endParaRPr lang="en-US" sz="18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ph idx="100" type="title" hasCustomPrompt="1"/>
          </p:nvPr>
        </p:nvSpPr>
        <p:spPr>
          <a:xfrm>
            <a:off x="548640" y="1554480"/>
            <a:ext cx="8046720" cy="100584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Part 2: Factorising</a:t>
            </a:r>
            <a:endParaRPr lang="en-US" sz="4000" dirty="0"/>
          </a:p>
        </p:txBody>
      </p:sp>
      <p:sp>
        <p:nvSpPr>
          <p:cNvPr id="3" name="Text 0"/>
          <p:cNvSpPr/>
          <p:nvPr>
            <p:ph idx="101" type="body" hasCustomPrompt="1"/>
          </p:nvPr>
        </p:nvSpPr>
        <p:spPr>
          <a:xfrm>
            <a:off x="548640" y="2743200"/>
            <a:ext cx="8046720" cy="822960"/>
          </a:xfrm>
          <a:prstGeom prst="rect">
            <a:avLst/>
          </a:prstGeom>
          <a:noFill/>
          <a:ln/>
        </p:spPr>
        <p:txBody>
          <a:bodyPr wrap="square" lIns="0" tIns="0" rIns="0" bIns="0" rtlCol="0" anchor="t"/>
          <a:lstStyle/>
          <a:p>
            <a:pPr algn="l" indent="0" marL="0">
              <a:buNone/>
            </a:pPr>
            <a:r>
              <a:rPr lang="en-US" sz="1800" dirty="0">
                <a:solidFill>
                  <a:srgbClr val="C9D1E0"/>
                </a:solidFill>
              </a:rPr>
              <a:t>Factorising is the reverse of expanding: we put the expression back into brackets</a:t>
            </a:r>
            <a:endParaRPr lang="en-US"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The method: factorising x² + bx + c</a:t>
            </a:r>
            <a:endParaRPr lang="en-US" sz="3200" dirty="0"/>
          </a:p>
        </p:txBody>
      </p:sp>
      <p:sp>
        <p:nvSpPr>
          <p:cNvPr id="4" name="Shape 1"/>
          <p:cNvSpPr/>
          <p:nvPr/>
        </p:nvSpPr>
        <p:spPr>
          <a:xfrm>
            <a:off x="457200" y="1097280"/>
            <a:ext cx="3931920" cy="3429000"/>
          </a:xfrm>
          <a:prstGeom prst="roundRect">
            <a:avLst>
              <a:gd name="adj" fmla="val 3200"/>
            </a:avLst>
          </a:prstGeom>
          <a:solidFill>
            <a:schemeClr val="bg2"/>
          </a:solidFill>
          <a:ln w="6350">
            <a:solidFill>
              <a:schemeClr val="bg2"/>
            </a:solidFill>
            <a:prstDash val="solid"/>
          </a:ln>
        </p:spPr>
      </p:sp>
      <p:sp>
        <p:nvSpPr>
          <p:cNvPr id="5" name="Text 2"/>
          <p:cNvSpPr txBox="1"/>
          <p:nvPr/>
        </p:nvSpPr>
        <p:spPr>
          <a:xfrm>
            <a:off x="685800" y="1234440"/>
            <a:ext cx="3566160" cy="411480"/>
          </a:xfrm>
          <a:prstGeom prst="rect">
            <a:avLst/>
          </a:prstGeom>
          <a:noFill/>
          <a:ln/>
        </p:spPr>
        <p:txBody>
          <a:bodyPr wrap="square" lIns="635" tIns="635" rIns="635" bIns="635" rtlCol="0" anchor="t"/>
          <a:lstStyle/>
          <a:p>
            <a:pPr indent="0" marL="0">
              <a:buNone/>
            </a:pPr>
            <a:r>
              <a:rPr lang="en-US" sz="1700" b="1" dirty="0">
                <a:solidFill>
                  <a:schemeClr val="tx1"/>
                </a:solidFill>
                <a:latin typeface="+mj-lt" pitchFamily="34" charset="0"/>
                <a:ea typeface="+mj-lt" pitchFamily="34" charset="-122"/>
                <a:cs typeface="+mj-lt" pitchFamily="34" charset="-120"/>
              </a:rPr>
              <a:t>Find two numbers that:</a:t>
            </a:r>
            <a:endParaRPr lang="en-US" sz="1700" dirty="0"/>
          </a:p>
        </p:txBody>
      </p:sp>
      <p:sp>
        <p:nvSpPr>
          <p:cNvPr id="6" name="Text 3"/>
          <p:cNvSpPr txBox="1"/>
          <p:nvPr/>
        </p:nvSpPr>
        <p:spPr>
          <a:xfrm>
            <a:off x="777240" y="1783080"/>
            <a:ext cx="731520" cy="548640"/>
          </a:xfrm>
          <a:prstGeom prst="rect">
            <a:avLst/>
          </a:prstGeom>
          <a:noFill/>
          <a:ln/>
        </p:spPr>
        <p:txBody>
          <a:bodyPr wrap="square" lIns="635" tIns="635" rIns="635" bIns="635" rtlCol="0" anchor="ctr"/>
          <a:lstStyle/>
          <a:p>
            <a:pPr algn="ctr" indent="0" marL="0">
              <a:buNone/>
            </a:pPr>
            <a:r>
              <a:rPr lang="en-US" sz="2600" b="1" dirty="0">
                <a:solidFill>
                  <a:schemeClr val="accent2"/>
                </a:solidFill>
              </a:rPr>
              <a:t>x²</a:t>
            </a:r>
            <a:endParaRPr lang="en-US" sz="2600" dirty="0"/>
          </a:p>
        </p:txBody>
      </p:sp>
      <p:sp>
        <p:nvSpPr>
          <p:cNvPr id="7" name="Text 4"/>
          <p:cNvSpPr txBox="1"/>
          <p:nvPr/>
        </p:nvSpPr>
        <p:spPr>
          <a:xfrm>
            <a:off x="1325880" y="1783080"/>
            <a:ext cx="1188720" cy="548640"/>
          </a:xfrm>
          <a:prstGeom prst="rect">
            <a:avLst/>
          </a:prstGeom>
          <a:noFill/>
          <a:ln/>
        </p:spPr>
        <p:txBody>
          <a:bodyPr wrap="square" lIns="635" tIns="635" rIns="635" bIns="635" rtlCol="0" anchor="ctr"/>
          <a:lstStyle/>
          <a:p>
            <a:pPr algn="ctr" indent="0" marL="0">
              <a:buNone/>
            </a:pPr>
            <a:r>
              <a:rPr lang="en-US" sz="2600" b="1" dirty="0">
                <a:solidFill>
                  <a:schemeClr val="accent4"/>
                </a:solidFill>
              </a:rPr>
              <a:t>+ 7x</a:t>
            </a:r>
            <a:endParaRPr lang="en-US" sz="2600" dirty="0"/>
          </a:p>
        </p:txBody>
      </p:sp>
      <p:sp>
        <p:nvSpPr>
          <p:cNvPr id="8" name="Text 5"/>
          <p:cNvSpPr txBox="1"/>
          <p:nvPr/>
        </p:nvSpPr>
        <p:spPr>
          <a:xfrm>
            <a:off x="2788920" y="1783080"/>
            <a:ext cx="1280160" cy="548640"/>
          </a:xfrm>
          <a:prstGeom prst="rect">
            <a:avLst/>
          </a:prstGeom>
          <a:noFill/>
          <a:ln/>
        </p:spPr>
        <p:txBody>
          <a:bodyPr wrap="square" lIns="635" tIns="635" rIns="635" bIns="635" rtlCol="0" anchor="ctr"/>
          <a:lstStyle/>
          <a:p>
            <a:pPr algn="ctr" indent="0" marL="0">
              <a:buNone/>
            </a:pPr>
            <a:r>
              <a:rPr lang="en-US" sz="2600" b="1" dirty="0">
                <a:solidFill>
                  <a:schemeClr val="tx1"/>
                </a:solidFill>
              </a:rPr>
              <a:t>+ 12</a:t>
            </a:r>
            <a:endParaRPr lang="en-US" sz="2600" dirty="0"/>
          </a:p>
        </p:txBody>
      </p:sp>
      <p:sp>
        <p:nvSpPr>
          <p:cNvPr id="9" name="Text 6"/>
          <p:cNvSpPr/>
          <p:nvPr/>
        </p:nvSpPr>
        <p:spPr>
          <a:xfrm>
            <a:off x="1371600" y="2514600"/>
            <a:ext cx="1097280" cy="411480"/>
          </a:xfrm>
          <a:prstGeom prst="roundRect">
            <a:avLst>
              <a:gd name="adj" fmla="val 33333"/>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add to 7</a:t>
            </a:r>
            <a:endParaRPr lang="en-US" sz="1400" dirty="0"/>
          </a:p>
        </p:txBody>
      </p:sp>
      <p:sp>
        <p:nvSpPr>
          <p:cNvPr id="10" name="Text 7"/>
          <p:cNvSpPr/>
          <p:nvPr/>
        </p:nvSpPr>
        <p:spPr>
          <a:xfrm>
            <a:off x="2743200" y="2514600"/>
            <a:ext cx="1371600" cy="411480"/>
          </a:xfrm>
          <a:prstGeom prst="roundRect">
            <a:avLst>
              <a:gd name="adj" fmla="val 33333"/>
            </a:avLst>
          </a:prstGeom>
          <a:solidFill>
            <a:schemeClr val="accent3"/>
          </a:solidFill>
          <a:ln w="6350">
            <a:solidFill>
              <a:schemeClr val="accent3"/>
            </a:solidFill>
          </a:ln>
        </p:spPr>
        <p:txBody>
          <a:bodyPr wrap="square" lIns="0" tIns="0" rIns="0" bIns="0" rtlCol="0" anchor="ctr"/>
          <a:lstStyle/>
          <a:p>
            <a:pPr algn="ctr" indent="0" marL="0">
              <a:buNone/>
            </a:pPr>
            <a:r>
              <a:rPr lang="en-US" sz="1400" b="1" dirty="0">
                <a:solidFill>
                  <a:schemeClr val="tx1"/>
                </a:solidFill>
              </a:rPr>
              <a:t>multiply to 12</a:t>
            </a:r>
            <a:endParaRPr lang="en-US" sz="1400" dirty="0"/>
          </a:p>
        </p:txBody>
      </p:sp>
      <p:sp>
        <p:nvSpPr>
          <p:cNvPr id="11" name="Text 8"/>
          <p:cNvSpPr txBox="1"/>
          <p:nvPr/>
        </p:nvSpPr>
        <p:spPr>
          <a:xfrm>
            <a:off x="685800" y="3154680"/>
            <a:ext cx="3566160" cy="411480"/>
          </a:xfrm>
          <a:prstGeom prst="rect">
            <a:avLst/>
          </a:prstGeom>
          <a:noFill/>
          <a:ln/>
        </p:spPr>
        <p:txBody>
          <a:bodyPr wrap="square" lIns="635" tIns="635" rIns="635" bIns="635" rtlCol="0" anchor="t"/>
          <a:lstStyle/>
          <a:p>
            <a:pPr algn="ctr" indent="0" marL="0">
              <a:buNone/>
            </a:pPr>
            <a:r>
              <a:rPr lang="en-US" sz="1600" dirty="0">
                <a:solidFill>
                  <a:schemeClr val="tx2"/>
                </a:solidFill>
              </a:rPr>
              <a:t>3 + 4 = 7 and 3 × 4 = 12</a:t>
            </a:r>
            <a:endParaRPr lang="en-US" sz="1600" dirty="0"/>
          </a:p>
        </p:txBody>
      </p:sp>
      <p:sp>
        <p:nvSpPr>
          <p:cNvPr id="12" name="Text 9"/>
          <p:cNvSpPr txBox="1"/>
          <p:nvPr/>
        </p:nvSpPr>
        <p:spPr>
          <a:xfrm>
            <a:off x="685800" y="3657600"/>
            <a:ext cx="3566160" cy="457200"/>
          </a:xfrm>
          <a:prstGeom prst="rect">
            <a:avLst/>
          </a:prstGeom>
          <a:noFill/>
          <a:ln/>
        </p:spPr>
        <p:txBody>
          <a:bodyPr wrap="square" lIns="635" tIns="635" rIns="635" bIns="635" rtlCol="0" anchor="t"/>
          <a:lstStyle/>
          <a:p>
            <a:pPr algn="ctr" indent="0" marL="0">
              <a:buNone/>
            </a:pPr>
            <a:r>
              <a:rPr lang="en-US" sz="1700" b="1" dirty="0">
                <a:solidFill>
                  <a:schemeClr val="tx1"/>
                </a:solidFill>
              </a:rPr>
              <a:t>So x² + 7x + 12 = </a:t>
            </a:r>
            <a:pPr algn="ctr" indent="0" marL="0">
              <a:buNone/>
            </a:pPr>
            <a:r>
              <a:rPr lang="en-US" sz="1700" b="1" dirty="0">
                <a:solidFill>
                  <a:schemeClr val="accent1"/>
                </a:solidFill>
              </a:rPr>
              <a:t>(x + 3)(x + 4)</a:t>
            </a:r>
            <a:endParaRPr lang="en-US" sz="1700" dirty="0"/>
          </a:p>
        </p:txBody>
      </p:sp>
      <p:sp>
        <p:nvSpPr>
          <p:cNvPr id="13" name="Text 10"/>
          <p:cNvSpPr/>
          <p:nvPr/>
        </p:nvSpPr>
        <p:spPr>
          <a:xfrm>
            <a:off x="4663440" y="118872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4" name="Text 11"/>
          <p:cNvSpPr txBox="1"/>
          <p:nvPr/>
        </p:nvSpPr>
        <p:spPr>
          <a:xfrm>
            <a:off x="5166360" y="1170432"/>
            <a:ext cx="3520440" cy="777240"/>
          </a:xfrm>
          <a:prstGeom prst="rect">
            <a:avLst/>
          </a:prstGeom>
          <a:noFill/>
          <a:ln/>
        </p:spPr>
        <p:txBody>
          <a:bodyPr wrap="square" lIns="635" tIns="635" rIns="635" bIns="635" rtlCol="0" anchor="t"/>
          <a:lstStyle/>
          <a:p>
            <a:pPr indent="0" marL="0">
              <a:buNone/>
            </a:pPr>
            <a:r>
              <a:rPr lang="en-US" sz="1600" dirty="0">
                <a:solidFill>
                  <a:schemeClr val="tx1"/>
                </a:solidFill>
              </a:rPr>
              <a:t>Take out any common factor first, e.g. 6x + 15 = 3(2x + 5)</a:t>
            </a:r>
            <a:endParaRPr lang="en-US" sz="1600" dirty="0"/>
          </a:p>
        </p:txBody>
      </p:sp>
      <p:sp>
        <p:nvSpPr>
          <p:cNvPr id="15" name="Text 12"/>
          <p:cNvSpPr/>
          <p:nvPr/>
        </p:nvSpPr>
        <p:spPr>
          <a:xfrm>
            <a:off x="4663440" y="201168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6" name="Text 13"/>
          <p:cNvSpPr txBox="1"/>
          <p:nvPr/>
        </p:nvSpPr>
        <p:spPr>
          <a:xfrm>
            <a:off x="5166360" y="1993392"/>
            <a:ext cx="3520440" cy="777240"/>
          </a:xfrm>
          <a:prstGeom prst="rect">
            <a:avLst/>
          </a:prstGeom>
          <a:noFill/>
          <a:ln/>
        </p:spPr>
        <p:txBody>
          <a:bodyPr wrap="square" lIns="635" tIns="635" rIns="635" bIns="635" rtlCol="0" anchor="t"/>
          <a:lstStyle/>
          <a:p>
            <a:pPr indent="0" marL="0">
              <a:buNone/>
            </a:pPr>
            <a:r>
              <a:rPr lang="en-US" sz="1600" dirty="0">
                <a:solidFill>
                  <a:schemeClr val="tx1"/>
                </a:solidFill>
              </a:rPr>
              <a:t>List the factor pairs of the number term c</a:t>
            </a:r>
            <a:endParaRPr lang="en-US" sz="1600" dirty="0"/>
          </a:p>
        </p:txBody>
      </p:sp>
      <p:sp>
        <p:nvSpPr>
          <p:cNvPr id="17" name="Text 14"/>
          <p:cNvSpPr/>
          <p:nvPr/>
        </p:nvSpPr>
        <p:spPr>
          <a:xfrm>
            <a:off x="4663440" y="283464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8" name="Text 15"/>
          <p:cNvSpPr txBox="1"/>
          <p:nvPr/>
        </p:nvSpPr>
        <p:spPr>
          <a:xfrm>
            <a:off x="5166360" y="2816352"/>
            <a:ext cx="3520440" cy="777240"/>
          </a:xfrm>
          <a:prstGeom prst="rect">
            <a:avLst/>
          </a:prstGeom>
          <a:noFill/>
          <a:ln/>
        </p:spPr>
        <p:txBody>
          <a:bodyPr wrap="square" lIns="635" tIns="635" rIns="635" bIns="635" rtlCol="0" anchor="t"/>
          <a:lstStyle/>
          <a:p>
            <a:pPr indent="0" marL="0">
              <a:buNone/>
            </a:pPr>
            <a:r>
              <a:rPr lang="en-US" sz="1600" dirty="0">
                <a:solidFill>
                  <a:schemeClr val="tx1"/>
                </a:solidFill>
              </a:rPr>
              <a:t>Choose the pair that adds to give b</a:t>
            </a:r>
            <a:endParaRPr lang="en-US" sz="1600" dirty="0"/>
          </a:p>
        </p:txBody>
      </p:sp>
      <p:sp>
        <p:nvSpPr>
          <p:cNvPr id="19" name="Text 16"/>
          <p:cNvSpPr/>
          <p:nvPr/>
        </p:nvSpPr>
        <p:spPr>
          <a:xfrm>
            <a:off x="4663440" y="36576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0" name="Text 17"/>
          <p:cNvSpPr txBox="1"/>
          <p:nvPr/>
        </p:nvSpPr>
        <p:spPr>
          <a:xfrm>
            <a:off x="5166360" y="3639312"/>
            <a:ext cx="3520440" cy="777240"/>
          </a:xfrm>
          <a:prstGeom prst="rect">
            <a:avLst/>
          </a:prstGeom>
          <a:noFill/>
          <a:ln/>
        </p:spPr>
        <p:txBody>
          <a:bodyPr wrap="square" lIns="635" tIns="635" rIns="635" bIns="635" rtlCol="0" anchor="t"/>
          <a:lstStyle/>
          <a:p>
            <a:pPr indent="0" marL="0">
              <a:buNone/>
            </a:pPr>
            <a:r>
              <a:rPr lang="en-US" sz="1600" dirty="0">
                <a:solidFill>
                  <a:schemeClr val="tx1"/>
                </a:solidFill>
              </a:rPr>
              <a:t>Write the two brackets and check by expanding</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Worked example 4: factorising</a:t>
            </a:r>
            <a:endParaRPr lang="en-US" sz="3200" dirty="0"/>
          </a:p>
        </p:txBody>
      </p:sp>
      <p:sp>
        <p:nvSpPr>
          <p:cNvPr id="4" name="Shape 1"/>
          <p:cNvSpPr/>
          <p:nvPr/>
        </p:nvSpPr>
        <p:spPr>
          <a:xfrm>
            <a:off x="457200" y="1005840"/>
            <a:ext cx="8229600" cy="548640"/>
          </a:xfrm>
          <a:prstGeom prst="roundRect">
            <a:avLst>
              <a:gd name="adj" fmla="val 20000"/>
            </a:avLst>
          </a:prstGeom>
          <a:solidFill>
            <a:schemeClr val="bg2"/>
          </a:solidFill>
          <a:ln w="6350">
            <a:solidFill>
              <a:schemeClr val="bg2"/>
            </a:solidFill>
            <a:prstDash val="solid"/>
          </a:ln>
        </p:spPr>
      </p:sp>
      <p:sp>
        <p:nvSpPr>
          <p:cNvPr id="5" name="Text 2"/>
          <p:cNvSpPr txBox="1"/>
          <p:nvPr/>
        </p:nvSpPr>
        <p:spPr>
          <a:xfrm>
            <a:off x="640080" y="1005840"/>
            <a:ext cx="7863840" cy="548640"/>
          </a:xfrm>
          <a:prstGeom prst="rect">
            <a:avLst/>
          </a:prstGeom>
          <a:noFill/>
          <a:ln/>
        </p:spPr>
        <p:txBody>
          <a:bodyPr wrap="square" lIns="635" tIns="635" rIns="635" bIns="635" rtlCol="0" anchor="ctr"/>
          <a:lstStyle/>
          <a:p>
            <a:pPr indent="0" marL="0">
              <a:buNone/>
            </a:pPr>
            <a:r>
              <a:rPr lang="en-US" sz="2000" b="1" dirty="0">
                <a:solidFill>
                  <a:schemeClr val="tx1"/>
                </a:solidFill>
              </a:rPr>
              <a:t>Factorise x² + 7x + 12</a:t>
            </a:r>
            <a:endParaRPr lang="en-US" sz="2000" dirty="0"/>
          </a:p>
        </p:txBody>
      </p:sp>
      <p:graphicFrame>
        <p:nvGraphicFramePr>
          <p:cNvPr id="17" name="Table 0"/>
          <p:cNvGraphicFramePr>
            <a:graphicFrameLocks noGrp="1"/>
          </p:cNvGraphicFramePr>
          <p:nvPr>
            <p:extLst>
              <p:ext uri="{D42A27DB-BD31-4B8C-83A1-F6EECF244321}">
                <p14:modId xmlns:p14="http://schemas.microsoft.com/office/powerpoint/2010/main" val="1579011935"/>
              </p:ext>
            </p:extLst>
          </p:nvPr>
        </p:nvGraphicFramePr>
        <p:xfrm>
          <a:off x="548640" y="1828800"/>
          <a:ext cx="3474720" cy="914400"/>
        </p:xfrm>
        <a:graphic>
          <a:graphicData uri="http://schemas.openxmlformats.org/drawingml/2006/table">
            <a:tbl>
              <a:tblPr/>
              <a:tblGrid>
                <a:gridCol w="2011680"/>
                <a:gridCol w="1463040"/>
              </a:tblGrid>
              <a:tr h="438912">
                <a:tc>
                  <a:txBody>
                    <a:bodyPr/>
                    <a:lstStyle/>
                    <a:p>
                      <a:pPr algn="ctr" indent="0" marL="0">
                        <a:buNone/>
                      </a:pPr>
                      <a:r>
                        <a:rPr lang="en-US" sz="1600" b="1" dirty="0">
                          <a:solidFill>
                            <a:schemeClr val="bg1"/>
                          </a:solidFill>
                        </a:rPr>
                        <a:t>Factor pair</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tx1"/>
                    </a:solidFill>
                  </a:tcPr>
                </a:tc>
                <a:tc>
                  <a:txBody>
                    <a:bodyPr/>
                    <a:lstStyle/>
                    <a:p>
                      <a:pPr algn="ctr" indent="0" marL="0">
                        <a:buNone/>
                      </a:pPr>
                      <a:r>
                        <a:rPr lang="en-US" sz="1600" b="1" dirty="0">
                          <a:solidFill>
                            <a:schemeClr val="bg1"/>
                          </a:solidFill>
                        </a:rPr>
                        <a:t>Sum</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tx1"/>
                    </a:solidFill>
                  </a:tcPr>
                </a:tc>
              </a:tr>
              <a:tr h="438912">
                <a:tc>
                  <a:txBody>
                    <a:bodyPr/>
                    <a:lstStyle/>
                    <a:p>
                      <a:pPr algn="ctr" indent="0" marL="0">
                        <a:buNone/>
                      </a:pPr>
                      <a:r>
                        <a:rPr lang="en-US" sz="1600" dirty="0">
                          <a:solidFill>
                            <a:schemeClr val="tx1"/>
                          </a:solidFill>
                        </a:rPr>
                        <a:t>1 × 12</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c>
                  <a:txBody>
                    <a:bodyPr/>
                    <a:lstStyle/>
                    <a:p>
                      <a:pPr algn="ctr" indent="0" marL="0">
                        <a:buNone/>
                      </a:pPr>
                      <a:r>
                        <a:rPr lang="en-US" sz="1600" dirty="0">
                          <a:solidFill>
                            <a:schemeClr val="tx1"/>
                          </a:solidFill>
                        </a:rPr>
                        <a:t>13</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r>
              <a:tr h="438912">
                <a:tc>
                  <a:txBody>
                    <a:bodyPr/>
                    <a:lstStyle/>
                    <a:p>
                      <a:pPr algn="ctr" indent="0" marL="0">
                        <a:buNone/>
                      </a:pPr>
                      <a:r>
                        <a:rPr lang="en-US" sz="1600" dirty="0">
                          <a:solidFill>
                            <a:schemeClr val="tx1"/>
                          </a:solidFill>
                        </a:rPr>
                        <a:t>2 × 6</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c>
                  <a:txBody>
                    <a:bodyPr/>
                    <a:lstStyle/>
                    <a:p>
                      <a:pPr algn="ctr" indent="0" marL="0">
                        <a:buNone/>
                      </a:pPr>
                      <a:r>
                        <a:rPr lang="en-US" sz="1600" dirty="0">
                          <a:solidFill>
                            <a:schemeClr val="tx1"/>
                          </a:solidFill>
                        </a:rPr>
                        <a:t>8</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r>
              <a:tr h="438912">
                <a:tc>
                  <a:txBody>
                    <a:bodyPr/>
                    <a:lstStyle/>
                    <a:p>
                      <a:pPr algn="ctr" indent="0" marL="0">
                        <a:buNone/>
                      </a:pPr>
                      <a:r>
                        <a:rPr lang="en-US" sz="1600" b="1" dirty="0">
                          <a:solidFill>
                            <a:schemeClr val="bg1"/>
                          </a:solidFill>
                        </a:rPr>
                        <a:t>3 × 4</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solidFill>
                  </a:tcPr>
                </a:tc>
                <a:tc>
                  <a:txBody>
                    <a:bodyPr/>
                    <a:lstStyle/>
                    <a:p>
                      <a:pPr algn="ctr" indent="0" marL="0">
                        <a:buNone/>
                      </a:pPr>
                      <a:r>
                        <a:rPr lang="en-US" sz="1600" b="1" dirty="0">
                          <a:solidFill>
                            <a:schemeClr val="bg1"/>
                          </a:solidFill>
                        </a:rPr>
                        <a:t>7</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solidFill>
                  </a:tcPr>
                </a:tc>
              </a:tr>
            </a:tbl>
          </a:graphicData>
        </a:graphic>
      </p:graphicFrame>
      <p:sp>
        <p:nvSpPr>
          <p:cNvPr id="7" name="Text 3"/>
          <p:cNvSpPr/>
          <p:nvPr/>
        </p:nvSpPr>
        <p:spPr>
          <a:xfrm>
            <a:off x="4434840" y="18288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8" name="Text 4"/>
          <p:cNvSpPr txBox="1"/>
          <p:nvPr/>
        </p:nvSpPr>
        <p:spPr>
          <a:xfrm>
            <a:off x="4937760" y="1810512"/>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We need two numbers that multiply to 12 and add to 7</a:t>
            </a:r>
            <a:endParaRPr lang="en-US" sz="1600" dirty="0"/>
          </a:p>
        </p:txBody>
      </p:sp>
      <p:sp>
        <p:nvSpPr>
          <p:cNvPr id="9" name="Text 5"/>
          <p:cNvSpPr/>
          <p:nvPr/>
        </p:nvSpPr>
        <p:spPr>
          <a:xfrm>
            <a:off x="4434840" y="2487168"/>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0" name="Text 6"/>
          <p:cNvSpPr txBox="1"/>
          <p:nvPr/>
        </p:nvSpPr>
        <p:spPr>
          <a:xfrm>
            <a:off x="4937760" y="2468880"/>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List the factor pairs of 12 and their sums</a:t>
            </a:r>
            <a:endParaRPr lang="en-US" sz="1600" dirty="0"/>
          </a:p>
        </p:txBody>
      </p:sp>
      <p:sp>
        <p:nvSpPr>
          <p:cNvPr id="11" name="Text 7"/>
          <p:cNvSpPr/>
          <p:nvPr/>
        </p:nvSpPr>
        <p:spPr>
          <a:xfrm>
            <a:off x="4434840" y="3145536"/>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2" name="Text 8"/>
          <p:cNvSpPr txBox="1"/>
          <p:nvPr/>
        </p:nvSpPr>
        <p:spPr>
          <a:xfrm>
            <a:off x="4937760" y="3127248"/>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3 and 4 work: 3 × 4 = 12 and 3 + 4 = 7</a:t>
            </a:r>
            <a:endParaRPr lang="en-US" sz="1600" dirty="0"/>
          </a:p>
        </p:txBody>
      </p:sp>
      <p:sp>
        <p:nvSpPr>
          <p:cNvPr id="13" name="Text 9"/>
          <p:cNvSpPr/>
          <p:nvPr/>
        </p:nvSpPr>
        <p:spPr>
          <a:xfrm>
            <a:off x="4434840" y="3803904"/>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4" name="Text 10"/>
          <p:cNvSpPr txBox="1"/>
          <p:nvPr/>
        </p:nvSpPr>
        <p:spPr>
          <a:xfrm>
            <a:off x="4937760" y="3785616"/>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Answer: </a:t>
            </a:r>
            <a:pPr indent="0" marL="0">
              <a:buNone/>
            </a:pPr>
            <a:r>
              <a:rPr lang="en-US" sz="1600" b="1" dirty="0">
                <a:solidFill>
                  <a:schemeClr val="accent1"/>
                </a:solidFill>
              </a:rPr>
              <a:t>(x + 3)(x + 4)</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Worked example 5: factorising</a:t>
            </a:r>
            <a:endParaRPr lang="en-US" sz="3200" dirty="0"/>
          </a:p>
        </p:txBody>
      </p:sp>
      <p:sp>
        <p:nvSpPr>
          <p:cNvPr id="4" name="Shape 1"/>
          <p:cNvSpPr/>
          <p:nvPr/>
        </p:nvSpPr>
        <p:spPr>
          <a:xfrm>
            <a:off x="457200" y="1005840"/>
            <a:ext cx="8229600" cy="548640"/>
          </a:xfrm>
          <a:prstGeom prst="roundRect">
            <a:avLst>
              <a:gd name="adj" fmla="val 20000"/>
            </a:avLst>
          </a:prstGeom>
          <a:solidFill>
            <a:schemeClr val="bg2"/>
          </a:solidFill>
          <a:ln w="6350">
            <a:solidFill>
              <a:schemeClr val="bg2"/>
            </a:solidFill>
            <a:prstDash val="solid"/>
          </a:ln>
        </p:spPr>
      </p:sp>
      <p:sp>
        <p:nvSpPr>
          <p:cNvPr id="5" name="Text 2"/>
          <p:cNvSpPr txBox="1"/>
          <p:nvPr/>
        </p:nvSpPr>
        <p:spPr>
          <a:xfrm>
            <a:off x="640080" y="1005840"/>
            <a:ext cx="7863840" cy="548640"/>
          </a:xfrm>
          <a:prstGeom prst="rect">
            <a:avLst/>
          </a:prstGeom>
          <a:noFill/>
          <a:ln/>
        </p:spPr>
        <p:txBody>
          <a:bodyPr wrap="square" lIns="635" tIns="635" rIns="635" bIns="635" rtlCol="0" anchor="ctr"/>
          <a:lstStyle/>
          <a:p>
            <a:pPr indent="0" marL="0">
              <a:buNone/>
            </a:pPr>
            <a:r>
              <a:rPr lang="en-US" sz="2000" b="1" dirty="0">
                <a:solidFill>
                  <a:schemeClr val="tx1"/>
                </a:solidFill>
              </a:rPr>
              <a:t>Factorise x² − 2x − 15</a:t>
            </a:r>
            <a:endParaRPr lang="en-US" sz="2000" dirty="0"/>
          </a:p>
        </p:txBody>
      </p:sp>
      <p:graphicFrame>
        <p:nvGraphicFramePr>
          <p:cNvPr id="18" name="Table 0"/>
          <p:cNvGraphicFramePr>
            <a:graphicFrameLocks noGrp="1"/>
          </p:cNvGraphicFramePr>
          <p:nvPr>
            <p:extLst>
              <p:ext uri="{D42A27DB-BD31-4B8C-83A1-F6EECF244321}">
                <p14:modId xmlns:p14="http://schemas.microsoft.com/office/powerpoint/2010/main" val="1579011935"/>
              </p:ext>
            </p:extLst>
          </p:nvPr>
        </p:nvGraphicFramePr>
        <p:xfrm>
          <a:off x="548640" y="1828800"/>
          <a:ext cx="3474720" cy="914400"/>
        </p:xfrm>
        <a:graphic>
          <a:graphicData uri="http://schemas.openxmlformats.org/drawingml/2006/table">
            <a:tbl>
              <a:tblPr/>
              <a:tblGrid>
                <a:gridCol w="2011680"/>
                <a:gridCol w="1463040"/>
              </a:tblGrid>
              <a:tr h="438912">
                <a:tc>
                  <a:txBody>
                    <a:bodyPr/>
                    <a:lstStyle/>
                    <a:p>
                      <a:pPr algn="ctr" indent="0" marL="0">
                        <a:buNone/>
                      </a:pPr>
                      <a:r>
                        <a:rPr lang="en-US" sz="1600" b="1" dirty="0">
                          <a:solidFill>
                            <a:schemeClr val="bg1"/>
                          </a:solidFill>
                        </a:rPr>
                        <a:t>Factor pair</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tx1"/>
                    </a:solidFill>
                  </a:tcPr>
                </a:tc>
                <a:tc>
                  <a:txBody>
                    <a:bodyPr/>
                    <a:lstStyle/>
                    <a:p>
                      <a:pPr algn="ctr" indent="0" marL="0">
                        <a:buNone/>
                      </a:pPr>
                      <a:r>
                        <a:rPr lang="en-US" sz="1600" b="1" dirty="0">
                          <a:solidFill>
                            <a:schemeClr val="bg1"/>
                          </a:solidFill>
                        </a:rPr>
                        <a:t>Sum</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tx1"/>
                    </a:solidFill>
                  </a:tcPr>
                </a:tc>
              </a:tr>
              <a:tr h="438912">
                <a:tc>
                  <a:txBody>
                    <a:bodyPr/>
                    <a:lstStyle/>
                    <a:p>
                      <a:pPr algn="ctr" indent="0" marL="0">
                        <a:buNone/>
                      </a:pPr>
                      <a:r>
                        <a:rPr lang="en-US" sz="1600" dirty="0">
                          <a:solidFill>
                            <a:schemeClr val="tx1"/>
                          </a:solidFill>
                        </a:rPr>
                        <a:t>1 × −15</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c>
                  <a:txBody>
                    <a:bodyPr/>
                    <a:lstStyle/>
                    <a:p>
                      <a:pPr algn="ctr" indent="0" marL="0">
                        <a:buNone/>
                      </a:pPr>
                      <a:r>
                        <a:rPr lang="en-US" sz="1600" dirty="0">
                          <a:solidFill>
                            <a:schemeClr val="tx1"/>
                          </a:solidFill>
                        </a:rPr>
                        <a:t>−14</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r>
              <a:tr h="438912">
                <a:tc>
                  <a:txBody>
                    <a:bodyPr/>
                    <a:lstStyle/>
                    <a:p>
                      <a:pPr algn="ctr" indent="0" marL="0">
                        <a:buNone/>
                      </a:pPr>
                      <a:r>
                        <a:rPr lang="en-US" sz="1600" dirty="0">
                          <a:solidFill>
                            <a:schemeClr val="tx1"/>
                          </a:solidFill>
                        </a:rPr>
                        <a:t>−1 × 15</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c>
                  <a:txBody>
                    <a:bodyPr/>
                    <a:lstStyle/>
                    <a:p>
                      <a:pPr algn="ctr" indent="0" marL="0">
                        <a:buNone/>
                      </a:pPr>
                      <a:r>
                        <a:rPr lang="en-US" sz="1600" dirty="0">
                          <a:solidFill>
                            <a:schemeClr val="tx1"/>
                          </a:solidFill>
                        </a:rPr>
                        <a:t>14</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r>
              <a:tr h="438912">
                <a:tc>
                  <a:txBody>
                    <a:bodyPr/>
                    <a:lstStyle/>
                    <a:p>
                      <a:pPr algn="ctr" indent="0" marL="0">
                        <a:buNone/>
                      </a:pPr>
                      <a:r>
                        <a:rPr lang="en-US" sz="1600" b="1" dirty="0">
                          <a:solidFill>
                            <a:schemeClr val="bg1"/>
                          </a:solidFill>
                        </a:rPr>
                        <a:t>3 × −5</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solidFill>
                  </a:tcPr>
                </a:tc>
                <a:tc>
                  <a:txBody>
                    <a:bodyPr/>
                    <a:lstStyle/>
                    <a:p>
                      <a:pPr algn="ctr" indent="0" marL="0">
                        <a:buNone/>
                      </a:pPr>
                      <a:r>
                        <a:rPr lang="en-US" sz="1600" b="1" dirty="0">
                          <a:solidFill>
                            <a:schemeClr val="bg1"/>
                          </a:solidFill>
                        </a:rPr>
                        <a:t>−2</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solidFill>
                  </a:tcPr>
                </a:tc>
              </a:tr>
              <a:tr h="438912">
                <a:tc>
                  <a:txBody>
                    <a:bodyPr/>
                    <a:lstStyle/>
                    <a:p>
                      <a:pPr algn="ctr" indent="0" marL="0">
                        <a:buNone/>
                      </a:pPr>
                      <a:r>
                        <a:rPr lang="en-US" sz="1600" dirty="0">
                          <a:solidFill>
                            <a:schemeClr val="tx1"/>
                          </a:solidFill>
                        </a:rPr>
                        <a:t>−3 × 5</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c>
                  <a:txBody>
                    <a:bodyPr/>
                    <a:lstStyle/>
                    <a:p>
                      <a:pPr algn="ctr" indent="0" marL="0">
                        <a:buNone/>
                      </a:pPr>
                      <a:r>
                        <a:rPr lang="en-US" sz="1600" dirty="0">
                          <a:solidFill>
                            <a:schemeClr val="tx1"/>
                          </a:solidFill>
                        </a:rPr>
                        <a:t>2</a:t>
                      </a:r>
                      <a:endParaRPr lang="en-US" sz="1600" dirty="0"/>
                    </a:p>
                  </a:txBody>
                  <a:tcPr marL="45720" marR="45720" marT="45720" marB="4572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bg2"/>
                    </a:solidFill>
                  </a:tcPr>
                </a:tc>
              </a:tr>
            </a:tbl>
          </a:graphicData>
        </a:graphic>
      </p:graphicFrame>
      <p:sp>
        <p:nvSpPr>
          <p:cNvPr id="7" name="Text 3"/>
          <p:cNvSpPr/>
          <p:nvPr/>
        </p:nvSpPr>
        <p:spPr>
          <a:xfrm>
            <a:off x="4434840" y="18288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8" name="Text 4"/>
          <p:cNvSpPr txBox="1"/>
          <p:nvPr/>
        </p:nvSpPr>
        <p:spPr>
          <a:xfrm>
            <a:off x="4937760" y="1810512"/>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Multiply to −15, so one number is negative</a:t>
            </a:r>
            <a:endParaRPr lang="en-US" sz="1600" dirty="0"/>
          </a:p>
        </p:txBody>
      </p:sp>
      <p:sp>
        <p:nvSpPr>
          <p:cNvPr id="9" name="Text 5"/>
          <p:cNvSpPr/>
          <p:nvPr/>
        </p:nvSpPr>
        <p:spPr>
          <a:xfrm>
            <a:off x="4434840" y="2487168"/>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0" name="Text 6"/>
          <p:cNvSpPr txBox="1"/>
          <p:nvPr/>
        </p:nvSpPr>
        <p:spPr>
          <a:xfrm>
            <a:off x="4937760" y="2468880"/>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Add to −2, so the bigger number is negative</a:t>
            </a:r>
            <a:endParaRPr lang="en-US" sz="1600" dirty="0"/>
          </a:p>
        </p:txBody>
      </p:sp>
      <p:sp>
        <p:nvSpPr>
          <p:cNvPr id="11" name="Text 7"/>
          <p:cNvSpPr/>
          <p:nvPr/>
        </p:nvSpPr>
        <p:spPr>
          <a:xfrm>
            <a:off x="4434840" y="3145536"/>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2" name="Text 8"/>
          <p:cNvSpPr txBox="1"/>
          <p:nvPr/>
        </p:nvSpPr>
        <p:spPr>
          <a:xfrm>
            <a:off x="4937760" y="3127248"/>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3 and −5 work: 3 × −5 = −15, 3 + −5 = −2</a:t>
            </a:r>
            <a:endParaRPr lang="en-US" sz="1600" dirty="0"/>
          </a:p>
        </p:txBody>
      </p:sp>
      <p:sp>
        <p:nvSpPr>
          <p:cNvPr id="13" name="Text 9"/>
          <p:cNvSpPr/>
          <p:nvPr/>
        </p:nvSpPr>
        <p:spPr>
          <a:xfrm>
            <a:off x="4434840" y="3803904"/>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4" name="Text 10"/>
          <p:cNvSpPr txBox="1"/>
          <p:nvPr/>
        </p:nvSpPr>
        <p:spPr>
          <a:xfrm>
            <a:off x="4937760" y="3785616"/>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Answer: </a:t>
            </a:r>
            <a:pPr indent="0" marL="0">
              <a:buNone/>
            </a:pPr>
            <a:r>
              <a:rPr lang="en-US" sz="1600" b="1" dirty="0">
                <a:solidFill>
                  <a:schemeClr val="accent1"/>
                </a:solidFill>
              </a:rPr>
              <a:t>(x + 3)(x − 5)</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Worked example 6: difference of two squares</a:t>
            </a:r>
            <a:endParaRPr lang="en-US" sz="3200" dirty="0"/>
          </a:p>
        </p:txBody>
      </p:sp>
      <p:sp>
        <p:nvSpPr>
          <p:cNvPr id="4" name="Shape 1"/>
          <p:cNvSpPr/>
          <p:nvPr/>
        </p:nvSpPr>
        <p:spPr>
          <a:xfrm>
            <a:off x="457200" y="1005840"/>
            <a:ext cx="8229600" cy="548640"/>
          </a:xfrm>
          <a:prstGeom prst="roundRect">
            <a:avLst>
              <a:gd name="adj" fmla="val 20000"/>
            </a:avLst>
          </a:prstGeom>
          <a:solidFill>
            <a:schemeClr val="bg2"/>
          </a:solidFill>
          <a:ln w="6350">
            <a:solidFill>
              <a:schemeClr val="bg2"/>
            </a:solidFill>
            <a:prstDash val="solid"/>
          </a:ln>
        </p:spPr>
      </p:sp>
      <p:sp>
        <p:nvSpPr>
          <p:cNvPr id="5" name="Text 2"/>
          <p:cNvSpPr txBox="1"/>
          <p:nvPr/>
        </p:nvSpPr>
        <p:spPr>
          <a:xfrm>
            <a:off x="640080" y="1005840"/>
            <a:ext cx="7863840" cy="548640"/>
          </a:xfrm>
          <a:prstGeom prst="rect">
            <a:avLst/>
          </a:prstGeom>
          <a:noFill/>
          <a:ln/>
        </p:spPr>
        <p:txBody>
          <a:bodyPr wrap="square" lIns="635" tIns="635" rIns="635" bIns="635" rtlCol="0" anchor="ctr"/>
          <a:lstStyle/>
          <a:p>
            <a:pPr indent="0" marL="0">
              <a:buNone/>
            </a:pPr>
            <a:r>
              <a:rPr lang="en-US" sz="2000" b="1" dirty="0">
                <a:solidFill>
                  <a:schemeClr val="tx1"/>
                </a:solidFill>
              </a:rPr>
              <a:t>Factorise x² − 49</a:t>
            </a:r>
            <a:endParaRPr lang="en-US" sz="2000" dirty="0"/>
          </a:p>
        </p:txBody>
      </p:sp>
      <p:sp>
        <p:nvSpPr>
          <p:cNvPr id="6" name="Text 3"/>
          <p:cNvSpPr txBox="1"/>
          <p:nvPr/>
        </p:nvSpPr>
        <p:spPr>
          <a:xfrm>
            <a:off x="594360" y="1783080"/>
            <a:ext cx="594360" cy="384048"/>
          </a:xfrm>
          <a:prstGeom prst="rect">
            <a:avLst/>
          </a:prstGeom>
          <a:noFill/>
          <a:ln/>
        </p:spPr>
        <p:txBody>
          <a:bodyPr wrap="square" lIns="0" tIns="0" rIns="0" bIns="0" rtlCol="0" anchor="ctr"/>
          <a:lstStyle/>
          <a:p>
            <a:pPr algn="ctr" indent="0" marL="0">
              <a:buNone/>
            </a:pPr>
            <a:r>
              <a:rPr lang="en-US" sz="2200" b="1" dirty="0">
                <a:solidFill>
                  <a:schemeClr val="tx2"/>
                </a:solidFill>
              </a:rPr>
              <a:t>×</a:t>
            </a:r>
            <a:endParaRPr lang="en-US" sz="2200" dirty="0"/>
          </a:p>
        </p:txBody>
      </p:sp>
      <p:sp>
        <p:nvSpPr>
          <p:cNvPr id="7" name="Text 4"/>
          <p:cNvSpPr txBox="1"/>
          <p:nvPr/>
        </p:nvSpPr>
        <p:spPr>
          <a:xfrm>
            <a:off x="1280160" y="1783080"/>
            <a:ext cx="1325880" cy="384048"/>
          </a:xfrm>
          <a:prstGeom prst="rect">
            <a:avLst/>
          </a:prstGeom>
          <a:noFill/>
          <a:ln/>
        </p:spPr>
        <p:txBody>
          <a:bodyPr wrap="square" lIns="0" tIns="0" rIns="0" bIns="0" rtlCol="0" anchor="ctr"/>
          <a:lstStyle/>
          <a:p>
            <a:pPr algn="ctr" indent="0" marL="0">
              <a:buNone/>
            </a:pPr>
            <a:r>
              <a:rPr lang="en-US" sz="2200" b="1" dirty="0">
                <a:solidFill>
                  <a:schemeClr val="tx1"/>
                </a:solidFill>
              </a:rPr>
              <a:t>x</a:t>
            </a:r>
            <a:endParaRPr lang="en-US" sz="2200" dirty="0"/>
          </a:p>
        </p:txBody>
      </p:sp>
      <p:sp>
        <p:nvSpPr>
          <p:cNvPr id="8" name="Text 5"/>
          <p:cNvSpPr txBox="1"/>
          <p:nvPr/>
        </p:nvSpPr>
        <p:spPr>
          <a:xfrm>
            <a:off x="2606040" y="1783080"/>
            <a:ext cx="1005840" cy="384048"/>
          </a:xfrm>
          <a:prstGeom prst="rect">
            <a:avLst/>
          </a:prstGeom>
          <a:noFill/>
          <a:ln/>
        </p:spPr>
        <p:txBody>
          <a:bodyPr wrap="square" lIns="0" tIns="0" rIns="0" bIns="0" rtlCol="0" anchor="ctr"/>
          <a:lstStyle/>
          <a:p>
            <a:pPr algn="ctr" indent="0" marL="0">
              <a:buNone/>
            </a:pPr>
            <a:r>
              <a:rPr lang="en-US" sz="2200" b="1" dirty="0">
                <a:solidFill>
                  <a:schemeClr val="tx1"/>
                </a:solidFill>
              </a:rPr>
              <a:t>−7</a:t>
            </a:r>
            <a:endParaRPr lang="en-US" sz="2200" dirty="0"/>
          </a:p>
        </p:txBody>
      </p:sp>
      <p:sp>
        <p:nvSpPr>
          <p:cNvPr id="9" name="Text 6"/>
          <p:cNvSpPr txBox="1"/>
          <p:nvPr/>
        </p:nvSpPr>
        <p:spPr>
          <a:xfrm>
            <a:off x="594360" y="2240280"/>
            <a:ext cx="594360" cy="1143000"/>
          </a:xfrm>
          <a:prstGeom prst="rect">
            <a:avLst/>
          </a:prstGeom>
          <a:noFill/>
          <a:ln/>
        </p:spPr>
        <p:txBody>
          <a:bodyPr wrap="square" lIns="0" tIns="0" rIns="0" bIns="0" rtlCol="0" anchor="ctr"/>
          <a:lstStyle/>
          <a:p>
            <a:pPr algn="ctr" indent="0" marL="0">
              <a:buNone/>
            </a:pPr>
            <a:r>
              <a:rPr lang="en-US" sz="2200" b="1" dirty="0">
                <a:solidFill>
                  <a:schemeClr val="tx1"/>
                </a:solidFill>
              </a:rPr>
              <a:t>x</a:t>
            </a:r>
            <a:endParaRPr lang="en-US" sz="2200" dirty="0"/>
          </a:p>
        </p:txBody>
      </p:sp>
      <p:sp>
        <p:nvSpPr>
          <p:cNvPr id="10" name="Text 7"/>
          <p:cNvSpPr txBox="1"/>
          <p:nvPr/>
        </p:nvSpPr>
        <p:spPr>
          <a:xfrm>
            <a:off x="594360" y="3383280"/>
            <a:ext cx="594360" cy="960120"/>
          </a:xfrm>
          <a:prstGeom prst="rect">
            <a:avLst/>
          </a:prstGeom>
          <a:noFill/>
          <a:ln/>
        </p:spPr>
        <p:txBody>
          <a:bodyPr wrap="square" lIns="0" tIns="0" rIns="0" bIns="0" rtlCol="0" anchor="ctr"/>
          <a:lstStyle/>
          <a:p>
            <a:pPr algn="ctr" indent="0" marL="0">
              <a:buNone/>
            </a:pPr>
            <a:r>
              <a:rPr lang="en-US" sz="2200" b="1" dirty="0">
                <a:solidFill>
                  <a:schemeClr val="tx1"/>
                </a:solidFill>
              </a:rPr>
              <a:t>+7</a:t>
            </a:r>
            <a:endParaRPr lang="en-US" sz="2200" dirty="0"/>
          </a:p>
        </p:txBody>
      </p:sp>
      <p:sp>
        <p:nvSpPr>
          <p:cNvPr id="11" name="Text 8"/>
          <p:cNvSpPr/>
          <p:nvPr/>
        </p:nvSpPr>
        <p:spPr>
          <a:xfrm>
            <a:off x="1280160" y="2240280"/>
            <a:ext cx="1325880" cy="1143000"/>
          </a:xfrm>
          <a:prstGeom prst="rect">
            <a:avLst/>
          </a:prstGeom>
          <a:solidFill>
            <a:schemeClr val="accent2"/>
          </a:solidFill>
          <a:ln w="25400">
            <a:solidFill>
              <a:schemeClr val="bg1"/>
            </a:solidFill>
          </a:ln>
        </p:spPr>
        <p:txBody>
          <a:bodyPr wrap="square" lIns="0" tIns="0" rIns="0" bIns="0" rtlCol="0" anchor="ctr"/>
          <a:lstStyle/>
          <a:p>
            <a:pPr algn="ctr" indent="0" marL="0">
              <a:buNone/>
            </a:pPr>
            <a:r>
              <a:rPr lang="en-US" sz="2200" b="1" dirty="0">
                <a:solidFill>
                  <a:schemeClr val="bg1"/>
                </a:solidFill>
              </a:rPr>
              <a:t>x²</a:t>
            </a:r>
            <a:endParaRPr lang="en-US" sz="2200" dirty="0"/>
          </a:p>
        </p:txBody>
      </p:sp>
      <p:sp>
        <p:nvSpPr>
          <p:cNvPr id="12" name="Text 9"/>
          <p:cNvSpPr/>
          <p:nvPr/>
        </p:nvSpPr>
        <p:spPr>
          <a:xfrm>
            <a:off x="2606040" y="2240280"/>
            <a:ext cx="1005840" cy="114300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−7x</a:t>
            </a:r>
            <a:endParaRPr lang="en-US" sz="2200" dirty="0"/>
          </a:p>
        </p:txBody>
      </p:sp>
      <p:sp>
        <p:nvSpPr>
          <p:cNvPr id="13" name="Text 10"/>
          <p:cNvSpPr/>
          <p:nvPr/>
        </p:nvSpPr>
        <p:spPr>
          <a:xfrm>
            <a:off x="1280160" y="3383280"/>
            <a:ext cx="1325880" cy="960120"/>
          </a:xfrm>
          <a:prstGeom prst="rect">
            <a:avLst/>
          </a:prstGeom>
          <a:solidFill>
            <a:schemeClr val="accent4"/>
          </a:solidFill>
          <a:ln w="25400">
            <a:solidFill>
              <a:schemeClr val="bg1"/>
            </a:solidFill>
          </a:ln>
        </p:spPr>
        <p:txBody>
          <a:bodyPr wrap="square" lIns="0" tIns="0" rIns="0" bIns="0" rtlCol="0" anchor="ctr"/>
          <a:lstStyle/>
          <a:p>
            <a:pPr algn="ctr" indent="0" marL="0">
              <a:buNone/>
            </a:pPr>
            <a:r>
              <a:rPr lang="en-US" sz="2200" b="1" dirty="0">
                <a:solidFill>
                  <a:schemeClr val="bg1"/>
                </a:solidFill>
              </a:rPr>
              <a:t>7x</a:t>
            </a:r>
            <a:endParaRPr lang="en-US" sz="2200" dirty="0"/>
          </a:p>
        </p:txBody>
      </p:sp>
      <p:sp>
        <p:nvSpPr>
          <p:cNvPr id="14" name="Text 11"/>
          <p:cNvSpPr/>
          <p:nvPr/>
        </p:nvSpPr>
        <p:spPr>
          <a:xfrm>
            <a:off x="2606040" y="3383280"/>
            <a:ext cx="1005840" cy="960120"/>
          </a:xfrm>
          <a:prstGeom prst="rect">
            <a:avLst/>
          </a:prstGeom>
          <a:solidFill>
            <a:schemeClr val="accent3"/>
          </a:solidFill>
          <a:ln w="25400">
            <a:solidFill>
              <a:schemeClr val="bg1"/>
            </a:solidFill>
          </a:ln>
        </p:spPr>
        <p:txBody>
          <a:bodyPr wrap="square" lIns="0" tIns="0" rIns="0" bIns="0" rtlCol="0" anchor="ctr"/>
          <a:lstStyle/>
          <a:p>
            <a:pPr algn="ctr" indent="0" marL="0">
              <a:buNone/>
            </a:pPr>
            <a:r>
              <a:rPr lang="en-US" sz="2200" b="1" dirty="0">
                <a:solidFill>
                  <a:schemeClr val="tx1"/>
                </a:solidFill>
              </a:rPr>
              <a:t>−49</a:t>
            </a:r>
            <a:endParaRPr lang="en-US" sz="2200" dirty="0"/>
          </a:p>
        </p:txBody>
      </p:sp>
      <p:sp>
        <p:nvSpPr>
          <p:cNvPr id="15" name="Text 12"/>
          <p:cNvSpPr/>
          <p:nvPr/>
        </p:nvSpPr>
        <p:spPr>
          <a:xfrm>
            <a:off x="4434840" y="1828800"/>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6" name="Text 13"/>
          <p:cNvSpPr txBox="1"/>
          <p:nvPr/>
        </p:nvSpPr>
        <p:spPr>
          <a:xfrm>
            <a:off x="4937760" y="1810512"/>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49 = 7², so this is x² − 7²</a:t>
            </a:r>
            <a:endParaRPr lang="en-US" sz="1600" dirty="0"/>
          </a:p>
        </p:txBody>
      </p:sp>
      <p:sp>
        <p:nvSpPr>
          <p:cNvPr id="17" name="Text 14"/>
          <p:cNvSpPr/>
          <p:nvPr/>
        </p:nvSpPr>
        <p:spPr>
          <a:xfrm>
            <a:off x="4434840" y="2487168"/>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8" name="Text 15"/>
          <p:cNvSpPr txBox="1"/>
          <p:nvPr/>
        </p:nvSpPr>
        <p:spPr>
          <a:xfrm>
            <a:off x="4937760" y="2468880"/>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Use x² − a² = (x + a)(x − a)</a:t>
            </a:r>
            <a:endParaRPr lang="en-US" sz="1600" dirty="0"/>
          </a:p>
        </p:txBody>
      </p:sp>
      <p:sp>
        <p:nvSpPr>
          <p:cNvPr id="19" name="Text 16"/>
          <p:cNvSpPr/>
          <p:nvPr/>
        </p:nvSpPr>
        <p:spPr>
          <a:xfrm>
            <a:off x="4434840" y="3145536"/>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20" name="Text 17"/>
          <p:cNvSpPr txBox="1"/>
          <p:nvPr/>
        </p:nvSpPr>
        <p:spPr>
          <a:xfrm>
            <a:off x="4937760" y="3127248"/>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Check: the x terms cancel, 7x − 7x = 0</a:t>
            </a:r>
            <a:endParaRPr lang="en-US" sz="1600" dirty="0"/>
          </a:p>
        </p:txBody>
      </p:sp>
      <p:sp>
        <p:nvSpPr>
          <p:cNvPr id="21" name="Text 18"/>
          <p:cNvSpPr/>
          <p:nvPr/>
        </p:nvSpPr>
        <p:spPr>
          <a:xfrm>
            <a:off x="4434840" y="3803904"/>
            <a:ext cx="384048" cy="384048"/>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22" name="Text 19"/>
          <p:cNvSpPr txBox="1"/>
          <p:nvPr/>
        </p:nvSpPr>
        <p:spPr>
          <a:xfrm>
            <a:off x="4937760" y="3785616"/>
            <a:ext cx="3749040" cy="612648"/>
          </a:xfrm>
          <a:prstGeom prst="rect">
            <a:avLst/>
          </a:prstGeom>
          <a:noFill/>
          <a:ln/>
        </p:spPr>
        <p:txBody>
          <a:bodyPr wrap="square" lIns="635" tIns="635" rIns="635" bIns="635" rtlCol="0" anchor="t"/>
          <a:lstStyle/>
          <a:p>
            <a:pPr indent="0" marL="0">
              <a:buNone/>
            </a:pPr>
            <a:r>
              <a:rPr lang="en-US" sz="1600" dirty="0">
                <a:solidFill>
                  <a:schemeClr val="tx1"/>
                </a:solidFill>
              </a:rPr>
              <a:t>Answer: </a:t>
            </a:r>
            <a:pPr indent="0" marL="0">
              <a:buNone/>
            </a:pPr>
            <a:r>
              <a:rPr lang="en-US" sz="1600" b="1" dirty="0">
                <a:solidFill>
                  <a:schemeClr val="accent1"/>
                </a:solidFill>
              </a:rPr>
              <a:t>(x + 7)(x − 7)</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Practice: factorise fully</a:t>
            </a:r>
            <a:endParaRPr lang="en-US" sz="3200" dirty="0"/>
          </a:p>
        </p:txBody>
      </p:sp>
      <p:sp>
        <p:nvSpPr>
          <p:cNvPr id="4" name="Shape 1"/>
          <p:cNvSpPr/>
          <p:nvPr/>
        </p:nvSpPr>
        <p:spPr>
          <a:xfrm>
            <a:off x="457200" y="1051560"/>
            <a:ext cx="4023360" cy="1036320"/>
          </a:xfrm>
          <a:prstGeom prst="roundRect">
            <a:avLst>
              <a:gd name="adj" fmla="val 10588"/>
            </a:avLst>
          </a:prstGeom>
          <a:solidFill>
            <a:schemeClr val="bg2"/>
          </a:solidFill>
          <a:ln w="6350">
            <a:solidFill>
              <a:schemeClr val="bg2"/>
            </a:solidFill>
            <a:prstDash val="solid"/>
          </a:ln>
        </p:spPr>
      </p:sp>
      <p:sp>
        <p:nvSpPr>
          <p:cNvPr id="5" name="Text 2"/>
          <p:cNvSpPr/>
          <p:nvPr/>
        </p:nvSpPr>
        <p:spPr>
          <a:xfrm>
            <a:off x="64008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a</a:t>
            </a:r>
            <a:endParaRPr lang="en-US" sz="1600" dirty="0"/>
          </a:p>
        </p:txBody>
      </p:sp>
      <p:sp>
        <p:nvSpPr>
          <p:cNvPr id="6" name="Text 3"/>
          <p:cNvSpPr txBox="1"/>
          <p:nvPr/>
        </p:nvSpPr>
        <p:spPr>
          <a:xfrm>
            <a:off x="1234440" y="11430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8x + 20</a:t>
            </a:r>
            <a:endParaRPr lang="en-US" sz="1800" dirty="0"/>
          </a:p>
        </p:txBody>
      </p:sp>
      <p:sp>
        <p:nvSpPr>
          <p:cNvPr id="7" name="Shape 4"/>
          <p:cNvSpPr/>
          <p:nvPr/>
        </p:nvSpPr>
        <p:spPr>
          <a:xfrm>
            <a:off x="4663440" y="1051560"/>
            <a:ext cx="4023360" cy="1036320"/>
          </a:xfrm>
          <a:prstGeom prst="roundRect">
            <a:avLst>
              <a:gd name="adj" fmla="val 10588"/>
            </a:avLst>
          </a:prstGeom>
          <a:solidFill>
            <a:schemeClr val="bg2"/>
          </a:solidFill>
          <a:ln w="6350">
            <a:solidFill>
              <a:schemeClr val="bg2"/>
            </a:solidFill>
            <a:prstDash val="solid"/>
          </a:ln>
        </p:spPr>
      </p:sp>
      <p:sp>
        <p:nvSpPr>
          <p:cNvPr id="8" name="Text 5"/>
          <p:cNvSpPr/>
          <p:nvPr/>
        </p:nvSpPr>
        <p:spPr>
          <a:xfrm>
            <a:off x="484632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b</a:t>
            </a:r>
            <a:endParaRPr lang="en-US" sz="1600" dirty="0"/>
          </a:p>
        </p:txBody>
      </p:sp>
      <p:sp>
        <p:nvSpPr>
          <p:cNvPr id="9" name="Text 6"/>
          <p:cNvSpPr txBox="1"/>
          <p:nvPr/>
        </p:nvSpPr>
        <p:spPr>
          <a:xfrm>
            <a:off x="5440680" y="11430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3x² + 12x</a:t>
            </a:r>
            <a:endParaRPr lang="en-US" sz="1800" dirty="0"/>
          </a:p>
        </p:txBody>
      </p:sp>
      <p:sp>
        <p:nvSpPr>
          <p:cNvPr id="10" name="Shape 7"/>
          <p:cNvSpPr/>
          <p:nvPr/>
        </p:nvSpPr>
        <p:spPr>
          <a:xfrm>
            <a:off x="457200" y="2270760"/>
            <a:ext cx="4023360" cy="1036320"/>
          </a:xfrm>
          <a:prstGeom prst="roundRect">
            <a:avLst>
              <a:gd name="adj" fmla="val 10588"/>
            </a:avLst>
          </a:prstGeom>
          <a:solidFill>
            <a:schemeClr val="bg2"/>
          </a:solidFill>
          <a:ln w="6350">
            <a:solidFill>
              <a:schemeClr val="bg2"/>
            </a:solidFill>
            <a:prstDash val="solid"/>
          </a:ln>
        </p:spPr>
      </p:sp>
      <p:sp>
        <p:nvSpPr>
          <p:cNvPr id="11" name="Text 8"/>
          <p:cNvSpPr/>
          <p:nvPr/>
        </p:nvSpPr>
        <p:spPr>
          <a:xfrm>
            <a:off x="64008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c</a:t>
            </a:r>
            <a:endParaRPr lang="en-US" sz="1600" dirty="0"/>
          </a:p>
        </p:txBody>
      </p:sp>
      <p:sp>
        <p:nvSpPr>
          <p:cNvPr id="12" name="Text 9"/>
          <p:cNvSpPr txBox="1"/>
          <p:nvPr/>
        </p:nvSpPr>
        <p:spPr>
          <a:xfrm>
            <a:off x="1234440" y="23622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x² + 8x + 15</a:t>
            </a:r>
            <a:endParaRPr lang="en-US" sz="1800" dirty="0"/>
          </a:p>
        </p:txBody>
      </p:sp>
      <p:sp>
        <p:nvSpPr>
          <p:cNvPr id="13" name="Shape 10"/>
          <p:cNvSpPr/>
          <p:nvPr/>
        </p:nvSpPr>
        <p:spPr>
          <a:xfrm>
            <a:off x="4663440" y="2270760"/>
            <a:ext cx="4023360" cy="1036320"/>
          </a:xfrm>
          <a:prstGeom prst="roundRect">
            <a:avLst>
              <a:gd name="adj" fmla="val 10588"/>
            </a:avLst>
          </a:prstGeom>
          <a:solidFill>
            <a:schemeClr val="bg2"/>
          </a:solidFill>
          <a:ln w="6350">
            <a:solidFill>
              <a:schemeClr val="bg2"/>
            </a:solidFill>
            <a:prstDash val="solid"/>
          </a:ln>
        </p:spPr>
      </p:sp>
      <p:sp>
        <p:nvSpPr>
          <p:cNvPr id="14" name="Text 11"/>
          <p:cNvSpPr/>
          <p:nvPr/>
        </p:nvSpPr>
        <p:spPr>
          <a:xfrm>
            <a:off x="484632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d</a:t>
            </a:r>
            <a:endParaRPr lang="en-US" sz="1600" dirty="0"/>
          </a:p>
        </p:txBody>
      </p:sp>
      <p:sp>
        <p:nvSpPr>
          <p:cNvPr id="15" name="Text 12"/>
          <p:cNvSpPr txBox="1"/>
          <p:nvPr/>
        </p:nvSpPr>
        <p:spPr>
          <a:xfrm>
            <a:off x="5440680" y="23622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x² − 3x − 10</a:t>
            </a:r>
            <a:endParaRPr lang="en-US" sz="1800" dirty="0"/>
          </a:p>
        </p:txBody>
      </p:sp>
      <p:sp>
        <p:nvSpPr>
          <p:cNvPr id="16" name="Shape 13"/>
          <p:cNvSpPr/>
          <p:nvPr/>
        </p:nvSpPr>
        <p:spPr>
          <a:xfrm>
            <a:off x="457200" y="3489960"/>
            <a:ext cx="4023360" cy="1036320"/>
          </a:xfrm>
          <a:prstGeom prst="roundRect">
            <a:avLst>
              <a:gd name="adj" fmla="val 10588"/>
            </a:avLst>
          </a:prstGeom>
          <a:solidFill>
            <a:schemeClr val="bg2"/>
          </a:solidFill>
          <a:ln w="6350">
            <a:solidFill>
              <a:schemeClr val="bg2"/>
            </a:solidFill>
            <a:prstDash val="solid"/>
          </a:ln>
        </p:spPr>
      </p:sp>
      <p:sp>
        <p:nvSpPr>
          <p:cNvPr id="17" name="Text 14"/>
          <p:cNvSpPr/>
          <p:nvPr/>
        </p:nvSpPr>
        <p:spPr>
          <a:xfrm>
            <a:off x="64008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e</a:t>
            </a:r>
            <a:endParaRPr lang="en-US" sz="1600" dirty="0"/>
          </a:p>
        </p:txBody>
      </p:sp>
      <p:sp>
        <p:nvSpPr>
          <p:cNvPr id="18" name="Text 15"/>
          <p:cNvSpPr txBox="1"/>
          <p:nvPr/>
        </p:nvSpPr>
        <p:spPr>
          <a:xfrm>
            <a:off x="1234440" y="35814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x² − 10x + 16</a:t>
            </a:r>
            <a:endParaRPr lang="en-US" sz="1800" dirty="0"/>
          </a:p>
        </p:txBody>
      </p:sp>
      <p:sp>
        <p:nvSpPr>
          <p:cNvPr id="19" name="Shape 16"/>
          <p:cNvSpPr/>
          <p:nvPr/>
        </p:nvSpPr>
        <p:spPr>
          <a:xfrm>
            <a:off x="4663440" y="3489960"/>
            <a:ext cx="4023360" cy="1036320"/>
          </a:xfrm>
          <a:prstGeom prst="roundRect">
            <a:avLst>
              <a:gd name="adj" fmla="val 10588"/>
            </a:avLst>
          </a:prstGeom>
          <a:solidFill>
            <a:schemeClr val="bg2"/>
          </a:solidFill>
          <a:ln w="6350">
            <a:solidFill>
              <a:schemeClr val="bg2"/>
            </a:solidFill>
            <a:prstDash val="solid"/>
          </a:ln>
        </p:spPr>
      </p:sp>
      <p:sp>
        <p:nvSpPr>
          <p:cNvPr id="20" name="Text 17"/>
          <p:cNvSpPr/>
          <p:nvPr/>
        </p:nvSpPr>
        <p:spPr>
          <a:xfrm>
            <a:off x="484632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f</a:t>
            </a:r>
            <a:endParaRPr lang="en-US" sz="1600" dirty="0"/>
          </a:p>
        </p:txBody>
      </p:sp>
      <p:sp>
        <p:nvSpPr>
          <p:cNvPr id="21" name="Text 18"/>
          <p:cNvSpPr txBox="1"/>
          <p:nvPr/>
        </p:nvSpPr>
        <p:spPr>
          <a:xfrm>
            <a:off x="5440680" y="3581400"/>
            <a:ext cx="3108960" cy="853440"/>
          </a:xfrm>
          <a:prstGeom prst="rect">
            <a:avLst/>
          </a:prstGeom>
          <a:noFill/>
          <a:ln/>
        </p:spPr>
        <p:txBody>
          <a:bodyPr wrap="square" lIns="635" tIns="635" rIns="635" bIns="635" rtlCol="0" anchor="ctr"/>
          <a:lstStyle/>
          <a:p>
            <a:pPr indent="0" marL="0">
              <a:buNone/>
            </a:pPr>
            <a:r>
              <a:rPr lang="en-US" sz="1800" dirty="0">
                <a:solidFill>
                  <a:schemeClr val="tx1"/>
                </a:solidFill>
              </a:rPr>
              <a:t>x² − 81</a:t>
            </a:r>
            <a:endParaRPr lang="en-US" sz="18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Practice: answers</a:t>
            </a:r>
            <a:endParaRPr lang="en-US" sz="3200" dirty="0"/>
          </a:p>
        </p:txBody>
      </p:sp>
      <p:sp>
        <p:nvSpPr>
          <p:cNvPr id="4" name="Shape 1"/>
          <p:cNvSpPr/>
          <p:nvPr/>
        </p:nvSpPr>
        <p:spPr>
          <a:xfrm>
            <a:off x="457200" y="1051560"/>
            <a:ext cx="4023360" cy="1036320"/>
          </a:xfrm>
          <a:prstGeom prst="roundRect">
            <a:avLst>
              <a:gd name="adj" fmla="val 10588"/>
            </a:avLst>
          </a:prstGeom>
          <a:solidFill>
            <a:schemeClr val="bg2"/>
          </a:solidFill>
          <a:ln w="6350">
            <a:solidFill>
              <a:schemeClr val="bg2"/>
            </a:solidFill>
            <a:prstDash val="solid"/>
          </a:ln>
        </p:spPr>
      </p:sp>
      <p:sp>
        <p:nvSpPr>
          <p:cNvPr id="5" name="Text 2"/>
          <p:cNvSpPr/>
          <p:nvPr/>
        </p:nvSpPr>
        <p:spPr>
          <a:xfrm>
            <a:off x="64008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a</a:t>
            </a:r>
            <a:endParaRPr lang="en-US" sz="1600" dirty="0"/>
          </a:p>
        </p:txBody>
      </p:sp>
      <p:sp>
        <p:nvSpPr>
          <p:cNvPr id="6" name="Text 3"/>
          <p:cNvSpPr txBox="1"/>
          <p:nvPr/>
        </p:nvSpPr>
        <p:spPr>
          <a:xfrm>
            <a:off x="1234440" y="11430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8x + 20</a:t>
            </a:r>
            <a:endParaRPr lang="en-US" sz="1500" dirty="0"/>
          </a:p>
        </p:txBody>
      </p:sp>
      <p:sp>
        <p:nvSpPr>
          <p:cNvPr id="7" name="Text 4"/>
          <p:cNvSpPr txBox="1"/>
          <p:nvPr/>
        </p:nvSpPr>
        <p:spPr>
          <a:xfrm>
            <a:off x="1234440" y="15880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4(2x + 5)</a:t>
            </a:r>
            <a:endParaRPr lang="en-US" sz="1800" dirty="0"/>
          </a:p>
        </p:txBody>
      </p:sp>
      <p:sp>
        <p:nvSpPr>
          <p:cNvPr id="8" name="Shape 5"/>
          <p:cNvSpPr/>
          <p:nvPr/>
        </p:nvSpPr>
        <p:spPr>
          <a:xfrm>
            <a:off x="4663440" y="1051560"/>
            <a:ext cx="4023360" cy="1036320"/>
          </a:xfrm>
          <a:prstGeom prst="roundRect">
            <a:avLst>
              <a:gd name="adj" fmla="val 10588"/>
            </a:avLst>
          </a:prstGeom>
          <a:solidFill>
            <a:schemeClr val="bg2"/>
          </a:solidFill>
          <a:ln w="6350">
            <a:solidFill>
              <a:schemeClr val="bg2"/>
            </a:solidFill>
            <a:prstDash val="solid"/>
          </a:ln>
        </p:spPr>
      </p:sp>
      <p:sp>
        <p:nvSpPr>
          <p:cNvPr id="9" name="Text 6"/>
          <p:cNvSpPr/>
          <p:nvPr/>
        </p:nvSpPr>
        <p:spPr>
          <a:xfrm>
            <a:off x="4846320" y="13502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b</a:t>
            </a:r>
            <a:endParaRPr lang="en-US" sz="1600" dirty="0"/>
          </a:p>
        </p:txBody>
      </p:sp>
      <p:sp>
        <p:nvSpPr>
          <p:cNvPr id="10" name="Text 7"/>
          <p:cNvSpPr txBox="1"/>
          <p:nvPr/>
        </p:nvSpPr>
        <p:spPr>
          <a:xfrm>
            <a:off x="5440680" y="11430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3x² + 12x</a:t>
            </a:r>
            <a:endParaRPr lang="en-US" sz="1500" dirty="0"/>
          </a:p>
        </p:txBody>
      </p:sp>
      <p:sp>
        <p:nvSpPr>
          <p:cNvPr id="11" name="Text 8"/>
          <p:cNvSpPr txBox="1"/>
          <p:nvPr/>
        </p:nvSpPr>
        <p:spPr>
          <a:xfrm>
            <a:off x="5440680" y="15880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3x(x + 4)</a:t>
            </a:r>
            <a:endParaRPr lang="en-US" sz="1800" dirty="0"/>
          </a:p>
        </p:txBody>
      </p:sp>
      <p:sp>
        <p:nvSpPr>
          <p:cNvPr id="12" name="Shape 9"/>
          <p:cNvSpPr/>
          <p:nvPr/>
        </p:nvSpPr>
        <p:spPr>
          <a:xfrm>
            <a:off x="457200" y="2270760"/>
            <a:ext cx="4023360" cy="1036320"/>
          </a:xfrm>
          <a:prstGeom prst="roundRect">
            <a:avLst>
              <a:gd name="adj" fmla="val 10588"/>
            </a:avLst>
          </a:prstGeom>
          <a:solidFill>
            <a:schemeClr val="bg2"/>
          </a:solidFill>
          <a:ln w="6350">
            <a:solidFill>
              <a:schemeClr val="bg2"/>
            </a:solidFill>
            <a:prstDash val="solid"/>
          </a:ln>
        </p:spPr>
      </p:sp>
      <p:sp>
        <p:nvSpPr>
          <p:cNvPr id="13" name="Text 10"/>
          <p:cNvSpPr/>
          <p:nvPr/>
        </p:nvSpPr>
        <p:spPr>
          <a:xfrm>
            <a:off x="64008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c</a:t>
            </a:r>
            <a:endParaRPr lang="en-US" sz="1600" dirty="0"/>
          </a:p>
        </p:txBody>
      </p:sp>
      <p:sp>
        <p:nvSpPr>
          <p:cNvPr id="14" name="Text 11"/>
          <p:cNvSpPr txBox="1"/>
          <p:nvPr/>
        </p:nvSpPr>
        <p:spPr>
          <a:xfrm>
            <a:off x="1234440" y="23622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x² + 8x + 15</a:t>
            </a:r>
            <a:endParaRPr lang="en-US" sz="1500" dirty="0"/>
          </a:p>
        </p:txBody>
      </p:sp>
      <p:sp>
        <p:nvSpPr>
          <p:cNvPr id="15" name="Text 12"/>
          <p:cNvSpPr txBox="1"/>
          <p:nvPr/>
        </p:nvSpPr>
        <p:spPr>
          <a:xfrm>
            <a:off x="1234440" y="28072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 + 3)(x + 5)</a:t>
            </a:r>
            <a:endParaRPr lang="en-US" sz="1800" dirty="0"/>
          </a:p>
        </p:txBody>
      </p:sp>
      <p:sp>
        <p:nvSpPr>
          <p:cNvPr id="16" name="Shape 13"/>
          <p:cNvSpPr/>
          <p:nvPr/>
        </p:nvSpPr>
        <p:spPr>
          <a:xfrm>
            <a:off x="4663440" y="2270760"/>
            <a:ext cx="4023360" cy="1036320"/>
          </a:xfrm>
          <a:prstGeom prst="roundRect">
            <a:avLst>
              <a:gd name="adj" fmla="val 10588"/>
            </a:avLst>
          </a:prstGeom>
          <a:solidFill>
            <a:schemeClr val="bg2"/>
          </a:solidFill>
          <a:ln w="6350">
            <a:solidFill>
              <a:schemeClr val="bg2"/>
            </a:solidFill>
            <a:prstDash val="solid"/>
          </a:ln>
        </p:spPr>
      </p:sp>
      <p:sp>
        <p:nvSpPr>
          <p:cNvPr id="17" name="Text 14"/>
          <p:cNvSpPr/>
          <p:nvPr/>
        </p:nvSpPr>
        <p:spPr>
          <a:xfrm>
            <a:off x="4846320" y="25694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d</a:t>
            </a:r>
            <a:endParaRPr lang="en-US" sz="1600" dirty="0"/>
          </a:p>
        </p:txBody>
      </p:sp>
      <p:sp>
        <p:nvSpPr>
          <p:cNvPr id="18" name="Text 15"/>
          <p:cNvSpPr txBox="1"/>
          <p:nvPr/>
        </p:nvSpPr>
        <p:spPr>
          <a:xfrm>
            <a:off x="5440680" y="23622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x² − 3x − 10</a:t>
            </a:r>
            <a:endParaRPr lang="en-US" sz="1500" dirty="0"/>
          </a:p>
        </p:txBody>
      </p:sp>
      <p:sp>
        <p:nvSpPr>
          <p:cNvPr id="19" name="Text 16"/>
          <p:cNvSpPr txBox="1"/>
          <p:nvPr/>
        </p:nvSpPr>
        <p:spPr>
          <a:xfrm>
            <a:off x="5440680" y="28072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 − 5)(x + 2)</a:t>
            </a:r>
            <a:endParaRPr lang="en-US" sz="1800" dirty="0"/>
          </a:p>
        </p:txBody>
      </p:sp>
      <p:sp>
        <p:nvSpPr>
          <p:cNvPr id="20" name="Shape 17"/>
          <p:cNvSpPr/>
          <p:nvPr/>
        </p:nvSpPr>
        <p:spPr>
          <a:xfrm>
            <a:off x="457200" y="3489960"/>
            <a:ext cx="4023360" cy="1036320"/>
          </a:xfrm>
          <a:prstGeom prst="roundRect">
            <a:avLst>
              <a:gd name="adj" fmla="val 10588"/>
            </a:avLst>
          </a:prstGeom>
          <a:solidFill>
            <a:schemeClr val="bg2"/>
          </a:solidFill>
          <a:ln w="6350">
            <a:solidFill>
              <a:schemeClr val="bg2"/>
            </a:solidFill>
            <a:prstDash val="solid"/>
          </a:ln>
        </p:spPr>
      </p:sp>
      <p:sp>
        <p:nvSpPr>
          <p:cNvPr id="21" name="Text 18"/>
          <p:cNvSpPr/>
          <p:nvPr/>
        </p:nvSpPr>
        <p:spPr>
          <a:xfrm>
            <a:off x="64008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e</a:t>
            </a:r>
            <a:endParaRPr lang="en-US" sz="1600" dirty="0"/>
          </a:p>
        </p:txBody>
      </p:sp>
      <p:sp>
        <p:nvSpPr>
          <p:cNvPr id="22" name="Text 19"/>
          <p:cNvSpPr txBox="1"/>
          <p:nvPr/>
        </p:nvSpPr>
        <p:spPr>
          <a:xfrm>
            <a:off x="1234440" y="35814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x² − 10x + 16</a:t>
            </a:r>
            <a:endParaRPr lang="en-US" sz="1500" dirty="0"/>
          </a:p>
        </p:txBody>
      </p:sp>
      <p:sp>
        <p:nvSpPr>
          <p:cNvPr id="23" name="Text 20"/>
          <p:cNvSpPr txBox="1"/>
          <p:nvPr/>
        </p:nvSpPr>
        <p:spPr>
          <a:xfrm>
            <a:off x="1234440" y="40264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 − 2)(x − 8)</a:t>
            </a:r>
            <a:endParaRPr lang="en-US" sz="1800" dirty="0"/>
          </a:p>
        </p:txBody>
      </p:sp>
      <p:sp>
        <p:nvSpPr>
          <p:cNvPr id="24" name="Shape 21"/>
          <p:cNvSpPr/>
          <p:nvPr/>
        </p:nvSpPr>
        <p:spPr>
          <a:xfrm>
            <a:off x="4663440" y="3489960"/>
            <a:ext cx="4023360" cy="1036320"/>
          </a:xfrm>
          <a:prstGeom prst="roundRect">
            <a:avLst>
              <a:gd name="adj" fmla="val 10588"/>
            </a:avLst>
          </a:prstGeom>
          <a:solidFill>
            <a:schemeClr val="bg2"/>
          </a:solidFill>
          <a:ln w="6350">
            <a:solidFill>
              <a:schemeClr val="bg2"/>
            </a:solidFill>
            <a:prstDash val="solid"/>
          </a:ln>
        </p:spPr>
      </p:sp>
      <p:sp>
        <p:nvSpPr>
          <p:cNvPr id="25" name="Text 22"/>
          <p:cNvSpPr/>
          <p:nvPr/>
        </p:nvSpPr>
        <p:spPr>
          <a:xfrm>
            <a:off x="4846320" y="3788664"/>
            <a:ext cx="438912" cy="438912"/>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600" b="1" dirty="0">
                <a:solidFill>
                  <a:schemeClr val="bg1"/>
                </a:solidFill>
              </a:rPr>
              <a:t>f</a:t>
            </a:r>
            <a:endParaRPr lang="en-US" sz="1600" dirty="0"/>
          </a:p>
        </p:txBody>
      </p:sp>
      <p:sp>
        <p:nvSpPr>
          <p:cNvPr id="26" name="Text 23"/>
          <p:cNvSpPr txBox="1"/>
          <p:nvPr/>
        </p:nvSpPr>
        <p:spPr>
          <a:xfrm>
            <a:off x="5440680" y="3581400"/>
            <a:ext cx="3108960" cy="472440"/>
          </a:xfrm>
          <a:prstGeom prst="rect">
            <a:avLst/>
          </a:prstGeom>
          <a:noFill/>
          <a:ln/>
        </p:spPr>
        <p:txBody>
          <a:bodyPr wrap="square" lIns="635" tIns="635" rIns="635" bIns="635" rtlCol="0" anchor="b"/>
          <a:lstStyle/>
          <a:p>
            <a:pPr indent="0" marL="0">
              <a:buNone/>
            </a:pPr>
            <a:r>
              <a:rPr lang="en-US" sz="1500" dirty="0">
                <a:solidFill>
                  <a:schemeClr val="tx2"/>
                </a:solidFill>
              </a:rPr>
              <a:t>x² − 81</a:t>
            </a:r>
            <a:endParaRPr lang="en-US" sz="1500" dirty="0"/>
          </a:p>
        </p:txBody>
      </p:sp>
      <p:sp>
        <p:nvSpPr>
          <p:cNvPr id="27" name="Text 24"/>
          <p:cNvSpPr txBox="1"/>
          <p:nvPr/>
        </p:nvSpPr>
        <p:spPr>
          <a:xfrm>
            <a:off x="5440680" y="4026408"/>
            <a:ext cx="3108960" cy="408432"/>
          </a:xfrm>
          <a:prstGeom prst="rect">
            <a:avLst/>
          </a:prstGeom>
          <a:noFill/>
          <a:ln/>
        </p:spPr>
        <p:txBody>
          <a:bodyPr wrap="square" lIns="635" tIns="635" rIns="635" bIns="635" rtlCol="0" anchor="t"/>
          <a:lstStyle/>
          <a:p>
            <a:pPr indent="0" marL="0">
              <a:buNone/>
            </a:pPr>
            <a:r>
              <a:rPr lang="en-US" sz="1800" b="1" dirty="0">
                <a:solidFill>
                  <a:schemeClr val="accent1"/>
                </a:solidFill>
              </a:rPr>
              <a:t>(x + 9)(x − 9)</a:t>
            </a:r>
            <a:endParaRPr lang="en-US" sz="18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ph idx="100" type="title" hasCustomPrompt="1"/>
          </p:nvPr>
        </p:nvSpPr>
        <p:spPr>
          <a:xfrm>
            <a:off x="548640" y="1554480"/>
            <a:ext cx="8046720" cy="100584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Part 3: Problem solving</a:t>
            </a:r>
            <a:endParaRPr lang="en-US" sz="4000" dirty="0"/>
          </a:p>
        </p:txBody>
      </p:sp>
      <p:sp>
        <p:nvSpPr>
          <p:cNvPr id="3" name="Text 0"/>
          <p:cNvSpPr/>
          <p:nvPr>
            <p:ph idx="101" type="body" hasCustomPrompt="1"/>
          </p:nvPr>
        </p:nvSpPr>
        <p:spPr>
          <a:xfrm>
            <a:off x="548640" y="2743200"/>
            <a:ext cx="8046720" cy="822960"/>
          </a:xfrm>
          <a:prstGeom prst="rect">
            <a:avLst/>
          </a:prstGeom>
          <a:noFill/>
          <a:ln/>
        </p:spPr>
        <p:txBody>
          <a:bodyPr wrap="square" lIns="0" tIns="0" rIns="0" bIns="0" rtlCol="0" anchor="t"/>
          <a:lstStyle/>
          <a:p>
            <a:pPr algn="l" indent="0" marL="0">
              <a:buNone/>
            </a:pPr>
            <a:r>
              <a:rPr lang="en-US" sz="1800" dirty="0">
                <a:solidFill>
                  <a:srgbClr val="C9D1E0"/>
                </a:solidFill>
              </a:rPr>
              <a:t>Using brackets to model areas in real life</a:t>
            </a:r>
            <a:endParaRPr lang="en-US" sz="1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Problem 1: the garden</a:t>
            </a:r>
            <a:endParaRPr lang="en-US" sz="3200" dirty="0"/>
          </a:p>
        </p:txBody>
      </p:sp>
      <p:sp>
        <p:nvSpPr>
          <p:cNvPr id="4" name="Shape 1"/>
          <p:cNvSpPr/>
          <p:nvPr/>
        </p:nvSpPr>
        <p:spPr>
          <a:xfrm>
            <a:off x="1097280" y="1691640"/>
            <a:ext cx="2743200" cy="1828800"/>
          </a:xfrm>
          <a:prstGeom prst="rect">
            <a:avLst/>
          </a:prstGeom>
          <a:solidFill>
            <a:schemeClr val="accent2">
              <a:alpha val="25000"/>
            </a:schemeClr>
          </a:solidFill>
          <a:ln w="25400">
            <a:solidFill>
              <a:schemeClr val="accent2"/>
            </a:solidFill>
            <a:prstDash val="solid"/>
          </a:ln>
        </p:spPr>
      </p:sp>
      <p:sp>
        <p:nvSpPr>
          <p:cNvPr id="5" name="Text 2"/>
          <p:cNvSpPr txBox="1"/>
          <p:nvPr/>
        </p:nvSpPr>
        <p:spPr>
          <a:xfrm>
            <a:off x="1097280" y="2377440"/>
            <a:ext cx="2743200" cy="457200"/>
          </a:xfrm>
          <a:prstGeom prst="rect">
            <a:avLst/>
          </a:prstGeom>
          <a:noFill/>
          <a:ln/>
        </p:spPr>
        <p:txBody>
          <a:bodyPr wrap="square" lIns="635" tIns="635" rIns="635" bIns="635" rtlCol="0" anchor="ctr"/>
          <a:lstStyle/>
          <a:p>
            <a:pPr algn="ctr" indent="0" marL="0">
              <a:buNone/>
            </a:pPr>
            <a:r>
              <a:rPr lang="en-US" sz="1800" b="1" dirty="0">
                <a:solidFill>
                  <a:schemeClr val="tx1"/>
                </a:solidFill>
              </a:rPr>
              <a:t>Garden</a:t>
            </a:r>
            <a:endParaRPr lang="en-US" sz="1800" dirty="0"/>
          </a:p>
        </p:txBody>
      </p:sp>
      <p:sp>
        <p:nvSpPr>
          <p:cNvPr id="6" name="Text 3"/>
          <p:cNvSpPr txBox="1"/>
          <p:nvPr/>
        </p:nvSpPr>
        <p:spPr>
          <a:xfrm>
            <a:off x="1097280" y="3611880"/>
            <a:ext cx="2743200" cy="365760"/>
          </a:xfrm>
          <a:prstGeom prst="rect">
            <a:avLst/>
          </a:prstGeom>
          <a:noFill/>
          <a:ln/>
        </p:spPr>
        <p:txBody>
          <a:bodyPr wrap="square" lIns="635" tIns="635" rIns="635" bIns="635" rtlCol="0" anchor="ctr"/>
          <a:lstStyle/>
          <a:p>
            <a:pPr algn="ctr" indent="0" marL="0">
              <a:buNone/>
            </a:pPr>
            <a:r>
              <a:rPr lang="en-US" sz="1700" b="1" dirty="0">
                <a:solidFill>
                  <a:schemeClr val="tx1"/>
                </a:solidFill>
              </a:rPr>
              <a:t>(x + 5) m</a:t>
            </a:r>
            <a:endParaRPr lang="en-US" sz="1700" dirty="0"/>
          </a:p>
        </p:txBody>
      </p:sp>
      <p:sp>
        <p:nvSpPr>
          <p:cNvPr id="7" name="Text 4"/>
          <p:cNvSpPr txBox="1"/>
          <p:nvPr/>
        </p:nvSpPr>
        <p:spPr>
          <a:xfrm>
            <a:off x="3931920" y="2377440"/>
            <a:ext cx="1005840" cy="457200"/>
          </a:xfrm>
          <a:prstGeom prst="rect">
            <a:avLst/>
          </a:prstGeom>
          <a:noFill/>
          <a:ln/>
        </p:spPr>
        <p:txBody>
          <a:bodyPr wrap="square" lIns="635" tIns="635" rIns="635" bIns="635" rtlCol="0" anchor="ctr"/>
          <a:lstStyle/>
          <a:p>
            <a:pPr algn="l" indent="0" marL="0">
              <a:buNone/>
            </a:pPr>
            <a:r>
              <a:rPr lang="en-US" sz="1700" b="1" dirty="0">
                <a:solidFill>
                  <a:schemeClr val="tx1"/>
                </a:solidFill>
              </a:rPr>
              <a:t>(x + 2) m</a:t>
            </a:r>
            <a:endParaRPr lang="en-US" sz="1700" dirty="0"/>
          </a:p>
        </p:txBody>
      </p:sp>
      <p:sp>
        <p:nvSpPr>
          <p:cNvPr id="8" name="Shape 5"/>
          <p:cNvSpPr/>
          <p:nvPr/>
        </p:nvSpPr>
        <p:spPr>
          <a:xfrm>
            <a:off x="5120640" y="1097280"/>
            <a:ext cx="3566160" cy="3429000"/>
          </a:xfrm>
          <a:prstGeom prst="roundRect">
            <a:avLst>
              <a:gd name="adj" fmla="val 3200"/>
            </a:avLst>
          </a:prstGeom>
          <a:solidFill>
            <a:schemeClr val="bg2"/>
          </a:solidFill>
          <a:ln w="6350">
            <a:solidFill>
              <a:schemeClr val="bg2"/>
            </a:solidFill>
            <a:prstDash val="solid"/>
          </a:ln>
        </p:spPr>
      </p:sp>
      <p:sp>
        <p:nvSpPr>
          <p:cNvPr id="9" name="Text 6"/>
          <p:cNvSpPr txBox="1"/>
          <p:nvPr/>
        </p:nvSpPr>
        <p:spPr>
          <a:xfrm>
            <a:off x="5349240" y="1234440"/>
            <a:ext cx="3154680" cy="914400"/>
          </a:xfrm>
          <a:prstGeom prst="rect">
            <a:avLst/>
          </a:prstGeom>
          <a:noFill/>
          <a:ln/>
        </p:spPr>
        <p:txBody>
          <a:bodyPr wrap="square" lIns="635" tIns="635" rIns="635" bIns="635" rtlCol="0" anchor="t"/>
          <a:lstStyle/>
          <a:p>
            <a:pPr indent="0" marL="0">
              <a:buNone/>
            </a:pPr>
            <a:r>
              <a:rPr lang="en-US" sz="1600" dirty="0">
                <a:solidFill>
                  <a:schemeClr val="tx1"/>
                </a:solidFill>
              </a:rPr>
              <a:t>A rectangular garden is (x + 5) m long and (x + 2) m wide.</a:t>
            </a:r>
            <a:endParaRPr lang="en-US" sz="1600" dirty="0"/>
          </a:p>
        </p:txBody>
      </p:sp>
      <p:sp>
        <p:nvSpPr>
          <p:cNvPr id="10" name="Text 7"/>
          <p:cNvSpPr/>
          <p:nvPr/>
        </p:nvSpPr>
        <p:spPr>
          <a:xfrm>
            <a:off x="5349240" y="2286000"/>
            <a:ext cx="384048" cy="384048"/>
          </a:xfrm>
          <a:prstGeom prst="ellipse">
            <a:avLst/>
          </a:prstGeom>
          <a:solidFill>
            <a:schemeClr val="accent2"/>
          </a:solidFill>
          <a:ln w="6350">
            <a:solidFill>
              <a:schemeClr val="accent2"/>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1" name="Text 8"/>
          <p:cNvSpPr txBox="1"/>
          <p:nvPr/>
        </p:nvSpPr>
        <p:spPr>
          <a:xfrm>
            <a:off x="5852160" y="2267712"/>
            <a:ext cx="2697480" cy="914400"/>
          </a:xfrm>
          <a:prstGeom prst="rect">
            <a:avLst/>
          </a:prstGeom>
          <a:noFill/>
          <a:ln/>
        </p:spPr>
        <p:txBody>
          <a:bodyPr wrap="square" lIns="635" tIns="635" rIns="635" bIns="635" rtlCol="0" anchor="t"/>
          <a:lstStyle/>
          <a:p>
            <a:pPr indent="0" marL="0">
              <a:buNone/>
            </a:pPr>
            <a:r>
              <a:rPr lang="en-US" sz="1600" dirty="0">
                <a:solidFill>
                  <a:schemeClr val="tx1"/>
                </a:solidFill>
              </a:rPr>
              <a:t>Show that the area is (x² + 7x + 10) m²</a:t>
            </a:r>
            <a:endParaRPr lang="en-US" sz="1600" dirty="0"/>
          </a:p>
        </p:txBody>
      </p:sp>
      <p:sp>
        <p:nvSpPr>
          <p:cNvPr id="12" name="Text 9"/>
          <p:cNvSpPr/>
          <p:nvPr/>
        </p:nvSpPr>
        <p:spPr>
          <a:xfrm>
            <a:off x="5349240" y="3246120"/>
            <a:ext cx="384048" cy="384048"/>
          </a:xfrm>
          <a:prstGeom prst="ellipse">
            <a:avLst/>
          </a:prstGeom>
          <a:solidFill>
            <a:schemeClr val="accent2"/>
          </a:solidFill>
          <a:ln w="6350">
            <a:solidFill>
              <a:schemeClr val="accent2"/>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3" name="Text 10"/>
          <p:cNvSpPr txBox="1"/>
          <p:nvPr/>
        </p:nvSpPr>
        <p:spPr>
          <a:xfrm>
            <a:off x="5852160" y="3227832"/>
            <a:ext cx="2697480" cy="914400"/>
          </a:xfrm>
          <a:prstGeom prst="rect">
            <a:avLst/>
          </a:prstGeom>
          <a:noFill/>
          <a:ln/>
        </p:spPr>
        <p:txBody>
          <a:bodyPr wrap="square" lIns="635" tIns="635" rIns="635" bIns="635" rtlCol="0" anchor="t"/>
          <a:lstStyle/>
          <a:p>
            <a:pPr indent="0" marL="0">
              <a:buNone/>
            </a:pPr>
            <a:r>
              <a:rPr lang="en-US" sz="1600" dirty="0">
                <a:solidFill>
                  <a:schemeClr val="tx1"/>
                </a:solidFill>
              </a:rPr>
              <a:t>Find the area when x = 3</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Problem 1: solution</a:t>
            </a:r>
            <a:endParaRPr lang="en-US" sz="3200" dirty="0"/>
          </a:p>
        </p:txBody>
      </p:sp>
      <p:sp>
        <p:nvSpPr>
          <p:cNvPr id="4" name="Shape 1"/>
          <p:cNvSpPr/>
          <p:nvPr/>
        </p:nvSpPr>
        <p:spPr>
          <a:xfrm>
            <a:off x="1097280" y="1691640"/>
            <a:ext cx="2743200" cy="1828800"/>
          </a:xfrm>
          <a:prstGeom prst="rect">
            <a:avLst/>
          </a:prstGeom>
          <a:solidFill>
            <a:schemeClr val="accent2">
              <a:alpha val="25000"/>
            </a:schemeClr>
          </a:solidFill>
          <a:ln w="25400">
            <a:solidFill>
              <a:schemeClr val="accent2"/>
            </a:solidFill>
            <a:prstDash val="solid"/>
          </a:ln>
        </p:spPr>
      </p:sp>
      <p:sp>
        <p:nvSpPr>
          <p:cNvPr id="5" name="Text 2"/>
          <p:cNvSpPr txBox="1"/>
          <p:nvPr/>
        </p:nvSpPr>
        <p:spPr>
          <a:xfrm>
            <a:off x="1097280" y="2377440"/>
            <a:ext cx="2743200" cy="457200"/>
          </a:xfrm>
          <a:prstGeom prst="rect">
            <a:avLst/>
          </a:prstGeom>
          <a:noFill/>
          <a:ln/>
        </p:spPr>
        <p:txBody>
          <a:bodyPr wrap="square" lIns="635" tIns="635" rIns="635" bIns="635" rtlCol="0" anchor="ctr"/>
          <a:lstStyle/>
          <a:p>
            <a:pPr algn="ctr" indent="0" marL="0">
              <a:buNone/>
            </a:pPr>
            <a:r>
              <a:rPr lang="en-US" sz="1800" b="1" dirty="0">
                <a:solidFill>
                  <a:schemeClr val="tx1"/>
                </a:solidFill>
              </a:rPr>
              <a:t>Garden</a:t>
            </a:r>
            <a:endParaRPr lang="en-US" sz="1800" dirty="0"/>
          </a:p>
        </p:txBody>
      </p:sp>
      <p:sp>
        <p:nvSpPr>
          <p:cNvPr id="6" name="Text 3"/>
          <p:cNvSpPr txBox="1"/>
          <p:nvPr/>
        </p:nvSpPr>
        <p:spPr>
          <a:xfrm>
            <a:off x="1097280" y="3611880"/>
            <a:ext cx="2743200" cy="365760"/>
          </a:xfrm>
          <a:prstGeom prst="rect">
            <a:avLst/>
          </a:prstGeom>
          <a:noFill/>
          <a:ln/>
        </p:spPr>
        <p:txBody>
          <a:bodyPr wrap="square" lIns="635" tIns="635" rIns="635" bIns="635" rtlCol="0" anchor="ctr"/>
          <a:lstStyle/>
          <a:p>
            <a:pPr algn="ctr" indent="0" marL="0">
              <a:buNone/>
            </a:pPr>
            <a:r>
              <a:rPr lang="en-US" sz="1700" b="1" dirty="0">
                <a:solidFill>
                  <a:schemeClr val="tx1"/>
                </a:solidFill>
              </a:rPr>
              <a:t>(x + 5) m</a:t>
            </a:r>
            <a:endParaRPr lang="en-US" sz="1700" dirty="0"/>
          </a:p>
        </p:txBody>
      </p:sp>
      <p:sp>
        <p:nvSpPr>
          <p:cNvPr id="7" name="Text 4"/>
          <p:cNvSpPr txBox="1"/>
          <p:nvPr/>
        </p:nvSpPr>
        <p:spPr>
          <a:xfrm>
            <a:off x="3931920" y="2377440"/>
            <a:ext cx="1005840" cy="457200"/>
          </a:xfrm>
          <a:prstGeom prst="rect">
            <a:avLst/>
          </a:prstGeom>
          <a:noFill/>
          <a:ln/>
        </p:spPr>
        <p:txBody>
          <a:bodyPr wrap="square" lIns="635" tIns="635" rIns="635" bIns="635" rtlCol="0" anchor="ctr"/>
          <a:lstStyle/>
          <a:p>
            <a:pPr algn="l" indent="0" marL="0">
              <a:buNone/>
            </a:pPr>
            <a:r>
              <a:rPr lang="en-US" sz="1700" b="1" dirty="0">
                <a:solidFill>
                  <a:schemeClr val="tx1"/>
                </a:solidFill>
              </a:rPr>
              <a:t>(x + 2) m</a:t>
            </a:r>
            <a:endParaRPr lang="en-US" sz="1700" dirty="0"/>
          </a:p>
        </p:txBody>
      </p:sp>
      <p:sp>
        <p:nvSpPr>
          <p:cNvPr id="8" name="Shape 5"/>
          <p:cNvSpPr/>
          <p:nvPr/>
        </p:nvSpPr>
        <p:spPr>
          <a:xfrm>
            <a:off x="5120640" y="1097280"/>
            <a:ext cx="3566160" cy="3429000"/>
          </a:xfrm>
          <a:prstGeom prst="roundRect">
            <a:avLst>
              <a:gd name="adj" fmla="val 3200"/>
            </a:avLst>
          </a:prstGeom>
          <a:solidFill>
            <a:schemeClr val="bg2"/>
          </a:solidFill>
          <a:ln w="6350">
            <a:solidFill>
              <a:schemeClr val="bg2"/>
            </a:solidFill>
            <a:prstDash val="solid"/>
          </a:ln>
        </p:spPr>
      </p:sp>
      <p:sp>
        <p:nvSpPr>
          <p:cNvPr id="9" name="Text 6"/>
          <p:cNvSpPr/>
          <p:nvPr/>
        </p:nvSpPr>
        <p:spPr>
          <a:xfrm>
            <a:off x="5349240" y="1280160"/>
            <a:ext cx="384048" cy="384048"/>
          </a:xfrm>
          <a:prstGeom prst="ellipse">
            <a:avLst/>
          </a:prstGeom>
          <a:solidFill>
            <a:schemeClr val="accent2"/>
          </a:solidFill>
          <a:ln w="6350">
            <a:solidFill>
              <a:schemeClr val="accent2"/>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0" name="Text 7"/>
          <p:cNvSpPr txBox="1"/>
          <p:nvPr/>
        </p:nvSpPr>
        <p:spPr>
          <a:xfrm>
            <a:off x="5852160" y="1261872"/>
            <a:ext cx="2697480" cy="1005840"/>
          </a:xfrm>
          <a:prstGeom prst="rect">
            <a:avLst/>
          </a:prstGeom>
          <a:noFill/>
          <a:ln/>
        </p:spPr>
        <p:txBody>
          <a:bodyPr wrap="square" lIns="635" tIns="635" rIns="635" bIns="635" rtlCol="0" anchor="t"/>
          <a:lstStyle/>
          <a:p>
            <a:pPr indent="0" marL="0">
              <a:buNone/>
            </a:pPr>
            <a:r>
              <a:rPr lang="en-US" sz="1600" dirty="0">
                <a:solidFill>
                  <a:schemeClr val="tx1"/>
                </a:solidFill>
              </a:rPr>
              <a:t>(x + 5)(x + 2) = x² + 2x + 5x + 10</a:t>
            </a:r>
            <a:endParaRPr lang="en-US" sz="1600" dirty="0"/>
          </a:p>
        </p:txBody>
      </p:sp>
      <p:sp>
        <p:nvSpPr>
          <p:cNvPr id="11" name="Text 8"/>
          <p:cNvSpPr/>
          <p:nvPr/>
        </p:nvSpPr>
        <p:spPr>
          <a:xfrm>
            <a:off x="5349240" y="2331720"/>
            <a:ext cx="384048" cy="384048"/>
          </a:xfrm>
          <a:prstGeom prst="ellipse">
            <a:avLst/>
          </a:prstGeom>
          <a:solidFill>
            <a:schemeClr val="accent2"/>
          </a:solidFill>
          <a:ln w="6350">
            <a:solidFill>
              <a:schemeClr val="accent2"/>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2" name="Text 9"/>
          <p:cNvSpPr txBox="1"/>
          <p:nvPr/>
        </p:nvSpPr>
        <p:spPr>
          <a:xfrm>
            <a:off x="5852160" y="2313432"/>
            <a:ext cx="2697480" cy="1005840"/>
          </a:xfrm>
          <a:prstGeom prst="rect">
            <a:avLst/>
          </a:prstGeom>
          <a:noFill/>
          <a:ln/>
        </p:spPr>
        <p:txBody>
          <a:bodyPr wrap="square" lIns="635" tIns="635" rIns="635" bIns="635" rtlCol="0" anchor="t"/>
          <a:lstStyle/>
          <a:p>
            <a:pPr indent="0" marL="0">
              <a:buNone/>
            </a:pPr>
            <a:r>
              <a:rPr lang="en-US" sz="1600" dirty="0">
                <a:solidFill>
                  <a:schemeClr val="tx1"/>
                </a:solidFill>
              </a:rPr>
              <a:t>Collect: </a:t>
            </a:r>
            <a:pPr indent="0" marL="0">
              <a:buNone/>
            </a:pPr>
            <a:r>
              <a:rPr lang="en-US" sz="1600" b="1" dirty="0">
                <a:solidFill>
                  <a:schemeClr val="accent1"/>
                </a:solidFill>
              </a:rPr>
              <a:t>x² + 7x + 10</a:t>
            </a:r>
            <a:endParaRPr lang="en-US" sz="1600" dirty="0"/>
          </a:p>
        </p:txBody>
      </p:sp>
      <p:sp>
        <p:nvSpPr>
          <p:cNvPr id="13" name="Text 10"/>
          <p:cNvSpPr/>
          <p:nvPr/>
        </p:nvSpPr>
        <p:spPr>
          <a:xfrm>
            <a:off x="5349240" y="3383280"/>
            <a:ext cx="384048" cy="384048"/>
          </a:xfrm>
          <a:prstGeom prst="ellipse">
            <a:avLst/>
          </a:prstGeom>
          <a:solidFill>
            <a:schemeClr val="accent2"/>
          </a:solidFill>
          <a:ln w="6350">
            <a:solidFill>
              <a:schemeClr val="accent2"/>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4" name="Text 11"/>
          <p:cNvSpPr txBox="1"/>
          <p:nvPr/>
        </p:nvSpPr>
        <p:spPr>
          <a:xfrm>
            <a:off x="5852160" y="3364992"/>
            <a:ext cx="2697480" cy="1005840"/>
          </a:xfrm>
          <a:prstGeom prst="rect">
            <a:avLst/>
          </a:prstGeom>
          <a:noFill/>
          <a:ln/>
        </p:spPr>
        <p:txBody>
          <a:bodyPr wrap="square" lIns="635" tIns="635" rIns="635" bIns="635" rtlCol="0" anchor="t"/>
          <a:lstStyle/>
          <a:p>
            <a:pPr indent="0" marL="0">
              <a:buNone/>
            </a:pPr>
            <a:r>
              <a:rPr lang="en-US" sz="1600" dirty="0">
                <a:solidFill>
                  <a:schemeClr val="tx1"/>
                </a:solidFill>
              </a:rPr>
              <a:t>x = 3: 9 + 21 + 10 = </a:t>
            </a:r>
            <a:pPr indent="0" marL="0">
              <a:buNone/>
            </a:pPr>
            <a:r>
              <a:rPr lang="en-US" sz="1600" b="1" dirty="0">
                <a:solidFill>
                  <a:schemeClr val="accent1"/>
                </a:solidFill>
              </a:rPr>
              <a:t>40 m²</a:t>
            </a:r>
            <a:endParaRPr lang="en-US" sz="1600" dirty="0"/>
          </a:p>
        </p:txBody>
      </p:sp>
      <p:sp>
        <p:nvSpPr>
          <p:cNvPr id="15" name="Text 12"/>
          <p:cNvSpPr txBox="1"/>
          <p:nvPr/>
        </p:nvSpPr>
        <p:spPr>
          <a:xfrm>
            <a:off x="5349240" y="4023360"/>
            <a:ext cx="3200400" cy="365760"/>
          </a:xfrm>
          <a:prstGeom prst="rect">
            <a:avLst/>
          </a:prstGeom>
          <a:noFill/>
          <a:ln/>
        </p:spPr>
        <p:txBody>
          <a:bodyPr wrap="square" lIns="635" tIns="635" rIns="635" bIns="635" rtlCol="0" anchor="t"/>
          <a:lstStyle/>
          <a:p>
            <a:pPr indent="0" marL="0">
              <a:buNone/>
            </a:pPr>
            <a:r>
              <a:rPr lang="en-US" sz="1400" dirty="0">
                <a:solidFill>
                  <a:schemeClr val="tx2"/>
                </a:solidFill>
              </a:rPr>
              <a:t>Check: 8 m × 5 m = 40 m²</a:t>
            </a:r>
            <a:endParaRPr lang="en-US" sz="14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Problem 2: the photo frame</a:t>
            </a:r>
            <a:endParaRPr lang="en-US" sz="3200" dirty="0"/>
          </a:p>
        </p:txBody>
      </p:sp>
      <p:sp>
        <p:nvSpPr>
          <p:cNvPr id="4" name="Shape 1"/>
          <p:cNvSpPr/>
          <p:nvPr/>
        </p:nvSpPr>
        <p:spPr>
          <a:xfrm>
            <a:off x="1188720" y="1280160"/>
            <a:ext cx="2743200" cy="2743200"/>
          </a:xfrm>
          <a:prstGeom prst="rect">
            <a:avLst/>
          </a:prstGeom>
          <a:solidFill>
            <a:schemeClr val="accent4">
              <a:alpha val="30000"/>
            </a:schemeClr>
          </a:solidFill>
          <a:ln w="25400">
            <a:solidFill>
              <a:schemeClr val="accent4"/>
            </a:solidFill>
            <a:prstDash val="solid"/>
          </a:ln>
        </p:spPr>
      </p:sp>
      <p:sp>
        <p:nvSpPr>
          <p:cNvPr id="5" name="Shape 2"/>
          <p:cNvSpPr/>
          <p:nvPr/>
        </p:nvSpPr>
        <p:spPr>
          <a:xfrm>
            <a:off x="1828800" y="1920240"/>
            <a:ext cx="1371600" cy="1371600"/>
          </a:xfrm>
          <a:prstGeom prst="rect">
            <a:avLst/>
          </a:prstGeom>
          <a:solidFill>
            <a:schemeClr val="bg1"/>
          </a:solidFill>
          <a:ln w="19050">
            <a:solidFill>
              <a:schemeClr val="tx1"/>
            </a:solidFill>
            <a:prstDash val="solid"/>
          </a:ln>
        </p:spPr>
      </p:sp>
      <p:sp>
        <p:nvSpPr>
          <p:cNvPr id="6" name="Text 3"/>
          <p:cNvSpPr txBox="1"/>
          <p:nvPr/>
        </p:nvSpPr>
        <p:spPr>
          <a:xfrm>
            <a:off x="1828800" y="2194560"/>
            <a:ext cx="1371600" cy="411480"/>
          </a:xfrm>
          <a:prstGeom prst="rect">
            <a:avLst/>
          </a:prstGeom>
          <a:noFill/>
          <a:ln/>
        </p:spPr>
        <p:txBody>
          <a:bodyPr wrap="square" lIns="635" tIns="635" rIns="635" bIns="635" rtlCol="0" anchor="ctr"/>
          <a:lstStyle/>
          <a:p>
            <a:pPr algn="ctr" indent="0" marL="0">
              <a:buNone/>
            </a:pPr>
            <a:r>
              <a:rPr lang="en-US" sz="1600" b="1" dirty="0">
                <a:solidFill>
                  <a:schemeClr val="tx1"/>
                </a:solidFill>
              </a:rPr>
              <a:t>Photo</a:t>
            </a:r>
            <a:endParaRPr lang="en-US" sz="1600" dirty="0"/>
          </a:p>
        </p:txBody>
      </p:sp>
      <p:sp>
        <p:nvSpPr>
          <p:cNvPr id="7" name="Text 4"/>
          <p:cNvSpPr txBox="1"/>
          <p:nvPr/>
        </p:nvSpPr>
        <p:spPr>
          <a:xfrm>
            <a:off x="1828800" y="2788920"/>
            <a:ext cx="1371600" cy="365760"/>
          </a:xfrm>
          <a:prstGeom prst="rect">
            <a:avLst/>
          </a:prstGeom>
          <a:noFill/>
          <a:ln/>
        </p:spPr>
        <p:txBody>
          <a:bodyPr wrap="square" lIns="635" tIns="635" rIns="635" bIns="635" rtlCol="0" anchor="ctr"/>
          <a:lstStyle/>
          <a:p>
            <a:pPr algn="ctr" indent="0" marL="0">
              <a:buNone/>
            </a:pPr>
            <a:r>
              <a:rPr lang="en-US" sz="1500" b="1" dirty="0">
                <a:solidFill>
                  <a:schemeClr val="tx1"/>
                </a:solidFill>
              </a:rPr>
              <a:t>x cm</a:t>
            </a:r>
            <a:endParaRPr lang="en-US" sz="1500" dirty="0"/>
          </a:p>
        </p:txBody>
      </p:sp>
      <p:sp>
        <p:nvSpPr>
          <p:cNvPr id="8" name="Text 5"/>
          <p:cNvSpPr txBox="1"/>
          <p:nvPr/>
        </p:nvSpPr>
        <p:spPr>
          <a:xfrm>
            <a:off x="3246120" y="2423160"/>
            <a:ext cx="640080" cy="365760"/>
          </a:xfrm>
          <a:prstGeom prst="rect">
            <a:avLst/>
          </a:prstGeom>
          <a:noFill/>
          <a:ln/>
        </p:spPr>
        <p:txBody>
          <a:bodyPr wrap="square" lIns="0" tIns="0" rIns="0" bIns="0" rtlCol="0" anchor="ctr"/>
          <a:lstStyle/>
          <a:p>
            <a:pPr algn="ctr" indent="0" marL="0">
              <a:buNone/>
            </a:pPr>
            <a:r>
              <a:rPr lang="en-US" sz="1300" b="1" dirty="0">
                <a:solidFill>
                  <a:schemeClr val="tx1"/>
                </a:solidFill>
              </a:rPr>
              <a:t>2 cm</a:t>
            </a:r>
            <a:endParaRPr lang="en-US" sz="1300" dirty="0"/>
          </a:p>
        </p:txBody>
      </p:sp>
      <p:sp>
        <p:nvSpPr>
          <p:cNvPr id="9" name="Shape 6"/>
          <p:cNvSpPr/>
          <p:nvPr/>
        </p:nvSpPr>
        <p:spPr>
          <a:xfrm>
            <a:off x="4572000" y="1097280"/>
            <a:ext cx="4114800" cy="3429000"/>
          </a:xfrm>
          <a:prstGeom prst="roundRect">
            <a:avLst>
              <a:gd name="adj" fmla="val 3200"/>
            </a:avLst>
          </a:prstGeom>
          <a:solidFill>
            <a:schemeClr val="bg2"/>
          </a:solidFill>
          <a:ln w="6350">
            <a:solidFill>
              <a:schemeClr val="bg2"/>
            </a:solidFill>
            <a:prstDash val="solid"/>
          </a:ln>
        </p:spPr>
      </p:sp>
      <p:sp>
        <p:nvSpPr>
          <p:cNvPr id="10" name="Text 7"/>
          <p:cNvSpPr txBox="1"/>
          <p:nvPr/>
        </p:nvSpPr>
        <p:spPr>
          <a:xfrm>
            <a:off x="4800600" y="1234440"/>
            <a:ext cx="3703320" cy="777240"/>
          </a:xfrm>
          <a:prstGeom prst="rect">
            <a:avLst/>
          </a:prstGeom>
          <a:noFill/>
          <a:ln/>
        </p:spPr>
        <p:txBody>
          <a:bodyPr wrap="square" lIns="635" tIns="635" rIns="635" bIns="635" rtlCol="0" anchor="t"/>
          <a:lstStyle/>
          <a:p>
            <a:pPr indent="0" marL="0">
              <a:buNone/>
            </a:pPr>
            <a:r>
              <a:rPr lang="en-US" sz="1600" dirty="0">
                <a:solidFill>
                  <a:schemeClr val="tx1"/>
                </a:solidFill>
              </a:rPr>
              <a:t>A square photo of side x cm has a frame 2 cm wide all the way round.</a:t>
            </a:r>
            <a:endParaRPr lang="en-US" sz="1600" dirty="0"/>
          </a:p>
        </p:txBody>
      </p:sp>
      <p:sp>
        <p:nvSpPr>
          <p:cNvPr id="11" name="Text 8"/>
          <p:cNvSpPr/>
          <p:nvPr/>
        </p:nvSpPr>
        <p:spPr>
          <a:xfrm>
            <a:off x="4800600" y="2148840"/>
            <a:ext cx="384048" cy="384048"/>
          </a:xfrm>
          <a:prstGeom prst="ellipse">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2" name="Text 9"/>
          <p:cNvSpPr txBox="1"/>
          <p:nvPr/>
        </p:nvSpPr>
        <p:spPr>
          <a:xfrm>
            <a:off x="5303520" y="2130552"/>
            <a:ext cx="3200400" cy="731520"/>
          </a:xfrm>
          <a:prstGeom prst="rect">
            <a:avLst/>
          </a:prstGeom>
          <a:noFill/>
          <a:ln/>
        </p:spPr>
        <p:txBody>
          <a:bodyPr wrap="square" lIns="635" tIns="635" rIns="635" bIns="635" rtlCol="0" anchor="t"/>
          <a:lstStyle/>
          <a:p>
            <a:pPr indent="0" marL="0">
              <a:buNone/>
            </a:pPr>
            <a:r>
              <a:rPr lang="en-US" sz="1600" dirty="0">
                <a:solidFill>
                  <a:schemeClr val="tx1"/>
                </a:solidFill>
              </a:rPr>
              <a:t>Write an expression for the area of the frame</a:t>
            </a:r>
            <a:endParaRPr lang="en-US" sz="1600" dirty="0"/>
          </a:p>
        </p:txBody>
      </p:sp>
      <p:sp>
        <p:nvSpPr>
          <p:cNvPr id="13" name="Text 10"/>
          <p:cNvSpPr/>
          <p:nvPr/>
        </p:nvSpPr>
        <p:spPr>
          <a:xfrm>
            <a:off x="4800600" y="2926080"/>
            <a:ext cx="384048" cy="384048"/>
          </a:xfrm>
          <a:prstGeom prst="ellipse">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4" name="Text 11"/>
          <p:cNvSpPr txBox="1"/>
          <p:nvPr/>
        </p:nvSpPr>
        <p:spPr>
          <a:xfrm>
            <a:off x="5303520" y="2907792"/>
            <a:ext cx="3200400" cy="731520"/>
          </a:xfrm>
          <a:prstGeom prst="rect">
            <a:avLst/>
          </a:prstGeom>
          <a:noFill/>
          <a:ln/>
        </p:spPr>
        <p:txBody>
          <a:bodyPr wrap="square" lIns="635" tIns="635" rIns="635" bIns="635" rtlCol="0" anchor="t"/>
          <a:lstStyle/>
          <a:p>
            <a:pPr indent="0" marL="0">
              <a:buNone/>
            </a:pPr>
            <a:r>
              <a:rPr lang="en-US" sz="1600" dirty="0">
                <a:solidFill>
                  <a:schemeClr val="tx1"/>
                </a:solidFill>
              </a:rPr>
              <a:t>Factorise your answer fully</a:t>
            </a:r>
            <a:endParaRPr lang="en-US" sz="1600" dirty="0"/>
          </a:p>
        </p:txBody>
      </p:sp>
      <p:sp>
        <p:nvSpPr>
          <p:cNvPr id="15" name="Text 12"/>
          <p:cNvSpPr/>
          <p:nvPr/>
        </p:nvSpPr>
        <p:spPr>
          <a:xfrm>
            <a:off x="4800600" y="3703320"/>
            <a:ext cx="384048" cy="384048"/>
          </a:xfrm>
          <a:prstGeom prst="ellipse">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 13"/>
          <p:cNvSpPr txBox="1"/>
          <p:nvPr/>
        </p:nvSpPr>
        <p:spPr>
          <a:xfrm>
            <a:off x="5303520" y="3685032"/>
            <a:ext cx="3200400" cy="731520"/>
          </a:xfrm>
          <a:prstGeom prst="rect">
            <a:avLst/>
          </a:prstGeom>
          <a:noFill/>
          <a:ln/>
        </p:spPr>
        <p:txBody>
          <a:bodyPr wrap="square" lIns="635" tIns="635" rIns="635" bIns="635" rtlCol="0" anchor="t"/>
          <a:lstStyle/>
          <a:p>
            <a:pPr indent="0" marL="0">
              <a:buNone/>
            </a:pPr>
            <a:r>
              <a:rPr lang="en-US" sz="1600" dirty="0">
                <a:solidFill>
                  <a:schemeClr val="tx1"/>
                </a:solidFill>
              </a:rPr>
              <a:t>Find the area of the frame when x = 10</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Problem 2: solution</a:t>
            </a:r>
            <a:endParaRPr lang="en-US" sz="3200" dirty="0"/>
          </a:p>
        </p:txBody>
      </p:sp>
      <p:sp>
        <p:nvSpPr>
          <p:cNvPr id="4" name="Shape 1"/>
          <p:cNvSpPr/>
          <p:nvPr/>
        </p:nvSpPr>
        <p:spPr>
          <a:xfrm>
            <a:off x="1188720" y="1280160"/>
            <a:ext cx="2743200" cy="2743200"/>
          </a:xfrm>
          <a:prstGeom prst="rect">
            <a:avLst/>
          </a:prstGeom>
          <a:solidFill>
            <a:schemeClr val="accent4">
              <a:alpha val="30000"/>
            </a:schemeClr>
          </a:solidFill>
          <a:ln w="25400">
            <a:solidFill>
              <a:schemeClr val="accent4"/>
            </a:solidFill>
            <a:prstDash val="solid"/>
          </a:ln>
        </p:spPr>
      </p:sp>
      <p:sp>
        <p:nvSpPr>
          <p:cNvPr id="5" name="Shape 2"/>
          <p:cNvSpPr/>
          <p:nvPr/>
        </p:nvSpPr>
        <p:spPr>
          <a:xfrm>
            <a:off x="1828800" y="1920240"/>
            <a:ext cx="1371600" cy="1371600"/>
          </a:xfrm>
          <a:prstGeom prst="rect">
            <a:avLst/>
          </a:prstGeom>
          <a:solidFill>
            <a:schemeClr val="bg1"/>
          </a:solidFill>
          <a:ln w="19050">
            <a:solidFill>
              <a:schemeClr val="tx1"/>
            </a:solidFill>
            <a:prstDash val="solid"/>
          </a:ln>
        </p:spPr>
      </p:sp>
      <p:sp>
        <p:nvSpPr>
          <p:cNvPr id="6" name="Text 3"/>
          <p:cNvSpPr txBox="1"/>
          <p:nvPr/>
        </p:nvSpPr>
        <p:spPr>
          <a:xfrm>
            <a:off x="1828800" y="2194560"/>
            <a:ext cx="1371600" cy="411480"/>
          </a:xfrm>
          <a:prstGeom prst="rect">
            <a:avLst/>
          </a:prstGeom>
          <a:noFill/>
          <a:ln/>
        </p:spPr>
        <p:txBody>
          <a:bodyPr wrap="square" lIns="635" tIns="635" rIns="635" bIns="635" rtlCol="0" anchor="ctr"/>
          <a:lstStyle/>
          <a:p>
            <a:pPr algn="ctr" indent="0" marL="0">
              <a:buNone/>
            </a:pPr>
            <a:r>
              <a:rPr lang="en-US" sz="1600" b="1" dirty="0">
                <a:solidFill>
                  <a:schemeClr val="tx1"/>
                </a:solidFill>
              </a:rPr>
              <a:t>Photo</a:t>
            </a:r>
            <a:endParaRPr lang="en-US" sz="1600" dirty="0"/>
          </a:p>
        </p:txBody>
      </p:sp>
      <p:sp>
        <p:nvSpPr>
          <p:cNvPr id="7" name="Text 4"/>
          <p:cNvSpPr txBox="1"/>
          <p:nvPr/>
        </p:nvSpPr>
        <p:spPr>
          <a:xfrm>
            <a:off x="1828800" y="2788920"/>
            <a:ext cx="1371600" cy="365760"/>
          </a:xfrm>
          <a:prstGeom prst="rect">
            <a:avLst/>
          </a:prstGeom>
          <a:noFill/>
          <a:ln/>
        </p:spPr>
        <p:txBody>
          <a:bodyPr wrap="square" lIns="635" tIns="635" rIns="635" bIns="635" rtlCol="0" anchor="ctr"/>
          <a:lstStyle/>
          <a:p>
            <a:pPr algn="ctr" indent="0" marL="0">
              <a:buNone/>
            </a:pPr>
            <a:r>
              <a:rPr lang="en-US" sz="1500" b="1" dirty="0">
                <a:solidFill>
                  <a:schemeClr val="tx1"/>
                </a:solidFill>
              </a:rPr>
              <a:t>x cm</a:t>
            </a:r>
            <a:endParaRPr lang="en-US" sz="1500" dirty="0"/>
          </a:p>
        </p:txBody>
      </p:sp>
      <p:sp>
        <p:nvSpPr>
          <p:cNvPr id="8" name="Text 5"/>
          <p:cNvSpPr txBox="1"/>
          <p:nvPr/>
        </p:nvSpPr>
        <p:spPr>
          <a:xfrm>
            <a:off x="3246120" y="2423160"/>
            <a:ext cx="640080" cy="365760"/>
          </a:xfrm>
          <a:prstGeom prst="rect">
            <a:avLst/>
          </a:prstGeom>
          <a:noFill/>
          <a:ln/>
        </p:spPr>
        <p:txBody>
          <a:bodyPr wrap="square" lIns="0" tIns="0" rIns="0" bIns="0" rtlCol="0" anchor="ctr"/>
          <a:lstStyle/>
          <a:p>
            <a:pPr algn="ctr" indent="0" marL="0">
              <a:buNone/>
            </a:pPr>
            <a:r>
              <a:rPr lang="en-US" sz="1300" b="1" dirty="0">
                <a:solidFill>
                  <a:schemeClr val="tx1"/>
                </a:solidFill>
              </a:rPr>
              <a:t>2 cm</a:t>
            </a:r>
            <a:endParaRPr lang="en-US" sz="1300" dirty="0"/>
          </a:p>
        </p:txBody>
      </p:sp>
      <p:sp>
        <p:nvSpPr>
          <p:cNvPr id="9" name="Text 6"/>
          <p:cNvSpPr txBox="1"/>
          <p:nvPr/>
        </p:nvSpPr>
        <p:spPr>
          <a:xfrm>
            <a:off x="1188720" y="4114800"/>
            <a:ext cx="2743200" cy="365760"/>
          </a:xfrm>
          <a:prstGeom prst="rect">
            <a:avLst/>
          </a:prstGeom>
          <a:noFill/>
          <a:ln/>
        </p:spPr>
        <p:txBody>
          <a:bodyPr wrap="square" lIns="635" tIns="635" rIns="635" bIns="635" rtlCol="0" anchor="ctr"/>
          <a:lstStyle/>
          <a:p>
            <a:pPr algn="ctr" indent="0" marL="0">
              <a:buNone/>
            </a:pPr>
            <a:r>
              <a:rPr lang="en-US" sz="1600" b="1" dirty="0">
                <a:solidFill>
                  <a:schemeClr val="accent1"/>
                </a:solidFill>
              </a:rPr>
              <a:t>(x + 4) cm</a:t>
            </a:r>
            <a:endParaRPr lang="en-US" sz="1600" dirty="0"/>
          </a:p>
        </p:txBody>
      </p:sp>
      <p:sp>
        <p:nvSpPr>
          <p:cNvPr id="10" name="Shape 7"/>
          <p:cNvSpPr/>
          <p:nvPr/>
        </p:nvSpPr>
        <p:spPr>
          <a:xfrm>
            <a:off x="4572000" y="1097280"/>
            <a:ext cx="4114800" cy="3429000"/>
          </a:xfrm>
          <a:prstGeom prst="roundRect">
            <a:avLst>
              <a:gd name="adj" fmla="val 3200"/>
            </a:avLst>
          </a:prstGeom>
          <a:solidFill>
            <a:schemeClr val="bg2"/>
          </a:solidFill>
          <a:ln w="6350">
            <a:solidFill>
              <a:schemeClr val="bg2"/>
            </a:solidFill>
            <a:prstDash val="solid"/>
          </a:ln>
        </p:spPr>
      </p:sp>
      <p:sp>
        <p:nvSpPr>
          <p:cNvPr id="11" name="Text 8"/>
          <p:cNvSpPr/>
          <p:nvPr/>
        </p:nvSpPr>
        <p:spPr>
          <a:xfrm>
            <a:off x="4800600" y="1280160"/>
            <a:ext cx="384048" cy="384048"/>
          </a:xfrm>
          <a:prstGeom prst="ellipse">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12" name="Text 9"/>
          <p:cNvSpPr txBox="1"/>
          <p:nvPr/>
        </p:nvSpPr>
        <p:spPr>
          <a:xfrm>
            <a:off x="5303520" y="1261872"/>
            <a:ext cx="3200400" cy="731520"/>
          </a:xfrm>
          <a:prstGeom prst="rect">
            <a:avLst/>
          </a:prstGeom>
          <a:noFill/>
          <a:ln/>
        </p:spPr>
        <p:txBody>
          <a:bodyPr wrap="square" lIns="635" tIns="635" rIns="635" bIns="635" rtlCol="0" anchor="t"/>
          <a:lstStyle/>
          <a:p>
            <a:pPr indent="0" marL="0">
              <a:buNone/>
            </a:pPr>
            <a:r>
              <a:rPr lang="en-US" sz="1600" dirty="0">
                <a:solidFill>
                  <a:schemeClr val="tx1"/>
                </a:solidFill>
              </a:rPr>
              <a:t>Outer side = x + 4, so big area = x² + 8x + 16</a:t>
            </a:r>
            <a:endParaRPr lang="en-US" sz="1600" dirty="0"/>
          </a:p>
        </p:txBody>
      </p:sp>
      <p:sp>
        <p:nvSpPr>
          <p:cNvPr id="13" name="Text 10"/>
          <p:cNvSpPr/>
          <p:nvPr/>
        </p:nvSpPr>
        <p:spPr>
          <a:xfrm>
            <a:off x="4800600" y="2057400"/>
            <a:ext cx="384048" cy="384048"/>
          </a:xfrm>
          <a:prstGeom prst="ellipse">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4" name="Text 11"/>
          <p:cNvSpPr txBox="1"/>
          <p:nvPr/>
        </p:nvSpPr>
        <p:spPr>
          <a:xfrm>
            <a:off x="5303520" y="2039112"/>
            <a:ext cx="3200400" cy="731520"/>
          </a:xfrm>
          <a:prstGeom prst="rect">
            <a:avLst/>
          </a:prstGeom>
          <a:noFill/>
          <a:ln/>
        </p:spPr>
        <p:txBody>
          <a:bodyPr wrap="square" lIns="635" tIns="635" rIns="635" bIns="635" rtlCol="0" anchor="t"/>
          <a:lstStyle/>
          <a:p>
            <a:pPr indent="0" marL="0">
              <a:buNone/>
            </a:pPr>
            <a:r>
              <a:rPr lang="en-US" sz="1600" dirty="0">
                <a:solidFill>
                  <a:schemeClr val="tx1"/>
                </a:solidFill>
              </a:rPr>
              <a:t>Frame = x² + 8x + 16 − x² = </a:t>
            </a:r>
            <a:pPr indent="0" marL="0">
              <a:buNone/>
            </a:pPr>
            <a:r>
              <a:rPr lang="en-US" sz="1600" b="1" dirty="0">
                <a:solidFill>
                  <a:schemeClr val="accent1"/>
                </a:solidFill>
              </a:rPr>
              <a:t>8x + 16</a:t>
            </a:r>
            <a:endParaRPr lang="en-US" sz="1600" dirty="0"/>
          </a:p>
        </p:txBody>
      </p:sp>
      <p:sp>
        <p:nvSpPr>
          <p:cNvPr id="15" name="Text 12"/>
          <p:cNvSpPr/>
          <p:nvPr/>
        </p:nvSpPr>
        <p:spPr>
          <a:xfrm>
            <a:off x="4800600" y="2834640"/>
            <a:ext cx="384048" cy="384048"/>
          </a:xfrm>
          <a:prstGeom prst="ellipse">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6" name="Text 13"/>
          <p:cNvSpPr txBox="1"/>
          <p:nvPr/>
        </p:nvSpPr>
        <p:spPr>
          <a:xfrm>
            <a:off x="5303520" y="2816352"/>
            <a:ext cx="3200400" cy="731520"/>
          </a:xfrm>
          <a:prstGeom prst="rect">
            <a:avLst/>
          </a:prstGeom>
          <a:noFill/>
          <a:ln/>
        </p:spPr>
        <p:txBody>
          <a:bodyPr wrap="square" lIns="635" tIns="635" rIns="635" bIns="635" rtlCol="0" anchor="t"/>
          <a:lstStyle/>
          <a:p>
            <a:pPr indent="0" marL="0">
              <a:buNone/>
            </a:pPr>
            <a:r>
              <a:rPr lang="en-US" sz="1600" dirty="0">
                <a:solidFill>
                  <a:schemeClr val="tx1"/>
                </a:solidFill>
              </a:rPr>
              <a:t>Factorise: </a:t>
            </a:r>
            <a:pPr indent="0" marL="0">
              <a:buNone/>
            </a:pPr>
            <a:r>
              <a:rPr lang="en-US" sz="1600" b="1" dirty="0">
                <a:solidFill>
                  <a:schemeClr val="accent1"/>
                </a:solidFill>
              </a:rPr>
              <a:t>8(x + 2)</a:t>
            </a:r>
            <a:endParaRPr lang="en-US" sz="1600" dirty="0"/>
          </a:p>
        </p:txBody>
      </p:sp>
      <p:sp>
        <p:nvSpPr>
          <p:cNvPr id="17" name="Text 14"/>
          <p:cNvSpPr/>
          <p:nvPr/>
        </p:nvSpPr>
        <p:spPr>
          <a:xfrm>
            <a:off x="4800600" y="3611880"/>
            <a:ext cx="384048" cy="384048"/>
          </a:xfrm>
          <a:prstGeom prst="ellipse">
            <a:avLst/>
          </a:prstGeom>
          <a:solidFill>
            <a:schemeClr val="accent4"/>
          </a:solidFill>
          <a:ln w="6350">
            <a:solidFill>
              <a:schemeClr val="accent4"/>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8" name="Text 15"/>
          <p:cNvSpPr txBox="1"/>
          <p:nvPr/>
        </p:nvSpPr>
        <p:spPr>
          <a:xfrm>
            <a:off x="5303520" y="3593592"/>
            <a:ext cx="3200400" cy="731520"/>
          </a:xfrm>
          <a:prstGeom prst="rect">
            <a:avLst/>
          </a:prstGeom>
          <a:noFill/>
          <a:ln/>
        </p:spPr>
        <p:txBody>
          <a:bodyPr wrap="square" lIns="635" tIns="635" rIns="635" bIns="635" rtlCol="0" anchor="t"/>
          <a:lstStyle/>
          <a:p>
            <a:pPr indent="0" marL="0">
              <a:buNone/>
            </a:pPr>
            <a:r>
              <a:rPr lang="en-US" sz="1600" dirty="0">
                <a:solidFill>
                  <a:schemeClr val="tx1"/>
                </a:solidFill>
              </a:rPr>
              <a:t>x = 10: 8 × 12 = </a:t>
            </a:r>
            <a:pPr indent="0" marL="0">
              <a:buNone/>
            </a:pPr>
            <a:r>
              <a:rPr lang="en-US" sz="1600" b="1" dirty="0">
                <a:solidFill>
                  <a:schemeClr val="accent1"/>
                </a:solidFill>
              </a:rPr>
              <a:t>96 cm²</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Exam style question</a:t>
            </a:r>
            <a:endParaRPr lang="en-US" sz="3200" dirty="0"/>
          </a:p>
        </p:txBody>
      </p:sp>
      <p:sp>
        <p:nvSpPr>
          <p:cNvPr id="4" name="Shape 1"/>
          <p:cNvSpPr/>
          <p:nvPr/>
        </p:nvSpPr>
        <p:spPr>
          <a:xfrm>
            <a:off x="457200" y="1097280"/>
            <a:ext cx="8229600" cy="868680"/>
          </a:xfrm>
          <a:prstGeom prst="roundRect">
            <a:avLst>
              <a:gd name="adj" fmla="val 12632"/>
            </a:avLst>
          </a:prstGeom>
          <a:solidFill>
            <a:schemeClr val="bg2"/>
          </a:solidFill>
          <a:ln w="6350">
            <a:solidFill>
              <a:schemeClr val="bg2"/>
            </a:solidFill>
            <a:prstDash val="solid"/>
          </a:ln>
        </p:spPr>
      </p:sp>
      <p:sp>
        <p:nvSpPr>
          <p:cNvPr id="5" name="Text 2"/>
          <p:cNvSpPr/>
          <p:nvPr/>
        </p:nvSpPr>
        <p:spPr>
          <a:xfrm>
            <a:off x="685800" y="1298448"/>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300" b="1" dirty="0">
                <a:solidFill>
                  <a:schemeClr val="bg1"/>
                </a:solidFill>
              </a:rPr>
              <a:t>(a)</a:t>
            </a:r>
            <a:endParaRPr lang="en-US" sz="1300" dirty="0"/>
          </a:p>
        </p:txBody>
      </p:sp>
      <p:sp>
        <p:nvSpPr>
          <p:cNvPr id="6" name="Text 3"/>
          <p:cNvSpPr txBox="1"/>
          <p:nvPr/>
        </p:nvSpPr>
        <p:spPr>
          <a:xfrm>
            <a:off x="1371600" y="1097280"/>
            <a:ext cx="5760720" cy="868680"/>
          </a:xfrm>
          <a:prstGeom prst="rect">
            <a:avLst/>
          </a:prstGeom>
          <a:noFill/>
          <a:ln/>
        </p:spPr>
        <p:txBody>
          <a:bodyPr wrap="square" lIns="635" tIns="635" rIns="635" bIns="635" rtlCol="0" anchor="ctr"/>
          <a:lstStyle/>
          <a:p>
            <a:pPr indent="0" marL="0">
              <a:buNone/>
            </a:pPr>
            <a:r>
              <a:rPr lang="en-US" sz="1900" dirty="0">
                <a:solidFill>
                  <a:schemeClr val="tx1"/>
                </a:solidFill>
              </a:rPr>
              <a:t>Expand and simplify (x + 6)(x − 2)</a:t>
            </a:r>
            <a:endParaRPr lang="en-US" sz="1900" dirty="0"/>
          </a:p>
        </p:txBody>
      </p:sp>
      <p:sp>
        <p:nvSpPr>
          <p:cNvPr id="7" name="Text 4"/>
          <p:cNvSpPr/>
          <p:nvPr/>
        </p:nvSpPr>
        <p:spPr>
          <a:xfrm>
            <a:off x="7269480" y="1325880"/>
            <a:ext cx="1188720" cy="411480"/>
          </a:xfrm>
          <a:prstGeom prst="roundRect">
            <a:avLst>
              <a:gd name="adj" fmla="val 33333"/>
            </a:avLst>
          </a:prstGeom>
          <a:solidFill>
            <a:schemeClr val="accent1"/>
          </a:solidFill>
          <a:ln w="6350">
            <a:solidFill>
              <a:schemeClr val="accent1"/>
            </a:solidFill>
          </a:ln>
        </p:spPr>
        <p:txBody>
          <a:bodyPr wrap="square" lIns="0" tIns="0" rIns="0" bIns="0" rtlCol="0" anchor="ctr"/>
          <a:lstStyle/>
          <a:p>
            <a:pPr algn="ctr" indent="0" marL="0">
              <a:buNone/>
            </a:pPr>
            <a:r>
              <a:rPr lang="en-US" sz="1400" b="1" dirty="0">
                <a:solidFill>
                  <a:schemeClr val="bg1"/>
                </a:solidFill>
              </a:rPr>
              <a:t>2 marks</a:t>
            </a:r>
            <a:endParaRPr lang="en-US" sz="1400" dirty="0"/>
          </a:p>
        </p:txBody>
      </p:sp>
      <p:sp>
        <p:nvSpPr>
          <p:cNvPr id="8" name="Shape 5"/>
          <p:cNvSpPr/>
          <p:nvPr/>
        </p:nvSpPr>
        <p:spPr>
          <a:xfrm>
            <a:off x="457200" y="2121408"/>
            <a:ext cx="8229600" cy="868680"/>
          </a:xfrm>
          <a:prstGeom prst="roundRect">
            <a:avLst>
              <a:gd name="adj" fmla="val 12632"/>
            </a:avLst>
          </a:prstGeom>
          <a:solidFill>
            <a:schemeClr val="bg2"/>
          </a:solidFill>
          <a:ln w="6350">
            <a:solidFill>
              <a:schemeClr val="bg2"/>
            </a:solidFill>
            <a:prstDash val="solid"/>
          </a:ln>
        </p:spPr>
      </p:sp>
      <p:sp>
        <p:nvSpPr>
          <p:cNvPr id="9" name="Text 6"/>
          <p:cNvSpPr/>
          <p:nvPr/>
        </p:nvSpPr>
        <p:spPr>
          <a:xfrm>
            <a:off x="685800" y="2322576"/>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300" b="1" dirty="0">
                <a:solidFill>
                  <a:schemeClr val="bg1"/>
                </a:solidFill>
              </a:rPr>
              <a:t>(b)</a:t>
            </a:r>
            <a:endParaRPr lang="en-US" sz="1300" dirty="0"/>
          </a:p>
        </p:txBody>
      </p:sp>
      <p:sp>
        <p:nvSpPr>
          <p:cNvPr id="10" name="Text 7"/>
          <p:cNvSpPr txBox="1"/>
          <p:nvPr/>
        </p:nvSpPr>
        <p:spPr>
          <a:xfrm>
            <a:off x="1371600" y="2121408"/>
            <a:ext cx="5760720" cy="868680"/>
          </a:xfrm>
          <a:prstGeom prst="rect">
            <a:avLst/>
          </a:prstGeom>
          <a:noFill/>
          <a:ln/>
        </p:spPr>
        <p:txBody>
          <a:bodyPr wrap="square" lIns="635" tIns="635" rIns="635" bIns="635" rtlCol="0" anchor="ctr"/>
          <a:lstStyle/>
          <a:p>
            <a:pPr indent="0" marL="0">
              <a:buNone/>
            </a:pPr>
            <a:r>
              <a:rPr lang="en-US" sz="1900" dirty="0">
                <a:solidFill>
                  <a:schemeClr val="tx1"/>
                </a:solidFill>
              </a:rPr>
              <a:t>Factorise x² − x − 20</a:t>
            </a:r>
            <a:endParaRPr lang="en-US" sz="1900" dirty="0"/>
          </a:p>
        </p:txBody>
      </p:sp>
      <p:sp>
        <p:nvSpPr>
          <p:cNvPr id="11" name="Text 8"/>
          <p:cNvSpPr/>
          <p:nvPr/>
        </p:nvSpPr>
        <p:spPr>
          <a:xfrm>
            <a:off x="7269480" y="2350008"/>
            <a:ext cx="1188720" cy="411480"/>
          </a:xfrm>
          <a:prstGeom prst="roundRect">
            <a:avLst>
              <a:gd name="adj" fmla="val 33333"/>
            </a:avLst>
          </a:prstGeom>
          <a:solidFill>
            <a:schemeClr val="accent1"/>
          </a:solidFill>
          <a:ln w="6350">
            <a:solidFill>
              <a:schemeClr val="accent1"/>
            </a:solidFill>
          </a:ln>
        </p:spPr>
        <p:txBody>
          <a:bodyPr wrap="square" lIns="0" tIns="0" rIns="0" bIns="0" rtlCol="0" anchor="ctr"/>
          <a:lstStyle/>
          <a:p>
            <a:pPr algn="ctr" indent="0" marL="0">
              <a:buNone/>
            </a:pPr>
            <a:r>
              <a:rPr lang="en-US" sz="1400" b="1" dirty="0">
                <a:solidFill>
                  <a:schemeClr val="bg1"/>
                </a:solidFill>
              </a:rPr>
              <a:t>2 marks</a:t>
            </a:r>
            <a:endParaRPr lang="en-US" sz="1400" dirty="0"/>
          </a:p>
        </p:txBody>
      </p:sp>
      <p:sp>
        <p:nvSpPr>
          <p:cNvPr id="12" name="Shape 9"/>
          <p:cNvSpPr/>
          <p:nvPr/>
        </p:nvSpPr>
        <p:spPr>
          <a:xfrm>
            <a:off x="457200" y="3145536"/>
            <a:ext cx="8229600" cy="868680"/>
          </a:xfrm>
          <a:prstGeom prst="roundRect">
            <a:avLst>
              <a:gd name="adj" fmla="val 12632"/>
            </a:avLst>
          </a:prstGeom>
          <a:solidFill>
            <a:schemeClr val="bg2"/>
          </a:solidFill>
          <a:ln w="6350">
            <a:solidFill>
              <a:schemeClr val="bg2"/>
            </a:solidFill>
            <a:prstDash val="solid"/>
          </a:ln>
        </p:spPr>
      </p:sp>
      <p:sp>
        <p:nvSpPr>
          <p:cNvPr id="13" name="Text 10"/>
          <p:cNvSpPr/>
          <p:nvPr/>
        </p:nvSpPr>
        <p:spPr>
          <a:xfrm>
            <a:off x="685800" y="3346704"/>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300" b="1" dirty="0">
                <a:solidFill>
                  <a:schemeClr val="bg1"/>
                </a:solidFill>
              </a:rPr>
              <a:t>(c)</a:t>
            </a:r>
            <a:endParaRPr lang="en-US" sz="1300" dirty="0"/>
          </a:p>
        </p:txBody>
      </p:sp>
      <p:sp>
        <p:nvSpPr>
          <p:cNvPr id="14" name="Text 11"/>
          <p:cNvSpPr txBox="1"/>
          <p:nvPr/>
        </p:nvSpPr>
        <p:spPr>
          <a:xfrm>
            <a:off x="1371600" y="3145536"/>
            <a:ext cx="5760720" cy="868680"/>
          </a:xfrm>
          <a:prstGeom prst="rect">
            <a:avLst/>
          </a:prstGeom>
          <a:noFill/>
          <a:ln/>
        </p:spPr>
        <p:txBody>
          <a:bodyPr wrap="square" lIns="635" tIns="635" rIns="635" bIns="635" rtlCol="0" anchor="ctr"/>
          <a:lstStyle/>
          <a:p>
            <a:pPr indent="0" marL="0">
              <a:buNone/>
            </a:pPr>
            <a:r>
              <a:rPr lang="en-US" sz="1900" dirty="0">
                <a:solidFill>
                  <a:schemeClr val="tx1"/>
                </a:solidFill>
              </a:rPr>
              <a:t>Show that (x + 3)² − (x − 3)² = 12x</a:t>
            </a:r>
            <a:endParaRPr lang="en-US" sz="1900" dirty="0"/>
          </a:p>
        </p:txBody>
      </p:sp>
      <p:sp>
        <p:nvSpPr>
          <p:cNvPr id="15" name="Text 12"/>
          <p:cNvSpPr/>
          <p:nvPr/>
        </p:nvSpPr>
        <p:spPr>
          <a:xfrm>
            <a:off x="7269480" y="3374136"/>
            <a:ext cx="1188720" cy="411480"/>
          </a:xfrm>
          <a:prstGeom prst="roundRect">
            <a:avLst>
              <a:gd name="adj" fmla="val 33333"/>
            </a:avLst>
          </a:prstGeom>
          <a:solidFill>
            <a:schemeClr val="accent1"/>
          </a:solidFill>
          <a:ln w="6350">
            <a:solidFill>
              <a:schemeClr val="accent1"/>
            </a:solidFill>
          </a:ln>
        </p:spPr>
        <p:txBody>
          <a:bodyPr wrap="square" lIns="0" tIns="0" rIns="0" bIns="0" rtlCol="0" anchor="ctr"/>
          <a:lstStyle/>
          <a:p>
            <a:pPr algn="ctr" indent="0" marL="0">
              <a:buNone/>
            </a:pPr>
            <a:r>
              <a:rPr lang="en-US" sz="1400" b="1" dirty="0">
                <a:solidFill>
                  <a:schemeClr val="bg1"/>
                </a:solidFill>
              </a:rPr>
              <a:t>2 marks</a:t>
            </a:r>
            <a:endParaRPr lang="en-US" sz="1400" dirty="0"/>
          </a:p>
        </p:txBody>
      </p:sp>
      <p:sp>
        <p:nvSpPr>
          <p:cNvPr id="16" name="Text 13"/>
          <p:cNvSpPr txBox="1"/>
          <p:nvPr/>
        </p:nvSpPr>
        <p:spPr>
          <a:xfrm>
            <a:off x="5943600" y="4206240"/>
            <a:ext cx="2743200" cy="365760"/>
          </a:xfrm>
          <a:prstGeom prst="rect">
            <a:avLst/>
          </a:prstGeom>
          <a:noFill/>
          <a:ln/>
        </p:spPr>
        <p:txBody>
          <a:bodyPr wrap="square" lIns="635" tIns="635" rIns="635" bIns="635" rtlCol="0" anchor="t"/>
          <a:lstStyle/>
          <a:p>
            <a:pPr algn="r" indent="0" marL="0">
              <a:buNone/>
            </a:pPr>
            <a:r>
              <a:rPr lang="en-US" sz="1600" b="1" dirty="0">
                <a:solidFill>
                  <a:schemeClr val="tx2"/>
                </a:solidFill>
              </a:rPr>
              <a:t>Total: 6 marks</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Mark scheme</a:t>
            </a:r>
            <a:endParaRPr lang="en-US" sz="3200" dirty="0"/>
          </a:p>
        </p:txBody>
      </p:sp>
      <p:sp>
        <p:nvSpPr>
          <p:cNvPr id="4" name="Shape 1"/>
          <p:cNvSpPr/>
          <p:nvPr/>
        </p:nvSpPr>
        <p:spPr>
          <a:xfrm>
            <a:off x="457200" y="1051560"/>
            <a:ext cx="8229600" cy="1051560"/>
          </a:xfrm>
          <a:prstGeom prst="roundRect">
            <a:avLst>
              <a:gd name="adj" fmla="val 10435"/>
            </a:avLst>
          </a:prstGeom>
          <a:solidFill>
            <a:schemeClr val="bg2"/>
          </a:solidFill>
          <a:ln w="6350">
            <a:solidFill>
              <a:schemeClr val="bg2"/>
            </a:solidFill>
            <a:prstDash val="solid"/>
          </a:ln>
        </p:spPr>
      </p:sp>
      <p:sp>
        <p:nvSpPr>
          <p:cNvPr id="5" name="Text 2"/>
          <p:cNvSpPr/>
          <p:nvPr/>
        </p:nvSpPr>
        <p:spPr>
          <a:xfrm>
            <a:off x="685800" y="1344168"/>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300" b="1" dirty="0">
                <a:solidFill>
                  <a:schemeClr val="bg1"/>
                </a:solidFill>
              </a:rPr>
              <a:t>(a)</a:t>
            </a:r>
            <a:endParaRPr lang="en-US" sz="1300" dirty="0"/>
          </a:p>
        </p:txBody>
      </p:sp>
      <p:sp>
        <p:nvSpPr>
          <p:cNvPr id="6" name="Text 3"/>
          <p:cNvSpPr/>
          <p:nvPr/>
        </p:nvSpPr>
        <p:spPr>
          <a:xfrm>
            <a:off x="1417320" y="1161288"/>
            <a:ext cx="548640" cy="365760"/>
          </a:xfrm>
          <a:prstGeom prst="roundRect">
            <a:avLst>
              <a:gd name="adj" fmla="val 37500"/>
            </a:avLst>
          </a:prstGeom>
          <a:solidFill>
            <a:schemeClr val="accent2"/>
          </a:solidFill>
          <a:ln w="6350">
            <a:solidFill>
              <a:schemeClr val="accent2"/>
            </a:solidFill>
          </a:ln>
        </p:spPr>
        <p:txBody>
          <a:bodyPr wrap="square" lIns="0" tIns="0" rIns="0" bIns="0" rtlCol="0" anchor="ctr"/>
          <a:lstStyle/>
          <a:p>
            <a:pPr algn="ctr" indent="0" marL="0">
              <a:buNone/>
            </a:pPr>
            <a:r>
              <a:rPr lang="en-US" sz="1300" b="1" dirty="0">
                <a:solidFill>
                  <a:schemeClr val="bg1"/>
                </a:solidFill>
              </a:rPr>
              <a:t>M1</a:t>
            </a:r>
            <a:endParaRPr lang="en-US" sz="1300" dirty="0"/>
          </a:p>
        </p:txBody>
      </p:sp>
      <p:sp>
        <p:nvSpPr>
          <p:cNvPr id="7" name="Text 4"/>
          <p:cNvSpPr txBox="1"/>
          <p:nvPr/>
        </p:nvSpPr>
        <p:spPr>
          <a:xfrm>
            <a:off x="2103120" y="1143000"/>
            <a:ext cx="6400800" cy="402336"/>
          </a:xfrm>
          <a:prstGeom prst="rect">
            <a:avLst/>
          </a:prstGeom>
          <a:noFill/>
          <a:ln/>
        </p:spPr>
        <p:txBody>
          <a:bodyPr wrap="square" lIns="635" tIns="635" rIns="635" bIns="635" rtlCol="0" anchor="ctr"/>
          <a:lstStyle/>
          <a:p>
            <a:pPr indent="0" marL="0">
              <a:buNone/>
            </a:pPr>
            <a:r>
              <a:rPr lang="en-US" sz="1600" dirty="0">
                <a:solidFill>
                  <a:schemeClr val="tx1"/>
                </a:solidFill>
              </a:rPr>
              <a:t>At least 3 of x², −2x, 6x, −12 correct</a:t>
            </a:r>
            <a:endParaRPr lang="en-US" sz="1600" dirty="0"/>
          </a:p>
        </p:txBody>
      </p:sp>
      <p:sp>
        <p:nvSpPr>
          <p:cNvPr id="8" name="Text 5"/>
          <p:cNvSpPr/>
          <p:nvPr/>
        </p:nvSpPr>
        <p:spPr>
          <a:xfrm>
            <a:off x="1417320" y="1600200"/>
            <a:ext cx="548640" cy="365760"/>
          </a:xfrm>
          <a:prstGeom prst="roundRect">
            <a:avLst>
              <a:gd name="adj" fmla="val 37500"/>
            </a:avLst>
          </a:prstGeom>
          <a:solidFill>
            <a:schemeClr val="accent1"/>
          </a:solidFill>
          <a:ln w="6350">
            <a:solidFill>
              <a:schemeClr val="accent1"/>
            </a:solidFill>
          </a:ln>
        </p:spPr>
        <p:txBody>
          <a:bodyPr wrap="square" lIns="0" tIns="0" rIns="0" bIns="0" rtlCol="0" anchor="ctr"/>
          <a:lstStyle/>
          <a:p>
            <a:pPr algn="ctr" indent="0" marL="0">
              <a:buNone/>
            </a:pPr>
            <a:r>
              <a:rPr lang="en-US" sz="1300" b="1" dirty="0">
                <a:solidFill>
                  <a:schemeClr val="bg1"/>
                </a:solidFill>
              </a:rPr>
              <a:t>A1</a:t>
            </a:r>
            <a:endParaRPr lang="en-US" sz="1300" dirty="0"/>
          </a:p>
        </p:txBody>
      </p:sp>
      <p:sp>
        <p:nvSpPr>
          <p:cNvPr id="9" name="Text 6"/>
          <p:cNvSpPr txBox="1"/>
          <p:nvPr/>
        </p:nvSpPr>
        <p:spPr>
          <a:xfrm>
            <a:off x="2103120" y="1581912"/>
            <a:ext cx="6400800" cy="402336"/>
          </a:xfrm>
          <a:prstGeom prst="rect">
            <a:avLst/>
          </a:prstGeom>
          <a:noFill/>
          <a:ln/>
        </p:spPr>
        <p:txBody>
          <a:bodyPr wrap="square" lIns="635" tIns="635" rIns="635" bIns="635" rtlCol="0" anchor="ctr"/>
          <a:lstStyle/>
          <a:p>
            <a:pPr indent="0" marL="0">
              <a:buNone/>
            </a:pPr>
            <a:r>
              <a:rPr lang="en-US" sz="1600" b="1" dirty="0">
                <a:solidFill>
                  <a:schemeClr val="accent1"/>
                </a:solidFill>
              </a:rPr>
              <a:t>x² + 4x − 12</a:t>
            </a:r>
            <a:endParaRPr lang="en-US" sz="1600" dirty="0"/>
          </a:p>
        </p:txBody>
      </p:sp>
      <p:sp>
        <p:nvSpPr>
          <p:cNvPr id="10" name="Shape 7"/>
          <p:cNvSpPr/>
          <p:nvPr/>
        </p:nvSpPr>
        <p:spPr>
          <a:xfrm>
            <a:off x="457200" y="2240280"/>
            <a:ext cx="8229600" cy="1051560"/>
          </a:xfrm>
          <a:prstGeom prst="roundRect">
            <a:avLst>
              <a:gd name="adj" fmla="val 10435"/>
            </a:avLst>
          </a:prstGeom>
          <a:solidFill>
            <a:schemeClr val="bg2"/>
          </a:solidFill>
          <a:ln w="6350">
            <a:solidFill>
              <a:schemeClr val="bg2"/>
            </a:solidFill>
            <a:prstDash val="solid"/>
          </a:ln>
        </p:spPr>
      </p:sp>
      <p:sp>
        <p:nvSpPr>
          <p:cNvPr id="11" name="Text 8"/>
          <p:cNvSpPr/>
          <p:nvPr/>
        </p:nvSpPr>
        <p:spPr>
          <a:xfrm>
            <a:off x="685800" y="2532888"/>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300" b="1" dirty="0">
                <a:solidFill>
                  <a:schemeClr val="bg1"/>
                </a:solidFill>
              </a:rPr>
              <a:t>(b)</a:t>
            </a:r>
            <a:endParaRPr lang="en-US" sz="1300" dirty="0"/>
          </a:p>
        </p:txBody>
      </p:sp>
      <p:sp>
        <p:nvSpPr>
          <p:cNvPr id="12" name="Text 9"/>
          <p:cNvSpPr/>
          <p:nvPr/>
        </p:nvSpPr>
        <p:spPr>
          <a:xfrm>
            <a:off x="1417320" y="2350008"/>
            <a:ext cx="548640" cy="365760"/>
          </a:xfrm>
          <a:prstGeom prst="roundRect">
            <a:avLst>
              <a:gd name="adj" fmla="val 37500"/>
            </a:avLst>
          </a:prstGeom>
          <a:solidFill>
            <a:schemeClr val="accent2"/>
          </a:solidFill>
          <a:ln w="6350">
            <a:solidFill>
              <a:schemeClr val="accent2"/>
            </a:solidFill>
          </a:ln>
        </p:spPr>
        <p:txBody>
          <a:bodyPr wrap="square" lIns="0" tIns="0" rIns="0" bIns="0" rtlCol="0" anchor="ctr"/>
          <a:lstStyle/>
          <a:p>
            <a:pPr algn="ctr" indent="0" marL="0">
              <a:buNone/>
            </a:pPr>
            <a:r>
              <a:rPr lang="en-US" sz="1300" b="1" dirty="0">
                <a:solidFill>
                  <a:schemeClr val="bg1"/>
                </a:solidFill>
              </a:rPr>
              <a:t>M1</a:t>
            </a:r>
            <a:endParaRPr lang="en-US" sz="1300" dirty="0"/>
          </a:p>
        </p:txBody>
      </p:sp>
      <p:sp>
        <p:nvSpPr>
          <p:cNvPr id="13" name="Text 10"/>
          <p:cNvSpPr txBox="1"/>
          <p:nvPr/>
        </p:nvSpPr>
        <p:spPr>
          <a:xfrm>
            <a:off x="2103120" y="2331720"/>
            <a:ext cx="6400800" cy="402336"/>
          </a:xfrm>
          <a:prstGeom prst="rect">
            <a:avLst/>
          </a:prstGeom>
          <a:noFill/>
          <a:ln/>
        </p:spPr>
        <p:txBody>
          <a:bodyPr wrap="square" lIns="635" tIns="635" rIns="635" bIns="635" rtlCol="0" anchor="ctr"/>
          <a:lstStyle/>
          <a:p>
            <a:pPr indent="0" marL="0">
              <a:buNone/>
            </a:pPr>
            <a:r>
              <a:rPr lang="en-US" sz="1600" dirty="0">
                <a:solidFill>
                  <a:schemeClr val="tx1"/>
                </a:solidFill>
              </a:rPr>
              <a:t>(x ± 5)(x ± 4)</a:t>
            </a:r>
            <a:endParaRPr lang="en-US" sz="1600" dirty="0"/>
          </a:p>
        </p:txBody>
      </p:sp>
      <p:sp>
        <p:nvSpPr>
          <p:cNvPr id="14" name="Text 11"/>
          <p:cNvSpPr/>
          <p:nvPr/>
        </p:nvSpPr>
        <p:spPr>
          <a:xfrm>
            <a:off x="1417320" y="2788920"/>
            <a:ext cx="548640" cy="365760"/>
          </a:xfrm>
          <a:prstGeom prst="roundRect">
            <a:avLst>
              <a:gd name="adj" fmla="val 37500"/>
            </a:avLst>
          </a:prstGeom>
          <a:solidFill>
            <a:schemeClr val="accent1"/>
          </a:solidFill>
          <a:ln w="6350">
            <a:solidFill>
              <a:schemeClr val="accent1"/>
            </a:solidFill>
          </a:ln>
        </p:spPr>
        <p:txBody>
          <a:bodyPr wrap="square" lIns="0" tIns="0" rIns="0" bIns="0" rtlCol="0" anchor="ctr"/>
          <a:lstStyle/>
          <a:p>
            <a:pPr algn="ctr" indent="0" marL="0">
              <a:buNone/>
            </a:pPr>
            <a:r>
              <a:rPr lang="en-US" sz="1300" b="1" dirty="0">
                <a:solidFill>
                  <a:schemeClr val="bg1"/>
                </a:solidFill>
              </a:rPr>
              <a:t>A1</a:t>
            </a:r>
            <a:endParaRPr lang="en-US" sz="1300" dirty="0"/>
          </a:p>
        </p:txBody>
      </p:sp>
      <p:sp>
        <p:nvSpPr>
          <p:cNvPr id="15" name="Text 12"/>
          <p:cNvSpPr txBox="1"/>
          <p:nvPr/>
        </p:nvSpPr>
        <p:spPr>
          <a:xfrm>
            <a:off x="2103120" y="2770632"/>
            <a:ext cx="6400800" cy="402336"/>
          </a:xfrm>
          <a:prstGeom prst="rect">
            <a:avLst/>
          </a:prstGeom>
          <a:noFill/>
          <a:ln/>
        </p:spPr>
        <p:txBody>
          <a:bodyPr wrap="square" lIns="635" tIns="635" rIns="635" bIns="635" rtlCol="0" anchor="ctr"/>
          <a:lstStyle/>
          <a:p>
            <a:pPr indent="0" marL="0">
              <a:buNone/>
            </a:pPr>
            <a:r>
              <a:rPr lang="en-US" sz="1600" b="1" dirty="0">
                <a:solidFill>
                  <a:schemeClr val="accent1"/>
                </a:solidFill>
              </a:rPr>
              <a:t>(x − 5)(x + 4)</a:t>
            </a:r>
            <a:endParaRPr lang="en-US" sz="1600" dirty="0"/>
          </a:p>
        </p:txBody>
      </p:sp>
      <p:sp>
        <p:nvSpPr>
          <p:cNvPr id="16" name="Shape 13"/>
          <p:cNvSpPr/>
          <p:nvPr/>
        </p:nvSpPr>
        <p:spPr>
          <a:xfrm>
            <a:off x="457200" y="3429000"/>
            <a:ext cx="8229600" cy="1051560"/>
          </a:xfrm>
          <a:prstGeom prst="roundRect">
            <a:avLst>
              <a:gd name="adj" fmla="val 10435"/>
            </a:avLst>
          </a:prstGeom>
          <a:solidFill>
            <a:schemeClr val="bg2"/>
          </a:solidFill>
          <a:ln w="6350">
            <a:solidFill>
              <a:schemeClr val="bg2"/>
            </a:solidFill>
            <a:prstDash val="solid"/>
          </a:ln>
        </p:spPr>
      </p:sp>
      <p:sp>
        <p:nvSpPr>
          <p:cNvPr id="17" name="Text 14"/>
          <p:cNvSpPr/>
          <p:nvPr/>
        </p:nvSpPr>
        <p:spPr>
          <a:xfrm>
            <a:off x="685800" y="3721608"/>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300" b="1" dirty="0">
                <a:solidFill>
                  <a:schemeClr val="bg1"/>
                </a:solidFill>
              </a:rPr>
              <a:t>(c)</a:t>
            </a:r>
            <a:endParaRPr lang="en-US" sz="1300" dirty="0"/>
          </a:p>
        </p:txBody>
      </p:sp>
      <p:sp>
        <p:nvSpPr>
          <p:cNvPr id="18" name="Text 15"/>
          <p:cNvSpPr/>
          <p:nvPr/>
        </p:nvSpPr>
        <p:spPr>
          <a:xfrm>
            <a:off x="1417320" y="3538728"/>
            <a:ext cx="548640" cy="365760"/>
          </a:xfrm>
          <a:prstGeom prst="roundRect">
            <a:avLst>
              <a:gd name="adj" fmla="val 37500"/>
            </a:avLst>
          </a:prstGeom>
          <a:solidFill>
            <a:schemeClr val="accent2"/>
          </a:solidFill>
          <a:ln w="6350">
            <a:solidFill>
              <a:schemeClr val="accent2"/>
            </a:solidFill>
          </a:ln>
        </p:spPr>
        <p:txBody>
          <a:bodyPr wrap="square" lIns="0" tIns="0" rIns="0" bIns="0" rtlCol="0" anchor="ctr"/>
          <a:lstStyle/>
          <a:p>
            <a:pPr algn="ctr" indent="0" marL="0">
              <a:buNone/>
            </a:pPr>
            <a:r>
              <a:rPr lang="en-US" sz="1300" b="1" dirty="0">
                <a:solidFill>
                  <a:schemeClr val="bg1"/>
                </a:solidFill>
              </a:rPr>
              <a:t>M1</a:t>
            </a:r>
            <a:endParaRPr lang="en-US" sz="1300" dirty="0"/>
          </a:p>
        </p:txBody>
      </p:sp>
      <p:sp>
        <p:nvSpPr>
          <p:cNvPr id="19" name="Text 16"/>
          <p:cNvSpPr txBox="1"/>
          <p:nvPr/>
        </p:nvSpPr>
        <p:spPr>
          <a:xfrm>
            <a:off x="2103120" y="3520440"/>
            <a:ext cx="6400800" cy="402336"/>
          </a:xfrm>
          <a:prstGeom prst="rect">
            <a:avLst/>
          </a:prstGeom>
          <a:noFill/>
          <a:ln/>
        </p:spPr>
        <p:txBody>
          <a:bodyPr wrap="square" lIns="635" tIns="635" rIns="635" bIns="635" rtlCol="0" anchor="ctr"/>
          <a:lstStyle/>
          <a:p>
            <a:pPr indent="0" marL="0">
              <a:buNone/>
            </a:pPr>
            <a:r>
              <a:rPr lang="en-US" sz="1600" dirty="0">
                <a:solidFill>
                  <a:schemeClr val="tx1"/>
                </a:solidFill>
              </a:rPr>
              <a:t>x² + 6x + 9 and x² − 6x + 9 both correct</a:t>
            </a:r>
            <a:endParaRPr lang="en-US" sz="1600" dirty="0"/>
          </a:p>
        </p:txBody>
      </p:sp>
      <p:sp>
        <p:nvSpPr>
          <p:cNvPr id="20" name="Text 17"/>
          <p:cNvSpPr/>
          <p:nvPr/>
        </p:nvSpPr>
        <p:spPr>
          <a:xfrm>
            <a:off x="1417320" y="3977640"/>
            <a:ext cx="548640" cy="365760"/>
          </a:xfrm>
          <a:prstGeom prst="roundRect">
            <a:avLst>
              <a:gd name="adj" fmla="val 37500"/>
            </a:avLst>
          </a:prstGeom>
          <a:solidFill>
            <a:schemeClr val="accent4"/>
          </a:solidFill>
          <a:ln w="6350">
            <a:solidFill>
              <a:schemeClr val="accent4"/>
            </a:solidFill>
          </a:ln>
        </p:spPr>
        <p:txBody>
          <a:bodyPr wrap="square" lIns="0" tIns="0" rIns="0" bIns="0" rtlCol="0" anchor="ctr"/>
          <a:lstStyle/>
          <a:p>
            <a:pPr algn="ctr" indent="0" marL="0">
              <a:buNone/>
            </a:pPr>
            <a:r>
              <a:rPr lang="en-US" sz="1300" b="1" dirty="0">
                <a:solidFill>
                  <a:schemeClr val="bg1"/>
                </a:solidFill>
              </a:rPr>
              <a:t>C1</a:t>
            </a:r>
            <a:endParaRPr lang="en-US" sz="1300" dirty="0"/>
          </a:p>
        </p:txBody>
      </p:sp>
      <p:sp>
        <p:nvSpPr>
          <p:cNvPr id="21" name="Text 18"/>
          <p:cNvSpPr txBox="1"/>
          <p:nvPr/>
        </p:nvSpPr>
        <p:spPr>
          <a:xfrm>
            <a:off x="2103120" y="3959352"/>
            <a:ext cx="6400800" cy="402336"/>
          </a:xfrm>
          <a:prstGeom prst="rect">
            <a:avLst/>
          </a:prstGeom>
          <a:noFill/>
          <a:ln/>
        </p:spPr>
        <p:txBody>
          <a:bodyPr wrap="square" lIns="635" tIns="635" rIns="635" bIns="635" rtlCol="0" anchor="ctr"/>
          <a:lstStyle/>
          <a:p>
            <a:pPr indent="0" marL="0">
              <a:buNone/>
            </a:pPr>
            <a:r>
              <a:rPr lang="en-US" sz="1600" dirty="0">
                <a:solidFill>
                  <a:schemeClr val="tx1"/>
                </a:solidFill>
              </a:rPr>
              <a:t>Brackets handled correctly, full working reaching 12x</a:t>
            </a:r>
            <a:endParaRPr lang="en-US" sz="16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Common mistakes</a:t>
            </a:r>
            <a:endParaRPr lang="en-US" sz="3200" dirty="0"/>
          </a:p>
        </p:txBody>
      </p:sp>
      <p:sp>
        <p:nvSpPr>
          <p:cNvPr id="4" name="Shape 1"/>
          <p:cNvSpPr/>
          <p:nvPr/>
        </p:nvSpPr>
        <p:spPr>
          <a:xfrm>
            <a:off x="457200" y="1051560"/>
            <a:ext cx="4023360" cy="1600200"/>
          </a:xfrm>
          <a:prstGeom prst="roundRect">
            <a:avLst>
              <a:gd name="adj" fmla="val 6857"/>
            </a:avLst>
          </a:prstGeom>
          <a:solidFill>
            <a:schemeClr val="bg2"/>
          </a:solidFill>
          <a:ln w="6350">
            <a:solidFill>
              <a:schemeClr val="bg2"/>
            </a:solidFill>
            <a:prstDash val="solid"/>
          </a:ln>
        </p:spPr>
      </p:sp>
      <p:sp>
        <p:nvSpPr>
          <p:cNvPr id="5" name="Text 2"/>
          <p:cNvSpPr/>
          <p:nvPr/>
        </p:nvSpPr>
        <p:spPr>
          <a:xfrm>
            <a:off x="640080" y="1234440"/>
            <a:ext cx="420624" cy="420624"/>
          </a:xfrm>
          <a:prstGeom prst="ellipse">
            <a:avLst/>
          </a:prstGeom>
          <a:solidFill>
            <a:schemeClr val="accent1"/>
          </a:solidFill>
          <a:ln w="6350">
            <a:solidFill>
              <a:schemeClr val="accent1"/>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 3"/>
          <p:cNvSpPr txBox="1"/>
          <p:nvPr/>
        </p:nvSpPr>
        <p:spPr>
          <a:xfrm>
            <a:off x="1188720" y="1216152"/>
            <a:ext cx="3154680" cy="457200"/>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Squaring a bracket</a:t>
            </a:r>
            <a:endParaRPr lang="en-US" sz="1700" dirty="0"/>
          </a:p>
        </p:txBody>
      </p:sp>
      <p:sp>
        <p:nvSpPr>
          <p:cNvPr id="7" name="Text 4"/>
          <p:cNvSpPr txBox="1"/>
          <p:nvPr/>
        </p:nvSpPr>
        <p:spPr>
          <a:xfrm>
            <a:off x="685800" y="1783080"/>
            <a:ext cx="3611880" cy="777240"/>
          </a:xfrm>
          <a:prstGeom prst="rect">
            <a:avLst/>
          </a:prstGeom>
          <a:noFill/>
          <a:ln/>
        </p:spPr>
        <p:txBody>
          <a:bodyPr wrap="square" lIns="635" tIns="635" rIns="635" bIns="635" rtlCol="0" anchor="t"/>
          <a:lstStyle/>
          <a:p>
            <a:pPr indent="0" marL="0">
              <a:buNone/>
            </a:pPr>
            <a:r>
              <a:rPr lang="en-US" sz="1500" dirty="0">
                <a:solidFill>
                  <a:schemeClr val="tx1"/>
                </a:solidFill>
              </a:rPr>
              <a:t>(x + 3)² is not x² + 9. Write (x + 3)(x + 3) = x² + 6x + 9</a:t>
            </a:r>
            <a:endParaRPr lang="en-US" sz="1500" dirty="0"/>
          </a:p>
        </p:txBody>
      </p:sp>
      <p:sp>
        <p:nvSpPr>
          <p:cNvPr id="8" name="Shape 5"/>
          <p:cNvSpPr/>
          <p:nvPr/>
        </p:nvSpPr>
        <p:spPr>
          <a:xfrm>
            <a:off x="4663440" y="1051560"/>
            <a:ext cx="4023360" cy="1600200"/>
          </a:xfrm>
          <a:prstGeom prst="roundRect">
            <a:avLst>
              <a:gd name="adj" fmla="val 6857"/>
            </a:avLst>
          </a:prstGeom>
          <a:solidFill>
            <a:schemeClr val="bg2"/>
          </a:solidFill>
          <a:ln w="6350">
            <a:solidFill>
              <a:schemeClr val="bg2"/>
            </a:solidFill>
            <a:prstDash val="solid"/>
          </a:ln>
        </p:spPr>
      </p:sp>
      <p:sp>
        <p:nvSpPr>
          <p:cNvPr id="9" name="Text 6"/>
          <p:cNvSpPr/>
          <p:nvPr/>
        </p:nvSpPr>
        <p:spPr>
          <a:xfrm>
            <a:off x="4846320" y="1234440"/>
            <a:ext cx="420624" cy="420624"/>
          </a:xfrm>
          <a:prstGeom prst="ellipse">
            <a:avLst/>
          </a:prstGeom>
          <a:solidFill>
            <a:schemeClr val="accent1"/>
          </a:solidFill>
          <a:ln w="6350">
            <a:solidFill>
              <a:schemeClr val="accent1"/>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0" name="Text 7"/>
          <p:cNvSpPr txBox="1"/>
          <p:nvPr/>
        </p:nvSpPr>
        <p:spPr>
          <a:xfrm>
            <a:off x="5394960" y="1216152"/>
            <a:ext cx="3154680" cy="457200"/>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Losing negative signs</a:t>
            </a:r>
            <a:endParaRPr lang="en-US" sz="1700" dirty="0"/>
          </a:p>
        </p:txBody>
      </p:sp>
      <p:sp>
        <p:nvSpPr>
          <p:cNvPr id="11" name="Text 8"/>
          <p:cNvSpPr txBox="1"/>
          <p:nvPr/>
        </p:nvSpPr>
        <p:spPr>
          <a:xfrm>
            <a:off x="4892040" y="1783080"/>
            <a:ext cx="3611880" cy="777240"/>
          </a:xfrm>
          <a:prstGeom prst="rect">
            <a:avLst/>
          </a:prstGeom>
          <a:noFill/>
          <a:ln/>
        </p:spPr>
        <p:txBody>
          <a:bodyPr wrap="square" lIns="635" tIns="635" rIns="635" bIns="635" rtlCol="0" anchor="t"/>
          <a:lstStyle/>
          <a:p>
            <a:pPr indent="0" marL="0">
              <a:buNone/>
            </a:pPr>
            <a:r>
              <a:rPr lang="en-US" sz="1500" dirty="0">
                <a:solidFill>
                  <a:schemeClr val="tx1"/>
                </a:solidFill>
              </a:rPr>
              <a:t>In (x − 4)(x + 7), −4 × 7 = −28, not +28</a:t>
            </a:r>
            <a:endParaRPr lang="en-US" sz="1500" dirty="0"/>
          </a:p>
        </p:txBody>
      </p:sp>
      <p:sp>
        <p:nvSpPr>
          <p:cNvPr id="12" name="Shape 9"/>
          <p:cNvSpPr/>
          <p:nvPr/>
        </p:nvSpPr>
        <p:spPr>
          <a:xfrm>
            <a:off x="457200" y="2834640"/>
            <a:ext cx="4023360" cy="1600200"/>
          </a:xfrm>
          <a:prstGeom prst="roundRect">
            <a:avLst>
              <a:gd name="adj" fmla="val 6857"/>
            </a:avLst>
          </a:prstGeom>
          <a:solidFill>
            <a:schemeClr val="bg2"/>
          </a:solidFill>
          <a:ln w="6350">
            <a:solidFill>
              <a:schemeClr val="bg2"/>
            </a:solidFill>
            <a:prstDash val="solid"/>
          </a:ln>
        </p:spPr>
      </p:sp>
      <p:sp>
        <p:nvSpPr>
          <p:cNvPr id="13" name="Text 10"/>
          <p:cNvSpPr/>
          <p:nvPr/>
        </p:nvSpPr>
        <p:spPr>
          <a:xfrm>
            <a:off x="640080" y="3017520"/>
            <a:ext cx="420624" cy="420624"/>
          </a:xfrm>
          <a:prstGeom prst="ellipse">
            <a:avLst/>
          </a:prstGeom>
          <a:solidFill>
            <a:schemeClr val="accent1"/>
          </a:solidFill>
          <a:ln w="6350">
            <a:solidFill>
              <a:schemeClr val="accent1"/>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4" name="Text 11"/>
          <p:cNvSpPr txBox="1"/>
          <p:nvPr/>
        </p:nvSpPr>
        <p:spPr>
          <a:xfrm>
            <a:off x="1188720" y="2999232"/>
            <a:ext cx="3154680" cy="457200"/>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Only checking the product</a:t>
            </a:r>
            <a:endParaRPr lang="en-US" sz="1700" dirty="0"/>
          </a:p>
        </p:txBody>
      </p:sp>
      <p:sp>
        <p:nvSpPr>
          <p:cNvPr id="15" name="Text 12"/>
          <p:cNvSpPr txBox="1"/>
          <p:nvPr/>
        </p:nvSpPr>
        <p:spPr>
          <a:xfrm>
            <a:off x="685800" y="3566160"/>
            <a:ext cx="3611880" cy="777240"/>
          </a:xfrm>
          <a:prstGeom prst="rect">
            <a:avLst/>
          </a:prstGeom>
          <a:noFill/>
          <a:ln/>
        </p:spPr>
        <p:txBody>
          <a:bodyPr wrap="square" lIns="635" tIns="635" rIns="635" bIns="635" rtlCol="0" anchor="t"/>
          <a:lstStyle/>
          <a:p>
            <a:pPr indent="0" marL="0">
              <a:buNone/>
            </a:pPr>
            <a:r>
              <a:rPr lang="en-US" sz="1500" dirty="0">
                <a:solidFill>
                  <a:schemeClr val="tx1"/>
                </a:solidFill>
              </a:rPr>
              <a:t>For x² + 7x + 12, 2 × 6 = 12 but 2 + 6 = 8. Check both rules</a:t>
            </a:r>
            <a:endParaRPr lang="en-US" sz="1500" dirty="0"/>
          </a:p>
        </p:txBody>
      </p:sp>
      <p:sp>
        <p:nvSpPr>
          <p:cNvPr id="16" name="Shape 13"/>
          <p:cNvSpPr/>
          <p:nvPr/>
        </p:nvSpPr>
        <p:spPr>
          <a:xfrm>
            <a:off x="4663440" y="2834640"/>
            <a:ext cx="4023360" cy="1600200"/>
          </a:xfrm>
          <a:prstGeom prst="roundRect">
            <a:avLst>
              <a:gd name="adj" fmla="val 6857"/>
            </a:avLst>
          </a:prstGeom>
          <a:solidFill>
            <a:schemeClr val="bg2"/>
          </a:solidFill>
          <a:ln w="6350">
            <a:solidFill>
              <a:schemeClr val="bg2"/>
            </a:solidFill>
            <a:prstDash val="solid"/>
          </a:ln>
        </p:spPr>
      </p:sp>
      <p:sp>
        <p:nvSpPr>
          <p:cNvPr id="17" name="Text 14"/>
          <p:cNvSpPr/>
          <p:nvPr/>
        </p:nvSpPr>
        <p:spPr>
          <a:xfrm>
            <a:off x="4846320" y="3017520"/>
            <a:ext cx="420624" cy="420624"/>
          </a:xfrm>
          <a:prstGeom prst="ellipse">
            <a:avLst/>
          </a:prstGeom>
          <a:solidFill>
            <a:schemeClr val="accent1"/>
          </a:solidFill>
          <a:ln w="6350">
            <a:solidFill>
              <a:schemeClr val="accent1"/>
            </a:solidFill>
          </a:ln>
        </p:spPr>
        <p:txBody>
          <a:bodyPr wrap="square" lIns="0" tIns="0" rIns="0" bIns="0" rtlCol="0" anchor="ctr"/>
          <a:lstStyle/>
          <a:p>
            <a:pPr algn="ctr" indent="0" marL="0">
              <a:buNone/>
            </a:pPr>
            <a:r>
              <a:rPr lang="en-US" sz="1400" b="1" dirty="0">
                <a:solidFill>
                  <a:schemeClr val="bg1"/>
                </a:solidFill>
              </a:rPr>
              <a:t>4</a:t>
            </a:r>
            <a:endParaRPr lang="en-US" sz="1400" dirty="0"/>
          </a:p>
        </p:txBody>
      </p:sp>
      <p:sp>
        <p:nvSpPr>
          <p:cNvPr id="18" name="Text 15"/>
          <p:cNvSpPr txBox="1"/>
          <p:nvPr/>
        </p:nvSpPr>
        <p:spPr>
          <a:xfrm>
            <a:off x="5394960" y="2999232"/>
            <a:ext cx="3154680" cy="457200"/>
          </a:xfrm>
          <a:prstGeom prst="rect">
            <a:avLst/>
          </a:prstGeom>
          <a:noFill/>
          <a:ln/>
        </p:spPr>
        <p:txBody>
          <a:bodyPr wrap="square" lIns="635" tIns="635" rIns="635" bIns="635" rtlCol="0" anchor="ctr"/>
          <a:lstStyle/>
          <a:p>
            <a:pPr indent="0" marL="0">
              <a:buNone/>
            </a:pPr>
            <a:r>
              <a:rPr lang="en-US" sz="1700" b="1" dirty="0">
                <a:solidFill>
                  <a:schemeClr val="tx1"/>
                </a:solidFill>
                <a:latin typeface="+mj-lt" pitchFamily="34" charset="0"/>
                <a:ea typeface="+mj-lt" pitchFamily="34" charset="-122"/>
                <a:cs typeface="+mj-lt" pitchFamily="34" charset="-120"/>
              </a:rPr>
              <a:t>Not factorising fully</a:t>
            </a:r>
            <a:endParaRPr lang="en-US" sz="1700" dirty="0"/>
          </a:p>
        </p:txBody>
      </p:sp>
      <p:sp>
        <p:nvSpPr>
          <p:cNvPr id="19" name="Text 16"/>
          <p:cNvSpPr txBox="1"/>
          <p:nvPr/>
        </p:nvSpPr>
        <p:spPr>
          <a:xfrm>
            <a:off x="4892040" y="3566160"/>
            <a:ext cx="3611880" cy="777240"/>
          </a:xfrm>
          <a:prstGeom prst="rect">
            <a:avLst/>
          </a:prstGeom>
          <a:noFill/>
          <a:ln/>
        </p:spPr>
        <p:txBody>
          <a:bodyPr wrap="square" lIns="635" tIns="635" rIns="635" bIns="635" rtlCol="0" anchor="t"/>
          <a:lstStyle/>
          <a:p>
            <a:pPr indent="0" marL="0">
              <a:buNone/>
            </a:pPr>
            <a:r>
              <a:rPr lang="en-US" sz="1500" dirty="0">
                <a:solidFill>
                  <a:schemeClr val="tx1"/>
                </a:solidFill>
              </a:rPr>
              <a:t>3x² + 12x = 3x(x + 4), not 3(x² + 4x)</a:t>
            </a:r>
            <a:endParaRPr lang="en-US" sz="15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Exit ticket</a:t>
            </a:r>
            <a:endParaRPr lang="en-US" sz="3200" dirty="0"/>
          </a:p>
        </p:txBody>
      </p:sp>
      <p:sp>
        <p:nvSpPr>
          <p:cNvPr id="4" name="Shape 1"/>
          <p:cNvSpPr/>
          <p:nvPr/>
        </p:nvSpPr>
        <p:spPr>
          <a:xfrm>
            <a:off x="457200" y="1188720"/>
            <a:ext cx="2560320" cy="3108960"/>
          </a:xfrm>
          <a:prstGeom prst="roundRect">
            <a:avLst>
              <a:gd name="adj" fmla="val 4286"/>
            </a:avLst>
          </a:prstGeom>
          <a:solidFill>
            <a:schemeClr val="bg2"/>
          </a:solidFill>
          <a:ln w="6350">
            <a:solidFill>
              <a:schemeClr val="bg2"/>
            </a:solidFill>
            <a:prstDash val="solid"/>
          </a:ln>
        </p:spPr>
      </p:sp>
      <p:sp>
        <p:nvSpPr>
          <p:cNvPr id="5" name="Text 2"/>
          <p:cNvSpPr/>
          <p:nvPr/>
        </p:nvSpPr>
        <p:spPr>
          <a:xfrm>
            <a:off x="640080" y="1371600"/>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 3"/>
          <p:cNvSpPr txBox="1"/>
          <p:nvPr/>
        </p:nvSpPr>
        <p:spPr>
          <a:xfrm>
            <a:off x="685800" y="2011680"/>
            <a:ext cx="2103120" cy="1005840"/>
          </a:xfrm>
          <a:prstGeom prst="rect">
            <a:avLst/>
          </a:prstGeom>
          <a:noFill/>
          <a:ln/>
        </p:spPr>
        <p:txBody>
          <a:bodyPr wrap="square" lIns="635" tIns="635" rIns="635" bIns="635" rtlCol="0" anchor="t"/>
          <a:lstStyle/>
          <a:p>
            <a:pPr indent="0" marL="0">
              <a:buNone/>
            </a:pPr>
            <a:r>
              <a:rPr lang="en-US" sz="1800" dirty="0">
                <a:solidFill>
                  <a:schemeClr val="tx1"/>
                </a:solidFill>
              </a:rPr>
              <a:t>Expand and simplify (x + 2)(x + 9)</a:t>
            </a:r>
            <a:endParaRPr lang="en-US" sz="1800" dirty="0"/>
          </a:p>
        </p:txBody>
      </p:sp>
      <p:sp>
        <p:nvSpPr>
          <p:cNvPr id="7" name="Shape 4"/>
          <p:cNvSpPr/>
          <p:nvPr/>
        </p:nvSpPr>
        <p:spPr>
          <a:xfrm>
            <a:off x="3291840" y="1188720"/>
            <a:ext cx="2560320" cy="3108960"/>
          </a:xfrm>
          <a:prstGeom prst="roundRect">
            <a:avLst>
              <a:gd name="adj" fmla="val 4286"/>
            </a:avLst>
          </a:prstGeom>
          <a:solidFill>
            <a:schemeClr val="bg2"/>
          </a:solidFill>
          <a:ln w="6350">
            <a:solidFill>
              <a:schemeClr val="bg2"/>
            </a:solidFill>
            <a:prstDash val="solid"/>
          </a:ln>
        </p:spPr>
      </p:sp>
      <p:sp>
        <p:nvSpPr>
          <p:cNvPr id="8" name="Text 5"/>
          <p:cNvSpPr/>
          <p:nvPr/>
        </p:nvSpPr>
        <p:spPr>
          <a:xfrm>
            <a:off x="3474720" y="1371600"/>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9" name="Text 6"/>
          <p:cNvSpPr txBox="1"/>
          <p:nvPr/>
        </p:nvSpPr>
        <p:spPr>
          <a:xfrm>
            <a:off x="3520440" y="2011680"/>
            <a:ext cx="2103120" cy="1005840"/>
          </a:xfrm>
          <a:prstGeom prst="rect">
            <a:avLst/>
          </a:prstGeom>
          <a:noFill/>
          <a:ln/>
        </p:spPr>
        <p:txBody>
          <a:bodyPr wrap="square" lIns="635" tIns="635" rIns="635" bIns="635" rtlCol="0" anchor="t"/>
          <a:lstStyle/>
          <a:p>
            <a:pPr indent="0" marL="0">
              <a:buNone/>
            </a:pPr>
            <a:r>
              <a:rPr lang="en-US" sz="1800" dirty="0">
                <a:solidFill>
                  <a:schemeClr val="tx1"/>
                </a:solidFill>
              </a:rPr>
              <a:t>Factorise x² + 10x + 21</a:t>
            </a:r>
            <a:endParaRPr lang="en-US" sz="1800" dirty="0"/>
          </a:p>
        </p:txBody>
      </p:sp>
      <p:sp>
        <p:nvSpPr>
          <p:cNvPr id="10" name="Shape 7"/>
          <p:cNvSpPr/>
          <p:nvPr/>
        </p:nvSpPr>
        <p:spPr>
          <a:xfrm>
            <a:off x="6126480" y="1188720"/>
            <a:ext cx="2560320" cy="3108960"/>
          </a:xfrm>
          <a:prstGeom prst="roundRect">
            <a:avLst>
              <a:gd name="adj" fmla="val 4286"/>
            </a:avLst>
          </a:prstGeom>
          <a:solidFill>
            <a:schemeClr val="bg2"/>
          </a:solidFill>
          <a:ln w="6350">
            <a:solidFill>
              <a:schemeClr val="bg2"/>
            </a:solidFill>
            <a:prstDash val="solid"/>
          </a:ln>
        </p:spPr>
      </p:sp>
      <p:sp>
        <p:nvSpPr>
          <p:cNvPr id="11" name="Text 8"/>
          <p:cNvSpPr/>
          <p:nvPr/>
        </p:nvSpPr>
        <p:spPr>
          <a:xfrm>
            <a:off x="6309360" y="1371600"/>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2" name="Text 9"/>
          <p:cNvSpPr txBox="1"/>
          <p:nvPr/>
        </p:nvSpPr>
        <p:spPr>
          <a:xfrm>
            <a:off x="6355080" y="2011680"/>
            <a:ext cx="2103120" cy="1005840"/>
          </a:xfrm>
          <a:prstGeom prst="rect">
            <a:avLst/>
          </a:prstGeom>
          <a:noFill/>
          <a:ln/>
        </p:spPr>
        <p:txBody>
          <a:bodyPr wrap="square" lIns="635" tIns="635" rIns="635" bIns="635" rtlCol="0" anchor="t"/>
          <a:lstStyle/>
          <a:p>
            <a:pPr indent="0" marL="0">
              <a:buNone/>
            </a:pPr>
            <a:r>
              <a:rPr lang="en-US" sz="1800" dirty="0">
                <a:solidFill>
                  <a:schemeClr val="tx1"/>
                </a:solidFill>
              </a:rPr>
              <a:t>Factorise x² − 64</a:t>
            </a:r>
            <a:endParaRPr lang="en-US" sz="18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ph idx="100" type="title" hasCustomPrompt="1"/>
          </p:nvPr>
        </p:nvSpPr>
        <p:spPr>
          <a:xfrm>
            <a:off x="457200" y="201168"/>
            <a:ext cx="8229600" cy="640080"/>
          </a:xfrm>
          <a:prstGeom prst="rect">
            <a:avLst/>
          </a:prstGeom>
          <a:noFill/>
          <a:ln/>
        </p:spPr>
        <p:txBody>
          <a:bodyPr wrap="square" lIns="0" tIns="0" rIns="0" bIns="0" rtlCol="0" anchor="ctr"/>
          <a:lstStyle/>
          <a:p>
            <a:pPr algn="ctr" indent="0" marL="0">
              <a:buNone/>
            </a:pPr>
            <a:r>
              <a:rPr lang="en-US" sz="3200" b="1" dirty="0">
                <a:solidFill>
                  <a:schemeClr val="tx1"/>
                </a:solidFill>
                <a:latin typeface="Cambria" pitchFamily="34" charset="0"/>
                <a:ea typeface="Cambria" pitchFamily="34" charset="-122"/>
                <a:cs typeface="Cambria" pitchFamily="34" charset="-120"/>
              </a:rPr>
              <a:t>Exit ticket: answers</a:t>
            </a:r>
            <a:endParaRPr lang="en-US" sz="3200" dirty="0"/>
          </a:p>
        </p:txBody>
      </p:sp>
      <p:sp>
        <p:nvSpPr>
          <p:cNvPr id="4" name="Shape 1"/>
          <p:cNvSpPr/>
          <p:nvPr/>
        </p:nvSpPr>
        <p:spPr>
          <a:xfrm>
            <a:off x="457200" y="1188720"/>
            <a:ext cx="2560320" cy="3108960"/>
          </a:xfrm>
          <a:prstGeom prst="roundRect">
            <a:avLst>
              <a:gd name="adj" fmla="val 4286"/>
            </a:avLst>
          </a:prstGeom>
          <a:solidFill>
            <a:schemeClr val="bg2"/>
          </a:solidFill>
          <a:ln w="6350">
            <a:solidFill>
              <a:schemeClr val="bg2"/>
            </a:solidFill>
            <a:prstDash val="solid"/>
          </a:ln>
        </p:spPr>
      </p:sp>
      <p:sp>
        <p:nvSpPr>
          <p:cNvPr id="5" name="Text 2"/>
          <p:cNvSpPr/>
          <p:nvPr/>
        </p:nvSpPr>
        <p:spPr>
          <a:xfrm>
            <a:off x="640080" y="1371600"/>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1</a:t>
            </a:r>
            <a:endParaRPr lang="en-US" sz="1400" dirty="0"/>
          </a:p>
        </p:txBody>
      </p:sp>
      <p:sp>
        <p:nvSpPr>
          <p:cNvPr id="6" name="Text 3"/>
          <p:cNvSpPr txBox="1"/>
          <p:nvPr/>
        </p:nvSpPr>
        <p:spPr>
          <a:xfrm>
            <a:off x="685800" y="2011680"/>
            <a:ext cx="2103120" cy="1005840"/>
          </a:xfrm>
          <a:prstGeom prst="rect">
            <a:avLst/>
          </a:prstGeom>
          <a:noFill/>
          <a:ln/>
        </p:spPr>
        <p:txBody>
          <a:bodyPr wrap="square" lIns="635" tIns="635" rIns="635" bIns="635" rtlCol="0" anchor="t"/>
          <a:lstStyle/>
          <a:p>
            <a:pPr indent="0" marL="0">
              <a:buNone/>
            </a:pPr>
            <a:r>
              <a:rPr lang="en-US" sz="1800" dirty="0">
                <a:solidFill>
                  <a:schemeClr val="tx1"/>
                </a:solidFill>
              </a:rPr>
              <a:t>Expand and simplify (x + 2)(x + 9)</a:t>
            </a:r>
            <a:endParaRPr lang="en-US" sz="1800" dirty="0"/>
          </a:p>
        </p:txBody>
      </p:sp>
      <p:sp>
        <p:nvSpPr>
          <p:cNvPr id="7" name="Text 4"/>
          <p:cNvSpPr txBox="1"/>
          <p:nvPr/>
        </p:nvSpPr>
        <p:spPr>
          <a:xfrm>
            <a:off x="685800" y="3200400"/>
            <a:ext cx="2103120" cy="731520"/>
          </a:xfrm>
          <a:prstGeom prst="rect">
            <a:avLst/>
          </a:prstGeom>
          <a:noFill/>
          <a:ln/>
        </p:spPr>
        <p:txBody>
          <a:bodyPr wrap="square" lIns="635" tIns="635" rIns="635" bIns="635" rtlCol="0" anchor="t"/>
          <a:lstStyle/>
          <a:p>
            <a:pPr indent="0" marL="0">
              <a:buNone/>
            </a:pPr>
            <a:r>
              <a:rPr lang="en-US" sz="2000" b="1" dirty="0">
                <a:solidFill>
                  <a:schemeClr val="accent1"/>
                </a:solidFill>
              </a:rPr>
              <a:t>x² + 11x + 18</a:t>
            </a:r>
            <a:endParaRPr lang="en-US" sz="2000" dirty="0"/>
          </a:p>
        </p:txBody>
      </p:sp>
      <p:sp>
        <p:nvSpPr>
          <p:cNvPr id="8" name="Shape 5"/>
          <p:cNvSpPr/>
          <p:nvPr/>
        </p:nvSpPr>
        <p:spPr>
          <a:xfrm>
            <a:off x="3291840" y="1188720"/>
            <a:ext cx="2560320" cy="3108960"/>
          </a:xfrm>
          <a:prstGeom prst="roundRect">
            <a:avLst>
              <a:gd name="adj" fmla="val 4286"/>
            </a:avLst>
          </a:prstGeom>
          <a:solidFill>
            <a:schemeClr val="bg2"/>
          </a:solidFill>
          <a:ln w="6350">
            <a:solidFill>
              <a:schemeClr val="bg2"/>
            </a:solidFill>
            <a:prstDash val="solid"/>
          </a:ln>
        </p:spPr>
      </p:sp>
      <p:sp>
        <p:nvSpPr>
          <p:cNvPr id="9" name="Text 6"/>
          <p:cNvSpPr/>
          <p:nvPr/>
        </p:nvSpPr>
        <p:spPr>
          <a:xfrm>
            <a:off x="3474720" y="1371600"/>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2</a:t>
            </a:r>
            <a:endParaRPr lang="en-US" sz="1400" dirty="0"/>
          </a:p>
        </p:txBody>
      </p:sp>
      <p:sp>
        <p:nvSpPr>
          <p:cNvPr id="10" name="Text 7"/>
          <p:cNvSpPr txBox="1"/>
          <p:nvPr/>
        </p:nvSpPr>
        <p:spPr>
          <a:xfrm>
            <a:off x="3520440" y="2011680"/>
            <a:ext cx="2103120" cy="1005840"/>
          </a:xfrm>
          <a:prstGeom prst="rect">
            <a:avLst/>
          </a:prstGeom>
          <a:noFill/>
          <a:ln/>
        </p:spPr>
        <p:txBody>
          <a:bodyPr wrap="square" lIns="635" tIns="635" rIns="635" bIns="635" rtlCol="0" anchor="t"/>
          <a:lstStyle/>
          <a:p>
            <a:pPr indent="0" marL="0">
              <a:buNone/>
            </a:pPr>
            <a:r>
              <a:rPr lang="en-US" sz="1800" dirty="0">
                <a:solidFill>
                  <a:schemeClr val="tx1"/>
                </a:solidFill>
              </a:rPr>
              <a:t>Factorise x² + 10x + 21</a:t>
            </a:r>
            <a:endParaRPr lang="en-US" sz="1800" dirty="0"/>
          </a:p>
        </p:txBody>
      </p:sp>
      <p:sp>
        <p:nvSpPr>
          <p:cNvPr id="11" name="Text 8"/>
          <p:cNvSpPr txBox="1"/>
          <p:nvPr/>
        </p:nvSpPr>
        <p:spPr>
          <a:xfrm>
            <a:off x="3520440" y="3200400"/>
            <a:ext cx="2103120" cy="731520"/>
          </a:xfrm>
          <a:prstGeom prst="rect">
            <a:avLst/>
          </a:prstGeom>
          <a:noFill/>
          <a:ln/>
        </p:spPr>
        <p:txBody>
          <a:bodyPr wrap="square" lIns="635" tIns="635" rIns="635" bIns="635" rtlCol="0" anchor="t"/>
          <a:lstStyle/>
          <a:p>
            <a:pPr indent="0" marL="0">
              <a:buNone/>
            </a:pPr>
            <a:r>
              <a:rPr lang="en-US" sz="2000" b="1" dirty="0">
                <a:solidFill>
                  <a:schemeClr val="accent1"/>
                </a:solidFill>
              </a:rPr>
              <a:t>(x + 3)(x + 7)</a:t>
            </a:r>
            <a:endParaRPr lang="en-US" sz="2000" dirty="0"/>
          </a:p>
        </p:txBody>
      </p:sp>
      <p:sp>
        <p:nvSpPr>
          <p:cNvPr id="12" name="Shape 9"/>
          <p:cNvSpPr/>
          <p:nvPr/>
        </p:nvSpPr>
        <p:spPr>
          <a:xfrm>
            <a:off x="6126480" y="1188720"/>
            <a:ext cx="2560320" cy="3108960"/>
          </a:xfrm>
          <a:prstGeom prst="roundRect">
            <a:avLst>
              <a:gd name="adj" fmla="val 4286"/>
            </a:avLst>
          </a:prstGeom>
          <a:solidFill>
            <a:schemeClr val="bg2"/>
          </a:solidFill>
          <a:ln w="6350">
            <a:solidFill>
              <a:schemeClr val="bg2"/>
            </a:solidFill>
            <a:prstDash val="solid"/>
          </a:ln>
        </p:spPr>
      </p:sp>
      <p:sp>
        <p:nvSpPr>
          <p:cNvPr id="13" name="Text 10"/>
          <p:cNvSpPr/>
          <p:nvPr/>
        </p:nvSpPr>
        <p:spPr>
          <a:xfrm>
            <a:off x="6309360" y="1371600"/>
            <a:ext cx="457200" cy="457200"/>
          </a:xfrm>
          <a:prstGeom prst="ellipse">
            <a:avLst/>
          </a:prstGeom>
          <a:solidFill>
            <a:schemeClr val="accent5"/>
          </a:solidFill>
          <a:ln w="6350">
            <a:solidFill>
              <a:schemeClr val="accent5"/>
            </a:solidFill>
          </a:ln>
        </p:spPr>
        <p:txBody>
          <a:bodyPr wrap="square" lIns="0" tIns="0" rIns="0" bIns="0" rtlCol="0" anchor="ctr"/>
          <a:lstStyle/>
          <a:p>
            <a:pPr algn="ctr" indent="0" marL="0">
              <a:buNone/>
            </a:pPr>
            <a:r>
              <a:rPr lang="en-US" sz="1400" b="1" dirty="0">
                <a:solidFill>
                  <a:schemeClr val="bg1"/>
                </a:solidFill>
              </a:rPr>
              <a:t>3</a:t>
            </a:r>
            <a:endParaRPr lang="en-US" sz="1400" dirty="0"/>
          </a:p>
        </p:txBody>
      </p:sp>
      <p:sp>
        <p:nvSpPr>
          <p:cNvPr id="14" name="Text 11"/>
          <p:cNvSpPr txBox="1"/>
          <p:nvPr/>
        </p:nvSpPr>
        <p:spPr>
          <a:xfrm>
            <a:off x="6355080" y="2011680"/>
            <a:ext cx="2103120" cy="1005840"/>
          </a:xfrm>
          <a:prstGeom prst="rect">
            <a:avLst/>
          </a:prstGeom>
          <a:noFill/>
          <a:ln/>
        </p:spPr>
        <p:txBody>
          <a:bodyPr wrap="square" lIns="635" tIns="635" rIns="635" bIns="635" rtlCol="0" anchor="t"/>
          <a:lstStyle/>
          <a:p>
            <a:pPr indent="0" marL="0">
              <a:buNone/>
            </a:pPr>
            <a:r>
              <a:rPr lang="en-US" sz="1800" dirty="0">
                <a:solidFill>
                  <a:schemeClr val="tx1"/>
                </a:solidFill>
              </a:rPr>
              <a:t>Factorise x² − 64</a:t>
            </a:r>
            <a:endParaRPr lang="en-US" sz="1800" dirty="0"/>
          </a:p>
        </p:txBody>
      </p:sp>
      <p:sp>
        <p:nvSpPr>
          <p:cNvPr id="15" name="Text 12"/>
          <p:cNvSpPr txBox="1"/>
          <p:nvPr/>
        </p:nvSpPr>
        <p:spPr>
          <a:xfrm>
            <a:off x="6355080" y="3200400"/>
            <a:ext cx="2103120" cy="731520"/>
          </a:xfrm>
          <a:prstGeom prst="rect">
            <a:avLst/>
          </a:prstGeom>
          <a:noFill/>
          <a:ln/>
        </p:spPr>
        <p:txBody>
          <a:bodyPr wrap="square" lIns="635" tIns="635" rIns="635" bIns="635" rtlCol="0" anchor="t"/>
          <a:lstStyle/>
          <a:p>
            <a:pPr indent="0" marL="0">
              <a:buNone/>
            </a:pPr>
            <a:r>
              <a:rPr lang="en-US" sz="2000" b="1" dirty="0">
                <a:solidFill>
                  <a:schemeClr val="accent1"/>
                </a:solidFill>
              </a:rPr>
              <a:t>(x + 8)(x − 8)</a:t>
            </a:r>
            <a:endParaRPr lang="en-US" sz="2000" dirty="0"/>
          </a:p>
        </p:txBody>
      </p:sp>
      <p:sp>
        <p:nvSpPr>
          <p:cNvPr id="25" name="Slide Number Placeholder 0"/>
          <p:cNvSpPr>
            <a:spLocks noGrp="1"/>
          </p:cNvSpPr>
          <p:nvPr>
            <p:ph type="sldNum" sz="quarter" idx="4294967295"/>
          </p:nvPr>
        </p:nvSpPr>
        <p:spPr>
          <a:xfrm>
            <a:off x="8138160" y="4754880"/>
            <a:ext cx="548640" cy="274320"/>
          </a:xfrm>
          <a:prstGeom prst="rect">
            <a:avLst/>
          </a:prstGeom>
          <a:extLst>
            <a:ext uri="{C572A759-6A51-4108-AA02-DFA0A04FC94B}">
              <ma14:wrappingTextBoxFlag xmlns:ma14="http://schemas.microsoft.com/office/mac/drawingml/2011/main" val="0"/>
            </a:ext>
          </a:extLst>
        </p:spPr>
        <p:txBody>
          <a:bodyPr lIns="0" tIns="0" rIns="0" bIns="0"/>
          <a:lstStyle>
            <a:lvl1pPr>
              <a:defRPr sz="1000">
                <a:solidFill>
                  <a:schemeClr val="tx2"/>
                </a:solidFill>
              </a:defRPr>
            </a:lvl1pPr>
          </a:lstStyle>
          <a:p>
            <a:pPr algn="r"/>
            <a:fld id="{F7021451-1387-4CA6-816F-3879F97B5CBC}" type="slidenum">
              <a:rPr b="0" lang="en-US"/>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txBox="1"/>
          <p:nvPr/>
        </p:nvSpPr>
        <p:spPr>
          <a:xfrm>
            <a:off x="548640" y="320040"/>
            <a:ext cx="8046720" cy="640080"/>
          </a:xfrm>
          <a:prstGeom prst="rect">
            <a:avLst/>
          </a:prstGeom>
          <a:noFill/>
          <a:ln/>
        </p:spPr>
        <p:txBody>
          <a:bodyPr wrap="square" lIns="635" tIns="635" rIns="635" bIns="635" rtlCol="0" anchor="ctr"/>
          <a:lstStyle/>
          <a:p>
            <a:pPr indent="0" marL="0">
              <a:buNone/>
            </a:pPr>
            <a:r>
              <a:rPr lang="en-US" sz="3200" b="1" dirty="0">
                <a:solidFill>
                  <a:schemeClr val="bg1"/>
                </a:solidFill>
                <a:latin typeface="+mj-lt" pitchFamily="34" charset="0"/>
                <a:ea typeface="+mj-lt" pitchFamily="34" charset="-122"/>
                <a:cs typeface="+mj-lt" pitchFamily="34" charset="-120"/>
              </a:rPr>
              <a:t>Key points</a:t>
            </a:r>
            <a:endParaRPr lang="en-US" sz="3200" dirty="0"/>
          </a:p>
        </p:txBody>
      </p:sp>
      <p:sp>
        <p:nvSpPr>
          <p:cNvPr id="3" name="Text 1"/>
          <p:cNvSpPr/>
          <p:nvPr/>
        </p:nvSpPr>
        <p:spPr>
          <a:xfrm>
            <a:off x="548640" y="1188720"/>
            <a:ext cx="420624" cy="420624"/>
          </a:xfrm>
          <a:prstGeom prst="ellipse">
            <a:avLst/>
          </a:prstGeom>
          <a:solidFill>
            <a:schemeClr val="accent3"/>
          </a:solidFill>
          <a:ln w="6350">
            <a:solidFill>
              <a:schemeClr val="accent3"/>
            </a:solidFill>
          </a:ln>
        </p:spPr>
        <p:txBody>
          <a:bodyPr wrap="square" lIns="0" tIns="0" rIns="0" bIns="0" rtlCol="0" anchor="ctr"/>
          <a:lstStyle/>
          <a:p>
            <a:pPr algn="ctr" indent="0" marL="0">
              <a:buNone/>
            </a:pPr>
            <a:r>
              <a:rPr lang="en-US" sz="1400" b="1" dirty="0">
                <a:solidFill>
                  <a:schemeClr val="tx1"/>
                </a:solidFill>
              </a:rPr>
              <a:t>1</a:t>
            </a:r>
            <a:endParaRPr lang="en-US" sz="1400" dirty="0"/>
          </a:p>
        </p:txBody>
      </p:sp>
      <p:sp>
        <p:nvSpPr>
          <p:cNvPr id="4" name="Text 2"/>
          <p:cNvSpPr txBox="1"/>
          <p:nvPr/>
        </p:nvSpPr>
        <p:spPr>
          <a:xfrm>
            <a:off x="1143000" y="1152144"/>
            <a:ext cx="7498080" cy="502920"/>
          </a:xfrm>
          <a:prstGeom prst="rect">
            <a:avLst/>
          </a:prstGeom>
          <a:noFill/>
          <a:ln/>
        </p:spPr>
        <p:txBody>
          <a:bodyPr wrap="square" lIns="635" tIns="635" rIns="635" bIns="635" rtlCol="0" anchor="ctr"/>
          <a:lstStyle/>
          <a:p>
            <a:pPr indent="0" marL="0">
              <a:buNone/>
            </a:pPr>
            <a:r>
              <a:rPr lang="en-US" sz="1800" dirty="0">
                <a:solidFill>
                  <a:schemeClr val="bg1"/>
                </a:solidFill>
              </a:rPr>
              <a:t>To expand, multiply every term in one bracket by every term in the other</a:t>
            </a:r>
            <a:endParaRPr lang="en-US" sz="1800" dirty="0"/>
          </a:p>
        </p:txBody>
      </p:sp>
      <p:sp>
        <p:nvSpPr>
          <p:cNvPr id="5" name="Text 3"/>
          <p:cNvSpPr/>
          <p:nvPr/>
        </p:nvSpPr>
        <p:spPr>
          <a:xfrm>
            <a:off x="548640" y="1874520"/>
            <a:ext cx="420624" cy="420624"/>
          </a:xfrm>
          <a:prstGeom prst="ellipse">
            <a:avLst/>
          </a:prstGeom>
          <a:solidFill>
            <a:schemeClr val="accent3"/>
          </a:solidFill>
          <a:ln w="6350">
            <a:solidFill>
              <a:schemeClr val="accent3"/>
            </a:solidFill>
          </a:ln>
        </p:spPr>
        <p:txBody>
          <a:bodyPr wrap="square" lIns="0" tIns="0" rIns="0" bIns="0" rtlCol="0" anchor="ctr"/>
          <a:lstStyle/>
          <a:p>
            <a:pPr algn="ctr" indent="0" marL="0">
              <a:buNone/>
            </a:pPr>
            <a:r>
              <a:rPr lang="en-US" sz="1400" b="1" dirty="0">
                <a:solidFill>
                  <a:schemeClr val="tx1"/>
                </a:solidFill>
              </a:rPr>
              <a:t>2</a:t>
            </a:r>
            <a:endParaRPr lang="en-US" sz="1400" dirty="0"/>
          </a:p>
        </p:txBody>
      </p:sp>
      <p:sp>
        <p:nvSpPr>
          <p:cNvPr id="6" name="Text 4"/>
          <p:cNvSpPr txBox="1"/>
          <p:nvPr/>
        </p:nvSpPr>
        <p:spPr>
          <a:xfrm>
            <a:off x="1143000" y="1837944"/>
            <a:ext cx="7498080" cy="502920"/>
          </a:xfrm>
          <a:prstGeom prst="rect">
            <a:avLst/>
          </a:prstGeom>
          <a:noFill/>
          <a:ln/>
        </p:spPr>
        <p:txBody>
          <a:bodyPr wrap="square" lIns="635" tIns="635" rIns="635" bIns="635" rtlCol="0" anchor="ctr"/>
          <a:lstStyle/>
          <a:p>
            <a:pPr indent="0" marL="0">
              <a:buNone/>
            </a:pPr>
            <a:r>
              <a:rPr lang="en-US" sz="1800" dirty="0">
                <a:solidFill>
                  <a:schemeClr val="bg1"/>
                </a:solidFill>
              </a:rPr>
              <a:t>Collect like terms: (x + a)(x + b) = x² + (a + b)x + ab</a:t>
            </a:r>
            <a:endParaRPr lang="en-US" sz="1800" dirty="0"/>
          </a:p>
        </p:txBody>
      </p:sp>
      <p:sp>
        <p:nvSpPr>
          <p:cNvPr id="7" name="Text 5"/>
          <p:cNvSpPr/>
          <p:nvPr/>
        </p:nvSpPr>
        <p:spPr>
          <a:xfrm>
            <a:off x="548640" y="2560320"/>
            <a:ext cx="420624" cy="420624"/>
          </a:xfrm>
          <a:prstGeom prst="ellipse">
            <a:avLst/>
          </a:prstGeom>
          <a:solidFill>
            <a:schemeClr val="accent3"/>
          </a:solidFill>
          <a:ln w="6350">
            <a:solidFill>
              <a:schemeClr val="accent3"/>
            </a:solidFill>
          </a:ln>
        </p:spPr>
        <p:txBody>
          <a:bodyPr wrap="square" lIns="0" tIns="0" rIns="0" bIns="0" rtlCol="0" anchor="ctr"/>
          <a:lstStyle/>
          <a:p>
            <a:pPr algn="ctr" indent="0" marL="0">
              <a:buNone/>
            </a:pPr>
            <a:r>
              <a:rPr lang="en-US" sz="1400" b="1" dirty="0">
                <a:solidFill>
                  <a:schemeClr val="tx1"/>
                </a:solidFill>
              </a:rPr>
              <a:t>3</a:t>
            </a:r>
            <a:endParaRPr lang="en-US" sz="1400" dirty="0"/>
          </a:p>
        </p:txBody>
      </p:sp>
      <p:sp>
        <p:nvSpPr>
          <p:cNvPr id="8" name="Text 6"/>
          <p:cNvSpPr txBox="1"/>
          <p:nvPr/>
        </p:nvSpPr>
        <p:spPr>
          <a:xfrm>
            <a:off x="1143000" y="2523744"/>
            <a:ext cx="7498080" cy="502920"/>
          </a:xfrm>
          <a:prstGeom prst="rect">
            <a:avLst/>
          </a:prstGeom>
          <a:noFill/>
          <a:ln/>
        </p:spPr>
        <p:txBody>
          <a:bodyPr wrap="square" lIns="635" tIns="635" rIns="635" bIns="635" rtlCol="0" anchor="ctr"/>
          <a:lstStyle/>
          <a:p>
            <a:pPr indent="0" marL="0">
              <a:buNone/>
            </a:pPr>
            <a:r>
              <a:rPr lang="en-US" sz="1800" dirty="0">
                <a:solidFill>
                  <a:schemeClr val="bg1"/>
                </a:solidFill>
              </a:rPr>
              <a:t>To factorise x² + bx + c, find two numbers that multiply to c and add to b</a:t>
            </a:r>
            <a:endParaRPr lang="en-US" sz="1800" dirty="0"/>
          </a:p>
        </p:txBody>
      </p:sp>
      <p:sp>
        <p:nvSpPr>
          <p:cNvPr id="9" name="Text 7"/>
          <p:cNvSpPr/>
          <p:nvPr/>
        </p:nvSpPr>
        <p:spPr>
          <a:xfrm>
            <a:off x="548640" y="3246120"/>
            <a:ext cx="420624" cy="420624"/>
          </a:xfrm>
          <a:prstGeom prst="ellipse">
            <a:avLst/>
          </a:prstGeom>
          <a:solidFill>
            <a:schemeClr val="accent3"/>
          </a:solidFill>
          <a:ln w="6350">
            <a:solidFill>
              <a:schemeClr val="accent3"/>
            </a:solidFill>
          </a:ln>
        </p:spPr>
        <p:txBody>
          <a:bodyPr wrap="square" lIns="0" tIns="0" rIns="0" bIns="0" rtlCol="0" anchor="ctr"/>
          <a:lstStyle/>
          <a:p>
            <a:pPr algn="ctr" indent="0" marL="0">
              <a:buNone/>
            </a:pPr>
            <a:r>
              <a:rPr lang="en-US" sz="1400" b="1" dirty="0">
                <a:solidFill>
                  <a:schemeClr val="tx1"/>
                </a:solidFill>
              </a:rPr>
              <a:t>4</a:t>
            </a:r>
            <a:endParaRPr lang="en-US" sz="1400" dirty="0"/>
          </a:p>
        </p:txBody>
      </p:sp>
      <p:sp>
        <p:nvSpPr>
          <p:cNvPr id="10" name="Text 8"/>
          <p:cNvSpPr txBox="1"/>
          <p:nvPr/>
        </p:nvSpPr>
        <p:spPr>
          <a:xfrm>
            <a:off x="1143000" y="3209544"/>
            <a:ext cx="7498080" cy="502920"/>
          </a:xfrm>
          <a:prstGeom prst="rect">
            <a:avLst/>
          </a:prstGeom>
          <a:noFill/>
          <a:ln/>
        </p:spPr>
        <p:txBody>
          <a:bodyPr wrap="square" lIns="635" tIns="635" rIns="635" bIns="635" rtlCol="0" anchor="ctr"/>
          <a:lstStyle/>
          <a:p>
            <a:pPr indent="0" marL="0">
              <a:buNone/>
            </a:pPr>
            <a:r>
              <a:rPr lang="en-US" sz="1800" dirty="0">
                <a:solidFill>
                  <a:schemeClr val="bg1"/>
                </a:solidFill>
              </a:rPr>
              <a:t>Difference of two squares: x² − a² = (x + a)(x − a)</a:t>
            </a:r>
            <a:endParaRPr lang="en-US" sz="1800" dirty="0"/>
          </a:p>
        </p:txBody>
      </p:sp>
      <p:sp>
        <p:nvSpPr>
          <p:cNvPr id="11" name="Text 9"/>
          <p:cNvSpPr/>
          <p:nvPr/>
        </p:nvSpPr>
        <p:spPr>
          <a:xfrm>
            <a:off x="548640" y="3931920"/>
            <a:ext cx="420624" cy="420624"/>
          </a:xfrm>
          <a:prstGeom prst="ellipse">
            <a:avLst/>
          </a:prstGeom>
          <a:solidFill>
            <a:schemeClr val="accent3"/>
          </a:solidFill>
          <a:ln w="6350">
            <a:solidFill>
              <a:schemeClr val="accent3"/>
            </a:solidFill>
          </a:ln>
        </p:spPr>
        <p:txBody>
          <a:bodyPr wrap="square" lIns="0" tIns="0" rIns="0" bIns="0" rtlCol="0" anchor="ctr"/>
          <a:lstStyle/>
          <a:p>
            <a:pPr algn="ctr" indent="0" marL="0">
              <a:buNone/>
            </a:pPr>
            <a:r>
              <a:rPr lang="en-US" sz="1400" b="1" dirty="0">
                <a:solidFill>
                  <a:schemeClr val="tx1"/>
                </a:solidFill>
              </a:rPr>
              <a:t>5</a:t>
            </a:r>
            <a:endParaRPr lang="en-US" sz="1400" dirty="0"/>
          </a:p>
        </p:txBody>
      </p:sp>
      <p:sp>
        <p:nvSpPr>
          <p:cNvPr id="12" name="Text 10"/>
          <p:cNvSpPr txBox="1"/>
          <p:nvPr/>
        </p:nvSpPr>
        <p:spPr>
          <a:xfrm>
            <a:off x="1143000" y="3895344"/>
            <a:ext cx="7498080" cy="502920"/>
          </a:xfrm>
          <a:prstGeom prst="rect">
            <a:avLst/>
          </a:prstGeom>
          <a:noFill/>
          <a:ln/>
        </p:spPr>
        <p:txBody>
          <a:bodyPr wrap="square" lIns="635" tIns="635" rIns="635" bIns="635" rtlCol="0" anchor="ctr"/>
          <a:lstStyle/>
          <a:p>
            <a:pPr indent="0" marL="0">
              <a:buNone/>
            </a:pPr>
            <a:r>
              <a:rPr lang="en-US" sz="1800" dirty="0">
                <a:solidFill>
                  <a:schemeClr val="bg1"/>
                </a:solidFill>
              </a:rPr>
              <a:t>Always check a factorisation by expanding it again</a:t>
            </a:r>
            <a:endParaRPr lang="en-US" sz="1800" dirty="0"/>
          </a:p>
        </p:txBody>
      </p:sp>
      <p:sp>
        <p:nvSpPr>
          <p:cNvPr id="14" name="Text 0"/>
          <p:cNvSpPr/>
          <p:nvPr>
            <p:ph idx="100" type="title" hasCustomPrompt="1"/>
          </p:nvPr>
        </p:nvSpPr>
        <p:spPr>
          <a:xfrm>
            <a:off x="548640" y="1554480"/>
            <a:ext cx="8046720" cy="1005840"/>
          </a:xfrm>
          <a:prstGeom prst="rect">
            <a:avLst/>
          </a:prstGeom>
          <a:noFill/>
          <a:ln/>
        </p:spPr>
        <p:txBody>
          <a:bodyPr wrap="square" lIns="0" tIns="0" rIns="0" bIns="0" rtlCol="0" anchor="b"/>
          <a:lstStyle/>
          <a:p>
            <a:pPr algn="l" indent="0" marL="0">
              <a:buNone/>
            </a:pPr>
            <a:endParaRPr lang="en-US" sz="4000" dirty="0"/>
          </a:p>
        </p:txBody>
      </p:sp>
      <p:sp>
        <p:nvSpPr>
          <p:cNvPr id="15" name="Text 0"/>
          <p:cNvSpPr/>
          <p:nvPr>
            <p:ph idx="101" type="body" hasCustomPrompt="1"/>
          </p:nvPr>
        </p:nvSpPr>
        <p:spPr>
          <a:xfrm>
            <a:off x="548640" y="2743200"/>
            <a:ext cx="8046720" cy="822960"/>
          </a:xfrm>
          <a:prstGeom prst="rect">
            <a:avLst/>
          </a:prstGeom>
          <a:noFill/>
          <a:ln/>
        </p:spPr>
        <p:txBody>
          <a:bodyPr wrap="square" lIns="0" tIns="0" rIns="0" bIns="0" rtlCol="0" anchor="t"/>
          <a:lstStyle/>
          <a:p>
            <a:pPr algn="l" indent="0" marL="0">
              <a:buNone/>
            </a:pPr>
            <a:endParaRPr lang="en-US" sz="1800" dirty="0"/>
          </a:p>
        </p:txBody>
      </p:sp>
    </p:spTree>
  </p:cSld>
  <p:clrMapOvr>
    <a:masterClrMapping/>
  </p:clrMapOvr>
</p:sld>
</file>

<file path=ppt/theme/theme1.xml><?xml version="1.0" encoding="utf-8"?>
<a:theme xmlns:a="http://schemas.openxmlformats.org/drawingml/2006/main" name="World of Teaching Premium">
  <a:themeElements>
    <a:clrScheme name="World of Teaching Premium">
      <a:dk1>
        <a:srgbClr val="1B2A41"/>
      </a:dk1>
      <a:lt1>
        <a:srgbClr val="FFFFFF"/>
      </a:lt1>
      <a:dk2>
        <a:srgbClr val="3D4B63"/>
      </a:dk2>
      <a:lt2>
        <a:srgbClr val="EEF2F8"/>
      </a:lt2>
      <a:accent1>
        <a:srgbClr val="E4572E"/>
      </a:accent1>
      <a:accent2>
        <a:srgbClr val="17A398"/>
      </a:accent2>
      <a:accent3>
        <a:srgbClr val="F3B61F"/>
      </a:accent3>
      <a:accent4>
        <a:srgbClr val="7B3FA0"/>
      </a:accent4>
      <a:accent5>
        <a:srgbClr val="5B6C8F"/>
      </a:accent5>
      <a:accent6>
        <a:srgbClr val="3D4B63"/>
      </a:accent6>
      <a:hlink>
        <a:srgbClr val="17A398"/>
      </a:hlink>
      <a:folHlink>
        <a:srgbClr val="7B3FA0"/>
      </a:folHlink>
    </a:clrScheme>
    <a:fontScheme name="World of Teaching Premium">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31</Slides>
  <Notes>31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World of Teaching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Expanding and Factorising Quadratics</dc:title>
  <dc:subject>PptxGenJS Presentation</dc:subject>
  <dc:creator>World of Teaching</dc:creator>
  <cp:lastModifiedBy>World of Teaching</cp:lastModifiedBy>
  <cp:revision>1</cp:revision>
  <dcterms:created xsi:type="dcterms:W3CDTF">2026-10-31T09:56:17Z</dcterms:created>
  <dcterms:modified xsi:type="dcterms:W3CDTF">2026-10-31T09:56:17Z</dcterms:modified>
</cp:coreProperties>
</file>