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a3dd2a4c-48b7-6662-fe27-a4d78626e5af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</p14:sldIdLst>
        </p14:section>
        <p14:section name="Finding the hypotenuse" id="{aacf76fa-f34b-7647-1dd2-431fd2b8877d}">
          <p14:sldIdLst>
            <p14:sldId id="265"/>
            <p14:sldId id="266"/>
            <p14:sldId id="267"/>
            <p14:sldId id="268"/>
            <p14:sldId id="269"/>
          </p14:sldIdLst>
        </p14:section>
        <p14:section name="Finding a shorter side" id="{bfdc97ab-0e35-1a6b-8f93-5746da932e98}">
          <p14:sldIdLst>
            <p14:sldId id="270"/>
            <p14:sldId id="271"/>
            <p14:sldId id="272"/>
            <p14:sldId id="273"/>
            <p14:sldId id="274"/>
            <p14:sldId id="275"/>
          </p14:sldIdLst>
        </p14:section>
        <p14:section name="Problem solving" id="{b39fd9b2-beee-077e-f2ae-3e3d4c789c17}">
          <p14:sldIdLst>
            <p14:sldId id="276"/>
            <p14:sldId id="277"/>
            <p14:sldId id="278"/>
            <p14:sldId id="279"/>
            <p14:sldId id="280"/>
            <p14:sldId id="281"/>
          </p14:sldIdLst>
        </p14:section>
        <p14:section name="Review" id="{7482eb36-32e0-20f1-9900-f5d978e693a9}">
          <p14:sldIdLst>
            <p14:sldId id="282"/>
            <p14:sldId id="283"/>
            <p14:sldId id="284"/>
            <p14:sldId id="28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Premium lesson pack. About 60 minutes. Every answer slide follows its question slide so you can reveal answers when ready. Colour code used throughout: the two shorter sides (legs) are teal, the hypotenuse is coral.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Share the three levels of success. Most students should reach 'Should' by the end of the lesson; the problem solving and converse slides stretch towards 'Could'.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Five minutes, no calculators for 1 to 5. Question 6 may use a calculator. These skills are exactly what Pythagoras needs.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Answers. Question 6: 50 is between 49 and 64, so the answer is just over 7 (7.07...). Students will need square roots on a calculator throughout the lesson.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Hypotenuse comes from the Greek for 'stretching under' the right angle. A useful check: the hypotenuse never touches the right angle box.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students to write the letter of the hypotenuse for each triangle on mini whiteboards. Orientation is deliberately varied.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hypotenuse is coloured coral. Triangle B is the one students most often get wrong because it is tilted.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Discovery moment. Optionally give students squared paper to draw a 6, 8, 10 triangle and check 36 + 64 = 100 before revealing the rule.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Stress that c is always the hypotenuse. Students should write this in their books with the labelled triangle. The Babylonian tablet Plimpton 322 (around 1800 BC) lists Pythagorean triples.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 1 of the main teaching.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 each line. Common slip: writing x = 100 and forgetting to square root. Sense check: the hypotenuse must be the longest side, and 10 is longer than 6 and 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 answers will not be whole numbers. Write down the full calculator value before rounding, and round to the accuracy asked for (here 2 decimal places).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whiteboards. Circulate and check students are squaring, not doubling.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a: 81 + 144 = 225, root 225 = 15.  b: 4 + 9 = 13, root 13 = 3.6055... = 3.61.  c: 100 + 576 = 676, root 676 = 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 2 of the main teaching.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 from the full formula so students see why we subtract: the hypotenuse squared is the total, so take away the known leg squared.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Decimals behave in exactly the same way. Sense check: 7.60 is shorter than the hypotenuse 10, as it must be.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Ask: how do I know which to do? Answer: look at whether the unknown side is opposite the right angle.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Questions 1 and 2 find the hypotenuse, 3, 5 and 6 find a shorter side, 4 is a non integer hypotenuse. About 10 minutes.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1: 25 + 144 = 169 so 13.  2: 64 + 225 = 289 so 17.  3: 625 - 49 = 576 so 24.  4: 16 + 81 = 97, root 97 = 9.849 so 9.85.  5: 225 - 121 = 104, root 104 = 10.198 so 10.20.  6: 88.36 - 10.24 = 78.12, root 78.12 = 8.8385 so 8.84.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 3: applying the theorem in context and in reverse.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wall and ground meet at a right angle; the ladder is the hypotenuse. Hide the working (right card) at first and let students sketch the triangle themselves.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Higher tier link: this is the basis of the distance formula and the equation of a circle. Extension: find the distance from (-2, 3) to (4, -5). Answer 10.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converse of Pythagoras' theorem. Builders use the 3, 4, 5 rule to set out square corners. Quick check question: is 9, 12, 15 right angled? (81 + 144 = 225 = 15 squared, yes).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students 5 minutes in exam conditions. Hint if needed: where is the right angle? Draw the line of symmetry.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Common errors: using 10 instead of 5 for the half base, and giving the height 12 as the final answer. Full marks need the area 60 cm squared.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students which of these they made during the practice. Peer marking works well 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Independent, about 5 minutes. Collect in as students leave.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the results to group students next lesson: anyone who missed question 2 needs more practice on finding a shorter side.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Next lesson: Pythagoras in 3D, or introduction to trigonometry.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417320"/>
            <a:ext cx="566928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926080"/>
            <a:ext cx="548640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828800"/>
            <a:ext cx="804672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788920"/>
            <a:ext cx="804672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indent="0" marL="0">
              <a:buNone/>
            </a:pP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indent="0" marL="0">
              <a:buNone/>
            </a:pPr>
            <a:endParaRPr lang="en-US" sz="3200" dirty="0"/>
          </a:p>
        </p:txBody>
      </p:sp>
      <p:sp>
        <p:nvSpPr>
          <p:cNvPr id="3" name="Text 0"/>
          <p:cNvSpPr/>
          <p:nvPr/>
        </p:nvSpPr>
        <p:spPr>
          <a:xfrm>
            <a:off x="457200" y="4800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Pythagoras' Theorem  |  The World of Teaching Premium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417320"/>
            <a:ext cx="5669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Pythagoras' Theorem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926080"/>
            <a:ext cx="54864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Find missing sides in right angled triangles and use them to solve real problems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GCSE Maths  |  Foundation and Higher</a:t>
            </a:r>
            <a:endParaRPr lang="en-US" sz="1800" dirty="0"/>
          </a:p>
        </p:txBody>
      </p:sp>
      <p:sp>
        <p:nvSpPr>
          <p:cNvPr id="4" name="poly_1"/>
          <p:cNvSpPr/>
          <p:nvPr/>
        </p:nvSpPr>
        <p:spPr>
          <a:xfrm>
            <a:off x="6812280" y="1188720"/>
            <a:ext cx="1783080" cy="2926080"/>
          </a:xfrm>
          <a:custGeom>
            <a:avLst/>
            <a:gdLst/>
            <a:ahLst/>
            <a:cxnLst/>
            <a:rect l="l" t="t" r="r" b="b"/>
            <a:pathLst>
              <a:path w="1783080" h="2926080">
                <a:moveTo>
                  <a:pt x="0" y="2926080"/>
                </a:moveTo>
                <a:lnTo>
                  <a:pt x="1783080" y="2926080"/>
                </a:lnTo>
                <a:lnTo>
                  <a:pt x="0" y="0"/>
                </a:lnTo>
                <a:close/>
              </a:path>
            </a:pathLst>
          </a:custGeom>
          <a:solidFill>
            <a:srgbClr val="3D4B63"/>
          </a:solidFill>
          <a:ln/>
        </p:spPr>
      </p:sp>
      <p:sp>
        <p:nvSpPr>
          <p:cNvPr id="5" name="line_2"/>
          <p:cNvSpPr/>
          <p:nvPr/>
        </p:nvSpPr>
        <p:spPr>
          <a:xfrm>
            <a:off x="6812280" y="4114800"/>
            <a:ext cx="1783080" cy="914"/>
          </a:xfrm>
          <a:prstGeom prst="line">
            <a:avLst/>
          </a:prstGeom>
          <a:noFill/>
          <a:ln w="63500">
            <a:solidFill>
              <a:srgbClr val="17A398"/>
            </a:solidFill>
            <a:prstDash val="solid"/>
          </a:ln>
        </p:spPr>
      </p:sp>
      <p:sp>
        <p:nvSpPr>
          <p:cNvPr id="6" name="line_3"/>
          <p:cNvSpPr/>
          <p:nvPr/>
        </p:nvSpPr>
        <p:spPr>
          <a:xfrm>
            <a:off x="6812280" y="1188720"/>
            <a:ext cx="914" cy="2926080"/>
          </a:xfrm>
          <a:prstGeom prst="line">
            <a:avLst/>
          </a:prstGeom>
          <a:noFill/>
          <a:ln w="63500">
            <a:solidFill>
              <a:srgbClr val="17A398"/>
            </a:solidFill>
            <a:prstDash val="solid"/>
          </a:ln>
        </p:spPr>
      </p:sp>
      <p:sp>
        <p:nvSpPr>
          <p:cNvPr id="7" name="line_4"/>
          <p:cNvSpPr/>
          <p:nvPr/>
        </p:nvSpPr>
        <p:spPr>
          <a:xfrm>
            <a:off x="6812280" y="1188720"/>
            <a:ext cx="1783080" cy="2926080"/>
          </a:xfrm>
          <a:prstGeom prst="line">
            <a:avLst/>
          </a:prstGeom>
          <a:noFill/>
          <a:ln w="63500">
            <a:solidFill>
              <a:srgbClr val="E4572E"/>
            </a:solidFill>
            <a:prstDash val="solid"/>
          </a:ln>
        </p:spPr>
      </p:sp>
      <p:sp>
        <p:nvSpPr>
          <p:cNvPr id="8" name="poly_5"/>
          <p:cNvSpPr/>
          <p:nvPr/>
        </p:nvSpPr>
        <p:spPr>
          <a:xfrm>
            <a:off x="6812280" y="3840480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74320" y="274320"/>
                </a:moveTo>
                <a:lnTo>
                  <a:pt x="274320" y="0"/>
                </a:lnTo>
                <a:lnTo>
                  <a:pt x="0" y="0"/>
                </a:lnTo>
              </a:path>
            </a:pathLst>
          </a:custGeom>
          <a:ln w="15875">
            <a:solidFill>
              <a:srgbClr val="1B2A41"/>
            </a:solidFill>
            <a:prstDash val="solid"/>
          </a:ln>
        </p:spPr>
      </p:sp>
      <p:sp>
        <p:nvSpPr>
          <p:cNvPr id="9" name="lbl_6"/>
          <p:cNvSpPr txBox="1"/>
          <p:nvPr/>
        </p:nvSpPr>
        <p:spPr>
          <a:xfrm>
            <a:off x="6791259" y="4238065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2800" dirty="0"/>
          </a:p>
        </p:txBody>
      </p:sp>
      <p:sp>
        <p:nvSpPr>
          <p:cNvPr id="10" name="lbl_7"/>
          <p:cNvSpPr txBox="1"/>
          <p:nvPr/>
        </p:nvSpPr>
        <p:spPr>
          <a:xfrm>
            <a:off x="5559026" y="2265873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2800" dirty="0"/>
          </a:p>
        </p:txBody>
      </p:sp>
      <p:sp>
        <p:nvSpPr>
          <p:cNvPr id="11" name="lbl_8"/>
          <p:cNvSpPr txBox="1"/>
          <p:nvPr/>
        </p:nvSpPr>
        <p:spPr>
          <a:xfrm>
            <a:off x="6864519" y="2195585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Learning objectives</a:t>
            </a:r>
            <a:endParaRPr lang="en-US" sz="3200" dirty="0"/>
          </a:p>
        </p:txBody>
      </p:sp>
      <p:sp>
        <p:nvSpPr>
          <p:cNvPr id="3" name="card_9"/>
          <p:cNvSpPr/>
          <p:nvPr/>
        </p:nvSpPr>
        <p:spPr>
          <a:xfrm>
            <a:off x="457200" y="1188720"/>
            <a:ext cx="2606040" cy="320040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/>
        </p:spPr>
      </p:sp>
      <p:sp>
        <p:nvSpPr>
          <p:cNvPr id="4" name="obj_10"/>
          <p:cNvSpPr/>
          <p:nvPr/>
        </p:nvSpPr>
        <p:spPr>
          <a:xfrm>
            <a:off x="731520" y="1463040"/>
            <a:ext cx="822960" cy="822960"/>
          </a:xfrm>
          <a:prstGeom prst="ellipse">
            <a:avLst/>
          </a:prstGeom>
          <a:solidFill>
            <a:srgbClr val="17A398"/>
          </a:solidFill>
          <a:ln/>
        </p:spPr>
      </p:sp>
      <p:sp>
        <p:nvSpPr>
          <p:cNvPr id="5" name="txt_11"/>
          <p:cNvSpPr txBox="1"/>
          <p:nvPr/>
        </p:nvSpPr>
        <p:spPr>
          <a:xfrm>
            <a:off x="731520" y="14630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000" dirty="0"/>
          </a:p>
        </p:txBody>
      </p:sp>
      <p:sp>
        <p:nvSpPr>
          <p:cNvPr id="6" name="txt_12"/>
          <p:cNvSpPr txBox="1"/>
          <p:nvPr/>
        </p:nvSpPr>
        <p:spPr>
          <a:xfrm>
            <a:off x="731520" y="251460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Must</a:t>
            </a:r>
            <a:endParaRPr lang="en-US" sz="2200" dirty="0"/>
          </a:p>
        </p:txBody>
      </p:sp>
      <p:sp>
        <p:nvSpPr>
          <p:cNvPr id="7" name="txt_13"/>
          <p:cNvSpPr txBox="1"/>
          <p:nvPr/>
        </p:nvSpPr>
        <p:spPr>
          <a:xfrm>
            <a:off x="731520" y="2971800"/>
            <a:ext cx="2103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Identify the hypotenuse of a right angled triangle and state Pythagoras' theorem</a:t>
            </a:r>
            <a:endParaRPr lang="en-US" sz="1500" dirty="0"/>
          </a:p>
        </p:txBody>
      </p:sp>
      <p:sp>
        <p:nvSpPr>
          <p:cNvPr id="8" name="card_14"/>
          <p:cNvSpPr/>
          <p:nvPr/>
        </p:nvSpPr>
        <p:spPr>
          <a:xfrm>
            <a:off x="3273552" y="1188720"/>
            <a:ext cx="2606040" cy="320040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/>
        </p:spPr>
      </p:sp>
      <p:sp>
        <p:nvSpPr>
          <p:cNvPr id="9" name="obj_15"/>
          <p:cNvSpPr/>
          <p:nvPr/>
        </p:nvSpPr>
        <p:spPr>
          <a:xfrm>
            <a:off x="3547872" y="1463040"/>
            <a:ext cx="822960" cy="822960"/>
          </a:xfrm>
          <a:prstGeom prst="ellipse">
            <a:avLst/>
          </a:prstGeom>
          <a:solidFill>
            <a:srgbClr val="E4572E"/>
          </a:solidFill>
          <a:ln/>
        </p:spPr>
      </p:sp>
      <p:sp>
        <p:nvSpPr>
          <p:cNvPr id="10" name="txt_16"/>
          <p:cNvSpPr txBox="1"/>
          <p:nvPr/>
        </p:nvSpPr>
        <p:spPr>
          <a:xfrm>
            <a:off x="3547872" y="14630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000" dirty="0"/>
          </a:p>
        </p:txBody>
      </p:sp>
      <p:sp>
        <p:nvSpPr>
          <p:cNvPr id="11" name="txt_17"/>
          <p:cNvSpPr txBox="1"/>
          <p:nvPr/>
        </p:nvSpPr>
        <p:spPr>
          <a:xfrm>
            <a:off x="3547872" y="251460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Should</a:t>
            </a:r>
            <a:endParaRPr lang="en-US" sz="2200" dirty="0"/>
          </a:p>
        </p:txBody>
      </p:sp>
      <p:sp>
        <p:nvSpPr>
          <p:cNvPr id="12" name="txt_18"/>
          <p:cNvSpPr txBox="1"/>
          <p:nvPr/>
        </p:nvSpPr>
        <p:spPr>
          <a:xfrm>
            <a:off x="3547872" y="2971800"/>
            <a:ext cx="2103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Use the theorem to find the hypotenuse and a shorter side, rounding sensibly</a:t>
            </a:r>
            <a:endParaRPr lang="en-US" sz="1500" dirty="0"/>
          </a:p>
        </p:txBody>
      </p:sp>
      <p:sp>
        <p:nvSpPr>
          <p:cNvPr id="13" name="card_19"/>
          <p:cNvSpPr/>
          <p:nvPr/>
        </p:nvSpPr>
        <p:spPr>
          <a:xfrm>
            <a:off x="6089904" y="1188720"/>
            <a:ext cx="2606040" cy="320040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/>
        </p:spPr>
      </p:sp>
      <p:sp>
        <p:nvSpPr>
          <p:cNvPr id="14" name="obj_20"/>
          <p:cNvSpPr/>
          <p:nvPr/>
        </p:nvSpPr>
        <p:spPr>
          <a:xfrm>
            <a:off x="6364224" y="1463040"/>
            <a:ext cx="822960" cy="822960"/>
          </a:xfrm>
          <a:prstGeom prst="ellipse">
            <a:avLst/>
          </a:prstGeom>
          <a:solidFill>
            <a:srgbClr val="F3B61F"/>
          </a:solidFill>
          <a:ln/>
        </p:spPr>
      </p:sp>
      <p:sp>
        <p:nvSpPr>
          <p:cNvPr id="15" name="txt_21"/>
          <p:cNvSpPr txBox="1"/>
          <p:nvPr/>
        </p:nvSpPr>
        <p:spPr>
          <a:xfrm>
            <a:off x="6364224" y="14630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000" dirty="0"/>
          </a:p>
        </p:txBody>
      </p:sp>
      <p:sp>
        <p:nvSpPr>
          <p:cNvPr id="16" name="txt_22"/>
          <p:cNvSpPr txBox="1"/>
          <p:nvPr/>
        </p:nvSpPr>
        <p:spPr>
          <a:xfrm>
            <a:off x="6364224" y="251460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Could</a:t>
            </a:r>
            <a:endParaRPr lang="en-US" sz="2200" dirty="0"/>
          </a:p>
        </p:txBody>
      </p:sp>
      <p:sp>
        <p:nvSpPr>
          <p:cNvPr id="17" name="txt_23"/>
          <p:cNvSpPr txBox="1"/>
          <p:nvPr/>
        </p:nvSpPr>
        <p:spPr>
          <a:xfrm>
            <a:off x="6364224" y="2971800"/>
            <a:ext cx="2103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Solve worded problems and decide whether a triangle is right angled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Warm up: skills you'll need today</a:t>
            </a:r>
            <a:endParaRPr lang="en-US" sz="3200" dirty="0"/>
          </a:p>
        </p:txBody>
      </p:sp>
      <p:sp>
        <p:nvSpPr>
          <p:cNvPr id="3" name="card_24"/>
          <p:cNvSpPr/>
          <p:nvPr/>
        </p:nvSpPr>
        <p:spPr>
          <a:xfrm>
            <a:off x="457200" y="1188720"/>
            <a:ext cx="260604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4" name="badge_25"/>
          <p:cNvSpPr/>
          <p:nvPr/>
        </p:nvSpPr>
        <p:spPr>
          <a:xfrm>
            <a:off x="640080" y="137160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5" name="badgeTxt_26"/>
          <p:cNvSpPr txBox="1"/>
          <p:nvPr/>
        </p:nvSpPr>
        <p:spPr>
          <a:xfrm>
            <a:off x="640080" y="1371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xt_27"/>
          <p:cNvSpPr txBox="1"/>
          <p:nvPr/>
        </p:nvSpPr>
        <p:spPr>
          <a:xfrm>
            <a:off x="1188720" y="132588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pPr indent="0" marL="0">
              <a:buNone/>
            </a:pPr>
            <a:r>
              <a:rPr lang="en-US" sz="26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7" name="txt_28"/>
          <p:cNvSpPr txBox="1"/>
          <p:nvPr/>
        </p:nvSpPr>
        <p:spPr>
          <a:xfrm>
            <a:off x="1188720" y="192024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600" dirty="0"/>
          </a:p>
        </p:txBody>
      </p:sp>
      <p:sp>
        <p:nvSpPr>
          <p:cNvPr id="8" name="card_29"/>
          <p:cNvSpPr/>
          <p:nvPr/>
        </p:nvSpPr>
        <p:spPr>
          <a:xfrm>
            <a:off x="3273552" y="1188720"/>
            <a:ext cx="260604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9" name="badge_30"/>
          <p:cNvSpPr/>
          <p:nvPr/>
        </p:nvSpPr>
        <p:spPr>
          <a:xfrm>
            <a:off x="3456432" y="137160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0" name="badgeTxt_31"/>
          <p:cNvSpPr txBox="1"/>
          <p:nvPr/>
        </p:nvSpPr>
        <p:spPr>
          <a:xfrm>
            <a:off x="3456432" y="1371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11" name="txt_32"/>
          <p:cNvSpPr txBox="1"/>
          <p:nvPr/>
        </p:nvSpPr>
        <p:spPr>
          <a:xfrm>
            <a:off x="4005072" y="132588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pPr indent="0" marL="0">
              <a:buNone/>
            </a:pPr>
            <a:r>
              <a:rPr lang="en-US" sz="26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xt_33"/>
          <p:cNvSpPr txBox="1"/>
          <p:nvPr/>
        </p:nvSpPr>
        <p:spPr>
          <a:xfrm>
            <a:off x="4005072" y="192024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600" dirty="0"/>
          </a:p>
        </p:txBody>
      </p:sp>
      <p:sp>
        <p:nvSpPr>
          <p:cNvPr id="13" name="card_34"/>
          <p:cNvSpPr/>
          <p:nvPr/>
        </p:nvSpPr>
        <p:spPr>
          <a:xfrm>
            <a:off x="6089904" y="1188720"/>
            <a:ext cx="260604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14" name="badge_35"/>
          <p:cNvSpPr/>
          <p:nvPr/>
        </p:nvSpPr>
        <p:spPr>
          <a:xfrm>
            <a:off x="6272784" y="137160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5" name="badgeTxt_36"/>
          <p:cNvSpPr txBox="1"/>
          <p:nvPr/>
        </p:nvSpPr>
        <p:spPr>
          <a:xfrm>
            <a:off x="6272784" y="1371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6" name="txt_37"/>
          <p:cNvSpPr txBox="1"/>
          <p:nvPr/>
        </p:nvSpPr>
        <p:spPr>
          <a:xfrm>
            <a:off x="6821424" y="132588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√81</a:t>
            </a:r>
            <a:endParaRPr lang="en-US" sz="1600" dirty="0"/>
          </a:p>
        </p:txBody>
      </p:sp>
      <p:sp>
        <p:nvSpPr>
          <p:cNvPr id="17" name="txt_38"/>
          <p:cNvSpPr txBox="1"/>
          <p:nvPr/>
        </p:nvSpPr>
        <p:spPr>
          <a:xfrm>
            <a:off x="6821424" y="192024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600" dirty="0"/>
          </a:p>
        </p:txBody>
      </p:sp>
      <p:sp>
        <p:nvSpPr>
          <p:cNvPr id="18" name="card_39"/>
          <p:cNvSpPr/>
          <p:nvPr/>
        </p:nvSpPr>
        <p:spPr>
          <a:xfrm>
            <a:off x="457200" y="2880360"/>
            <a:ext cx="260604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19" name="badge_40"/>
          <p:cNvSpPr/>
          <p:nvPr/>
        </p:nvSpPr>
        <p:spPr>
          <a:xfrm>
            <a:off x="640080" y="306324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20" name="badgeTxt_41"/>
          <p:cNvSpPr txBox="1"/>
          <p:nvPr/>
        </p:nvSpPr>
        <p:spPr>
          <a:xfrm>
            <a:off x="640080" y="30632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21" name="txt_42"/>
          <p:cNvSpPr txBox="1"/>
          <p:nvPr/>
        </p:nvSpPr>
        <p:spPr>
          <a:xfrm>
            <a:off x="1188720" y="301752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√169</a:t>
            </a:r>
            <a:endParaRPr lang="en-US" sz="1600" dirty="0"/>
          </a:p>
        </p:txBody>
      </p:sp>
      <p:sp>
        <p:nvSpPr>
          <p:cNvPr id="22" name="txt_43"/>
          <p:cNvSpPr txBox="1"/>
          <p:nvPr/>
        </p:nvSpPr>
        <p:spPr>
          <a:xfrm>
            <a:off x="1188720" y="361188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600" dirty="0"/>
          </a:p>
        </p:txBody>
      </p:sp>
      <p:sp>
        <p:nvSpPr>
          <p:cNvPr id="23" name="card_44"/>
          <p:cNvSpPr/>
          <p:nvPr/>
        </p:nvSpPr>
        <p:spPr>
          <a:xfrm>
            <a:off x="3273552" y="2880360"/>
            <a:ext cx="260604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24" name="badge_45"/>
          <p:cNvSpPr/>
          <p:nvPr/>
        </p:nvSpPr>
        <p:spPr>
          <a:xfrm>
            <a:off x="3456432" y="306324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25" name="badgeTxt_46"/>
          <p:cNvSpPr txBox="1"/>
          <p:nvPr/>
        </p:nvSpPr>
        <p:spPr>
          <a:xfrm>
            <a:off x="3456432" y="30632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5</a:t>
            </a:r>
            <a:endParaRPr lang="en-US" sz="1600" dirty="0"/>
          </a:p>
        </p:txBody>
      </p:sp>
      <p:sp>
        <p:nvSpPr>
          <p:cNvPr id="26" name="txt_47"/>
          <p:cNvSpPr txBox="1"/>
          <p:nvPr/>
        </p:nvSpPr>
        <p:spPr>
          <a:xfrm>
            <a:off x="4005072" y="301752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indent="0" marL="0">
              <a:buNone/>
            </a:pPr>
            <a:r>
              <a:rPr lang="en-US" sz="26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26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pPr indent="0" marL="0">
              <a:buNone/>
            </a:pPr>
            <a:r>
              <a:rPr lang="en-US" sz="26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pPr indent="0" marL="0">
              <a:buNone/>
            </a:pPr>
            <a:r>
              <a:rPr lang="en-US" sz="26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27" name="txt_48"/>
          <p:cNvSpPr txBox="1"/>
          <p:nvPr/>
        </p:nvSpPr>
        <p:spPr>
          <a:xfrm>
            <a:off x="4005072" y="361188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600" dirty="0"/>
          </a:p>
        </p:txBody>
      </p:sp>
      <p:sp>
        <p:nvSpPr>
          <p:cNvPr id="28" name="card_49"/>
          <p:cNvSpPr/>
          <p:nvPr/>
        </p:nvSpPr>
        <p:spPr>
          <a:xfrm>
            <a:off x="6089904" y="2880360"/>
            <a:ext cx="260604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29" name="badge_50"/>
          <p:cNvSpPr/>
          <p:nvPr/>
        </p:nvSpPr>
        <p:spPr>
          <a:xfrm>
            <a:off x="6272784" y="306324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30" name="badgeTxt_51"/>
          <p:cNvSpPr txBox="1"/>
          <p:nvPr/>
        </p:nvSpPr>
        <p:spPr>
          <a:xfrm>
            <a:off x="6272784" y="30632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6</a:t>
            </a:r>
            <a:endParaRPr lang="en-US" sz="1600" dirty="0"/>
          </a:p>
        </p:txBody>
      </p:sp>
      <p:sp>
        <p:nvSpPr>
          <p:cNvPr id="31" name="txt_52"/>
          <p:cNvSpPr txBox="1"/>
          <p:nvPr/>
        </p:nvSpPr>
        <p:spPr>
          <a:xfrm>
            <a:off x="6821424" y="301752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√50 to 1 d.p.</a:t>
            </a:r>
            <a:endParaRPr lang="en-US" sz="1600" dirty="0"/>
          </a:p>
        </p:txBody>
      </p:sp>
      <p:sp>
        <p:nvSpPr>
          <p:cNvPr id="32" name="txt_53"/>
          <p:cNvSpPr txBox="1"/>
          <p:nvPr/>
        </p:nvSpPr>
        <p:spPr>
          <a:xfrm>
            <a:off x="6821424" y="361188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Warm up: answers</a:t>
            </a:r>
            <a:endParaRPr lang="en-US" sz="3200" dirty="0"/>
          </a:p>
        </p:txBody>
      </p:sp>
      <p:sp>
        <p:nvSpPr>
          <p:cNvPr id="3" name="card_54"/>
          <p:cNvSpPr/>
          <p:nvPr/>
        </p:nvSpPr>
        <p:spPr>
          <a:xfrm>
            <a:off x="457200" y="1188720"/>
            <a:ext cx="260604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4" name="badge_55"/>
          <p:cNvSpPr/>
          <p:nvPr/>
        </p:nvSpPr>
        <p:spPr>
          <a:xfrm>
            <a:off x="640080" y="137160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5" name="badgeTxt_56"/>
          <p:cNvSpPr txBox="1"/>
          <p:nvPr/>
        </p:nvSpPr>
        <p:spPr>
          <a:xfrm>
            <a:off x="640080" y="1371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xt_57"/>
          <p:cNvSpPr txBox="1"/>
          <p:nvPr/>
        </p:nvSpPr>
        <p:spPr>
          <a:xfrm>
            <a:off x="1188720" y="132588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pPr indent="0" marL="0">
              <a:buNone/>
            </a:pPr>
            <a:r>
              <a:rPr lang="en-US" sz="26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7" name="txt_58"/>
          <p:cNvSpPr txBox="1"/>
          <p:nvPr/>
        </p:nvSpPr>
        <p:spPr>
          <a:xfrm>
            <a:off x="1188720" y="192024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49</a:t>
            </a:r>
            <a:endParaRPr lang="en-US" sz="3000" dirty="0"/>
          </a:p>
        </p:txBody>
      </p:sp>
      <p:sp>
        <p:nvSpPr>
          <p:cNvPr id="8" name="card_59"/>
          <p:cNvSpPr/>
          <p:nvPr/>
        </p:nvSpPr>
        <p:spPr>
          <a:xfrm>
            <a:off x="3273552" y="1188720"/>
            <a:ext cx="260604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9" name="badge_60"/>
          <p:cNvSpPr/>
          <p:nvPr/>
        </p:nvSpPr>
        <p:spPr>
          <a:xfrm>
            <a:off x="3456432" y="137160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0" name="badgeTxt_61"/>
          <p:cNvSpPr txBox="1"/>
          <p:nvPr/>
        </p:nvSpPr>
        <p:spPr>
          <a:xfrm>
            <a:off x="3456432" y="1371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11" name="txt_62"/>
          <p:cNvSpPr txBox="1"/>
          <p:nvPr/>
        </p:nvSpPr>
        <p:spPr>
          <a:xfrm>
            <a:off x="4005072" y="132588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pPr indent="0" marL="0">
              <a:buNone/>
            </a:pPr>
            <a:r>
              <a:rPr lang="en-US" sz="26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xt_63"/>
          <p:cNvSpPr txBox="1"/>
          <p:nvPr/>
        </p:nvSpPr>
        <p:spPr>
          <a:xfrm>
            <a:off x="4005072" y="192024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144</a:t>
            </a:r>
            <a:endParaRPr lang="en-US" sz="3000" dirty="0"/>
          </a:p>
        </p:txBody>
      </p:sp>
      <p:sp>
        <p:nvSpPr>
          <p:cNvPr id="13" name="card_64"/>
          <p:cNvSpPr/>
          <p:nvPr/>
        </p:nvSpPr>
        <p:spPr>
          <a:xfrm>
            <a:off x="6089904" y="1188720"/>
            <a:ext cx="260604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14" name="badge_65"/>
          <p:cNvSpPr/>
          <p:nvPr/>
        </p:nvSpPr>
        <p:spPr>
          <a:xfrm>
            <a:off x="6272784" y="137160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5" name="badgeTxt_66"/>
          <p:cNvSpPr txBox="1"/>
          <p:nvPr/>
        </p:nvSpPr>
        <p:spPr>
          <a:xfrm>
            <a:off x="6272784" y="1371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6" name="txt_67"/>
          <p:cNvSpPr txBox="1"/>
          <p:nvPr/>
        </p:nvSpPr>
        <p:spPr>
          <a:xfrm>
            <a:off x="6821424" y="132588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√81</a:t>
            </a:r>
            <a:endParaRPr lang="en-US" sz="1600" dirty="0"/>
          </a:p>
        </p:txBody>
      </p:sp>
      <p:sp>
        <p:nvSpPr>
          <p:cNvPr id="17" name="txt_68"/>
          <p:cNvSpPr txBox="1"/>
          <p:nvPr/>
        </p:nvSpPr>
        <p:spPr>
          <a:xfrm>
            <a:off x="6821424" y="192024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3000" dirty="0"/>
          </a:p>
        </p:txBody>
      </p:sp>
      <p:sp>
        <p:nvSpPr>
          <p:cNvPr id="18" name="card_69"/>
          <p:cNvSpPr/>
          <p:nvPr/>
        </p:nvSpPr>
        <p:spPr>
          <a:xfrm>
            <a:off x="457200" y="2880360"/>
            <a:ext cx="260604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19" name="badge_70"/>
          <p:cNvSpPr/>
          <p:nvPr/>
        </p:nvSpPr>
        <p:spPr>
          <a:xfrm>
            <a:off x="640080" y="306324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20" name="badgeTxt_71"/>
          <p:cNvSpPr txBox="1"/>
          <p:nvPr/>
        </p:nvSpPr>
        <p:spPr>
          <a:xfrm>
            <a:off x="640080" y="30632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21" name="txt_72"/>
          <p:cNvSpPr txBox="1"/>
          <p:nvPr/>
        </p:nvSpPr>
        <p:spPr>
          <a:xfrm>
            <a:off x="1188720" y="301752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√169</a:t>
            </a:r>
            <a:endParaRPr lang="en-US" sz="1600" dirty="0"/>
          </a:p>
        </p:txBody>
      </p:sp>
      <p:sp>
        <p:nvSpPr>
          <p:cNvPr id="22" name="txt_73"/>
          <p:cNvSpPr txBox="1"/>
          <p:nvPr/>
        </p:nvSpPr>
        <p:spPr>
          <a:xfrm>
            <a:off x="1188720" y="361188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</a:t>
            </a:r>
            <a:endParaRPr lang="en-US" sz="3000" dirty="0"/>
          </a:p>
        </p:txBody>
      </p:sp>
      <p:sp>
        <p:nvSpPr>
          <p:cNvPr id="23" name="card_74"/>
          <p:cNvSpPr/>
          <p:nvPr/>
        </p:nvSpPr>
        <p:spPr>
          <a:xfrm>
            <a:off x="3273552" y="2880360"/>
            <a:ext cx="260604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24" name="badge_75"/>
          <p:cNvSpPr/>
          <p:nvPr/>
        </p:nvSpPr>
        <p:spPr>
          <a:xfrm>
            <a:off x="3456432" y="306324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25" name="badgeTxt_76"/>
          <p:cNvSpPr txBox="1"/>
          <p:nvPr/>
        </p:nvSpPr>
        <p:spPr>
          <a:xfrm>
            <a:off x="3456432" y="30632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5</a:t>
            </a:r>
            <a:endParaRPr lang="en-US" sz="1600" dirty="0"/>
          </a:p>
        </p:txBody>
      </p:sp>
      <p:sp>
        <p:nvSpPr>
          <p:cNvPr id="26" name="txt_77"/>
          <p:cNvSpPr txBox="1"/>
          <p:nvPr/>
        </p:nvSpPr>
        <p:spPr>
          <a:xfrm>
            <a:off x="4005072" y="301752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indent="0" marL="0">
              <a:buNone/>
            </a:pPr>
            <a:r>
              <a:rPr lang="en-US" sz="26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26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pPr indent="0" marL="0">
              <a:buNone/>
            </a:pPr>
            <a:r>
              <a:rPr lang="en-US" sz="26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pPr indent="0" marL="0">
              <a:buNone/>
            </a:pPr>
            <a:r>
              <a:rPr lang="en-US" sz="26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27" name="txt_78"/>
          <p:cNvSpPr txBox="1"/>
          <p:nvPr/>
        </p:nvSpPr>
        <p:spPr>
          <a:xfrm>
            <a:off x="4005072" y="361188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</a:t>
            </a:r>
            <a:endParaRPr lang="en-US" sz="3000" dirty="0"/>
          </a:p>
        </p:txBody>
      </p:sp>
      <p:sp>
        <p:nvSpPr>
          <p:cNvPr id="28" name="card_79"/>
          <p:cNvSpPr/>
          <p:nvPr/>
        </p:nvSpPr>
        <p:spPr>
          <a:xfrm>
            <a:off x="6089904" y="2880360"/>
            <a:ext cx="260604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29" name="badge_80"/>
          <p:cNvSpPr/>
          <p:nvPr/>
        </p:nvSpPr>
        <p:spPr>
          <a:xfrm>
            <a:off x="6272784" y="306324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30" name="badgeTxt_81"/>
          <p:cNvSpPr txBox="1"/>
          <p:nvPr/>
        </p:nvSpPr>
        <p:spPr>
          <a:xfrm>
            <a:off x="6272784" y="30632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6</a:t>
            </a:r>
            <a:endParaRPr lang="en-US" sz="1600" dirty="0"/>
          </a:p>
        </p:txBody>
      </p:sp>
      <p:sp>
        <p:nvSpPr>
          <p:cNvPr id="31" name="txt_82"/>
          <p:cNvSpPr txBox="1"/>
          <p:nvPr/>
        </p:nvSpPr>
        <p:spPr>
          <a:xfrm>
            <a:off x="6821424" y="301752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√50 to 1 d.p.</a:t>
            </a:r>
            <a:endParaRPr lang="en-US" sz="1600" dirty="0"/>
          </a:p>
        </p:txBody>
      </p:sp>
      <p:sp>
        <p:nvSpPr>
          <p:cNvPr id="32" name="txt_83"/>
          <p:cNvSpPr txBox="1"/>
          <p:nvPr/>
        </p:nvSpPr>
        <p:spPr>
          <a:xfrm>
            <a:off x="6821424" y="361188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7.1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words</a:t>
            </a:r>
            <a:endParaRPr lang="en-US" sz="3200" dirty="0"/>
          </a:p>
        </p:txBody>
      </p:sp>
      <p:sp>
        <p:nvSpPr>
          <p:cNvPr id="3" name="poly_84"/>
          <p:cNvSpPr/>
          <p:nvPr/>
        </p:nvSpPr>
        <p:spPr>
          <a:xfrm>
            <a:off x="868680" y="1188720"/>
            <a:ext cx="3246120" cy="2788920"/>
          </a:xfrm>
          <a:custGeom>
            <a:avLst/>
            <a:gdLst/>
            <a:ahLst/>
            <a:cxnLst/>
            <a:rect l="l" t="t" r="r" b="b"/>
            <a:pathLst>
              <a:path w="3246120" h="2788920">
                <a:moveTo>
                  <a:pt x="0" y="2788920"/>
                </a:moveTo>
                <a:lnTo>
                  <a:pt x="3246120" y="2788920"/>
                </a:lnTo>
                <a:lnTo>
                  <a:pt x="0" y="0"/>
                </a:lnTo>
                <a:close/>
              </a:path>
            </a:pathLst>
          </a:custGeom>
          <a:solidFill>
            <a:srgbClr val="EEF2F8"/>
          </a:solidFill>
          <a:ln/>
        </p:spPr>
      </p:sp>
      <p:sp>
        <p:nvSpPr>
          <p:cNvPr id="4" name="line_85"/>
          <p:cNvSpPr/>
          <p:nvPr/>
        </p:nvSpPr>
        <p:spPr>
          <a:xfrm>
            <a:off x="868680" y="3977640"/>
            <a:ext cx="3246120" cy="914"/>
          </a:xfrm>
          <a:prstGeom prst="line">
            <a:avLst/>
          </a:prstGeom>
          <a:noFill/>
          <a:ln w="63500">
            <a:solidFill>
              <a:srgbClr val="17A398"/>
            </a:solidFill>
            <a:prstDash val="solid"/>
          </a:ln>
        </p:spPr>
      </p:sp>
      <p:sp>
        <p:nvSpPr>
          <p:cNvPr id="5" name="line_86"/>
          <p:cNvSpPr/>
          <p:nvPr/>
        </p:nvSpPr>
        <p:spPr>
          <a:xfrm>
            <a:off x="868680" y="1188720"/>
            <a:ext cx="914" cy="2788920"/>
          </a:xfrm>
          <a:prstGeom prst="line">
            <a:avLst/>
          </a:prstGeom>
          <a:noFill/>
          <a:ln w="63500">
            <a:solidFill>
              <a:srgbClr val="17A398"/>
            </a:solidFill>
            <a:prstDash val="solid"/>
          </a:ln>
        </p:spPr>
      </p:sp>
      <p:sp>
        <p:nvSpPr>
          <p:cNvPr id="6" name="line_87"/>
          <p:cNvSpPr/>
          <p:nvPr/>
        </p:nvSpPr>
        <p:spPr>
          <a:xfrm>
            <a:off x="868680" y="1188720"/>
            <a:ext cx="3246120" cy="2788920"/>
          </a:xfrm>
          <a:prstGeom prst="line">
            <a:avLst/>
          </a:prstGeom>
          <a:noFill/>
          <a:ln w="63500">
            <a:solidFill>
              <a:srgbClr val="E4572E"/>
            </a:solidFill>
            <a:prstDash val="solid"/>
          </a:ln>
        </p:spPr>
      </p:sp>
      <p:sp>
        <p:nvSpPr>
          <p:cNvPr id="7" name="poly_88"/>
          <p:cNvSpPr/>
          <p:nvPr/>
        </p:nvSpPr>
        <p:spPr>
          <a:xfrm>
            <a:off x="868680" y="3721608"/>
            <a:ext cx="256032" cy="256032"/>
          </a:xfrm>
          <a:custGeom>
            <a:avLst/>
            <a:gdLst/>
            <a:ahLst/>
            <a:cxnLst/>
            <a:rect l="l" t="t" r="r" b="b"/>
            <a:pathLst>
              <a:path w="256032" h="256032">
                <a:moveTo>
                  <a:pt x="256032" y="256032"/>
                </a:moveTo>
                <a:lnTo>
                  <a:pt x="256032" y="0"/>
                </a:lnTo>
                <a:lnTo>
                  <a:pt x="0" y="0"/>
                </a:lnTo>
              </a:path>
            </a:pathLst>
          </a:custGeom>
          <a:ln w="15875">
            <a:solidFill>
              <a:srgbClr val="1B2A41"/>
            </a:solidFill>
            <a:prstDash val="solid"/>
          </a:ln>
        </p:spPr>
      </p:sp>
      <p:sp>
        <p:nvSpPr>
          <p:cNvPr id="8" name="lbl_89"/>
          <p:cNvSpPr txBox="1"/>
          <p:nvPr/>
        </p:nvSpPr>
        <p:spPr>
          <a:xfrm>
            <a:off x="1706668" y="417410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leg</a:t>
            </a:r>
            <a:endParaRPr lang="en-US" sz="1800" dirty="0"/>
          </a:p>
        </p:txBody>
      </p:sp>
      <p:sp>
        <p:nvSpPr>
          <p:cNvPr id="9" name="lbl_90"/>
          <p:cNvSpPr txBox="1"/>
          <p:nvPr/>
        </p:nvSpPr>
        <p:spPr>
          <a:xfrm>
            <a:off x="-540437" y="2227061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leg</a:t>
            </a:r>
            <a:endParaRPr lang="en-US" sz="1800" dirty="0"/>
          </a:p>
        </p:txBody>
      </p:sp>
      <p:sp>
        <p:nvSpPr>
          <p:cNvPr id="10" name="lbl_91"/>
          <p:cNvSpPr txBox="1"/>
          <p:nvPr/>
        </p:nvSpPr>
        <p:spPr>
          <a:xfrm>
            <a:off x="2110117" y="1864001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hypotenuse</a:t>
            </a:r>
            <a:endParaRPr lang="en-US" sz="1800" dirty="0"/>
          </a:p>
        </p:txBody>
      </p:sp>
      <p:sp>
        <p:nvSpPr>
          <p:cNvPr id="11" name="card_92"/>
          <p:cNvSpPr/>
          <p:nvPr/>
        </p:nvSpPr>
        <p:spPr>
          <a:xfrm>
            <a:off x="4846320" y="1188720"/>
            <a:ext cx="3840480" cy="9144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/>
        </p:spPr>
      </p:sp>
      <p:sp>
        <p:nvSpPr>
          <p:cNvPr id="12" name="kwdot_93"/>
          <p:cNvSpPr/>
          <p:nvPr/>
        </p:nvSpPr>
        <p:spPr>
          <a:xfrm>
            <a:off x="5029200" y="1463040"/>
            <a:ext cx="365760" cy="365760"/>
          </a:xfrm>
          <a:prstGeom prst="ellipse">
            <a:avLst/>
          </a:prstGeom>
          <a:solidFill>
            <a:srgbClr val="1B2A41"/>
          </a:solidFill>
          <a:ln/>
        </p:spPr>
      </p:sp>
      <p:sp>
        <p:nvSpPr>
          <p:cNvPr id="13" name="txt_94"/>
          <p:cNvSpPr txBox="1"/>
          <p:nvPr/>
        </p:nvSpPr>
        <p:spPr>
          <a:xfrm>
            <a:off x="5577840" y="1298448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Right angle</a:t>
            </a:r>
            <a:endParaRPr lang="en-US" sz="1800" dirty="0"/>
          </a:p>
        </p:txBody>
      </p:sp>
      <p:sp>
        <p:nvSpPr>
          <p:cNvPr id="14" name="txt_95"/>
          <p:cNvSpPr txBox="1"/>
          <p:nvPr/>
        </p:nvSpPr>
        <p:spPr>
          <a:xfrm>
            <a:off x="5577840" y="1627632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An angle of exactly 90°, shown with a small square</a:t>
            </a:r>
            <a:endParaRPr lang="en-US" sz="1400" dirty="0"/>
          </a:p>
        </p:txBody>
      </p:sp>
      <p:sp>
        <p:nvSpPr>
          <p:cNvPr id="15" name="card_96"/>
          <p:cNvSpPr/>
          <p:nvPr/>
        </p:nvSpPr>
        <p:spPr>
          <a:xfrm>
            <a:off x="4846320" y="2286000"/>
            <a:ext cx="3840480" cy="9144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/>
        </p:spPr>
      </p:sp>
      <p:sp>
        <p:nvSpPr>
          <p:cNvPr id="16" name="kwdot_97"/>
          <p:cNvSpPr/>
          <p:nvPr/>
        </p:nvSpPr>
        <p:spPr>
          <a:xfrm>
            <a:off x="5029200" y="2560320"/>
            <a:ext cx="365760" cy="365760"/>
          </a:xfrm>
          <a:prstGeom prst="ellipse">
            <a:avLst/>
          </a:prstGeom>
          <a:solidFill>
            <a:srgbClr val="E4572E"/>
          </a:solidFill>
          <a:ln/>
        </p:spPr>
      </p:sp>
      <p:sp>
        <p:nvSpPr>
          <p:cNvPr id="17" name="txt_98"/>
          <p:cNvSpPr txBox="1"/>
          <p:nvPr/>
        </p:nvSpPr>
        <p:spPr>
          <a:xfrm>
            <a:off x="5577840" y="2395728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Hypotenuse</a:t>
            </a:r>
            <a:endParaRPr lang="en-US" sz="1800" dirty="0"/>
          </a:p>
        </p:txBody>
      </p:sp>
      <p:sp>
        <p:nvSpPr>
          <p:cNvPr id="18" name="txt_99"/>
          <p:cNvSpPr txBox="1"/>
          <p:nvPr/>
        </p:nvSpPr>
        <p:spPr>
          <a:xfrm>
            <a:off x="5577840" y="2724912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The longest side. It is always opposite the right angle</a:t>
            </a:r>
            <a:endParaRPr lang="en-US" sz="1400" dirty="0"/>
          </a:p>
        </p:txBody>
      </p:sp>
      <p:sp>
        <p:nvSpPr>
          <p:cNvPr id="19" name="card_100"/>
          <p:cNvSpPr/>
          <p:nvPr/>
        </p:nvSpPr>
        <p:spPr>
          <a:xfrm>
            <a:off x="4846320" y="3383280"/>
            <a:ext cx="3840480" cy="9144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/>
        </p:spPr>
      </p:sp>
      <p:sp>
        <p:nvSpPr>
          <p:cNvPr id="20" name="kwdot_101"/>
          <p:cNvSpPr/>
          <p:nvPr/>
        </p:nvSpPr>
        <p:spPr>
          <a:xfrm>
            <a:off x="5029200" y="3657600"/>
            <a:ext cx="365760" cy="365760"/>
          </a:xfrm>
          <a:prstGeom prst="ellipse">
            <a:avLst/>
          </a:prstGeom>
          <a:solidFill>
            <a:srgbClr val="17A398"/>
          </a:solidFill>
          <a:ln/>
        </p:spPr>
      </p:sp>
      <p:sp>
        <p:nvSpPr>
          <p:cNvPr id="21" name="txt_102"/>
          <p:cNvSpPr txBox="1"/>
          <p:nvPr/>
        </p:nvSpPr>
        <p:spPr>
          <a:xfrm>
            <a:off x="5577840" y="3493008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Legs</a:t>
            </a:r>
            <a:endParaRPr lang="en-US" sz="1800" dirty="0"/>
          </a:p>
        </p:txBody>
      </p:sp>
      <p:sp>
        <p:nvSpPr>
          <p:cNvPr id="22" name="txt_103"/>
          <p:cNvSpPr txBox="1"/>
          <p:nvPr/>
        </p:nvSpPr>
        <p:spPr>
          <a:xfrm>
            <a:off x="5577840" y="3822192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The two shorter sides that meet at the right angle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Spot the hypotenuse</a:t>
            </a:r>
            <a:endParaRPr lang="en-US" sz="3200" dirty="0"/>
          </a:p>
        </p:txBody>
      </p:sp>
      <p:sp>
        <p:nvSpPr>
          <p:cNvPr id="3" name="poly_104"/>
          <p:cNvSpPr/>
          <p:nvPr/>
        </p:nvSpPr>
        <p:spPr>
          <a:xfrm>
            <a:off x="731520" y="1463040"/>
            <a:ext cx="2011680" cy="1828800"/>
          </a:xfrm>
          <a:custGeom>
            <a:avLst/>
            <a:gdLst/>
            <a:ahLst/>
            <a:cxnLst/>
            <a:rect l="l" t="t" r="r" b="b"/>
            <a:pathLst>
              <a:path w="2011680" h="1828800">
                <a:moveTo>
                  <a:pt x="2011680" y="0"/>
                </a:moveTo>
                <a:lnTo>
                  <a:pt x="0" y="0"/>
                </a:lnTo>
                <a:lnTo>
                  <a:pt x="2011680" y="1828800"/>
                </a:lnTo>
                <a:close/>
              </a:path>
            </a:pathLst>
          </a:custGeom>
          <a:solidFill>
            <a:srgbClr val="EEF2F8"/>
          </a:solidFill>
          <a:ln/>
        </p:spPr>
      </p:sp>
      <p:sp>
        <p:nvSpPr>
          <p:cNvPr id="4" name="line_105"/>
          <p:cNvSpPr/>
          <p:nvPr/>
        </p:nvSpPr>
        <p:spPr>
          <a:xfrm>
            <a:off x="731520" y="1463040"/>
            <a:ext cx="2011680" cy="914"/>
          </a:xfrm>
          <a:prstGeom prst="line">
            <a:avLst/>
          </a:prstGeom>
          <a:noFill/>
          <a:ln w="50800">
            <a:solidFill>
              <a:srgbClr val="3D4B63"/>
            </a:solidFill>
            <a:prstDash val="solid"/>
          </a:ln>
        </p:spPr>
      </p:sp>
      <p:sp>
        <p:nvSpPr>
          <p:cNvPr id="5" name="line_106"/>
          <p:cNvSpPr/>
          <p:nvPr/>
        </p:nvSpPr>
        <p:spPr>
          <a:xfrm>
            <a:off x="2743200" y="1463040"/>
            <a:ext cx="914" cy="1828800"/>
          </a:xfrm>
          <a:prstGeom prst="line">
            <a:avLst/>
          </a:prstGeom>
          <a:noFill/>
          <a:ln w="50800">
            <a:solidFill>
              <a:srgbClr val="3D4B63"/>
            </a:solidFill>
            <a:prstDash val="solid"/>
          </a:ln>
        </p:spPr>
      </p:sp>
      <p:sp>
        <p:nvSpPr>
          <p:cNvPr id="6" name="line_107"/>
          <p:cNvSpPr/>
          <p:nvPr/>
        </p:nvSpPr>
        <p:spPr>
          <a:xfrm>
            <a:off x="731520" y="1463040"/>
            <a:ext cx="2011680" cy="1828800"/>
          </a:xfrm>
          <a:prstGeom prst="line">
            <a:avLst/>
          </a:prstGeom>
          <a:noFill/>
          <a:ln w="50800">
            <a:solidFill>
              <a:srgbClr val="3D4B63"/>
            </a:solidFill>
            <a:prstDash val="solid"/>
          </a:ln>
        </p:spPr>
      </p:sp>
      <p:sp>
        <p:nvSpPr>
          <p:cNvPr id="7" name="poly_108"/>
          <p:cNvSpPr/>
          <p:nvPr/>
        </p:nvSpPr>
        <p:spPr>
          <a:xfrm>
            <a:off x="2578608" y="1463040"/>
            <a:ext cx="164592" cy="164592"/>
          </a:xfrm>
          <a:custGeom>
            <a:avLst/>
            <a:gdLst/>
            <a:ahLst/>
            <a:cxnLst/>
            <a:rect l="l" t="t" r="r" b="b"/>
            <a:pathLst>
              <a:path w="164592" h="164592">
                <a:moveTo>
                  <a:pt x="0" y="0"/>
                </a:moveTo>
                <a:lnTo>
                  <a:pt x="0" y="164592"/>
                </a:lnTo>
                <a:lnTo>
                  <a:pt x="164592" y="164592"/>
                </a:lnTo>
              </a:path>
            </a:pathLst>
          </a:custGeom>
          <a:ln w="15875">
            <a:solidFill>
              <a:srgbClr val="1B2A41"/>
            </a:solidFill>
            <a:prstDash val="solid"/>
          </a:ln>
        </p:spPr>
      </p:sp>
      <p:sp>
        <p:nvSpPr>
          <p:cNvPr id="8" name="lbl_109"/>
          <p:cNvSpPr txBox="1"/>
          <p:nvPr/>
        </p:nvSpPr>
        <p:spPr>
          <a:xfrm>
            <a:off x="599320" y="1039796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D4B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endParaRPr lang="en-US" sz="1800" dirty="0"/>
          </a:p>
        </p:txBody>
      </p:sp>
      <p:sp>
        <p:nvSpPr>
          <p:cNvPr id="9" name="lbl_110"/>
          <p:cNvSpPr txBox="1"/>
          <p:nvPr/>
        </p:nvSpPr>
        <p:spPr>
          <a:xfrm>
            <a:off x="1987092" y="2308074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D4B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endParaRPr lang="en-US" sz="1800" dirty="0"/>
          </a:p>
        </p:txBody>
      </p:sp>
      <p:sp>
        <p:nvSpPr>
          <p:cNvPr id="10" name="lbl_111"/>
          <p:cNvSpPr txBox="1"/>
          <p:nvPr/>
        </p:nvSpPr>
        <p:spPr>
          <a:xfrm>
            <a:off x="528540" y="237908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D4B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1800" dirty="0"/>
          </a:p>
        </p:txBody>
      </p:sp>
      <p:sp>
        <p:nvSpPr>
          <p:cNvPr id="11" name="poly_112"/>
          <p:cNvSpPr/>
          <p:nvPr/>
        </p:nvSpPr>
        <p:spPr>
          <a:xfrm>
            <a:off x="3474720" y="2377440"/>
            <a:ext cx="2560320" cy="1554480"/>
          </a:xfrm>
          <a:custGeom>
            <a:avLst/>
            <a:gdLst/>
            <a:ahLst/>
            <a:cxnLst/>
            <a:rect l="l" t="t" r="r" b="b"/>
            <a:pathLst>
              <a:path w="2560320" h="1554480">
                <a:moveTo>
                  <a:pt x="1097280" y="1554480"/>
                </a:moveTo>
                <a:lnTo>
                  <a:pt x="0" y="0"/>
                </a:lnTo>
                <a:lnTo>
                  <a:pt x="2560320" y="502920"/>
                </a:lnTo>
                <a:close/>
              </a:path>
            </a:pathLst>
          </a:custGeom>
          <a:solidFill>
            <a:srgbClr val="EEF2F8"/>
          </a:solidFill>
          <a:ln/>
        </p:spPr>
      </p:sp>
      <p:sp>
        <p:nvSpPr>
          <p:cNvPr id="12" name="line_113"/>
          <p:cNvSpPr/>
          <p:nvPr/>
        </p:nvSpPr>
        <p:spPr>
          <a:xfrm>
            <a:off x="3474720" y="2377440"/>
            <a:ext cx="1097280" cy="1554480"/>
          </a:xfrm>
          <a:prstGeom prst="line">
            <a:avLst/>
          </a:prstGeom>
          <a:noFill/>
          <a:ln w="50800">
            <a:solidFill>
              <a:srgbClr val="3D4B63"/>
            </a:solidFill>
            <a:prstDash val="solid"/>
          </a:ln>
        </p:spPr>
      </p:sp>
      <p:sp>
        <p:nvSpPr>
          <p:cNvPr id="13" name="line_114"/>
          <p:cNvSpPr/>
          <p:nvPr/>
        </p:nvSpPr>
        <p:spPr>
          <a:xfrm flipV="1">
            <a:off x="4572000" y="2880360"/>
            <a:ext cx="1463040" cy="1051560"/>
          </a:xfrm>
          <a:prstGeom prst="line">
            <a:avLst/>
          </a:prstGeom>
          <a:noFill/>
          <a:ln w="50800">
            <a:solidFill>
              <a:srgbClr val="3D4B63"/>
            </a:solidFill>
            <a:prstDash val="solid"/>
          </a:ln>
        </p:spPr>
      </p:sp>
      <p:sp>
        <p:nvSpPr>
          <p:cNvPr id="14" name="line_115"/>
          <p:cNvSpPr/>
          <p:nvPr/>
        </p:nvSpPr>
        <p:spPr>
          <a:xfrm>
            <a:off x="3474720" y="2377440"/>
            <a:ext cx="2560320" cy="502920"/>
          </a:xfrm>
          <a:prstGeom prst="line">
            <a:avLst/>
          </a:prstGeom>
          <a:noFill/>
          <a:ln w="50800">
            <a:solidFill>
              <a:srgbClr val="3D4B63"/>
            </a:solidFill>
            <a:prstDash val="solid"/>
          </a:ln>
        </p:spPr>
      </p:sp>
      <p:sp>
        <p:nvSpPr>
          <p:cNvPr id="15" name="poly_116"/>
          <p:cNvSpPr/>
          <p:nvPr/>
        </p:nvSpPr>
        <p:spPr>
          <a:xfrm>
            <a:off x="4477083" y="3701392"/>
            <a:ext cx="228569" cy="134466"/>
          </a:xfrm>
          <a:custGeom>
            <a:avLst/>
            <a:gdLst/>
            <a:ahLst/>
            <a:cxnLst/>
            <a:rect l="l" t="t" r="r" b="b"/>
            <a:pathLst>
              <a:path w="228569" h="134466">
                <a:moveTo>
                  <a:pt x="0" y="96062"/>
                </a:moveTo>
                <a:lnTo>
                  <a:pt x="133651" y="0"/>
                </a:lnTo>
                <a:lnTo>
                  <a:pt x="228569" y="134466"/>
                </a:lnTo>
              </a:path>
            </a:pathLst>
          </a:custGeom>
          <a:ln w="15875">
            <a:solidFill>
              <a:srgbClr val="1B2A41"/>
            </a:solidFill>
            <a:prstDash val="solid"/>
          </a:ln>
        </p:spPr>
      </p:sp>
      <p:sp>
        <p:nvSpPr>
          <p:cNvPr id="16" name="lbl_117"/>
          <p:cNvSpPr txBox="1"/>
          <p:nvPr/>
        </p:nvSpPr>
        <p:spPr>
          <a:xfrm>
            <a:off x="2745715" y="3008864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D4B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endParaRPr lang="en-US" sz="1800" dirty="0"/>
          </a:p>
        </p:txBody>
      </p:sp>
      <p:sp>
        <p:nvSpPr>
          <p:cNvPr id="17" name="lbl_118"/>
          <p:cNvSpPr txBox="1"/>
          <p:nvPr/>
        </p:nvSpPr>
        <p:spPr>
          <a:xfrm>
            <a:off x="4536771" y="335774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D4B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endParaRPr lang="en-US" sz="1800" dirty="0"/>
          </a:p>
        </p:txBody>
      </p:sp>
      <p:sp>
        <p:nvSpPr>
          <p:cNvPr id="18" name="lbl_119"/>
          <p:cNvSpPr txBox="1"/>
          <p:nvPr/>
        </p:nvSpPr>
        <p:spPr>
          <a:xfrm>
            <a:off x="3787167" y="2174363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D4B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endParaRPr lang="en-US" sz="1800" dirty="0"/>
          </a:p>
        </p:txBody>
      </p:sp>
      <p:sp>
        <p:nvSpPr>
          <p:cNvPr id="19" name="poly_120"/>
          <p:cNvSpPr/>
          <p:nvPr/>
        </p:nvSpPr>
        <p:spPr>
          <a:xfrm>
            <a:off x="6949440" y="1371600"/>
            <a:ext cx="1371600" cy="2651760"/>
          </a:xfrm>
          <a:custGeom>
            <a:avLst/>
            <a:gdLst/>
            <a:ahLst/>
            <a:cxnLst/>
            <a:rect l="l" t="t" r="r" b="b"/>
            <a:pathLst>
              <a:path w="1371600" h="2651760">
                <a:moveTo>
                  <a:pt x="1371600" y="2651760"/>
                </a:moveTo>
                <a:lnTo>
                  <a:pt x="0" y="2651760"/>
                </a:lnTo>
                <a:lnTo>
                  <a:pt x="1371600" y="0"/>
                </a:lnTo>
                <a:close/>
              </a:path>
            </a:pathLst>
          </a:custGeom>
          <a:solidFill>
            <a:srgbClr val="EEF2F8"/>
          </a:solidFill>
          <a:ln/>
        </p:spPr>
      </p:sp>
      <p:sp>
        <p:nvSpPr>
          <p:cNvPr id="20" name="line_121"/>
          <p:cNvSpPr/>
          <p:nvPr/>
        </p:nvSpPr>
        <p:spPr>
          <a:xfrm>
            <a:off x="6949440" y="4023360"/>
            <a:ext cx="1371600" cy="914"/>
          </a:xfrm>
          <a:prstGeom prst="line">
            <a:avLst/>
          </a:prstGeom>
          <a:noFill/>
          <a:ln w="50800">
            <a:solidFill>
              <a:srgbClr val="3D4B63"/>
            </a:solidFill>
            <a:prstDash val="solid"/>
          </a:ln>
        </p:spPr>
      </p:sp>
      <p:sp>
        <p:nvSpPr>
          <p:cNvPr id="21" name="line_122"/>
          <p:cNvSpPr/>
          <p:nvPr/>
        </p:nvSpPr>
        <p:spPr>
          <a:xfrm>
            <a:off x="8321040" y="1371600"/>
            <a:ext cx="914" cy="2651760"/>
          </a:xfrm>
          <a:prstGeom prst="line">
            <a:avLst/>
          </a:prstGeom>
          <a:noFill/>
          <a:ln w="50800">
            <a:solidFill>
              <a:srgbClr val="3D4B63"/>
            </a:solidFill>
            <a:prstDash val="solid"/>
          </a:ln>
        </p:spPr>
      </p:sp>
      <p:sp>
        <p:nvSpPr>
          <p:cNvPr id="22" name="line_123"/>
          <p:cNvSpPr/>
          <p:nvPr/>
        </p:nvSpPr>
        <p:spPr>
          <a:xfrm flipV="1">
            <a:off x="6949440" y="1371600"/>
            <a:ext cx="1371600" cy="2651760"/>
          </a:xfrm>
          <a:prstGeom prst="line">
            <a:avLst/>
          </a:prstGeom>
          <a:noFill/>
          <a:ln w="50800">
            <a:solidFill>
              <a:srgbClr val="3D4B63"/>
            </a:solidFill>
            <a:prstDash val="solid"/>
          </a:ln>
        </p:spPr>
      </p:sp>
      <p:sp>
        <p:nvSpPr>
          <p:cNvPr id="23" name="poly_124"/>
          <p:cNvSpPr/>
          <p:nvPr/>
        </p:nvSpPr>
        <p:spPr>
          <a:xfrm>
            <a:off x="8156448" y="3858768"/>
            <a:ext cx="164592" cy="164592"/>
          </a:xfrm>
          <a:custGeom>
            <a:avLst/>
            <a:gdLst/>
            <a:ahLst/>
            <a:cxnLst/>
            <a:rect l="l" t="t" r="r" b="b"/>
            <a:pathLst>
              <a:path w="164592" h="164592">
                <a:moveTo>
                  <a:pt x="0" y="164592"/>
                </a:moveTo>
                <a:lnTo>
                  <a:pt x="0" y="0"/>
                </a:lnTo>
                <a:lnTo>
                  <a:pt x="164592" y="0"/>
                </a:lnTo>
              </a:path>
            </a:pathLst>
          </a:custGeom>
          <a:ln w="15875">
            <a:solidFill>
              <a:srgbClr val="1B2A41"/>
            </a:solidFill>
            <a:prstDash val="solid"/>
          </a:ln>
        </p:spPr>
      </p:sp>
      <p:sp>
        <p:nvSpPr>
          <p:cNvPr id="24" name="lbl_125"/>
          <p:cNvSpPr txBox="1"/>
          <p:nvPr/>
        </p:nvSpPr>
        <p:spPr>
          <a:xfrm>
            <a:off x="6560715" y="4106062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D4B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endParaRPr lang="en-US" sz="1800" dirty="0"/>
          </a:p>
        </p:txBody>
      </p:sp>
      <p:sp>
        <p:nvSpPr>
          <p:cNvPr id="25" name="lbl_126"/>
          <p:cNvSpPr txBox="1"/>
          <p:nvPr/>
        </p:nvSpPr>
        <p:spPr>
          <a:xfrm>
            <a:off x="7512433" y="2323942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D4B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endParaRPr lang="en-US" sz="1800" dirty="0"/>
          </a:p>
        </p:txBody>
      </p:sp>
      <p:sp>
        <p:nvSpPr>
          <p:cNvPr id="26" name="lbl_127"/>
          <p:cNvSpPr txBox="1"/>
          <p:nvPr/>
        </p:nvSpPr>
        <p:spPr>
          <a:xfrm>
            <a:off x="6503371" y="2270944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D4B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endParaRPr lang="en-US" sz="1800" dirty="0"/>
          </a:p>
        </p:txBody>
      </p:sp>
      <p:sp>
        <p:nvSpPr>
          <p:cNvPr id="27" name="badge_128"/>
          <p:cNvSpPr/>
          <p:nvPr/>
        </p:nvSpPr>
        <p:spPr>
          <a:xfrm>
            <a:off x="457200" y="1188720"/>
            <a:ext cx="365760" cy="365760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28" name="badgeTxt_129"/>
          <p:cNvSpPr txBox="1"/>
          <p:nvPr/>
        </p:nvSpPr>
        <p:spPr>
          <a:xfrm>
            <a:off x="457200" y="11887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A</a:t>
            </a:r>
            <a:endParaRPr lang="en-US" sz="1400" dirty="0"/>
          </a:p>
        </p:txBody>
      </p:sp>
      <p:sp>
        <p:nvSpPr>
          <p:cNvPr id="29" name="badge_130"/>
          <p:cNvSpPr/>
          <p:nvPr/>
        </p:nvSpPr>
        <p:spPr>
          <a:xfrm>
            <a:off x="3383280" y="3749040"/>
            <a:ext cx="365760" cy="365760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30" name="badgeTxt_131"/>
          <p:cNvSpPr txBox="1"/>
          <p:nvPr/>
        </p:nvSpPr>
        <p:spPr>
          <a:xfrm>
            <a:off x="3383280" y="37490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B</a:t>
            </a:r>
            <a:endParaRPr lang="en-US" sz="1400" dirty="0"/>
          </a:p>
        </p:txBody>
      </p:sp>
      <p:sp>
        <p:nvSpPr>
          <p:cNvPr id="31" name="badge_132"/>
          <p:cNvSpPr/>
          <p:nvPr/>
        </p:nvSpPr>
        <p:spPr>
          <a:xfrm>
            <a:off x="6492240" y="1188720"/>
            <a:ext cx="365760" cy="365760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32" name="badgeTxt_133"/>
          <p:cNvSpPr txBox="1"/>
          <p:nvPr/>
        </p:nvSpPr>
        <p:spPr>
          <a:xfrm>
            <a:off x="6492240" y="11887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C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Spot the hypotenuse: answers</a:t>
            </a:r>
            <a:endParaRPr lang="en-US" sz="3200" dirty="0"/>
          </a:p>
        </p:txBody>
      </p:sp>
      <p:sp>
        <p:nvSpPr>
          <p:cNvPr id="3" name="poly_134"/>
          <p:cNvSpPr/>
          <p:nvPr/>
        </p:nvSpPr>
        <p:spPr>
          <a:xfrm>
            <a:off x="731520" y="1463040"/>
            <a:ext cx="2011680" cy="1828800"/>
          </a:xfrm>
          <a:custGeom>
            <a:avLst/>
            <a:gdLst/>
            <a:ahLst/>
            <a:cxnLst/>
            <a:rect l="l" t="t" r="r" b="b"/>
            <a:pathLst>
              <a:path w="2011680" h="1828800">
                <a:moveTo>
                  <a:pt x="2011680" y="0"/>
                </a:moveTo>
                <a:lnTo>
                  <a:pt x="0" y="0"/>
                </a:lnTo>
                <a:lnTo>
                  <a:pt x="2011680" y="1828800"/>
                </a:lnTo>
                <a:close/>
              </a:path>
            </a:pathLst>
          </a:custGeom>
          <a:solidFill>
            <a:srgbClr val="EEF2F8"/>
          </a:solidFill>
          <a:ln/>
        </p:spPr>
      </p:sp>
      <p:sp>
        <p:nvSpPr>
          <p:cNvPr id="4" name="line_135"/>
          <p:cNvSpPr/>
          <p:nvPr/>
        </p:nvSpPr>
        <p:spPr>
          <a:xfrm>
            <a:off x="731520" y="1463040"/>
            <a:ext cx="2011680" cy="914"/>
          </a:xfrm>
          <a:prstGeom prst="line">
            <a:avLst/>
          </a:prstGeom>
          <a:noFill/>
          <a:ln w="50800">
            <a:solidFill>
              <a:srgbClr val="17A398"/>
            </a:solidFill>
            <a:prstDash val="solid"/>
          </a:ln>
        </p:spPr>
      </p:sp>
      <p:sp>
        <p:nvSpPr>
          <p:cNvPr id="5" name="line_136"/>
          <p:cNvSpPr/>
          <p:nvPr/>
        </p:nvSpPr>
        <p:spPr>
          <a:xfrm>
            <a:off x="2743200" y="1463040"/>
            <a:ext cx="914" cy="1828800"/>
          </a:xfrm>
          <a:prstGeom prst="line">
            <a:avLst/>
          </a:prstGeom>
          <a:noFill/>
          <a:ln w="50800">
            <a:solidFill>
              <a:srgbClr val="17A398"/>
            </a:solidFill>
            <a:prstDash val="solid"/>
          </a:ln>
        </p:spPr>
      </p:sp>
      <p:sp>
        <p:nvSpPr>
          <p:cNvPr id="6" name="line_137"/>
          <p:cNvSpPr/>
          <p:nvPr/>
        </p:nvSpPr>
        <p:spPr>
          <a:xfrm>
            <a:off x="731520" y="1463040"/>
            <a:ext cx="2011680" cy="1828800"/>
          </a:xfrm>
          <a:prstGeom prst="line">
            <a:avLst/>
          </a:prstGeom>
          <a:noFill/>
          <a:ln w="50800">
            <a:solidFill>
              <a:srgbClr val="E4572E"/>
            </a:solidFill>
            <a:prstDash val="solid"/>
          </a:ln>
        </p:spPr>
      </p:sp>
      <p:sp>
        <p:nvSpPr>
          <p:cNvPr id="7" name="poly_138"/>
          <p:cNvSpPr/>
          <p:nvPr/>
        </p:nvSpPr>
        <p:spPr>
          <a:xfrm>
            <a:off x="2578608" y="1463040"/>
            <a:ext cx="164592" cy="164592"/>
          </a:xfrm>
          <a:custGeom>
            <a:avLst/>
            <a:gdLst/>
            <a:ahLst/>
            <a:cxnLst/>
            <a:rect l="l" t="t" r="r" b="b"/>
            <a:pathLst>
              <a:path w="164592" h="164592">
                <a:moveTo>
                  <a:pt x="0" y="0"/>
                </a:moveTo>
                <a:lnTo>
                  <a:pt x="0" y="164592"/>
                </a:lnTo>
                <a:lnTo>
                  <a:pt x="164592" y="164592"/>
                </a:lnTo>
              </a:path>
            </a:pathLst>
          </a:custGeom>
          <a:ln w="15875">
            <a:solidFill>
              <a:srgbClr val="1B2A41"/>
            </a:solidFill>
            <a:prstDash val="solid"/>
          </a:ln>
        </p:spPr>
      </p:sp>
      <p:sp>
        <p:nvSpPr>
          <p:cNvPr id="8" name="lbl_139"/>
          <p:cNvSpPr txBox="1"/>
          <p:nvPr/>
        </p:nvSpPr>
        <p:spPr>
          <a:xfrm>
            <a:off x="599320" y="1039796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endParaRPr lang="en-US" sz="1800" dirty="0"/>
          </a:p>
        </p:txBody>
      </p:sp>
      <p:sp>
        <p:nvSpPr>
          <p:cNvPr id="9" name="lbl_140"/>
          <p:cNvSpPr txBox="1"/>
          <p:nvPr/>
        </p:nvSpPr>
        <p:spPr>
          <a:xfrm>
            <a:off x="1987092" y="2308074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endParaRPr lang="en-US" sz="1800" dirty="0"/>
          </a:p>
        </p:txBody>
      </p:sp>
      <p:sp>
        <p:nvSpPr>
          <p:cNvPr id="10" name="lbl_141"/>
          <p:cNvSpPr txBox="1"/>
          <p:nvPr/>
        </p:nvSpPr>
        <p:spPr>
          <a:xfrm>
            <a:off x="528540" y="237908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1800" dirty="0"/>
          </a:p>
        </p:txBody>
      </p:sp>
      <p:sp>
        <p:nvSpPr>
          <p:cNvPr id="11" name="poly_142"/>
          <p:cNvSpPr/>
          <p:nvPr/>
        </p:nvSpPr>
        <p:spPr>
          <a:xfrm>
            <a:off x="3474720" y="2377440"/>
            <a:ext cx="2560320" cy="1554480"/>
          </a:xfrm>
          <a:custGeom>
            <a:avLst/>
            <a:gdLst/>
            <a:ahLst/>
            <a:cxnLst/>
            <a:rect l="l" t="t" r="r" b="b"/>
            <a:pathLst>
              <a:path w="2560320" h="1554480">
                <a:moveTo>
                  <a:pt x="1097280" y="1554480"/>
                </a:moveTo>
                <a:lnTo>
                  <a:pt x="0" y="0"/>
                </a:lnTo>
                <a:lnTo>
                  <a:pt x="2560320" y="502920"/>
                </a:lnTo>
                <a:close/>
              </a:path>
            </a:pathLst>
          </a:custGeom>
          <a:solidFill>
            <a:srgbClr val="EEF2F8"/>
          </a:solidFill>
          <a:ln/>
        </p:spPr>
      </p:sp>
      <p:sp>
        <p:nvSpPr>
          <p:cNvPr id="12" name="line_143"/>
          <p:cNvSpPr/>
          <p:nvPr/>
        </p:nvSpPr>
        <p:spPr>
          <a:xfrm>
            <a:off x="3474720" y="2377440"/>
            <a:ext cx="1097280" cy="1554480"/>
          </a:xfrm>
          <a:prstGeom prst="line">
            <a:avLst/>
          </a:prstGeom>
          <a:noFill/>
          <a:ln w="50800">
            <a:solidFill>
              <a:srgbClr val="17A398"/>
            </a:solidFill>
            <a:prstDash val="solid"/>
          </a:ln>
        </p:spPr>
      </p:sp>
      <p:sp>
        <p:nvSpPr>
          <p:cNvPr id="13" name="line_144"/>
          <p:cNvSpPr/>
          <p:nvPr/>
        </p:nvSpPr>
        <p:spPr>
          <a:xfrm flipV="1">
            <a:off x="4572000" y="2880360"/>
            <a:ext cx="1463040" cy="1051560"/>
          </a:xfrm>
          <a:prstGeom prst="line">
            <a:avLst/>
          </a:prstGeom>
          <a:noFill/>
          <a:ln w="50800">
            <a:solidFill>
              <a:srgbClr val="17A398"/>
            </a:solidFill>
            <a:prstDash val="solid"/>
          </a:ln>
        </p:spPr>
      </p:sp>
      <p:sp>
        <p:nvSpPr>
          <p:cNvPr id="14" name="line_145"/>
          <p:cNvSpPr/>
          <p:nvPr/>
        </p:nvSpPr>
        <p:spPr>
          <a:xfrm>
            <a:off x="3474720" y="2377440"/>
            <a:ext cx="2560320" cy="502920"/>
          </a:xfrm>
          <a:prstGeom prst="line">
            <a:avLst/>
          </a:prstGeom>
          <a:noFill/>
          <a:ln w="50800">
            <a:solidFill>
              <a:srgbClr val="E4572E"/>
            </a:solidFill>
            <a:prstDash val="solid"/>
          </a:ln>
        </p:spPr>
      </p:sp>
      <p:sp>
        <p:nvSpPr>
          <p:cNvPr id="15" name="poly_146"/>
          <p:cNvSpPr/>
          <p:nvPr/>
        </p:nvSpPr>
        <p:spPr>
          <a:xfrm>
            <a:off x="4477083" y="3701392"/>
            <a:ext cx="228569" cy="134466"/>
          </a:xfrm>
          <a:custGeom>
            <a:avLst/>
            <a:gdLst/>
            <a:ahLst/>
            <a:cxnLst/>
            <a:rect l="l" t="t" r="r" b="b"/>
            <a:pathLst>
              <a:path w="228569" h="134466">
                <a:moveTo>
                  <a:pt x="0" y="96062"/>
                </a:moveTo>
                <a:lnTo>
                  <a:pt x="133651" y="0"/>
                </a:lnTo>
                <a:lnTo>
                  <a:pt x="228569" y="134466"/>
                </a:lnTo>
              </a:path>
            </a:pathLst>
          </a:custGeom>
          <a:ln w="15875">
            <a:solidFill>
              <a:srgbClr val="1B2A41"/>
            </a:solidFill>
            <a:prstDash val="solid"/>
          </a:ln>
        </p:spPr>
      </p:sp>
      <p:sp>
        <p:nvSpPr>
          <p:cNvPr id="16" name="lbl_147"/>
          <p:cNvSpPr txBox="1"/>
          <p:nvPr/>
        </p:nvSpPr>
        <p:spPr>
          <a:xfrm>
            <a:off x="2745715" y="3008864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endParaRPr lang="en-US" sz="1800" dirty="0"/>
          </a:p>
        </p:txBody>
      </p:sp>
      <p:sp>
        <p:nvSpPr>
          <p:cNvPr id="17" name="lbl_148"/>
          <p:cNvSpPr txBox="1"/>
          <p:nvPr/>
        </p:nvSpPr>
        <p:spPr>
          <a:xfrm>
            <a:off x="4536771" y="335774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endParaRPr lang="en-US" sz="1800" dirty="0"/>
          </a:p>
        </p:txBody>
      </p:sp>
      <p:sp>
        <p:nvSpPr>
          <p:cNvPr id="18" name="lbl_149"/>
          <p:cNvSpPr txBox="1"/>
          <p:nvPr/>
        </p:nvSpPr>
        <p:spPr>
          <a:xfrm>
            <a:off x="3787167" y="2174363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endParaRPr lang="en-US" sz="1800" dirty="0"/>
          </a:p>
        </p:txBody>
      </p:sp>
      <p:sp>
        <p:nvSpPr>
          <p:cNvPr id="19" name="poly_150"/>
          <p:cNvSpPr/>
          <p:nvPr/>
        </p:nvSpPr>
        <p:spPr>
          <a:xfrm>
            <a:off x="6949440" y="1371600"/>
            <a:ext cx="1371600" cy="2651760"/>
          </a:xfrm>
          <a:custGeom>
            <a:avLst/>
            <a:gdLst/>
            <a:ahLst/>
            <a:cxnLst/>
            <a:rect l="l" t="t" r="r" b="b"/>
            <a:pathLst>
              <a:path w="1371600" h="2651760">
                <a:moveTo>
                  <a:pt x="1371600" y="2651760"/>
                </a:moveTo>
                <a:lnTo>
                  <a:pt x="0" y="2651760"/>
                </a:lnTo>
                <a:lnTo>
                  <a:pt x="1371600" y="0"/>
                </a:lnTo>
                <a:close/>
              </a:path>
            </a:pathLst>
          </a:custGeom>
          <a:solidFill>
            <a:srgbClr val="EEF2F8"/>
          </a:solidFill>
          <a:ln/>
        </p:spPr>
      </p:sp>
      <p:sp>
        <p:nvSpPr>
          <p:cNvPr id="20" name="line_151"/>
          <p:cNvSpPr/>
          <p:nvPr/>
        </p:nvSpPr>
        <p:spPr>
          <a:xfrm>
            <a:off x="6949440" y="4023360"/>
            <a:ext cx="1371600" cy="914"/>
          </a:xfrm>
          <a:prstGeom prst="line">
            <a:avLst/>
          </a:prstGeom>
          <a:noFill/>
          <a:ln w="50800">
            <a:solidFill>
              <a:srgbClr val="17A398"/>
            </a:solidFill>
            <a:prstDash val="solid"/>
          </a:ln>
        </p:spPr>
      </p:sp>
      <p:sp>
        <p:nvSpPr>
          <p:cNvPr id="21" name="line_152"/>
          <p:cNvSpPr/>
          <p:nvPr/>
        </p:nvSpPr>
        <p:spPr>
          <a:xfrm>
            <a:off x="8321040" y="1371600"/>
            <a:ext cx="914" cy="2651760"/>
          </a:xfrm>
          <a:prstGeom prst="line">
            <a:avLst/>
          </a:prstGeom>
          <a:noFill/>
          <a:ln w="50800">
            <a:solidFill>
              <a:srgbClr val="17A398"/>
            </a:solidFill>
            <a:prstDash val="solid"/>
          </a:ln>
        </p:spPr>
      </p:sp>
      <p:sp>
        <p:nvSpPr>
          <p:cNvPr id="22" name="line_153"/>
          <p:cNvSpPr/>
          <p:nvPr/>
        </p:nvSpPr>
        <p:spPr>
          <a:xfrm flipV="1">
            <a:off x="6949440" y="1371600"/>
            <a:ext cx="1371600" cy="2651760"/>
          </a:xfrm>
          <a:prstGeom prst="line">
            <a:avLst/>
          </a:prstGeom>
          <a:noFill/>
          <a:ln w="50800">
            <a:solidFill>
              <a:srgbClr val="E4572E"/>
            </a:solidFill>
            <a:prstDash val="solid"/>
          </a:ln>
        </p:spPr>
      </p:sp>
      <p:sp>
        <p:nvSpPr>
          <p:cNvPr id="23" name="poly_154"/>
          <p:cNvSpPr/>
          <p:nvPr/>
        </p:nvSpPr>
        <p:spPr>
          <a:xfrm>
            <a:off x="8156448" y="3858768"/>
            <a:ext cx="164592" cy="164592"/>
          </a:xfrm>
          <a:custGeom>
            <a:avLst/>
            <a:gdLst/>
            <a:ahLst/>
            <a:cxnLst/>
            <a:rect l="l" t="t" r="r" b="b"/>
            <a:pathLst>
              <a:path w="164592" h="164592">
                <a:moveTo>
                  <a:pt x="0" y="164592"/>
                </a:moveTo>
                <a:lnTo>
                  <a:pt x="0" y="0"/>
                </a:lnTo>
                <a:lnTo>
                  <a:pt x="164592" y="0"/>
                </a:lnTo>
              </a:path>
            </a:pathLst>
          </a:custGeom>
          <a:ln w="15875">
            <a:solidFill>
              <a:srgbClr val="1B2A41"/>
            </a:solidFill>
            <a:prstDash val="solid"/>
          </a:ln>
        </p:spPr>
      </p:sp>
      <p:sp>
        <p:nvSpPr>
          <p:cNvPr id="24" name="lbl_155"/>
          <p:cNvSpPr txBox="1"/>
          <p:nvPr/>
        </p:nvSpPr>
        <p:spPr>
          <a:xfrm>
            <a:off x="6560715" y="4106062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endParaRPr lang="en-US" sz="1800" dirty="0"/>
          </a:p>
        </p:txBody>
      </p:sp>
      <p:sp>
        <p:nvSpPr>
          <p:cNvPr id="25" name="lbl_156"/>
          <p:cNvSpPr txBox="1"/>
          <p:nvPr/>
        </p:nvSpPr>
        <p:spPr>
          <a:xfrm>
            <a:off x="7512433" y="2323942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endParaRPr lang="en-US" sz="1800" dirty="0"/>
          </a:p>
        </p:txBody>
      </p:sp>
      <p:sp>
        <p:nvSpPr>
          <p:cNvPr id="26" name="lbl_157"/>
          <p:cNvSpPr txBox="1"/>
          <p:nvPr/>
        </p:nvSpPr>
        <p:spPr>
          <a:xfrm>
            <a:off x="6503371" y="2270944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endParaRPr lang="en-US" sz="1800" dirty="0"/>
          </a:p>
        </p:txBody>
      </p:sp>
      <p:sp>
        <p:nvSpPr>
          <p:cNvPr id="27" name="badge_158"/>
          <p:cNvSpPr/>
          <p:nvPr/>
        </p:nvSpPr>
        <p:spPr>
          <a:xfrm>
            <a:off x="457200" y="1188720"/>
            <a:ext cx="365760" cy="365760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28" name="badgeTxt_159"/>
          <p:cNvSpPr txBox="1"/>
          <p:nvPr/>
        </p:nvSpPr>
        <p:spPr>
          <a:xfrm>
            <a:off x="457200" y="11887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A</a:t>
            </a:r>
            <a:endParaRPr lang="en-US" sz="1400" dirty="0"/>
          </a:p>
        </p:txBody>
      </p:sp>
      <p:sp>
        <p:nvSpPr>
          <p:cNvPr id="29" name="badge_160"/>
          <p:cNvSpPr/>
          <p:nvPr/>
        </p:nvSpPr>
        <p:spPr>
          <a:xfrm>
            <a:off x="3383280" y="3749040"/>
            <a:ext cx="365760" cy="365760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30" name="badgeTxt_161"/>
          <p:cNvSpPr txBox="1"/>
          <p:nvPr/>
        </p:nvSpPr>
        <p:spPr>
          <a:xfrm>
            <a:off x="3383280" y="37490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B</a:t>
            </a:r>
            <a:endParaRPr lang="en-US" sz="1400" dirty="0"/>
          </a:p>
        </p:txBody>
      </p:sp>
      <p:sp>
        <p:nvSpPr>
          <p:cNvPr id="31" name="badge_162"/>
          <p:cNvSpPr/>
          <p:nvPr/>
        </p:nvSpPr>
        <p:spPr>
          <a:xfrm>
            <a:off x="6492240" y="1188720"/>
            <a:ext cx="365760" cy="365760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32" name="badgeTxt_163"/>
          <p:cNvSpPr txBox="1"/>
          <p:nvPr/>
        </p:nvSpPr>
        <p:spPr>
          <a:xfrm>
            <a:off x="6492240" y="11887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C</a:t>
            </a:r>
            <a:endParaRPr lang="en-US" sz="1400" dirty="0"/>
          </a:p>
        </p:txBody>
      </p:sp>
      <p:sp>
        <p:nvSpPr>
          <p:cNvPr id="33" name="txt_164"/>
          <p:cNvSpPr txBox="1"/>
          <p:nvPr/>
        </p:nvSpPr>
        <p:spPr>
          <a:xfrm>
            <a:off x="457200" y="42976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A: r     B: z     C: k</a:t>
            </a:r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   Each one is opposite the right angle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special about the squares?</a:t>
            </a:r>
            <a:endParaRPr lang="en-US" sz="3200" dirty="0"/>
          </a:p>
        </p:txBody>
      </p:sp>
      <p:sp>
        <p:nvSpPr>
          <p:cNvPr id="3" name="poly_165"/>
          <p:cNvSpPr/>
          <p:nvPr/>
        </p:nvSpPr>
        <p:spPr>
          <a:xfrm>
            <a:off x="1920240" y="3310128"/>
            <a:ext cx="1298448" cy="1298448"/>
          </a:xfrm>
          <a:custGeom>
            <a:avLst/>
            <a:gdLst/>
            <a:ahLst/>
            <a:cxnLst/>
            <a:rect l="l" t="t" r="r" b="b"/>
            <a:pathLst>
              <a:path w="1298448" h="1298448">
                <a:moveTo>
                  <a:pt x="0" y="0"/>
                </a:moveTo>
                <a:lnTo>
                  <a:pt x="1298448" y="0"/>
                </a:lnTo>
                <a:lnTo>
                  <a:pt x="1298448" y="1298448"/>
                </a:lnTo>
                <a:lnTo>
                  <a:pt x="0" y="1298448"/>
                </a:lnTo>
                <a:close/>
              </a:path>
            </a:pathLst>
          </a:custGeom>
          <a:solidFill>
            <a:srgbClr val="D1F0EC"/>
          </a:solidFill>
          <a:ln w="25400">
            <a:solidFill>
              <a:srgbClr val="17A398"/>
            </a:solidFill>
            <a:prstDash val="solid"/>
          </a:ln>
        </p:spPr>
      </p:sp>
      <p:sp>
        <p:nvSpPr>
          <p:cNvPr id="4" name="poly_166"/>
          <p:cNvSpPr/>
          <p:nvPr/>
        </p:nvSpPr>
        <p:spPr>
          <a:xfrm>
            <a:off x="946404" y="2336292"/>
            <a:ext cx="973836" cy="973836"/>
          </a:xfrm>
          <a:custGeom>
            <a:avLst/>
            <a:gdLst/>
            <a:ahLst/>
            <a:cxnLst/>
            <a:rect l="l" t="t" r="r" b="b"/>
            <a:pathLst>
              <a:path w="973836" h="973836">
                <a:moveTo>
                  <a:pt x="973836" y="973836"/>
                </a:moveTo>
                <a:lnTo>
                  <a:pt x="973836" y="0"/>
                </a:lnTo>
                <a:lnTo>
                  <a:pt x="0" y="0"/>
                </a:lnTo>
                <a:lnTo>
                  <a:pt x="0" y="973836"/>
                </a:lnTo>
                <a:close/>
              </a:path>
            </a:pathLst>
          </a:custGeom>
          <a:solidFill>
            <a:srgbClr val="D1F0EC"/>
          </a:solidFill>
          <a:ln w="25400">
            <a:solidFill>
              <a:srgbClr val="17A398"/>
            </a:solidFill>
            <a:prstDash val="solid"/>
          </a:ln>
        </p:spPr>
      </p:sp>
      <p:sp>
        <p:nvSpPr>
          <p:cNvPr id="5" name="poly_167"/>
          <p:cNvSpPr/>
          <p:nvPr/>
        </p:nvSpPr>
        <p:spPr>
          <a:xfrm>
            <a:off x="1920240" y="1037844"/>
            <a:ext cx="2272284" cy="2272284"/>
          </a:xfrm>
          <a:custGeom>
            <a:avLst/>
            <a:gdLst/>
            <a:ahLst/>
            <a:cxnLst/>
            <a:rect l="l" t="t" r="r" b="b"/>
            <a:pathLst>
              <a:path w="2272284" h="2272284">
                <a:moveTo>
                  <a:pt x="0" y="1298448"/>
                </a:moveTo>
                <a:lnTo>
                  <a:pt x="1298448" y="2272284"/>
                </a:lnTo>
                <a:lnTo>
                  <a:pt x="2272284" y="973836"/>
                </a:lnTo>
                <a:lnTo>
                  <a:pt x="973836" y="0"/>
                </a:lnTo>
                <a:close/>
              </a:path>
            </a:pathLst>
          </a:custGeom>
          <a:solidFill>
            <a:srgbClr val="FADBD2"/>
          </a:solidFill>
          <a:ln w="25400">
            <a:solidFill>
              <a:srgbClr val="E4572E"/>
            </a:solidFill>
            <a:prstDash val="solid"/>
          </a:ln>
        </p:spPr>
      </p:sp>
      <p:sp>
        <p:nvSpPr>
          <p:cNvPr id="6" name="poly_168"/>
          <p:cNvSpPr/>
          <p:nvPr/>
        </p:nvSpPr>
        <p:spPr>
          <a:xfrm>
            <a:off x="1920240" y="2336292"/>
            <a:ext cx="1298448" cy="973836"/>
          </a:xfrm>
          <a:custGeom>
            <a:avLst/>
            <a:gdLst/>
            <a:ahLst/>
            <a:cxnLst/>
            <a:rect l="l" t="t" r="r" b="b"/>
            <a:pathLst>
              <a:path w="1298448" h="973836">
                <a:moveTo>
                  <a:pt x="0" y="973836"/>
                </a:moveTo>
                <a:lnTo>
                  <a:pt x="1298448" y="973836"/>
                </a:lnTo>
                <a:lnTo>
                  <a:pt x="0" y="0"/>
                </a:lnTo>
                <a:close/>
              </a:path>
            </a:pathLst>
          </a:custGeom>
          <a:solidFill>
            <a:srgbClr val="EEF2F8"/>
          </a:solidFill>
          <a:ln/>
        </p:spPr>
      </p:sp>
      <p:sp>
        <p:nvSpPr>
          <p:cNvPr id="7" name="line_169"/>
          <p:cNvSpPr/>
          <p:nvPr/>
        </p:nvSpPr>
        <p:spPr>
          <a:xfrm>
            <a:off x="1920240" y="3310128"/>
            <a:ext cx="1298448" cy="914"/>
          </a:xfrm>
          <a:prstGeom prst="line">
            <a:avLst/>
          </a:prstGeom>
          <a:noFill/>
          <a:ln w="50800">
            <a:solidFill>
              <a:srgbClr val="17A398"/>
            </a:solidFill>
            <a:prstDash val="solid"/>
          </a:ln>
        </p:spPr>
      </p:sp>
      <p:sp>
        <p:nvSpPr>
          <p:cNvPr id="8" name="line_170"/>
          <p:cNvSpPr/>
          <p:nvPr/>
        </p:nvSpPr>
        <p:spPr>
          <a:xfrm>
            <a:off x="1920240" y="2336292"/>
            <a:ext cx="914" cy="973836"/>
          </a:xfrm>
          <a:prstGeom prst="line">
            <a:avLst/>
          </a:prstGeom>
          <a:noFill/>
          <a:ln w="50800">
            <a:solidFill>
              <a:srgbClr val="17A398"/>
            </a:solidFill>
            <a:prstDash val="solid"/>
          </a:ln>
        </p:spPr>
      </p:sp>
      <p:sp>
        <p:nvSpPr>
          <p:cNvPr id="9" name="line_171"/>
          <p:cNvSpPr/>
          <p:nvPr/>
        </p:nvSpPr>
        <p:spPr>
          <a:xfrm>
            <a:off x="1920240" y="2336292"/>
            <a:ext cx="1298448" cy="973836"/>
          </a:xfrm>
          <a:prstGeom prst="line">
            <a:avLst/>
          </a:prstGeom>
          <a:noFill/>
          <a:ln w="50800">
            <a:solidFill>
              <a:srgbClr val="E4572E"/>
            </a:solidFill>
            <a:prstDash val="solid"/>
          </a:ln>
        </p:spPr>
      </p:sp>
      <p:sp>
        <p:nvSpPr>
          <p:cNvPr id="10" name="poly_172"/>
          <p:cNvSpPr/>
          <p:nvPr/>
        </p:nvSpPr>
        <p:spPr>
          <a:xfrm>
            <a:off x="1920240" y="3200400"/>
            <a:ext cx="109728" cy="109728"/>
          </a:xfrm>
          <a:custGeom>
            <a:avLst/>
            <a:gdLst/>
            <a:ahLst/>
            <a:cxnLst/>
            <a:rect l="l" t="t" r="r" b="b"/>
            <a:pathLst>
              <a:path w="109728" h="109728">
                <a:moveTo>
                  <a:pt x="109728" y="109728"/>
                </a:moveTo>
                <a:lnTo>
                  <a:pt x="109728" y="0"/>
                </a:lnTo>
                <a:lnTo>
                  <a:pt x="0" y="0"/>
                </a:lnTo>
              </a:path>
            </a:pathLst>
          </a:custGeom>
          <a:ln w="15875">
            <a:solidFill>
              <a:srgbClr val="1B2A41"/>
            </a:solidFill>
            <a:prstDash val="solid"/>
          </a:ln>
        </p:spPr>
      </p:sp>
      <p:sp>
        <p:nvSpPr>
          <p:cNvPr id="11" name="lbl_173"/>
          <p:cNvSpPr txBox="1"/>
          <p:nvPr/>
        </p:nvSpPr>
        <p:spPr>
          <a:xfrm>
            <a:off x="1482469" y="3005516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12" name="lbl_174"/>
          <p:cNvSpPr txBox="1"/>
          <p:nvPr/>
        </p:nvSpPr>
        <p:spPr>
          <a:xfrm>
            <a:off x="1051389" y="2691701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3" name="lbl_175"/>
          <p:cNvSpPr txBox="1"/>
          <p:nvPr/>
        </p:nvSpPr>
        <p:spPr>
          <a:xfrm>
            <a:off x="1446581" y="2728112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500" dirty="0"/>
          </a:p>
        </p:txBody>
      </p:sp>
      <p:sp>
        <p:nvSpPr>
          <p:cNvPr id="14" name="lbl_176"/>
          <p:cNvSpPr txBox="1"/>
          <p:nvPr/>
        </p:nvSpPr>
        <p:spPr>
          <a:xfrm>
            <a:off x="1563624" y="3776472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</a:t>
            </a:r>
            <a:endParaRPr lang="en-US" sz="2200" dirty="0"/>
          </a:p>
        </p:txBody>
      </p:sp>
      <p:sp>
        <p:nvSpPr>
          <p:cNvPr id="15" name="lbl_177"/>
          <p:cNvSpPr txBox="1"/>
          <p:nvPr/>
        </p:nvSpPr>
        <p:spPr>
          <a:xfrm>
            <a:off x="427482" y="264033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2200" dirty="0"/>
          </a:p>
        </p:txBody>
      </p:sp>
      <p:sp>
        <p:nvSpPr>
          <p:cNvPr id="16" name="lbl_178"/>
          <p:cNvSpPr txBox="1"/>
          <p:nvPr/>
        </p:nvSpPr>
        <p:spPr>
          <a:xfrm>
            <a:off x="2050542" y="1991106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</a:t>
            </a:r>
            <a:endParaRPr lang="en-US" sz="2200" dirty="0"/>
          </a:p>
        </p:txBody>
      </p:sp>
      <p:sp>
        <p:nvSpPr>
          <p:cNvPr id="17" name="card_179"/>
          <p:cNvSpPr/>
          <p:nvPr/>
        </p:nvSpPr>
        <p:spPr>
          <a:xfrm>
            <a:off x="5120640" y="1188720"/>
            <a:ext cx="3566160" cy="329184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/>
        </p:spPr>
      </p:sp>
      <p:sp>
        <p:nvSpPr>
          <p:cNvPr id="18" name="txt_180"/>
          <p:cNvSpPr txBox="1"/>
          <p:nvPr/>
        </p:nvSpPr>
        <p:spPr>
          <a:xfrm>
            <a:off x="5349240" y="1371600"/>
            <a:ext cx="3154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Each side has a square drawn on it. The number inside is the area of that square.</a:t>
            </a:r>
            <a:endParaRPr lang="en-US" sz="1500" dirty="0"/>
          </a:p>
        </p:txBody>
      </p:sp>
      <p:sp>
        <p:nvSpPr>
          <p:cNvPr id="19" name="txt_181"/>
          <p:cNvSpPr txBox="1"/>
          <p:nvPr/>
        </p:nvSpPr>
        <p:spPr>
          <a:xfrm>
            <a:off x="5349240" y="2331720"/>
            <a:ext cx="3154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i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pPr indent="0" marL="0">
              <a:buNone/>
            </a:pPr>
            <a:r>
              <a:rPr lang="en-US" sz="3400" b="1" i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</a:t>
            </a:r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pPr indent="0" marL="0">
              <a:buNone/>
            </a:pPr>
            <a:r>
              <a:rPr lang="en-US" sz="3400" b="1" i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</a:t>
            </a:r>
            <a:endParaRPr lang="en-US" sz="3400" dirty="0"/>
          </a:p>
        </p:txBody>
      </p:sp>
      <p:sp>
        <p:nvSpPr>
          <p:cNvPr id="20" name="txt_182"/>
          <p:cNvSpPr txBox="1"/>
          <p:nvPr/>
        </p:nvSpPr>
        <p:spPr>
          <a:xfrm>
            <a:off x="5349240" y="3108960"/>
            <a:ext cx="3154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The two smaller squares add up to exactly the biggest square. This works for every right angled triangle.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Pythagoras' theorem</a:t>
            </a:r>
            <a:endParaRPr lang="en-US" sz="3200" dirty="0"/>
          </a:p>
        </p:txBody>
      </p:sp>
      <p:sp>
        <p:nvSpPr>
          <p:cNvPr id="3" name="card_183"/>
          <p:cNvSpPr/>
          <p:nvPr/>
        </p:nvSpPr>
        <p:spPr>
          <a:xfrm>
            <a:off x="457200" y="1188720"/>
            <a:ext cx="4754880" cy="3291840"/>
          </a:xfrm>
          <a:prstGeom prst="roundRect">
            <a:avLst>
              <a:gd name="adj" fmla="val 3333"/>
            </a:avLst>
          </a:prstGeom>
          <a:solidFill>
            <a:schemeClr val="tx1"/>
          </a:solidFill>
          <a:ln/>
        </p:spPr>
      </p:sp>
      <p:sp>
        <p:nvSpPr>
          <p:cNvPr id="4" name="txt_184"/>
          <p:cNvSpPr txBox="1"/>
          <p:nvPr/>
        </p:nvSpPr>
        <p:spPr>
          <a:xfrm>
            <a:off x="731520" y="1554480"/>
            <a:ext cx="4206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i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pPr algn="ctr" indent="0" marL="0">
              <a:buNone/>
            </a:pPr>
            <a:r>
              <a:rPr lang="en-US" sz="6000" b="1" baseline="30000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pPr algn="ctr" indent="0" marL="0">
              <a:buNone/>
            </a:pPr>
            <a:r>
              <a:rPr lang="en-US" sz="6000" b="1" i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pPr algn="ctr" indent="0" marL="0">
              <a:buNone/>
            </a:pPr>
            <a:r>
              <a:rPr lang="en-US" sz="6000" b="1" baseline="30000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pPr algn="ctr" indent="0" marL="0">
              <a:buNone/>
            </a:pPr>
            <a:r>
              <a:rPr lang="en-US" sz="6000" b="1" i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algn="ctr" indent="0" marL="0">
              <a:buNone/>
            </a:pPr>
            <a:r>
              <a:rPr lang="en-US" sz="6000" b="1" baseline="30000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6000" dirty="0"/>
          </a:p>
        </p:txBody>
      </p:sp>
      <p:sp>
        <p:nvSpPr>
          <p:cNvPr id="5" name="txt_185"/>
          <p:cNvSpPr txBox="1"/>
          <p:nvPr/>
        </p:nvSpPr>
        <p:spPr>
          <a:xfrm>
            <a:off x="822960" y="2880360"/>
            <a:ext cx="4023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In any right angled triangle, the square of the hypotenuse equals the sum of the squares of the other two sides.</a:t>
            </a:r>
            <a:endParaRPr lang="en-US" sz="1600" dirty="0"/>
          </a:p>
        </p:txBody>
      </p:sp>
      <p:sp>
        <p:nvSpPr>
          <p:cNvPr id="6" name="poly_186"/>
          <p:cNvSpPr/>
          <p:nvPr/>
        </p:nvSpPr>
        <p:spPr>
          <a:xfrm>
            <a:off x="5852160" y="1234440"/>
            <a:ext cx="2468880" cy="2377440"/>
          </a:xfrm>
          <a:custGeom>
            <a:avLst/>
            <a:gdLst/>
            <a:ahLst/>
            <a:cxnLst/>
            <a:rect l="l" t="t" r="r" b="b"/>
            <a:pathLst>
              <a:path w="2468880" h="2377440">
                <a:moveTo>
                  <a:pt x="0" y="2377440"/>
                </a:moveTo>
                <a:lnTo>
                  <a:pt x="2468880" y="2377440"/>
                </a:lnTo>
                <a:lnTo>
                  <a:pt x="0" y="0"/>
                </a:lnTo>
                <a:close/>
              </a:path>
            </a:pathLst>
          </a:custGeom>
          <a:solidFill>
            <a:srgbClr val="EEF2F8"/>
          </a:solidFill>
          <a:ln/>
        </p:spPr>
      </p:sp>
      <p:sp>
        <p:nvSpPr>
          <p:cNvPr id="7" name="line_187"/>
          <p:cNvSpPr/>
          <p:nvPr/>
        </p:nvSpPr>
        <p:spPr>
          <a:xfrm>
            <a:off x="5852160" y="3611880"/>
            <a:ext cx="2468880" cy="914"/>
          </a:xfrm>
          <a:prstGeom prst="line">
            <a:avLst/>
          </a:prstGeom>
          <a:noFill/>
          <a:ln w="63500">
            <a:solidFill>
              <a:srgbClr val="17A398"/>
            </a:solidFill>
            <a:prstDash val="solid"/>
          </a:ln>
        </p:spPr>
      </p:sp>
      <p:sp>
        <p:nvSpPr>
          <p:cNvPr id="8" name="line_188"/>
          <p:cNvSpPr/>
          <p:nvPr/>
        </p:nvSpPr>
        <p:spPr>
          <a:xfrm>
            <a:off x="5852160" y="1234440"/>
            <a:ext cx="914" cy="2377440"/>
          </a:xfrm>
          <a:prstGeom prst="line">
            <a:avLst/>
          </a:prstGeom>
          <a:noFill/>
          <a:ln w="63500">
            <a:solidFill>
              <a:srgbClr val="17A398"/>
            </a:solidFill>
            <a:prstDash val="solid"/>
          </a:ln>
        </p:spPr>
      </p:sp>
      <p:sp>
        <p:nvSpPr>
          <p:cNvPr id="9" name="line_189"/>
          <p:cNvSpPr/>
          <p:nvPr/>
        </p:nvSpPr>
        <p:spPr>
          <a:xfrm>
            <a:off x="5852160" y="1234440"/>
            <a:ext cx="2468880" cy="2377440"/>
          </a:xfrm>
          <a:prstGeom prst="line">
            <a:avLst/>
          </a:prstGeom>
          <a:noFill/>
          <a:ln w="63500">
            <a:solidFill>
              <a:srgbClr val="E4572E"/>
            </a:solidFill>
            <a:prstDash val="solid"/>
          </a:ln>
        </p:spPr>
      </p:sp>
      <p:sp>
        <p:nvSpPr>
          <p:cNvPr id="10" name="poly_190"/>
          <p:cNvSpPr/>
          <p:nvPr/>
        </p:nvSpPr>
        <p:spPr>
          <a:xfrm>
            <a:off x="5852160" y="338328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28600" y="228600"/>
                </a:moveTo>
                <a:lnTo>
                  <a:pt x="228600" y="0"/>
                </a:lnTo>
                <a:lnTo>
                  <a:pt x="0" y="0"/>
                </a:lnTo>
              </a:path>
            </a:pathLst>
          </a:custGeom>
          <a:ln w="15875">
            <a:solidFill>
              <a:srgbClr val="1B2A41"/>
            </a:solidFill>
            <a:prstDash val="solid"/>
          </a:ln>
        </p:spPr>
      </p:sp>
      <p:sp>
        <p:nvSpPr>
          <p:cNvPr id="11" name="lbl_191"/>
          <p:cNvSpPr txBox="1"/>
          <p:nvPr/>
        </p:nvSpPr>
        <p:spPr>
          <a:xfrm>
            <a:off x="6198743" y="3656227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2400" dirty="0"/>
          </a:p>
        </p:txBody>
      </p:sp>
      <p:sp>
        <p:nvSpPr>
          <p:cNvPr id="12" name="lbl_192"/>
          <p:cNvSpPr txBox="1"/>
          <p:nvPr/>
        </p:nvSpPr>
        <p:spPr>
          <a:xfrm>
            <a:off x="4615635" y="2129209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2400" dirty="0"/>
          </a:p>
        </p:txBody>
      </p:sp>
      <p:sp>
        <p:nvSpPr>
          <p:cNvPr id="13" name="lbl_193"/>
          <p:cNvSpPr txBox="1"/>
          <p:nvPr/>
        </p:nvSpPr>
        <p:spPr>
          <a:xfrm>
            <a:off x="6265185" y="2062686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2400" dirty="0"/>
          </a:p>
        </p:txBody>
      </p:sp>
      <p:sp>
        <p:nvSpPr>
          <p:cNvPr id="14" name="txt_194"/>
          <p:cNvSpPr txBox="1"/>
          <p:nvPr/>
        </p:nvSpPr>
        <p:spPr>
          <a:xfrm>
            <a:off x="5486400" y="416052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Named after Pythagoras of Samos, a Greek mathematician of the 6th century BC. Babylonian scribes were using the idea over 1,000 years earlier.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82880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Finding the hypotenuse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7889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Square, add, square root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 1</a:t>
            </a:r>
            <a:endParaRPr lang="en-US" sz="3200" dirty="0"/>
          </a:p>
        </p:txBody>
      </p:sp>
      <p:sp>
        <p:nvSpPr>
          <p:cNvPr id="3" name="poly_195"/>
          <p:cNvSpPr/>
          <p:nvPr/>
        </p:nvSpPr>
        <p:spPr>
          <a:xfrm>
            <a:off x="1143000" y="2011680"/>
            <a:ext cx="2926080" cy="2194560"/>
          </a:xfrm>
          <a:custGeom>
            <a:avLst/>
            <a:gdLst/>
            <a:ahLst/>
            <a:cxnLst/>
            <a:rect l="l" t="t" r="r" b="b"/>
            <a:pathLst>
              <a:path w="2926080" h="2194560">
                <a:moveTo>
                  <a:pt x="0" y="2194560"/>
                </a:moveTo>
                <a:lnTo>
                  <a:pt x="2926080" y="2194560"/>
                </a:lnTo>
                <a:lnTo>
                  <a:pt x="0" y="0"/>
                </a:lnTo>
                <a:close/>
              </a:path>
            </a:pathLst>
          </a:custGeom>
          <a:solidFill>
            <a:srgbClr val="EEF2F8"/>
          </a:solidFill>
          <a:ln/>
        </p:spPr>
      </p:sp>
      <p:sp>
        <p:nvSpPr>
          <p:cNvPr id="4" name="line_196"/>
          <p:cNvSpPr/>
          <p:nvPr/>
        </p:nvSpPr>
        <p:spPr>
          <a:xfrm>
            <a:off x="1143000" y="4206240"/>
            <a:ext cx="2926080" cy="914"/>
          </a:xfrm>
          <a:prstGeom prst="line">
            <a:avLst/>
          </a:prstGeom>
          <a:noFill/>
          <a:ln w="63500">
            <a:solidFill>
              <a:srgbClr val="17A398"/>
            </a:solidFill>
            <a:prstDash val="solid"/>
          </a:ln>
        </p:spPr>
      </p:sp>
      <p:sp>
        <p:nvSpPr>
          <p:cNvPr id="5" name="line_197"/>
          <p:cNvSpPr/>
          <p:nvPr/>
        </p:nvSpPr>
        <p:spPr>
          <a:xfrm>
            <a:off x="1143000" y="2011680"/>
            <a:ext cx="914" cy="2194560"/>
          </a:xfrm>
          <a:prstGeom prst="line">
            <a:avLst/>
          </a:prstGeom>
          <a:noFill/>
          <a:ln w="63500">
            <a:solidFill>
              <a:srgbClr val="17A398"/>
            </a:solidFill>
            <a:prstDash val="solid"/>
          </a:ln>
        </p:spPr>
      </p:sp>
      <p:sp>
        <p:nvSpPr>
          <p:cNvPr id="6" name="line_198"/>
          <p:cNvSpPr/>
          <p:nvPr/>
        </p:nvSpPr>
        <p:spPr>
          <a:xfrm>
            <a:off x="1143000" y="2011680"/>
            <a:ext cx="2926080" cy="2194560"/>
          </a:xfrm>
          <a:prstGeom prst="line">
            <a:avLst/>
          </a:prstGeom>
          <a:noFill/>
          <a:ln w="63500">
            <a:solidFill>
              <a:srgbClr val="E4572E"/>
            </a:solidFill>
            <a:prstDash val="solid"/>
          </a:ln>
        </p:spPr>
      </p:sp>
      <p:sp>
        <p:nvSpPr>
          <p:cNvPr id="7" name="poly_199"/>
          <p:cNvSpPr/>
          <p:nvPr/>
        </p:nvSpPr>
        <p:spPr>
          <a:xfrm>
            <a:off x="1143000" y="3986784"/>
            <a:ext cx="219456" cy="219456"/>
          </a:xfrm>
          <a:custGeom>
            <a:avLst/>
            <a:gdLst/>
            <a:ahLst/>
            <a:cxnLst/>
            <a:rect l="l" t="t" r="r" b="b"/>
            <a:pathLst>
              <a:path w="219456" h="219456">
                <a:moveTo>
                  <a:pt x="219456" y="219456"/>
                </a:moveTo>
                <a:lnTo>
                  <a:pt x="219456" y="0"/>
                </a:lnTo>
                <a:lnTo>
                  <a:pt x="0" y="0"/>
                </a:lnTo>
              </a:path>
            </a:pathLst>
          </a:custGeom>
          <a:ln w="15875">
            <a:solidFill>
              <a:srgbClr val="1B2A41"/>
            </a:solidFill>
            <a:prstDash val="solid"/>
          </a:ln>
        </p:spPr>
      </p:sp>
      <p:sp>
        <p:nvSpPr>
          <p:cNvPr id="8" name="lbl_200"/>
          <p:cNvSpPr txBox="1"/>
          <p:nvPr/>
        </p:nvSpPr>
        <p:spPr>
          <a:xfrm>
            <a:off x="1840283" y="4383485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 cm</a:t>
            </a:r>
            <a:endParaRPr lang="en-US" sz="2000" dirty="0"/>
          </a:p>
        </p:txBody>
      </p:sp>
      <p:sp>
        <p:nvSpPr>
          <p:cNvPr id="9" name="lbl_201"/>
          <p:cNvSpPr txBox="1"/>
          <p:nvPr/>
        </p:nvSpPr>
        <p:spPr>
          <a:xfrm>
            <a:off x="-268098" y="277410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 cm</a:t>
            </a:r>
            <a:endParaRPr lang="en-US" sz="2000" dirty="0"/>
          </a:p>
        </p:txBody>
      </p:sp>
      <p:sp>
        <p:nvSpPr>
          <p:cNvPr id="10" name="lbl_202"/>
          <p:cNvSpPr txBox="1"/>
          <p:nvPr/>
        </p:nvSpPr>
        <p:spPr>
          <a:xfrm>
            <a:off x="1848917" y="2739542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endParaRPr lang="en-US" sz="2000" dirty="0"/>
          </a:p>
        </p:txBody>
      </p:sp>
      <p:sp>
        <p:nvSpPr>
          <p:cNvPr id="11" name="card_203"/>
          <p:cNvSpPr/>
          <p:nvPr/>
        </p:nvSpPr>
        <p:spPr>
          <a:xfrm>
            <a:off x="4480560" y="1188720"/>
            <a:ext cx="4206240" cy="329184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/>
        </p:spPr>
      </p:sp>
      <p:sp>
        <p:nvSpPr>
          <p:cNvPr id="12" name="badge_204"/>
          <p:cNvSpPr/>
          <p:nvPr/>
        </p:nvSpPr>
        <p:spPr>
          <a:xfrm>
            <a:off x="4663440" y="1444752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3" name="badgeTxt_205"/>
          <p:cNvSpPr txBox="1"/>
          <p:nvPr/>
        </p:nvSpPr>
        <p:spPr>
          <a:xfrm>
            <a:off x="4663440" y="144475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1</a:t>
            </a:r>
            <a:endParaRPr lang="en-US" sz="1500" dirty="0"/>
          </a:p>
        </p:txBody>
      </p:sp>
      <p:sp>
        <p:nvSpPr>
          <p:cNvPr id="14" name="txt_206"/>
          <p:cNvSpPr txBox="1"/>
          <p:nvPr/>
        </p:nvSpPr>
        <p:spPr>
          <a:xfrm>
            <a:off x="5257800" y="137160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indent="0" marL="0">
              <a:buNone/>
            </a:pPr>
            <a:r>
              <a:rPr lang="en-US" sz="20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6</a:t>
            </a:r>
            <a:pPr indent="0" marL="0">
              <a:buNone/>
            </a:pPr>
            <a:r>
              <a:rPr lang="en-US" sz="20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+ 8</a:t>
            </a:r>
            <a:pPr indent="0" marL="0">
              <a:buNone/>
            </a:pPr>
            <a:r>
              <a:rPr lang="en-US" sz="20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5" name="badge_207"/>
          <p:cNvSpPr/>
          <p:nvPr/>
        </p:nvSpPr>
        <p:spPr>
          <a:xfrm>
            <a:off x="4663440" y="219456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6" name="badgeTxt_208"/>
          <p:cNvSpPr txBox="1"/>
          <p:nvPr/>
        </p:nvSpPr>
        <p:spPr>
          <a:xfrm>
            <a:off x="4663440" y="21945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2</a:t>
            </a:r>
            <a:endParaRPr lang="en-US" sz="1500" dirty="0"/>
          </a:p>
        </p:txBody>
      </p:sp>
      <p:sp>
        <p:nvSpPr>
          <p:cNvPr id="17" name="txt_209"/>
          <p:cNvSpPr txBox="1"/>
          <p:nvPr/>
        </p:nvSpPr>
        <p:spPr>
          <a:xfrm>
            <a:off x="5257800" y="2121408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indent="0" marL="0">
              <a:buNone/>
            </a:pPr>
            <a:r>
              <a:rPr lang="en-US" sz="20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36 + 64</a:t>
            </a:r>
            <a:endParaRPr lang="en-US" sz="2000" dirty="0"/>
          </a:p>
        </p:txBody>
      </p:sp>
      <p:sp>
        <p:nvSpPr>
          <p:cNvPr id="18" name="badge_210"/>
          <p:cNvSpPr/>
          <p:nvPr/>
        </p:nvSpPr>
        <p:spPr>
          <a:xfrm>
            <a:off x="4663440" y="2944368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9" name="badgeTxt_211"/>
          <p:cNvSpPr txBox="1"/>
          <p:nvPr/>
        </p:nvSpPr>
        <p:spPr>
          <a:xfrm>
            <a:off x="4663440" y="29443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3</a:t>
            </a:r>
            <a:endParaRPr lang="en-US" sz="1500" dirty="0"/>
          </a:p>
        </p:txBody>
      </p:sp>
      <p:sp>
        <p:nvSpPr>
          <p:cNvPr id="20" name="txt_212"/>
          <p:cNvSpPr txBox="1"/>
          <p:nvPr/>
        </p:nvSpPr>
        <p:spPr>
          <a:xfrm>
            <a:off x="5257800" y="2871216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indent="0" marL="0">
              <a:buNone/>
            </a:pPr>
            <a:r>
              <a:rPr lang="en-US" sz="20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100</a:t>
            </a:r>
            <a:endParaRPr lang="en-US" sz="2000" dirty="0"/>
          </a:p>
        </p:txBody>
      </p:sp>
      <p:sp>
        <p:nvSpPr>
          <p:cNvPr id="21" name="badge_213"/>
          <p:cNvSpPr/>
          <p:nvPr/>
        </p:nvSpPr>
        <p:spPr>
          <a:xfrm>
            <a:off x="4663440" y="3694176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2" name="badgeTxt_214"/>
          <p:cNvSpPr txBox="1"/>
          <p:nvPr/>
        </p:nvSpPr>
        <p:spPr>
          <a:xfrm>
            <a:off x="4663440" y="369417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4</a:t>
            </a:r>
            <a:endParaRPr lang="en-US" sz="1500" dirty="0"/>
          </a:p>
        </p:txBody>
      </p:sp>
      <p:sp>
        <p:nvSpPr>
          <p:cNvPr id="23" name="txt_215"/>
          <p:cNvSpPr txBox="1"/>
          <p:nvPr/>
        </p:nvSpPr>
        <p:spPr>
          <a:xfrm>
            <a:off x="5257800" y="3621024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√100 = </a:t>
            </a:r>
            <a:pPr indent="0" marL="0">
              <a:buNone/>
            </a:pPr>
            <a:r>
              <a:rPr lang="en-US" sz="20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 cm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 2</a:t>
            </a:r>
            <a:endParaRPr lang="en-US" sz="3200" dirty="0"/>
          </a:p>
        </p:txBody>
      </p:sp>
      <p:sp>
        <p:nvSpPr>
          <p:cNvPr id="3" name="poly_216"/>
          <p:cNvSpPr/>
          <p:nvPr/>
        </p:nvSpPr>
        <p:spPr>
          <a:xfrm>
            <a:off x="1143000" y="2377440"/>
            <a:ext cx="2560320" cy="1828800"/>
          </a:xfrm>
          <a:custGeom>
            <a:avLst/>
            <a:gdLst/>
            <a:ahLst/>
            <a:cxnLst/>
            <a:rect l="l" t="t" r="r" b="b"/>
            <a:pathLst>
              <a:path w="2560320" h="1828800">
                <a:moveTo>
                  <a:pt x="0" y="1828800"/>
                </a:moveTo>
                <a:lnTo>
                  <a:pt x="2560320" y="1828800"/>
                </a:lnTo>
                <a:lnTo>
                  <a:pt x="0" y="0"/>
                </a:lnTo>
                <a:close/>
              </a:path>
            </a:pathLst>
          </a:custGeom>
          <a:solidFill>
            <a:srgbClr val="EEF2F8"/>
          </a:solidFill>
          <a:ln/>
        </p:spPr>
      </p:sp>
      <p:sp>
        <p:nvSpPr>
          <p:cNvPr id="4" name="line_217"/>
          <p:cNvSpPr/>
          <p:nvPr/>
        </p:nvSpPr>
        <p:spPr>
          <a:xfrm>
            <a:off x="1143000" y="4206240"/>
            <a:ext cx="2560320" cy="914"/>
          </a:xfrm>
          <a:prstGeom prst="line">
            <a:avLst/>
          </a:prstGeom>
          <a:noFill/>
          <a:ln w="63500">
            <a:solidFill>
              <a:srgbClr val="17A398"/>
            </a:solidFill>
            <a:prstDash val="solid"/>
          </a:ln>
        </p:spPr>
      </p:sp>
      <p:sp>
        <p:nvSpPr>
          <p:cNvPr id="5" name="line_218"/>
          <p:cNvSpPr/>
          <p:nvPr/>
        </p:nvSpPr>
        <p:spPr>
          <a:xfrm>
            <a:off x="1143000" y="2377440"/>
            <a:ext cx="914" cy="1828800"/>
          </a:xfrm>
          <a:prstGeom prst="line">
            <a:avLst/>
          </a:prstGeom>
          <a:noFill/>
          <a:ln w="63500">
            <a:solidFill>
              <a:srgbClr val="17A398"/>
            </a:solidFill>
            <a:prstDash val="solid"/>
          </a:ln>
        </p:spPr>
      </p:sp>
      <p:sp>
        <p:nvSpPr>
          <p:cNvPr id="6" name="line_219"/>
          <p:cNvSpPr/>
          <p:nvPr/>
        </p:nvSpPr>
        <p:spPr>
          <a:xfrm>
            <a:off x="1143000" y="2377440"/>
            <a:ext cx="2560320" cy="1828800"/>
          </a:xfrm>
          <a:prstGeom prst="line">
            <a:avLst/>
          </a:prstGeom>
          <a:noFill/>
          <a:ln w="63500">
            <a:solidFill>
              <a:srgbClr val="E4572E"/>
            </a:solidFill>
            <a:prstDash val="solid"/>
          </a:ln>
        </p:spPr>
      </p:sp>
      <p:sp>
        <p:nvSpPr>
          <p:cNvPr id="7" name="poly_220"/>
          <p:cNvSpPr/>
          <p:nvPr/>
        </p:nvSpPr>
        <p:spPr>
          <a:xfrm>
            <a:off x="1143000" y="3986784"/>
            <a:ext cx="219456" cy="219456"/>
          </a:xfrm>
          <a:custGeom>
            <a:avLst/>
            <a:gdLst/>
            <a:ahLst/>
            <a:cxnLst/>
            <a:rect l="l" t="t" r="r" b="b"/>
            <a:pathLst>
              <a:path w="219456" h="219456">
                <a:moveTo>
                  <a:pt x="219456" y="219456"/>
                </a:moveTo>
                <a:lnTo>
                  <a:pt x="219456" y="0"/>
                </a:lnTo>
                <a:lnTo>
                  <a:pt x="0" y="0"/>
                </a:lnTo>
              </a:path>
            </a:pathLst>
          </a:custGeom>
          <a:ln w="15875">
            <a:solidFill>
              <a:srgbClr val="1B2A41"/>
            </a:solidFill>
            <a:prstDash val="solid"/>
          </a:ln>
        </p:spPr>
      </p:sp>
      <p:sp>
        <p:nvSpPr>
          <p:cNvPr id="8" name="lbl_221"/>
          <p:cNvSpPr txBox="1"/>
          <p:nvPr/>
        </p:nvSpPr>
        <p:spPr>
          <a:xfrm>
            <a:off x="1630565" y="4327996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 m</a:t>
            </a:r>
            <a:endParaRPr lang="en-US" sz="2000" dirty="0"/>
          </a:p>
        </p:txBody>
      </p:sp>
      <p:sp>
        <p:nvSpPr>
          <p:cNvPr id="9" name="lbl_222"/>
          <p:cNvSpPr txBox="1"/>
          <p:nvPr/>
        </p:nvSpPr>
        <p:spPr>
          <a:xfrm>
            <a:off x="-213032" y="2983891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m</a:t>
            </a:r>
            <a:endParaRPr lang="en-US" sz="2000" dirty="0"/>
          </a:p>
        </p:txBody>
      </p:sp>
      <p:sp>
        <p:nvSpPr>
          <p:cNvPr id="10" name="lbl_223"/>
          <p:cNvSpPr txBox="1"/>
          <p:nvPr/>
        </p:nvSpPr>
        <p:spPr>
          <a:xfrm>
            <a:off x="1670306" y="2928255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endParaRPr lang="en-US" sz="2000" dirty="0"/>
          </a:p>
        </p:txBody>
      </p:sp>
      <p:sp>
        <p:nvSpPr>
          <p:cNvPr id="11" name="card_224"/>
          <p:cNvSpPr/>
          <p:nvPr/>
        </p:nvSpPr>
        <p:spPr>
          <a:xfrm>
            <a:off x="4480560" y="1188720"/>
            <a:ext cx="4206240" cy="329184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/>
        </p:spPr>
      </p:sp>
      <p:sp>
        <p:nvSpPr>
          <p:cNvPr id="12" name="badge_225"/>
          <p:cNvSpPr/>
          <p:nvPr/>
        </p:nvSpPr>
        <p:spPr>
          <a:xfrm>
            <a:off x="4663440" y="1444752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3" name="badgeTxt_226"/>
          <p:cNvSpPr txBox="1"/>
          <p:nvPr/>
        </p:nvSpPr>
        <p:spPr>
          <a:xfrm>
            <a:off x="4663440" y="144475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1</a:t>
            </a:r>
            <a:endParaRPr lang="en-US" sz="1500" dirty="0"/>
          </a:p>
        </p:txBody>
      </p:sp>
      <p:sp>
        <p:nvSpPr>
          <p:cNvPr id="14" name="txt_227"/>
          <p:cNvSpPr txBox="1"/>
          <p:nvPr/>
        </p:nvSpPr>
        <p:spPr>
          <a:xfrm>
            <a:off x="5257800" y="137160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pPr indent="0" marL="0">
              <a:buNone/>
            </a:pPr>
            <a:r>
              <a:rPr lang="en-US" sz="20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5</a:t>
            </a:r>
            <a:pPr indent="0" marL="0">
              <a:buNone/>
            </a:pPr>
            <a:r>
              <a:rPr lang="en-US" sz="20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+ 7</a:t>
            </a:r>
            <a:pPr indent="0" marL="0">
              <a:buNone/>
            </a:pPr>
            <a:r>
              <a:rPr lang="en-US" sz="20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5" name="badge_228"/>
          <p:cNvSpPr/>
          <p:nvPr/>
        </p:nvSpPr>
        <p:spPr>
          <a:xfrm>
            <a:off x="4663440" y="219456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6" name="badgeTxt_229"/>
          <p:cNvSpPr txBox="1"/>
          <p:nvPr/>
        </p:nvSpPr>
        <p:spPr>
          <a:xfrm>
            <a:off x="4663440" y="21945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2</a:t>
            </a:r>
            <a:endParaRPr lang="en-US" sz="1500" dirty="0"/>
          </a:p>
        </p:txBody>
      </p:sp>
      <p:sp>
        <p:nvSpPr>
          <p:cNvPr id="17" name="txt_230"/>
          <p:cNvSpPr txBox="1"/>
          <p:nvPr/>
        </p:nvSpPr>
        <p:spPr>
          <a:xfrm>
            <a:off x="5257800" y="2121408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pPr indent="0" marL="0">
              <a:buNone/>
            </a:pPr>
            <a:r>
              <a:rPr lang="en-US" sz="20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25 + 49 = 74</a:t>
            </a:r>
            <a:endParaRPr lang="en-US" sz="2000" dirty="0"/>
          </a:p>
        </p:txBody>
      </p:sp>
      <p:sp>
        <p:nvSpPr>
          <p:cNvPr id="18" name="badge_231"/>
          <p:cNvSpPr/>
          <p:nvPr/>
        </p:nvSpPr>
        <p:spPr>
          <a:xfrm>
            <a:off x="4663440" y="2944368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9" name="badgeTxt_232"/>
          <p:cNvSpPr txBox="1"/>
          <p:nvPr/>
        </p:nvSpPr>
        <p:spPr>
          <a:xfrm>
            <a:off x="4663440" y="29443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3</a:t>
            </a:r>
            <a:endParaRPr lang="en-US" sz="1500" dirty="0"/>
          </a:p>
        </p:txBody>
      </p:sp>
      <p:sp>
        <p:nvSpPr>
          <p:cNvPr id="20" name="txt_233"/>
          <p:cNvSpPr txBox="1"/>
          <p:nvPr/>
        </p:nvSpPr>
        <p:spPr>
          <a:xfrm>
            <a:off x="5257800" y="2871216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√74 = 8.6023...</a:t>
            </a:r>
            <a:endParaRPr lang="en-US" sz="2000" dirty="0"/>
          </a:p>
        </p:txBody>
      </p:sp>
      <p:sp>
        <p:nvSpPr>
          <p:cNvPr id="21" name="badge_234"/>
          <p:cNvSpPr/>
          <p:nvPr/>
        </p:nvSpPr>
        <p:spPr>
          <a:xfrm>
            <a:off x="4663440" y="3694176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2" name="badgeTxt_235"/>
          <p:cNvSpPr txBox="1"/>
          <p:nvPr/>
        </p:nvSpPr>
        <p:spPr>
          <a:xfrm>
            <a:off x="4663440" y="369417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4</a:t>
            </a:r>
            <a:endParaRPr lang="en-US" sz="1500" dirty="0"/>
          </a:p>
        </p:txBody>
      </p:sp>
      <p:sp>
        <p:nvSpPr>
          <p:cNvPr id="23" name="txt_236"/>
          <p:cNvSpPr txBox="1"/>
          <p:nvPr/>
        </p:nvSpPr>
        <p:spPr>
          <a:xfrm>
            <a:off x="5257800" y="3621024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pPr indent="0" marL="0">
              <a:buNone/>
            </a:pPr>
            <a:r>
              <a:rPr lang="en-US" sz="20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8.60 m (2 d.p.)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turn: find the hypotenuse</a:t>
            </a:r>
            <a:endParaRPr lang="en-US" sz="3200" dirty="0"/>
          </a:p>
        </p:txBody>
      </p:sp>
      <p:sp>
        <p:nvSpPr>
          <p:cNvPr id="3" name="poly_237"/>
          <p:cNvSpPr/>
          <p:nvPr/>
        </p:nvSpPr>
        <p:spPr>
          <a:xfrm>
            <a:off x="822960" y="1920240"/>
            <a:ext cx="1554480" cy="1920240"/>
          </a:xfrm>
          <a:custGeom>
            <a:avLst/>
            <a:gdLst/>
            <a:ahLst/>
            <a:cxnLst/>
            <a:rect l="l" t="t" r="r" b="b"/>
            <a:pathLst>
              <a:path w="1554480" h="1920240">
                <a:moveTo>
                  <a:pt x="0" y="1920240"/>
                </a:moveTo>
                <a:lnTo>
                  <a:pt x="1554480" y="1920240"/>
                </a:lnTo>
                <a:lnTo>
                  <a:pt x="0" y="0"/>
                </a:lnTo>
                <a:close/>
              </a:path>
            </a:pathLst>
          </a:custGeom>
          <a:solidFill>
            <a:srgbClr val="EEF2F8"/>
          </a:solidFill>
          <a:ln/>
        </p:spPr>
      </p:sp>
      <p:sp>
        <p:nvSpPr>
          <p:cNvPr id="4" name="line_238"/>
          <p:cNvSpPr/>
          <p:nvPr/>
        </p:nvSpPr>
        <p:spPr>
          <a:xfrm>
            <a:off x="822960" y="3840480"/>
            <a:ext cx="1554480" cy="914"/>
          </a:xfrm>
          <a:prstGeom prst="line">
            <a:avLst/>
          </a:prstGeom>
          <a:noFill/>
          <a:ln w="50800">
            <a:solidFill>
              <a:srgbClr val="17A398"/>
            </a:solidFill>
            <a:prstDash val="solid"/>
          </a:ln>
        </p:spPr>
      </p:sp>
      <p:sp>
        <p:nvSpPr>
          <p:cNvPr id="5" name="line_239"/>
          <p:cNvSpPr/>
          <p:nvPr/>
        </p:nvSpPr>
        <p:spPr>
          <a:xfrm>
            <a:off x="822960" y="1920240"/>
            <a:ext cx="914" cy="1920240"/>
          </a:xfrm>
          <a:prstGeom prst="line">
            <a:avLst/>
          </a:prstGeom>
          <a:noFill/>
          <a:ln w="50800">
            <a:solidFill>
              <a:srgbClr val="17A398"/>
            </a:solidFill>
            <a:prstDash val="solid"/>
          </a:ln>
        </p:spPr>
      </p:sp>
      <p:sp>
        <p:nvSpPr>
          <p:cNvPr id="6" name="line_240"/>
          <p:cNvSpPr/>
          <p:nvPr/>
        </p:nvSpPr>
        <p:spPr>
          <a:xfrm>
            <a:off x="822960" y="1920240"/>
            <a:ext cx="1554480" cy="1920240"/>
          </a:xfrm>
          <a:prstGeom prst="line">
            <a:avLst/>
          </a:prstGeom>
          <a:noFill/>
          <a:ln w="50800">
            <a:solidFill>
              <a:srgbClr val="E4572E"/>
            </a:solidFill>
            <a:prstDash val="solid"/>
          </a:ln>
        </p:spPr>
      </p:sp>
      <p:sp>
        <p:nvSpPr>
          <p:cNvPr id="7" name="poly_241"/>
          <p:cNvSpPr/>
          <p:nvPr/>
        </p:nvSpPr>
        <p:spPr>
          <a:xfrm>
            <a:off x="822960" y="3675888"/>
            <a:ext cx="164592" cy="164592"/>
          </a:xfrm>
          <a:custGeom>
            <a:avLst/>
            <a:gdLst/>
            <a:ahLst/>
            <a:cxnLst/>
            <a:rect l="l" t="t" r="r" b="b"/>
            <a:pathLst>
              <a:path w="164592" h="164592">
                <a:moveTo>
                  <a:pt x="164592" y="164592"/>
                </a:moveTo>
                <a:lnTo>
                  <a:pt x="164592" y="0"/>
                </a:lnTo>
                <a:lnTo>
                  <a:pt x="0" y="0"/>
                </a:lnTo>
              </a:path>
            </a:pathLst>
          </a:custGeom>
          <a:ln w="15875">
            <a:solidFill>
              <a:srgbClr val="1B2A41"/>
            </a:solidFill>
            <a:prstDash val="solid"/>
          </a:ln>
        </p:spPr>
      </p:sp>
      <p:sp>
        <p:nvSpPr>
          <p:cNvPr id="8" name="lbl_242"/>
          <p:cNvSpPr txBox="1"/>
          <p:nvPr/>
        </p:nvSpPr>
        <p:spPr>
          <a:xfrm>
            <a:off x="697283" y="39118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lbl_243"/>
          <p:cNvSpPr txBox="1"/>
          <p:nvPr/>
        </p:nvSpPr>
        <p:spPr>
          <a:xfrm>
            <a:off x="-416271" y="2553327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lbl_244"/>
          <p:cNvSpPr txBox="1"/>
          <p:nvPr/>
        </p:nvSpPr>
        <p:spPr>
          <a:xfrm>
            <a:off x="766962" y="2484266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1800" dirty="0"/>
          </a:p>
        </p:txBody>
      </p:sp>
      <p:sp>
        <p:nvSpPr>
          <p:cNvPr id="11" name="poly_245"/>
          <p:cNvSpPr/>
          <p:nvPr/>
        </p:nvSpPr>
        <p:spPr>
          <a:xfrm>
            <a:off x="3840480" y="2743200"/>
            <a:ext cx="1554480" cy="1097280"/>
          </a:xfrm>
          <a:custGeom>
            <a:avLst/>
            <a:gdLst/>
            <a:ahLst/>
            <a:cxnLst/>
            <a:rect l="l" t="t" r="r" b="b"/>
            <a:pathLst>
              <a:path w="1554480" h="1097280">
                <a:moveTo>
                  <a:pt x="0" y="1097280"/>
                </a:moveTo>
                <a:lnTo>
                  <a:pt x="1554480" y="1097280"/>
                </a:lnTo>
                <a:lnTo>
                  <a:pt x="0" y="0"/>
                </a:lnTo>
                <a:close/>
              </a:path>
            </a:pathLst>
          </a:custGeom>
          <a:solidFill>
            <a:srgbClr val="EEF2F8"/>
          </a:solidFill>
          <a:ln/>
        </p:spPr>
      </p:sp>
      <p:sp>
        <p:nvSpPr>
          <p:cNvPr id="12" name="line_246"/>
          <p:cNvSpPr/>
          <p:nvPr/>
        </p:nvSpPr>
        <p:spPr>
          <a:xfrm>
            <a:off x="3840480" y="3840480"/>
            <a:ext cx="1554480" cy="914"/>
          </a:xfrm>
          <a:prstGeom prst="line">
            <a:avLst/>
          </a:prstGeom>
          <a:noFill/>
          <a:ln w="50800">
            <a:solidFill>
              <a:srgbClr val="17A398"/>
            </a:solidFill>
            <a:prstDash val="solid"/>
          </a:ln>
        </p:spPr>
      </p:sp>
      <p:sp>
        <p:nvSpPr>
          <p:cNvPr id="13" name="line_247"/>
          <p:cNvSpPr/>
          <p:nvPr/>
        </p:nvSpPr>
        <p:spPr>
          <a:xfrm>
            <a:off x="3840480" y="2743200"/>
            <a:ext cx="914" cy="1097280"/>
          </a:xfrm>
          <a:prstGeom prst="line">
            <a:avLst/>
          </a:prstGeom>
          <a:noFill/>
          <a:ln w="50800">
            <a:solidFill>
              <a:srgbClr val="17A398"/>
            </a:solidFill>
            <a:prstDash val="solid"/>
          </a:ln>
        </p:spPr>
      </p:sp>
      <p:sp>
        <p:nvSpPr>
          <p:cNvPr id="14" name="line_248"/>
          <p:cNvSpPr/>
          <p:nvPr/>
        </p:nvSpPr>
        <p:spPr>
          <a:xfrm>
            <a:off x="3840480" y="2743200"/>
            <a:ext cx="1554480" cy="1097280"/>
          </a:xfrm>
          <a:prstGeom prst="line">
            <a:avLst/>
          </a:prstGeom>
          <a:noFill/>
          <a:ln w="50800">
            <a:solidFill>
              <a:srgbClr val="E4572E"/>
            </a:solidFill>
            <a:prstDash val="solid"/>
          </a:ln>
        </p:spPr>
      </p:sp>
      <p:sp>
        <p:nvSpPr>
          <p:cNvPr id="15" name="poly_249"/>
          <p:cNvSpPr/>
          <p:nvPr/>
        </p:nvSpPr>
        <p:spPr>
          <a:xfrm>
            <a:off x="3840480" y="3675888"/>
            <a:ext cx="164592" cy="164592"/>
          </a:xfrm>
          <a:custGeom>
            <a:avLst/>
            <a:gdLst/>
            <a:ahLst/>
            <a:cxnLst/>
            <a:rect l="l" t="t" r="r" b="b"/>
            <a:pathLst>
              <a:path w="164592" h="164592">
                <a:moveTo>
                  <a:pt x="164592" y="164592"/>
                </a:moveTo>
                <a:lnTo>
                  <a:pt x="164592" y="0"/>
                </a:lnTo>
                <a:lnTo>
                  <a:pt x="0" y="0"/>
                </a:lnTo>
              </a:path>
            </a:pathLst>
          </a:custGeom>
          <a:ln w="15875">
            <a:solidFill>
              <a:srgbClr val="1B2A41"/>
            </a:solidFill>
            <a:prstDash val="solid"/>
          </a:ln>
        </p:spPr>
      </p:sp>
      <p:sp>
        <p:nvSpPr>
          <p:cNvPr id="16" name="lbl_250"/>
          <p:cNvSpPr txBox="1"/>
          <p:nvPr/>
        </p:nvSpPr>
        <p:spPr>
          <a:xfrm>
            <a:off x="3770442" y="3881452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7" name="lbl_251"/>
          <p:cNvSpPr txBox="1"/>
          <p:nvPr/>
        </p:nvSpPr>
        <p:spPr>
          <a:xfrm>
            <a:off x="2575959" y="3017661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8" name="lbl_252"/>
          <p:cNvSpPr txBox="1"/>
          <p:nvPr/>
        </p:nvSpPr>
        <p:spPr>
          <a:xfrm>
            <a:off x="3835991" y="2950764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1800" dirty="0"/>
          </a:p>
        </p:txBody>
      </p:sp>
      <p:sp>
        <p:nvSpPr>
          <p:cNvPr id="19" name="poly_253"/>
          <p:cNvSpPr/>
          <p:nvPr/>
        </p:nvSpPr>
        <p:spPr>
          <a:xfrm>
            <a:off x="6766560" y="1737360"/>
            <a:ext cx="1554480" cy="2103120"/>
          </a:xfrm>
          <a:custGeom>
            <a:avLst/>
            <a:gdLst/>
            <a:ahLst/>
            <a:cxnLst/>
            <a:rect l="l" t="t" r="r" b="b"/>
            <a:pathLst>
              <a:path w="1554480" h="2103120">
                <a:moveTo>
                  <a:pt x="0" y="2103120"/>
                </a:moveTo>
                <a:lnTo>
                  <a:pt x="1554480" y="2103120"/>
                </a:lnTo>
                <a:lnTo>
                  <a:pt x="0" y="0"/>
                </a:lnTo>
                <a:close/>
              </a:path>
            </a:pathLst>
          </a:custGeom>
          <a:solidFill>
            <a:srgbClr val="EEF2F8"/>
          </a:solidFill>
          <a:ln/>
        </p:spPr>
      </p:sp>
      <p:sp>
        <p:nvSpPr>
          <p:cNvPr id="20" name="line_254"/>
          <p:cNvSpPr/>
          <p:nvPr/>
        </p:nvSpPr>
        <p:spPr>
          <a:xfrm>
            <a:off x="6766560" y="3840480"/>
            <a:ext cx="1554480" cy="914"/>
          </a:xfrm>
          <a:prstGeom prst="line">
            <a:avLst/>
          </a:prstGeom>
          <a:noFill/>
          <a:ln w="50800">
            <a:solidFill>
              <a:srgbClr val="17A398"/>
            </a:solidFill>
            <a:prstDash val="solid"/>
          </a:ln>
        </p:spPr>
      </p:sp>
      <p:sp>
        <p:nvSpPr>
          <p:cNvPr id="21" name="line_255"/>
          <p:cNvSpPr/>
          <p:nvPr/>
        </p:nvSpPr>
        <p:spPr>
          <a:xfrm>
            <a:off x="6766560" y="1737360"/>
            <a:ext cx="914" cy="2103120"/>
          </a:xfrm>
          <a:prstGeom prst="line">
            <a:avLst/>
          </a:prstGeom>
          <a:noFill/>
          <a:ln w="50800">
            <a:solidFill>
              <a:srgbClr val="17A398"/>
            </a:solidFill>
            <a:prstDash val="solid"/>
          </a:ln>
        </p:spPr>
      </p:sp>
      <p:sp>
        <p:nvSpPr>
          <p:cNvPr id="22" name="line_256"/>
          <p:cNvSpPr/>
          <p:nvPr/>
        </p:nvSpPr>
        <p:spPr>
          <a:xfrm>
            <a:off x="6766560" y="1737360"/>
            <a:ext cx="1554480" cy="2103120"/>
          </a:xfrm>
          <a:prstGeom prst="line">
            <a:avLst/>
          </a:prstGeom>
          <a:noFill/>
          <a:ln w="50800">
            <a:solidFill>
              <a:srgbClr val="E4572E"/>
            </a:solidFill>
            <a:prstDash val="solid"/>
          </a:ln>
        </p:spPr>
      </p:sp>
      <p:sp>
        <p:nvSpPr>
          <p:cNvPr id="23" name="poly_257"/>
          <p:cNvSpPr/>
          <p:nvPr/>
        </p:nvSpPr>
        <p:spPr>
          <a:xfrm>
            <a:off x="6766560" y="3675888"/>
            <a:ext cx="164592" cy="164592"/>
          </a:xfrm>
          <a:custGeom>
            <a:avLst/>
            <a:gdLst/>
            <a:ahLst/>
            <a:cxnLst/>
            <a:rect l="l" t="t" r="r" b="b"/>
            <a:pathLst>
              <a:path w="164592" h="164592">
                <a:moveTo>
                  <a:pt x="164592" y="164592"/>
                </a:moveTo>
                <a:lnTo>
                  <a:pt x="164592" y="0"/>
                </a:lnTo>
                <a:lnTo>
                  <a:pt x="0" y="0"/>
                </a:lnTo>
              </a:path>
            </a:pathLst>
          </a:custGeom>
          <a:ln w="15875">
            <a:solidFill>
              <a:srgbClr val="1B2A41"/>
            </a:solidFill>
            <a:prstDash val="solid"/>
          </a:ln>
        </p:spPr>
      </p:sp>
      <p:sp>
        <p:nvSpPr>
          <p:cNvPr id="24" name="lbl_258"/>
          <p:cNvSpPr txBox="1"/>
          <p:nvPr/>
        </p:nvSpPr>
        <p:spPr>
          <a:xfrm>
            <a:off x="6633053" y="3914911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1800" dirty="0"/>
          </a:p>
        </p:txBody>
      </p:sp>
      <p:sp>
        <p:nvSpPr>
          <p:cNvPr id="25" name="lbl_259"/>
          <p:cNvSpPr txBox="1"/>
          <p:nvPr/>
        </p:nvSpPr>
        <p:spPr>
          <a:xfrm>
            <a:off x="5533505" y="2452336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24</a:t>
            </a:r>
            <a:endParaRPr lang="en-US" sz="1800" dirty="0"/>
          </a:p>
        </p:txBody>
      </p:sp>
      <p:sp>
        <p:nvSpPr>
          <p:cNvPr id="26" name="lbl_260"/>
          <p:cNvSpPr txBox="1"/>
          <p:nvPr/>
        </p:nvSpPr>
        <p:spPr>
          <a:xfrm>
            <a:off x="6701013" y="238543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800" dirty="0"/>
          </a:p>
        </p:txBody>
      </p:sp>
      <p:sp>
        <p:nvSpPr>
          <p:cNvPr id="27" name="txt_261"/>
          <p:cNvSpPr txBox="1"/>
          <p:nvPr/>
        </p:nvSpPr>
        <p:spPr>
          <a:xfrm>
            <a:off x="457200" y="42976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Lengths in cm. Diagrams not drawn to scale. Give answers to 2 d.p. where needed.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turn: answers</a:t>
            </a:r>
            <a:endParaRPr lang="en-US" sz="3200" dirty="0"/>
          </a:p>
        </p:txBody>
      </p:sp>
      <p:sp>
        <p:nvSpPr>
          <p:cNvPr id="3" name="poly_262"/>
          <p:cNvSpPr/>
          <p:nvPr/>
        </p:nvSpPr>
        <p:spPr>
          <a:xfrm>
            <a:off x="822960" y="1920240"/>
            <a:ext cx="1554480" cy="1920240"/>
          </a:xfrm>
          <a:custGeom>
            <a:avLst/>
            <a:gdLst/>
            <a:ahLst/>
            <a:cxnLst/>
            <a:rect l="l" t="t" r="r" b="b"/>
            <a:pathLst>
              <a:path w="1554480" h="1920240">
                <a:moveTo>
                  <a:pt x="0" y="1920240"/>
                </a:moveTo>
                <a:lnTo>
                  <a:pt x="1554480" y="1920240"/>
                </a:lnTo>
                <a:lnTo>
                  <a:pt x="0" y="0"/>
                </a:lnTo>
                <a:close/>
              </a:path>
            </a:pathLst>
          </a:custGeom>
          <a:solidFill>
            <a:srgbClr val="EEF2F8"/>
          </a:solidFill>
          <a:ln/>
        </p:spPr>
      </p:sp>
      <p:sp>
        <p:nvSpPr>
          <p:cNvPr id="4" name="line_263"/>
          <p:cNvSpPr/>
          <p:nvPr/>
        </p:nvSpPr>
        <p:spPr>
          <a:xfrm>
            <a:off x="822960" y="3840480"/>
            <a:ext cx="1554480" cy="914"/>
          </a:xfrm>
          <a:prstGeom prst="line">
            <a:avLst/>
          </a:prstGeom>
          <a:noFill/>
          <a:ln w="50800">
            <a:solidFill>
              <a:srgbClr val="17A398"/>
            </a:solidFill>
            <a:prstDash val="solid"/>
          </a:ln>
        </p:spPr>
      </p:sp>
      <p:sp>
        <p:nvSpPr>
          <p:cNvPr id="5" name="line_264"/>
          <p:cNvSpPr/>
          <p:nvPr/>
        </p:nvSpPr>
        <p:spPr>
          <a:xfrm>
            <a:off x="822960" y="1920240"/>
            <a:ext cx="914" cy="1920240"/>
          </a:xfrm>
          <a:prstGeom prst="line">
            <a:avLst/>
          </a:prstGeom>
          <a:noFill/>
          <a:ln w="50800">
            <a:solidFill>
              <a:srgbClr val="17A398"/>
            </a:solidFill>
            <a:prstDash val="solid"/>
          </a:ln>
        </p:spPr>
      </p:sp>
      <p:sp>
        <p:nvSpPr>
          <p:cNvPr id="6" name="line_265"/>
          <p:cNvSpPr/>
          <p:nvPr/>
        </p:nvSpPr>
        <p:spPr>
          <a:xfrm>
            <a:off x="822960" y="1920240"/>
            <a:ext cx="1554480" cy="1920240"/>
          </a:xfrm>
          <a:prstGeom prst="line">
            <a:avLst/>
          </a:prstGeom>
          <a:noFill/>
          <a:ln w="50800">
            <a:solidFill>
              <a:srgbClr val="E4572E"/>
            </a:solidFill>
            <a:prstDash val="solid"/>
          </a:ln>
        </p:spPr>
      </p:sp>
      <p:sp>
        <p:nvSpPr>
          <p:cNvPr id="7" name="poly_266"/>
          <p:cNvSpPr/>
          <p:nvPr/>
        </p:nvSpPr>
        <p:spPr>
          <a:xfrm>
            <a:off x="822960" y="3675888"/>
            <a:ext cx="164592" cy="164592"/>
          </a:xfrm>
          <a:custGeom>
            <a:avLst/>
            <a:gdLst/>
            <a:ahLst/>
            <a:cxnLst/>
            <a:rect l="l" t="t" r="r" b="b"/>
            <a:pathLst>
              <a:path w="164592" h="164592">
                <a:moveTo>
                  <a:pt x="164592" y="164592"/>
                </a:moveTo>
                <a:lnTo>
                  <a:pt x="164592" y="0"/>
                </a:lnTo>
                <a:lnTo>
                  <a:pt x="0" y="0"/>
                </a:lnTo>
              </a:path>
            </a:pathLst>
          </a:custGeom>
          <a:ln w="15875">
            <a:solidFill>
              <a:srgbClr val="1B2A41"/>
            </a:solidFill>
            <a:prstDash val="solid"/>
          </a:ln>
        </p:spPr>
      </p:sp>
      <p:sp>
        <p:nvSpPr>
          <p:cNvPr id="8" name="lbl_267"/>
          <p:cNvSpPr txBox="1"/>
          <p:nvPr/>
        </p:nvSpPr>
        <p:spPr>
          <a:xfrm>
            <a:off x="697283" y="39118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lbl_268"/>
          <p:cNvSpPr txBox="1"/>
          <p:nvPr/>
        </p:nvSpPr>
        <p:spPr>
          <a:xfrm>
            <a:off x="-416271" y="2553327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lbl_269"/>
          <p:cNvSpPr txBox="1"/>
          <p:nvPr/>
        </p:nvSpPr>
        <p:spPr>
          <a:xfrm>
            <a:off x="766962" y="2484266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1800" dirty="0"/>
          </a:p>
        </p:txBody>
      </p:sp>
      <p:sp>
        <p:nvSpPr>
          <p:cNvPr id="11" name="txt_270"/>
          <p:cNvSpPr txBox="1"/>
          <p:nvPr/>
        </p:nvSpPr>
        <p:spPr>
          <a:xfrm>
            <a:off x="548640" y="425196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= 15</a:t>
            </a:r>
            <a:endParaRPr lang="en-US" sz="1800" dirty="0"/>
          </a:p>
        </p:txBody>
      </p:sp>
      <p:sp>
        <p:nvSpPr>
          <p:cNvPr id="12" name="poly_271"/>
          <p:cNvSpPr/>
          <p:nvPr/>
        </p:nvSpPr>
        <p:spPr>
          <a:xfrm>
            <a:off x="3840480" y="2743200"/>
            <a:ext cx="1554480" cy="1097280"/>
          </a:xfrm>
          <a:custGeom>
            <a:avLst/>
            <a:gdLst/>
            <a:ahLst/>
            <a:cxnLst/>
            <a:rect l="l" t="t" r="r" b="b"/>
            <a:pathLst>
              <a:path w="1554480" h="1097280">
                <a:moveTo>
                  <a:pt x="0" y="1097280"/>
                </a:moveTo>
                <a:lnTo>
                  <a:pt x="1554480" y="1097280"/>
                </a:lnTo>
                <a:lnTo>
                  <a:pt x="0" y="0"/>
                </a:lnTo>
                <a:close/>
              </a:path>
            </a:pathLst>
          </a:custGeom>
          <a:solidFill>
            <a:srgbClr val="EEF2F8"/>
          </a:solidFill>
          <a:ln/>
        </p:spPr>
      </p:sp>
      <p:sp>
        <p:nvSpPr>
          <p:cNvPr id="13" name="line_272"/>
          <p:cNvSpPr/>
          <p:nvPr/>
        </p:nvSpPr>
        <p:spPr>
          <a:xfrm>
            <a:off x="3840480" y="3840480"/>
            <a:ext cx="1554480" cy="914"/>
          </a:xfrm>
          <a:prstGeom prst="line">
            <a:avLst/>
          </a:prstGeom>
          <a:noFill/>
          <a:ln w="50800">
            <a:solidFill>
              <a:srgbClr val="17A398"/>
            </a:solidFill>
            <a:prstDash val="solid"/>
          </a:ln>
        </p:spPr>
      </p:sp>
      <p:sp>
        <p:nvSpPr>
          <p:cNvPr id="14" name="line_273"/>
          <p:cNvSpPr/>
          <p:nvPr/>
        </p:nvSpPr>
        <p:spPr>
          <a:xfrm>
            <a:off x="3840480" y="2743200"/>
            <a:ext cx="914" cy="1097280"/>
          </a:xfrm>
          <a:prstGeom prst="line">
            <a:avLst/>
          </a:prstGeom>
          <a:noFill/>
          <a:ln w="50800">
            <a:solidFill>
              <a:srgbClr val="17A398"/>
            </a:solidFill>
            <a:prstDash val="solid"/>
          </a:ln>
        </p:spPr>
      </p:sp>
      <p:sp>
        <p:nvSpPr>
          <p:cNvPr id="15" name="line_274"/>
          <p:cNvSpPr/>
          <p:nvPr/>
        </p:nvSpPr>
        <p:spPr>
          <a:xfrm>
            <a:off x="3840480" y="2743200"/>
            <a:ext cx="1554480" cy="1097280"/>
          </a:xfrm>
          <a:prstGeom prst="line">
            <a:avLst/>
          </a:prstGeom>
          <a:noFill/>
          <a:ln w="50800">
            <a:solidFill>
              <a:srgbClr val="E4572E"/>
            </a:solidFill>
            <a:prstDash val="solid"/>
          </a:ln>
        </p:spPr>
      </p:sp>
      <p:sp>
        <p:nvSpPr>
          <p:cNvPr id="16" name="poly_275"/>
          <p:cNvSpPr/>
          <p:nvPr/>
        </p:nvSpPr>
        <p:spPr>
          <a:xfrm>
            <a:off x="3840480" y="3675888"/>
            <a:ext cx="164592" cy="164592"/>
          </a:xfrm>
          <a:custGeom>
            <a:avLst/>
            <a:gdLst/>
            <a:ahLst/>
            <a:cxnLst/>
            <a:rect l="l" t="t" r="r" b="b"/>
            <a:pathLst>
              <a:path w="164592" h="164592">
                <a:moveTo>
                  <a:pt x="164592" y="164592"/>
                </a:moveTo>
                <a:lnTo>
                  <a:pt x="164592" y="0"/>
                </a:lnTo>
                <a:lnTo>
                  <a:pt x="0" y="0"/>
                </a:lnTo>
              </a:path>
            </a:pathLst>
          </a:custGeom>
          <a:ln w="15875">
            <a:solidFill>
              <a:srgbClr val="1B2A41"/>
            </a:solidFill>
            <a:prstDash val="solid"/>
          </a:ln>
        </p:spPr>
      </p:sp>
      <p:sp>
        <p:nvSpPr>
          <p:cNvPr id="17" name="lbl_276"/>
          <p:cNvSpPr txBox="1"/>
          <p:nvPr/>
        </p:nvSpPr>
        <p:spPr>
          <a:xfrm>
            <a:off x="3770442" y="3881452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lbl_277"/>
          <p:cNvSpPr txBox="1"/>
          <p:nvPr/>
        </p:nvSpPr>
        <p:spPr>
          <a:xfrm>
            <a:off x="2575959" y="3017661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9" name="lbl_278"/>
          <p:cNvSpPr txBox="1"/>
          <p:nvPr/>
        </p:nvSpPr>
        <p:spPr>
          <a:xfrm>
            <a:off x="3835991" y="2950764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1800" dirty="0"/>
          </a:p>
        </p:txBody>
      </p:sp>
      <p:sp>
        <p:nvSpPr>
          <p:cNvPr id="20" name="txt_279"/>
          <p:cNvSpPr txBox="1"/>
          <p:nvPr/>
        </p:nvSpPr>
        <p:spPr>
          <a:xfrm>
            <a:off x="3566160" y="425196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 = 3.61 (2 d.p.)</a:t>
            </a:r>
            <a:endParaRPr lang="en-US" sz="1800" dirty="0"/>
          </a:p>
        </p:txBody>
      </p:sp>
      <p:sp>
        <p:nvSpPr>
          <p:cNvPr id="21" name="poly_280"/>
          <p:cNvSpPr/>
          <p:nvPr/>
        </p:nvSpPr>
        <p:spPr>
          <a:xfrm>
            <a:off x="6766560" y="1737360"/>
            <a:ext cx="1554480" cy="2103120"/>
          </a:xfrm>
          <a:custGeom>
            <a:avLst/>
            <a:gdLst/>
            <a:ahLst/>
            <a:cxnLst/>
            <a:rect l="l" t="t" r="r" b="b"/>
            <a:pathLst>
              <a:path w="1554480" h="2103120">
                <a:moveTo>
                  <a:pt x="0" y="2103120"/>
                </a:moveTo>
                <a:lnTo>
                  <a:pt x="1554480" y="2103120"/>
                </a:lnTo>
                <a:lnTo>
                  <a:pt x="0" y="0"/>
                </a:lnTo>
                <a:close/>
              </a:path>
            </a:pathLst>
          </a:custGeom>
          <a:solidFill>
            <a:srgbClr val="EEF2F8"/>
          </a:solidFill>
          <a:ln/>
        </p:spPr>
      </p:sp>
      <p:sp>
        <p:nvSpPr>
          <p:cNvPr id="22" name="line_281"/>
          <p:cNvSpPr/>
          <p:nvPr/>
        </p:nvSpPr>
        <p:spPr>
          <a:xfrm>
            <a:off x="6766560" y="3840480"/>
            <a:ext cx="1554480" cy="914"/>
          </a:xfrm>
          <a:prstGeom prst="line">
            <a:avLst/>
          </a:prstGeom>
          <a:noFill/>
          <a:ln w="50800">
            <a:solidFill>
              <a:srgbClr val="17A398"/>
            </a:solidFill>
            <a:prstDash val="solid"/>
          </a:ln>
        </p:spPr>
      </p:sp>
      <p:sp>
        <p:nvSpPr>
          <p:cNvPr id="23" name="line_282"/>
          <p:cNvSpPr/>
          <p:nvPr/>
        </p:nvSpPr>
        <p:spPr>
          <a:xfrm>
            <a:off x="6766560" y="1737360"/>
            <a:ext cx="914" cy="2103120"/>
          </a:xfrm>
          <a:prstGeom prst="line">
            <a:avLst/>
          </a:prstGeom>
          <a:noFill/>
          <a:ln w="50800">
            <a:solidFill>
              <a:srgbClr val="17A398"/>
            </a:solidFill>
            <a:prstDash val="solid"/>
          </a:ln>
        </p:spPr>
      </p:sp>
      <p:sp>
        <p:nvSpPr>
          <p:cNvPr id="24" name="line_283"/>
          <p:cNvSpPr/>
          <p:nvPr/>
        </p:nvSpPr>
        <p:spPr>
          <a:xfrm>
            <a:off x="6766560" y="1737360"/>
            <a:ext cx="1554480" cy="2103120"/>
          </a:xfrm>
          <a:prstGeom prst="line">
            <a:avLst/>
          </a:prstGeom>
          <a:noFill/>
          <a:ln w="50800">
            <a:solidFill>
              <a:srgbClr val="E4572E"/>
            </a:solidFill>
            <a:prstDash val="solid"/>
          </a:ln>
        </p:spPr>
      </p:sp>
      <p:sp>
        <p:nvSpPr>
          <p:cNvPr id="25" name="poly_284"/>
          <p:cNvSpPr/>
          <p:nvPr/>
        </p:nvSpPr>
        <p:spPr>
          <a:xfrm>
            <a:off x="6766560" y="3675888"/>
            <a:ext cx="164592" cy="164592"/>
          </a:xfrm>
          <a:custGeom>
            <a:avLst/>
            <a:gdLst/>
            <a:ahLst/>
            <a:cxnLst/>
            <a:rect l="l" t="t" r="r" b="b"/>
            <a:pathLst>
              <a:path w="164592" h="164592">
                <a:moveTo>
                  <a:pt x="164592" y="164592"/>
                </a:moveTo>
                <a:lnTo>
                  <a:pt x="164592" y="0"/>
                </a:lnTo>
                <a:lnTo>
                  <a:pt x="0" y="0"/>
                </a:lnTo>
              </a:path>
            </a:pathLst>
          </a:custGeom>
          <a:ln w="15875">
            <a:solidFill>
              <a:srgbClr val="1B2A41"/>
            </a:solidFill>
            <a:prstDash val="solid"/>
          </a:ln>
        </p:spPr>
      </p:sp>
      <p:sp>
        <p:nvSpPr>
          <p:cNvPr id="26" name="lbl_285"/>
          <p:cNvSpPr txBox="1"/>
          <p:nvPr/>
        </p:nvSpPr>
        <p:spPr>
          <a:xfrm>
            <a:off x="6633053" y="3914911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1800" dirty="0"/>
          </a:p>
        </p:txBody>
      </p:sp>
      <p:sp>
        <p:nvSpPr>
          <p:cNvPr id="27" name="lbl_286"/>
          <p:cNvSpPr txBox="1"/>
          <p:nvPr/>
        </p:nvSpPr>
        <p:spPr>
          <a:xfrm>
            <a:off x="5533505" y="2452336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24</a:t>
            </a:r>
            <a:endParaRPr lang="en-US" sz="1800" dirty="0"/>
          </a:p>
        </p:txBody>
      </p:sp>
      <p:sp>
        <p:nvSpPr>
          <p:cNvPr id="28" name="lbl_287"/>
          <p:cNvSpPr txBox="1"/>
          <p:nvPr/>
        </p:nvSpPr>
        <p:spPr>
          <a:xfrm>
            <a:off x="6701013" y="238543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800" dirty="0"/>
          </a:p>
        </p:txBody>
      </p:sp>
      <p:sp>
        <p:nvSpPr>
          <p:cNvPr id="29" name="txt_288"/>
          <p:cNvSpPr txBox="1"/>
          <p:nvPr/>
        </p:nvSpPr>
        <p:spPr>
          <a:xfrm>
            <a:off x="6492240" y="425196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 = 26</a:t>
            </a:r>
            <a:endParaRPr lang="en-US" sz="1800" dirty="0"/>
          </a:p>
        </p:txBody>
      </p:sp>
      <p:sp>
        <p:nvSpPr>
          <p:cNvPr id="30" name="txt_289"/>
          <p:cNvSpPr txBox="1"/>
          <p:nvPr/>
        </p:nvSpPr>
        <p:spPr>
          <a:xfrm>
            <a:off x="457200" y="42976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82880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Finding a shorter side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7889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Square, subtract, square root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 3</a:t>
            </a:r>
            <a:endParaRPr lang="en-US" sz="3200" dirty="0"/>
          </a:p>
        </p:txBody>
      </p:sp>
      <p:sp>
        <p:nvSpPr>
          <p:cNvPr id="3" name="poly_290"/>
          <p:cNvSpPr/>
          <p:nvPr/>
        </p:nvSpPr>
        <p:spPr>
          <a:xfrm>
            <a:off x="1143000" y="1463040"/>
            <a:ext cx="1828800" cy="2743200"/>
          </a:xfrm>
          <a:custGeom>
            <a:avLst/>
            <a:gdLst/>
            <a:ahLst/>
            <a:cxnLst/>
            <a:rect l="l" t="t" r="r" b="b"/>
            <a:pathLst>
              <a:path w="1828800" h="2743200">
                <a:moveTo>
                  <a:pt x="0" y="2743200"/>
                </a:moveTo>
                <a:lnTo>
                  <a:pt x="1828800" y="2743200"/>
                </a:lnTo>
                <a:lnTo>
                  <a:pt x="0" y="0"/>
                </a:lnTo>
                <a:close/>
              </a:path>
            </a:pathLst>
          </a:custGeom>
          <a:solidFill>
            <a:srgbClr val="EEF2F8"/>
          </a:solidFill>
          <a:ln/>
        </p:spPr>
      </p:sp>
      <p:sp>
        <p:nvSpPr>
          <p:cNvPr id="4" name="line_291"/>
          <p:cNvSpPr/>
          <p:nvPr/>
        </p:nvSpPr>
        <p:spPr>
          <a:xfrm>
            <a:off x="1143000" y="4206240"/>
            <a:ext cx="1828800" cy="914"/>
          </a:xfrm>
          <a:prstGeom prst="line">
            <a:avLst/>
          </a:prstGeom>
          <a:noFill/>
          <a:ln w="63500">
            <a:solidFill>
              <a:srgbClr val="17A398"/>
            </a:solidFill>
            <a:prstDash val="solid"/>
          </a:ln>
        </p:spPr>
      </p:sp>
      <p:sp>
        <p:nvSpPr>
          <p:cNvPr id="5" name="line_292"/>
          <p:cNvSpPr/>
          <p:nvPr/>
        </p:nvSpPr>
        <p:spPr>
          <a:xfrm>
            <a:off x="1143000" y="1463040"/>
            <a:ext cx="914" cy="2743200"/>
          </a:xfrm>
          <a:prstGeom prst="line">
            <a:avLst/>
          </a:prstGeom>
          <a:noFill/>
          <a:ln w="63500">
            <a:solidFill>
              <a:srgbClr val="17A398"/>
            </a:solidFill>
            <a:prstDash val="solid"/>
          </a:ln>
        </p:spPr>
      </p:sp>
      <p:sp>
        <p:nvSpPr>
          <p:cNvPr id="6" name="line_293"/>
          <p:cNvSpPr/>
          <p:nvPr/>
        </p:nvSpPr>
        <p:spPr>
          <a:xfrm>
            <a:off x="1143000" y="1463040"/>
            <a:ext cx="1828800" cy="2743200"/>
          </a:xfrm>
          <a:prstGeom prst="line">
            <a:avLst/>
          </a:prstGeom>
          <a:noFill/>
          <a:ln w="63500">
            <a:solidFill>
              <a:srgbClr val="E4572E"/>
            </a:solidFill>
            <a:prstDash val="solid"/>
          </a:ln>
        </p:spPr>
      </p:sp>
      <p:sp>
        <p:nvSpPr>
          <p:cNvPr id="7" name="poly_294"/>
          <p:cNvSpPr/>
          <p:nvPr/>
        </p:nvSpPr>
        <p:spPr>
          <a:xfrm>
            <a:off x="1143000" y="3986784"/>
            <a:ext cx="219456" cy="219456"/>
          </a:xfrm>
          <a:custGeom>
            <a:avLst/>
            <a:gdLst/>
            <a:ahLst/>
            <a:cxnLst/>
            <a:rect l="l" t="t" r="r" b="b"/>
            <a:pathLst>
              <a:path w="219456" h="219456">
                <a:moveTo>
                  <a:pt x="219456" y="219456"/>
                </a:moveTo>
                <a:lnTo>
                  <a:pt x="219456" y="0"/>
                </a:lnTo>
                <a:lnTo>
                  <a:pt x="0" y="0"/>
                </a:lnTo>
              </a:path>
            </a:pathLst>
          </a:custGeom>
          <a:ln w="15875">
            <a:solidFill>
              <a:srgbClr val="1B2A41"/>
            </a:solidFill>
            <a:prstDash val="solid"/>
          </a:ln>
        </p:spPr>
      </p:sp>
      <p:sp>
        <p:nvSpPr>
          <p:cNvPr id="8" name="lbl_295"/>
          <p:cNvSpPr txBox="1"/>
          <p:nvPr/>
        </p:nvSpPr>
        <p:spPr>
          <a:xfrm>
            <a:off x="1188428" y="4433965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cm</a:t>
            </a:r>
            <a:endParaRPr lang="en-US" sz="2000" dirty="0"/>
          </a:p>
        </p:txBody>
      </p:sp>
      <p:sp>
        <p:nvSpPr>
          <p:cNvPr id="9" name="lbl_296"/>
          <p:cNvSpPr txBox="1"/>
          <p:nvPr/>
        </p:nvSpPr>
        <p:spPr>
          <a:xfrm>
            <a:off x="-111557" y="2465222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endParaRPr lang="en-US" sz="2000" dirty="0"/>
          </a:p>
        </p:txBody>
      </p:sp>
      <p:sp>
        <p:nvSpPr>
          <p:cNvPr id="10" name="lbl_297"/>
          <p:cNvSpPr txBox="1"/>
          <p:nvPr/>
        </p:nvSpPr>
        <p:spPr>
          <a:xfrm>
            <a:off x="1325458" y="2240914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 cm</a:t>
            </a:r>
            <a:endParaRPr lang="en-US" sz="2000" dirty="0"/>
          </a:p>
        </p:txBody>
      </p:sp>
      <p:sp>
        <p:nvSpPr>
          <p:cNvPr id="11" name="card_298"/>
          <p:cNvSpPr/>
          <p:nvPr/>
        </p:nvSpPr>
        <p:spPr>
          <a:xfrm>
            <a:off x="4480560" y="1188720"/>
            <a:ext cx="4206240" cy="329184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/>
        </p:spPr>
      </p:sp>
      <p:sp>
        <p:nvSpPr>
          <p:cNvPr id="12" name="badge_299"/>
          <p:cNvSpPr/>
          <p:nvPr/>
        </p:nvSpPr>
        <p:spPr>
          <a:xfrm>
            <a:off x="4663440" y="1444752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3" name="badgeTxt_300"/>
          <p:cNvSpPr txBox="1"/>
          <p:nvPr/>
        </p:nvSpPr>
        <p:spPr>
          <a:xfrm>
            <a:off x="4663440" y="144475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1</a:t>
            </a:r>
            <a:endParaRPr lang="en-US" sz="1500" dirty="0"/>
          </a:p>
        </p:txBody>
      </p:sp>
      <p:sp>
        <p:nvSpPr>
          <p:cNvPr id="14" name="txt_301"/>
          <p:cNvSpPr txBox="1"/>
          <p:nvPr/>
        </p:nvSpPr>
        <p:spPr>
          <a:xfrm>
            <a:off x="5257800" y="137160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indent="0" marL="0">
              <a:buNone/>
            </a:pPr>
            <a:r>
              <a:rPr lang="en-US" sz="20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+ 5</a:t>
            </a:r>
            <a:pPr indent="0" marL="0">
              <a:buNone/>
            </a:pPr>
            <a:r>
              <a:rPr lang="en-US" sz="20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13</a:t>
            </a:r>
            <a:pPr indent="0" marL="0">
              <a:buNone/>
            </a:pPr>
            <a:r>
              <a:rPr lang="en-US" sz="20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5" name="badge_302"/>
          <p:cNvSpPr/>
          <p:nvPr/>
        </p:nvSpPr>
        <p:spPr>
          <a:xfrm>
            <a:off x="4663440" y="219456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6" name="badgeTxt_303"/>
          <p:cNvSpPr txBox="1"/>
          <p:nvPr/>
        </p:nvSpPr>
        <p:spPr>
          <a:xfrm>
            <a:off x="4663440" y="21945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2</a:t>
            </a:r>
            <a:endParaRPr lang="en-US" sz="1500" dirty="0"/>
          </a:p>
        </p:txBody>
      </p:sp>
      <p:sp>
        <p:nvSpPr>
          <p:cNvPr id="17" name="txt_304"/>
          <p:cNvSpPr txBox="1"/>
          <p:nvPr/>
        </p:nvSpPr>
        <p:spPr>
          <a:xfrm>
            <a:off x="5257800" y="2121408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indent="0" marL="0">
              <a:buNone/>
            </a:pPr>
            <a:r>
              <a:rPr lang="en-US" sz="20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169 − 25</a:t>
            </a:r>
            <a:endParaRPr lang="en-US" sz="2000" dirty="0"/>
          </a:p>
        </p:txBody>
      </p:sp>
      <p:sp>
        <p:nvSpPr>
          <p:cNvPr id="18" name="badge_305"/>
          <p:cNvSpPr/>
          <p:nvPr/>
        </p:nvSpPr>
        <p:spPr>
          <a:xfrm>
            <a:off x="4663440" y="2944368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9" name="badgeTxt_306"/>
          <p:cNvSpPr txBox="1"/>
          <p:nvPr/>
        </p:nvSpPr>
        <p:spPr>
          <a:xfrm>
            <a:off x="4663440" y="29443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3</a:t>
            </a:r>
            <a:endParaRPr lang="en-US" sz="1500" dirty="0"/>
          </a:p>
        </p:txBody>
      </p:sp>
      <p:sp>
        <p:nvSpPr>
          <p:cNvPr id="20" name="txt_307"/>
          <p:cNvSpPr txBox="1"/>
          <p:nvPr/>
        </p:nvSpPr>
        <p:spPr>
          <a:xfrm>
            <a:off x="5257800" y="2871216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indent="0" marL="0">
              <a:buNone/>
            </a:pPr>
            <a:r>
              <a:rPr lang="en-US" sz="20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144</a:t>
            </a:r>
            <a:endParaRPr lang="en-US" sz="2000" dirty="0"/>
          </a:p>
        </p:txBody>
      </p:sp>
      <p:sp>
        <p:nvSpPr>
          <p:cNvPr id="21" name="badge_308"/>
          <p:cNvSpPr/>
          <p:nvPr/>
        </p:nvSpPr>
        <p:spPr>
          <a:xfrm>
            <a:off x="4663440" y="3694176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2" name="badgeTxt_309"/>
          <p:cNvSpPr txBox="1"/>
          <p:nvPr/>
        </p:nvSpPr>
        <p:spPr>
          <a:xfrm>
            <a:off x="4663440" y="369417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4</a:t>
            </a:r>
            <a:endParaRPr lang="en-US" sz="1500" dirty="0"/>
          </a:p>
        </p:txBody>
      </p:sp>
      <p:sp>
        <p:nvSpPr>
          <p:cNvPr id="23" name="txt_310"/>
          <p:cNvSpPr txBox="1"/>
          <p:nvPr/>
        </p:nvSpPr>
        <p:spPr>
          <a:xfrm>
            <a:off x="5257800" y="3621024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√144 = </a:t>
            </a:r>
            <a:pPr indent="0" marL="0">
              <a:buNone/>
            </a:pPr>
            <a:r>
              <a:rPr lang="en-US" sz="20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 cm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 4</a:t>
            </a:r>
            <a:endParaRPr lang="en-US" sz="3200" dirty="0"/>
          </a:p>
        </p:txBody>
      </p:sp>
      <p:sp>
        <p:nvSpPr>
          <p:cNvPr id="3" name="poly_311"/>
          <p:cNvSpPr/>
          <p:nvPr/>
        </p:nvSpPr>
        <p:spPr>
          <a:xfrm>
            <a:off x="1143000" y="2011680"/>
            <a:ext cx="2560320" cy="2194560"/>
          </a:xfrm>
          <a:custGeom>
            <a:avLst/>
            <a:gdLst/>
            <a:ahLst/>
            <a:cxnLst/>
            <a:rect l="l" t="t" r="r" b="b"/>
            <a:pathLst>
              <a:path w="2560320" h="2194560">
                <a:moveTo>
                  <a:pt x="0" y="2194560"/>
                </a:moveTo>
                <a:lnTo>
                  <a:pt x="2560320" y="2194560"/>
                </a:lnTo>
                <a:lnTo>
                  <a:pt x="0" y="0"/>
                </a:lnTo>
                <a:close/>
              </a:path>
            </a:pathLst>
          </a:custGeom>
          <a:solidFill>
            <a:srgbClr val="EEF2F8"/>
          </a:solidFill>
          <a:ln/>
        </p:spPr>
      </p:sp>
      <p:sp>
        <p:nvSpPr>
          <p:cNvPr id="4" name="line_312"/>
          <p:cNvSpPr/>
          <p:nvPr/>
        </p:nvSpPr>
        <p:spPr>
          <a:xfrm>
            <a:off x="1143000" y="4206240"/>
            <a:ext cx="2560320" cy="914"/>
          </a:xfrm>
          <a:prstGeom prst="line">
            <a:avLst/>
          </a:prstGeom>
          <a:noFill/>
          <a:ln w="63500">
            <a:solidFill>
              <a:srgbClr val="17A398"/>
            </a:solidFill>
            <a:prstDash val="solid"/>
          </a:ln>
        </p:spPr>
      </p:sp>
      <p:sp>
        <p:nvSpPr>
          <p:cNvPr id="5" name="line_313"/>
          <p:cNvSpPr/>
          <p:nvPr/>
        </p:nvSpPr>
        <p:spPr>
          <a:xfrm>
            <a:off x="1143000" y="2011680"/>
            <a:ext cx="914" cy="2194560"/>
          </a:xfrm>
          <a:prstGeom prst="line">
            <a:avLst/>
          </a:prstGeom>
          <a:noFill/>
          <a:ln w="63500">
            <a:solidFill>
              <a:srgbClr val="17A398"/>
            </a:solidFill>
            <a:prstDash val="solid"/>
          </a:ln>
        </p:spPr>
      </p:sp>
      <p:sp>
        <p:nvSpPr>
          <p:cNvPr id="6" name="line_314"/>
          <p:cNvSpPr/>
          <p:nvPr/>
        </p:nvSpPr>
        <p:spPr>
          <a:xfrm>
            <a:off x="1143000" y="2011680"/>
            <a:ext cx="2560320" cy="2194560"/>
          </a:xfrm>
          <a:prstGeom prst="line">
            <a:avLst/>
          </a:prstGeom>
          <a:noFill/>
          <a:ln w="63500">
            <a:solidFill>
              <a:srgbClr val="E4572E"/>
            </a:solidFill>
            <a:prstDash val="solid"/>
          </a:ln>
        </p:spPr>
      </p:sp>
      <p:sp>
        <p:nvSpPr>
          <p:cNvPr id="7" name="poly_315"/>
          <p:cNvSpPr/>
          <p:nvPr/>
        </p:nvSpPr>
        <p:spPr>
          <a:xfrm>
            <a:off x="1143000" y="3986784"/>
            <a:ext cx="219456" cy="219456"/>
          </a:xfrm>
          <a:custGeom>
            <a:avLst/>
            <a:gdLst/>
            <a:ahLst/>
            <a:cxnLst/>
            <a:rect l="l" t="t" r="r" b="b"/>
            <a:pathLst>
              <a:path w="219456" h="219456">
                <a:moveTo>
                  <a:pt x="219456" y="219456"/>
                </a:moveTo>
                <a:lnTo>
                  <a:pt x="219456" y="0"/>
                </a:lnTo>
                <a:lnTo>
                  <a:pt x="0" y="0"/>
                </a:lnTo>
              </a:path>
            </a:pathLst>
          </a:custGeom>
          <a:ln w="15875">
            <a:solidFill>
              <a:srgbClr val="1B2A41"/>
            </a:solidFill>
            <a:prstDash val="solid"/>
          </a:ln>
        </p:spPr>
      </p:sp>
      <p:sp>
        <p:nvSpPr>
          <p:cNvPr id="8" name="lbl_316"/>
          <p:cNvSpPr txBox="1"/>
          <p:nvPr/>
        </p:nvSpPr>
        <p:spPr>
          <a:xfrm>
            <a:off x="1666119" y="4449873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6.5 m</a:t>
            </a:r>
            <a:endParaRPr lang="en-US" sz="2000" dirty="0"/>
          </a:p>
        </p:txBody>
      </p:sp>
      <p:sp>
        <p:nvSpPr>
          <p:cNvPr id="9" name="lbl_317"/>
          <p:cNvSpPr txBox="1"/>
          <p:nvPr/>
        </p:nvSpPr>
        <p:spPr>
          <a:xfrm>
            <a:off x="-148599" y="2803612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endParaRPr lang="en-US" sz="2000" dirty="0"/>
          </a:p>
        </p:txBody>
      </p:sp>
      <p:sp>
        <p:nvSpPr>
          <p:cNvPr id="10" name="lbl_318"/>
          <p:cNvSpPr txBox="1"/>
          <p:nvPr/>
        </p:nvSpPr>
        <p:spPr>
          <a:xfrm>
            <a:off x="1745938" y="2644407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 m</a:t>
            </a:r>
            <a:endParaRPr lang="en-US" sz="2000" dirty="0"/>
          </a:p>
        </p:txBody>
      </p:sp>
      <p:sp>
        <p:nvSpPr>
          <p:cNvPr id="11" name="card_319"/>
          <p:cNvSpPr/>
          <p:nvPr/>
        </p:nvSpPr>
        <p:spPr>
          <a:xfrm>
            <a:off x="4480560" y="1188720"/>
            <a:ext cx="4206240" cy="329184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/>
        </p:spPr>
      </p:sp>
      <p:sp>
        <p:nvSpPr>
          <p:cNvPr id="12" name="badge_320"/>
          <p:cNvSpPr/>
          <p:nvPr/>
        </p:nvSpPr>
        <p:spPr>
          <a:xfrm>
            <a:off x="4663440" y="1444752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3" name="badgeTxt_321"/>
          <p:cNvSpPr txBox="1"/>
          <p:nvPr/>
        </p:nvSpPr>
        <p:spPr>
          <a:xfrm>
            <a:off x="4663440" y="144475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1</a:t>
            </a:r>
            <a:endParaRPr lang="en-US" sz="1500" dirty="0"/>
          </a:p>
        </p:txBody>
      </p:sp>
      <p:sp>
        <p:nvSpPr>
          <p:cNvPr id="14" name="txt_322"/>
          <p:cNvSpPr txBox="1"/>
          <p:nvPr/>
        </p:nvSpPr>
        <p:spPr>
          <a:xfrm>
            <a:off x="5257800" y="137160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pPr indent="0" marL="0">
              <a:buNone/>
            </a:pPr>
            <a:r>
              <a:rPr lang="en-US" sz="20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</a:t>
            </a:r>
            <a:pPr indent="0" marL="0">
              <a:buNone/>
            </a:pPr>
            <a:r>
              <a:rPr lang="en-US" sz="20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− 6.5</a:t>
            </a:r>
            <a:pPr indent="0" marL="0">
              <a:buNone/>
            </a:pPr>
            <a:r>
              <a:rPr lang="en-US" sz="20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5" name="badge_323"/>
          <p:cNvSpPr/>
          <p:nvPr/>
        </p:nvSpPr>
        <p:spPr>
          <a:xfrm>
            <a:off x="4663440" y="219456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6" name="badgeTxt_324"/>
          <p:cNvSpPr txBox="1"/>
          <p:nvPr/>
        </p:nvSpPr>
        <p:spPr>
          <a:xfrm>
            <a:off x="4663440" y="21945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2</a:t>
            </a:r>
            <a:endParaRPr lang="en-US" sz="1500" dirty="0"/>
          </a:p>
        </p:txBody>
      </p:sp>
      <p:sp>
        <p:nvSpPr>
          <p:cNvPr id="17" name="txt_325"/>
          <p:cNvSpPr txBox="1"/>
          <p:nvPr/>
        </p:nvSpPr>
        <p:spPr>
          <a:xfrm>
            <a:off x="5257800" y="2121408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pPr indent="0" marL="0">
              <a:buNone/>
            </a:pPr>
            <a:r>
              <a:rPr lang="en-US" sz="20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100 − 42.25</a:t>
            </a:r>
            <a:endParaRPr lang="en-US" sz="2000" dirty="0"/>
          </a:p>
        </p:txBody>
      </p:sp>
      <p:sp>
        <p:nvSpPr>
          <p:cNvPr id="18" name="badge_326"/>
          <p:cNvSpPr/>
          <p:nvPr/>
        </p:nvSpPr>
        <p:spPr>
          <a:xfrm>
            <a:off x="4663440" y="2944368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9" name="badgeTxt_327"/>
          <p:cNvSpPr txBox="1"/>
          <p:nvPr/>
        </p:nvSpPr>
        <p:spPr>
          <a:xfrm>
            <a:off x="4663440" y="29443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3</a:t>
            </a:r>
            <a:endParaRPr lang="en-US" sz="1500" dirty="0"/>
          </a:p>
        </p:txBody>
      </p:sp>
      <p:sp>
        <p:nvSpPr>
          <p:cNvPr id="20" name="txt_328"/>
          <p:cNvSpPr txBox="1"/>
          <p:nvPr/>
        </p:nvSpPr>
        <p:spPr>
          <a:xfrm>
            <a:off x="5257800" y="2871216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pPr indent="0" marL="0">
              <a:buNone/>
            </a:pPr>
            <a:r>
              <a:rPr lang="en-US" sz="20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57.75</a:t>
            </a:r>
            <a:endParaRPr lang="en-US" sz="2000" dirty="0"/>
          </a:p>
        </p:txBody>
      </p:sp>
      <p:sp>
        <p:nvSpPr>
          <p:cNvPr id="21" name="badge_329"/>
          <p:cNvSpPr/>
          <p:nvPr/>
        </p:nvSpPr>
        <p:spPr>
          <a:xfrm>
            <a:off x="4663440" y="3694176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2" name="badgeTxt_330"/>
          <p:cNvSpPr txBox="1"/>
          <p:nvPr/>
        </p:nvSpPr>
        <p:spPr>
          <a:xfrm>
            <a:off x="4663440" y="369417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4</a:t>
            </a:r>
            <a:endParaRPr lang="en-US" sz="1500" dirty="0"/>
          </a:p>
        </p:txBody>
      </p:sp>
      <p:sp>
        <p:nvSpPr>
          <p:cNvPr id="23" name="txt_331"/>
          <p:cNvSpPr txBox="1"/>
          <p:nvPr/>
        </p:nvSpPr>
        <p:spPr>
          <a:xfrm>
            <a:off x="5257800" y="3621024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7.5993... = </a:t>
            </a:r>
            <a:pPr indent="0" marL="0">
              <a:buNone/>
            </a:pPr>
            <a:r>
              <a:rPr lang="en-US" sz="20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7.60 m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Add or subtract?</a:t>
            </a:r>
            <a:endParaRPr lang="en-US" sz="3200" dirty="0"/>
          </a:p>
        </p:txBody>
      </p:sp>
      <p:sp>
        <p:nvSpPr>
          <p:cNvPr id="3" name="card_332"/>
          <p:cNvSpPr/>
          <p:nvPr/>
        </p:nvSpPr>
        <p:spPr>
          <a:xfrm>
            <a:off x="457200" y="1188720"/>
            <a:ext cx="3977640" cy="2651760"/>
          </a:xfrm>
          <a:prstGeom prst="roundRect">
            <a:avLst>
              <a:gd name="adj" fmla="val 4138"/>
            </a:avLst>
          </a:prstGeom>
          <a:solidFill>
            <a:srgbClr val="E2F4F2"/>
          </a:solidFill>
          <a:ln/>
        </p:spPr>
      </p:sp>
      <p:sp>
        <p:nvSpPr>
          <p:cNvPr id="4" name="card_333"/>
          <p:cNvSpPr/>
          <p:nvPr/>
        </p:nvSpPr>
        <p:spPr>
          <a:xfrm>
            <a:off x="4709160" y="1188720"/>
            <a:ext cx="3977640" cy="2651760"/>
          </a:xfrm>
          <a:prstGeom prst="roundRect">
            <a:avLst>
              <a:gd name="adj" fmla="val 4138"/>
            </a:avLst>
          </a:prstGeom>
          <a:solidFill>
            <a:srgbClr val="FBE5DF"/>
          </a:solidFill>
          <a:ln/>
        </p:spPr>
      </p:sp>
      <p:sp>
        <p:nvSpPr>
          <p:cNvPr id="5" name="txt_334"/>
          <p:cNvSpPr txBox="1"/>
          <p:nvPr/>
        </p:nvSpPr>
        <p:spPr>
          <a:xfrm>
            <a:off x="731520" y="137160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7A398"/>
                </a:solidFill>
              </a:rPr>
              <a:t>Finding the hypotenuse?</a:t>
            </a:r>
            <a:endParaRPr lang="en-US" sz="2000" dirty="0"/>
          </a:p>
        </p:txBody>
      </p:sp>
      <p:sp>
        <p:nvSpPr>
          <p:cNvPr id="6" name="txt_335"/>
          <p:cNvSpPr txBox="1"/>
          <p:nvPr/>
        </p:nvSpPr>
        <p:spPr>
          <a:xfrm>
            <a:off x="731520" y="182880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ADD</a:t>
            </a:r>
            <a:endParaRPr lang="en-US" sz="4800" dirty="0"/>
          </a:p>
        </p:txBody>
      </p:sp>
      <p:sp>
        <p:nvSpPr>
          <p:cNvPr id="7" name="txt_336"/>
          <p:cNvSpPr txBox="1"/>
          <p:nvPr/>
        </p:nvSpPr>
        <p:spPr>
          <a:xfrm>
            <a:off x="731520" y="274320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indent="0" marL="0">
              <a:buNone/>
            </a:pPr>
            <a:r>
              <a:rPr lang="en-US" sz="24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24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pPr indent="0" marL="0">
              <a:buNone/>
            </a:pPr>
            <a:r>
              <a:rPr lang="en-US" sz="24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pPr indent="0" marL="0">
              <a:buNone/>
            </a:pPr>
            <a:r>
              <a:rPr lang="en-US" sz="24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24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pPr indent="0" marL="0">
              <a:buNone/>
            </a:pPr>
            <a:r>
              <a:rPr lang="en-US" sz="24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pPr indent="0" marL="0">
              <a:buNone/>
            </a:pPr>
            <a:r>
              <a:rPr lang="en-US" sz="24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8" name="txt_337"/>
          <p:cNvSpPr txBox="1"/>
          <p:nvPr/>
        </p:nvSpPr>
        <p:spPr>
          <a:xfrm>
            <a:off x="4983480" y="137160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E4572E"/>
                </a:solidFill>
              </a:rPr>
              <a:t>Finding a shorter side?</a:t>
            </a:r>
            <a:endParaRPr lang="en-US" sz="2000" dirty="0"/>
          </a:p>
        </p:txBody>
      </p:sp>
      <p:sp>
        <p:nvSpPr>
          <p:cNvPr id="9" name="txt_338"/>
          <p:cNvSpPr txBox="1"/>
          <p:nvPr/>
        </p:nvSpPr>
        <p:spPr>
          <a:xfrm>
            <a:off x="4983480" y="182880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SUBTRACT</a:t>
            </a:r>
            <a:endParaRPr lang="en-US" sz="4800" dirty="0"/>
          </a:p>
        </p:txBody>
      </p:sp>
      <p:sp>
        <p:nvSpPr>
          <p:cNvPr id="10" name="txt_339"/>
          <p:cNvSpPr txBox="1"/>
          <p:nvPr/>
        </p:nvSpPr>
        <p:spPr>
          <a:xfrm>
            <a:off x="4983480" y="274320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pPr indent="0" marL="0">
              <a:buNone/>
            </a:pPr>
            <a:r>
              <a:rPr lang="en-US" sz="24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24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pPr indent="0" marL="0">
              <a:buNone/>
            </a:pPr>
            <a:r>
              <a:rPr lang="en-US" sz="24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indent="0" marL="0">
              <a:buNone/>
            </a:pPr>
            <a:r>
              <a:rPr lang="en-US" sz="24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24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pPr indent="0" marL="0">
              <a:buNone/>
            </a:pPr>
            <a:r>
              <a:rPr lang="en-US" sz="24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pPr indent="0" marL="0">
              <a:buNone/>
            </a:pPr>
            <a:r>
              <a:rPr lang="en-US" sz="24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11" name="txt_340"/>
          <p:cNvSpPr txBox="1"/>
          <p:nvPr/>
        </p:nvSpPr>
        <p:spPr>
          <a:xfrm>
            <a:off x="457200" y="4023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Always check: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the hypotenuse must be the longest side. If your 'shorter side' comes out longer than the hypotenuse, you added when you should have subtracted.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Practice: find x</a:t>
            </a:r>
            <a:endParaRPr lang="en-US" sz="3200" dirty="0"/>
          </a:p>
        </p:txBody>
      </p:sp>
      <p:sp>
        <p:nvSpPr>
          <p:cNvPr id="3" name="card_341"/>
          <p:cNvSpPr/>
          <p:nvPr/>
        </p:nvSpPr>
        <p:spPr>
          <a:xfrm>
            <a:off x="457200" y="1051560"/>
            <a:ext cx="2606040" cy="155448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/>
        </p:spPr>
      </p:sp>
      <p:sp>
        <p:nvSpPr>
          <p:cNvPr id="4" name="badge_342"/>
          <p:cNvSpPr/>
          <p:nvPr/>
        </p:nvSpPr>
        <p:spPr>
          <a:xfrm>
            <a:off x="594360" y="1188720"/>
            <a:ext cx="329184" cy="329184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5" name="badgeTxt_343"/>
          <p:cNvSpPr txBox="1"/>
          <p:nvPr/>
        </p:nvSpPr>
        <p:spPr>
          <a:xfrm>
            <a:off x="594360" y="11887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1</a:t>
            </a:r>
            <a:endParaRPr lang="en-US" sz="1300" dirty="0"/>
          </a:p>
        </p:txBody>
      </p:sp>
      <p:sp>
        <p:nvSpPr>
          <p:cNvPr id="6" name="poly_344"/>
          <p:cNvSpPr/>
          <p:nvPr/>
        </p:nvSpPr>
        <p:spPr>
          <a:xfrm>
            <a:off x="1325880" y="1417320"/>
            <a:ext cx="1097280" cy="868680"/>
          </a:xfrm>
          <a:custGeom>
            <a:avLst/>
            <a:gdLst/>
            <a:ahLst/>
            <a:cxnLst/>
            <a:rect l="l" t="t" r="r" b="b"/>
            <a:pathLst>
              <a:path w="1097280" h="868680">
                <a:moveTo>
                  <a:pt x="0" y="868680"/>
                </a:moveTo>
                <a:lnTo>
                  <a:pt x="1097280" y="868680"/>
                </a:lnTo>
                <a:lnTo>
                  <a:pt x="0" y="0"/>
                </a:lnTo>
                <a:close/>
              </a:path>
            </a:pathLst>
          </a:custGeom>
          <a:solidFill>
            <a:srgbClr val="EEF2F8"/>
          </a:solidFill>
          <a:ln/>
        </p:spPr>
      </p:sp>
      <p:sp>
        <p:nvSpPr>
          <p:cNvPr id="7" name="line_345"/>
          <p:cNvSpPr/>
          <p:nvPr/>
        </p:nvSpPr>
        <p:spPr>
          <a:xfrm>
            <a:off x="1325880" y="2286000"/>
            <a:ext cx="1097280" cy="914"/>
          </a:xfrm>
          <a:prstGeom prst="line">
            <a:avLst/>
          </a:prstGeom>
          <a:noFill/>
          <a:ln w="38100">
            <a:solidFill>
              <a:srgbClr val="17A398"/>
            </a:solidFill>
            <a:prstDash val="solid"/>
          </a:ln>
        </p:spPr>
      </p:sp>
      <p:sp>
        <p:nvSpPr>
          <p:cNvPr id="8" name="line_346"/>
          <p:cNvSpPr/>
          <p:nvPr/>
        </p:nvSpPr>
        <p:spPr>
          <a:xfrm>
            <a:off x="1325880" y="1417320"/>
            <a:ext cx="914" cy="868680"/>
          </a:xfrm>
          <a:prstGeom prst="line">
            <a:avLst/>
          </a:prstGeom>
          <a:noFill/>
          <a:ln w="38100">
            <a:solidFill>
              <a:srgbClr val="17A398"/>
            </a:solidFill>
            <a:prstDash val="solid"/>
          </a:ln>
        </p:spPr>
      </p:sp>
      <p:sp>
        <p:nvSpPr>
          <p:cNvPr id="9" name="line_347"/>
          <p:cNvSpPr/>
          <p:nvPr/>
        </p:nvSpPr>
        <p:spPr>
          <a:xfrm>
            <a:off x="1325880" y="1417320"/>
            <a:ext cx="1097280" cy="868680"/>
          </a:xfrm>
          <a:prstGeom prst="line">
            <a:avLst/>
          </a:prstGeom>
          <a:noFill/>
          <a:ln w="38100">
            <a:solidFill>
              <a:srgbClr val="E4572E"/>
            </a:solidFill>
            <a:prstDash val="solid"/>
          </a:ln>
        </p:spPr>
      </p:sp>
      <p:sp>
        <p:nvSpPr>
          <p:cNvPr id="10" name="poly_348"/>
          <p:cNvSpPr/>
          <p:nvPr/>
        </p:nvSpPr>
        <p:spPr>
          <a:xfrm>
            <a:off x="1325880" y="2176272"/>
            <a:ext cx="109728" cy="109728"/>
          </a:xfrm>
          <a:custGeom>
            <a:avLst/>
            <a:gdLst/>
            <a:ahLst/>
            <a:cxnLst/>
            <a:rect l="l" t="t" r="r" b="b"/>
            <a:pathLst>
              <a:path w="109728" h="109728">
                <a:moveTo>
                  <a:pt x="109728" y="109728"/>
                </a:moveTo>
                <a:lnTo>
                  <a:pt x="109728" y="0"/>
                </a:lnTo>
                <a:lnTo>
                  <a:pt x="0" y="0"/>
                </a:lnTo>
              </a:path>
            </a:pathLst>
          </a:custGeom>
          <a:ln w="15875">
            <a:solidFill>
              <a:srgbClr val="1B2A41"/>
            </a:solidFill>
            <a:prstDash val="solid"/>
          </a:ln>
        </p:spPr>
      </p:sp>
      <p:sp>
        <p:nvSpPr>
          <p:cNvPr id="11" name="lbl_349"/>
          <p:cNvSpPr txBox="1"/>
          <p:nvPr/>
        </p:nvSpPr>
        <p:spPr>
          <a:xfrm>
            <a:off x="985868" y="228866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lbl_350"/>
          <p:cNvSpPr txBox="1"/>
          <p:nvPr/>
        </p:nvSpPr>
        <p:spPr>
          <a:xfrm>
            <a:off x="115988" y="158801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lbl_351"/>
          <p:cNvSpPr txBox="1"/>
          <p:nvPr/>
        </p:nvSpPr>
        <p:spPr>
          <a:xfrm>
            <a:off x="1040744" y="1532563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endParaRPr lang="en-US" sz="1400" dirty="0"/>
          </a:p>
        </p:txBody>
      </p:sp>
      <p:sp>
        <p:nvSpPr>
          <p:cNvPr id="14" name="card_352"/>
          <p:cNvSpPr/>
          <p:nvPr/>
        </p:nvSpPr>
        <p:spPr>
          <a:xfrm>
            <a:off x="3273552" y="1051560"/>
            <a:ext cx="2606040" cy="155448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/>
        </p:spPr>
      </p:sp>
      <p:sp>
        <p:nvSpPr>
          <p:cNvPr id="15" name="badge_353"/>
          <p:cNvSpPr/>
          <p:nvPr/>
        </p:nvSpPr>
        <p:spPr>
          <a:xfrm>
            <a:off x="3410712" y="1188720"/>
            <a:ext cx="329184" cy="329184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6" name="badgeTxt_354"/>
          <p:cNvSpPr txBox="1"/>
          <p:nvPr/>
        </p:nvSpPr>
        <p:spPr>
          <a:xfrm>
            <a:off x="3410712" y="11887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2</a:t>
            </a:r>
            <a:endParaRPr lang="en-US" sz="1300" dirty="0"/>
          </a:p>
        </p:txBody>
      </p:sp>
      <p:sp>
        <p:nvSpPr>
          <p:cNvPr id="17" name="poly_355"/>
          <p:cNvSpPr/>
          <p:nvPr/>
        </p:nvSpPr>
        <p:spPr>
          <a:xfrm>
            <a:off x="4142232" y="1417320"/>
            <a:ext cx="1097280" cy="868680"/>
          </a:xfrm>
          <a:custGeom>
            <a:avLst/>
            <a:gdLst/>
            <a:ahLst/>
            <a:cxnLst/>
            <a:rect l="l" t="t" r="r" b="b"/>
            <a:pathLst>
              <a:path w="1097280" h="868680">
                <a:moveTo>
                  <a:pt x="0" y="868680"/>
                </a:moveTo>
                <a:lnTo>
                  <a:pt x="1097280" y="868680"/>
                </a:lnTo>
                <a:lnTo>
                  <a:pt x="0" y="0"/>
                </a:lnTo>
                <a:close/>
              </a:path>
            </a:pathLst>
          </a:custGeom>
          <a:solidFill>
            <a:srgbClr val="EEF2F8"/>
          </a:solidFill>
          <a:ln/>
        </p:spPr>
      </p:sp>
      <p:sp>
        <p:nvSpPr>
          <p:cNvPr id="18" name="line_356"/>
          <p:cNvSpPr/>
          <p:nvPr/>
        </p:nvSpPr>
        <p:spPr>
          <a:xfrm>
            <a:off x="4142232" y="2286000"/>
            <a:ext cx="1097280" cy="914"/>
          </a:xfrm>
          <a:prstGeom prst="line">
            <a:avLst/>
          </a:prstGeom>
          <a:noFill/>
          <a:ln w="38100">
            <a:solidFill>
              <a:srgbClr val="17A398"/>
            </a:solidFill>
            <a:prstDash val="solid"/>
          </a:ln>
        </p:spPr>
      </p:sp>
      <p:sp>
        <p:nvSpPr>
          <p:cNvPr id="19" name="line_357"/>
          <p:cNvSpPr/>
          <p:nvPr/>
        </p:nvSpPr>
        <p:spPr>
          <a:xfrm>
            <a:off x="4142232" y="1417320"/>
            <a:ext cx="914" cy="868680"/>
          </a:xfrm>
          <a:prstGeom prst="line">
            <a:avLst/>
          </a:prstGeom>
          <a:noFill/>
          <a:ln w="38100">
            <a:solidFill>
              <a:srgbClr val="17A398"/>
            </a:solidFill>
            <a:prstDash val="solid"/>
          </a:ln>
        </p:spPr>
      </p:sp>
      <p:sp>
        <p:nvSpPr>
          <p:cNvPr id="20" name="line_358"/>
          <p:cNvSpPr/>
          <p:nvPr/>
        </p:nvSpPr>
        <p:spPr>
          <a:xfrm>
            <a:off x="4142232" y="1417320"/>
            <a:ext cx="1097280" cy="868680"/>
          </a:xfrm>
          <a:prstGeom prst="line">
            <a:avLst/>
          </a:prstGeom>
          <a:noFill/>
          <a:ln w="38100">
            <a:solidFill>
              <a:srgbClr val="E4572E"/>
            </a:solidFill>
            <a:prstDash val="solid"/>
          </a:ln>
        </p:spPr>
      </p:sp>
      <p:sp>
        <p:nvSpPr>
          <p:cNvPr id="21" name="poly_359"/>
          <p:cNvSpPr/>
          <p:nvPr/>
        </p:nvSpPr>
        <p:spPr>
          <a:xfrm>
            <a:off x="4142232" y="2176272"/>
            <a:ext cx="109728" cy="109728"/>
          </a:xfrm>
          <a:custGeom>
            <a:avLst/>
            <a:gdLst/>
            <a:ahLst/>
            <a:cxnLst/>
            <a:rect l="l" t="t" r="r" b="b"/>
            <a:pathLst>
              <a:path w="109728" h="109728">
                <a:moveTo>
                  <a:pt x="109728" y="109728"/>
                </a:moveTo>
                <a:lnTo>
                  <a:pt x="109728" y="0"/>
                </a:lnTo>
                <a:lnTo>
                  <a:pt x="0" y="0"/>
                </a:lnTo>
              </a:path>
            </a:pathLst>
          </a:custGeom>
          <a:ln w="15875">
            <a:solidFill>
              <a:srgbClr val="1B2A41"/>
            </a:solidFill>
            <a:prstDash val="solid"/>
          </a:ln>
        </p:spPr>
      </p:sp>
      <p:sp>
        <p:nvSpPr>
          <p:cNvPr id="22" name="lbl_360"/>
          <p:cNvSpPr txBox="1"/>
          <p:nvPr/>
        </p:nvSpPr>
        <p:spPr>
          <a:xfrm>
            <a:off x="3802220" y="228866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</a:t>
            </a:r>
            <a:endParaRPr lang="en-US" sz="1400" dirty="0"/>
          </a:p>
        </p:txBody>
      </p:sp>
      <p:sp>
        <p:nvSpPr>
          <p:cNvPr id="23" name="lbl_361"/>
          <p:cNvSpPr txBox="1"/>
          <p:nvPr/>
        </p:nvSpPr>
        <p:spPr>
          <a:xfrm>
            <a:off x="2932340" y="158801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400" dirty="0"/>
          </a:p>
        </p:txBody>
      </p:sp>
      <p:sp>
        <p:nvSpPr>
          <p:cNvPr id="24" name="lbl_362"/>
          <p:cNvSpPr txBox="1"/>
          <p:nvPr/>
        </p:nvSpPr>
        <p:spPr>
          <a:xfrm>
            <a:off x="3857096" y="1532563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endParaRPr lang="en-US" sz="1400" dirty="0"/>
          </a:p>
        </p:txBody>
      </p:sp>
      <p:sp>
        <p:nvSpPr>
          <p:cNvPr id="25" name="card_363"/>
          <p:cNvSpPr/>
          <p:nvPr/>
        </p:nvSpPr>
        <p:spPr>
          <a:xfrm>
            <a:off x="6089904" y="1051560"/>
            <a:ext cx="2606040" cy="155448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/>
        </p:spPr>
      </p:sp>
      <p:sp>
        <p:nvSpPr>
          <p:cNvPr id="26" name="badge_364"/>
          <p:cNvSpPr/>
          <p:nvPr/>
        </p:nvSpPr>
        <p:spPr>
          <a:xfrm>
            <a:off x="6227064" y="1188720"/>
            <a:ext cx="329184" cy="329184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27" name="badgeTxt_365"/>
          <p:cNvSpPr txBox="1"/>
          <p:nvPr/>
        </p:nvSpPr>
        <p:spPr>
          <a:xfrm>
            <a:off x="6227064" y="11887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3</a:t>
            </a:r>
            <a:endParaRPr lang="en-US" sz="1300" dirty="0"/>
          </a:p>
        </p:txBody>
      </p:sp>
      <p:sp>
        <p:nvSpPr>
          <p:cNvPr id="28" name="poly_366"/>
          <p:cNvSpPr/>
          <p:nvPr/>
        </p:nvSpPr>
        <p:spPr>
          <a:xfrm>
            <a:off x="6958584" y="1417320"/>
            <a:ext cx="1097280" cy="868680"/>
          </a:xfrm>
          <a:custGeom>
            <a:avLst/>
            <a:gdLst/>
            <a:ahLst/>
            <a:cxnLst/>
            <a:rect l="l" t="t" r="r" b="b"/>
            <a:pathLst>
              <a:path w="1097280" h="868680">
                <a:moveTo>
                  <a:pt x="0" y="868680"/>
                </a:moveTo>
                <a:lnTo>
                  <a:pt x="1097280" y="868680"/>
                </a:lnTo>
                <a:lnTo>
                  <a:pt x="0" y="0"/>
                </a:lnTo>
                <a:close/>
              </a:path>
            </a:pathLst>
          </a:custGeom>
          <a:solidFill>
            <a:srgbClr val="EEF2F8"/>
          </a:solidFill>
          <a:ln/>
        </p:spPr>
      </p:sp>
      <p:sp>
        <p:nvSpPr>
          <p:cNvPr id="29" name="line_367"/>
          <p:cNvSpPr/>
          <p:nvPr/>
        </p:nvSpPr>
        <p:spPr>
          <a:xfrm>
            <a:off x="6958584" y="2286000"/>
            <a:ext cx="1097280" cy="914"/>
          </a:xfrm>
          <a:prstGeom prst="line">
            <a:avLst/>
          </a:prstGeom>
          <a:noFill/>
          <a:ln w="38100">
            <a:solidFill>
              <a:srgbClr val="17A398"/>
            </a:solidFill>
            <a:prstDash val="solid"/>
          </a:ln>
        </p:spPr>
      </p:sp>
      <p:sp>
        <p:nvSpPr>
          <p:cNvPr id="30" name="line_368"/>
          <p:cNvSpPr/>
          <p:nvPr/>
        </p:nvSpPr>
        <p:spPr>
          <a:xfrm>
            <a:off x="6958584" y="1417320"/>
            <a:ext cx="914" cy="868680"/>
          </a:xfrm>
          <a:prstGeom prst="line">
            <a:avLst/>
          </a:prstGeom>
          <a:noFill/>
          <a:ln w="38100">
            <a:solidFill>
              <a:srgbClr val="17A398"/>
            </a:solidFill>
            <a:prstDash val="solid"/>
          </a:ln>
        </p:spPr>
      </p:sp>
      <p:sp>
        <p:nvSpPr>
          <p:cNvPr id="31" name="line_369"/>
          <p:cNvSpPr/>
          <p:nvPr/>
        </p:nvSpPr>
        <p:spPr>
          <a:xfrm>
            <a:off x="6958584" y="1417320"/>
            <a:ext cx="1097280" cy="868680"/>
          </a:xfrm>
          <a:prstGeom prst="line">
            <a:avLst/>
          </a:prstGeom>
          <a:noFill/>
          <a:ln w="38100">
            <a:solidFill>
              <a:srgbClr val="E4572E"/>
            </a:solidFill>
            <a:prstDash val="solid"/>
          </a:ln>
        </p:spPr>
      </p:sp>
      <p:sp>
        <p:nvSpPr>
          <p:cNvPr id="32" name="poly_370"/>
          <p:cNvSpPr/>
          <p:nvPr/>
        </p:nvSpPr>
        <p:spPr>
          <a:xfrm>
            <a:off x="6958584" y="2176272"/>
            <a:ext cx="109728" cy="109728"/>
          </a:xfrm>
          <a:custGeom>
            <a:avLst/>
            <a:gdLst/>
            <a:ahLst/>
            <a:cxnLst/>
            <a:rect l="l" t="t" r="r" b="b"/>
            <a:pathLst>
              <a:path w="109728" h="109728">
                <a:moveTo>
                  <a:pt x="109728" y="109728"/>
                </a:moveTo>
                <a:lnTo>
                  <a:pt x="109728" y="0"/>
                </a:lnTo>
                <a:lnTo>
                  <a:pt x="0" y="0"/>
                </a:lnTo>
              </a:path>
            </a:pathLst>
          </a:custGeom>
          <a:ln w="15875">
            <a:solidFill>
              <a:srgbClr val="1B2A41"/>
            </a:solidFill>
            <a:prstDash val="solid"/>
          </a:ln>
        </p:spPr>
      </p:sp>
      <p:sp>
        <p:nvSpPr>
          <p:cNvPr id="33" name="lbl_371"/>
          <p:cNvSpPr txBox="1"/>
          <p:nvPr/>
        </p:nvSpPr>
        <p:spPr>
          <a:xfrm>
            <a:off x="6618572" y="228866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400" dirty="0"/>
          </a:p>
        </p:txBody>
      </p:sp>
      <p:sp>
        <p:nvSpPr>
          <p:cNvPr id="34" name="lbl_372"/>
          <p:cNvSpPr txBox="1"/>
          <p:nvPr/>
        </p:nvSpPr>
        <p:spPr>
          <a:xfrm>
            <a:off x="5748692" y="158801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endParaRPr lang="en-US" sz="1400" dirty="0"/>
          </a:p>
        </p:txBody>
      </p:sp>
      <p:sp>
        <p:nvSpPr>
          <p:cNvPr id="35" name="lbl_373"/>
          <p:cNvSpPr txBox="1"/>
          <p:nvPr/>
        </p:nvSpPr>
        <p:spPr>
          <a:xfrm>
            <a:off x="6673448" y="1532563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</a:t>
            </a:r>
            <a:endParaRPr lang="en-US" sz="1400" dirty="0"/>
          </a:p>
        </p:txBody>
      </p:sp>
      <p:sp>
        <p:nvSpPr>
          <p:cNvPr id="36" name="card_374"/>
          <p:cNvSpPr/>
          <p:nvPr/>
        </p:nvSpPr>
        <p:spPr>
          <a:xfrm>
            <a:off x="457200" y="2743200"/>
            <a:ext cx="2606040" cy="155448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/>
        </p:spPr>
      </p:sp>
      <p:sp>
        <p:nvSpPr>
          <p:cNvPr id="37" name="badge_375"/>
          <p:cNvSpPr/>
          <p:nvPr/>
        </p:nvSpPr>
        <p:spPr>
          <a:xfrm>
            <a:off x="594360" y="2880360"/>
            <a:ext cx="329184" cy="329184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38" name="badgeTxt_376"/>
          <p:cNvSpPr txBox="1"/>
          <p:nvPr/>
        </p:nvSpPr>
        <p:spPr>
          <a:xfrm>
            <a:off x="594360" y="288036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4</a:t>
            </a:r>
            <a:endParaRPr lang="en-US" sz="1300" dirty="0"/>
          </a:p>
        </p:txBody>
      </p:sp>
      <p:sp>
        <p:nvSpPr>
          <p:cNvPr id="39" name="poly_377"/>
          <p:cNvSpPr/>
          <p:nvPr/>
        </p:nvSpPr>
        <p:spPr>
          <a:xfrm>
            <a:off x="1325880" y="3108960"/>
            <a:ext cx="1097280" cy="868680"/>
          </a:xfrm>
          <a:custGeom>
            <a:avLst/>
            <a:gdLst/>
            <a:ahLst/>
            <a:cxnLst/>
            <a:rect l="l" t="t" r="r" b="b"/>
            <a:pathLst>
              <a:path w="1097280" h="868680">
                <a:moveTo>
                  <a:pt x="0" y="868680"/>
                </a:moveTo>
                <a:lnTo>
                  <a:pt x="1097280" y="868680"/>
                </a:lnTo>
                <a:lnTo>
                  <a:pt x="0" y="0"/>
                </a:lnTo>
                <a:close/>
              </a:path>
            </a:pathLst>
          </a:custGeom>
          <a:solidFill>
            <a:srgbClr val="EEF2F8"/>
          </a:solidFill>
          <a:ln/>
        </p:spPr>
      </p:sp>
      <p:sp>
        <p:nvSpPr>
          <p:cNvPr id="40" name="line_378"/>
          <p:cNvSpPr/>
          <p:nvPr/>
        </p:nvSpPr>
        <p:spPr>
          <a:xfrm>
            <a:off x="1325880" y="3977640"/>
            <a:ext cx="1097280" cy="914"/>
          </a:xfrm>
          <a:prstGeom prst="line">
            <a:avLst/>
          </a:prstGeom>
          <a:noFill/>
          <a:ln w="38100">
            <a:solidFill>
              <a:srgbClr val="17A398"/>
            </a:solidFill>
            <a:prstDash val="solid"/>
          </a:ln>
        </p:spPr>
      </p:sp>
      <p:sp>
        <p:nvSpPr>
          <p:cNvPr id="41" name="line_379"/>
          <p:cNvSpPr/>
          <p:nvPr/>
        </p:nvSpPr>
        <p:spPr>
          <a:xfrm>
            <a:off x="1325880" y="3108960"/>
            <a:ext cx="914" cy="868680"/>
          </a:xfrm>
          <a:prstGeom prst="line">
            <a:avLst/>
          </a:prstGeom>
          <a:noFill/>
          <a:ln w="38100">
            <a:solidFill>
              <a:srgbClr val="17A398"/>
            </a:solidFill>
            <a:prstDash val="solid"/>
          </a:ln>
        </p:spPr>
      </p:sp>
      <p:sp>
        <p:nvSpPr>
          <p:cNvPr id="42" name="line_380"/>
          <p:cNvSpPr/>
          <p:nvPr/>
        </p:nvSpPr>
        <p:spPr>
          <a:xfrm>
            <a:off x="1325880" y="3108960"/>
            <a:ext cx="1097280" cy="868680"/>
          </a:xfrm>
          <a:prstGeom prst="line">
            <a:avLst/>
          </a:prstGeom>
          <a:noFill/>
          <a:ln w="38100">
            <a:solidFill>
              <a:srgbClr val="E4572E"/>
            </a:solidFill>
            <a:prstDash val="solid"/>
          </a:ln>
        </p:spPr>
      </p:sp>
      <p:sp>
        <p:nvSpPr>
          <p:cNvPr id="43" name="poly_381"/>
          <p:cNvSpPr/>
          <p:nvPr/>
        </p:nvSpPr>
        <p:spPr>
          <a:xfrm>
            <a:off x="1325880" y="3867912"/>
            <a:ext cx="109728" cy="109728"/>
          </a:xfrm>
          <a:custGeom>
            <a:avLst/>
            <a:gdLst/>
            <a:ahLst/>
            <a:cxnLst/>
            <a:rect l="l" t="t" r="r" b="b"/>
            <a:pathLst>
              <a:path w="109728" h="109728">
                <a:moveTo>
                  <a:pt x="109728" y="109728"/>
                </a:moveTo>
                <a:lnTo>
                  <a:pt x="109728" y="0"/>
                </a:lnTo>
                <a:lnTo>
                  <a:pt x="0" y="0"/>
                </a:lnTo>
              </a:path>
            </a:pathLst>
          </a:custGeom>
          <a:ln w="15875">
            <a:solidFill>
              <a:srgbClr val="1B2A41"/>
            </a:solidFill>
            <a:prstDash val="solid"/>
          </a:ln>
        </p:spPr>
      </p:sp>
      <p:sp>
        <p:nvSpPr>
          <p:cNvPr id="44" name="lbl_382"/>
          <p:cNvSpPr txBox="1"/>
          <p:nvPr/>
        </p:nvSpPr>
        <p:spPr>
          <a:xfrm>
            <a:off x="985868" y="398030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1400" dirty="0"/>
          </a:p>
        </p:txBody>
      </p:sp>
      <p:sp>
        <p:nvSpPr>
          <p:cNvPr id="45" name="lbl_383"/>
          <p:cNvSpPr txBox="1"/>
          <p:nvPr/>
        </p:nvSpPr>
        <p:spPr>
          <a:xfrm>
            <a:off x="115988" y="327965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46" name="lbl_384"/>
          <p:cNvSpPr txBox="1"/>
          <p:nvPr/>
        </p:nvSpPr>
        <p:spPr>
          <a:xfrm>
            <a:off x="1040744" y="3224203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endParaRPr lang="en-US" sz="1400" dirty="0"/>
          </a:p>
        </p:txBody>
      </p:sp>
      <p:sp>
        <p:nvSpPr>
          <p:cNvPr id="47" name="card_385"/>
          <p:cNvSpPr/>
          <p:nvPr/>
        </p:nvSpPr>
        <p:spPr>
          <a:xfrm>
            <a:off x="3273552" y="2743200"/>
            <a:ext cx="2606040" cy="155448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/>
        </p:spPr>
      </p:sp>
      <p:sp>
        <p:nvSpPr>
          <p:cNvPr id="48" name="badge_386"/>
          <p:cNvSpPr/>
          <p:nvPr/>
        </p:nvSpPr>
        <p:spPr>
          <a:xfrm>
            <a:off x="3410712" y="2880360"/>
            <a:ext cx="329184" cy="329184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49" name="badgeTxt_387"/>
          <p:cNvSpPr txBox="1"/>
          <p:nvPr/>
        </p:nvSpPr>
        <p:spPr>
          <a:xfrm>
            <a:off x="3410712" y="288036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5</a:t>
            </a:r>
            <a:endParaRPr lang="en-US" sz="1300" dirty="0"/>
          </a:p>
        </p:txBody>
      </p:sp>
      <p:sp>
        <p:nvSpPr>
          <p:cNvPr id="50" name="poly_388"/>
          <p:cNvSpPr/>
          <p:nvPr/>
        </p:nvSpPr>
        <p:spPr>
          <a:xfrm>
            <a:off x="4142232" y="3108960"/>
            <a:ext cx="1097280" cy="868680"/>
          </a:xfrm>
          <a:custGeom>
            <a:avLst/>
            <a:gdLst/>
            <a:ahLst/>
            <a:cxnLst/>
            <a:rect l="l" t="t" r="r" b="b"/>
            <a:pathLst>
              <a:path w="1097280" h="868680">
                <a:moveTo>
                  <a:pt x="0" y="868680"/>
                </a:moveTo>
                <a:lnTo>
                  <a:pt x="1097280" y="868680"/>
                </a:lnTo>
                <a:lnTo>
                  <a:pt x="0" y="0"/>
                </a:lnTo>
                <a:close/>
              </a:path>
            </a:pathLst>
          </a:custGeom>
          <a:solidFill>
            <a:srgbClr val="EEF2F8"/>
          </a:solidFill>
          <a:ln/>
        </p:spPr>
      </p:sp>
      <p:sp>
        <p:nvSpPr>
          <p:cNvPr id="51" name="line_389"/>
          <p:cNvSpPr/>
          <p:nvPr/>
        </p:nvSpPr>
        <p:spPr>
          <a:xfrm>
            <a:off x="4142232" y="3977640"/>
            <a:ext cx="1097280" cy="914"/>
          </a:xfrm>
          <a:prstGeom prst="line">
            <a:avLst/>
          </a:prstGeom>
          <a:noFill/>
          <a:ln w="38100">
            <a:solidFill>
              <a:srgbClr val="17A398"/>
            </a:solidFill>
            <a:prstDash val="solid"/>
          </a:ln>
        </p:spPr>
      </p:sp>
      <p:sp>
        <p:nvSpPr>
          <p:cNvPr id="52" name="line_390"/>
          <p:cNvSpPr/>
          <p:nvPr/>
        </p:nvSpPr>
        <p:spPr>
          <a:xfrm>
            <a:off x="4142232" y="3108960"/>
            <a:ext cx="914" cy="868680"/>
          </a:xfrm>
          <a:prstGeom prst="line">
            <a:avLst/>
          </a:prstGeom>
          <a:noFill/>
          <a:ln w="38100">
            <a:solidFill>
              <a:srgbClr val="17A398"/>
            </a:solidFill>
            <a:prstDash val="solid"/>
          </a:ln>
        </p:spPr>
      </p:sp>
      <p:sp>
        <p:nvSpPr>
          <p:cNvPr id="53" name="line_391"/>
          <p:cNvSpPr/>
          <p:nvPr/>
        </p:nvSpPr>
        <p:spPr>
          <a:xfrm>
            <a:off x="4142232" y="3108960"/>
            <a:ext cx="1097280" cy="868680"/>
          </a:xfrm>
          <a:prstGeom prst="line">
            <a:avLst/>
          </a:prstGeom>
          <a:noFill/>
          <a:ln w="38100">
            <a:solidFill>
              <a:srgbClr val="E4572E"/>
            </a:solidFill>
            <a:prstDash val="solid"/>
          </a:ln>
        </p:spPr>
      </p:sp>
      <p:sp>
        <p:nvSpPr>
          <p:cNvPr id="54" name="poly_392"/>
          <p:cNvSpPr/>
          <p:nvPr/>
        </p:nvSpPr>
        <p:spPr>
          <a:xfrm>
            <a:off x="4142232" y="3867912"/>
            <a:ext cx="109728" cy="109728"/>
          </a:xfrm>
          <a:custGeom>
            <a:avLst/>
            <a:gdLst/>
            <a:ahLst/>
            <a:cxnLst/>
            <a:rect l="l" t="t" r="r" b="b"/>
            <a:pathLst>
              <a:path w="109728" h="109728">
                <a:moveTo>
                  <a:pt x="109728" y="109728"/>
                </a:moveTo>
                <a:lnTo>
                  <a:pt x="109728" y="0"/>
                </a:lnTo>
                <a:lnTo>
                  <a:pt x="0" y="0"/>
                </a:lnTo>
              </a:path>
            </a:pathLst>
          </a:custGeom>
          <a:ln w="15875">
            <a:solidFill>
              <a:srgbClr val="1B2A41"/>
            </a:solidFill>
            <a:prstDash val="solid"/>
          </a:ln>
        </p:spPr>
      </p:sp>
      <p:sp>
        <p:nvSpPr>
          <p:cNvPr id="55" name="lbl_393"/>
          <p:cNvSpPr txBox="1"/>
          <p:nvPr/>
        </p:nvSpPr>
        <p:spPr>
          <a:xfrm>
            <a:off x="3802220" y="398030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endParaRPr lang="en-US" sz="1400" dirty="0"/>
          </a:p>
        </p:txBody>
      </p:sp>
      <p:sp>
        <p:nvSpPr>
          <p:cNvPr id="56" name="lbl_394"/>
          <p:cNvSpPr txBox="1"/>
          <p:nvPr/>
        </p:nvSpPr>
        <p:spPr>
          <a:xfrm>
            <a:off x="2932340" y="327965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endParaRPr lang="en-US" sz="1400" dirty="0"/>
          </a:p>
        </p:txBody>
      </p:sp>
      <p:sp>
        <p:nvSpPr>
          <p:cNvPr id="57" name="lbl_395"/>
          <p:cNvSpPr txBox="1"/>
          <p:nvPr/>
        </p:nvSpPr>
        <p:spPr>
          <a:xfrm>
            <a:off x="3857096" y="3224203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</a:t>
            </a:r>
            <a:endParaRPr lang="en-US" sz="1400" dirty="0"/>
          </a:p>
        </p:txBody>
      </p:sp>
      <p:sp>
        <p:nvSpPr>
          <p:cNvPr id="58" name="card_396"/>
          <p:cNvSpPr/>
          <p:nvPr/>
        </p:nvSpPr>
        <p:spPr>
          <a:xfrm>
            <a:off x="6089904" y="2743200"/>
            <a:ext cx="2606040" cy="155448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/>
        </p:spPr>
      </p:sp>
      <p:sp>
        <p:nvSpPr>
          <p:cNvPr id="59" name="badge_397"/>
          <p:cNvSpPr/>
          <p:nvPr/>
        </p:nvSpPr>
        <p:spPr>
          <a:xfrm>
            <a:off x="6227064" y="2880360"/>
            <a:ext cx="329184" cy="329184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60" name="badgeTxt_398"/>
          <p:cNvSpPr txBox="1"/>
          <p:nvPr/>
        </p:nvSpPr>
        <p:spPr>
          <a:xfrm>
            <a:off x="6227064" y="288036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6</a:t>
            </a:r>
            <a:endParaRPr lang="en-US" sz="1300" dirty="0"/>
          </a:p>
        </p:txBody>
      </p:sp>
      <p:sp>
        <p:nvSpPr>
          <p:cNvPr id="61" name="poly_399"/>
          <p:cNvSpPr/>
          <p:nvPr/>
        </p:nvSpPr>
        <p:spPr>
          <a:xfrm>
            <a:off x="6958584" y="3108960"/>
            <a:ext cx="1097280" cy="868680"/>
          </a:xfrm>
          <a:custGeom>
            <a:avLst/>
            <a:gdLst/>
            <a:ahLst/>
            <a:cxnLst/>
            <a:rect l="l" t="t" r="r" b="b"/>
            <a:pathLst>
              <a:path w="1097280" h="868680">
                <a:moveTo>
                  <a:pt x="0" y="868680"/>
                </a:moveTo>
                <a:lnTo>
                  <a:pt x="1097280" y="868680"/>
                </a:lnTo>
                <a:lnTo>
                  <a:pt x="0" y="0"/>
                </a:lnTo>
                <a:close/>
              </a:path>
            </a:pathLst>
          </a:custGeom>
          <a:solidFill>
            <a:srgbClr val="EEF2F8"/>
          </a:solidFill>
          <a:ln/>
        </p:spPr>
      </p:sp>
      <p:sp>
        <p:nvSpPr>
          <p:cNvPr id="62" name="line_400"/>
          <p:cNvSpPr/>
          <p:nvPr/>
        </p:nvSpPr>
        <p:spPr>
          <a:xfrm>
            <a:off x="6958584" y="3977640"/>
            <a:ext cx="1097280" cy="914"/>
          </a:xfrm>
          <a:prstGeom prst="line">
            <a:avLst/>
          </a:prstGeom>
          <a:noFill/>
          <a:ln w="38100">
            <a:solidFill>
              <a:srgbClr val="17A398"/>
            </a:solidFill>
            <a:prstDash val="solid"/>
          </a:ln>
        </p:spPr>
      </p:sp>
      <p:sp>
        <p:nvSpPr>
          <p:cNvPr id="63" name="line_401"/>
          <p:cNvSpPr/>
          <p:nvPr/>
        </p:nvSpPr>
        <p:spPr>
          <a:xfrm>
            <a:off x="6958584" y="3108960"/>
            <a:ext cx="914" cy="868680"/>
          </a:xfrm>
          <a:prstGeom prst="line">
            <a:avLst/>
          </a:prstGeom>
          <a:noFill/>
          <a:ln w="38100">
            <a:solidFill>
              <a:srgbClr val="17A398"/>
            </a:solidFill>
            <a:prstDash val="solid"/>
          </a:ln>
        </p:spPr>
      </p:sp>
      <p:sp>
        <p:nvSpPr>
          <p:cNvPr id="64" name="line_402"/>
          <p:cNvSpPr/>
          <p:nvPr/>
        </p:nvSpPr>
        <p:spPr>
          <a:xfrm>
            <a:off x="6958584" y="3108960"/>
            <a:ext cx="1097280" cy="868680"/>
          </a:xfrm>
          <a:prstGeom prst="line">
            <a:avLst/>
          </a:prstGeom>
          <a:noFill/>
          <a:ln w="38100">
            <a:solidFill>
              <a:srgbClr val="E4572E"/>
            </a:solidFill>
            <a:prstDash val="solid"/>
          </a:ln>
        </p:spPr>
      </p:sp>
      <p:sp>
        <p:nvSpPr>
          <p:cNvPr id="65" name="poly_403"/>
          <p:cNvSpPr/>
          <p:nvPr/>
        </p:nvSpPr>
        <p:spPr>
          <a:xfrm>
            <a:off x="6958584" y="3867912"/>
            <a:ext cx="109728" cy="109728"/>
          </a:xfrm>
          <a:custGeom>
            <a:avLst/>
            <a:gdLst/>
            <a:ahLst/>
            <a:cxnLst/>
            <a:rect l="l" t="t" r="r" b="b"/>
            <a:pathLst>
              <a:path w="109728" h="109728">
                <a:moveTo>
                  <a:pt x="109728" y="109728"/>
                </a:moveTo>
                <a:lnTo>
                  <a:pt x="109728" y="0"/>
                </a:lnTo>
                <a:lnTo>
                  <a:pt x="0" y="0"/>
                </a:lnTo>
              </a:path>
            </a:pathLst>
          </a:custGeom>
          <a:ln w="15875">
            <a:solidFill>
              <a:srgbClr val="1B2A41"/>
            </a:solidFill>
            <a:prstDash val="solid"/>
          </a:ln>
        </p:spPr>
      </p:sp>
      <p:sp>
        <p:nvSpPr>
          <p:cNvPr id="66" name="lbl_404"/>
          <p:cNvSpPr txBox="1"/>
          <p:nvPr/>
        </p:nvSpPr>
        <p:spPr>
          <a:xfrm>
            <a:off x="6641359" y="4016386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3.2</a:t>
            </a:r>
            <a:endParaRPr lang="en-US" sz="1400" dirty="0"/>
          </a:p>
        </p:txBody>
      </p:sp>
      <p:sp>
        <p:nvSpPr>
          <p:cNvPr id="67" name="lbl_405"/>
          <p:cNvSpPr txBox="1"/>
          <p:nvPr/>
        </p:nvSpPr>
        <p:spPr>
          <a:xfrm>
            <a:off x="5748692" y="327965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endParaRPr lang="en-US" sz="1400" dirty="0"/>
          </a:p>
        </p:txBody>
      </p:sp>
      <p:sp>
        <p:nvSpPr>
          <p:cNvPr id="68" name="lbl_406"/>
          <p:cNvSpPr txBox="1"/>
          <p:nvPr/>
        </p:nvSpPr>
        <p:spPr>
          <a:xfrm>
            <a:off x="6706904" y="3197716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9.4</a:t>
            </a:r>
            <a:endParaRPr lang="en-US" sz="1400" dirty="0"/>
          </a:p>
        </p:txBody>
      </p:sp>
      <p:sp>
        <p:nvSpPr>
          <p:cNvPr id="69" name="txt_407"/>
          <p:cNvSpPr txBox="1"/>
          <p:nvPr/>
        </p:nvSpPr>
        <p:spPr>
          <a:xfrm>
            <a:off x="457200" y="44348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Give answers to 2 d.p. where needed. Not drawn to scale.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Practice: answers</a:t>
            </a:r>
            <a:endParaRPr lang="en-US" sz="3200" dirty="0"/>
          </a:p>
        </p:txBody>
      </p:sp>
      <p:sp>
        <p:nvSpPr>
          <p:cNvPr id="3" name="card_408"/>
          <p:cNvSpPr/>
          <p:nvPr/>
        </p:nvSpPr>
        <p:spPr>
          <a:xfrm>
            <a:off x="457200" y="1051560"/>
            <a:ext cx="2606040" cy="155448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/>
        </p:spPr>
      </p:sp>
      <p:sp>
        <p:nvSpPr>
          <p:cNvPr id="4" name="badge_409"/>
          <p:cNvSpPr/>
          <p:nvPr/>
        </p:nvSpPr>
        <p:spPr>
          <a:xfrm>
            <a:off x="594360" y="1188720"/>
            <a:ext cx="329184" cy="329184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5" name="badgeTxt_410"/>
          <p:cNvSpPr txBox="1"/>
          <p:nvPr/>
        </p:nvSpPr>
        <p:spPr>
          <a:xfrm>
            <a:off x="594360" y="11887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1</a:t>
            </a:r>
            <a:endParaRPr lang="en-US" sz="1300" dirty="0"/>
          </a:p>
        </p:txBody>
      </p:sp>
      <p:sp>
        <p:nvSpPr>
          <p:cNvPr id="6" name="poly_411"/>
          <p:cNvSpPr/>
          <p:nvPr/>
        </p:nvSpPr>
        <p:spPr>
          <a:xfrm>
            <a:off x="1325880" y="1417320"/>
            <a:ext cx="1097280" cy="868680"/>
          </a:xfrm>
          <a:custGeom>
            <a:avLst/>
            <a:gdLst/>
            <a:ahLst/>
            <a:cxnLst/>
            <a:rect l="l" t="t" r="r" b="b"/>
            <a:pathLst>
              <a:path w="1097280" h="868680">
                <a:moveTo>
                  <a:pt x="0" y="868680"/>
                </a:moveTo>
                <a:lnTo>
                  <a:pt x="1097280" y="868680"/>
                </a:lnTo>
                <a:lnTo>
                  <a:pt x="0" y="0"/>
                </a:lnTo>
                <a:close/>
              </a:path>
            </a:pathLst>
          </a:custGeom>
          <a:solidFill>
            <a:srgbClr val="EEF2F8"/>
          </a:solidFill>
          <a:ln/>
        </p:spPr>
      </p:sp>
      <p:sp>
        <p:nvSpPr>
          <p:cNvPr id="7" name="line_412"/>
          <p:cNvSpPr/>
          <p:nvPr/>
        </p:nvSpPr>
        <p:spPr>
          <a:xfrm>
            <a:off x="1325880" y="2286000"/>
            <a:ext cx="1097280" cy="914"/>
          </a:xfrm>
          <a:prstGeom prst="line">
            <a:avLst/>
          </a:prstGeom>
          <a:noFill/>
          <a:ln w="38100">
            <a:solidFill>
              <a:srgbClr val="17A398"/>
            </a:solidFill>
            <a:prstDash val="solid"/>
          </a:ln>
        </p:spPr>
      </p:sp>
      <p:sp>
        <p:nvSpPr>
          <p:cNvPr id="8" name="line_413"/>
          <p:cNvSpPr/>
          <p:nvPr/>
        </p:nvSpPr>
        <p:spPr>
          <a:xfrm>
            <a:off x="1325880" y="1417320"/>
            <a:ext cx="914" cy="868680"/>
          </a:xfrm>
          <a:prstGeom prst="line">
            <a:avLst/>
          </a:prstGeom>
          <a:noFill/>
          <a:ln w="38100">
            <a:solidFill>
              <a:srgbClr val="17A398"/>
            </a:solidFill>
            <a:prstDash val="solid"/>
          </a:ln>
        </p:spPr>
      </p:sp>
      <p:sp>
        <p:nvSpPr>
          <p:cNvPr id="9" name="line_414"/>
          <p:cNvSpPr/>
          <p:nvPr/>
        </p:nvSpPr>
        <p:spPr>
          <a:xfrm>
            <a:off x="1325880" y="1417320"/>
            <a:ext cx="1097280" cy="868680"/>
          </a:xfrm>
          <a:prstGeom prst="line">
            <a:avLst/>
          </a:prstGeom>
          <a:noFill/>
          <a:ln w="38100">
            <a:solidFill>
              <a:srgbClr val="E4572E"/>
            </a:solidFill>
            <a:prstDash val="solid"/>
          </a:ln>
        </p:spPr>
      </p:sp>
      <p:sp>
        <p:nvSpPr>
          <p:cNvPr id="10" name="poly_415"/>
          <p:cNvSpPr/>
          <p:nvPr/>
        </p:nvSpPr>
        <p:spPr>
          <a:xfrm>
            <a:off x="1325880" y="2176272"/>
            <a:ext cx="109728" cy="109728"/>
          </a:xfrm>
          <a:custGeom>
            <a:avLst/>
            <a:gdLst/>
            <a:ahLst/>
            <a:cxnLst/>
            <a:rect l="l" t="t" r="r" b="b"/>
            <a:pathLst>
              <a:path w="109728" h="109728">
                <a:moveTo>
                  <a:pt x="109728" y="109728"/>
                </a:moveTo>
                <a:lnTo>
                  <a:pt x="109728" y="0"/>
                </a:lnTo>
                <a:lnTo>
                  <a:pt x="0" y="0"/>
                </a:lnTo>
              </a:path>
            </a:pathLst>
          </a:custGeom>
          <a:ln w="15875">
            <a:solidFill>
              <a:srgbClr val="1B2A41"/>
            </a:solidFill>
            <a:prstDash val="solid"/>
          </a:ln>
        </p:spPr>
      </p:sp>
      <p:sp>
        <p:nvSpPr>
          <p:cNvPr id="11" name="lbl_416"/>
          <p:cNvSpPr txBox="1"/>
          <p:nvPr/>
        </p:nvSpPr>
        <p:spPr>
          <a:xfrm>
            <a:off x="985868" y="228866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lbl_417"/>
          <p:cNvSpPr txBox="1"/>
          <p:nvPr/>
        </p:nvSpPr>
        <p:spPr>
          <a:xfrm>
            <a:off x="115988" y="158801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lbl_418"/>
          <p:cNvSpPr txBox="1"/>
          <p:nvPr/>
        </p:nvSpPr>
        <p:spPr>
          <a:xfrm>
            <a:off x="1040744" y="1532563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endParaRPr lang="en-US" sz="1400" dirty="0"/>
          </a:p>
        </p:txBody>
      </p:sp>
      <p:sp>
        <p:nvSpPr>
          <p:cNvPr id="14" name="txt_419"/>
          <p:cNvSpPr txBox="1"/>
          <p:nvPr/>
        </p:nvSpPr>
        <p:spPr>
          <a:xfrm>
            <a:off x="1828800" y="123444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 = 13</a:t>
            </a:r>
            <a:endParaRPr lang="en-US" sz="1600" dirty="0"/>
          </a:p>
        </p:txBody>
      </p:sp>
      <p:sp>
        <p:nvSpPr>
          <p:cNvPr id="15" name="card_420"/>
          <p:cNvSpPr/>
          <p:nvPr/>
        </p:nvSpPr>
        <p:spPr>
          <a:xfrm>
            <a:off x="3273552" y="1051560"/>
            <a:ext cx="2606040" cy="155448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/>
        </p:spPr>
      </p:sp>
      <p:sp>
        <p:nvSpPr>
          <p:cNvPr id="16" name="badge_421"/>
          <p:cNvSpPr/>
          <p:nvPr/>
        </p:nvSpPr>
        <p:spPr>
          <a:xfrm>
            <a:off x="3410712" y="1188720"/>
            <a:ext cx="329184" cy="329184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7" name="badgeTxt_422"/>
          <p:cNvSpPr txBox="1"/>
          <p:nvPr/>
        </p:nvSpPr>
        <p:spPr>
          <a:xfrm>
            <a:off x="3410712" y="11887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2</a:t>
            </a:r>
            <a:endParaRPr lang="en-US" sz="1300" dirty="0"/>
          </a:p>
        </p:txBody>
      </p:sp>
      <p:sp>
        <p:nvSpPr>
          <p:cNvPr id="18" name="poly_423"/>
          <p:cNvSpPr/>
          <p:nvPr/>
        </p:nvSpPr>
        <p:spPr>
          <a:xfrm>
            <a:off x="4142232" y="1417320"/>
            <a:ext cx="1097280" cy="868680"/>
          </a:xfrm>
          <a:custGeom>
            <a:avLst/>
            <a:gdLst/>
            <a:ahLst/>
            <a:cxnLst/>
            <a:rect l="l" t="t" r="r" b="b"/>
            <a:pathLst>
              <a:path w="1097280" h="868680">
                <a:moveTo>
                  <a:pt x="0" y="868680"/>
                </a:moveTo>
                <a:lnTo>
                  <a:pt x="1097280" y="868680"/>
                </a:lnTo>
                <a:lnTo>
                  <a:pt x="0" y="0"/>
                </a:lnTo>
                <a:close/>
              </a:path>
            </a:pathLst>
          </a:custGeom>
          <a:solidFill>
            <a:srgbClr val="EEF2F8"/>
          </a:solidFill>
          <a:ln/>
        </p:spPr>
      </p:sp>
      <p:sp>
        <p:nvSpPr>
          <p:cNvPr id="19" name="line_424"/>
          <p:cNvSpPr/>
          <p:nvPr/>
        </p:nvSpPr>
        <p:spPr>
          <a:xfrm>
            <a:off x="4142232" y="2286000"/>
            <a:ext cx="1097280" cy="914"/>
          </a:xfrm>
          <a:prstGeom prst="line">
            <a:avLst/>
          </a:prstGeom>
          <a:noFill/>
          <a:ln w="38100">
            <a:solidFill>
              <a:srgbClr val="17A398"/>
            </a:solidFill>
            <a:prstDash val="solid"/>
          </a:ln>
        </p:spPr>
      </p:sp>
      <p:sp>
        <p:nvSpPr>
          <p:cNvPr id="20" name="line_425"/>
          <p:cNvSpPr/>
          <p:nvPr/>
        </p:nvSpPr>
        <p:spPr>
          <a:xfrm>
            <a:off x="4142232" y="1417320"/>
            <a:ext cx="914" cy="868680"/>
          </a:xfrm>
          <a:prstGeom prst="line">
            <a:avLst/>
          </a:prstGeom>
          <a:noFill/>
          <a:ln w="38100">
            <a:solidFill>
              <a:srgbClr val="17A398"/>
            </a:solidFill>
            <a:prstDash val="solid"/>
          </a:ln>
        </p:spPr>
      </p:sp>
      <p:sp>
        <p:nvSpPr>
          <p:cNvPr id="21" name="line_426"/>
          <p:cNvSpPr/>
          <p:nvPr/>
        </p:nvSpPr>
        <p:spPr>
          <a:xfrm>
            <a:off x="4142232" y="1417320"/>
            <a:ext cx="1097280" cy="868680"/>
          </a:xfrm>
          <a:prstGeom prst="line">
            <a:avLst/>
          </a:prstGeom>
          <a:noFill/>
          <a:ln w="38100">
            <a:solidFill>
              <a:srgbClr val="E4572E"/>
            </a:solidFill>
            <a:prstDash val="solid"/>
          </a:ln>
        </p:spPr>
      </p:sp>
      <p:sp>
        <p:nvSpPr>
          <p:cNvPr id="22" name="poly_427"/>
          <p:cNvSpPr/>
          <p:nvPr/>
        </p:nvSpPr>
        <p:spPr>
          <a:xfrm>
            <a:off x="4142232" y="2176272"/>
            <a:ext cx="109728" cy="109728"/>
          </a:xfrm>
          <a:custGeom>
            <a:avLst/>
            <a:gdLst/>
            <a:ahLst/>
            <a:cxnLst/>
            <a:rect l="l" t="t" r="r" b="b"/>
            <a:pathLst>
              <a:path w="109728" h="109728">
                <a:moveTo>
                  <a:pt x="109728" y="109728"/>
                </a:moveTo>
                <a:lnTo>
                  <a:pt x="109728" y="0"/>
                </a:lnTo>
                <a:lnTo>
                  <a:pt x="0" y="0"/>
                </a:lnTo>
              </a:path>
            </a:pathLst>
          </a:custGeom>
          <a:ln w="15875">
            <a:solidFill>
              <a:srgbClr val="1B2A41"/>
            </a:solidFill>
            <a:prstDash val="solid"/>
          </a:ln>
        </p:spPr>
      </p:sp>
      <p:sp>
        <p:nvSpPr>
          <p:cNvPr id="23" name="lbl_428"/>
          <p:cNvSpPr txBox="1"/>
          <p:nvPr/>
        </p:nvSpPr>
        <p:spPr>
          <a:xfrm>
            <a:off x="3802220" y="228866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</a:t>
            </a:r>
            <a:endParaRPr lang="en-US" sz="1400" dirty="0"/>
          </a:p>
        </p:txBody>
      </p:sp>
      <p:sp>
        <p:nvSpPr>
          <p:cNvPr id="24" name="lbl_429"/>
          <p:cNvSpPr txBox="1"/>
          <p:nvPr/>
        </p:nvSpPr>
        <p:spPr>
          <a:xfrm>
            <a:off x="2932340" y="158801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400" dirty="0"/>
          </a:p>
        </p:txBody>
      </p:sp>
      <p:sp>
        <p:nvSpPr>
          <p:cNvPr id="25" name="lbl_430"/>
          <p:cNvSpPr txBox="1"/>
          <p:nvPr/>
        </p:nvSpPr>
        <p:spPr>
          <a:xfrm>
            <a:off x="3857096" y="1532563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endParaRPr lang="en-US" sz="1400" dirty="0"/>
          </a:p>
        </p:txBody>
      </p:sp>
      <p:sp>
        <p:nvSpPr>
          <p:cNvPr id="26" name="txt_431"/>
          <p:cNvSpPr txBox="1"/>
          <p:nvPr/>
        </p:nvSpPr>
        <p:spPr>
          <a:xfrm>
            <a:off x="4645152" y="123444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 = 17</a:t>
            </a:r>
            <a:endParaRPr lang="en-US" sz="1600" dirty="0"/>
          </a:p>
        </p:txBody>
      </p:sp>
      <p:sp>
        <p:nvSpPr>
          <p:cNvPr id="27" name="card_432"/>
          <p:cNvSpPr/>
          <p:nvPr/>
        </p:nvSpPr>
        <p:spPr>
          <a:xfrm>
            <a:off x="6089904" y="1051560"/>
            <a:ext cx="2606040" cy="155448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/>
        </p:spPr>
      </p:sp>
      <p:sp>
        <p:nvSpPr>
          <p:cNvPr id="28" name="badge_433"/>
          <p:cNvSpPr/>
          <p:nvPr/>
        </p:nvSpPr>
        <p:spPr>
          <a:xfrm>
            <a:off x="6227064" y="1188720"/>
            <a:ext cx="329184" cy="329184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29" name="badgeTxt_434"/>
          <p:cNvSpPr txBox="1"/>
          <p:nvPr/>
        </p:nvSpPr>
        <p:spPr>
          <a:xfrm>
            <a:off x="6227064" y="11887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3</a:t>
            </a:r>
            <a:endParaRPr lang="en-US" sz="1300" dirty="0"/>
          </a:p>
        </p:txBody>
      </p:sp>
      <p:sp>
        <p:nvSpPr>
          <p:cNvPr id="30" name="poly_435"/>
          <p:cNvSpPr/>
          <p:nvPr/>
        </p:nvSpPr>
        <p:spPr>
          <a:xfrm>
            <a:off x="6958584" y="1417320"/>
            <a:ext cx="1097280" cy="868680"/>
          </a:xfrm>
          <a:custGeom>
            <a:avLst/>
            <a:gdLst/>
            <a:ahLst/>
            <a:cxnLst/>
            <a:rect l="l" t="t" r="r" b="b"/>
            <a:pathLst>
              <a:path w="1097280" h="868680">
                <a:moveTo>
                  <a:pt x="0" y="868680"/>
                </a:moveTo>
                <a:lnTo>
                  <a:pt x="1097280" y="868680"/>
                </a:lnTo>
                <a:lnTo>
                  <a:pt x="0" y="0"/>
                </a:lnTo>
                <a:close/>
              </a:path>
            </a:pathLst>
          </a:custGeom>
          <a:solidFill>
            <a:srgbClr val="EEF2F8"/>
          </a:solidFill>
          <a:ln/>
        </p:spPr>
      </p:sp>
      <p:sp>
        <p:nvSpPr>
          <p:cNvPr id="31" name="line_436"/>
          <p:cNvSpPr/>
          <p:nvPr/>
        </p:nvSpPr>
        <p:spPr>
          <a:xfrm>
            <a:off x="6958584" y="2286000"/>
            <a:ext cx="1097280" cy="914"/>
          </a:xfrm>
          <a:prstGeom prst="line">
            <a:avLst/>
          </a:prstGeom>
          <a:noFill/>
          <a:ln w="38100">
            <a:solidFill>
              <a:srgbClr val="17A398"/>
            </a:solidFill>
            <a:prstDash val="solid"/>
          </a:ln>
        </p:spPr>
      </p:sp>
      <p:sp>
        <p:nvSpPr>
          <p:cNvPr id="32" name="line_437"/>
          <p:cNvSpPr/>
          <p:nvPr/>
        </p:nvSpPr>
        <p:spPr>
          <a:xfrm>
            <a:off x="6958584" y="1417320"/>
            <a:ext cx="914" cy="868680"/>
          </a:xfrm>
          <a:prstGeom prst="line">
            <a:avLst/>
          </a:prstGeom>
          <a:noFill/>
          <a:ln w="38100">
            <a:solidFill>
              <a:srgbClr val="17A398"/>
            </a:solidFill>
            <a:prstDash val="solid"/>
          </a:ln>
        </p:spPr>
      </p:sp>
      <p:sp>
        <p:nvSpPr>
          <p:cNvPr id="33" name="line_438"/>
          <p:cNvSpPr/>
          <p:nvPr/>
        </p:nvSpPr>
        <p:spPr>
          <a:xfrm>
            <a:off x="6958584" y="1417320"/>
            <a:ext cx="1097280" cy="868680"/>
          </a:xfrm>
          <a:prstGeom prst="line">
            <a:avLst/>
          </a:prstGeom>
          <a:noFill/>
          <a:ln w="38100">
            <a:solidFill>
              <a:srgbClr val="E4572E"/>
            </a:solidFill>
            <a:prstDash val="solid"/>
          </a:ln>
        </p:spPr>
      </p:sp>
      <p:sp>
        <p:nvSpPr>
          <p:cNvPr id="34" name="poly_439"/>
          <p:cNvSpPr/>
          <p:nvPr/>
        </p:nvSpPr>
        <p:spPr>
          <a:xfrm>
            <a:off x="6958584" y="2176272"/>
            <a:ext cx="109728" cy="109728"/>
          </a:xfrm>
          <a:custGeom>
            <a:avLst/>
            <a:gdLst/>
            <a:ahLst/>
            <a:cxnLst/>
            <a:rect l="l" t="t" r="r" b="b"/>
            <a:pathLst>
              <a:path w="109728" h="109728">
                <a:moveTo>
                  <a:pt x="109728" y="109728"/>
                </a:moveTo>
                <a:lnTo>
                  <a:pt x="109728" y="0"/>
                </a:lnTo>
                <a:lnTo>
                  <a:pt x="0" y="0"/>
                </a:lnTo>
              </a:path>
            </a:pathLst>
          </a:custGeom>
          <a:ln w="15875">
            <a:solidFill>
              <a:srgbClr val="1B2A41"/>
            </a:solidFill>
            <a:prstDash val="solid"/>
          </a:ln>
        </p:spPr>
      </p:sp>
      <p:sp>
        <p:nvSpPr>
          <p:cNvPr id="35" name="lbl_440"/>
          <p:cNvSpPr txBox="1"/>
          <p:nvPr/>
        </p:nvSpPr>
        <p:spPr>
          <a:xfrm>
            <a:off x="6618572" y="228866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400" dirty="0"/>
          </a:p>
        </p:txBody>
      </p:sp>
      <p:sp>
        <p:nvSpPr>
          <p:cNvPr id="36" name="lbl_441"/>
          <p:cNvSpPr txBox="1"/>
          <p:nvPr/>
        </p:nvSpPr>
        <p:spPr>
          <a:xfrm>
            <a:off x="5748692" y="158801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endParaRPr lang="en-US" sz="1400" dirty="0"/>
          </a:p>
        </p:txBody>
      </p:sp>
      <p:sp>
        <p:nvSpPr>
          <p:cNvPr id="37" name="lbl_442"/>
          <p:cNvSpPr txBox="1"/>
          <p:nvPr/>
        </p:nvSpPr>
        <p:spPr>
          <a:xfrm>
            <a:off x="6673448" y="1532563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</a:t>
            </a:r>
            <a:endParaRPr lang="en-US" sz="1400" dirty="0"/>
          </a:p>
        </p:txBody>
      </p:sp>
      <p:sp>
        <p:nvSpPr>
          <p:cNvPr id="38" name="txt_443"/>
          <p:cNvSpPr txBox="1"/>
          <p:nvPr/>
        </p:nvSpPr>
        <p:spPr>
          <a:xfrm>
            <a:off x="7461504" y="123444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 = 24</a:t>
            </a:r>
            <a:endParaRPr lang="en-US" sz="1600" dirty="0"/>
          </a:p>
        </p:txBody>
      </p:sp>
      <p:sp>
        <p:nvSpPr>
          <p:cNvPr id="39" name="card_444"/>
          <p:cNvSpPr/>
          <p:nvPr/>
        </p:nvSpPr>
        <p:spPr>
          <a:xfrm>
            <a:off x="457200" y="2743200"/>
            <a:ext cx="2606040" cy="155448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/>
        </p:spPr>
      </p:sp>
      <p:sp>
        <p:nvSpPr>
          <p:cNvPr id="40" name="badge_445"/>
          <p:cNvSpPr/>
          <p:nvPr/>
        </p:nvSpPr>
        <p:spPr>
          <a:xfrm>
            <a:off x="594360" y="2880360"/>
            <a:ext cx="329184" cy="329184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41" name="badgeTxt_446"/>
          <p:cNvSpPr txBox="1"/>
          <p:nvPr/>
        </p:nvSpPr>
        <p:spPr>
          <a:xfrm>
            <a:off x="594360" y="288036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4</a:t>
            </a:r>
            <a:endParaRPr lang="en-US" sz="1300" dirty="0"/>
          </a:p>
        </p:txBody>
      </p:sp>
      <p:sp>
        <p:nvSpPr>
          <p:cNvPr id="42" name="poly_447"/>
          <p:cNvSpPr/>
          <p:nvPr/>
        </p:nvSpPr>
        <p:spPr>
          <a:xfrm>
            <a:off x="1325880" y="3108960"/>
            <a:ext cx="1097280" cy="868680"/>
          </a:xfrm>
          <a:custGeom>
            <a:avLst/>
            <a:gdLst/>
            <a:ahLst/>
            <a:cxnLst/>
            <a:rect l="l" t="t" r="r" b="b"/>
            <a:pathLst>
              <a:path w="1097280" h="868680">
                <a:moveTo>
                  <a:pt x="0" y="868680"/>
                </a:moveTo>
                <a:lnTo>
                  <a:pt x="1097280" y="868680"/>
                </a:lnTo>
                <a:lnTo>
                  <a:pt x="0" y="0"/>
                </a:lnTo>
                <a:close/>
              </a:path>
            </a:pathLst>
          </a:custGeom>
          <a:solidFill>
            <a:srgbClr val="EEF2F8"/>
          </a:solidFill>
          <a:ln/>
        </p:spPr>
      </p:sp>
      <p:sp>
        <p:nvSpPr>
          <p:cNvPr id="43" name="line_448"/>
          <p:cNvSpPr/>
          <p:nvPr/>
        </p:nvSpPr>
        <p:spPr>
          <a:xfrm>
            <a:off x="1325880" y="3977640"/>
            <a:ext cx="1097280" cy="914"/>
          </a:xfrm>
          <a:prstGeom prst="line">
            <a:avLst/>
          </a:prstGeom>
          <a:noFill/>
          <a:ln w="38100">
            <a:solidFill>
              <a:srgbClr val="17A398"/>
            </a:solidFill>
            <a:prstDash val="solid"/>
          </a:ln>
        </p:spPr>
      </p:sp>
      <p:sp>
        <p:nvSpPr>
          <p:cNvPr id="44" name="line_449"/>
          <p:cNvSpPr/>
          <p:nvPr/>
        </p:nvSpPr>
        <p:spPr>
          <a:xfrm>
            <a:off x="1325880" y="3108960"/>
            <a:ext cx="914" cy="868680"/>
          </a:xfrm>
          <a:prstGeom prst="line">
            <a:avLst/>
          </a:prstGeom>
          <a:noFill/>
          <a:ln w="38100">
            <a:solidFill>
              <a:srgbClr val="17A398"/>
            </a:solidFill>
            <a:prstDash val="solid"/>
          </a:ln>
        </p:spPr>
      </p:sp>
      <p:sp>
        <p:nvSpPr>
          <p:cNvPr id="45" name="line_450"/>
          <p:cNvSpPr/>
          <p:nvPr/>
        </p:nvSpPr>
        <p:spPr>
          <a:xfrm>
            <a:off x="1325880" y="3108960"/>
            <a:ext cx="1097280" cy="868680"/>
          </a:xfrm>
          <a:prstGeom prst="line">
            <a:avLst/>
          </a:prstGeom>
          <a:noFill/>
          <a:ln w="38100">
            <a:solidFill>
              <a:srgbClr val="E4572E"/>
            </a:solidFill>
            <a:prstDash val="solid"/>
          </a:ln>
        </p:spPr>
      </p:sp>
      <p:sp>
        <p:nvSpPr>
          <p:cNvPr id="46" name="poly_451"/>
          <p:cNvSpPr/>
          <p:nvPr/>
        </p:nvSpPr>
        <p:spPr>
          <a:xfrm>
            <a:off x="1325880" y="3867912"/>
            <a:ext cx="109728" cy="109728"/>
          </a:xfrm>
          <a:custGeom>
            <a:avLst/>
            <a:gdLst/>
            <a:ahLst/>
            <a:cxnLst/>
            <a:rect l="l" t="t" r="r" b="b"/>
            <a:pathLst>
              <a:path w="109728" h="109728">
                <a:moveTo>
                  <a:pt x="109728" y="109728"/>
                </a:moveTo>
                <a:lnTo>
                  <a:pt x="109728" y="0"/>
                </a:lnTo>
                <a:lnTo>
                  <a:pt x="0" y="0"/>
                </a:lnTo>
              </a:path>
            </a:pathLst>
          </a:custGeom>
          <a:ln w="15875">
            <a:solidFill>
              <a:srgbClr val="1B2A41"/>
            </a:solidFill>
            <a:prstDash val="solid"/>
          </a:ln>
        </p:spPr>
      </p:sp>
      <p:sp>
        <p:nvSpPr>
          <p:cNvPr id="47" name="lbl_452"/>
          <p:cNvSpPr txBox="1"/>
          <p:nvPr/>
        </p:nvSpPr>
        <p:spPr>
          <a:xfrm>
            <a:off x="985868" y="398030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1400" dirty="0"/>
          </a:p>
        </p:txBody>
      </p:sp>
      <p:sp>
        <p:nvSpPr>
          <p:cNvPr id="48" name="lbl_453"/>
          <p:cNvSpPr txBox="1"/>
          <p:nvPr/>
        </p:nvSpPr>
        <p:spPr>
          <a:xfrm>
            <a:off x="115988" y="327965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49" name="lbl_454"/>
          <p:cNvSpPr txBox="1"/>
          <p:nvPr/>
        </p:nvSpPr>
        <p:spPr>
          <a:xfrm>
            <a:off x="1040744" y="3224203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endParaRPr lang="en-US" sz="1400" dirty="0"/>
          </a:p>
        </p:txBody>
      </p:sp>
      <p:sp>
        <p:nvSpPr>
          <p:cNvPr id="50" name="txt_455"/>
          <p:cNvSpPr txBox="1"/>
          <p:nvPr/>
        </p:nvSpPr>
        <p:spPr>
          <a:xfrm>
            <a:off x="1828800" y="292608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 = 9.85</a:t>
            </a:r>
            <a:endParaRPr lang="en-US" sz="1600" dirty="0"/>
          </a:p>
        </p:txBody>
      </p:sp>
      <p:sp>
        <p:nvSpPr>
          <p:cNvPr id="51" name="card_456"/>
          <p:cNvSpPr/>
          <p:nvPr/>
        </p:nvSpPr>
        <p:spPr>
          <a:xfrm>
            <a:off x="3273552" y="2743200"/>
            <a:ext cx="2606040" cy="155448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/>
        </p:spPr>
      </p:sp>
      <p:sp>
        <p:nvSpPr>
          <p:cNvPr id="52" name="badge_457"/>
          <p:cNvSpPr/>
          <p:nvPr/>
        </p:nvSpPr>
        <p:spPr>
          <a:xfrm>
            <a:off x="3410712" y="2880360"/>
            <a:ext cx="329184" cy="329184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53" name="badgeTxt_458"/>
          <p:cNvSpPr txBox="1"/>
          <p:nvPr/>
        </p:nvSpPr>
        <p:spPr>
          <a:xfrm>
            <a:off x="3410712" y="288036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5</a:t>
            </a:r>
            <a:endParaRPr lang="en-US" sz="1300" dirty="0"/>
          </a:p>
        </p:txBody>
      </p:sp>
      <p:sp>
        <p:nvSpPr>
          <p:cNvPr id="54" name="poly_459"/>
          <p:cNvSpPr/>
          <p:nvPr/>
        </p:nvSpPr>
        <p:spPr>
          <a:xfrm>
            <a:off x="4142232" y="3108960"/>
            <a:ext cx="1097280" cy="868680"/>
          </a:xfrm>
          <a:custGeom>
            <a:avLst/>
            <a:gdLst/>
            <a:ahLst/>
            <a:cxnLst/>
            <a:rect l="l" t="t" r="r" b="b"/>
            <a:pathLst>
              <a:path w="1097280" h="868680">
                <a:moveTo>
                  <a:pt x="0" y="868680"/>
                </a:moveTo>
                <a:lnTo>
                  <a:pt x="1097280" y="868680"/>
                </a:lnTo>
                <a:lnTo>
                  <a:pt x="0" y="0"/>
                </a:lnTo>
                <a:close/>
              </a:path>
            </a:pathLst>
          </a:custGeom>
          <a:solidFill>
            <a:srgbClr val="EEF2F8"/>
          </a:solidFill>
          <a:ln/>
        </p:spPr>
      </p:sp>
      <p:sp>
        <p:nvSpPr>
          <p:cNvPr id="55" name="line_460"/>
          <p:cNvSpPr/>
          <p:nvPr/>
        </p:nvSpPr>
        <p:spPr>
          <a:xfrm>
            <a:off x="4142232" y="3977640"/>
            <a:ext cx="1097280" cy="914"/>
          </a:xfrm>
          <a:prstGeom prst="line">
            <a:avLst/>
          </a:prstGeom>
          <a:noFill/>
          <a:ln w="38100">
            <a:solidFill>
              <a:srgbClr val="17A398"/>
            </a:solidFill>
            <a:prstDash val="solid"/>
          </a:ln>
        </p:spPr>
      </p:sp>
      <p:sp>
        <p:nvSpPr>
          <p:cNvPr id="56" name="line_461"/>
          <p:cNvSpPr/>
          <p:nvPr/>
        </p:nvSpPr>
        <p:spPr>
          <a:xfrm>
            <a:off x="4142232" y="3108960"/>
            <a:ext cx="914" cy="868680"/>
          </a:xfrm>
          <a:prstGeom prst="line">
            <a:avLst/>
          </a:prstGeom>
          <a:noFill/>
          <a:ln w="38100">
            <a:solidFill>
              <a:srgbClr val="17A398"/>
            </a:solidFill>
            <a:prstDash val="solid"/>
          </a:ln>
        </p:spPr>
      </p:sp>
      <p:sp>
        <p:nvSpPr>
          <p:cNvPr id="57" name="line_462"/>
          <p:cNvSpPr/>
          <p:nvPr/>
        </p:nvSpPr>
        <p:spPr>
          <a:xfrm>
            <a:off x="4142232" y="3108960"/>
            <a:ext cx="1097280" cy="868680"/>
          </a:xfrm>
          <a:prstGeom prst="line">
            <a:avLst/>
          </a:prstGeom>
          <a:noFill/>
          <a:ln w="38100">
            <a:solidFill>
              <a:srgbClr val="E4572E"/>
            </a:solidFill>
            <a:prstDash val="solid"/>
          </a:ln>
        </p:spPr>
      </p:sp>
      <p:sp>
        <p:nvSpPr>
          <p:cNvPr id="58" name="poly_463"/>
          <p:cNvSpPr/>
          <p:nvPr/>
        </p:nvSpPr>
        <p:spPr>
          <a:xfrm>
            <a:off x="4142232" y="3867912"/>
            <a:ext cx="109728" cy="109728"/>
          </a:xfrm>
          <a:custGeom>
            <a:avLst/>
            <a:gdLst/>
            <a:ahLst/>
            <a:cxnLst/>
            <a:rect l="l" t="t" r="r" b="b"/>
            <a:pathLst>
              <a:path w="109728" h="109728">
                <a:moveTo>
                  <a:pt x="109728" y="109728"/>
                </a:moveTo>
                <a:lnTo>
                  <a:pt x="109728" y="0"/>
                </a:lnTo>
                <a:lnTo>
                  <a:pt x="0" y="0"/>
                </a:lnTo>
              </a:path>
            </a:pathLst>
          </a:custGeom>
          <a:ln w="15875">
            <a:solidFill>
              <a:srgbClr val="1B2A41"/>
            </a:solidFill>
            <a:prstDash val="solid"/>
          </a:ln>
        </p:spPr>
      </p:sp>
      <p:sp>
        <p:nvSpPr>
          <p:cNvPr id="59" name="lbl_464"/>
          <p:cNvSpPr txBox="1"/>
          <p:nvPr/>
        </p:nvSpPr>
        <p:spPr>
          <a:xfrm>
            <a:off x="3802220" y="398030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endParaRPr lang="en-US" sz="1400" dirty="0"/>
          </a:p>
        </p:txBody>
      </p:sp>
      <p:sp>
        <p:nvSpPr>
          <p:cNvPr id="60" name="lbl_465"/>
          <p:cNvSpPr txBox="1"/>
          <p:nvPr/>
        </p:nvSpPr>
        <p:spPr>
          <a:xfrm>
            <a:off x="2932340" y="327965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endParaRPr lang="en-US" sz="1400" dirty="0"/>
          </a:p>
        </p:txBody>
      </p:sp>
      <p:sp>
        <p:nvSpPr>
          <p:cNvPr id="61" name="lbl_466"/>
          <p:cNvSpPr txBox="1"/>
          <p:nvPr/>
        </p:nvSpPr>
        <p:spPr>
          <a:xfrm>
            <a:off x="3857096" y="3224203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</a:t>
            </a:r>
            <a:endParaRPr lang="en-US" sz="1400" dirty="0"/>
          </a:p>
        </p:txBody>
      </p:sp>
      <p:sp>
        <p:nvSpPr>
          <p:cNvPr id="62" name="txt_467"/>
          <p:cNvSpPr txBox="1"/>
          <p:nvPr/>
        </p:nvSpPr>
        <p:spPr>
          <a:xfrm>
            <a:off x="4645152" y="292608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 = 10.20</a:t>
            </a:r>
            <a:endParaRPr lang="en-US" sz="1600" dirty="0"/>
          </a:p>
        </p:txBody>
      </p:sp>
      <p:sp>
        <p:nvSpPr>
          <p:cNvPr id="63" name="card_468"/>
          <p:cNvSpPr/>
          <p:nvPr/>
        </p:nvSpPr>
        <p:spPr>
          <a:xfrm>
            <a:off x="6089904" y="2743200"/>
            <a:ext cx="2606040" cy="155448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/>
        </p:spPr>
      </p:sp>
      <p:sp>
        <p:nvSpPr>
          <p:cNvPr id="64" name="badge_469"/>
          <p:cNvSpPr/>
          <p:nvPr/>
        </p:nvSpPr>
        <p:spPr>
          <a:xfrm>
            <a:off x="6227064" y="2880360"/>
            <a:ext cx="329184" cy="329184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65" name="badgeTxt_470"/>
          <p:cNvSpPr txBox="1"/>
          <p:nvPr/>
        </p:nvSpPr>
        <p:spPr>
          <a:xfrm>
            <a:off x="6227064" y="288036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6</a:t>
            </a:r>
            <a:endParaRPr lang="en-US" sz="1300" dirty="0"/>
          </a:p>
        </p:txBody>
      </p:sp>
      <p:sp>
        <p:nvSpPr>
          <p:cNvPr id="66" name="poly_471"/>
          <p:cNvSpPr/>
          <p:nvPr/>
        </p:nvSpPr>
        <p:spPr>
          <a:xfrm>
            <a:off x="6958584" y="3108960"/>
            <a:ext cx="1097280" cy="868680"/>
          </a:xfrm>
          <a:custGeom>
            <a:avLst/>
            <a:gdLst/>
            <a:ahLst/>
            <a:cxnLst/>
            <a:rect l="l" t="t" r="r" b="b"/>
            <a:pathLst>
              <a:path w="1097280" h="868680">
                <a:moveTo>
                  <a:pt x="0" y="868680"/>
                </a:moveTo>
                <a:lnTo>
                  <a:pt x="1097280" y="868680"/>
                </a:lnTo>
                <a:lnTo>
                  <a:pt x="0" y="0"/>
                </a:lnTo>
                <a:close/>
              </a:path>
            </a:pathLst>
          </a:custGeom>
          <a:solidFill>
            <a:srgbClr val="EEF2F8"/>
          </a:solidFill>
          <a:ln/>
        </p:spPr>
      </p:sp>
      <p:sp>
        <p:nvSpPr>
          <p:cNvPr id="67" name="line_472"/>
          <p:cNvSpPr/>
          <p:nvPr/>
        </p:nvSpPr>
        <p:spPr>
          <a:xfrm>
            <a:off x="6958584" y="3977640"/>
            <a:ext cx="1097280" cy="914"/>
          </a:xfrm>
          <a:prstGeom prst="line">
            <a:avLst/>
          </a:prstGeom>
          <a:noFill/>
          <a:ln w="38100">
            <a:solidFill>
              <a:srgbClr val="17A398"/>
            </a:solidFill>
            <a:prstDash val="solid"/>
          </a:ln>
        </p:spPr>
      </p:sp>
      <p:sp>
        <p:nvSpPr>
          <p:cNvPr id="68" name="line_473"/>
          <p:cNvSpPr/>
          <p:nvPr/>
        </p:nvSpPr>
        <p:spPr>
          <a:xfrm>
            <a:off x="6958584" y="3108960"/>
            <a:ext cx="914" cy="868680"/>
          </a:xfrm>
          <a:prstGeom prst="line">
            <a:avLst/>
          </a:prstGeom>
          <a:noFill/>
          <a:ln w="38100">
            <a:solidFill>
              <a:srgbClr val="17A398"/>
            </a:solidFill>
            <a:prstDash val="solid"/>
          </a:ln>
        </p:spPr>
      </p:sp>
      <p:sp>
        <p:nvSpPr>
          <p:cNvPr id="69" name="line_474"/>
          <p:cNvSpPr/>
          <p:nvPr/>
        </p:nvSpPr>
        <p:spPr>
          <a:xfrm>
            <a:off x="6958584" y="3108960"/>
            <a:ext cx="1097280" cy="868680"/>
          </a:xfrm>
          <a:prstGeom prst="line">
            <a:avLst/>
          </a:prstGeom>
          <a:noFill/>
          <a:ln w="38100">
            <a:solidFill>
              <a:srgbClr val="E4572E"/>
            </a:solidFill>
            <a:prstDash val="solid"/>
          </a:ln>
        </p:spPr>
      </p:sp>
      <p:sp>
        <p:nvSpPr>
          <p:cNvPr id="70" name="poly_475"/>
          <p:cNvSpPr/>
          <p:nvPr/>
        </p:nvSpPr>
        <p:spPr>
          <a:xfrm>
            <a:off x="6958584" y="3867912"/>
            <a:ext cx="109728" cy="109728"/>
          </a:xfrm>
          <a:custGeom>
            <a:avLst/>
            <a:gdLst/>
            <a:ahLst/>
            <a:cxnLst/>
            <a:rect l="l" t="t" r="r" b="b"/>
            <a:pathLst>
              <a:path w="109728" h="109728">
                <a:moveTo>
                  <a:pt x="109728" y="109728"/>
                </a:moveTo>
                <a:lnTo>
                  <a:pt x="109728" y="0"/>
                </a:lnTo>
                <a:lnTo>
                  <a:pt x="0" y="0"/>
                </a:lnTo>
              </a:path>
            </a:pathLst>
          </a:custGeom>
          <a:ln w="15875">
            <a:solidFill>
              <a:srgbClr val="1B2A41"/>
            </a:solidFill>
            <a:prstDash val="solid"/>
          </a:ln>
        </p:spPr>
      </p:sp>
      <p:sp>
        <p:nvSpPr>
          <p:cNvPr id="71" name="lbl_476"/>
          <p:cNvSpPr txBox="1"/>
          <p:nvPr/>
        </p:nvSpPr>
        <p:spPr>
          <a:xfrm>
            <a:off x="6641359" y="4016386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3.2</a:t>
            </a:r>
            <a:endParaRPr lang="en-US" sz="1400" dirty="0"/>
          </a:p>
        </p:txBody>
      </p:sp>
      <p:sp>
        <p:nvSpPr>
          <p:cNvPr id="72" name="lbl_477"/>
          <p:cNvSpPr txBox="1"/>
          <p:nvPr/>
        </p:nvSpPr>
        <p:spPr>
          <a:xfrm>
            <a:off x="5748692" y="327965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endParaRPr lang="en-US" sz="1400" dirty="0"/>
          </a:p>
        </p:txBody>
      </p:sp>
      <p:sp>
        <p:nvSpPr>
          <p:cNvPr id="73" name="lbl_478"/>
          <p:cNvSpPr txBox="1"/>
          <p:nvPr/>
        </p:nvSpPr>
        <p:spPr>
          <a:xfrm>
            <a:off x="6706904" y="3197716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9.4</a:t>
            </a:r>
            <a:endParaRPr lang="en-US" sz="1400" dirty="0"/>
          </a:p>
        </p:txBody>
      </p:sp>
      <p:sp>
        <p:nvSpPr>
          <p:cNvPr id="74" name="txt_479"/>
          <p:cNvSpPr txBox="1"/>
          <p:nvPr/>
        </p:nvSpPr>
        <p:spPr>
          <a:xfrm>
            <a:off x="7461504" y="292608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 = 8.84</a:t>
            </a:r>
            <a:endParaRPr lang="en-US" sz="1600" dirty="0"/>
          </a:p>
        </p:txBody>
      </p:sp>
      <p:sp>
        <p:nvSpPr>
          <p:cNvPr id="75" name="txt_480"/>
          <p:cNvSpPr txBox="1"/>
          <p:nvPr/>
        </p:nvSpPr>
        <p:spPr>
          <a:xfrm>
            <a:off x="457200" y="44348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82880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Problem solving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7889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Spot the right angled triangle hiding in the problem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ladder problem</a:t>
            </a:r>
            <a:endParaRPr lang="en-US" sz="3200" dirty="0"/>
          </a:p>
        </p:txBody>
      </p:sp>
      <p:sp>
        <p:nvSpPr>
          <p:cNvPr id="3" name="line_481"/>
          <p:cNvSpPr/>
          <p:nvPr/>
        </p:nvSpPr>
        <p:spPr>
          <a:xfrm>
            <a:off x="914400" y="3931920"/>
            <a:ext cx="3108960" cy="914"/>
          </a:xfrm>
          <a:prstGeom prst="line">
            <a:avLst/>
          </a:prstGeom>
          <a:noFill/>
          <a:ln w="76200">
            <a:solidFill>
              <a:srgbClr val="9AA5B8"/>
            </a:solidFill>
            <a:prstDash val="solid"/>
          </a:ln>
        </p:spPr>
      </p:sp>
      <p:sp>
        <p:nvSpPr>
          <p:cNvPr id="4" name="wall"/>
          <p:cNvSpPr/>
          <p:nvPr/>
        </p:nvSpPr>
        <p:spPr>
          <a:xfrm>
            <a:off x="914400" y="1005840"/>
            <a:ext cx="228600" cy="2926080"/>
          </a:xfrm>
          <a:prstGeom prst="rect">
            <a:avLst/>
          </a:prstGeom>
          <a:solidFill>
            <a:srgbClr val="C9D1DE"/>
          </a:solidFill>
          <a:ln/>
        </p:spPr>
      </p:sp>
      <p:sp>
        <p:nvSpPr>
          <p:cNvPr id="5" name="poly_482"/>
          <p:cNvSpPr/>
          <p:nvPr/>
        </p:nvSpPr>
        <p:spPr>
          <a:xfrm>
            <a:off x="1143000" y="1143000"/>
            <a:ext cx="1325880" cy="2788920"/>
          </a:xfrm>
          <a:custGeom>
            <a:avLst/>
            <a:gdLst/>
            <a:ahLst/>
            <a:cxnLst/>
            <a:rect l="l" t="t" r="r" b="b"/>
            <a:pathLst>
              <a:path w="1325880" h="2788920">
                <a:moveTo>
                  <a:pt x="0" y="2788920"/>
                </a:moveTo>
                <a:lnTo>
                  <a:pt x="1325880" y="2788920"/>
                </a:lnTo>
                <a:lnTo>
                  <a:pt x="0" y="0"/>
                </a:lnTo>
                <a:close/>
              </a:path>
            </a:pathLst>
          </a:custGeom>
          <a:ln/>
        </p:spPr>
      </p:sp>
      <p:sp>
        <p:nvSpPr>
          <p:cNvPr id="6" name="line_483"/>
          <p:cNvSpPr/>
          <p:nvPr/>
        </p:nvSpPr>
        <p:spPr>
          <a:xfrm>
            <a:off x="1143000" y="3931920"/>
            <a:ext cx="1325880" cy="914"/>
          </a:xfrm>
          <a:prstGeom prst="line">
            <a:avLst/>
          </a:prstGeom>
          <a:noFill/>
          <a:ln w="63500">
            <a:solidFill>
              <a:srgbClr val="17A398"/>
            </a:solidFill>
            <a:prstDash val="solid"/>
          </a:ln>
        </p:spPr>
      </p:sp>
      <p:sp>
        <p:nvSpPr>
          <p:cNvPr id="7" name="line_484"/>
          <p:cNvSpPr/>
          <p:nvPr/>
        </p:nvSpPr>
        <p:spPr>
          <a:xfrm>
            <a:off x="1143000" y="1143000"/>
            <a:ext cx="914" cy="2788920"/>
          </a:xfrm>
          <a:prstGeom prst="line">
            <a:avLst/>
          </a:prstGeom>
          <a:noFill/>
          <a:ln w="63500">
            <a:solidFill>
              <a:srgbClr val="17A398"/>
            </a:solidFill>
            <a:prstDash val="solid"/>
          </a:ln>
        </p:spPr>
      </p:sp>
      <p:sp>
        <p:nvSpPr>
          <p:cNvPr id="8" name="line_485"/>
          <p:cNvSpPr/>
          <p:nvPr/>
        </p:nvSpPr>
        <p:spPr>
          <a:xfrm>
            <a:off x="1143000" y="1143000"/>
            <a:ext cx="1325880" cy="2788920"/>
          </a:xfrm>
          <a:prstGeom prst="line">
            <a:avLst/>
          </a:prstGeom>
          <a:noFill/>
          <a:ln w="63500">
            <a:solidFill>
              <a:srgbClr val="E4572E"/>
            </a:solidFill>
            <a:prstDash val="solid"/>
          </a:ln>
        </p:spPr>
      </p:sp>
      <p:sp>
        <p:nvSpPr>
          <p:cNvPr id="9" name="poly_486"/>
          <p:cNvSpPr/>
          <p:nvPr/>
        </p:nvSpPr>
        <p:spPr>
          <a:xfrm>
            <a:off x="1143000" y="3730752"/>
            <a:ext cx="201168" cy="201168"/>
          </a:xfrm>
          <a:custGeom>
            <a:avLst/>
            <a:gdLst/>
            <a:ahLst/>
            <a:cxnLst/>
            <a:rect l="l" t="t" r="r" b="b"/>
            <a:pathLst>
              <a:path w="201168" h="201168">
                <a:moveTo>
                  <a:pt x="201168" y="201168"/>
                </a:moveTo>
                <a:lnTo>
                  <a:pt x="201168" y="0"/>
                </a:lnTo>
                <a:lnTo>
                  <a:pt x="0" y="0"/>
                </a:lnTo>
              </a:path>
            </a:pathLst>
          </a:custGeom>
          <a:ln w="15875">
            <a:solidFill>
              <a:srgbClr val="1B2A41"/>
            </a:solidFill>
            <a:prstDash val="solid"/>
          </a:ln>
        </p:spPr>
      </p:sp>
      <p:sp>
        <p:nvSpPr>
          <p:cNvPr id="10" name="lbl_487"/>
          <p:cNvSpPr txBox="1"/>
          <p:nvPr/>
        </p:nvSpPr>
        <p:spPr>
          <a:xfrm>
            <a:off x="914291" y="4229431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1.4 m</a:t>
            </a:r>
            <a:endParaRPr lang="en-US" sz="1800" dirty="0"/>
          </a:p>
        </p:txBody>
      </p:sp>
      <p:sp>
        <p:nvSpPr>
          <p:cNvPr id="11" name="lbl_488"/>
          <p:cNvSpPr txBox="1"/>
          <p:nvPr/>
        </p:nvSpPr>
        <p:spPr>
          <a:xfrm>
            <a:off x="-411480" y="23545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endParaRPr lang="en-US" sz="1800" dirty="0"/>
          </a:p>
        </p:txBody>
      </p:sp>
      <p:sp>
        <p:nvSpPr>
          <p:cNvPr id="12" name="lbl_489"/>
          <p:cNvSpPr txBox="1"/>
          <p:nvPr/>
        </p:nvSpPr>
        <p:spPr>
          <a:xfrm>
            <a:off x="964994" y="2007733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m</a:t>
            </a:r>
            <a:endParaRPr lang="en-US" sz="1800" dirty="0"/>
          </a:p>
        </p:txBody>
      </p:sp>
      <p:sp>
        <p:nvSpPr>
          <p:cNvPr id="13" name="card_490"/>
          <p:cNvSpPr/>
          <p:nvPr/>
        </p:nvSpPr>
        <p:spPr>
          <a:xfrm>
            <a:off x="4480560" y="1188720"/>
            <a:ext cx="4206240" cy="329184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/>
        </p:spPr>
      </p:sp>
      <p:sp>
        <p:nvSpPr>
          <p:cNvPr id="14" name="txt_491"/>
          <p:cNvSpPr txBox="1"/>
          <p:nvPr/>
        </p:nvSpPr>
        <p:spPr>
          <a:xfrm>
            <a:off x="4709160" y="1325880"/>
            <a:ext cx="3749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 5 m ladder leans against a vertical wall. The foot of the ladder is 1.4 m from the wall. How far up the wall does the ladder reach?</a:t>
            </a:r>
            <a:endParaRPr lang="en-US" sz="1500" dirty="0"/>
          </a:p>
        </p:txBody>
      </p:sp>
      <p:sp>
        <p:nvSpPr>
          <p:cNvPr id="15" name="txt_492"/>
          <p:cNvSpPr txBox="1"/>
          <p:nvPr/>
        </p:nvSpPr>
        <p:spPr>
          <a:xfrm>
            <a:off x="4709160" y="2606040"/>
            <a:ext cx="3749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9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pPr indent="0" marL="0">
              <a:spcAft>
                <a:spcPts val="400"/>
              </a:spcAft>
              <a:buNone/>
            </a:pPr>
            <a:r>
              <a:rPr lang="en-US" sz="19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spcAft>
                <a:spcPts val="400"/>
              </a:spcAft>
              <a:buNone/>
            </a:pPr>
            <a:r>
              <a:rPr lang="en-US" sz="19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5</a:t>
            </a:r>
            <a:pPr indent="0" marL="0">
              <a:spcAft>
                <a:spcPts val="400"/>
              </a:spcAft>
              <a:buNone/>
            </a:pPr>
            <a:r>
              <a:rPr lang="en-US" sz="19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spcAft>
                <a:spcPts val="400"/>
              </a:spcAft>
              <a:buNone/>
            </a:pPr>
            <a:r>
              <a:rPr lang="en-US" sz="19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− 1.4</a:t>
            </a:r>
            <a:pPr indent="0" marL="0">
              <a:spcAft>
                <a:spcPts val="400"/>
              </a:spcAft>
              <a:buNone/>
            </a:pPr>
            <a:r>
              <a:rPr lang="en-US" sz="19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spcAft>
                <a:spcPts val="400"/>
              </a:spcAft>
              <a:buNone/>
            </a:pPr>
            <a:r>
              <a:rPr lang="en-US" sz="19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
</a:t>
            </a:r>
            <a:pPr indent="0" marL="0">
              <a:spcAft>
                <a:spcPts val="400"/>
              </a:spcAft>
              <a:buNone/>
            </a:pPr>
            <a:r>
              <a:rPr lang="en-US" sz="19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pPr indent="0" marL="0">
              <a:spcAft>
                <a:spcPts val="400"/>
              </a:spcAft>
              <a:buNone/>
            </a:pPr>
            <a:r>
              <a:rPr lang="en-US" sz="19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spcAft>
                <a:spcPts val="400"/>
              </a:spcAft>
              <a:buNone/>
            </a:pPr>
            <a:r>
              <a:rPr lang="en-US" sz="19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25 − 1.96 = 23.04
</a:t>
            </a:r>
            <a:pPr indent="0" marL="0">
              <a:spcAft>
                <a:spcPts val="400"/>
              </a:spcAft>
              <a:buNone/>
            </a:pPr>
            <a:r>
              <a:rPr lang="en-US" sz="19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pPr indent="0" marL="0">
              <a:spcAft>
                <a:spcPts val="400"/>
              </a:spcAft>
              <a:buNone/>
            </a:pPr>
            <a:r>
              <a:rPr lang="en-US" sz="19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√23.04 = </a:t>
            </a:r>
            <a:pPr indent="0" marL="0">
              <a:spcAft>
                <a:spcPts val="400"/>
              </a:spcAft>
              <a:buNone/>
            </a:pPr>
            <a:r>
              <a:rPr lang="en-US" sz="19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4.8 m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Distance between two points</a:t>
            </a:r>
            <a:endParaRPr lang="en-US" sz="3200" dirty="0"/>
          </a:p>
        </p:txBody>
      </p:sp>
      <p:sp>
        <p:nvSpPr>
          <p:cNvPr id="3" name="line_493"/>
          <p:cNvSpPr/>
          <p:nvPr/>
        </p:nvSpPr>
        <p:spPr>
          <a:xfrm>
            <a:off x="822960" y="1115568"/>
            <a:ext cx="914" cy="3319272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</p:sp>
      <p:sp>
        <p:nvSpPr>
          <p:cNvPr id="4" name="line_494"/>
          <p:cNvSpPr/>
          <p:nvPr/>
        </p:nvSpPr>
        <p:spPr>
          <a:xfrm>
            <a:off x="1124712" y="1115568"/>
            <a:ext cx="914" cy="3319272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</p:sp>
      <p:sp>
        <p:nvSpPr>
          <p:cNvPr id="5" name="line_495"/>
          <p:cNvSpPr/>
          <p:nvPr/>
        </p:nvSpPr>
        <p:spPr>
          <a:xfrm>
            <a:off x="1426464" y="1115568"/>
            <a:ext cx="914" cy="3319272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</p:sp>
      <p:sp>
        <p:nvSpPr>
          <p:cNvPr id="6" name="line_496"/>
          <p:cNvSpPr/>
          <p:nvPr/>
        </p:nvSpPr>
        <p:spPr>
          <a:xfrm>
            <a:off x="1728216" y="1115568"/>
            <a:ext cx="914" cy="3319272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</p:sp>
      <p:sp>
        <p:nvSpPr>
          <p:cNvPr id="7" name="line_497"/>
          <p:cNvSpPr/>
          <p:nvPr/>
        </p:nvSpPr>
        <p:spPr>
          <a:xfrm>
            <a:off x="2029968" y="1115568"/>
            <a:ext cx="914" cy="3319272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</p:sp>
      <p:sp>
        <p:nvSpPr>
          <p:cNvPr id="8" name="line_498"/>
          <p:cNvSpPr/>
          <p:nvPr/>
        </p:nvSpPr>
        <p:spPr>
          <a:xfrm>
            <a:off x="2331720" y="1115568"/>
            <a:ext cx="914" cy="3319272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</p:sp>
      <p:sp>
        <p:nvSpPr>
          <p:cNvPr id="9" name="line_499"/>
          <p:cNvSpPr/>
          <p:nvPr/>
        </p:nvSpPr>
        <p:spPr>
          <a:xfrm>
            <a:off x="2633472" y="1115568"/>
            <a:ext cx="914" cy="3319272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</p:sp>
      <p:sp>
        <p:nvSpPr>
          <p:cNvPr id="10" name="line_500"/>
          <p:cNvSpPr/>
          <p:nvPr/>
        </p:nvSpPr>
        <p:spPr>
          <a:xfrm>
            <a:off x="2935224" y="1115568"/>
            <a:ext cx="914" cy="3319272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</p:sp>
      <p:sp>
        <p:nvSpPr>
          <p:cNvPr id="11" name="line_501"/>
          <p:cNvSpPr/>
          <p:nvPr/>
        </p:nvSpPr>
        <p:spPr>
          <a:xfrm>
            <a:off x="3236976" y="1115568"/>
            <a:ext cx="914" cy="3319272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</p:sp>
      <p:sp>
        <p:nvSpPr>
          <p:cNvPr id="12" name="line_502"/>
          <p:cNvSpPr/>
          <p:nvPr/>
        </p:nvSpPr>
        <p:spPr>
          <a:xfrm>
            <a:off x="822960" y="4434840"/>
            <a:ext cx="2414016" cy="914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</p:sp>
      <p:sp>
        <p:nvSpPr>
          <p:cNvPr id="13" name="line_503"/>
          <p:cNvSpPr/>
          <p:nvPr/>
        </p:nvSpPr>
        <p:spPr>
          <a:xfrm>
            <a:off x="822960" y="4133088"/>
            <a:ext cx="2414016" cy="914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</p:sp>
      <p:sp>
        <p:nvSpPr>
          <p:cNvPr id="14" name="line_504"/>
          <p:cNvSpPr/>
          <p:nvPr/>
        </p:nvSpPr>
        <p:spPr>
          <a:xfrm>
            <a:off x="822960" y="3831336"/>
            <a:ext cx="2414016" cy="914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</p:sp>
      <p:sp>
        <p:nvSpPr>
          <p:cNvPr id="15" name="line_505"/>
          <p:cNvSpPr/>
          <p:nvPr/>
        </p:nvSpPr>
        <p:spPr>
          <a:xfrm>
            <a:off x="822960" y="3529584"/>
            <a:ext cx="2414016" cy="914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</p:sp>
      <p:sp>
        <p:nvSpPr>
          <p:cNvPr id="16" name="line_506"/>
          <p:cNvSpPr/>
          <p:nvPr/>
        </p:nvSpPr>
        <p:spPr>
          <a:xfrm>
            <a:off x="822960" y="3227832"/>
            <a:ext cx="2414016" cy="914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</p:sp>
      <p:sp>
        <p:nvSpPr>
          <p:cNvPr id="17" name="line_507"/>
          <p:cNvSpPr/>
          <p:nvPr/>
        </p:nvSpPr>
        <p:spPr>
          <a:xfrm>
            <a:off x="822960" y="2926080"/>
            <a:ext cx="2414016" cy="914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</p:sp>
      <p:sp>
        <p:nvSpPr>
          <p:cNvPr id="18" name="line_508"/>
          <p:cNvSpPr/>
          <p:nvPr/>
        </p:nvSpPr>
        <p:spPr>
          <a:xfrm>
            <a:off x="822960" y="2624328"/>
            <a:ext cx="2414016" cy="914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</p:sp>
      <p:sp>
        <p:nvSpPr>
          <p:cNvPr id="19" name="line_509"/>
          <p:cNvSpPr/>
          <p:nvPr/>
        </p:nvSpPr>
        <p:spPr>
          <a:xfrm>
            <a:off x="822960" y="2322576"/>
            <a:ext cx="2414016" cy="914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</p:sp>
      <p:sp>
        <p:nvSpPr>
          <p:cNvPr id="20" name="line_510"/>
          <p:cNvSpPr/>
          <p:nvPr/>
        </p:nvSpPr>
        <p:spPr>
          <a:xfrm>
            <a:off x="822960" y="2020824"/>
            <a:ext cx="2414016" cy="914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</p:sp>
      <p:sp>
        <p:nvSpPr>
          <p:cNvPr id="21" name="line_511"/>
          <p:cNvSpPr/>
          <p:nvPr/>
        </p:nvSpPr>
        <p:spPr>
          <a:xfrm>
            <a:off x="822960" y="1719072"/>
            <a:ext cx="2414016" cy="914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</p:sp>
      <p:sp>
        <p:nvSpPr>
          <p:cNvPr id="22" name="line_512"/>
          <p:cNvSpPr/>
          <p:nvPr/>
        </p:nvSpPr>
        <p:spPr>
          <a:xfrm>
            <a:off x="822960" y="1417320"/>
            <a:ext cx="2414016" cy="914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</p:sp>
      <p:sp>
        <p:nvSpPr>
          <p:cNvPr id="23" name="line_513"/>
          <p:cNvSpPr/>
          <p:nvPr/>
        </p:nvSpPr>
        <p:spPr>
          <a:xfrm>
            <a:off x="822960" y="1115568"/>
            <a:ext cx="2414016" cy="914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</p:sp>
      <p:sp>
        <p:nvSpPr>
          <p:cNvPr id="24" name="line_514"/>
          <p:cNvSpPr/>
          <p:nvPr/>
        </p:nvSpPr>
        <p:spPr>
          <a:xfrm>
            <a:off x="822960" y="4434840"/>
            <a:ext cx="2414016" cy="914"/>
          </a:xfrm>
          <a:prstGeom prst="line">
            <a:avLst/>
          </a:prstGeom>
          <a:noFill/>
          <a:ln w="19050">
            <a:solidFill>
              <a:srgbClr val="3D4B63"/>
            </a:solidFill>
            <a:prstDash val="solid"/>
          </a:ln>
        </p:spPr>
      </p:sp>
      <p:sp>
        <p:nvSpPr>
          <p:cNvPr id="25" name="line_515"/>
          <p:cNvSpPr/>
          <p:nvPr/>
        </p:nvSpPr>
        <p:spPr>
          <a:xfrm>
            <a:off x="822960" y="1115568"/>
            <a:ext cx="914" cy="3319272"/>
          </a:xfrm>
          <a:prstGeom prst="line">
            <a:avLst/>
          </a:prstGeom>
          <a:noFill/>
          <a:ln w="19050">
            <a:solidFill>
              <a:srgbClr val="3D4B63"/>
            </a:solidFill>
            <a:prstDash val="solid"/>
          </a:ln>
        </p:spPr>
      </p:sp>
      <p:sp>
        <p:nvSpPr>
          <p:cNvPr id="26" name="poly_516"/>
          <p:cNvSpPr/>
          <p:nvPr/>
        </p:nvSpPr>
        <p:spPr>
          <a:xfrm>
            <a:off x="1124712" y="1417320"/>
            <a:ext cx="1810512" cy="2414016"/>
          </a:xfrm>
          <a:custGeom>
            <a:avLst/>
            <a:gdLst/>
            <a:ahLst/>
            <a:cxnLst/>
            <a:rect l="l" t="t" r="r" b="b"/>
            <a:pathLst>
              <a:path w="1810512" h="2414016">
                <a:moveTo>
                  <a:pt x="1810512" y="2414016"/>
                </a:moveTo>
                <a:lnTo>
                  <a:pt x="0" y="2414016"/>
                </a:lnTo>
                <a:lnTo>
                  <a:pt x="1810512" y="0"/>
                </a:lnTo>
                <a:close/>
              </a:path>
            </a:pathLst>
          </a:custGeom>
          <a:ln/>
        </p:spPr>
      </p:sp>
      <p:sp>
        <p:nvSpPr>
          <p:cNvPr id="27" name="line_517"/>
          <p:cNvSpPr/>
          <p:nvPr/>
        </p:nvSpPr>
        <p:spPr>
          <a:xfrm>
            <a:off x="1124712" y="3831336"/>
            <a:ext cx="1810512" cy="914"/>
          </a:xfrm>
          <a:prstGeom prst="line">
            <a:avLst/>
          </a:prstGeom>
          <a:noFill/>
          <a:ln w="44450">
            <a:solidFill>
              <a:srgbClr val="17A398"/>
            </a:solidFill>
            <a:prstDash val="solid"/>
          </a:ln>
        </p:spPr>
      </p:sp>
      <p:sp>
        <p:nvSpPr>
          <p:cNvPr id="28" name="line_518"/>
          <p:cNvSpPr/>
          <p:nvPr/>
        </p:nvSpPr>
        <p:spPr>
          <a:xfrm>
            <a:off x="2935224" y="1417320"/>
            <a:ext cx="914" cy="2414016"/>
          </a:xfrm>
          <a:prstGeom prst="line">
            <a:avLst/>
          </a:prstGeom>
          <a:noFill/>
          <a:ln w="44450">
            <a:solidFill>
              <a:srgbClr val="17A398"/>
            </a:solidFill>
            <a:prstDash val="solid"/>
          </a:ln>
        </p:spPr>
      </p:sp>
      <p:sp>
        <p:nvSpPr>
          <p:cNvPr id="29" name="line_519"/>
          <p:cNvSpPr/>
          <p:nvPr/>
        </p:nvSpPr>
        <p:spPr>
          <a:xfrm flipV="1">
            <a:off x="1124712" y="1417320"/>
            <a:ext cx="1810512" cy="2414016"/>
          </a:xfrm>
          <a:prstGeom prst="line">
            <a:avLst/>
          </a:prstGeom>
          <a:noFill/>
          <a:ln w="44450">
            <a:solidFill>
              <a:srgbClr val="E4572E"/>
            </a:solidFill>
            <a:prstDash val="solid"/>
          </a:ln>
        </p:spPr>
      </p:sp>
      <p:sp>
        <p:nvSpPr>
          <p:cNvPr id="30" name="poly_520"/>
          <p:cNvSpPr/>
          <p:nvPr/>
        </p:nvSpPr>
        <p:spPr>
          <a:xfrm>
            <a:off x="2807208" y="3703320"/>
            <a:ext cx="128016" cy="128016"/>
          </a:xfrm>
          <a:custGeom>
            <a:avLst/>
            <a:gdLst/>
            <a:ahLst/>
            <a:cxnLst/>
            <a:rect l="l" t="t" r="r" b="b"/>
            <a:pathLst>
              <a:path w="128016" h="128016">
                <a:moveTo>
                  <a:pt x="0" y="128016"/>
                </a:moveTo>
                <a:lnTo>
                  <a:pt x="0" y="0"/>
                </a:lnTo>
                <a:lnTo>
                  <a:pt x="128016" y="0"/>
                </a:lnTo>
              </a:path>
            </a:pathLst>
          </a:custGeom>
          <a:ln w="15875">
            <a:solidFill>
              <a:srgbClr val="1B2A41"/>
            </a:solidFill>
            <a:prstDash val="solid"/>
          </a:ln>
        </p:spPr>
      </p:sp>
      <p:sp>
        <p:nvSpPr>
          <p:cNvPr id="31" name="lbl_521"/>
          <p:cNvSpPr txBox="1"/>
          <p:nvPr/>
        </p:nvSpPr>
        <p:spPr>
          <a:xfrm>
            <a:off x="953493" y="3836815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500" dirty="0"/>
          </a:p>
        </p:txBody>
      </p:sp>
      <p:sp>
        <p:nvSpPr>
          <p:cNvPr id="32" name="lbl_522"/>
          <p:cNvSpPr txBox="1"/>
          <p:nvPr/>
        </p:nvSpPr>
        <p:spPr>
          <a:xfrm>
            <a:off x="2096766" y="232986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500" dirty="0"/>
          </a:p>
        </p:txBody>
      </p:sp>
      <p:sp>
        <p:nvSpPr>
          <p:cNvPr id="33" name="pt_523"/>
          <p:cNvSpPr/>
          <p:nvPr/>
        </p:nvSpPr>
        <p:spPr>
          <a:xfrm>
            <a:off x="1060704" y="3767328"/>
            <a:ext cx="128016" cy="128016"/>
          </a:xfrm>
          <a:prstGeom prst="ellipse">
            <a:avLst/>
          </a:prstGeom>
          <a:solidFill>
            <a:srgbClr val="1B2A41"/>
          </a:solidFill>
          <a:ln/>
        </p:spPr>
      </p:sp>
      <p:sp>
        <p:nvSpPr>
          <p:cNvPr id="34" name="txt_524"/>
          <p:cNvSpPr txBox="1"/>
          <p:nvPr/>
        </p:nvSpPr>
        <p:spPr>
          <a:xfrm>
            <a:off x="1033272" y="394106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A(1, 2)</a:t>
            </a:r>
            <a:endParaRPr lang="en-US" sz="1300" dirty="0"/>
          </a:p>
        </p:txBody>
      </p:sp>
      <p:sp>
        <p:nvSpPr>
          <p:cNvPr id="35" name="pt_525"/>
          <p:cNvSpPr/>
          <p:nvPr/>
        </p:nvSpPr>
        <p:spPr>
          <a:xfrm>
            <a:off x="2871216" y="1353312"/>
            <a:ext cx="128016" cy="128016"/>
          </a:xfrm>
          <a:prstGeom prst="ellipse">
            <a:avLst/>
          </a:prstGeom>
          <a:solidFill>
            <a:srgbClr val="1B2A41"/>
          </a:solidFill>
          <a:ln/>
        </p:spPr>
      </p:sp>
      <p:sp>
        <p:nvSpPr>
          <p:cNvPr id="36" name="txt_526"/>
          <p:cNvSpPr txBox="1"/>
          <p:nvPr/>
        </p:nvSpPr>
        <p:spPr>
          <a:xfrm>
            <a:off x="3072384" y="109728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B(7, 10)</a:t>
            </a:r>
            <a:endParaRPr lang="en-US" sz="1300" dirty="0"/>
          </a:p>
        </p:txBody>
      </p:sp>
      <p:sp>
        <p:nvSpPr>
          <p:cNvPr id="37" name="card_527"/>
          <p:cNvSpPr/>
          <p:nvPr/>
        </p:nvSpPr>
        <p:spPr>
          <a:xfrm>
            <a:off x="4480560" y="1188720"/>
            <a:ext cx="4206240" cy="329184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/>
        </p:spPr>
      </p:sp>
      <p:sp>
        <p:nvSpPr>
          <p:cNvPr id="38" name="txt_528"/>
          <p:cNvSpPr txBox="1"/>
          <p:nvPr/>
        </p:nvSpPr>
        <p:spPr>
          <a:xfrm>
            <a:off x="4709160" y="132588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Find the distance from A(1, 2) to B(7, 10).</a:t>
            </a:r>
            <a:endParaRPr lang="en-US" sz="1500" dirty="0"/>
          </a:p>
        </p:txBody>
      </p:sp>
      <p:sp>
        <p:nvSpPr>
          <p:cNvPr id="39" name="txt_529"/>
          <p:cNvSpPr txBox="1"/>
          <p:nvPr/>
        </p:nvSpPr>
        <p:spPr>
          <a:xfrm>
            <a:off x="4709160" y="1828800"/>
            <a:ext cx="37490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9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Across: 7 − 1 = 6
Up: 10 − 2 = 8
</a:t>
            </a:r>
            <a:pPr indent="0" marL="0">
              <a:spcAft>
                <a:spcPts val="400"/>
              </a:spcAft>
              <a:buNone/>
            </a:pPr>
            <a:r>
              <a:rPr lang="en-US" sz="19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</a:t>
            </a:r>
            <a:pPr indent="0" marL="0">
              <a:spcAft>
                <a:spcPts val="400"/>
              </a:spcAft>
              <a:buNone/>
            </a:pPr>
            <a:r>
              <a:rPr lang="en-US" sz="19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spcAft>
                <a:spcPts val="400"/>
              </a:spcAft>
              <a:buNone/>
            </a:pPr>
            <a:r>
              <a:rPr lang="en-US" sz="19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6</a:t>
            </a:r>
            <a:pPr indent="0" marL="0">
              <a:spcAft>
                <a:spcPts val="400"/>
              </a:spcAft>
              <a:buNone/>
            </a:pPr>
            <a:r>
              <a:rPr lang="en-US" sz="19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spcAft>
                <a:spcPts val="400"/>
              </a:spcAft>
              <a:buNone/>
            </a:pPr>
            <a:r>
              <a:rPr lang="en-US" sz="19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+ 8</a:t>
            </a:r>
            <a:pPr indent="0" marL="0">
              <a:spcAft>
                <a:spcPts val="400"/>
              </a:spcAft>
              <a:buNone/>
            </a:pPr>
            <a:r>
              <a:rPr lang="en-US" sz="1900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spcAft>
                <a:spcPts val="400"/>
              </a:spcAft>
              <a:buNone/>
            </a:pPr>
            <a:r>
              <a:rPr lang="en-US" sz="19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100
</a:t>
            </a:r>
            <a:pPr indent="0" marL="0">
              <a:spcAft>
                <a:spcPts val="400"/>
              </a:spcAft>
              <a:buNone/>
            </a:pPr>
            <a:r>
              <a:rPr lang="en-US" sz="1900" i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</a:t>
            </a:r>
            <a:pPr indent="0" marL="0">
              <a:spcAft>
                <a:spcPts val="400"/>
              </a:spcAft>
              <a:buNone/>
            </a:pPr>
            <a:r>
              <a:rPr lang="en-US" sz="19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pPr indent="0" marL="0">
              <a:spcAft>
                <a:spcPts val="400"/>
              </a:spcAft>
              <a:buNone/>
            </a:pPr>
            <a:r>
              <a:rPr lang="en-US" sz="19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 units</a:t>
            </a:r>
            <a:endParaRPr lang="en-US" sz="1900" dirty="0"/>
          </a:p>
        </p:txBody>
      </p:sp>
      <p:sp>
        <p:nvSpPr>
          <p:cNvPr id="40" name="txt_530"/>
          <p:cNvSpPr txBox="1"/>
          <p:nvPr/>
        </p:nvSpPr>
        <p:spPr>
          <a:xfrm>
            <a:off x="4709160" y="388620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Draw the right angled triangle: the line AB is the hypotenuse.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 it a right angled triangle?</a:t>
            </a:r>
            <a:endParaRPr lang="en-US" sz="3200" dirty="0"/>
          </a:p>
        </p:txBody>
      </p:sp>
      <p:sp>
        <p:nvSpPr>
          <p:cNvPr id="3" name="card_531"/>
          <p:cNvSpPr/>
          <p:nvPr/>
        </p:nvSpPr>
        <p:spPr>
          <a:xfrm>
            <a:off x="457200" y="1188720"/>
            <a:ext cx="3977640" cy="2651760"/>
          </a:xfrm>
          <a:prstGeom prst="roundRect">
            <a:avLst>
              <a:gd name="adj" fmla="val 4138"/>
            </a:avLst>
          </a:prstGeom>
          <a:solidFill>
            <a:schemeClr val="bg2"/>
          </a:solidFill>
          <a:ln/>
        </p:spPr>
      </p:sp>
      <p:sp>
        <p:nvSpPr>
          <p:cNvPr id="4" name="txt_532"/>
          <p:cNvSpPr txBox="1"/>
          <p:nvPr/>
        </p:nvSpPr>
        <p:spPr>
          <a:xfrm>
            <a:off x="731520" y="137160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 cm, 24 cm, 25 cm</a:t>
            </a:r>
            <a:endParaRPr lang="en-US" sz="2000" dirty="0"/>
          </a:p>
        </p:txBody>
      </p:sp>
      <p:sp>
        <p:nvSpPr>
          <p:cNvPr id="5" name="txt_533"/>
          <p:cNvSpPr txBox="1"/>
          <p:nvPr/>
        </p:nvSpPr>
        <p:spPr>
          <a:xfrm>
            <a:off x="731520" y="192024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7² + 24² = 49 + 576 = 625</a:t>
            </a:r>
            <a:endParaRPr lang="en-US" sz="1700" dirty="0"/>
          </a:p>
        </p:txBody>
      </p:sp>
      <p:sp>
        <p:nvSpPr>
          <p:cNvPr id="6" name="txt_534"/>
          <p:cNvSpPr txBox="1"/>
          <p:nvPr/>
        </p:nvSpPr>
        <p:spPr>
          <a:xfrm>
            <a:off x="731520" y="237744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25² = 625</a:t>
            </a:r>
            <a:endParaRPr lang="en-US" sz="1700" dirty="0"/>
          </a:p>
        </p:txBody>
      </p:sp>
      <p:sp>
        <p:nvSpPr>
          <p:cNvPr id="7" name="txt_535"/>
          <p:cNvSpPr txBox="1"/>
          <p:nvPr/>
        </p:nvSpPr>
        <p:spPr>
          <a:xfrm>
            <a:off x="731520" y="301752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7A398"/>
                </a:solidFill>
              </a:rPr>
              <a:t>Equal, so YES, right angled</a:t>
            </a:r>
            <a:endParaRPr lang="en-US" sz="2000" dirty="0"/>
          </a:p>
        </p:txBody>
      </p:sp>
      <p:sp>
        <p:nvSpPr>
          <p:cNvPr id="8" name="card_536"/>
          <p:cNvSpPr/>
          <p:nvPr/>
        </p:nvSpPr>
        <p:spPr>
          <a:xfrm>
            <a:off x="4709160" y="1188720"/>
            <a:ext cx="3977640" cy="2651760"/>
          </a:xfrm>
          <a:prstGeom prst="roundRect">
            <a:avLst>
              <a:gd name="adj" fmla="val 4138"/>
            </a:avLst>
          </a:prstGeom>
          <a:solidFill>
            <a:schemeClr val="bg2"/>
          </a:solidFill>
          <a:ln/>
        </p:spPr>
      </p:sp>
      <p:sp>
        <p:nvSpPr>
          <p:cNvPr id="9" name="txt_537"/>
          <p:cNvSpPr txBox="1"/>
          <p:nvPr/>
        </p:nvSpPr>
        <p:spPr>
          <a:xfrm>
            <a:off x="4983480" y="137160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 cm, 8 cm, 11 cm</a:t>
            </a:r>
            <a:endParaRPr lang="en-US" sz="2000" dirty="0"/>
          </a:p>
        </p:txBody>
      </p:sp>
      <p:sp>
        <p:nvSpPr>
          <p:cNvPr id="10" name="txt_538"/>
          <p:cNvSpPr txBox="1"/>
          <p:nvPr/>
        </p:nvSpPr>
        <p:spPr>
          <a:xfrm>
            <a:off x="4983480" y="192024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6² + 8² = 36 + 64 = 100</a:t>
            </a:r>
            <a:endParaRPr lang="en-US" sz="1700" dirty="0"/>
          </a:p>
        </p:txBody>
      </p:sp>
      <p:sp>
        <p:nvSpPr>
          <p:cNvPr id="11" name="txt_539"/>
          <p:cNvSpPr txBox="1"/>
          <p:nvPr/>
        </p:nvSpPr>
        <p:spPr>
          <a:xfrm>
            <a:off x="4983480" y="237744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11² = 121</a:t>
            </a:r>
            <a:endParaRPr lang="en-US" sz="1700" dirty="0"/>
          </a:p>
        </p:txBody>
      </p:sp>
      <p:sp>
        <p:nvSpPr>
          <p:cNvPr id="12" name="txt_540"/>
          <p:cNvSpPr txBox="1"/>
          <p:nvPr/>
        </p:nvSpPr>
        <p:spPr>
          <a:xfrm>
            <a:off x="4983480" y="301752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E4572E"/>
                </a:solidFill>
              </a:rPr>
              <a:t>Not equal, so NO</a:t>
            </a:r>
            <a:endParaRPr lang="en-US" sz="2000" dirty="0"/>
          </a:p>
        </p:txBody>
      </p:sp>
      <p:sp>
        <p:nvSpPr>
          <p:cNvPr id="13" name="txt_541"/>
          <p:cNvSpPr txBox="1"/>
          <p:nvPr/>
        </p:nvSpPr>
        <p:spPr>
          <a:xfrm>
            <a:off x="457200" y="4023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Method: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square the two shorter sides and add. Compare with the square of the longest side. If they match, the triangle has a right angle.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 style question</a:t>
            </a:r>
            <a:endParaRPr lang="en-US" sz="3200" dirty="0"/>
          </a:p>
        </p:txBody>
      </p:sp>
      <p:sp>
        <p:nvSpPr>
          <p:cNvPr id="3" name="poly_542"/>
          <p:cNvSpPr/>
          <p:nvPr/>
        </p:nvSpPr>
        <p:spPr>
          <a:xfrm>
            <a:off x="685800" y="1371600"/>
            <a:ext cx="3108960" cy="2834640"/>
          </a:xfrm>
          <a:custGeom>
            <a:avLst/>
            <a:gdLst/>
            <a:ahLst/>
            <a:cxnLst/>
            <a:rect l="l" t="t" r="r" b="b"/>
            <a:pathLst>
              <a:path w="3108960" h="2834640">
                <a:moveTo>
                  <a:pt x="1554480" y="0"/>
                </a:moveTo>
                <a:lnTo>
                  <a:pt x="0" y="2834640"/>
                </a:lnTo>
                <a:lnTo>
                  <a:pt x="3108960" y="2834640"/>
                </a:lnTo>
                <a:close/>
              </a:path>
            </a:pathLst>
          </a:custGeom>
          <a:solidFill>
            <a:srgbClr val="EEF2F8"/>
          </a:solidFill>
          <a:ln/>
        </p:spPr>
      </p:sp>
      <p:sp>
        <p:nvSpPr>
          <p:cNvPr id="4" name="line_543"/>
          <p:cNvSpPr/>
          <p:nvPr/>
        </p:nvSpPr>
        <p:spPr>
          <a:xfrm flipV="1">
            <a:off x="685800" y="1371600"/>
            <a:ext cx="1554480" cy="2834640"/>
          </a:xfrm>
          <a:prstGeom prst="line">
            <a:avLst/>
          </a:prstGeom>
          <a:noFill/>
          <a:ln w="50800">
            <a:solidFill>
              <a:srgbClr val="1B2A41"/>
            </a:solidFill>
            <a:prstDash val="solid"/>
          </a:ln>
        </p:spPr>
      </p:sp>
      <p:sp>
        <p:nvSpPr>
          <p:cNvPr id="5" name="line_544"/>
          <p:cNvSpPr/>
          <p:nvPr/>
        </p:nvSpPr>
        <p:spPr>
          <a:xfrm>
            <a:off x="2240280" y="1371600"/>
            <a:ext cx="1554480" cy="2834640"/>
          </a:xfrm>
          <a:prstGeom prst="line">
            <a:avLst/>
          </a:prstGeom>
          <a:noFill/>
          <a:ln w="50800">
            <a:solidFill>
              <a:srgbClr val="1B2A41"/>
            </a:solidFill>
            <a:prstDash val="solid"/>
          </a:ln>
        </p:spPr>
      </p:sp>
      <p:sp>
        <p:nvSpPr>
          <p:cNvPr id="6" name="line_545"/>
          <p:cNvSpPr/>
          <p:nvPr/>
        </p:nvSpPr>
        <p:spPr>
          <a:xfrm>
            <a:off x="685800" y="4206240"/>
            <a:ext cx="3108960" cy="914"/>
          </a:xfrm>
          <a:prstGeom prst="line">
            <a:avLst/>
          </a:prstGeom>
          <a:noFill/>
          <a:ln w="50800">
            <a:solidFill>
              <a:srgbClr val="1B2A41"/>
            </a:solidFill>
            <a:prstDash val="solid"/>
          </a:ln>
        </p:spPr>
      </p:sp>
      <p:sp>
        <p:nvSpPr>
          <p:cNvPr id="7" name="lbl_546"/>
          <p:cNvSpPr txBox="1"/>
          <p:nvPr/>
        </p:nvSpPr>
        <p:spPr>
          <a:xfrm>
            <a:off x="137160" y="24688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 cm</a:t>
            </a:r>
            <a:endParaRPr lang="en-US" sz="1600" dirty="0"/>
          </a:p>
        </p:txBody>
      </p:sp>
      <p:sp>
        <p:nvSpPr>
          <p:cNvPr id="8" name="lbl_547"/>
          <p:cNvSpPr txBox="1"/>
          <p:nvPr/>
        </p:nvSpPr>
        <p:spPr>
          <a:xfrm>
            <a:off x="2331720" y="24688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 cm</a:t>
            </a:r>
            <a:endParaRPr lang="en-US" sz="1600" dirty="0"/>
          </a:p>
        </p:txBody>
      </p:sp>
      <p:sp>
        <p:nvSpPr>
          <p:cNvPr id="9" name="lbl_548"/>
          <p:cNvSpPr txBox="1"/>
          <p:nvPr/>
        </p:nvSpPr>
        <p:spPr>
          <a:xfrm>
            <a:off x="1234440" y="42976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 cm</a:t>
            </a:r>
            <a:endParaRPr lang="en-US" sz="1600" dirty="0"/>
          </a:p>
        </p:txBody>
      </p:sp>
      <p:sp>
        <p:nvSpPr>
          <p:cNvPr id="10" name="card_549"/>
          <p:cNvSpPr/>
          <p:nvPr/>
        </p:nvSpPr>
        <p:spPr>
          <a:xfrm>
            <a:off x="4480560" y="1188720"/>
            <a:ext cx="4206240" cy="329184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/>
        </p:spPr>
      </p:sp>
      <p:sp>
        <p:nvSpPr>
          <p:cNvPr id="11" name="txt_550"/>
          <p:cNvSpPr txBox="1"/>
          <p:nvPr/>
        </p:nvSpPr>
        <p:spPr>
          <a:xfrm>
            <a:off x="4709160" y="1371600"/>
            <a:ext cx="37490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The diagram shows an isosceles triangle.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Work out the area of the triangle.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You must show your working.</a:t>
            </a:r>
            <a:endParaRPr lang="en-US" sz="1700" dirty="0"/>
          </a:p>
        </p:txBody>
      </p:sp>
      <p:sp>
        <p:nvSpPr>
          <p:cNvPr id="12" name="txt_551"/>
          <p:cNvSpPr txBox="1"/>
          <p:nvPr/>
        </p:nvSpPr>
        <p:spPr>
          <a:xfrm>
            <a:off x="4709160" y="384048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(4 marks)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 style question: mark scheme</a:t>
            </a:r>
            <a:endParaRPr lang="en-US" sz="3200" dirty="0"/>
          </a:p>
        </p:txBody>
      </p:sp>
      <p:sp>
        <p:nvSpPr>
          <p:cNvPr id="3" name="poly_552"/>
          <p:cNvSpPr/>
          <p:nvPr/>
        </p:nvSpPr>
        <p:spPr>
          <a:xfrm>
            <a:off x="685800" y="1371600"/>
            <a:ext cx="3108960" cy="2834640"/>
          </a:xfrm>
          <a:custGeom>
            <a:avLst/>
            <a:gdLst/>
            <a:ahLst/>
            <a:cxnLst/>
            <a:rect l="l" t="t" r="r" b="b"/>
            <a:pathLst>
              <a:path w="3108960" h="2834640">
                <a:moveTo>
                  <a:pt x="1554480" y="0"/>
                </a:moveTo>
                <a:lnTo>
                  <a:pt x="0" y="2834640"/>
                </a:lnTo>
                <a:lnTo>
                  <a:pt x="3108960" y="2834640"/>
                </a:lnTo>
                <a:close/>
              </a:path>
            </a:pathLst>
          </a:custGeom>
          <a:solidFill>
            <a:srgbClr val="EEF2F8"/>
          </a:solidFill>
          <a:ln/>
        </p:spPr>
      </p:sp>
      <p:sp>
        <p:nvSpPr>
          <p:cNvPr id="4" name="line_553"/>
          <p:cNvSpPr/>
          <p:nvPr/>
        </p:nvSpPr>
        <p:spPr>
          <a:xfrm flipV="1">
            <a:off x="685800" y="1371600"/>
            <a:ext cx="1554480" cy="2834640"/>
          </a:xfrm>
          <a:prstGeom prst="line">
            <a:avLst/>
          </a:prstGeom>
          <a:noFill/>
          <a:ln w="50800">
            <a:solidFill>
              <a:srgbClr val="1B2A41"/>
            </a:solidFill>
            <a:prstDash val="solid"/>
          </a:ln>
        </p:spPr>
      </p:sp>
      <p:sp>
        <p:nvSpPr>
          <p:cNvPr id="5" name="line_554"/>
          <p:cNvSpPr/>
          <p:nvPr/>
        </p:nvSpPr>
        <p:spPr>
          <a:xfrm>
            <a:off x="2240280" y="1371600"/>
            <a:ext cx="1554480" cy="2834640"/>
          </a:xfrm>
          <a:prstGeom prst="line">
            <a:avLst/>
          </a:prstGeom>
          <a:noFill/>
          <a:ln w="50800">
            <a:solidFill>
              <a:srgbClr val="1B2A41"/>
            </a:solidFill>
            <a:prstDash val="solid"/>
          </a:ln>
        </p:spPr>
      </p:sp>
      <p:sp>
        <p:nvSpPr>
          <p:cNvPr id="6" name="line_555"/>
          <p:cNvSpPr/>
          <p:nvPr/>
        </p:nvSpPr>
        <p:spPr>
          <a:xfrm>
            <a:off x="685800" y="4206240"/>
            <a:ext cx="3108960" cy="914"/>
          </a:xfrm>
          <a:prstGeom prst="line">
            <a:avLst/>
          </a:prstGeom>
          <a:noFill/>
          <a:ln w="50800">
            <a:solidFill>
              <a:srgbClr val="1B2A41"/>
            </a:solidFill>
            <a:prstDash val="solid"/>
          </a:ln>
        </p:spPr>
      </p:sp>
      <p:sp>
        <p:nvSpPr>
          <p:cNvPr id="7" name="lbl_556"/>
          <p:cNvSpPr txBox="1"/>
          <p:nvPr/>
        </p:nvSpPr>
        <p:spPr>
          <a:xfrm>
            <a:off x="137160" y="24688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 cm</a:t>
            </a:r>
            <a:endParaRPr lang="en-US" sz="1600" dirty="0"/>
          </a:p>
        </p:txBody>
      </p:sp>
      <p:sp>
        <p:nvSpPr>
          <p:cNvPr id="8" name="lbl_557"/>
          <p:cNvSpPr txBox="1"/>
          <p:nvPr/>
        </p:nvSpPr>
        <p:spPr>
          <a:xfrm>
            <a:off x="2331720" y="24688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 cm</a:t>
            </a:r>
            <a:endParaRPr lang="en-US" sz="1600" dirty="0"/>
          </a:p>
        </p:txBody>
      </p:sp>
      <p:sp>
        <p:nvSpPr>
          <p:cNvPr id="9" name="lbl_558"/>
          <p:cNvSpPr txBox="1"/>
          <p:nvPr/>
        </p:nvSpPr>
        <p:spPr>
          <a:xfrm>
            <a:off x="1234440" y="42976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 cm</a:t>
            </a:r>
            <a:endParaRPr lang="en-US" sz="1600" dirty="0"/>
          </a:p>
        </p:txBody>
      </p:sp>
      <p:sp>
        <p:nvSpPr>
          <p:cNvPr id="10" name="line_559"/>
          <p:cNvSpPr/>
          <p:nvPr/>
        </p:nvSpPr>
        <p:spPr>
          <a:xfrm>
            <a:off x="2240280" y="1371600"/>
            <a:ext cx="914" cy="2834640"/>
          </a:xfrm>
          <a:prstGeom prst="line">
            <a:avLst/>
          </a:prstGeom>
          <a:noFill/>
          <a:ln w="31750">
            <a:solidFill>
              <a:srgbClr val="E4572E"/>
            </a:solidFill>
            <a:prstDash val="dash"/>
          </a:ln>
        </p:spPr>
      </p:sp>
      <p:sp>
        <p:nvSpPr>
          <p:cNvPr id="11" name="lbl_560"/>
          <p:cNvSpPr txBox="1"/>
          <p:nvPr/>
        </p:nvSpPr>
        <p:spPr>
          <a:xfrm>
            <a:off x="1463040" y="29260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endParaRPr lang="en-US" sz="1800" dirty="0"/>
          </a:p>
        </p:txBody>
      </p:sp>
      <p:sp>
        <p:nvSpPr>
          <p:cNvPr id="12" name="lbl_561"/>
          <p:cNvSpPr txBox="1"/>
          <p:nvPr/>
        </p:nvSpPr>
        <p:spPr>
          <a:xfrm>
            <a:off x="457200" y="379476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lbl_562"/>
          <p:cNvSpPr txBox="1"/>
          <p:nvPr/>
        </p:nvSpPr>
        <p:spPr>
          <a:xfrm>
            <a:off x="2011680" y="379476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14" name="card_563"/>
          <p:cNvSpPr/>
          <p:nvPr/>
        </p:nvSpPr>
        <p:spPr>
          <a:xfrm>
            <a:off x="4480560" y="1188720"/>
            <a:ext cx="4206240" cy="329184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/>
        </p:spPr>
      </p:sp>
      <p:sp>
        <p:nvSpPr>
          <p:cNvPr id="15" name="badge_564"/>
          <p:cNvSpPr/>
          <p:nvPr/>
        </p:nvSpPr>
        <p:spPr>
          <a:xfrm>
            <a:off x="4663440" y="1426464"/>
            <a:ext cx="457200" cy="457200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6" name="badgeTxt_565"/>
          <p:cNvSpPr txBox="1"/>
          <p:nvPr/>
        </p:nvSpPr>
        <p:spPr>
          <a:xfrm>
            <a:off x="4663440" y="142646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M1</a:t>
            </a:r>
            <a:endParaRPr lang="en-US" sz="1200" dirty="0"/>
          </a:p>
        </p:txBody>
      </p:sp>
      <p:sp>
        <p:nvSpPr>
          <p:cNvPr id="17" name="txt_566"/>
          <p:cNvSpPr txBox="1"/>
          <p:nvPr/>
        </p:nvSpPr>
        <p:spPr>
          <a:xfrm>
            <a:off x="5303520" y="1371600"/>
            <a:ext cx="3246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Split into two right angled triangles with base 5</a:t>
            </a:r>
            <a:endParaRPr lang="en-US" sz="1500" dirty="0"/>
          </a:p>
        </p:txBody>
      </p:sp>
      <p:sp>
        <p:nvSpPr>
          <p:cNvPr id="18" name="badge_567"/>
          <p:cNvSpPr/>
          <p:nvPr/>
        </p:nvSpPr>
        <p:spPr>
          <a:xfrm>
            <a:off x="4663440" y="2176272"/>
            <a:ext cx="457200" cy="457200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9" name="badgeTxt_568"/>
          <p:cNvSpPr txBox="1"/>
          <p:nvPr/>
        </p:nvSpPr>
        <p:spPr>
          <a:xfrm>
            <a:off x="4663440" y="217627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M1</a:t>
            </a:r>
            <a:endParaRPr lang="en-US" sz="1200" dirty="0"/>
          </a:p>
        </p:txBody>
      </p:sp>
      <p:sp>
        <p:nvSpPr>
          <p:cNvPr id="20" name="txt_569"/>
          <p:cNvSpPr txBox="1"/>
          <p:nvPr/>
        </p:nvSpPr>
        <p:spPr>
          <a:xfrm>
            <a:off x="5303520" y="2121408"/>
            <a:ext cx="3246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h² = 13² − 5² = 144</a:t>
            </a:r>
            <a:endParaRPr lang="en-US" sz="1500" dirty="0"/>
          </a:p>
        </p:txBody>
      </p:sp>
      <p:sp>
        <p:nvSpPr>
          <p:cNvPr id="21" name="badge_570"/>
          <p:cNvSpPr/>
          <p:nvPr/>
        </p:nvSpPr>
        <p:spPr>
          <a:xfrm>
            <a:off x="4663440" y="2926080"/>
            <a:ext cx="457200" cy="457200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22" name="badgeTxt_571"/>
          <p:cNvSpPr txBox="1"/>
          <p:nvPr/>
        </p:nvSpPr>
        <p:spPr>
          <a:xfrm>
            <a:off x="4663440" y="2926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A1</a:t>
            </a:r>
            <a:endParaRPr lang="en-US" sz="1200" dirty="0"/>
          </a:p>
        </p:txBody>
      </p:sp>
      <p:sp>
        <p:nvSpPr>
          <p:cNvPr id="23" name="txt_572"/>
          <p:cNvSpPr txBox="1"/>
          <p:nvPr/>
        </p:nvSpPr>
        <p:spPr>
          <a:xfrm>
            <a:off x="5303520" y="2871216"/>
            <a:ext cx="3246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h = 12</a:t>
            </a:r>
            <a:endParaRPr lang="en-US" sz="1500" dirty="0"/>
          </a:p>
        </p:txBody>
      </p:sp>
      <p:sp>
        <p:nvSpPr>
          <p:cNvPr id="24" name="badge_573"/>
          <p:cNvSpPr/>
          <p:nvPr/>
        </p:nvSpPr>
        <p:spPr>
          <a:xfrm>
            <a:off x="4663440" y="367588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5" name="badgeTxt_574"/>
          <p:cNvSpPr txBox="1"/>
          <p:nvPr/>
        </p:nvSpPr>
        <p:spPr>
          <a:xfrm>
            <a:off x="4663440" y="36758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A1</a:t>
            </a:r>
            <a:endParaRPr lang="en-US" sz="1200" dirty="0"/>
          </a:p>
        </p:txBody>
      </p:sp>
      <p:sp>
        <p:nvSpPr>
          <p:cNvPr id="26" name="txt_575"/>
          <p:cNvSpPr txBox="1"/>
          <p:nvPr/>
        </p:nvSpPr>
        <p:spPr>
          <a:xfrm>
            <a:off x="5303520" y="3621024"/>
            <a:ext cx="3246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Area = ½ × 10 × 12 = 60 cm²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Common mistakes</a:t>
            </a:r>
            <a:endParaRPr lang="en-US" sz="3200" dirty="0"/>
          </a:p>
        </p:txBody>
      </p:sp>
      <p:sp>
        <p:nvSpPr>
          <p:cNvPr id="3" name="card_576"/>
          <p:cNvSpPr/>
          <p:nvPr/>
        </p:nvSpPr>
        <p:spPr>
          <a:xfrm>
            <a:off x="457200" y="1188720"/>
            <a:ext cx="397764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4" name="x_577"/>
          <p:cNvSpPr/>
          <p:nvPr/>
        </p:nvSpPr>
        <p:spPr>
          <a:xfrm>
            <a:off x="685800" y="1463040"/>
            <a:ext cx="502920" cy="502920"/>
          </a:xfrm>
          <a:prstGeom prst="ellipse">
            <a:avLst/>
          </a:prstGeom>
          <a:solidFill>
            <a:srgbClr val="E4572E"/>
          </a:solidFill>
          <a:ln/>
        </p:spPr>
      </p:sp>
      <p:sp>
        <p:nvSpPr>
          <p:cNvPr id="5" name="txt_578"/>
          <p:cNvSpPr txBox="1"/>
          <p:nvPr/>
        </p:nvSpPr>
        <p:spPr>
          <a:xfrm>
            <a:off x="685800" y="14630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✕</a:t>
            </a:r>
            <a:endParaRPr lang="en-US" sz="2000" dirty="0"/>
          </a:p>
        </p:txBody>
      </p:sp>
      <p:sp>
        <p:nvSpPr>
          <p:cNvPr id="6" name="txt_579"/>
          <p:cNvSpPr txBox="1"/>
          <p:nvPr/>
        </p:nvSpPr>
        <p:spPr>
          <a:xfrm>
            <a:off x="1371600" y="141732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Doubling instead of squaring</a:t>
            </a:r>
            <a:endParaRPr lang="en-US" sz="1700" dirty="0"/>
          </a:p>
        </p:txBody>
      </p:sp>
      <p:sp>
        <p:nvSpPr>
          <p:cNvPr id="7" name="txt_580"/>
          <p:cNvSpPr txBox="1"/>
          <p:nvPr/>
        </p:nvSpPr>
        <p:spPr>
          <a:xfrm>
            <a:off x="1371600" y="1901952"/>
            <a:ext cx="2880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6² is 36, not 12</a:t>
            </a:r>
            <a:endParaRPr lang="en-US" sz="1500" dirty="0"/>
          </a:p>
        </p:txBody>
      </p:sp>
      <p:sp>
        <p:nvSpPr>
          <p:cNvPr id="8" name="card_581"/>
          <p:cNvSpPr/>
          <p:nvPr/>
        </p:nvSpPr>
        <p:spPr>
          <a:xfrm>
            <a:off x="4709160" y="1188720"/>
            <a:ext cx="397764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9" name="x_582"/>
          <p:cNvSpPr/>
          <p:nvPr/>
        </p:nvSpPr>
        <p:spPr>
          <a:xfrm>
            <a:off x="4937760" y="1463040"/>
            <a:ext cx="502920" cy="502920"/>
          </a:xfrm>
          <a:prstGeom prst="ellipse">
            <a:avLst/>
          </a:prstGeom>
          <a:solidFill>
            <a:srgbClr val="E4572E"/>
          </a:solidFill>
          <a:ln/>
        </p:spPr>
      </p:sp>
      <p:sp>
        <p:nvSpPr>
          <p:cNvPr id="10" name="txt_583"/>
          <p:cNvSpPr txBox="1"/>
          <p:nvPr/>
        </p:nvSpPr>
        <p:spPr>
          <a:xfrm>
            <a:off x="4937760" y="14630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✕</a:t>
            </a:r>
            <a:endParaRPr lang="en-US" sz="2000" dirty="0"/>
          </a:p>
        </p:txBody>
      </p:sp>
      <p:sp>
        <p:nvSpPr>
          <p:cNvPr id="11" name="txt_584"/>
          <p:cNvSpPr txBox="1"/>
          <p:nvPr/>
        </p:nvSpPr>
        <p:spPr>
          <a:xfrm>
            <a:off x="5623560" y="141732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Forgetting the square root</a:t>
            </a:r>
            <a:endParaRPr lang="en-US" sz="1700" dirty="0"/>
          </a:p>
        </p:txBody>
      </p:sp>
      <p:sp>
        <p:nvSpPr>
          <p:cNvPr id="12" name="txt_585"/>
          <p:cNvSpPr txBox="1"/>
          <p:nvPr/>
        </p:nvSpPr>
        <p:spPr>
          <a:xfrm>
            <a:off x="5623560" y="1901952"/>
            <a:ext cx="2880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x² = 100 means x = 10, not 100</a:t>
            </a:r>
            <a:endParaRPr lang="en-US" sz="1500" dirty="0"/>
          </a:p>
        </p:txBody>
      </p:sp>
      <p:sp>
        <p:nvSpPr>
          <p:cNvPr id="13" name="card_586"/>
          <p:cNvSpPr/>
          <p:nvPr/>
        </p:nvSpPr>
        <p:spPr>
          <a:xfrm>
            <a:off x="457200" y="2880360"/>
            <a:ext cx="397764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14" name="x_587"/>
          <p:cNvSpPr/>
          <p:nvPr/>
        </p:nvSpPr>
        <p:spPr>
          <a:xfrm>
            <a:off x="685800" y="3154680"/>
            <a:ext cx="502920" cy="502920"/>
          </a:xfrm>
          <a:prstGeom prst="ellipse">
            <a:avLst/>
          </a:prstGeom>
          <a:solidFill>
            <a:srgbClr val="E4572E"/>
          </a:solidFill>
          <a:ln/>
        </p:spPr>
      </p:sp>
      <p:sp>
        <p:nvSpPr>
          <p:cNvPr id="15" name="txt_588"/>
          <p:cNvSpPr txBox="1"/>
          <p:nvPr/>
        </p:nvSpPr>
        <p:spPr>
          <a:xfrm>
            <a:off x="685800" y="31546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✕</a:t>
            </a:r>
            <a:endParaRPr lang="en-US" sz="2000" dirty="0"/>
          </a:p>
        </p:txBody>
      </p:sp>
      <p:sp>
        <p:nvSpPr>
          <p:cNvPr id="16" name="txt_589"/>
          <p:cNvSpPr txBox="1"/>
          <p:nvPr/>
        </p:nvSpPr>
        <p:spPr>
          <a:xfrm>
            <a:off x="1371600" y="310896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Adding for a shorter side</a:t>
            </a:r>
            <a:endParaRPr lang="en-US" sz="1700" dirty="0"/>
          </a:p>
        </p:txBody>
      </p:sp>
      <p:sp>
        <p:nvSpPr>
          <p:cNvPr id="17" name="txt_590"/>
          <p:cNvSpPr txBox="1"/>
          <p:nvPr/>
        </p:nvSpPr>
        <p:spPr>
          <a:xfrm>
            <a:off x="1371600" y="3593592"/>
            <a:ext cx="2880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Subtract from the hypotenuse squared</a:t>
            </a:r>
            <a:endParaRPr lang="en-US" sz="1500" dirty="0"/>
          </a:p>
        </p:txBody>
      </p:sp>
      <p:sp>
        <p:nvSpPr>
          <p:cNvPr id="18" name="card_591"/>
          <p:cNvSpPr/>
          <p:nvPr/>
        </p:nvSpPr>
        <p:spPr>
          <a:xfrm>
            <a:off x="4709160" y="2880360"/>
            <a:ext cx="397764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19" name="x_592"/>
          <p:cNvSpPr/>
          <p:nvPr/>
        </p:nvSpPr>
        <p:spPr>
          <a:xfrm>
            <a:off x="4937760" y="3154680"/>
            <a:ext cx="502920" cy="502920"/>
          </a:xfrm>
          <a:prstGeom prst="ellipse">
            <a:avLst/>
          </a:prstGeom>
          <a:solidFill>
            <a:srgbClr val="E4572E"/>
          </a:solidFill>
          <a:ln/>
        </p:spPr>
      </p:sp>
      <p:sp>
        <p:nvSpPr>
          <p:cNvPr id="20" name="txt_593"/>
          <p:cNvSpPr txBox="1"/>
          <p:nvPr/>
        </p:nvSpPr>
        <p:spPr>
          <a:xfrm>
            <a:off x="4937760" y="31546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✕</a:t>
            </a:r>
            <a:endParaRPr lang="en-US" sz="2000" dirty="0"/>
          </a:p>
        </p:txBody>
      </p:sp>
      <p:sp>
        <p:nvSpPr>
          <p:cNvPr id="21" name="txt_594"/>
          <p:cNvSpPr txBox="1"/>
          <p:nvPr/>
        </p:nvSpPr>
        <p:spPr>
          <a:xfrm>
            <a:off x="5623560" y="310896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Rounding too early</a:t>
            </a:r>
            <a:endParaRPr lang="en-US" sz="1700" dirty="0"/>
          </a:p>
        </p:txBody>
      </p:sp>
      <p:sp>
        <p:nvSpPr>
          <p:cNvPr id="22" name="txt_595"/>
          <p:cNvSpPr txBox="1"/>
          <p:nvPr/>
        </p:nvSpPr>
        <p:spPr>
          <a:xfrm>
            <a:off x="5623560" y="3593592"/>
            <a:ext cx="2880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Keep the full calculator value until the last step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Exit ticket</a:t>
            </a:r>
            <a:endParaRPr lang="en-US" sz="3200" dirty="0"/>
          </a:p>
        </p:txBody>
      </p:sp>
      <p:sp>
        <p:nvSpPr>
          <p:cNvPr id="3" name="card_596"/>
          <p:cNvSpPr/>
          <p:nvPr/>
        </p:nvSpPr>
        <p:spPr>
          <a:xfrm>
            <a:off x="457200" y="1143000"/>
            <a:ext cx="8229600" cy="96012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/>
        </p:spPr>
      </p:sp>
      <p:sp>
        <p:nvSpPr>
          <p:cNvPr id="4" name="badge_597"/>
          <p:cNvSpPr/>
          <p:nvPr/>
        </p:nvSpPr>
        <p:spPr>
          <a:xfrm>
            <a:off x="685800" y="1426464"/>
            <a:ext cx="402336" cy="402336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5" name="badgeTxt_598"/>
          <p:cNvSpPr txBox="1"/>
          <p:nvPr/>
        </p:nvSpPr>
        <p:spPr>
          <a:xfrm>
            <a:off x="685800" y="142646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1</a:t>
            </a:r>
            <a:endParaRPr lang="en-US" sz="1500" dirty="0"/>
          </a:p>
        </p:txBody>
      </p:sp>
      <p:sp>
        <p:nvSpPr>
          <p:cNvPr id="6" name="txt_599"/>
          <p:cNvSpPr txBox="1"/>
          <p:nvPr/>
        </p:nvSpPr>
        <p:spPr>
          <a:xfrm>
            <a:off x="1325880" y="1252728"/>
            <a:ext cx="7132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Find the hypotenuse of a right angled triangle with shorter sides 20 cm and 21 cm.</a:t>
            </a:r>
            <a:endParaRPr lang="en-US" sz="1500" dirty="0"/>
          </a:p>
        </p:txBody>
      </p:sp>
      <p:sp>
        <p:nvSpPr>
          <p:cNvPr id="7" name="card_600"/>
          <p:cNvSpPr/>
          <p:nvPr/>
        </p:nvSpPr>
        <p:spPr>
          <a:xfrm>
            <a:off x="457200" y="2286000"/>
            <a:ext cx="8229600" cy="96012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/>
        </p:spPr>
      </p:sp>
      <p:sp>
        <p:nvSpPr>
          <p:cNvPr id="8" name="badge_601"/>
          <p:cNvSpPr/>
          <p:nvPr/>
        </p:nvSpPr>
        <p:spPr>
          <a:xfrm>
            <a:off x="685800" y="2569464"/>
            <a:ext cx="402336" cy="402336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9" name="badgeTxt_602"/>
          <p:cNvSpPr txBox="1"/>
          <p:nvPr/>
        </p:nvSpPr>
        <p:spPr>
          <a:xfrm>
            <a:off x="685800" y="256946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2</a:t>
            </a:r>
            <a:endParaRPr lang="en-US" sz="1500" dirty="0"/>
          </a:p>
        </p:txBody>
      </p:sp>
      <p:sp>
        <p:nvSpPr>
          <p:cNvPr id="10" name="txt_603"/>
          <p:cNvSpPr txBox="1"/>
          <p:nvPr/>
        </p:nvSpPr>
        <p:spPr>
          <a:xfrm>
            <a:off x="1325880" y="2395728"/>
            <a:ext cx="7132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 right angled triangle has hypotenuse 17 cm and one side 8 cm. Find the third side.</a:t>
            </a:r>
            <a:endParaRPr lang="en-US" sz="1500" dirty="0"/>
          </a:p>
        </p:txBody>
      </p:sp>
      <p:sp>
        <p:nvSpPr>
          <p:cNvPr id="11" name="card_604"/>
          <p:cNvSpPr/>
          <p:nvPr/>
        </p:nvSpPr>
        <p:spPr>
          <a:xfrm>
            <a:off x="457200" y="3429000"/>
            <a:ext cx="8229600" cy="96012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/>
        </p:spPr>
      </p:sp>
      <p:sp>
        <p:nvSpPr>
          <p:cNvPr id="12" name="badge_605"/>
          <p:cNvSpPr/>
          <p:nvPr/>
        </p:nvSpPr>
        <p:spPr>
          <a:xfrm>
            <a:off x="685800" y="3712464"/>
            <a:ext cx="402336" cy="402336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3" name="badgeTxt_606"/>
          <p:cNvSpPr txBox="1"/>
          <p:nvPr/>
        </p:nvSpPr>
        <p:spPr>
          <a:xfrm>
            <a:off x="685800" y="371246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3</a:t>
            </a:r>
            <a:endParaRPr lang="en-US" sz="1500" dirty="0"/>
          </a:p>
        </p:txBody>
      </p:sp>
      <p:sp>
        <p:nvSpPr>
          <p:cNvPr id="14" name="txt_607"/>
          <p:cNvSpPr txBox="1"/>
          <p:nvPr/>
        </p:nvSpPr>
        <p:spPr>
          <a:xfrm>
            <a:off x="1325880" y="3538728"/>
            <a:ext cx="7132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Is a triangle with sides 9 cm, 12 cm and 16 cm right angled? Show how you know.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Exit ticket: answers</a:t>
            </a:r>
            <a:endParaRPr lang="en-US" sz="3200" dirty="0"/>
          </a:p>
        </p:txBody>
      </p:sp>
      <p:sp>
        <p:nvSpPr>
          <p:cNvPr id="3" name="card_608"/>
          <p:cNvSpPr/>
          <p:nvPr/>
        </p:nvSpPr>
        <p:spPr>
          <a:xfrm>
            <a:off x="457200" y="1143000"/>
            <a:ext cx="8229600" cy="96012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/>
        </p:spPr>
      </p:sp>
      <p:sp>
        <p:nvSpPr>
          <p:cNvPr id="4" name="badge_609"/>
          <p:cNvSpPr/>
          <p:nvPr/>
        </p:nvSpPr>
        <p:spPr>
          <a:xfrm>
            <a:off x="685800" y="1426464"/>
            <a:ext cx="402336" cy="402336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5" name="badgeTxt_610"/>
          <p:cNvSpPr txBox="1"/>
          <p:nvPr/>
        </p:nvSpPr>
        <p:spPr>
          <a:xfrm>
            <a:off x="685800" y="142646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1</a:t>
            </a:r>
            <a:endParaRPr lang="en-US" sz="1500" dirty="0"/>
          </a:p>
        </p:txBody>
      </p:sp>
      <p:sp>
        <p:nvSpPr>
          <p:cNvPr id="6" name="txt_611"/>
          <p:cNvSpPr txBox="1"/>
          <p:nvPr/>
        </p:nvSpPr>
        <p:spPr>
          <a:xfrm>
            <a:off x="1325880" y="1252728"/>
            <a:ext cx="4206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Find the hypotenuse of a right angled triangle with shorter sides 20 cm and 21 cm.</a:t>
            </a:r>
            <a:endParaRPr lang="en-US" sz="1500" dirty="0"/>
          </a:p>
        </p:txBody>
      </p:sp>
      <p:sp>
        <p:nvSpPr>
          <p:cNvPr id="7" name="txt_612"/>
          <p:cNvSpPr txBox="1"/>
          <p:nvPr/>
        </p:nvSpPr>
        <p:spPr>
          <a:xfrm>
            <a:off x="5669280" y="1252728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400 + 441 = 841, so 29 cm</a:t>
            </a:r>
            <a:endParaRPr lang="en-US" sz="1500" dirty="0"/>
          </a:p>
        </p:txBody>
      </p:sp>
      <p:sp>
        <p:nvSpPr>
          <p:cNvPr id="8" name="card_613"/>
          <p:cNvSpPr/>
          <p:nvPr/>
        </p:nvSpPr>
        <p:spPr>
          <a:xfrm>
            <a:off x="457200" y="2286000"/>
            <a:ext cx="8229600" cy="96012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/>
        </p:spPr>
      </p:sp>
      <p:sp>
        <p:nvSpPr>
          <p:cNvPr id="9" name="badge_614"/>
          <p:cNvSpPr/>
          <p:nvPr/>
        </p:nvSpPr>
        <p:spPr>
          <a:xfrm>
            <a:off x="685800" y="2569464"/>
            <a:ext cx="402336" cy="402336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0" name="badgeTxt_615"/>
          <p:cNvSpPr txBox="1"/>
          <p:nvPr/>
        </p:nvSpPr>
        <p:spPr>
          <a:xfrm>
            <a:off x="685800" y="256946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2</a:t>
            </a:r>
            <a:endParaRPr lang="en-US" sz="1500" dirty="0"/>
          </a:p>
        </p:txBody>
      </p:sp>
      <p:sp>
        <p:nvSpPr>
          <p:cNvPr id="11" name="txt_616"/>
          <p:cNvSpPr txBox="1"/>
          <p:nvPr/>
        </p:nvSpPr>
        <p:spPr>
          <a:xfrm>
            <a:off x="1325880" y="2395728"/>
            <a:ext cx="4206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 right angled triangle has hypotenuse 17 cm and one side 8 cm. Find the third side.</a:t>
            </a:r>
            <a:endParaRPr lang="en-US" sz="1500" dirty="0"/>
          </a:p>
        </p:txBody>
      </p:sp>
      <p:sp>
        <p:nvSpPr>
          <p:cNvPr id="12" name="txt_617"/>
          <p:cNvSpPr txBox="1"/>
          <p:nvPr/>
        </p:nvSpPr>
        <p:spPr>
          <a:xfrm>
            <a:off x="5669280" y="2395728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289 − 64 = 225, so 15 cm</a:t>
            </a:r>
            <a:endParaRPr lang="en-US" sz="1500" dirty="0"/>
          </a:p>
        </p:txBody>
      </p:sp>
      <p:sp>
        <p:nvSpPr>
          <p:cNvPr id="13" name="card_618"/>
          <p:cNvSpPr/>
          <p:nvPr/>
        </p:nvSpPr>
        <p:spPr>
          <a:xfrm>
            <a:off x="457200" y="3429000"/>
            <a:ext cx="8229600" cy="96012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/>
        </p:spPr>
      </p:sp>
      <p:sp>
        <p:nvSpPr>
          <p:cNvPr id="14" name="badge_619"/>
          <p:cNvSpPr/>
          <p:nvPr/>
        </p:nvSpPr>
        <p:spPr>
          <a:xfrm>
            <a:off x="685800" y="3712464"/>
            <a:ext cx="402336" cy="402336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5" name="badgeTxt_620"/>
          <p:cNvSpPr txBox="1"/>
          <p:nvPr/>
        </p:nvSpPr>
        <p:spPr>
          <a:xfrm>
            <a:off x="685800" y="371246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3</a:t>
            </a:r>
            <a:endParaRPr lang="en-US" sz="1500" dirty="0"/>
          </a:p>
        </p:txBody>
      </p:sp>
      <p:sp>
        <p:nvSpPr>
          <p:cNvPr id="16" name="txt_621"/>
          <p:cNvSpPr txBox="1"/>
          <p:nvPr/>
        </p:nvSpPr>
        <p:spPr>
          <a:xfrm>
            <a:off x="1325880" y="3538728"/>
            <a:ext cx="4206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Is a triangle with sides 9 cm, 12 cm and 16 cm right angled? Show how you know.</a:t>
            </a:r>
            <a:endParaRPr lang="en-US" sz="1500" dirty="0"/>
          </a:p>
        </p:txBody>
      </p:sp>
      <p:sp>
        <p:nvSpPr>
          <p:cNvPr id="17" name="txt_622"/>
          <p:cNvSpPr txBox="1"/>
          <p:nvPr/>
        </p:nvSpPr>
        <p:spPr>
          <a:xfrm>
            <a:off x="5669280" y="3538728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81 + 144 = 225, 16² = 256: 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417320"/>
            <a:ext cx="5669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points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926080"/>
            <a:ext cx="54864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The hypotenuse is opposite the right angle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Hypotenuse: square, add, square root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Shorter side: square, subtract, square root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Check: the hypotenuse is always the longest side</a:t>
            </a:r>
            <a:endParaRPr lang="en-US" sz="1800" dirty="0"/>
          </a:p>
        </p:txBody>
      </p:sp>
      <p:sp>
        <p:nvSpPr>
          <p:cNvPr id="4" name="poly_623"/>
          <p:cNvSpPr/>
          <p:nvPr/>
        </p:nvSpPr>
        <p:spPr>
          <a:xfrm>
            <a:off x="6812280" y="1188720"/>
            <a:ext cx="1783080" cy="2926080"/>
          </a:xfrm>
          <a:custGeom>
            <a:avLst/>
            <a:gdLst/>
            <a:ahLst/>
            <a:cxnLst/>
            <a:rect l="l" t="t" r="r" b="b"/>
            <a:pathLst>
              <a:path w="1783080" h="2926080">
                <a:moveTo>
                  <a:pt x="0" y="2926080"/>
                </a:moveTo>
                <a:lnTo>
                  <a:pt x="1783080" y="2926080"/>
                </a:lnTo>
                <a:lnTo>
                  <a:pt x="0" y="0"/>
                </a:lnTo>
                <a:close/>
              </a:path>
            </a:pathLst>
          </a:custGeom>
          <a:solidFill>
            <a:srgbClr val="3D4B63"/>
          </a:solidFill>
          <a:ln/>
        </p:spPr>
      </p:sp>
      <p:sp>
        <p:nvSpPr>
          <p:cNvPr id="5" name="line_624"/>
          <p:cNvSpPr/>
          <p:nvPr/>
        </p:nvSpPr>
        <p:spPr>
          <a:xfrm>
            <a:off x="6812280" y="4114800"/>
            <a:ext cx="1783080" cy="914"/>
          </a:xfrm>
          <a:prstGeom prst="line">
            <a:avLst/>
          </a:prstGeom>
          <a:noFill/>
          <a:ln w="63500">
            <a:solidFill>
              <a:srgbClr val="17A398"/>
            </a:solidFill>
            <a:prstDash val="solid"/>
          </a:ln>
        </p:spPr>
      </p:sp>
      <p:sp>
        <p:nvSpPr>
          <p:cNvPr id="6" name="line_625"/>
          <p:cNvSpPr/>
          <p:nvPr/>
        </p:nvSpPr>
        <p:spPr>
          <a:xfrm>
            <a:off x="6812280" y="1188720"/>
            <a:ext cx="914" cy="2926080"/>
          </a:xfrm>
          <a:prstGeom prst="line">
            <a:avLst/>
          </a:prstGeom>
          <a:noFill/>
          <a:ln w="63500">
            <a:solidFill>
              <a:srgbClr val="17A398"/>
            </a:solidFill>
            <a:prstDash val="solid"/>
          </a:ln>
        </p:spPr>
      </p:sp>
      <p:sp>
        <p:nvSpPr>
          <p:cNvPr id="7" name="line_626"/>
          <p:cNvSpPr/>
          <p:nvPr/>
        </p:nvSpPr>
        <p:spPr>
          <a:xfrm>
            <a:off x="6812280" y="1188720"/>
            <a:ext cx="1783080" cy="2926080"/>
          </a:xfrm>
          <a:prstGeom prst="line">
            <a:avLst/>
          </a:prstGeom>
          <a:noFill/>
          <a:ln w="63500">
            <a:solidFill>
              <a:srgbClr val="E4572E"/>
            </a:solidFill>
            <a:prstDash val="solid"/>
          </a:ln>
        </p:spPr>
      </p:sp>
      <p:sp>
        <p:nvSpPr>
          <p:cNvPr id="8" name="poly_627"/>
          <p:cNvSpPr/>
          <p:nvPr/>
        </p:nvSpPr>
        <p:spPr>
          <a:xfrm>
            <a:off x="6812280" y="3840480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74320" y="274320"/>
                </a:moveTo>
                <a:lnTo>
                  <a:pt x="274320" y="0"/>
                </a:lnTo>
                <a:lnTo>
                  <a:pt x="0" y="0"/>
                </a:lnTo>
              </a:path>
            </a:pathLst>
          </a:custGeom>
          <a:ln w="15875">
            <a:solidFill>
              <a:srgbClr val="1B2A41"/>
            </a:solidFill>
            <a:prstDash val="solid"/>
          </a:ln>
        </p:spPr>
      </p:sp>
      <p:sp>
        <p:nvSpPr>
          <p:cNvPr id="9" name="lbl_628"/>
          <p:cNvSpPr txBox="1"/>
          <p:nvPr/>
        </p:nvSpPr>
        <p:spPr>
          <a:xfrm>
            <a:off x="6791259" y="4238065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2800" dirty="0"/>
          </a:p>
        </p:txBody>
      </p:sp>
      <p:sp>
        <p:nvSpPr>
          <p:cNvPr id="10" name="lbl_629"/>
          <p:cNvSpPr txBox="1"/>
          <p:nvPr/>
        </p:nvSpPr>
        <p:spPr>
          <a:xfrm>
            <a:off x="5559026" y="2265873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7A39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2800" dirty="0"/>
          </a:p>
        </p:txBody>
      </p:sp>
      <p:sp>
        <p:nvSpPr>
          <p:cNvPr id="11" name="lbl_630"/>
          <p:cNvSpPr txBox="1"/>
          <p:nvPr/>
        </p:nvSpPr>
        <p:spPr>
          <a:xfrm>
            <a:off x="6864519" y="2195585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orld of Teaching Premium Maths">
  <a:themeElements>
    <a:clrScheme name="World of Teaching Premium Maths">
      <a:dk1>
        <a:srgbClr val="1B2A41"/>
      </a:dk1>
      <a:lt1>
        <a:srgbClr val="FFFFFF"/>
      </a:lt1>
      <a:dk2>
        <a:srgbClr val="3D4B63"/>
      </a:dk2>
      <a:lt2>
        <a:srgbClr val="EEF2F8"/>
      </a:lt2>
      <a:accent1>
        <a:srgbClr val="E4572E"/>
      </a:accent1>
      <a:accent2>
        <a:srgbClr val="17A398"/>
      </a:accent2>
      <a:accent3>
        <a:srgbClr val="F3B61F"/>
      </a:accent3>
      <a:accent4>
        <a:srgbClr val="5B6C8F"/>
      </a:accent4>
      <a:accent5>
        <a:srgbClr val="2E86AB"/>
      </a:accent5>
      <a:accent6>
        <a:srgbClr val="8E44AD"/>
      </a:accent6>
      <a:hlink>
        <a:srgbClr val="2E86AB"/>
      </a:hlink>
      <a:folHlink>
        <a:srgbClr val="5B6C8F"/>
      </a:folHlink>
    </a:clrScheme>
    <a:fontScheme name="World of Teaching Premium Maths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The World of Teaching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Pythagoras' Theorem</dc:title>
  <dc:subject>GCSE Maths lesson</dc:subject>
  <dc:creator>The World of Teaching</dc:creator>
  <cp:lastModifiedBy>The World of Teaching</cp:lastModifiedBy>
  <cp:revision>1</cp:revision>
  <dcterms:created xsi:type="dcterms:W3CDTF">2026-10-17T10:30:42Z</dcterms:created>
  <dcterms:modified xsi:type="dcterms:W3CDTF">2026-10-17T10:30:42Z</dcterms:modified>
</cp:coreProperties>
</file>