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e12a97e4-5b3c-0e0b-a7cb-9f6e55e49992}">
          <p14:sldIdLst>
            <p14:sldId id="256"/>
            <p14:sldId id="257"/>
            <p14:sldId id="258"/>
            <p14:sldId id="259"/>
            <p14:sldId id="260"/>
            <p14:sldId id="261"/>
            <p14:sldId id="262"/>
            <p14:sldId id="263"/>
            <p14:sldId id="264"/>
          </p14:sldIdLst>
        </p14:section>
        <p14:section name="Finding a side" id="{b06ad8a3-c5b8-2867-050a-3d81a983c368}">
          <p14:sldIdLst>
            <p14:sldId id="265"/>
            <p14:sldId id="266"/>
            <p14:sldId id="267"/>
            <p14:sldId id="268"/>
            <p14:sldId id="269"/>
            <p14:sldId id="270"/>
          </p14:sldIdLst>
        </p14:section>
        <p14:section name="Finding an angle" id="{5db01977-964d-5b27-3b42-78a6a19f87a8}">
          <p14:sldIdLst>
            <p14:sldId id="271"/>
            <p14:sldId id="272"/>
            <p14:sldId id="273"/>
            <p14:sldId id="274"/>
            <p14:sldId id="275"/>
            <p14:sldId id="276"/>
          </p14:sldIdLst>
        </p14:section>
        <p14:section name="Problem solving" id="{3d31961f-8952-00e5-a5dc-928a592ae1f9}">
          <p14:sldIdLst>
            <p14:sldId id="277"/>
            <p14:sldId id="278"/>
            <p14:sldId id="279"/>
            <p14:sldId id="280"/>
            <p14:sldId id="281"/>
            <p14:sldId id="282"/>
          </p14:sldIdLst>
        </p14:section>
        <p14:section name="Review" id="{4e782151-cb0d-cd2f-4f9c-36b034c03b6f}">
          <p14:sldIdLst>
            <p14:sldId id="283"/>
            <p14:sldId id="284"/>
            <p14:sldId id="285"/>
            <p14:sldId id="2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Premium lesson pack. About 60 to 70 minutes. Answer slides follow each set of questions so you can reveal answers when ready. Colour code used throughout: hypotenuse coral, opposite purple, adjacent teal. Make sure calculators are in degree mode (D on the display) before starting.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the three levels of success. Exact values and angles of elevation stretch towards 'Could'.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minutes. No calculators for 1 to 4. These are exactly the skills the lesson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1 to 3 are the rearranging skills used in every trig question. Question 2 is the one students find hardest: x is on the bottom, so x = 12 divided by 4. Question 6 recaps Pythagoras.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Label the hypotenuse first, then the opposite (it does not touch the angle), and the adjacent is the side left over. θ is the Greek letter theta, often used for an unknown angle.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 whiteboards. The angle moves between triangles, so the opposite and adjacent swap. The hypotenuse always stays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Triangle 1 and 3: the angle is at the top, so the horizontal side is opposite. Triangle 2: the angle is at the left, so the vertical side is opposite.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copy the three ratios. Invite them to make up their own memory sentence. The ratio only depends on the angle, not on the size of the triangle, which is why it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slide visible or printed during the practice. Step 2 is the one students skip: crossing out the side that is not involved makes the choice of ratio obvious.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 of the main teaching.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labelling first: the angle is bottom right, so the vertical side is opposite. Multiply both sides by 10 to get x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Calculator check: cos 40 should give 0.766. If students get -0.667 their calculator is in radians.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moment of the lesson: when x is on the bottom you divide, not multiply. Link back to warm up question 2. Sense check: the hypotenuse 12.20 is longer than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 whiteboards. Ask students to say which ratio they chose before they calculate.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SOH, 12 sin 50 = 9.1925 so 9.19.  b: TOA, 6 tan 25 = 2.7978 so 2.80.  c: CAH with x on the bottom, 9 / cos 60 = 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2 of the main teaching.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 to the power -1 is read as 'inverse sine' or 'arcsin'. It is not 1 divided by sin. Students should test their calculator now: SHIFT sin 0.5 should give 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 sin-1 ( 5 / 9 ) in one go rather than rounding 5/9 first. Angles are usually given to 1 decimal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Tan is the only ratio that does not use the hypotenuse, so it is the one to reach for when the two legs are given. Sense check: the opposite side is longer than the adjacent, so the angle should be more than 45 degrees.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1 to 4 find a side (question 4 has x on the bottom), 5 and 6 find an angle. About 10 to 12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SOH, 15 sin 32 = 7.9488.  2: CAH, 20 cos 55 = 11.4715.  3: TOA, 8 tan 41 = 6.9543.  4: SOH with x on the bottom, 6 / sin 28 = 12.7803.  5: tan-1(3/5) = 30.96.  6: cos-1(11/14) = 38.21.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3: applying trigonometry in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angle of elevation is measured up from the horizontal. Ignore the height of the observer unless the question gives it. Extension: if the observer's eyes are 1.6 m above the ground, the tree is 25.04 m tall.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HSE '1 in 4' rule (one unit out for every four units up) gives an angle of about 75 degrees. Here the ratio 1.5 to 6 is exactly 1 in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 is the same as 1 over √3. These values come from an equilateral triangle cut in half (30 and 60 degrees) and a right angled isosceles triangle (45 degrees).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conditions, 4 minutes. Students must sketch and label the triangle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C1 mark needs both the decision and the comparison. 'Yes' on its own does not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which of these they made during the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about 5 minutes. Students should sketch each triangle.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1 uses SOH, 2 uses inverse TOA, 3 uses CAH with x on the bottom. Use the results to plan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lesson: trigonometry in 3D, or the sine and cosine rules for non right angled triangles (Higher).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17320"/>
            <a:ext cx="5669280" cy="1371600"/>
          </a:xfrm>
          <a:prstGeom prst="rect">
            <a:avLst/>
          </a:prstGeom>
          <a:noFill/>
          <a:ln/>
        </p:spPr>
        <p:txBody>
          <a:bodyPr wrap="square" rtlCol="0"/>
          <a:lstStyle>
            <a:lvl1pPr algn="l" indent="0" marL="0">
              <a:buNone/>
              <a:defRPr lang="en-US" sz="44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400" dirty="0"/>
          </a:p>
        </p:txBody>
      </p:sp>
      <p:sp>
        <p:nvSpPr>
          <p:cNvPr id="3" name="Text 0"/>
          <p:cNvSpPr/>
          <p:nvPr>
            <p:ph idx="101" type="body" hasCustomPrompt="1"/>
          </p:nvPr>
        </p:nvSpPr>
        <p:spPr>
          <a:xfrm>
            <a:off x="548640" y="2926080"/>
            <a:ext cx="5486400" cy="1554480"/>
          </a:xfrm>
          <a:prstGeom prst="rect">
            <a:avLst/>
          </a:prstGeom>
          <a:noFill/>
          <a:ln/>
        </p:spPr>
        <p:txBody>
          <a:bodyPr wrap="square" rtlCol="0"/>
          <a:lstStyle>
            <a:lvl1pPr indent="0" marL="0">
              <a:buNone/>
              <a:defRPr lang="en-US" sz="1800" dirty="0">
                <a:solidFill>
                  <a:schemeClr val="bg2"/>
                </a:solidFill>
              </a:defRPr>
            </a:lvl1pPr>
          </a:lstStyle>
          <a:p>
            <a:pPr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828800"/>
            <a:ext cx="8046720" cy="914400"/>
          </a:xfrm>
          <a:prstGeom prst="rect">
            <a:avLst/>
          </a:prstGeom>
          <a:noFill/>
          <a:ln/>
        </p:spPr>
        <p:txBody>
          <a:bodyPr wrap="square" rtlCol="0"/>
          <a:lstStyle>
            <a:lvl1pPr algn="l" indent="0" marL="0">
              <a:buNone/>
              <a:defRPr lang="en-US" sz="40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000" dirty="0"/>
          </a:p>
        </p:txBody>
      </p:sp>
      <p:sp>
        <p:nvSpPr>
          <p:cNvPr id="3" name="Text 0"/>
          <p:cNvSpPr/>
          <p:nvPr>
            <p:ph idx="101" type="body" hasCustomPrompt="1"/>
          </p:nvPr>
        </p:nvSpPr>
        <p:spPr>
          <a:xfrm>
            <a:off x="548640" y="2788920"/>
            <a:ext cx="8046720" cy="640080"/>
          </a:xfrm>
          <a:prstGeom prst="rect">
            <a:avLst/>
          </a:prstGeom>
          <a:noFill/>
          <a:ln/>
        </p:spPr>
        <p:txBody>
          <a:bodyPr wrap="square" rtlCol="0"/>
          <a:lstStyle>
            <a:lvl1pPr indent="0" marL="0">
              <a:buNone/>
              <a:defRPr lang="en-US" sz="1800" dirty="0">
                <a:solidFill>
                  <a:schemeClr val="bg2"/>
                </a:solidFill>
              </a:defRPr>
            </a:lvl1pPr>
          </a:lstStyle>
          <a:p>
            <a:pPr indent="0" marL="0">
              <a:buNone/>
            </a:pP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rtlCol="0"/>
          <a:lstStyle>
            <a:lvl1pPr indent="0" marL="0">
              <a:buNone/>
              <a:defRPr lang="en-US" sz="3200" b="1" dirty="0">
                <a:solidFill>
                  <a:schemeClr val="tx1"/>
                </a:solidFill>
                <a:latin typeface="Cambria" pitchFamily="34" charset="0"/>
                <a:ea typeface="Cambria" pitchFamily="34" charset="-122"/>
                <a:cs typeface="Cambria" pitchFamily="34" charset="-120"/>
              </a:defRPr>
            </a:lvl1pPr>
          </a:lstStyle>
          <a:p>
            <a:pPr indent="0" marL="0">
              <a:buNone/>
            </a:pPr>
            <a:endParaRPr lang="en-US" sz="3200" dirty="0"/>
          </a:p>
        </p:txBody>
      </p:sp>
      <p:sp>
        <p:nvSpPr>
          <p:cNvPr id="3" name="Text 0"/>
          <p:cNvSpPr/>
          <p:nvPr/>
        </p:nvSpPr>
        <p:spPr>
          <a:xfrm>
            <a:off x="457200" y="4800600"/>
            <a:ext cx="5486400" cy="228600"/>
          </a:xfrm>
          <a:prstGeom prst="rect">
            <a:avLst/>
          </a:prstGeom>
          <a:noFill/>
          <a:ln/>
        </p:spPr>
        <p:txBody>
          <a:bodyPr wrap="square" lIns="0" tIns="0" rIns="0" bIns="0" rtlCol="0" anchor="ctr"/>
          <a:lstStyle/>
          <a:p>
            <a:pPr indent="0" marL="0">
              <a:buNone/>
            </a:pPr>
            <a:r>
              <a:rPr lang="en-US" sz="1000" dirty="0">
                <a:solidFill>
                  <a:schemeClr val="tx2"/>
                </a:solidFill>
              </a:rPr>
              <a:t>Trigonometry: SOHCAHTOA  |  The World of Teaching Premium</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417320"/>
            <a:ext cx="5669280" cy="1371600"/>
          </a:xfrm>
          <a:prstGeom prst="rect">
            <a:avLst/>
          </a:prstGeom>
          <a:noFill/>
          <a:ln/>
        </p:spPr>
        <p:txBody>
          <a:bodyPr wrap="square" lIns="0" tIns="0" rIns="0" bIns="0" rtlCol="0" anchor="b"/>
          <a:lstStyle/>
          <a:p>
            <a:pPr algn="l" indent="0" marL="0">
              <a:buNone/>
            </a:pPr>
            <a:r>
              <a:rPr lang="en-US" sz="4400" b="1" dirty="0">
                <a:solidFill>
                  <a:schemeClr val="bg1"/>
                </a:solidFill>
                <a:latin typeface="Cambria" pitchFamily="34" charset="0"/>
                <a:ea typeface="Cambria" pitchFamily="34" charset="-122"/>
                <a:cs typeface="Cambria" pitchFamily="34" charset="-120"/>
              </a:rPr>
              <a:t>Trigonometry: SOHCAHTOA</a:t>
            </a:r>
            <a:endParaRPr lang="en-US" sz="4400" dirty="0"/>
          </a:p>
        </p:txBody>
      </p:sp>
      <p:sp>
        <p:nvSpPr>
          <p:cNvPr id="3" name="Text 0"/>
          <p:cNvSpPr/>
          <p:nvPr>
            <p:ph idx="101" type="body" hasCustomPrompt="1"/>
          </p:nvPr>
        </p:nvSpPr>
        <p:spPr>
          <a:xfrm>
            <a:off x="548640" y="2926080"/>
            <a:ext cx="5486400" cy="1554480"/>
          </a:xfrm>
          <a:prstGeom prst="rect">
            <a:avLst/>
          </a:prstGeom>
          <a:noFill/>
          <a:ln/>
        </p:spPr>
        <p:txBody>
          <a:bodyPr wrap="square" lIns="0" tIns="0" rIns="0" bIns="0" rtlCol="0" anchor="t"/>
          <a:lstStyle/>
          <a:p>
            <a:pPr indent="0" marL="0">
              <a:buNone/>
            </a:pPr>
            <a:r>
              <a:rPr lang="en-US" sz="1800" dirty="0">
                <a:solidFill>
                  <a:schemeClr val="bg2"/>
                </a:solidFill>
              </a:rPr>
              <a:t>Use sine, cosine and tangent to find missing sides and angles in right angled triangles</a:t>
            </a:r>
            <a:endParaRPr lang="en-US" sz="1800" dirty="0"/>
          </a:p>
          <a:p>
            <a:pPr indent="0" marL="0">
              <a:buNone/>
            </a:pPr>
            <a:r>
              <a:rPr lang="en-US" sz="1800" dirty="0">
                <a:solidFill>
                  <a:schemeClr val="bg2"/>
                </a:solidFill>
              </a:rPr>
              <a:t>GCSE Maths  |  Foundation and Higher</a:t>
            </a:r>
            <a:endParaRPr lang="en-US" sz="1800" dirty="0"/>
          </a:p>
        </p:txBody>
      </p:sp>
      <p:sp>
        <p:nvSpPr>
          <p:cNvPr id="4" name="poly_1"/>
          <p:cNvSpPr/>
          <p:nvPr/>
        </p:nvSpPr>
        <p:spPr>
          <a:xfrm>
            <a:off x="6629400" y="1234440"/>
            <a:ext cx="2011680" cy="2880360"/>
          </a:xfrm>
          <a:custGeom>
            <a:avLst/>
            <a:gdLst/>
            <a:ahLst/>
            <a:cxnLst/>
            <a:rect l="l" t="t" r="r" b="b"/>
            <a:pathLst>
              <a:path w="2011680" h="2880360">
                <a:moveTo>
                  <a:pt x="0" y="2880360"/>
                </a:moveTo>
                <a:lnTo>
                  <a:pt x="2011680" y="2880360"/>
                </a:lnTo>
                <a:lnTo>
                  <a:pt x="0" y="0"/>
                </a:lnTo>
                <a:close/>
              </a:path>
            </a:pathLst>
          </a:custGeom>
          <a:solidFill>
            <a:srgbClr val="3D4B63"/>
          </a:solidFill>
          <a:ln/>
        </p:spPr>
      </p:sp>
      <p:sp>
        <p:nvSpPr>
          <p:cNvPr id="5" name="line_2"/>
          <p:cNvSpPr/>
          <p:nvPr/>
        </p:nvSpPr>
        <p:spPr>
          <a:xfrm>
            <a:off x="6629400" y="4114800"/>
            <a:ext cx="2011680" cy="914"/>
          </a:xfrm>
          <a:prstGeom prst="line">
            <a:avLst/>
          </a:prstGeom>
          <a:noFill/>
          <a:ln w="63500">
            <a:solidFill>
              <a:srgbClr val="17A398"/>
            </a:solidFill>
            <a:prstDash val="solid"/>
          </a:ln>
        </p:spPr>
      </p:sp>
      <p:sp>
        <p:nvSpPr>
          <p:cNvPr id="6" name="line_3"/>
          <p:cNvSpPr/>
          <p:nvPr/>
        </p:nvSpPr>
        <p:spPr>
          <a:xfrm>
            <a:off x="6629400" y="1234440"/>
            <a:ext cx="914" cy="2880360"/>
          </a:xfrm>
          <a:prstGeom prst="line">
            <a:avLst/>
          </a:prstGeom>
          <a:noFill/>
          <a:ln w="63500">
            <a:solidFill>
              <a:srgbClr val="7B3FA0"/>
            </a:solidFill>
            <a:prstDash val="solid"/>
          </a:ln>
        </p:spPr>
      </p:sp>
      <p:sp>
        <p:nvSpPr>
          <p:cNvPr id="7" name="line_4"/>
          <p:cNvSpPr/>
          <p:nvPr/>
        </p:nvSpPr>
        <p:spPr>
          <a:xfrm>
            <a:off x="6629400" y="1234440"/>
            <a:ext cx="2011680" cy="2880360"/>
          </a:xfrm>
          <a:prstGeom prst="line">
            <a:avLst/>
          </a:prstGeom>
          <a:noFill/>
          <a:ln w="63500">
            <a:solidFill>
              <a:srgbClr val="E4572E"/>
            </a:solidFill>
            <a:prstDash val="solid"/>
          </a:ln>
        </p:spPr>
      </p:sp>
      <p:sp>
        <p:nvSpPr>
          <p:cNvPr id="8" name="poly_5"/>
          <p:cNvSpPr/>
          <p:nvPr/>
        </p:nvSpPr>
        <p:spPr>
          <a:xfrm>
            <a:off x="6629400" y="3858768"/>
            <a:ext cx="256032" cy="256032"/>
          </a:xfrm>
          <a:custGeom>
            <a:avLst/>
            <a:gdLst/>
            <a:ahLst/>
            <a:cxnLst/>
            <a:rect l="l" t="t" r="r" b="b"/>
            <a:pathLst>
              <a:path w="256032" h="256032">
                <a:moveTo>
                  <a:pt x="256032" y="256032"/>
                </a:moveTo>
                <a:lnTo>
                  <a:pt x="256032" y="0"/>
                </a:lnTo>
                <a:lnTo>
                  <a:pt x="0" y="0"/>
                </a:lnTo>
              </a:path>
            </a:pathLst>
          </a:custGeom>
          <a:ln w="15875">
            <a:solidFill>
              <a:srgbClr val="1B2A41"/>
            </a:solidFill>
            <a:prstDash val="solid"/>
          </a:ln>
        </p:spPr>
      </p:sp>
      <p:sp>
        <p:nvSpPr>
          <p:cNvPr id="9" name="poly_6"/>
          <p:cNvSpPr/>
          <p:nvPr/>
        </p:nvSpPr>
        <p:spPr>
          <a:xfrm>
            <a:off x="8229600" y="3777451"/>
            <a:ext cx="175871" cy="337349"/>
          </a:xfrm>
          <a:custGeom>
            <a:avLst/>
            <a:gdLst/>
            <a:ahLst/>
            <a:cxnLst/>
            <a:rect l="l" t="t" r="r" b="b"/>
            <a:pathLst>
              <a:path w="175871" h="337349">
                <a:moveTo>
                  <a:pt x="0" y="337349"/>
                </a:moveTo>
                <a:lnTo>
                  <a:pt x="742" y="312646"/>
                </a:lnTo>
                <a:lnTo>
                  <a:pt x="2966" y="288032"/>
                </a:lnTo>
                <a:lnTo>
                  <a:pt x="6664" y="263596"/>
                </a:lnTo>
                <a:lnTo>
                  <a:pt x="11822" y="239425"/>
                </a:lnTo>
                <a:lnTo>
                  <a:pt x="18421" y="215609"/>
                </a:lnTo>
                <a:lnTo>
                  <a:pt x="26439" y="192231"/>
                </a:lnTo>
                <a:lnTo>
                  <a:pt x="35846" y="169377"/>
                </a:lnTo>
                <a:lnTo>
                  <a:pt x="46607" y="147129"/>
                </a:lnTo>
                <a:lnTo>
                  <a:pt x="58685" y="125567"/>
                </a:lnTo>
                <a:lnTo>
                  <a:pt x="72036" y="104769"/>
                </a:lnTo>
                <a:lnTo>
                  <a:pt x="86611" y="84810"/>
                </a:lnTo>
                <a:lnTo>
                  <a:pt x="102358" y="65762"/>
                </a:lnTo>
                <a:lnTo>
                  <a:pt x="119221" y="47694"/>
                </a:lnTo>
                <a:lnTo>
                  <a:pt x="137137" y="30670"/>
                </a:lnTo>
                <a:lnTo>
                  <a:pt x="156043" y="14753"/>
                </a:lnTo>
                <a:lnTo>
                  <a:pt x="175871" y="0"/>
                </a:lnTo>
              </a:path>
            </a:pathLst>
          </a:custGeom>
          <a:ln w="19050">
            <a:solidFill>
              <a:srgbClr val="1B2A41"/>
            </a:solidFill>
            <a:prstDash val="solid"/>
          </a:ln>
        </p:spPr>
      </p:sp>
      <p:sp>
        <p:nvSpPr>
          <p:cNvPr id="10" name="lbl_7"/>
          <p:cNvSpPr txBox="1"/>
          <p:nvPr/>
        </p:nvSpPr>
        <p:spPr>
          <a:xfrm>
            <a:off x="7043335" y="3623340"/>
            <a:ext cx="2011680" cy="365760"/>
          </a:xfrm>
          <a:prstGeom prst="rect">
            <a:avLst/>
          </a:prstGeom>
          <a:noFill/>
          <a:ln/>
        </p:spPr>
        <p:txBody>
          <a:bodyPr wrap="square" lIns="0" tIns="0" rIns="0" bIns="0" rtlCol="0" anchor="ctr"/>
          <a:lstStyle/>
          <a:p>
            <a:pPr algn="ctr" indent="0" marL="0">
              <a:buNone/>
            </a:pPr>
            <a:r>
              <a:rPr lang="en-US" sz="2400" b="1" dirty="0">
                <a:solidFill>
                  <a:srgbClr val="1B2A41"/>
                </a:solidFill>
                <a:latin typeface="Cambria" pitchFamily="34" charset="0"/>
                <a:ea typeface="Cambria" pitchFamily="34" charset="-122"/>
                <a:cs typeface="Cambria" pitchFamily="34" charset="-120"/>
              </a:rPr>
              <a:t>θ</a:t>
            </a:r>
            <a:endParaRPr lang="en-US" sz="2400" dirty="0"/>
          </a:p>
        </p:txBody>
      </p:sp>
      <p:sp>
        <p:nvSpPr>
          <p:cNvPr id="11" name="lbl_8"/>
          <p:cNvSpPr txBox="1"/>
          <p:nvPr/>
        </p:nvSpPr>
        <p:spPr>
          <a:xfrm>
            <a:off x="6731897" y="4225434"/>
            <a:ext cx="2011680" cy="365760"/>
          </a:xfrm>
          <a:prstGeom prst="rect">
            <a:avLst/>
          </a:prstGeom>
          <a:noFill/>
          <a:ln/>
        </p:spPr>
        <p:txBody>
          <a:bodyPr wrap="square" lIns="0" tIns="0" rIns="0" bIns="0" rtlCol="0" anchor="ctr"/>
          <a:lstStyle/>
          <a:p>
            <a:pPr algn="ctr" indent="0" marL="0">
              <a:buNone/>
            </a:pPr>
            <a:r>
              <a:rPr lang="en-US" sz="2600" b="1" dirty="0">
                <a:solidFill>
                  <a:srgbClr val="17A398"/>
                </a:solidFill>
                <a:latin typeface="Cambria" pitchFamily="34" charset="0"/>
                <a:ea typeface="Cambria" pitchFamily="34" charset="-122"/>
                <a:cs typeface="Cambria" pitchFamily="34" charset="-120"/>
              </a:rPr>
              <a:t>A</a:t>
            </a:r>
            <a:endParaRPr lang="en-US" sz="2600" dirty="0"/>
          </a:p>
        </p:txBody>
      </p:sp>
      <p:sp>
        <p:nvSpPr>
          <p:cNvPr id="12" name="lbl_9"/>
          <p:cNvSpPr txBox="1"/>
          <p:nvPr/>
        </p:nvSpPr>
        <p:spPr>
          <a:xfrm>
            <a:off x="5370768" y="2310764"/>
            <a:ext cx="2011680" cy="365760"/>
          </a:xfrm>
          <a:prstGeom prst="rect">
            <a:avLst/>
          </a:prstGeom>
          <a:noFill/>
          <a:ln/>
        </p:spPr>
        <p:txBody>
          <a:bodyPr wrap="square" lIns="0" tIns="0" rIns="0" bIns="0" rtlCol="0" anchor="ctr"/>
          <a:lstStyle/>
          <a:p>
            <a:pPr algn="ctr" indent="0" marL="0">
              <a:buNone/>
            </a:pPr>
            <a:r>
              <a:rPr lang="en-US" sz="2600" b="1" dirty="0">
                <a:solidFill>
                  <a:srgbClr val="7B3FA0"/>
                </a:solidFill>
                <a:latin typeface="Cambria" pitchFamily="34" charset="0"/>
                <a:ea typeface="Cambria" pitchFamily="34" charset="-122"/>
                <a:cs typeface="Cambria" pitchFamily="34" charset="-120"/>
              </a:rPr>
              <a:t>O</a:t>
            </a:r>
            <a:endParaRPr lang="en-US" sz="2600" dirty="0"/>
          </a:p>
        </p:txBody>
      </p:sp>
      <p:sp>
        <p:nvSpPr>
          <p:cNvPr id="13" name="lbl_10"/>
          <p:cNvSpPr txBox="1"/>
          <p:nvPr/>
        </p:nvSpPr>
        <p:spPr>
          <a:xfrm>
            <a:off x="6807416" y="2236854"/>
            <a:ext cx="2011680" cy="365760"/>
          </a:xfrm>
          <a:prstGeom prst="rect">
            <a:avLst/>
          </a:prstGeom>
          <a:noFill/>
          <a:ln/>
        </p:spPr>
        <p:txBody>
          <a:bodyPr wrap="square" lIns="0" tIns="0" rIns="0" bIns="0" rtlCol="0" anchor="ctr"/>
          <a:lstStyle/>
          <a:p>
            <a:pPr algn="ctr" indent="0" marL="0">
              <a:buNone/>
            </a:pPr>
            <a:r>
              <a:rPr lang="en-US" sz="2600" b="1" dirty="0">
                <a:solidFill>
                  <a:srgbClr val="E4572E"/>
                </a:solidFill>
                <a:latin typeface="Cambria" pitchFamily="34" charset="0"/>
                <a:ea typeface="Cambria" pitchFamily="34" charset="-122"/>
                <a:cs typeface="Cambria" pitchFamily="34" charset="-120"/>
              </a:rPr>
              <a:t>H</a:t>
            </a:r>
            <a:endParaRPr lang="en-US" sz="2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Learning objectives</a:t>
            </a:r>
            <a:endParaRPr lang="en-US" sz="3200" dirty="0"/>
          </a:p>
        </p:txBody>
      </p:sp>
      <p:sp>
        <p:nvSpPr>
          <p:cNvPr id="3" name="card_11"/>
          <p:cNvSpPr/>
          <p:nvPr/>
        </p:nvSpPr>
        <p:spPr>
          <a:xfrm>
            <a:off x="457200" y="1188720"/>
            <a:ext cx="2606040" cy="3200400"/>
          </a:xfrm>
          <a:prstGeom prst="roundRect">
            <a:avLst>
              <a:gd name="adj" fmla="val 4211"/>
            </a:avLst>
          </a:prstGeom>
          <a:solidFill>
            <a:schemeClr val="bg2"/>
          </a:solidFill>
          <a:ln/>
        </p:spPr>
      </p:sp>
      <p:sp>
        <p:nvSpPr>
          <p:cNvPr id="4" name="obj_12"/>
          <p:cNvSpPr/>
          <p:nvPr/>
        </p:nvSpPr>
        <p:spPr>
          <a:xfrm>
            <a:off x="731520" y="1463040"/>
            <a:ext cx="822960" cy="822960"/>
          </a:xfrm>
          <a:prstGeom prst="ellipse">
            <a:avLst/>
          </a:prstGeom>
          <a:solidFill>
            <a:srgbClr val="17A398"/>
          </a:solidFill>
          <a:ln/>
        </p:spPr>
      </p:sp>
      <p:sp>
        <p:nvSpPr>
          <p:cNvPr id="5" name="txt_13"/>
          <p:cNvSpPr txBox="1"/>
          <p:nvPr/>
        </p:nvSpPr>
        <p:spPr>
          <a:xfrm>
            <a:off x="731520"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1</a:t>
            </a:r>
            <a:endParaRPr lang="en-US" sz="3000" dirty="0"/>
          </a:p>
        </p:txBody>
      </p:sp>
      <p:sp>
        <p:nvSpPr>
          <p:cNvPr id="6" name="txt_14"/>
          <p:cNvSpPr txBox="1"/>
          <p:nvPr/>
        </p:nvSpPr>
        <p:spPr>
          <a:xfrm>
            <a:off x="731520"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Must</a:t>
            </a:r>
            <a:endParaRPr lang="en-US" sz="2200" dirty="0"/>
          </a:p>
        </p:txBody>
      </p:sp>
      <p:sp>
        <p:nvSpPr>
          <p:cNvPr id="7" name="txt_15"/>
          <p:cNvSpPr txBox="1"/>
          <p:nvPr/>
        </p:nvSpPr>
        <p:spPr>
          <a:xfrm>
            <a:off x="731520"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Label the hypotenuse, opposite and adjacent sides from a given angle</a:t>
            </a:r>
            <a:endParaRPr lang="en-US" sz="1500" dirty="0"/>
          </a:p>
        </p:txBody>
      </p:sp>
      <p:sp>
        <p:nvSpPr>
          <p:cNvPr id="8" name="card_16"/>
          <p:cNvSpPr/>
          <p:nvPr/>
        </p:nvSpPr>
        <p:spPr>
          <a:xfrm>
            <a:off x="3273552" y="1188720"/>
            <a:ext cx="2606040" cy="3200400"/>
          </a:xfrm>
          <a:prstGeom prst="roundRect">
            <a:avLst>
              <a:gd name="adj" fmla="val 4211"/>
            </a:avLst>
          </a:prstGeom>
          <a:solidFill>
            <a:schemeClr val="bg2"/>
          </a:solidFill>
          <a:ln/>
        </p:spPr>
      </p:sp>
      <p:sp>
        <p:nvSpPr>
          <p:cNvPr id="9" name="obj_17"/>
          <p:cNvSpPr/>
          <p:nvPr/>
        </p:nvSpPr>
        <p:spPr>
          <a:xfrm>
            <a:off x="3547872" y="1463040"/>
            <a:ext cx="822960" cy="822960"/>
          </a:xfrm>
          <a:prstGeom prst="ellipse">
            <a:avLst/>
          </a:prstGeom>
          <a:solidFill>
            <a:srgbClr val="E4572E"/>
          </a:solidFill>
          <a:ln/>
        </p:spPr>
      </p:sp>
      <p:sp>
        <p:nvSpPr>
          <p:cNvPr id="10" name="txt_18"/>
          <p:cNvSpPr txBox="1"/>
          <p:nvPr/>
        </p:nvSpPr>
        <p:spPr>
          <a:xfrm>
            <a:off x="3547872"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2</a:t>
            </a:r>
            <a:endParaRPr lang="en-US" sz="3000" dirty="0"/>
          </a:p>
        </p:txBody>
      </p:sp>
      <p:sp>
        <p:nvSpPr>
          <p:cNvPr id="11" name="txt_19"/>
          <p:cNvSpPr txBox="1"/>
          <p:nvPr/>
        </p:nvSpPr>
        <p:spPr>
          <a:xfrm>
            <a:off x="3547872"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Should</a:t>
            </a:r>
            <a:endParaRPr lang="en-US" sz="2200" dirty="0"/>
          </a:p>
        </p:txBody>
      </p:sp>
      <p:sp>
        <p:nvSpPr>
          <p:cNvPr id="12" name="txt_20"/>
          <p:cNvSpPr txBox="1"/>
          <p:nvPr/>
        </p:nvSpPr>
        <p:spPr>
          <a:xfrm>
            <a:off x="3547872"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Choose and use sin, cos or tan to find a missing side or angle</a:t>
            </a:r>
            <a:endParaRPr lang="en-US" sz="1500" dirty="0"/>
          </a:p>
        </p:txBody>
      </p:sp>
      <p:sp>
        <p:nvSpPr>
          <p:cNvPr id="13" name="card_21"/>
          <p:cNvSpPr/>
          <p:nvPr/>
        </p:nvSpPr>
        <p:spPr>
          <a:xfrm>
            <a:off x="6089904" y="1188720"/>
            <a:ext cx="2606040" cy="3200400"/>
          </a:xfrm>
          <a:prstGeom prst="roundRect">
            <a:avLst>
              <a:gd name="adj" fmla="val 4211"/>
            </a:avLst>
          </a:prstGeom>
          <a:solidFill>
            <a:schemeClr val="bg2"/>
          </a:solidFill>
          <a:ln/>
        </p:spPr>
      </p:sp>
      <p:sp>
        <p:nvSpPr>
          <p:cNvPr id="14" name="obj_22"/>
          <p:cNvSpPr/>
          <p:nvPr/>
        </p:nvSpPr>
        <p:spPr>
          <a:xfrm>
            <a:off x="6364224" y="1463040"/>
            <a:ext cx="822960" cy="822960"/>
          </a:xfrm>
          <a:prstGeom prst="ellipse">
            <a:avLst/>
          </a:prstGeom>
          <a:solidFill>
            <a:srgbClr val="F3B61F"/>
          </a:solidFill>
          <a:ln/>
        </p:spPr>
      </p:sp>
      <p:sp>
        <p:nvSpPr>
          <p:cNvPr id="15" name="txt_23"/>
          <p:cNvSpPr txBox="1"/>
          <p:nvPr/>
        </p:nvSpPr>
        <p:spPr>
          <a:xfrm>
            <a:off x="6364224"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3</a:t>
            </a:r>
            <a:endParaRPr lang="en-US" sz="3000" dirty="0"/>
          </a:p>
        </p:txBody>
      </p:sp>
      <p:sp>
        <p:nvSpPr>
          <p:cNvPr id="16" name="txt_24"/>
          <p:cNvSpPr txBox="1"/>
          <p:nvPr/>
        </p:nvSpPr>
        <p:spPr>
          <a:xfrm>
            <a:off x="6364224"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Could</a:t>
            </a:r>
            <a:endParaRPr lang="en-US" sz="2200" dirty="0"/>
          </a:p>
        </p:txBody>
      </p:sp>
      <p:sp>
        <p:nvSpPr>
          <p:cNvPr id="17" name="txt_25"/>
          <p:cNvSpPr txBox="1"/>
          <p:nvPr/>
        </p:nvSpPr>
        <p:spPr>
          <a:xfrm>
            <a:off x="6364224"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Solve problems with angles of elevation and recall exact trig values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Warm up: skills you'll need today</a:t>
            </a:r>
            <a:endParaRPr lang="en-US" sz="3200" dirty="0"/>
          </a:p>
        </p:txBody>
      </p:sp>
      <p:sp>
        <p:nvSpPr>
          <p:cNvPr id="3" name="card_26"/>
          <p:cNvSpPr/>
          <p:nvPr/>
        </p:nvSpPr>
        <p:spPr>
          <a:xfrm>
            <a:off x="457200" y="1188720"/>
            <a:ext cx="2606040" cy="1463040"/>
          </a:xfrm>
          <a:prstGeom prst="roundRect">
            <a:avLst>
              <a:gd name="adj" fmla="val 7500"/>
            </a:avLst>
          </a:prstGeom>
          <a:solidFill>
            <a:schemeClr val="bg2"/>
          </a:solidFill>
          <a:ln/>
        </p:spPr>
      </p:sp>
      <p:sp>
        <p:nvSpPr>
          <p:cNvPr id="4" name="badge_27"/>
          <p:cNvSpPr/>
          <p:nvPr/>
        </p:nvSpPr>
        <p:spPr>
          <a:xfrm>
            <a:off x="640080" y="1371600"/>
            <a:ext cx="384048" cy="384048"/>
          </a:xfrm>
          <a:prstGeom prst="ellipse">
            <a:avLst/>
          </a:prstGeom>
          <a:solidFill>
            <a:schemeClr val="accent4"/>
          </a:solidFill>
          <a:ln/>
        </p:spPr>
      </p:sp>
      <p:sp>
        <p:nvSpPr>
          <p:cNvPr id="5" name="badgeTxt_28"/>
          <p:cNvSpPr txBox="1"/>
          <p:nvPr/>
        </p:nvSpPr>
        <p:spPr>
          <a:xfrm>
            <a:off x="640080" y="137160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6" name="txt_29"/>
          <p:cNvSpPr txBox="1"/>
          <p:nvPr/>
        </p:nvSpPr>
        <p:spPr>
          <a:xfrm>
            <a:off x="1188720" y="129844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Solve </a:t>
            </a:r>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5 = 3</a:t>
            </a:r>
            <a:endParaRPr lang="en-US" sz="1600" dirty="0"/>
          </a:p>
        </p:txBody>
      </p:sp>
      <p:sp>
        <p:nvSpPr>
          <p:cNvPr id="7" name="card_30"/>
          <p:cNvSpPr/>
          <p:nvPr/>
        </p:nvSpPr>
        <p:spPr>
          <a:xfrm>
            <a:off x="3273552" y="1188720"/>
            <a:ext cx="2606040" cy="1463040"/>
          </a:xfrm>
          <a:prstGeom prst="roundRect">
            <a:avLst>
              <a:gd name="adj" fmla="val 7500"/>
            </a:avLst>
          </a:prstGeom>
          <a:solidFill>
            <a:schemeClr val="bg2"/>
          </a:solidFill>
          <a:ln/>
        </p:spPr>
      </p:sp>
      <p:sp>
        <p:nvSpPr>
          <p:cNvPr id="8" name="badge_31"/>
          <p:cNvSpPr/>
          <p:nvPr/>
        </p:nvSpPr>
        <p:spPr>
          <a:xfrm>
            <a:off x="3456432" y="1371600"/>
            <a:ext cx="384048" cy="384048"/>
          </a:xfrm>
          <a:prstGeom prst="ellipse">
            <a:avLst/>
          </a:prstGeom>
          <a:solidFill>
            <a:schemeClr val="accent4"/>
          </a:solidFill>
          <a:ln/>
        </p:spPr>
      </p:sp>
      <p:sp>
        <p:nvSpPr>
          <p:cNvPr id="9" name="badgeTxt_32"/>
          <p:cNvSpPr txBox="1"/>
          <p:nvPr/>
        </p:nvSpPr>
        <p:spPr>
          <a:xfrm>
            <a:off x="3456432" y="137160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0" name="txt_33"/>
          <p:cNvSpPr txBox="1"/>
          <p:nvPr/>
        </p:nvSpPr>
        <p:spPr>
          <a:xfrm>
            <a:off x="4005072" y="129844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Solve 12 ÷ </a:t>
            </a:r>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4</a:t>
            </a:r>
            <a:endParaRPr lang="en-US" sz="1600" dirty="0"/>
          </a:p>
        </p:txBody>
      </p:sp>
      <p:sp>
        <p:nvSpPr>
          <p:cNvPr id="11" name="card_34"/>
          <p:cNvSpPr/>
          <p:nvPr/>
        </p:nvSpPr>
        <p:spPr>
          <a:xfrm>
            <a:off x="6089904" y="1188720"/>
            <a:ext cx="2606040" cy="1463040"/>
          </a:xfrm>
          <a:prstGeom prst="roundRect">
            <a:avLst>
              <a:gd name="adj" fmla="val 7500"/>
            </a:avLst>
          </a:prstGeom>
          <a:solidFill>
            <a:schemeClr val="bg2"/>
          </a:solidFill>
          <a:ln/>
        </p:spPr>
      </p:sp>
      <p:sp>
        <p:nvSpPr>
          <p:cNvPr id="12" name="badge_35"/>
          <p:cNvSpPr/>
          <p:nvPr/>
        </p:nvSpPr>
        <p:spPr>
          <a:xfrm>
            <a:off x="6272784" y="1371600"/>
            <a:ext cx="384048" cy="384048"/>
          </a:xfrm>
          <a:prstGeom prst="ellipse">
            <a:avLst/>
          </a:prstGeom>
          <a:solidFill>
            <a:schemeClr val="accent4"/>
          </a:solidFill>
          <a:ln/>
        </p:spPr>
      </p:sp>
      <p:sp>
        <p:nvSpPr>
          <p:cNvPr id="13" name="badgeTxt_36"/>
          <p:cNvSpPr txBox="1"/>
          <p:nvPr/>
        </p:nvSpPr>
        <p:spPr>
          <a:xfrm>
            <a:off x="6272784" y="137160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4" name="txt_37"/>
          <p:cNvSpPr txBox="1"/>
          <p:nvPr/>
        </p:nvSpPr>
        <p:spPr>
          <a:xfrm>
            <a:off x="6821424" y="129844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Solve 0.6 = </a:t>
            </a:r>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10</a:t>
            </a:r>
            <a:endParaRPr lang="en-US" sz="1600" dirty="0"/>
          </a:p>
        </p:txBody>
      </p:sp>
      <p:sp>
        <p:nvSpPr>
          <p:cNvPr id="15" name="card_38"/>
          <p:cNvSpPr/>
          <p:nvPr/>
        </p:nvSpPr>
        <p:spPr>
          <a:xfrm>
            <a:off x="457200" y="2880360"/>
            <a:ext cx="2606040" cy="1463040"/>
          </a:xfrm>
          <a:prstGeom prst="roundRect">
            <a:avLst>
              <a:gd name="adj" fmla="val 7500"/>
            </a:avLst>
          </a:prstGeom>
          <a:solidFill>
            <a:schemeClr val="bg2"/>
          </a:solidFill>
          <a:ln/>
        </p:spPr>
      </p:sp>
      <p:sp>
        <p:nvSpPr>
          <p:cNvPr id="16" name="badge_39"/>
          <p:cNvSpPr/>
          <p:nvPr/>
        </p:nvSpPr>
        <p:spPr>
          <a:xfrm>
            <a:off x="640080" y="3063240"/>
            <a:ext cx="384048" cy="384048"/>
          </a:xfrm>
          <a:prstGeom prst="ellipse">
            <a:avLst/>
          </a:prstGeom>
          <a:solidFill>
            <a:schemeClr val="accent4"/>
          </a:solidFill>
          <a:ln/>
        </p:spPr>
      </p:sp>
      <p:sp>
        <p:nvSpPr>
          <p:cNvPr id="17" name="badgeTxt_40"/>
          <p:cNvSpPr txBox="1"/>
          <p:nvPr/>
        </p:nvSpPr>
        <p:spPr>
          <a:xfrm>
            <a:off x="640080" y="306324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8" name="txt_41"/>
          <p:cNvSpPr txBox="1"/>
          <p:nvPr/>
        </p:nvSpPr>
        <p:spPr>
          <a:xfrm>
            <a:off x="1188720" y="299008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7 × 0.5</a:t>
            </a:r>
            <a:endParaRPr lang="en-US" sz="1600" dirty="0"/>
          </a:p>
        </p:txBody>
      </p:sp>
      <p:sp>
        <p:nvSpPr>
          <p:cNvPr id="19" name="card_42"/>
          <p:cNvSpPr/>
          <p:nvPr/>
        </p:nvSpPr>
        <p:spPr>
          <a:xfrm>
            <a:off x="3273552" y="2880360"/>
            <a:ext cx="2606040" cy="1463040"/>
          </a:xfrm>
          <a:prstGeom prst="roundRect">
            <a:avLst>
              <a:gd name="adj" fmla="val 7500"/>
            </a:avLst>
          </a:prstGeom>
          <a:solidFill>
            <a:schemeClr val="bg2"/>
          </a:solidFill>
          <a:ln/>
        </p:spPr>
      </p:sp>
      <p:sp>
        <p:nvSpPr>
          <p:cNvPr id="20" name="badge_43"/>
          <p:cNvSpPr/>
          <p:nvPr/>
        </p:nvSpPr>
        <p:spPr>
          <a:xfrm>
            <a:off x="3456432" y="3063240"/>
            <a:ext cx="384048" cy="384048"/>
          </a:xfrm>
          <a:prstGeom prst="ellipse">
            <a:avLst/>
          </a:prstGeom>
          <a:solidFill>
            <a:schemeClr val="accent4"/>
          </a:solidFill>
          <a:ln/>
        </p:spPr>
      </p:sp>
      <p:sp>
        <p:nvSpPr>
          <p:cNvPr id="21" name="badgeTxt_44"/>
          <p:cNvSpPr txBox="1"/>
          <p:nvPr/>
        </p:nvSpPr>
        <p:spPr>
          <a:xfrm>
            <a:off x="3456432" y="306324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22" name="txt_45"/>
          <p:cNvSpPr txBox="1"/>
          <p:nvPr/>
        </p:nvSpPr>
        <p:spPr>
          <a:xfrm>
            <a:off x="4005072" y="299008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3.4567 to 1 d.p.</a:t>
            </a:r>
            <a:endParaRPr lang="en-US" sz="1600" dirty="0"/>
          </a:p>
        </p:txBody>
      </p:sp>
      <p:sp>
        <p:nvSpPr>
          <p:cNvPr id="23" name="card_46"/>
          <p:cNvSpPr/>
          <p:nvPr/>
        </p:nvSpPr>
        <p:spPr>
          <a:xfrm>
            <a:off x="6089904" y="2880360"/>
            <a:ext cx="2606040" cy="1463040"/>
          </a:xfrm>
          <a:prstGeom prst="roundRect">
            <a:avLst>
              <a:gd name="adj" fmla="val 7500"/>
            </a:avLst>
          </a:prstGeom>
          <a:solidFill>
            <a:schemeClr val="bg2"/>
          </a:solidFill>
          <a:ln/>
        </p:spPr>
      </p:sp>
      <p:sp>
        <p:nvSpPr>
          <p:cNvPr id="24" name="badge_47"/>
          <p:cNvSpPr/>
          <p:nvPr/>
        </p:nvSpPr>
        <p:spPr>
          <a:xfrm>
            <a:off x="6272784" y="3063240"/>
            <a:ext cx="384048" cy="384048"/>
          </a:xfrm>
          <a:prstGeom prst="ellipse">
            <a:avLst/>
          </a:prstGeom>
          <a:solidFill>
            <a:schemeClr val="accent4"/>
          </a:solidFill>
          <a:ln/>
        </p:spPr>
      </p:sp>
      <p:sp>
        <p:nvSpPr>
          <p:cNvPr id="25" name="badgeTxt_48"/>
          <p:cNvSpPr txBox="1"/>
          <p:nvPr/>
        </p:nvSpPr>
        <p:spPr>
          <a:xfrm>
            <a:off x="6272784" y="306324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6</a:t>
            </a:r>
            <a:endParaRPr lang="en-US" sz="1600" dirty="0"/>
          </a:p>
        </p:txBody>
      </p:sp>
      <p:sp>
        <p:nvSpPr>
          <p:cNvPr id="26" name="txt_49"/>
          <p:cNvSpPr txBox="1"/>
          <p:nvPr/>
        </p:nvSpPr>
        <p:spPr>
          <a:xfrm>
            <a:off x="6821424" y="299008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Hypotenuse: legs 9 and 12</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Warm up: answers</a:t>
            </a:r>
            <a:endParaRPr lang="en-US" sz="3200" dirty="0"/>
          </a:p>
        </p:txBody>
      </p:sp>
      <p:sp>
        <p:nvSpPr>
          <p:cNvPr id="3" name="card_50"/>
          <p:cNvSpPr/>
          <p:nvPr/>
        </p:nvSpPr>
        <p:spPr>
          <a:xfrm>
            <a:off x="457200" y="1188720"/>
            <a:ext cx="2606040" cy="1463040"/>
          </a:xfrm>
          <a:prstGeom prst="roundRect">
            <a:avLst>
              <a:gd name="adj" fmla="val 7500"/>
            </a:avLst>
          </a:prstGeom>
          <a:solidFill>
            <a:schemeClr val="bg2"/>
          </a:solidFill>
          <a:ln/>
        </p:spPr>
      </p:sp>
      <p:sp>
        <p:nvSpPr>
          <p:cNvPr id="4" name="badge_51"/>
          <p:cNvSpPr/>
          <p:nvPr/>
        </p:nvSpPr>
        <p:spPr>
          <a:xfrm>
            <a:off x="640080" y="1371600"/>
            <a:ext cx="384048" cy="384048"/>
          </a:xfrm>
          <a:prstGeom prst="ellipse">
            <a:avLst/>
          </a:prstGeom>
          <a:solidFill>
            <a:schemeClr val="accent4"/>
          </a:solidFill>
          <a:ln/>
        </p:spPr>
      </p:sp>
      <p:sp>
        <p:nvSpPr>
          <p:cNvPr id="5" name="badgeTxt_52"/>
          <p:cNvSpPr txBox="1"/>
          <p:nvPr/>
        </p:nvSpPr>
        <p:spPr>
          <a:xfrm>
            <a:off x="640080" y="137160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6" name="txt_53"/>
          <p:cNvSpPr txBox="1"/>
          <p:nvPr/>
        </p:nvSpPr>
        <p:spPr>
          <a:xfrm>
            <a:off x="1188720" y="129844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Solve </a:t>
            </a:r>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5 = 3</a:t>
            </a:r>
            <a:endParaRPr lang="en-US" sz="1600" dirty="0"/>
          </a:p>
        </p:txBody>
      </p:sp>
      <p:sp>
        <p:nvSpPr>
          <p:cNvPr id="7" name="txt_54"/>
          <p:cNvSpPr txBox="1"/>
          <p:nvPr/>
        </p:nvSpPr>
        <p:spPr>
          <a:xfrm>
            <a:off x="1188720" y="2011680"/>
            <a:ext cx="1737360" cy="502920"/>
          </a:xfrm>
          <a:prstGeom prst="rect">
            <a:avLst/>
          </a:prstGeom>
          <a:noFill/>
          <a:ln/>
        </p:spPr>
        <p:txBody>
          <a:bodyPr wrap="square" lIns="0" tIns="0" rIns="0" bIns="0" rtlCol="0" anchor="ctr"/>
          <a:lstStyle/>
          <a:p>
            <a:pPr indent="0" marL="0">
              <a:buNone/>
            </a:pPr>
            <a:r>
              <a:rPr lang="en-US" sz="2600" b="1" dirty="0">
                <a:solidFill>
                  <a:schemeClr val="accent1"/>
                </a:solidFill>
                <a:latin typeface="Cambria" pitchFamily="34" charset="0"/>
                <a:ea typeface="Cambria" pitchFamily="34" charset="-122"/>
                <a:cs typeface="Cambria" pitchFamily="34" charset="-120"/>
              </a:rPr>
              <a:t>x = 15</a:t>
            </a:r>
            <a:endParaRPr lang="en-US" sz="2600" dirty="0"/>
          </a:p>
        </p:txBody>
      </p:sp>
      <p:sp>
        <p:nvSpPr>
          <p:cNvPr id="8" name="card_55"/>
          <p:cNvSpPr/>
          <p:nvPr/>
        </p:nvSpPr>
        <p:spPr>
          <a:xfrm>
            <a:off x="3273552" y="1188720"/>
            <a:ext cx="2606040" cy="1463040"/>
          </a:xfrm>
          <a:prstGeom prst="roundRect">
            <a:avLst>
              <a:gd name="adj" fmla="val 7500"/>
            </a:avLst>
          </a:prstGeom>
          <a:solidFill>
            <a:schemeClr val="bg2"/>
          </a:solidFill>
          <a:ln/>
        </p:spPr>
      </p:sp>
      <p:sp>
        <p:nvSpPr>
          <p:cNvPr id="9" name="badge_56"/>
          <p:cNvSpPr/>
          <p:nvPr/>
        </p:nvSpPr>
        <p:spPr>
          <a:xfrm>
            <a:off x="3456432" y="1371600"/>
            <a:ext cx="384048" cy="384048"/>
          </a:xfrm>
          <a:prstGeom prst="ellipse">
            <a:avLst/>
          </a:prstGeom>
          <a:solidFill>
            <a:schemeClr val="accent4"/>
          </a:solidFill>
          <a:ln/>
        </p:spPr>
      </p:sp>
      <p:sp>
        <p:nvSpPr>
          <p:cNvPr id="10" name="badgeTxt_57"/>
          <p:cNvSpPr txBox="1"/>
          <p:nvPr/>
        </p:nvSpPr>
        <p:spPr>
          <a:xfrm>
            <a:off x="3456432" y="137160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xt_58"/>
          <p:cNvSpPr txBox="1"/>
          <p:nvPr/>
        </p:nvSpPr>
        <p:spPr>
          <a:xfrm>
            <a:off x="4005072" y="129844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Solve 12 ÷ </a:t>
            </a:r>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4</a:t>
            </a:r>
            <a:endParaRPr lang="en-US" sz="1600" dirty="0"/>
          </a:p>
        </p:txBody>
      </p:sp>
      <p:sp>
        <p:nvSpPr>
          <p:cNvPr id="12" name="txt_59"/>
          <p:cNvSpPr txBox="1"/>
          <p:nvPr/>
        </p:nvSpPr>
        <p:spPr>
          <a:xfrm>
            <a:off x="4005072" y="2011680"/>
            <a:ext cx="1737360" cy="502920"/>
          </a:xfrm>
          <a:prstGeom prst="rect">
            <a:avLst/>
          </a:prstGeom>
          <a:noFill/>
          <a:ln/>
        </p:spPr>
        <p:txBody>
          <a:bodyPr wrap="square" lIns="0" tIns="0" rIns="0" bIns="0" rtlCol="0" anchor="ctr"/>
          <a:lstStyle/>
          <a:p>
            <a:pPr indent="0" marL="0">
              <a:buNone/>
            </a:pPr>
            <a:r>
              <a:rPr lang="en-US" sz="2600" b="1" dirty="0">
                <a:solidFill>
                  <a:schemeClr val="accent1"/>
                </a:solidFill>
                <a:latin typeface="Cambria" pitchFamily="34" charset="0"/>
                <a:ea typeface="Cambria" pitchFamily="34" charset="-122"/>
                <a:cs typeface="Cambria" pitchFamily="34" charset="-120"/>
              </a:rPr>
              <a:t>x = 3</a:t>
            </a:r>
            <a:endParaRPr lang="en-US" sz="2600" dirty="0"/>
          </a:p>
        </p:txBody>
      </p:sp>
      <p:sp>
        <p:nvSpPr>
          <p:cNvPr id="13" name="card_60"/>
          <p:cNvSpPr/>
          <p:nvPr/>
        </p:nvSpPr>
        <p:spPr>
          <a:xfrm>
            <a:off x="6089904" y="1188720"/>
            <a:ext cx="2606040" cy="1463040"/>
          </a:xfrm>
          <a:prstGeom prst="roundRect">
            <a:avLst>
              <a:gd name="adj" fmla="val 7500"/>
            </a:avLst>
          </a:prstGeom>
          <a:solidFill>
            <a:schemeClr val="bg2"/>
          </a:solidFill>
          <a:ln/>
        </p:spPr>
      </p:sp>
      <p:sp>
        <p:nvSpPr>
          <p:cNvPr id="14" name="badge_61"/>
          <p:cNvSpPr/>
          <p:nvPr/>
        </p:nvSpPr>
        <p:spPr>
          <a:xfrm>
            <a:off x="6272784" y="1371600"/>
            <a:ext cx="384048" cy="384048"/>
          </a:xfrm>
          <a:prstGeom prst="ellipse">
            <a:avLst/>
          </a:prstGeom>
          <a:solidFill>
            <a:schemeClr val="accent4"/>
          </a:solidFill>
          <a:ln/>
        </p:spPr>
      </p:sp>
      <p:sp>
        <p:nvSpPr>
          <p:cNvPr id="15" name="badgeTxt_62"/>
          <p:cNvSpPr txBox="1"/>
          <p:nvPr/>
        </p:nvSpPr>
        <p:spPr>
          <a:xfrm>
            <a:off x="6272784" y="137160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6" name="txt_63"/>
          <p:cNvSpPr txBox="1"/>
          <p:nvPr/>
        </p:nvSpPr>
        <p:spPr>
          <a:xfrm>
            <a:off x="6821424" y="129844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Solve 0.6 = </a:t>
            </a:r>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10</a:t>
            </a:r>
            <a:endParaRPr lang="en-US" sz="1600" dirty="0"/>
          </a:p>
        </p:txBody>
      </p:sp>
      <p:sp>
        <p:nvSpPr>
          <p:cNvPr id="17" name="txt_64"/>
          <p:cNvSpPr txBox="1"/>
          <p:nvPr/>
        </p:nvSpPr>
        <p:spPr>
          <a:xfrm>
            <a:off x="6821424" y="2011680"/>
            <a:ext cx="1737360" cy="502920"/>
          </a:xfrm>
          <a:prstGeom prst="rect">
            <a:avLst/>
          </a:prstGeom>
          <a:noFill/>
          <a:ln/>
        </p:spPr>
        <p:txBody>
          <a:bodyPr wrap="square" lIns="0" tIns="0" rIns="0" bIns="0" rtlCol="0" anchor="ctr"/>
          <a:lstStyle/>
          <a:p>
            <a:pPr indent="0" marL="0">
              <a:buNone/>
            </a:pPr>
            <a:r>
              <a:rPr lang="en-US" sz="2600" b="1" dirty="0">
                <a:solidFill>
                  <a:schemeClr val="accent1"/>
                </a:solidFill>
                <a:latin typeface="Cambria" pitchFamily="34" charset="0"/>
                <a:ea typeface="Cambria" pitchFamily="34" charset="-122"/>
                <a:cs typeface="Cambria" pitchFamily="34" charset="-120"/>
              </a:rPr>
              <a:t>x = 6</a:t>
            </a:r>
            <a:endParaRPr lang="en-US" sz="2600" dirty="0"/>
          </a:p>
        </p:txBody>
      </p:sp>
      <p:sp>
        <p:nvSpPr>
          <p:cNvPr id="18" name="card_65"/>
          <p:cNvSpPr/>
          <p:nvPr/>
        </p:nvSpPr>
        <p:spPr>
          <a:xfrm>
            <a:off x="457200" y="2880360"/>
            <a:ext cx="2606040" cy="1463040"/>
          </a:xfrm>
          <a:prstGeom prst="roundRect">
            <a:avLst>
              <a:gd name="adj" fmla="val 7500"/>
            </a:avLst>
          </a:prstGeom>
          <a:solidFill>
            <a:schemeClr val="bg2"/>
          </a:solidFill>
          <a:ln/>
        </p:spPr>
      </p:sp>
      <p:sp>
        <p:nvSpPr>
          <p:cNvPr id="19" name="badge_66"/>
          <p:cNvSpPr/>
          <p:nvPr/>
        </p:nvSpPr>
        <p:spPr>
          <a:xfrm>
            <a:off x="640080" y="3063240"/>
            <a:ext cx="384048" cy="384048"/>
          </a:xfrm>
          <a:prstGeom prst="ellipse">
            <a:avLst/>
          </a:prstGeom>
          <a:solidFill>
            <a:schemeClr val="accent4"/>
          </a:solidFill>
          <a:ln/>
        </p:spPr>
      </p:sp>
      <p:sp>
        <p:nvSpPr>
          <p:cNvPr id="20" name="badgeTxt_67"/>
          <p:cNvSpPr txBox="1"/>
          <p:nvPr/>
        </p:nvSpPr>
        <p:spPr>
          <a:xfrm>
            <a:off x="640080" y="306324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21" name="txt_68"/>
          <p:cNvSpPr txBox="1"/>
          <p:nvPr/>
        </p:nvSpPr>
        <p:spPr>
          <a:xfrm>
            <a:off x="1188720" y="299008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7 × 0.5</a:t>
            </a:r>
            <a:endParaRPr lang="en-US" sz="1600" dirty="0"/>
          </a:p>
        </p:txBody>
      </p:sp>
      <p:sp>
        <p:nvSpPr>
          <p:cNvPr id="22" name="txt_69"/>
          <p:cNvSpPr txBox="1"/>
          <p:nvPr/>
        </p:nvSpPr>
        <p:spPr>
          <a:xfrm>
            <a:off x="1188720" y="3703320"/>
            <a:ext cx="1737360" cy="502920"/>
          </a:xfrm>
          <a:prstGeom prst="rect">
            <a:avLst/>
          </a:prstGeom>
          <a:noFill/>
          <a:ln/>
        </p:spPr>
        <p:txBody>
          <a:bodyPr wrap="square" lIns="0" tIns="0" rIns="0" bIns="0" rtlCol="0" anchor="ctr"/>
          <a:lstStyle/>
          <a:p>
            <a:pPr indent="0" marL="0">
              <a:buNone/>
            </a:pPr>
            <a:r>
              <a:rPr lang="en-US" sz="2600" b="1" dirty="0">
                <a:solidFill>
                  <a:schemeClr val="accent1"/>
                </a:solidFill>
                <a:latin typeface="Cambria" pitchFamily="34" charset="0"/>
                <a:ea typeface="Cambria" pitchFamily="34" charset="-122"/>
                <a:cs typeface="Cambria" pitchFamily="34" charset="-120"/>
              </a:rPr>
              <a:t>3.5</a:t>
            </a:r>
            <a:endParaRPr lang="en-US" sz="2600" dirty="0"/>
          </a:p>
        </p:txBody>
      </p:sp>
      <p:sp>
        <p:nvSpPr>
          <p:cNvPr id="23" name="card_70"/>
          <p:cNvSpPr/>
          <p:nvPr/>
        </p:nvSpPr>
        <p:spPr>
          <a:xfrm>
            <a:off x="3273552" y="2880360"/>
            <a:ext cx="2606040" cy="1463040"/>
          </a:xfrm>
          <a:prstGeom prst="roundRect">
            <a:avLst>
              <a:gd name="adj" fmla="val 7500"/>
            </a:avLst>
          </a:prstGeom>
          <a:solidFill>
            <a:schemeClr val="bg2"/>
          </a:solidFill>
          <a:ln/>
        </p:spPr>
      </p:sp>
      <p:sp>
        <p:nvSpPr>
          <p:cNvPr id="24" name="badge_71"/>
          <p:cNvSpPr/>
          <p:nvPr/>
        </p:nvSpPr>
        <p:spPr>
          <a:xfrm>
            <a:off x="3456432" y="3063240"/>
            <a:ext cx="384048" cy="384048"/>
          </a:xfrm>
          <a:prstGeom prst="ellipse">
            <a:avLst/>
          </a:prstGeom>
          <a:solidFill>
            <a:schemeClr val="accent4"/>
          </a:solidFill>
          <a:ln/>
        </p:spPr>
      </p:sp>
      <p:sp>
        <p:nvSpPr>
          <p:cNvPr id="25" name="badgeTxt_72"/>
          <p:cNvSpPr txBox="1"/>
          <p:nvPr/>
        </p:nvSpPr>
        <p:spPr>
          <a:xfrm>
            <a:off x="3456432" y="306324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26" name="txt_73"/>
          <p:cNvSpPr txBox="1"/>
          <p:nvPr/>
        </p:nvSpPr>
        <p:spPr>
          <a:xfrm>
            <a:off x="4005072" y="299008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3.4567 to 1 d.p.</a:t>
            </a:r>
            <a:endParaRPr lang="en-US" sz="1600" dirty="0"/>
          </a:p>
        </p:txBody>
      </p:sp>
      <p:sp>
        <p:nvSpPr>
          <p:cNvPr id="27" name="txt_74"/>
          <p:cNvSpPr txBox="1"/>
          <p:nvPr/>
        </p:nvSpPr>
        <p:spPr>
          <a:xfrm>
            <a:off x="4005072" y="3703320"/>
            <a:ext cx="1737360" cy="502920"/>
          </a:xfrm>
          <a:prstGeom prst="rect">
            <a:avLst/>
          </a:prstGeom>
          <a:noFill/>
          <a:ln/>
        </p:spPr>
        <p:txBody>
          <a:bodyPr wrap="square" lIns="0" tIns="0" rIns="0" bIns="0" rtlCol="0" anchor="ctr"/>
          <a:lstStyle/>
          <a:p>
            <a:pPr indent="0" marL="0">
              <a:buNone/>
            </a:pPr>
            <a:r>
              <a:rPr lang="en-US" sz="2600" b="1" dirty="0">
                <a:solidFill>
                  <a:schemeClr val="accent1"/>
                </a:solidFill>
                <a:latin typeface="Cambria" pitchFamily="34" charset="0"/>
                <a:ea typeface="Cambria" pitchFamily="34" charset="-122"/>
                <a:cs typeface="Cambria" pitchFamily="34" charset="-120"/>
              </a:rPr>
              <a:t>3.5</a:t>
            </a:r>
            <a:endParaRPr lang="en-US" sz="2600" dirty="0"/>
          </a:p>
        </p:txBody>
      </p:sp>
      <p:sp>
        <p:nvSpPr>
          <p:cNvPr id="28" name="card_75"/>
          <p:cNvSpPr/>
          <p:nvPr/>
        </p:nvSpPr>
        <p:spPr>
          <a:xfrm>
            <a:off x="6089904" y="2880360"/>
            <a:ext cx="2606040" cy="1463040"/>
          </a:xfrm>
          <a:prstGeom prst="roundRect">
            <a:avLst>
              <a:gd name="adj" fmla="val 7500"/>
            </a:avLst>
          </a:prstGeom>
          <a:solidFill>
            <a:schemeClr val="bg2"/>
          </a:solidFill>
          <a:ln/>
        </p:spPr>
      </p:sp>
      <p:sp>
        <p:nvSpPr>
          <p:cNvPr id="29" name="badge_76"/>
          <p:cNvSpPr/>
          <p:nvPr/>
        </p:nvSpPr>
        <p:spPr>
          <a:xfrm>
            <a:off x="6272784" y="3063240"/>
            <a:ext cx="384048" cy="384048"/>
          </a:xfrm>
          <a:prstGeom prst="ellipse">
            <a:avLst/>
          </a:prstGeom>
          <a:solidFill>
            <a:schemeClr val="accent4"/>
          </a:solidFill>
          <a:ln/>
        </p:spPr>
      </p:sp>
      <p:sp>
        <p:nvSpPr>
          <p:cNvPr id="30" name="badgeTxt_77"/>
          <p:cNvSpPr txBox="1"/>
          <p:nvPr/>
        </p:nvSpPr>
        <p:spPr>
          <a:xfrm>
            <a:off x="6272784" y="306324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6</a:t>
            </a:r>
            <a:endParaRPr lang="en-US" sz="1600" dirty="0"/>
          </a:p>
        </p:txBody>
      </p:sp>
      <p:sp>
        <p:nvSpPr>
          <p:cNvPr id="31" name="txt_78"/>
          <p:cNvSpPr txBox="1"/>
          <p:nvPr/>
        </p:nvSpPr>
        <p:spPr>
          <a:xfrm>
            <a:off x="6821424" y="2990088"/>
            <a:ext cx="1737360" cy="68580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Hypotenuse: legs 9 and 12</a:t>
            </a:r>
            <a:endParaRPr lang="en-US" sz="1600" dirty="0"/>
          </a:p>
        </p:txBody>
      </p:sp>
      <p:sp>
        <p:nvSpPr>
          <p:cNvPr id="32" name="txt_79"/>
          <p:cNvSpPr txBox="1"/>
          <p:nvPr/>
        </p:nvSpPr>
        <p:spPr>
          <a:xfrm>
            <a:off x="6821424" y="3703320"/>
            <a:ext cx="1737360" cy="502920"/>
          </a:xfrm>
          <a:prstGeom prst="rect">
            <a:avLst/>
          </a:prstGeom>
          <a:noFill/>
          <a:ln/>
        </p:spPr>
        <p:txBody>
          <a:bodyPr wrap="square" lIns="0" tIns="0" rIns="0" bIns="0" rtlCol="0" anchor="ctr"/>
          <a:lstStyle/>
          <a:p>
            <a:pPr indent="0" marL="0">
              <a:buNone/>
            </a:pPr>
            <a:r>
              <a:rPr lang="en-US" sz="2600" b="1" dirty="0">
                <a:solidFill>
                  <a:schemeClr val="accent1"/>
                </a:solidFill>
                <a:latin typeface="Cambria" pitchFamily="34" charset="0"/>
                <a:ea typeface="Cambria" pitchFamily="34" charset="-122"/>
                <a:cs typeface="Cambria" pitchFamily="34" charset="-120"/>
              </a:rPr>
              <a:t>15</a:t>
            </a:r>
            <a:endParaRPr lang="en-US" sz="2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Naming the sides</a:t>
            </a:r>
            <a:endParaRPr lang="en-US" sz="3200" dirty="0"/>
          </a:p>
        </p:txBody>
      </p:sp>
      <p:sp>
        <p:nvSpPr>
          <p:cNvPr id="3" name="poly_80"/>
          <p:cNvSpPr/>
          <p:nvPr/>
        </p:nvSpPr>
        <p:spPr>
          <a:xfrm>
            <a:off x="1325880" y="1325880"/>
            <a:ext cx="2880360" cy="2560320"/>
          </a:xfrm>
          <a:custGeom>
            <a:avLst/>
            <a:gdLst/>
            <a:ahLst/>
            <a:cxnLst/>
            <a:rect l="l" t="t" r="r" b="b"/>
            <a:pathLst>
              <a:path w="2880360" h="2560320">
                <a:moveTo>
                  <a:pt x="0" y="2560320"/>
                </a:moveTo>
                <a:lnTo>
                  <a:pt x="2880360" y="2560320"/>
                </a:lnTo>
                <a:lnTo>
                  <a:pt x="0" y="0"/>
                </a:lnTo>
                <a:close/>
              </a:path>
            </a:pathLst>
          </a:custGeom>
          <a:solidFill>
            <a:srgbClr val="EEF2F8"/>
          </a:solidFill>
          <a:ln/>
        </p:spPr>
      </p:sp>
      <p:sp>
        <p:nvSpPr>
          <p:cNvPr id="4" name="line_81"/>
          <p:cNvSpPr/>
          <p:nvPr/>
        </p:nvSpPr>
        <p:spPr>
          <a:xfrm>
            <a:off x="1325880" y="3886200"/>
            <a:ext cx="2880360" cy="914"/>
          </a:xfrm>
          <a:prstGeom prst="line">
            <a:avLst/>
          </a:prstGeom>
          <a:noFill/>
          <a:ln w="63500">
            <a:solidFill>
              <a:srgbClr val="17A398"/>
            </a:solidFill>
            <a:prstDash val="solid"/>
          </a:ln>
        </p:spPr>
      </p:sp>
      <p:sp>
        <p:nvSpPr>
          <p:cNvPr id="5" name="line_82"/>
          <p:cNvSpPr/>
          <p:nvPr/>
        </p:nvSpPr>
        <p:spPr>
          <a:xfrm>
            <a:off x="1325880" y="1325880"/>
            <a:ext cx="914" cy="2560320"/>
          </a:xfrm>
          <a:prstGeom prst="line">
            <a:avLst/>
          </a:prstGeom>
          <a:noFill/>
          <a:ln w="63500">
            <a:solidFill>
              <a:srgbClr val="7B3FA0"/>
            </a:solidFill>
            <a:prstDash val="solid"/>
          </a:ln>
        </p:spPr>
      </p:sp>
      <p:sp>
        <p:nvSpPr>
          <p:cNvPr id="6" name="line_83"/>
          <p:cNvSpPr/>
          <p:nvPr/>
        </p:nvSpPr>
        <p:spPr>
          <a:xfrm>
            <a:off x="1325880" y="1325880"/>
            <a:ext cx="2880360" cy="2560320"/>
          </a:xfrm>
          <a:prstGeom prst="line">
            <a:avLst/>
          </a:prstGeom>
          <a:noFill/>
          <a:ln w="63500">
            <a:solidFill>
              <a:srgbClr val="E4572E"/>
            </a:solidFill>
            <a:prstDash val="solid"/>
          </a:ln>
        </p:spPr>
      </p:sp>
      <p:sp>
        <p:nvSpPr>
          <p:cNvPr id="7" name="poly_84"/>
          <p:cNvSpPr/>
          <p:nvPr/>
        </p:nvSpPr>
        <p:spPr>
          <a:xfrm>
            <a:off x="1325880" y="3648456"/>
            <a:ext cx="237744" cy="237744"/>
          </a:xfrm>
          <a:custGeom>
            <a:avLst/>
            <a:gdLst/>
            <a:ahLst/>
            <a:cxnLst/>
            <a:rect l="l" t="t" r="r" b="b"/>
            <a:pathLst>
              <a:path w="237744" h="237744">
                <a:moveTo>
                  <a:pt x="237744" y="237744"/>
                </a:moveTo>
                <a:lnTo>
                  <a:pt x="237744" y="0"/>
                </a:lnTo>
                <a:lnTo>
                  <a:pt x="0" y="0"/>
                </a:lnTo>
              </a:path>
            </a:pathLst>
          </a:custGeom>
          <a:ln w="15875">
            <a:solidFill>
              <a:srgbClr val="1B2A41"/>
            </a:solidFill>
            <a:prstDash val="solid"/>
          </a:ln>
        </p:spPr>
      </p:sp>
      <p:sp>
        <p:nvSpPr>
          <p:cNvPr id="8" name="poly_85"/>
          <p:cNvSpPr/>
          <p:nvPr/>
        </p:nvSpPr>
        <p:spPr>
          <a:xfrm>
            <a:off x="3749040" y="3582453"/>
            <a:ext cx="115484" cy="303747"/>
          </a:xfrm>
          <a:custGeom>
            <a:avLst/>
            <a:gdLst/>
            <a:ahLst/>
            <a:cxnLst/>
            <a:rect l="l" t="t" r="r" b="b"/>
            <a:pathLst>
              <a:path w="115484" h="303747">
                <a:moveTo>
                  <a:pt x="0" y="303747"/>
                </a:moveTo>
                <a:lnTo>
                  <a:pt x="471" y="282990"/>
                </a:lnTo>
                <a:lnTo>
                  <a:pt x="1885" y="262277"/>
                </a:lnTo>
                <a:lnTo>
                  <a:pt x="4237" y="241648"/>
                </a:lnTo>
                <a:lnTo>
                  <a:pt x="7523" y="221148"/>
                </a:lnTo>
                <a:lnTo>
                  <a:pt x="11737" y="200818"/>
                </a:lnTo>
                <a:lnTo>
                  <a:pt x="16869" y="180700"/>
                </a:lnTo>
                <a:lnTo>
                  <a:pt x="22909" y="160836"/>
                </a:lnTo>
                <a:lnTo>
                  <a:pt x="29845" y="141267"/>
                </a:lnTo>
                <a:lnTo>
                  <a:pt x="37662" y="122033"/>
                </a:lnTo>
                <a:lnTo>
                  <a:pt x="46345" y="103174"/>
                </a:lnTo>
                <a:lnTo>
                  <a:pt x="55874" y="84728"/>
                </a:lnTo>
                <a:lnTo>
                  <a:pt x="66231" y="66734"/>
                </a:lnTo>
                <a:lnTo>
                  <a:pt x="77395" y="49228"/>
                </a:lnTo>
                <a:lnTo>
                  <a:pt x="89342" y="32248"/>
                </a:lnTo>
                <a:lnTo>
                  <a:pt x="102047" y="15827"/>
                </a:lnTo>
                <a:lnTo>
                  <a:pt x="115484" y="0"/>
                </a:lnTo>
              </a:path>
            </a:pathLst>
          </a:custGeom>
          <a:ln w="19050">
            <a:solidFill>
              <a:srgbClr val="1B2A41"/>
            </a:solidFill>
            <a:prstDash val="solid"/>
          </a:ln>
        </p:spPr>
      </p:sp>
      <p:sp>
        <p:nvSpPr>
          <p:cNvPr id="9" name="lbl_86"/>
          <p:cNvSpPr txBox="1"/>
          <p:nvPr/>
        </p:nvSpPr>
        <p:spPr>
          <a:xfrm>
            <a:off x="2533727" y="3449851"/>
            <a:ext cx="2011680" cy="365760"/>
          </a:xfrm>
          <a:prstGeom prst="rect">
            <a:avLst/>
          </a:prstGeom>
          <a:noFill/>
          <a:ln/>
        </p:spPr>
        <p:txBody>
          <a:bodyPr wrap="square" lIns="0" tIns="0" rIns="0" bIns="0" rtlCol="0" anchor="ctr"/>
          <a:lstStyle/>
          <a:p>
            <a:pPr algn="ctr" indent="0" marL="0">
              <a:buNone/>
            </a:pPr>
            <a:r>
              <a:rPr lang="en-US" sz="2200" b="1" dirty="0">
                <a:solidFill>
                  <a:srgbClr val="1B2A41"/>
                </a:solidFill>
                <a:latin typeface="Cambria" pitchFamily="34" charset="0"/>
                <a:ea typeface="Cambria" pitchFamily="34" charset="-122"/>
                <a:cs typeface="Cambria" pitchFamily="34" charset="-120"/>
              </a:rPr>
              <a:t>θ</a:t>
            </a:r>
            <a:endParaRPr lang="en-US" sz="2200" dirty="0"/>
          </a:p>
        </p:txBody>
      </p:sp>
      <p:sp>
        <p:nvSpPr>
          <p:cNvPr id="10" name="lbl_87"/>
          <p:cNvSpPr txBox="1"/>
          <p:nvPr/>
        </p:nvSpPr>
        <p:spPr>
          <a:xfrm>
            <a:off x="2100924" y="4309016"/>
            <a:ext cx="2011680" cy="365760"/>
          </a:xfrm>
          <a:prstGeom prst="rect">
            <a:avLst/>
          </a:prstGeom>
          <a:noFill/>
          <a:ln/>
        </p:spPr>
        <p:txBody>
          <a:bodyPr wrap="square" lIns="0" tIns="0" rIns="0" bIns="0" rtlCol="0" anchor="ctr"/>
          <a:lstStyle/>
          <a:p>
            <a:pPr algn="ctr" indent="0" marL="0">
              <a:buNone/>
            </a:pPr>
            <a:r>
              <a:rPr lang="en-US" sz="1800" b="1" dirty="0">
                <a:solidFill>
                  <a:srgbClr val="17A398"/>
                </a:solidFill>
                <a:latin typeface="Cambria" pitchFamily="34" charset="0"/>
                <a:ea typeface="Cambria" pitchFamily="34" charset="-122"/>
                <a:cs typeface="Cambria" pitchFamily="34" charset="-120"/>
              </a:rPr>
              <a:t>adjacent</a:t>
            </a:r>
            <a:endParaRPr lang="en-US" sz="1800" dirty="0"/>
          </a:p>
        </p:txBody>
      </p:sp>
      <p:sp>
        <p:nvSpPr>
          <p:cNvPr id="11" name="lbl_88"/>
          <p:cNvSpPr txBox="1"/>
          <p:nvPr/>
        </p:nvSpPr>
        <p:spPr>
          <a:xfrm>
            <a:off x="-315008" y="2140917"/>
            <a:ext cx="2011680" cy="365760"/>
          </a:xfrm>
          <a:prstGeom prst="rect">
            <a:avLst/>
          </a:prstGeom>
          <a:noFill/>
          <a:ln/>
        </p:spPr>
        <p:txBody>
          <a:bodyPr wrap="square" lIns="0" tIns="0" rIns="0" bIns="0" rtlCol="0" anchor="ctr"/>
          <a:lstStyle/>
          <a:p>
            <a:pPr algn="ctr" indent="0" marL="0">
              <a:buNone/>
            </a:pPr>
            <a:r>
              <a:rPr lang="en-US" sz="1800" b="1" dirty="0">
                <a:solidFill>
                  <a:srgbClr val="7B3FA0"/>
                </a:solidFill>
                <a:latin typeface="Cambria" pitchFamily="34" charset="0"/>
                <a:ea typeface="Cambria" pitchFamily="34" charset="-122"/>
                <a:cs typeface="Cambria" pitchFamily="34" charset="-120"/>
              </a:rPr>
              <a:t>opposite</a:t>
            </a:r>
            <a:endParaRPr lang="en-US" sz="1800" dirty="0"/>
          </a:p>
        </p:txBody>
      </p:sp>
      <p:sp>
        <p:nvSpPr>
          <p:cNvPr id="12" name="lbl_89"/>
          <p:cNvSpPr txBox="1"/>
          <p:nvPr/>
        </p:nvSpPr>
        <p:spPr>
          <a:xfrm>
            <a:off x="2361639" y="1888565"/>
            <a:ext cx="2011680" cy="365760"/>
          </a:xfrm>
          <a:prstGeom prst="rect">
            <a:avLst/>
          </a:prstGeom>
          <a:noFill/>
          <a:ln/>
        </p:spPr>
        <p:txBody>
          <a:bodyPr wrap="square" lIns="0" tIns="0" rIns="0" bIns="0" rtlCol="0" anchor="ctr"/>
          <a:lstStyle/>
          <a:p>
            <a:pPr algn="ctr" indent="0" marL="0">
              <a:buNone/>
            </a:pPr>
            <a:r>
              <a:rPr lang="en-US" sz="1800" b="1" dirty="0">
                <a:solidFill>
                  <a:srgbClr val="E4572E"/>
                </a:solidFill>
                <a:latin typeface="Cambria" pitchFamily="34" charset="0"/>
                <a:ea typeface="Cambria" pitchFamily="34" charset="-122"/>
                <a:cs typeface="Cambria" pitchFamily="34" charset="-120"/>
              </a:rPr>
              <a:t>hypotenuse</a:t>
            </a:r>
            <a:endParaRPr lang="en-US" sz="1800" dirty="0"/>
          </a:p>
        </p:txBody>
      </p:sp>
      <p:sp>
        <p:nvSpPr>
          <p:cNvPr id="13" name="card_90"/>
          <p:cNvSpPr/>
          <p:nvPr/>
        </p:nvSpPr>
        <p:spPr>
          <a:xfrm>
            <a:off x="4846320" y="1188720"/>
            <a:ext cx="3840480" cy="914400"/>
          </a:xfrm>
          <a:prstGeom prst="roundRect">
            <a:avLst>
              <a:gd name="adj" fmla="val 12000"/>
            </a:avLst>
          </a:prstGeom>
          <a:solidFill>
            <a:schemeClr val="bg2"/>
          </a:solidFill>
          <a:ln/>
        </p:spPr>
      </p:sp>
      <p:sp>
        <p:nvSpPr>
          <p:cNvPr id="14" name="dot_91"/>
          <p:cNvSpPr/>
          <p:nvPr/>
        </p:nvSpPr>
        <p:spPr>
          <a:xfrm>
            <a:off x="5029200" y="1463040"/>
            <a:ext cx="365760" cy="365760"/>
          </a:xfrm>
          <a:prstGeom prst="ellipse">
            <a:avLst/>
          </a:prstGeom>
          <a:solidFill>
            <a:srgbClr val="E4572E"/>
          </a:solidFill>
          <a:ln/>
        </p:spPr>
      </p:sp>
      <p:sp>
        <p:nvSpPr>
          <p:cNvPr id="15" name="txt_92"/>
          <p:cNvSpPr txBox="1"/>
          <p:nvPr/>
        </p:nvSpPr>
        <p:spPr>
          <a:xfrm>
            <a:off x="5577840" y="1280160"/>
            <a:ext cx="2926080" cy="320040"/>
          </a:xfrm>
          <a:prstGeom prst="rect">
            <a:avLst/>
          </a:prstGeom>
          <a:noFill/>
          <a:ln/>
        </p:spPr>
        <p:txBody>
          <a:bodyPr wrap="square" lIns="0" tIns="0" rIns="0" bIns="0" rtlCol="0" anchor="t"/>
          <a:lstStyle/>
          <a:p>
            <a:pPr indent="0" marL="0">
              <a:buNone/>
            </a:pPr>
            <a:r>
              <a:rPr lang="en-US" sz="1800" b="1" dirty="0">
                <a:solidFill>
                  <a:srgbClr val="E4572E"/>
                </a:solidFill>
              </a:rPr>
              <a:t>Hypotenuse (H)</a:t>
            </a:r>
            <a:endParaRPr lang="en-US" sz="1800" dirty="0"/>
          </a:p>
        </p:txBody>
      </p:sp>
      <p:sp>
        <p:nvSpPr>
          <p:cNvPr id="16" name="txt_93"/>
          <p:cNvSpPr txBox="1"/>
          <p:nvPr/>
        </p:nvSpPr>
        <p:spPr>
          <a:xfrm>
            <a:off x="5577840" y="1609344"/>
            <a:ext cx="3017520" cy="457200"/>
          </a:xfrm>
          <a:prstGeom prst="rect">
            <a:avLst/>
          </a:prstGeom>
          <a:noFill/>
          <a:ln/>
        </p:spPr>
        <p:txBody>
          <a:bodyPr wrap="square" lIns="0" tIns="0" rIns="0" bIns="0" rtlCol="0" anchor="t"/>
          <a:lstStyle/>
          <a:p>
            <a:pPr indent="0" marL="0">
              <a:buNone/>
            </a:pPr>
            <a:r>
              <a:rPr lang="en-US" sz="1400" dirty="0">
                <a:solidFill>
                  <a:schemeClr val="tx2"/>
                </a:solidFill>
              </a:rPr>
              <a:t>The longest side, opposite the right angle. It never changes.</a:t>
            </a:r>
            <a:endParaRPr lang="en-US" sz="1400" dirty="0"/>
          </a:p>
        </p:txBody>
      </p:sp>
      <p:sp>
        <p:nvSpPr>
          <p:cNvPr id="17" name="card_94"/>
          <p:cNvSpPr/>
          <p:nvPr/>
        </p:nvSpPr>
        <p:spPr>
          <a:xfrm>
            <a:off x="4846320" y="2286000"/>
            <a:ext cx="3840480" cy="914400"/>
          </a:xfrm>
          <a:prstGeom prst="roundRect">
            <a:avLst>
              <a:gd name="adj" fmla="val 12000"/>
            </a:avLst>
          </a:prstGeom>
          <a:solidFill>
            <a:schemeClr val="bg2"/>
          </a:solidFill>
          <a:ln/>
        </p:spPr>
      </p:sp>
      <p:sp>
        <p:nvSpPr>
          <p:cNvPr id="18" name="dot_95"/>
          <p:cNvSpPr/>
          <p:nvPr/>
        </p:nvSpPr>
        <p:spPr>
          <a:xfrm>
            <a:off x="5029200" y="2560320"/>
            <a:ext cx="365760" cy="365760"/>
          </a:xfrm>
          <a:prstGeom prst="ellipse">
            <a:avLst/>
          </a:prstGeom>
          <a:solidFill>
            <a:srgbClr val="7B3FA0"/>
          </a:solidFill>
          <a:ln/>
        </p:spPr>
      </p:sp>
      <p:sp>
        <p:nvSpPr>
          <p:cNvPr id="19" name="txt_96"/>
          <p:cNvSpPr txBox="1"/>
          <p:nvPr/>
        </p:nvSpPr>
        <p:spPr>
          <a:xfrm>
            <a:off x="5577840" y="2377440"/>
            <a:ext cx="2926080" cy="320040"/>
          </a:xfrm>
          <a:prstGeom prst="rect">
            <a:avLst/>
          </a:prstGeom>
          <a:noFill/>
          <a:ln/>
        </p:spPr>
        <p:txBody>
          <a:bodyPr wrap="square" lIns="0" tIns="0" rIns="0" bIns="0" rtlCol="0" anchor="t"/>
          <a:lstStyle/>
          <a:p>
            <a:pPr indent="0" marL="0">
              <a:buNone/>
            </a:pPr>
            <a:r>
              <a:rPr lang="en-US" sz="1800" b="1" dirty="0">
                <a:solidFill>
                  <a:srgbClr val="7B3FA0"/>
                </a:solidFill>
              </a:rPr>
              <a:t>Opposite (O)</a:t>
            </a:r>
            <a:endParaRPr lang="en-US" sz="1800" dirty="0"/>
          </a:p>
        </p:txBody>
      </p:sp>
      <p:sp>
        <p:nvSpPr>
          <p:cNvPr id="20" name="txt_97"/>
          <p:cNvSpPr txBox="1"/>
          <p:nvPr/>
        </p:nvSpPr>
        <p:spPr>
          <a:xfrm>
            <a:off x="5577840" y="2706624"/>
            <a:ext cx="3017520" cy="457200"/>
          </a:xfrm>
          <a:prstGeom prst="rect">
            <a:avLst/>
          </a:prstGeom>
          <a:noFill/>
          <a:ln/>
        </p:spPr>
        <p:txBody>
          <a:bodyPr wrap="square" lIns="0" tIns="0" rIns="0" bIns="0" rtlCol="0" anchor="t"/>
          <a:lstStyle/>
          <a:p>
            <a:pPr indent="0" marL="0">
              <a:buNone/>
            </a:pPr>
            <a:r>
              <a:rPr lang="en-US" sz="1400" dirty="0">
                <a:solidFill>
                  <a:schemeClr val="tx2"/>
                </a:solidFill>
              </a:rPr>
              <a:t>The side opposite the angle θ you are working with.</a:t>
            </a:r>
            <a:endParaRPr lang="en-US" sz="1400" dirty="0"/>
          </a:p>
        </p:txBody>
      </p:sp>
      <p:sp>
        <p:nvSpPr>
          <p:cNvPr id="21" name="card_98"/>
          <p:cNvSpPr/>
          <p:nvPr/>
        </p:nvSpPr>
        <p:spPr>
          <a:xfrm>
            <a:off x="4846320" y="3383280"/>
            <a:ext cx="3840480" cy="914400"/>
          </a:xfrm>
          <a:prstGeom prst="roundRect">
            <a:avLst>
              <a:gd name="adj" fmla="val 12000"/>
            </a:avLst>
          </a:prstGeom>
          <a:solidFill>
            <a:schemeClr val="bg2"/>
          </a:solidFill>
          <a:ln/>
        </p:spPr>
      </p:sp>
      <p:sp>
        <p:nvSpPr>
          <p:cNvPr id="22" name="dot_99"/>
          <p:cNvSpPr/>
          <p:nvPr/>
        </p:nvSpPr>
        <p:spPr>
          <a:xfrm>
            <a:off x="5029200" y="3657600"/>
            <a:ext cx="365760" cy="365760"/>
          </a:xfrm>
          <a:prstGeom prst="ellipse">
            <a:avLst/>
          </a:prstGeom>
          <a:solidFill>
            <a:srgbClr val="17A398"/>
          </a:solidFill>
          <a:ln/>
        </p:spPr>
      </p:sp>
      <p:sp>
        <p:nvSpPr>
          <p:cNvPr id="23" name="txt_100"/>
          <p:cNvSpPr txBox="1"/>
          <p:nvPr/>
        </p:nvSpPr>
        <p:spPr>
          <a:xfrm>
            <a:off x="5577840" y="3474720"/>
            <a:ext cx="2926080" cy="320040"/>
          </a:xfrm>
          <a:prstGeom prst="rect">
            <a:avLst/>
          </a:prstGeom>
          <a:noFill/>
          <a:ln/>
        </p:spPr>
        <p:txBody>
          <a:bodyPr wrap="square" lIns="0" tIns="0" rIns="0" bIns="0" rtlCol="0" anchor="t"/>
          <a:lstStyle/>
          <a:p>
            <a:pPr indent="0" marL="0">
              <a:buNone/>
            </a:pPr>
            <a:r>
              <a:rPr lang="en-US" sz="1800" b="1" dirty="0">
                <a:solidFill>
                  <a:srgbClr val="17A398"/>
                </a:solidFill>
              </a:rPr>
              <a:t>Adjacent (A)</a:t>
            </a:r>
            <a:endParaRPr lang="en-US" sz="1800" dirty="0"/>
          </a:p>
        </p:txBody>
      </p:sp>
      <p:sp>
        <p:nvSpPr>
          <p:cNvPr id="24" name="txt_101"/>
          <p:cNvSpPr txBox="1"/>
          <p:nvPr/>
        </p:nvSpPr>
        <p:spPr>
          <a:xfrm>
            <a:off x="5577840" y="3803904"/>
            <a:ext cx="3017520" cy="457200"/>
          </a:xfrm>
          <a:prstGeom prst="rect">
            <a:avLst/>
          </a:prstGeom>
          <a:noFill/>
          <a:ln/>
        </p:spPr>
        <p:txBody>
          <a:bodyPr wrap="square" lIns="0" tIns="0" rIns="0" bIns="0" rtlCol="0" anchor="t"/>
          <a:lstStyle/>
          <a:p>
            <a:pPr indent="0" marL="0">
              <a:buNone/>
            </a:pPr>
            <a:r>
              <a:rPr lang="en-US" sz="1400" dirty="0">
                <a:solidFill>
                  <a:schemeClr val="tx2"/>
                </a:solidFill>
              </a:rPr>
              <a:t>The side next to θ that is not the hypotenuse.</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Label the sides</a:t>
            </a:r>
            <a:endParaRPr lang="en-US" sz="3200" dirty="0"/>
          </a:p>
        </p:txBody>
      </p:sp>
      <p:sp>
        <p:nvSpPr>
          <p:cNvPr id="3" name="poly_102"/>
          <p:cNvSpPr/>
          <p:nvPr/>
        </p:nvSpPr>
        <p:spPr>
          <a:xfrm>
            <a:off x="731520" y="1463040"/>
            <a:ext cx="2011680" cy="2286000"/>
          </a:xfrm>
          <a:custGeom>
            <a:avLst/>
            <a:gdLst/>
            <a:ahLst/>
            <a:cxnLst/>
            <a:rect l="l" t="t" r="r" b="b"/>
            <a:pathLst>
              <a:path w="2011680" h="2286000">
                <a:moveTo>
                  <a:pt x="0" y="2286000"/>
                </a:moveTo>
                <a:lnTo>
                  <a:pt x="2011680" y="2286000"/>
                </a:lnTo>
                <a:lnTo>
                  <a:pt x="0" y="0"/>
                </a:lnTo>
                <a:close/>
              </a:path>
            </a:pathLst>
          </a:custGeom>
          <a:solidFill>
            <a:srgbClr val="EEF2F8"/>
          </a:solidFill>
          <a:ln/>
        </p:spPr>
      </p:sp>
      <p:sp>
        <p:nvSpPr>
          <p:cNvPr id="4" name="line_103"/>
          <p:cNvSpPr/>
          <p:nvPr/>
        </p:nvSpPr>
        <p:spPr>
          <a:xfrm>
            <a:off x="731520" y="3749040"/>
            <a:ext cx="2011680" cy="914"/>
          </a:xfrm>
          <a:prstGeom prst="line">
            <a:avLst/>
          </a:prstGeom>
          <a:noFill/>
          <a:ln w="50800">
            <a:solidFill>
              <a:srgbClr val="3D4B63"/>
            </a:solidFill>
            <a:prstDash val="solid"/>
          </a:ln>
        </p:spPr>
      </p:sp>
      <p:sp>
        <p:nvSpPr>
          <p:cNvPr id="5" name="line_104"/>
          <p:cNvSpPr/>
          <p:nvPr/>
        </p:nvSpPr>
        <p:spPr>
          <a:xfrm>
            <a:off x="731520" y="1463040"/>
            <a:ext cx="914" cy="2286000"/>
          </a:xfrm>
          <a:prstGeom prst="line">
            <a:avLst/>
          </a:prstGeom>
          <a:noFill/>
          <a:ln w="50800">
            <a:solidFill>
              <a:srgbClr val="3D4B63"/>
            </a:solidFill>
            <a:prstDash val="solid"/>
          </a:ln>
        </p:spPr>
      </p:sp>
      <p:sp>
        <p:nvSpPr>
          <p:cNvPr id="6" name="line_105"/>
          <p:cNvSpPr/>
          <p:nvPr/>
        </p:nvSpPr>
        <p:spPr>
          <a:xfrm>
            <a:off x="731520" y="1463040"/>
            <a:ext cx="2011680" cy="2286000"/>
          </a:xfrm>
          <a:prstGeom prst="line">
            <a:avLst/>
          </a:prstGeom>
          <a:noFill/>
          <a:ln w="50800">
            <a:solidFill>
              <a:srgbClr val="3D4B63"/>
            </a:solidFill>
            <a:prstDash val="solid"/>
          </a:ln>
        </p:spPr>
      </p:sp>
      <p:sp>
        <p:nvSpPr>
          <p:cNvPr id="7" name="poly_106"/>
          <p:cNvSpPr/>
          <p:nvPr/>
        </p:nvSpPr>
        <p:spPr>
          <a:xfrm>
            <a:off x="731520" y="3602736"/>
            <a:ext cx="146304" cy="146304"/>
          </a:xfrm>
          <a:custGeom>
            <a:avLst/>
            <a:gdLst/>
            <a:ahLst/>
            <a:cxnLst/>
            <a:rect l="l" t="t" r="r" b="b"/>
            <a:pathLst>
              <a:path w="146304" h="146304">
                <a:moveTo>
                  <a:pt x="146304" y="146304"/>
                </a:moveTo>
                <a:lnTo>
                  <a:pt x="146304" y="0"/>
                </a:lnTo>
                <a:lnTo>
                  <a:pt x="0" y="0"/>
                </a:lnTo>
              </a:path>
            </a:pathLst>
          </a:custGeom>
          <a:ln w="15875">
            <a:solidFill>
              <a:srgbClr val="1B2A41"/>
            </a:solidFill>
            <a:prstDash val="solid"/>
          </a:ln>
        </p:spPr>
      </p:sp>
      <p:sp>
        <p:nvSpPr>
          <p:cNvPr id="8" name="poly_107"/>
          <p:cNvSpPr/>
          <p:nvPr/>
        </p:nvSpPr>
        <p:spPr>
          <a:xfrm>
            <a:off x="731520" y="1703298"/>
            <a:ext cx="211427" cy="79782"/>
          </a:xfrm>
          <a:custGeom>
            <a:avLst/>
            <a:gdLst/>
            <a:ahLst/>
            <a:cxnLst/>
            <a:rect l="l" t="t" r="r" b="b"/>
            <a:pathLst>
              <a:path w="211427" h="79782">
                <a:moveTo>
                  <a:pt x="0" y="79782"/>
                </a:moveTo>
                <a:lnTo>
                  <a:pt x="14430" y="79456"/>
                </a:lnTo>
                <a:lnTo>
                  <a:pt x="28831" y="78480"/>
                </a:lnTo>
                <a:lnTo>
                  <a:pt x="43173" y="76856"/>
                </a:lnTo>
                <a:lnTo>
                  <a:pt x="57427" y="74587"/>
                </a:lnTo>
                <a:lnTo>
                  <a:pt x="71564" y="71678"/>
                </a:lnTo>
                <a:lnTo>
                  <a:pt x="85556" y="68134"/>
                </a:lnTo>
                <a:lnTo>
                  <a:pt x="99374" y="63963"/>
                </a:lnTo>
                <a:lnTo>
                  <a:pt x="112990" y="59173"/>
                </a:lnTo>
                <a:lnTo>
                  <a:pt x="126376" y="53774"/>
                </a:lnTo>
                <a:lnTo>
                  <a:pt x="139504" y="47777"/>
                </a:lnTo>
                <a:lnTo>
                  <a:pt x="152349" y="41194"/>
                </a:lnTo>
                <a:lnTo>
                  <a:pt x="164885" y="34038"/>
                </a:lnTo>
                <a:lnTo>
                  <a:pt x="177084" y="26325"/>
                </a:lnTo>
                <a:lnTo>
                  <a:pt x="188924" y="18069"/>
                </a:lnTo>
                <a:lnTo>
                  <a:pt x="200380" y="9289"/>
                </a:lnTo>
                <a:lnTo>
                  <a:pt x="211427" y="0"/>
                </a:lnTo>
              </a:path>
            </a:pathLst>
          </a:custGeom>
          <a:ln w="19050">
            <a:solidFill>
              <a:srgbClr val="1B2A41"/>
            </a:solidFill>
            <a:prstDash val="solid"/>
          </a:ln>
        </p:spPr>
      </p:sp>
      <p:sp>
        <p:nvSpPr>
          <p:cNvPr id="9" name="lbl_108"/>
          <p:cNvSpPr txBox="1"/>
          <p:nvPr/>
        </p:nvSpPr>
        <p:spPr>
          <a:xfrm>
            <a:off x="-70939" y="1819136"/>
            <a:ext cx="2011680" cy="365760"/>
          </a:xfrm>
          <a:prstGeom prst="rect">
            <a:avLst/>
          </a:prstGeom>
          <a:noFill/>
          <a:ln/>
        </p:spPr>
        <p:txBody>
          <a:bodyPr wrap="square" lIns="0" tIns="0" rIns="0" bIns="0" rtlCol="0" anchor="ctr"/>
          <a:lstStyle/>
          <a:p>
            <a:pPr algn="ctr" indent="0" marL="0">
              <a:buNone/>
            </a:pPr>
            <a:r>
              <a:rPr lang="en-US" sz="1600" b="1" dirty="0">
                <a:solidFill>
                  <a:srgbClr val="1B2A41"/>
                </a:solidFill>
                <a:latin typeface="Cambria" pitchFamily="34" charset="0"/>
                <a:ea typeface="Cambria" pitchFamily="34" charset="-122"/>
                <a:cs typeface="Cambria" pitchFamily="34" charset="-120"/>
              </a:rPr>
              <a:t>θ</a:t>
            </a:r>
            <a:endParaRPr lang="en-US" sz="1600" dirty="0"/>
          </a:p>
        </p:txBody>
      </p:sp>
      <p:sp>
        <p:nvSpPr>
          <p:cNvPr id="10" name="poly_109"/>
          <p:cNvSpPr/>
          <p:nvPr/>
        </p:nvSpPr>
        <p:spPr>
          <a:xfrm>
            <a:off x="3566160" y="1554480"/>
            <a:ext cx="2011680" cy="2194560"/>
          </a:xfrm>
          <a:custGeom>
            <a:avLst/>
            <a:gdLst/>
            <a:ahLst/>
            <a:cxnLst/>
            <a:rect l="l" t="t" r="r" b="b"/>
            <a:pathLst>
              <a:path w="2011680" h="2194560">
                <a:moveTo>
                  <a:pt x="2011680" y="0"/>
                </a:moveTo>
                <a:lnTo>
                  <a:pt x="0" y="0"/>
                </a:lnTo>
                <a:lnTo>
                  <a:pt x="2011680" y="2194560"/>
                </a:lnTo>
                <a:close/>
              </a:path>
            </a:pathLst>
          </a:custGeom>
          <a:solidFill>
            <a:srgbClr val="EEF2F8"/>
          </a:solidFill>
          <a:ln/>
        </p:spPr>
      </p:sp>
      <p:sp>
        <p:nvSpPr>
          <p:cNvPr id="11" name="line_110"/>
          <p:cNvSpPr/>
          <p:nvPr/>
        </p:nvSpPr>
        <p:spPr>
          <a:xfrm>
            <a:off x="3566160" y="1554480"/>
            <a:ext cx="2011680" cy="914"/>
          </a:xfrm>
          <a:prstGeom prst="line">
            <a:avLst/>
          </a:prstGeom>
          <a:noFill/>
          <a:ln w="50800">
            <a:solidFill>
              <a:srgbClr val="3D4B63"/>
            </a:solidFill>
            <a:prstDash val="solid"/>
          </a:ln>
        </p:spPr>
      </p:sp>
      <p:sp>
        <p:nvSpPr>
          <p:cNvPr id="12" name="line_111"/>
          <p:cNvSpPr/>
          <p:nvPr/>
        </p:nvSpPr>
        <p:spPr>
          <a:xfrm>
            <a:off x="5577840" y="1554480"/>
            <a:ext cx="914" cy="2194560"/>
          </a:xfrm>
          <a:prstGeom prst="line">
            <a:avLst/>
          </a:prstGeom>
          <a:noFill/>
          <a:ln w="50800">
            <a:solidFill>
              <a:srgbClr val="3D4B63"/>
            </a:solidFill>
            <a:prstDash val="solid"/>
          </a:ln>
        </p:spPr>
      </p:sp>
      <p:sp>
        <p:nvSpPr>
          <p:cNvPr id="13" name="line_112"/>
          <p:cNvSpPr/>
          <p:nvPr/>
        </p:nvSpPr>
        <p:spPr>
          <a:xfrm>
            <a:off x="3566160" y="1554480"/>
            <a:ext cx="2011680" cy="2194560"/>
          </a:xfrm>
          <a:prstGeom prst="line">
            <a:avLst/>
          </a:prstGeom>
          <a:noFill/>
          <a:ln w="50800">
            <a:solidFill>
              <a:srgbClr val="3D4B63"/>
            </a:solidFill>
            <a:prstDash val="solid"/>
          </a:ln>
        </p:spPr>
      </p:sp>
      <p:sp>
        <p:nvSpPr>
          <p:cNvPr id="14" name="poly_113"/>
          <p:cNvSpPr/>
          <p:nvPr/>
        </p:nvSpPr>
        <p:spPr>
          <a:xfrm>
            <a:off x="5431536" y="1554480"/>
            <a:ext cx="146304" cy="146304"/>
          </a:xfrm>
          <a:custGeom>
            <a:avLst/>
            <a:gdLst/>
            <a:ahLst/>
            <a:cxnLst/>
            <a:rect l="l" t="t" r="r" b="b"/>
            <a:pathLst>
              <a:path w="146304" h="146304">
                <a:moveTo>
                  <a:pt x="0" y="0"/>
                </a:moveTo>
                <a:lnTo>
                  <a:pt x="0" y="146304"/>
                </a:lnTo>
                <a:lnTo>
                  <a:pt x="146304" y="146304"/>
                </a:lnTo>
              </a:path>
            </a:pathLst>
          </a:custGeom>
          <a:ln w="15875">
            <a:solidFill>
              <a:srgbClr val="1B2A41"/>
            </a:solidFill>
            <a:prstDash val="solid"/>
          </a:ln>
        </p:spPr>
      </p:sp>
      <p:sp>
        <p:nvSpPr>
          <p:cNvPr id="15" name="poly_114"/>
          <p:cNvSpPr/>
          <p:nvPr/>
        </p:nvSpPr>
        <p:spPr>
          <a:xfrm>
            <a:off x="3782419" y="1554480"/>
            <a:ext cx="103781" cy="235919"/>
          </a:xfrm>
          <a:custGeom>
            <a:avLst/>
            <a:gdLst/>
            <a:ahLst/>
            <a:cxnLst/>
            <a:rect l="l" t="t" r="r" b="b"/>
            <a:pathLst>
              <a:path w="103781" h="235919">
                <a:moveTo>
                  <a:pt x="103781" y="0"/>
                </a:moveTo>
                <a:lnTo>
                  <a:pt x="103352" y="16572"/>
                </a:lnTo>
                <a:lnTo>
                  <a:pt x="102065" y="33099"/>
                </a:lnTo>
                <a:lnTo>
                  <a:pt x="99924" y="49537"/>
                </a:lnTo>
                <a:lnTo>
                  <a:pt x="96935" y="65843"/>
                </a:lnTo>
                <a:lnTo>
                  <a:pt x="93105" y="81971"/>
                </a:lnTo>
                <a:lnTo>
                  <a:pt x="88446" y="97880"/>
                </a:lnTo>
                <a:lnTo>
                  <a:pt x="82969" y="113527"/>
                </a:lnTo>
                <a:lnTo>
                  <a:pt x="76689" y="128868"/>
                </a:lnTo>
                <a:lnTo>
                  <a:pt x="69623" y="143864"/>
                </a:lnTo>
                <a:lnTo>
                  <a:pt x="61791" y="158474"/>
                </a:lnTo>
                <a:lnTo>
                  <a:pt x="53212" y="172659"/>
                </a:lnTo>
                <a:lnTo>
                  <a:pt x="43910" y="186381"/>
                </a:lnTo>
                <a:lnTo>
                  <a:pt x="33910" y="199602"/>
                </a:lnTo>
                <a:lnTo>
                  <a:pt x="23239" y="212288"/>
                </a:lnTo>
                <a:lnTo>
                  <a:pt x="11926" y="224404"/>
                </a:lnTo>
                <a:lnTo>
                  <a:pt x="0" y="235919"/>
                </a:lnTo>
              </a:path>
            </a:pathLst>
          </a:custGeom>
          <a:ln w="19050">
            <a:solidFill>
              <a:srgbClr val="1B2A41"/>
            </a:solidFill>
            <a:prstDash val="solid"/>
          </a:ln>
        </p:spPr>
      </p:sp>
      <p:sp>
        <p:nvSpPr>
          <p:cNvPr id="16" name="lbl_115"/>
          <p:cNvSpPr txBox="1"/>
          <p:nvPr/>
        </p:nvSpPr>
        <p:spPr>
          <a:xfrm>
            <a:off x="3087626" y="1603563"/>
            <a:ext cx="2011680" cy="365760"/>
          </a:xfrm>
          <a:prstGeom prst="rect">
            <a:avLst/>
          </a:prstGeom>
          <a:noFill/>
          <a:ln/>
        </p:spPr>
        <p:txBody>
          <a:bodyPr wrap="square" lIns="0" tIns="0" rIns="0" bIns="0" rtlCol="0" anchor="ctr"/>
          <a:lstStyle/>
          <a:p>
            <a:pPr algn="ctr" indent="0" marL="0">
              <a:buNone/>
            </a:pPr>
            <a:r>
              <a:rPr lang="en-US" sz="1600" b="1" dirty="0">
                <a:solidFill>
                  <a:srgbClr val="1B2A41"/>
                </a:solidFill>
                <a:latin typeface="Cambria" pitchFamily="34" charset="0"/>
                <a:ea typeface="Cambria" pitchFamily="34" charset="-122"/>
                <a:cs typeface="Cambria" pitchFamily="34" charset="-120"/>
              </a:rPr>
              <a:t>θ</a:t>
            </a:r>
            <a:endParaRPr lang="en-US" sz="1600" dirty="0"/>
          </a:p>
        </p:txBody>
      </p:sp>
      <p:sp>
        <p:nvSpPr>
          <p:cNvPr id="17" name="poly_116"/>
          <p:cNvSpPr/>
          <p:nvPr/>
        </p:nvSpPr>
        <p:spPr>
          <a:xfrm>
            <a:off x="6400800" y="2011680"/>
            <a:ext cx="2011680" cy="1828800"/>
          </a:xfrm>
          <a:custGeom>
            <a:avLst/>
            <a:gdLst/>
            <a:ahLst/>
            <a:cxnLst/>
            <a:rect l="l" t="t" r="r" b="b"/>
            <a:pathLst>
              <a:path w="2011680" h="1828800">
                <a:moveTo>
                  <a:pt x="2011680" y="1828800"/>
                </a:moveTo>
                <a:lnTo>
                  <a:pt x="0" y="1828800"/>
                </a:lnTo>
                <a:lnTo>
                  <a:pt x="2011680" y="0"/>
                </a:lnTo>
                <a:close/>
              </a:path>
            </a:pathLst>
          </a:custGeom>
          <a:solidFill>
            <a:srgbClr val="EEF2F8"/>
          </a:solidFill>
          <a:ln/>
        </p:spPr>
      </p:sp>
      <p:sp>
        <p:nvSpPr>
          <p:cNvPr id="18" name="line_117"/>
          <p:cNvSpPr/>
          <p:nvPr/>
        </p:nvSpPr>
        <p:spPr>
          <a:xfrm>
            <a:off x="6400800" y="3840480"/>
            <a:ext cx="2011680" cy="914"/>
          </a:xfrm>
          <a:prstGeom prst="line">
            <a:avLst/>
          </a:prstGeom>
          <a:noFill/>
          <a:ln w="50800">
            <a:solidFill>
              <a:srgbClr val="3D4B63"/>
            </a:solidFill>
            <a:prstDash val="solid"/>
          </a:ln>
        </p:spPr>
      </p:sp>
      <p:sp>
        <p:nvSpPr>
          <p:cNvPr id="19" name="line_118"/>
          <p:cNvSpPr/>
          <p:nvPr/>
        </p:nvSpPr>
        <p:spPr>
          <a:xfrm>
            <a:off x="8412480" y="2011680"/>
            <a:ext cx="914" cy="1828800"/>
          </a:xfrm>
          <a:prstGeom prst="line">
            <a:avLst/>
          </a:prstGeom>
          <a:noFill/>
          <a:ln w="50800">
            <a:solidFill>
              <a:srgbClr val="3D4B63"/>
            </a:solidFill>
            <a:prstDash val="solid"/>
          </a:ln>
        </p:spPr>
      </p:sp>
      <p:sp>
        <p:nvSpPr>
          <p:cNvPr id="20" name="line_119"/>
          <p:cNvSpPr/>
          <p:nvPr/>
        </p:nvSpPr>
        <p:spPr>
          <a:xfrm flipV="1">
            <a:off x="6400800" y="2011680"/>
            <a:ext cx="2011680" cy="1828800"/>
          </a:xfrm>
          <a:prstGeom prst="line">
            <a:avLst/>
          </a:prstGeom>
          <a:noFill/>
          <a:ln w="50800">
            <a:solidFill>
              <a:srgbClr val="3D4B63"/>
            </a:solidFill>
            <a:prstDash val="solid"/>
          </a:ln>
        </p:spPr>
      </p:sp>
      <p:sp>
        <p:nvSpPr>
          <p:cNvPr id="21" name="poly_120"/>
          <p:cNvSpPr/>
          <p:nvPr/>
        </p:nvSpPr>
        <p:spPr>
          <a:xfrm>
            <a:off x="8266176" y="3694176"/>
            <a:ext cx="146304" cy="146304"/>
          </a:xfrm>
          <a:custGeom>
            <a:avLst/>
            <a:gdLst/>
            <a:ahLst/>
            <a:cxnLst/>
            <a:rect l="l" t="t" r="r" b="b"/>
            <a:pathLst>
              <a:path w="146304" h="146304">
                <a:moveTo>
                  <a:pt x="0" y="146304"/>
                </a:moveTo>
                <a:lnTo>
                  <a:pt x="0" y="0"/>
                </a:lnTo>
                <a:lnTo>
                  <a:pt x="146304" y="0"/>
                </a:lnTo>
              </a:path>
            </a:pathLst>
          </a:custGeom>
          <a:ln w="15875">
            <a:solidFill>
              <a:srgbClr val="1B2A41"/>
            </a:solidFill>
            <a:prstDash val="solid"/>
          </a:ln>
        </p:spPr>
      </p:sp>
      <p:sp>
        <p:nvSpPr>
          <p:cNvPr id="22" name="poly_121"/>
          <p:cNvSpPr/>
          <p:nvPr/>
        </p:nvSpPr>
        <p:spPr>
          <a:xfrm>
            <a:off x="8175670" y="2226962"/>
            <a:ext cx="236810" cy="104758"/>
          </a:xfrm>
          <a:custGeom>
            <a:avLst/>
            <a:gdLst/>
            <a:ahLst/>
            <a:cxnLst/>
            <a:rect l="l" t="t" r="r" b="b"/>
            <a:pathLst>
              <a:path w="236810" h="104758">
                <a:moveTo>
                  <a:pt x="236810" y="104758"/>
                </a:moveTo>
                <a:lnTo>
                  <a:pt x="220156" y="104324"/>
                </a:lnTo>
                <a:lnTo>
                  <a:pt x="203547" y="103025"/>
                </a:lnTo>
                <a:lnTo>
                  <a:pt x="187028" y="100862"/>
                </a:lnTo>
                <a:lnTo>
                  <a:pt x="170644" y="97843"/>
                </a:lnTo>
                <a:lnTo>
                  <a:pt x="154440" y="93976"/>
                </a:lnTo>
                <a:lnTo>
                  <a:pt x="138458" y="89271"/>
                </a:lnTo>
                <a:lnTo>
                  <a:pt x="122743" y="83740"/>
                </a:lnTo>
                <a:lnTo>
                  <a:pt x="107337" y="77399"/>
                </a:lnTo>
                <a:lnTo>
                  <a:pt x="92282" y="70265"/>
                </a:lnTo>
                <a:lnTo>
                  <a:pt x="77619" y="62357"/>
                </a:lnTo>
                <a:lnTo>
                  <a:pt x="63387" y="53697"/>
                </a:lnTo>
                <a:lnTo>
                  <a:pt x="49624" y="44308"/>
                </a:lnTo>
                <a:lnTo>
                  <a:pt x="36370" y="34215"/>
                </a:lnTo>
                <a:lnTo>
                  <a:pt x="23658" y="23447"/>
                </a:lnTo>
                <a:lnTo>
                  <a:pt x="11524" y="12031"/>
                </a:lnTo>
                <a:lnTo>
                  <a:pt x="0" y="0"/>
                </a:lnTo>
              </a:path>
            </a:pathLst>
          </a:custGeom>
          <a:ln w="19050">
            <a:solidFill>
              <a:srgbClr val="1B2A41"/>
            </a:solidFill>
            <a:prstDash val="solid"/>
          </a:ln>
        </p:spPr>
      </p:sp>
      <p:sp>
        <p:nvSpPr>
          <p:cNvPr id="23" name="lbl_122"/>
          <p:cNvSpPr txBox="1"/>
          <p:nvPr/>
        </p:nvSpPr>
        <p:spPr>
          <a:xfrm>
            <a:off x="7173588" y="2355626"/>
            <a:ext cx="2011680" cy="365760"/>
          </a:xfrm>
          <a:prstGeom prst="rect">
            <a:avLst/>
          </a:prstGeom>
          <a:noFill/>
          <a:ln/>
        </p:spPr>
        <p:txBody>
          <a:bodyPr wrap="square" lIns="0" tIns="0" rIns="0" bIns="0" rtlCol="0" anchor="ctr"/>
          <a:lstStyle/>
          <a:p>
            <a:pPr algn="ctr" indent="0" marL="0">
              <a:buNone/>
            </a:pPr>
            <a:r>
              <a:rPr lang="en-US" sz="1600" b="1" dirty="0">
                <a:solidFill>
                  <a:srgbClr val="1B2A41"/>
                </a:solidFill>
                <a:latin typeface="Cambria" pitchFamily="34" charset="0"/>
                <a:ea typeface="Cambria" pitchFamily="34" charset="-122"/>
                <a:cs typeface="Cambria" pitchFamily="34" charset="-120"/>
              </a:rPr>
              <a:t>θ</a:t>
            </a:r>
            <a:endParaRPr lang="en-US" sz="1600" dirty="0"/>
          </a:p>
        </p:txBody>
      </p:sp>
      <p:sp>
        <p:nvSpPr>
          <p:cNvPr id="24" name="badge_123"/>
          <p:cNvSpPr/>
          <p:nvPr/>
        </p:nvSpPr>
        <p:spPr>
          <a:xfrm>
            <a:off x="274320" y="1097280"/>
            <a:ext cx="365760" cy="365760"/>
          </a:xfrm>
          <a:prstGeom prst="ellipse">
            <a:avLst/>
          </a:prstGeom>
          <a:solidFill>
            <a:schemeClr val="accent4"/>
          </a:solidFill>
          <a:ln/>
        </p:spPr>
      </p:sp>
      <p:sp>
        <p:nvSpPr>
          <p:cNvPr id="25" name="badgeTxt_124"/>
          <p:cNvSpPr txBox="1"/>
          <p:nvPr/>
        </p:nvSpPr>
        <p:spPr>
          <a:xfrm>
            <a:off x="274320" y="1097280"/>
            <a:ext cx="365760" cy="365760"/>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26" name="badge_125"/>
          <p:cNvSpPr/>
          <p:nvPr/>
        </p:nvSpPr>
        <p:spPr>
          <a:xfrm>
            <a:off x="3108960" y="1097280"/>
            <a:ext cx="365760" cy="365760"/>
          </a:xfrm>
          <a:prstGeom prst="ellipse">
            <a:avLst/>
          </a:prstGeom>
          <a:solidFill>
            <a:schemeClr val="accent4"/>
          </a:solidFill>
          <a:ln/>
        </p:spPr>
      </p:sp>
      <p:sp>
        <p:nvSpPr>
          <p:cNvPr id="27" name="badgeTxt_126"/>
          <p:cNvSpPr txBox="1"/>
          <p:nvPr/>
        </p:nvSpPr>
        <p:spPr>
          <a:xfrm>
            <a:off x="3108960" y="1097280"/>
            <a:ext cx="365760" cy="365760"/>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28" name="badge_127"/>
          <p:cNvSpPr/>
          <p:nvPr/>
        </p:nvSpPr>
        <p:spPr>
          <a:xfrm>
            <a:off x="6035040" y="1097280"/>
            <a:ext cx="365760" cy="365760"/>
          </a:xfrm>
          <a:prstGeom prst="ellipse">
            <a:avLst/>
          </a:prstGeom>
          <a:solidFill>
            <a:schemeClr val="accent4"/>
          </a:solidFill>
          <a:ln/>
        </p:spPr>
      </p:sp>
      <p:sp>
        <p:nvSpPr>
          <p:cNvPr id="29" name="badgeTxt_128"/>
          <p:cNvSpPr txBox="1"/>
          <p:nvPr/>
        </p:nvSpPr>
        <p:spPr>
          <a:xfrm>
            <a:off x="6035040" y="1097280"/>
            <a:ext cx="365760" cy="365760"/>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30" name="txt_129"/>
          <p:cNvSpPr txBox="1"/>
          <p:nvPr/>
        </p:nvSpPr>
        <p:spPr>
          <a:xfrm>
            <a:off x="457200" y="4343400"/>
            <a:ext cx="8229600" cy="320040"/>
          </a:xfrm>
          <a:prstGeom prst="rect">
            <a:avLst/>
          </a:prstGeom>
          <a:noFill/>
          <a:ln/>
        </p:spPr>
        <p:txBody>
          <a:bodyPr wrap="square" lIns="0" tIns="0" rIns="0" bIns="0" rtlCol="0" anchor="t"/>
          <a:lstStyle/>
          <a:p>
            <a:pPr indent="0" marL="0">
              <a:buNone/>
            </a:pPr>
            <a:r>
              <a:rPr lang="en-US" sz="1400" dirty="0">
                <a:solidFill>
                  <a:schemeClr val="tx2"/>
                </a:solidFill>
              </a:rPr>
              <a:t>Copy each triangle and label H, O and A.</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Label the sides: answers</a:t>
            </a:r>
            <a:endParaRPr lang="en-US" sz="3200" dirty="0"/>
          </a:p>
        </p:txBody>
      </p:sp>
      <p:sp>
        <p:nvSpPr>
          <p:cNvPr id="3" name="poly_130"/>
          <p:cNvSpPr/>
          <p:nvPr/>
        </p:nvSpPr>
        <p:spPr>
          <a:xfrm>
            <a:off x="731520" y="1463040"/>
            <a:ext cx="2011680" cy="2286000"/>
          </a:xfrm>
          <a:custGeom>
            <a:avLst/>
            <a:gdLst/>
            <a:ahLst/>
            <a:cxnLst/>
            <a:rect l="l" t="t" r="r" b="b"/>
            <a:pathLst>
              <a:path w="2011680" h="2286000">
                <a:moveTo>
                  <a:pt x="0" y="2286000"/>
                </a:moveTo>
                <a:lnTo>
                  <a:pt x="2011680" y="2286000"/>
                </a:lnTo>
                <a:lnTo>
                  <a:pt x="0" y="0"/>
                </a:lnTo>
                <a:close/>
              </a:path>
            </a:pathLst>
          </a:custGeom>
          <a:solidFill>
            <a:srgbClr val="EEF2F8"/>
          </a:solidFill>
          <a:ln/>
        </p:spPr>
      </p:sp>
      <p:sp>
        <p:nvSpPr>
          <p:cNvPr id="4" name="line_131"/>
          <p:cNvSpPr/>
          <p:nvPr/>
        </p:nvSpPr>
        <p:spPr>
          <a:xfrm>
            <a:off x="731520" y="3749040"/>
            <a:ext cx="2011680" cy="914"/>
          </a:xfrm>
          <a:prstGeom prst="line">
            <a:avLst/>
          </a:prstGeom>
          <a:noFill/>
          <a:ln w="50800">
            <a:solidFill>
              <a:srgbClr val="7B3FA0"/>
            </a:solidFill>
            <a:prstDash val="solid"/>
          </a:ln>
        </p:spPr>
      </p:sp>
      <p:sp>
        <p:nvSpPr>
          <p:cNvPr id="5" name="line_132"/>
          <p:cNvSpPr/>
          <p:nvPr/>
        </p:nvSpPr>
        <p:spPr>
          <a:xfrm>
            <a:off x="731520" y="1463040"/>
            <a:ext cx="914" cy="2286000"/>
          </a:xfrm>
          <a:prstGeom prst="line">
            <a:avLst/>
          </a:prstGeom>
          <a:noFill/>
          <a:ln w="50800">
            <a:solidFill>
              <a:srgbClr val="17A398"/>
            </a:solidFill>
            <a:prstDash val="solid"/>
          </a:ln>
        </p:spPr>
      </p:sp>
      <p:sp>
        <p:nvSpPr>
          <p:cNvPr id="6" name="line_133"/>
          <p:cNvSpPr/>
          <p:nvPr/>
        </p:nvSpPr>
        <p:spPr>
          <a:xfrm>
            <a:off x="731520" y="1463040"/>
            <a:ext cx="2011680" cy="2286000"/>
          </a:xfrm>
          <a:prstGeom prst="line">
            <a:avLst/>
          </a:prstGeom>
          <a:noFill/>
          <a:ln w="50800">
            <a:solidFill>
              <a:srgbClr val="E4572E"/>
            </a:solidFill>
            <a:prstDash val="solid"/>
          </a:ln>
        </p:spPr>
      </p:sp>
      <p:sp>
        <p:nvSpPr>
          <p:cNvPr id="7" name="poly_134"/>
          <p:cNvSpPr/>
          <p:nvPr/>
        </p:nvSpPr>
        <p:spPr>
          <a:xfrm>
            <a:off x="731520" y="3602736"/>
            <a:ext cx="146304" cy="146304"/>
          </a:xfrm>
          <a:custGeom>
            <a:avLst/>
            <a:gdLst/>
            <a:ahLst/>
            <a:cxnLst/>
            <a:rect l="l" t="t" r="r" b="b"/>
            <a:pathLst>
              <a:path w="146304" h="146304">
                <a:moveTo>
                  <a:pt x="146304" y="146304"/>
                </a:moveTo>
                <a:lnTo>
                  <a:pt x="146304" y="0"/>
                </a:lnTo>
                <a:lnTo>
                  <a:pt x="0" y="0"/>
                </a:lnTo>
              </a:path>
            </a:pathLst>
          </a:custGeom>
          <a:ln w="15875">
            <a:solidFill>
              <a:srgbClr val="1B2A41"/>
            </a:solidFill>
            <a:prstDash val="solid"/>
          </a:ln>
        </p:spPr>
      </p:sp>
      <p:sp>
        <p:nvSpPr>
          <p:cNvPr id="8" name="poly_135"/>
          <p:cNvSpPr/>
          <p:nvPr/>
        </p:nvSpPr>
        <p:spPr>
          <a:xfrm>
            <a:off x="731520" y="1703298"/>
            <a:ext cx="211427" cy="79782"/>
          </a:xfrm>
          <a:custGeom>
            <a:avLst/>
            <a:gdLst/>
            <a:ahLst/>
            <a:cxnLst/>
            <a:rect l="l" t="t" r="r" b="b"/>
            <a:pathLst>
              <a:path w="211427" h="79782">
                <a:moveTo>
                  <a:pt x="0" y="79782"/>
                </a:moveTo>
                <a:lnTo>
                  <a:pt x="14430" y="79456"/>
                </a:lnTo>
                <a:lnTo>
                  <a:pt x="28831" y="78480"/>
                </a:lnTo>
                <a:lnTo>
                  <a:pt x="43173" y="76856"/>
                </a:lnTo>
                <a:lnTo>
                  <a:pt x="57427" y="74587"/>
                </a:lnTo>
                <a:lnTo>
                  <a:pt x="71564" y="71678"/>
                </a:lnTo>
                <a:lnTo>
                  <a:pt x="85556" y="68134"/>
                </a:lnTo>
                <a:lnTo>
                  <a:pt x="99374" y="63963"/>
                </a:lnTo>
                <a:lnTo>
                  <a:pt x="112990" y="59173"/>
                </a:lnTo>
                <a:lnTo>
                  <a:pt x="126376" y="53774"/>
                </a:lnTo>
                <a:lnTo>
                  <a:pt x="139504" y="47777"/>
                </a:lnTo>
                <a:lnTo>
                  <a:pt x="152349" y="41194"/>
                </a:lnTo>
                <a:lnTo>
                  <a:pt x="164885" y="34038"/>
                </a:lnTo>
                <a:lnTo>
                  <a:pt x="177084" y="26325"/>
                </a:lnTo>
                <a:lnTo>
                  <a:pt x="188924" y="18069"/>
                </a:lnTo>
                <a:lnTo>
                  <a:pt x="200380" y="9289"/>
                </a:lnTo>
                <a:lnTo>
                  <a:pt x="211427" y="0"/>
                </a:lnTo>
              </a:path>
            </a:pathLst>
          </a:custGeom>
          <a:ln w="19050">
            <a:solidFill>
              <a:srgbClr val="1B2A41"/>
            </a:solidFill>
            <a:prstDash val="solid"/>
          </a:ln>
        </p:spPr>
      </p:sp>
      <p:sp>
        <p:nvSpPr>
          <p:cNvPr id="9" name="lbl_136"/>
          <p:cNvSpPr txBox="1"/>
          <p:nvPr/>
        </p:nvSpPr>
        <p:spPr>
          <a:xfrm>
            <a:off x="-70939" y="1819136"/>
            <a:ext cx="2011680" cy="365760"/>
          </a:xfrm>
          <a:prstGeom prst="rect">
            <a:avLst/>
          </a:prstGeom>
          <a:noFill/>
          <a:ln/>
        </p:spPr>
        <p:txBody>
          <a:bodyPr wrap="square" lIns="0" tIns="0" rIns="0" bIns="0" rtlCol="0" anchor="ctr"/>
          <a:lstStyle/>
          <a:p>
            <a:pPr algn="ctr" indent="0" marL="0">
              <a:buNone/>
            </a:pPr>
            <a:r>
              <a:rPr lang="en-US" sz="1600" b="1" dirty="0">
                <a:solidFill>
                  <a:srgbClr val="1B2A41"/>
                </a:solidFill>
                <a:latin typeface="Cambria" pitchFamily="34" charset="0"/>
                <a:ea typeface="Cambria" pitchFamily="34" charset="-122"/>
                <a:cs typeface="Cambria" pitchFamily="34" charset="-120"/>
              </a:rPr>
              <a:t>θ</a:t>
            </a:r>
            <a:endParaRPr lang="en-US" sz="1600" dirty="0"/>
          </a:p>
        </p:txBody>
      </p:sp>
      <p:sp>
        <p:nvSpPr>
          <p:cNvPr id="10" name="lbl_137"/>
          <p:cNvSpPr txBox="1"/>
          <p:nvPr/>
        </p:nvSpPr>
        <p:spPr>
          <a:xfrm>
            <a:off x="841999" y="3817249"/>
            <a:ext cx="2011680" cy="365760"/>
          </a:xfrm>
          <a:prstGeom prst="rect">
            <a:avLst/>
          </a:prstGeom>
          <a:noFill/>
          <a:ln/>
        </p:spPr>
        <p:txBody>
          <a:bodyPr wrap="square" lIns="0" tIns="0" rIns="0" bIns="0" rtlCol="0" anchor="ctr"/>
          <a:lstStyle/>
          <a:p>
            <a:pPr algn="ctr" indent="0" marL="0">
              <a:buNone/>
            </a:pPr>
            <a:r>
              <a:rPr lang="en-US" sz="1800" b="1" dirty="0">
                <a:solidFill>
                  <a:srgbClr val="7B3FA0"/>
                </a:solidFill>
                <a:latin typeface="Cambria" pitchFamily="34" charset="0"/>
                <a:ea typeface="Cambria" pitchFamily="34" charset="-122"/>
                <a:cs typeface="Cambria" pitchFamily="34" charset="-120"/>
              </a:rPr>
              <a:t>O</a:t>
            </a:r>
            <a:endParaRPr lang="en-US" sz="1800" dirty="0"/>
          </a:p>
        </p:txBody>
      </p:sp>
      <p:sp>
        <p:nvSpPr>
          <p:cNvPr id="11" name="lbl_138"/>
          <p:cNvSpPr txBox="1"/>
          <p:nvPr/>
        </p:nvSpPr>
        <p:spPr>
          <a:xfrm>
            <a:off x="-512829" y="2287643"/>
            <a:ext cx="2011680" cy="365760"/>
          </a:xfrm>
          <a:prstGeom prst="rect">
            <a:avLst/>
          </a:prstGeom>
          <a:noFill/>
          <a:ln/>
        </p:spPr>
        <p:txBody>
          <a:bodyPr wrap="square" lIns="0" tIns="0" rIns="0" bIns="0" rtlCol="0" anchor="ctr"/>
          <a:lstStyle/>
          <a:p>
            <a:pPr algn="ctr" indent="0" marL="0">
              <a:buNone/>
            </a:pPr>
            <a:r>
              <a:rPr lang="en-US" sz="1800" b="1" dirty="0">
                <a:solidFill>
                  <a:srgbClr val="17A398"/>
                </a:solidFill>
                <a:latin typeface="Cambria" pitchFamily="34" charset="0"/>
                <a:ea typeface="Cambria" pitchFamily="34" charset="-122"/>
                <a:cs typeface="Cambria" pitchFamily="34" charset="-120"/>
              </a:rPr>
              <a:t>A</a:t>
            </a:r>
            <a:endParaRPr lang="en-US" sz="1800" dirty="0"/>
          </a:p>
        </p:txBody>
      </p:sp>
      <p:sp>
        <p:nvSpPr>
          <p:cNvPr id="12" name="lbl_139"/>
          <p:cNvSpPr txBox="1"/>
          <p:nvPr/>
        </p:nvSpPr>
        <p:spPr>
          <a:xfrm>
            <a:off x="912743" y="2217224"/>
            <a:ext cx="2011680" cy="365760"/>
          </a:xfrm>
          <a:prstGeom prst="rect">
            <a:avLst/>
          </a:prstGeom>
          <a:noFill/>
          <a:ln/>
        </p:spPr>
        <p:txBody>
          <a:bodyPr wrap="square" lIns="0" tIns="0" rIns="0" bIns="0" rtlCol="0" anchor="ctr"/>
          <a:lstStyle/>
          <a:p>
            <a:pPr algn="ctr" indent="0" marL="0">
              <a:buNone/>
            </a:pPr>
            <a:r>
              <a:rPr lang="en-US" sz="1800" b="1" dirty="0">
                <a:solidFill>
                  <a:srgbClr val="E4572E"/>
                </a:solidFill>
                <a:latin typeface="Cambria" pitchFamily="34" charset="0"/>
                <a:ea typeface="Cambria" pitchFamily="34" charset="-122"/>
                <a:cs typeface="Cambria" pitchFamily="34" charset="-120"/>
              </a:rPr>
              <a:t>H</a:t>
            </a:r>
            <a:endParaRPr lang="en-US" sz="1800" dirty="0"/>
          </a:p>
        </p:txBody>
      </p:sp>
      <p:sp>
        <p:nvSpPr>
          <p:cNvPr id="13" name="poly_140"/>
          <p:cNvSpPr/>
          <p:nvPr/>
        </p:nvSpPr>
        <p:spPr>
          <a:xfrm>
            <a:off x="3566160" y="1554480"/>
            <a:ext cx="2011680" cy="2194560"/>
          </a:xfrm>
          <a:custGeom>
            <a:avLst/>
            <a:gdLst/>
            <a:ahLst/>
            <a:cxnLst/>
            <a:rect l="l" t="t" r="r" b="b"/>
            <a:pathLst>
              <a:path w="2011680" h="2194560">
                <a:moveTo>
                  <a:pt x="2011680" y="0"/>
                </a:moveTo>
                <a:lnTo>
                  <a:pt x="0" y="0"/>
                </a:lnTo>
                <a:lnTo>
                  <a:pt x="2011680" y="2194560"/>
                </a:lnTo>
                <a:close/>
              </a:path>
            </a:pathLst>
          </a:custGeom>
          <a:solidFill>
            <a:srgbClr val="EEF2F8"/>
          </a:solidFill>
          <a:ln/>
        </p:spPr>
      </p:sp>
      <p:sp>
        <p:nvSpPr>
          <p:cNvPr id="14" name="line_141"/>
          <p:cNvSpPr/>
          <p:nvPr/>
        </p:nvSpPr>
        <p:spPr>
          <a:xfrm>
            <a:off x="3566160" y="1554480"/>
            <a:ext cx="2011680" cy="914"/>
          </a:xfrm>
          <a:prstGeom prst="line">
            <a:avLst/>
          </a:prstGeom>
          <a:noFill/>
          <a:ln w="50800">
            <a:solidFill>
              <a:srgbClr val="17A398"/>
            </a:solidFill>
            <a:prstDash val="solid"/>
          </a:ln>
        </p:spPr>
      </p:sp>
      <p:sp>
        <p:nvSpPr>
          <p:cNvPr id="15" name="line_142"/>
          <p:cNvSpPr/>
          <p:nvPr/>
        </p:nvSpPr>
        <p:spPr>
          <a:xfrm>
            <a:off x="5577840" y="1554480"/>
            <a:ext cx="914" cy="2194560"/>
          </a:xfrm>
          <a:prstGeom prst="line">
            <a:avLst/>
          </a:prstGeom>
          <a:noFill/>
          <a:ln w="50800">
            <a:solidFill>
              <a:srgbClr val="7B3FA0"/>
            </a:solidFill>
            <a:prstDash val="solid"/>
          </a:ln>
        </p:spPr>
      </p:sp>
      <p:sp>
        <p:nvSpPr>
          <p:cNvPr id="16" name="line_143"/>
          <p:cNvSpPr/>
          <p:nvPr/>
        </p:nvSpPr>
        <p:spPr>
          <a:xfrm>
            <a:off x="3566160" y="1554480"/>
            <a:ext cx="2011680" cy="2194560"/>
          </a:xfrm>
          <a:prstGeom prst="line">
            <a:avLst/>
          </a:prstGeom>
          <a:noFill/>
          <a:ln w="50800">
            <a:solidFill>
              <a:srgbClr val="E4572E"/>
            </a:solidFill>
            <a:prstDash val="solid"/>
          </a:ln>
        </p:spPr>
      </p:sp>
      <p:sp>
        <p:nvSpPr>
          <p:cNvPr id="17" name="poly_144"/>
          <p:cNvSpPr/>
          <p:nvPr/>
        </p:nvSpPr>
        <p:spPr>
          <a:xfrm>
            <a:off x="5431536" y="1554480"/>
            <a:ext cx="146304" cy="146304"/>
          </a:xfrm>
          <a:custGeom>
            <a:avLst/>
            <a:gdLst/>
            <a:ahLst/>
            <a:cxnLst/>
            <a:rect l="l" t="t" r="r" b="b"/>
            <a:pathLst>
              <a:path w="146304" h="146304">
                <a:moveTo>
                  <a:pt x="0" y="0"/>
                </a:moveTo>
                <a:lnTo>
                  <a:pt x="0" y="146304"/>
                </a:lnTo>
                <a:lnTo>
                  <a:pt x="146304" y="146304"/>
                </a:lnTo>
              </a:path>
            </a:pathLst>
          </a:custGeom>
          <a:ln w="15875">
            <a:solidFill>
              <a:srgbClr val="1B2A41"/>
            </a:solidFill>
            <a:prstDash val="solid"/>
          </a:ln>
        </p:spPr>
      </p:sp>
      <p:sp>
        <p:nvSpPr>
          <p:cNvPr id="18" name="poly_145"/>
          <p:cNvSpPr/>
          <p:nvPr/>
        </p:nvSpPr>
        <p:spPr>
          <a:xfrm>
            <a:off x="3782419" y="1554480"/>
            <a:ext cx="103781" cy="235919"/>
          </a:xfrm>
          <a:custGeom>
            <a:avLst/>
            <a:gdLst/>
            <a:ahLst/>
            <a:cxnLst/>
            <a:rect l="l" t="t" r="r" b="b"/>
            <a:pathLst>
              <a:path w="103781" h="235919">
                <a:moveTo>
                  <a:pt x="103781" y="0"/>
                </a:moveTo>
                <a:lnTo>
                  <a:pt x="103352" y="16572"/>
                </a:lnTo>
                <a:lnTo>
                  <a:pt x="102065" y="33099"/>
                </a:lnTo>
                <a:lnTo>
                  <a:pt x="99924" y="49537"/>
                </a:lnTo>
                <a:lnTo>
                  <a:pt x="96935" y="65843"/>
                </a:lnTo>
                <a:lnTo>
                  <a:pt x="93105" y="81971"/>
                </a:lnTo>
                <a:lnTo>
                  <a:pt x="88446" y="97880"/>
                </a:lnTo>
                <a:lnTo>
                  <a:pt x="82969" y="113527"/>
                </a:lnTo>
                <a:lnTo>
                  <a:pt x="76689" y="128868"/>
                </a:lnTo>
                <a:lnTo>
                  <a:pt x="69623" y="143864"/>
                </a:lnTo>
                <a:lnTo>
                  <a:pt x="61791" y="158474"/>
                </a:lnTo>
                <a:lnTo>
                  <a:pt x="53212" y="172659"/>
                </a:lnTo>
                <a:lnTo>
                  <a:pt x="43910" y="186381"/>
                </a:lnTo>
                <a:lnTo>
                  <a:pt x="33910" y="199602"/>
                </a:lnTo>
                <a:lnTo>
                  <a:pt x="23239" y="212288"/>
                </a:lnTo>
                <a:lnTo>
                  <a:pt x="11926" y="224404"/>
                </a:lnTo>
                <a:lnTo>
                  <a:pt x="0" y="235919"/>
                </a:lnTo>
              </a:path>
            </a:pathLst>
          </a:custGeom>
          <a:ln w="19050">
            <a:solidFill>
              <a:srgbClr val="1B2A41"/>
            </a:solidFill>
            <a:prstDash val="solid"/>
          </a:ln>
        </p:spPr>
      </p:sp>
      <p:sp>
        <p:nvSpPr>
          <p:cNvPr id="19" name="lbl_146"/>
          <p:cNvSpPr txBox="1"/>
          <p:nvPr/>
        </p:nvSpPr>
        <p:spPr>
          <a:xfrm>
            <a:off x="3087626" y="1603563"/>
            <a:ext cx="2011680" cy="365760"/>
          </a:xfrm>
          <a:prstGeom prst="rect">
            <a:avLst/>
          </a:prstGeom>
          <a:noFill/>
          <a:ln/>
        </p:spPr>
        <p:txBody>
          <a:bodyPr wrap="square" lIns="0" tIns="0" rIns="0" bIns="0" rtlCol="0" anchor="ctr"/>
          <a:lstStyle/>
          <a:p>
            <a:pPr algn="ctr" indent="0" marL="0">
              <a:buNone/>
            </a:pPr>
            <a:r>
              <a:rPr lang="en-US" sz="1600" b="1" dirty="0">
                <a:solidFill>
                  <a:srgbClr val="1B2A41"/>
                </a:solidFill>
                <a:latin typeface="Cambria" pitchFamily="34" charset="0"/>
                <a:ea typeface="Cambria" pitchFamily="34" charset="-122"/>
                <a:cs typeface="Cambria" pitchFamily="34" charset="-120"/>
              </a:rPr>
              <a:t>θ</a:t>
            </a:r>
            <a:endParaRPr lang="en-US" sz="1600" dirty="0"/>
          </a:p>
        </p:txBody>
      </p:sp>
      <p:sp>
        <p:nvSpPr>
          <p:cNvPr id="20" name="lbl_147"/>
          <p:cNvSpPr txBox="1"/>
          <p:nvPr/>
        </p:nvSpPr>
        <p:spPr>
          <a:xfrm>
            <a:off x="3451863" y="1122225"/>
            <a:ext cx="2011680" cy="365760"/>
          </a:xfrm>
          <a:prstGeom prst="rect">
            <a:avLst/>
          </a:prstGeom>
          <a:noFill/>
          <a:ln/>
        </p:spPr>
        <p:txBody>
          <a:bodyPr wrap="square" lIns="0" tIns="0" rIns="0" bIns="0" rtlCol="0" anchor="ctr"/>
          <a:lstStyle/>
          <a:p>
            <a:pPr algn="ctr" indent="0" marL="0">
              <a:buNone/>
            </a:pPr>
            <a:r>
              <a:rPr lang="en-US" sz="1800" b="1" dirty="0">
                <a:solidFill>
                  <a:srgbClr val="17A398"/>
                </a:solidFill>
                <a:latin typeface="Cambria" pitchFamily="34" charset="0"/>
                <a:ea typeface="Cambria" pitchFamily="34" charset="-122"/>
                <a:cs typeface="Cambria" pitchFamily="34" charset="-120"/>
              </a:rPr>
              <a:t>A</a:t>
            </a:r>
            <a:endParaRPr lang="en-US" sz="1800" dirty="0"/>
          </a:p>
        </p:txBody>
      </p:sp>
      <p:sp>
        <p:nvSpPr>
          <p:cNvPr id="21" name="lbl_148"/>
          <p:cNvSpPr txBox="1"/>
          <p:nvPr/>
        </p:nvSpPr>
        <p:spPr>
          <a:xfrm>
            <a:off x="4812824" y="2600239"/>
            <a:ext cx="2011680" cy="365760"/>
          </a:xfrm>
          <a:prstGeom prst="rect">
            <a:avLst/>
          </a:prstGeom>
          <a:noFill/>
          <a:ln/>
        </p:spPr>
        <p:txBody>
          <a:bodyPr wrap="square" lIns="0" tIns="0" rIns="0" bIns="0" rtlCol="0" anchor="ctr"/>
          <a:lstStyle/>
          <a:p>
            <a:pPr algn="ctr" indent="0" marL="0">
              <a:buNone/>
            </a:pPr>
            <a:r>
              <a:rPr lang="en-US" sz="1800" b="1" dirty="0">
                <a:solidFill>
                  <a:srgbClr val="7B3FA0"/>
                </a:solidFill>
                <a:latin typeface="Cambria" pitchFamily="34" charset="0"/>
                <a:ea typeface="Cambria" pitchFamily="34" charset="-122"/>
                <a:cs typeface="Cambria" pitchFamily="34" charset="-120"/>
              </a:rPr>
              <a:t>O</a:t>
            </a:r>
            <a:endParaRPr lang="en-US" sz="1800" dirty="0"/>
          </a:p>
        </p:txBody>
      </p:sp>
      <p:sp>
        <p:nvSpPr>
          <p:cNvPr id="22" name="lbl_149"/>
          <p:cNvSpPr txBox="1"/>
          <p:nvPr/>
        </p:nvSpPr>
        <p:spPr>
          <a:xfrm>
            <a:off x="3380795" y="2671096"/>
            <a:ext cx="2011680" cy="365760"/>
          </a:xfrm>
          <a:prstGeom prst="rect">
            <a:avLst/>
          </a:prstGeom>
          <a:noFill/>
          <a:ln/>
        </p:spPr>
        <p:txBody>
          <a:bodyPr wrap="square" lIns="0" tIns="0" rIns="0" bIns="0" rtlCol="0" anchor="ctr"/>
          <a:lstStyle/>
          <a:p>
            <a:pPr algn="ctr" indent="0" marL="0">
              <a:buNone/>
            </a:pPr>
            <a:r>
              <a:rPr lang="en-US" sz="1800" b="1" dirty="0">
                <a:solidFill>
                  <a:srgbClr val="E4572E"/>
                </a:solidFill>
                <a:latin typeface="Cambria" pitchFamily="34" charset="0"/>
                <a:ea typeface="Cambria" pitchFamily="34" charset="-122"/>
                <a:cs typeface="Cambria" pitchFamily="34" charset="-120"/>
              </a:rPr>
              <a:t>H</a:t>
            </a:r>
            <a:endParaRPr lang="en-US" sz="1800" dirty="0"/>
          </a:p>
        </p:txBody>
      </p:sp>
      <p:sp>
        <p:nvSpPr>
          <p:cNvPr id="23" name="poly_150"/>
          <p:cNvSpPr/>
          <p:nvPr/>
        </p:nvSpPr>
        <p:spPr>
          <a:xfrm>
            <a:off x="6400800" y="2011680"/>
            <a:ext cx="2011680" cy="1828800"/>
          </a:xfrm>
          <a:custGeom>
            <a:avLst/>
            <a:gdLst/>
            <a:ahLst/>
            <a:cxnLst/>
            <a:rect l="l" t="t" r="r" b="b"/>
            <a:pathLst>
              <a:path w="2011680" h="1828800">
                <a:moveTo>
                  <a:pt x="2011680" y="1828800"/>
                </a:moveTo>
                <a:lnTo>
                  <a:pt x="0" y="1828800"/>
                </a:lnTo>
                <a:lnTo>
                  <a:pt x="2011680" y="0"/>
                </a:lnTo>
                <a:close/>
              </a:path>
            </a:pathLst>
          </a:custGeom>
          <a:solidFill>
            <a:srgbClr val="EEF2F8"/>
          </a:solidFill>
          <a:ln/>
        </p:spPr>
      </p:sp>
      <p:sp>
        <p:nvSpPr>
          <p:cNvPr id="24" name="line_151"/>
          <p:cNvSpPr/>
          <p:nvPr/>
        </p:nvSpPr>
        <p:spPr>
          <a:xfrm>
            <a:off x="6400800" y="3840480"/>
            <a:ext cx="2011680" cy="914"/>
          </a:xfrm>
          <a:prstGeom prst="line">
            <a:avLst/>
          </a:prstGeom>
          <a:noFill/>
          <a:ln w="50800">
            <a:solidFill>
              <a:srgbClr val="7B3FA0"/>
            </a:solidFill>
            <a:prstDash val="solid"/>
          </a:ln>
        </p:spPr>
      </p:sp>
      <p:sp>
        <p:nvSpPr>
          <p:cNvPr id="25" name="line_152"/>
          <p:cNvSpPr/>
          <p:nvPr/>
        </p:nvSpPr>
        <p:spPr>
          <a:xfrm>
            <a:off x="8412480" y="2011680"/>
            <a:ext cx="914" cy="1828800"/>
          </a:xfrm>
          <a:prstGeom prst="line">
            <a:avLst/>
          </a:prstGeom>
          <a:noFill/>
          <a:ln w="50800">
            <a:solidFill>
              <a:srgbClr val="17A398"/>
            </a:solidFill>
            <a:prstDash val="solid"/>
          </a:ln>
        </p:spPr>
      </p:sp>
      <p:sp>
        <p:nvSpPr>
          <p:cNvPr id="26" name="line_153"/>
          <p:cNvSpPr/>
          <p:nvPr/>
        </p:nvSpPr>
        <p:spPr>
          <a:xfrm flipV="1">
            <a:off x="6400800" y="2011680"/>
            <a:ext cx="2011680" cy="1828800"/>
          </a:xfrm>
          <a:prstGeom prst="line">
            <a:avLst/>
          </a:prstGeom>
          <a:noFill/>
          <a:ln w="50800">
            <a:solidFill>
              <a:srgbClr val="E4572E"/>
            </a:solidFill>
            <a:prstDash val="solid"/>
          </a:ln>
        </p:spPr>
      </p:sp>
      <p:sp>
        <p:nvSpPr>
          <p:cNvPr id="27" name="poly_154"/>
          <p:cNvSpPr/>
          <p:nvPr/>
        </p:nvSpPr>
        <p:spPr>
          <a:xfrm>
            <a:off x="8266176" y="3694176"/>
            <a:ext cx="146304" cy="146304"/>
          </a:xfrm>
          <a:custGeom>
            <a:avLst/>
            <a:gdLst/>
            <a:ahLst/>
            <a:cxnLst/>
            <a:rect l="l" t="t" r="r" b="b"/>
            <a:pathLst>
              <a:path w="146304" h="146304">
                <a:moveTo>
                  <a:pt x="0" y="146304"/>
                </a:moveTo>
                <a:lnTo>
                  <a:pt x="0" y="0"/>
                </a:lnTo>
                <a:lnTo>
                  <a:pt x="146304" y="0"/>
                </a:lnTo>
              </a:path>
            </a:pathLst>
          </a:custGeom>
          <a:ln w="15875">
            <a:solidFill>
              <a:srgbClr val="1B2A41"/>
            </a:solidFill>
            <a:prstDash val="solid"/>
          </a:ln>
        </p:spPr>
      </p:sp>
      <p:sp>
        <p:nvSpPr>
          <p:cNvPr id="28" name="poly_155"/>
          <p:cNvSpPr/>
          <p:nvPr/>
        </p:nvSpPr>
        <p:spPr>
          <a:xfrm>
            <a:off x="8175670" y="2226962"/>
            <a:ext cx="236810" cy="104758"/>
          </a:xfrm>
          <a:custGeom>
            <a:avLst/>
            <a:gdLst/>
            <a:ahLst/>
            <a:cxnLst/>
            <a:rect l="l" t="t" r="r" b="b"/>
            <a:pathLst>
              <a:path w="236810" h="104758">
                <a:moveTo>
                  <a:pt x="236810" y="104758"/>
                </a:moveTo>
                <a:lnTo>
                  <a:pt x="220156" y="104324"/>
                </a:lnTo>
                <a:lnTo>
                  <a:pt x="203547" y="103025"/>
                </a:lnTo>
                <a:lnTo>
                  <a:pt x="187028" y="100862"/>
                </a:lnTo>
                <a:lnTo>
                  <a:pt x="170644" y="97843"/>
                </a:lnTo>
                <a:lnTo>
                  <a:pt x="154440" y="93976"/>
                </a:lnTo>
                <a:lnTo>
                  <a:pt x="138458" y="89271"/>
                </a:lnTo>
                <a:lnTo>
                  <a:pt x="122743" y="83740"/>
                </a:lnTo>
                <a:lnTo>
                  <a:pt x="107337" y="77399"/>
                </a:lnTo>
                <a:lnTo>
                  <a:pt x="92282" y="70265"/>
                </a:lnTo>
                <a:lnTo>
                  <a:pt x="77619" y="62357"/>
                </a:lnTo>
                <a:lnTo>
                  <a:pt x="63387" y="53697"/>
                </a:lnTo>
                <a:lnTo>
                  <a:pt x="49624" y="44308"/>
                </a:lnTo>
                <a:lnTo>
                  <a:pt x="36370" y="34215"/>
                </a:lnTo>
                <a:lnTo>
                  <a:pt x="23658" y="23447"/>
                </a:lnTo>
                <a:lnTo>
                  <a:pt x="11524" y="12031"/>
                </a:lnTo>
                <a:lnTo>
                  <a:pt x="0" y="0"/>
                </a:lnTo>
              </a:path>
            </a:pathLst>
          </a:custGeom>
          <a:ln w="19050">
            <a:solidFill>
              <a:srgbClr val="1B2A41"/>
            </a:solidFill>
            <a:prstDash val="solid"/>
          </a:ln>
        </p:spPr>
      </p:sp>
      <p:sp>
        <p:nvSpPr>
          <p:cNvPr id="29" name="lbl_156"/>
          <p:cNvSpPr txBox="1"/>
          <p:nvPr/>
        </p:nvSpPr>
        <p:spPr>
          <a:xfrm>
            <a:off x="7173588" y="2355626"/>
            <a:ext cx="2011680" cy="365760"/>
          </a:xfrm>
          <a:prstGeom prst="rect">
            <a:avLst/>
          </a:prstGeom>
          <a:noFill/>
          <a:ln/>
        </p:spPr>
        <p:txBody>
          <a:bodyPr wrap="square" lIns="0" tIns="0" rIns="0" bIns="0" rtlCol="0" anchor="ctr"/>
          <a:lstStyle/>
          <a:p>
            <a:pPr algn="ctr" indent="0" marL="0">
              <a:buNone/>
            </a:pPr>
            <a:r>
              <a:rPr lang="en-US" sz="1600" b="1" dirty="0">
                <a:solidFill>
                  <a:srgbClr val="1B2A41"/>
                </a:solidFill>
                <a:latin typeface="Cambria" pitchFamily="34" charset="0"/>
                <a:ea typeface="Cambria" pitchFamily="34" charset="-122"/>
                <a:cs typeface="Cambria" pitchFamily="34" charset="-120"/>
              </a:rPr>
              <a:t>θ</a:t>
            </a:r>
            <a:endParaRPr lang="en-US" sz="1600" dirty="0"/>
          </a:p>
        </p:txBody>
      </p:sp>
      <p:sp>
        <p:nvSpPr>
          <p:cNvPr id="30" name="lbl_157"/>
          <p:cNvSpPr txBox="1"/>
          <p:nvPr/>
        </p:nvSpPr>
        <p:spPr>
          <a:xfrm>
            <a:off x="6268600" y="3897964"/>
            <a:ext cx="2011680" cy="365760"/>
          </a:xfrm>
          <a:prstGeom prst="rect">
            <a:avLst/>
          </a:prstGeom>
          <a:noFill/>
          <a:ln/>
        </p:spPr>
        <p:txBody>
          <a:bodyPr wrap="square" lIns="0" tIns="0" rIns="0" bIns="0" rtlCol="0" anchor="ctr"/>
          <a:lstStyle/>
          <a:p>
            <a:pPr algn="ctr" indent="0" marL="0">
              <a:buNone/>
            </a:pPr>
            <a:r>
              <a:rPr lang="en-US" sz="1800" b="1" dirty="0">
                <a:solidFill>
                  <a:srgbClr val="7B3FA0"/>
                </a:solidFill>
                <a:latin typeface="Cambria" pitchFamily="34" charset="0"/>
                <a:ea typeface="Cambria" pitchFamily="34" charset="-122"/>
                <a:cs typeface="Cambria" pitchFamily="34" charset="-120"/>
              </a:rPr>
              <a:t>O</a:t>
            </a:r>
            <a:endParaRPr lang="en-US" sz="1800" dirty="0"/>
          </a:p>
        </p:txBody>
      </p:sp>
      <p:sp>
        <p:nvSpPr>
          <p:cNvPr id="31" name="lbl_158"/>
          <p:cNvSpPr txBox="1"/>
          <p:nvPr/>
        </p:nvSpPr>
        <p:spPr>
          <a:xfrm>
            <a:off x="7656372" y="2629686"/>
            <a:ext cx="2011680" cy="365760"/>
          </a:xfrm>
          <a:prstGeom prst="rect">
            <a:avLst/>
          </a:prstGeom>
          <a:noFill/>
          <a:ln/>
        </p:spPr>
        <p:txBody>
          <a:bodyPr wrap="square" lIns="0" tIns="0" rIns="0" bIns="0" rtlCol="0" anchor="ctr"/>
          <a:lstStyle/>
          <a:p>
            <a:pPr algn="ctr" indent="0" marL="0">
              <a:buNone/>
            </a:pPr>
            <a:r>
              <a:rPr lang="en-US" sz="1800" b="1" dirty="0">
                <a:solidFill>
                  <a:srgbClr val="17A398"/>
                </a:solidFill>
                <a:latin typeface="Cambria" pitchFamily="34" charset="0"/>
                <a:ea typeface="Cambria" pitchFamily="34" charset="-122"/>
                <a:cs typeface="Cambria" pitchFamily="34" charset="-120"/>
              </a:rPr>
              <a:t>A</a:t>
            </a:r>
            <a:endParaRPr lang="en-US" sz="1800" dirty="0"/>
          </a:p>
        </p:txBody>
      </p:sp>
      <p:sp>
        <p:nvSpPr>
          <p:cNvPr id="32" name="lbl_159"/>
          <p:cNvSpPr txBox="1"/>
          <p:nvPr/>
        </p:nvSpPr>
        <p:spPr>
          <a:xfrm>
            <a:off x="6197820" y="2558672"/>
            <a:ext cx="2011680" cy="365760"/>
          </a:xfrm>
          <a:prstGeom prst="rect">
            <a:avLst/>
          </a:prstGeom>
          <a:noFill/>
          <a:ln/>
        </p:spPr>
        <p:txBody>
          <a:bodyPr wrap="square" lIns="0" tIns="0" rIns="0" bIns="0" rtlCol="0" anchor="ctr"/>
          <a:lstStyle/>
          <a:p>
            <a:pPr algn="ctr" indent="0" marL="0">
              <a:buNone/>
            </a:pPr>
            <a:r>
              <a:rPr lang="en-US" sz="1800" b="1" dirty="0">
                <a:solidFill>
                  <a:srgbClr val="E4572E"/>
                </a:solidFill>
                <a:latin typeface="Cambria" pitchFamily="34" charset="0"/>
                <a:ea typeface="Cambria" pitchFamily="34" charset="-122"/>
                <a:cs typeface="Cambria" pitchFamily="34" charset="-120"/>
              </a:rPr>
              <a:t>H</a:t>
            </a:r>
            <a:endParaRPr lang="en-US" sz="1800" dirty="0"/>
          </a:p>
        </p:txBody>
      </p:sp>
      <p:sp>
        <p:nvSpPr>
          <p:cNvPr id="33" name="badge_160"/>
          <p:cNvSpPr/>
          <p:nvPr/>
        </p:nvSpPr>
        <p:spPr>
          <a:xfrm>
            <a:off x="274320" y="1097280"/>
            <a:ext cx="365760" cy="365760"/>
          </a:xfrm>
          <a:prstGeom prst="ellipse">
            <a:avLst/>
          </a:prstGeom>
          <a:solidFill>
            <a:schemeClr val="accent4"/>
          </a:solidFill>
          <a:ln/>
        </p:spPr>
      </p:sp>
      <p:sp>
        <p:nvSpPr>
          <p:cNvPr id="34" name="badgeTxt_161"/>
          <p:cNvSpPr txBox="1"/>
          <p:nvPr/>
        </p:nvSpPr>
        <p:spPr>
          <a:xfrm>
            <a:off x="274320" y="1097280"/>
            <a:ext cx="365760" cy="365760"/>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35" name="badge_162"/>
          <p:cNvSpPr/>
          <p:nvPr/>
        </p:nvSpPr>
        <p:spPr>
          <a:xfrm>
            <a:off x="3108960" y="1097280"/>
            <a:ext cx="365760" cy="365760"/>
          </a:xfrm>
          <a:prstGeom prst="ellipse">
            <a:avLst/>
          </a:prstGeom>
          <a:solidFill>
            <a:schemeClr val="accent4"/>
          </a:solidFill>
          <a:ln/>
        </p:spPr>
      </p:sp>
      <p:sp>
        <p:nvSpPr>
          <p:cNvPr id="36" name="badgeTxt_163"/>
          <p:cNvSpPr txBox="1"/>
          <p:nvPr/>
        </p:nvSpPr>
        <p:spPr>
          <a:xfrm>
            <a:off x="3108960" y="1097280"/>
            <a:ext cx="365760" cy="365760"/>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37" name="badge_164"/>
          <p:cNvSpPr/>
          <p:nvPr/>
        </p:nvSpPr>
        <p:spPr>
          <a:xfrm>
            <a:off x="6035040" y="1097280"/>
            <a:ext cx="365760" cy="365760"/>
          </a:xfrm>
          <a:prstGeom prst="ellipse">
            <a:avLst/>
          </a:prstGeom>
          <a:solidFill>
            <a:schemeClr val="accent4"/>
          </a:solidFill>
          <a:ln/>
        </p:spPr>
      </p:sp>
      <p:sp>
        <p:nvSpPr>
          <p:cNvPr id="38" name="badgeTxt_165"/>
          <p:cNvSpPr txBox="1"/>
          <p:nvPr/>
        </p:nvSpPr>
        <p:spPr>
          <a:xfrm>
            <a:off x="6035040" y="1097280"/>
            <a:ext cx="365760" cy="365760"/>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SOHCAHTOA</a:t>
            </a:r>
            <a:endParaRPr lang="en-US" sz="3200" dirty="0"/>
          </a:p>
        </p:txBody>
      </p:sp>
      <p:sp>
        <p:nvSpPr>
          <p:cNvPr id="3" name="card_166"/>
          <p:cNvSpPr/>
          <p:nvPr/>
        </p:nvSpPr>
        <p:spPr>
          <a:xfrm>
            <a:off x="457200" y="1188720"/>
            <a:ext cx="2606040" cy="3017520"/>
          </a:xfrm>
          <a:prstGeom prst="roundRect">
            <a:avLst>
              <a:gd name="adj" fmla="val 4211"/>
            </a:avLst>
          </a:prstGeom>
          <a:solidFill>
            <a:srgbClr val="F1E8F7"/>
          </a:solidFill>
          <a:ln/>
        </p:spPr>
      </p:sp>
      <p:sp>
        <p:nvSpPr>
          <p:cNvPr id="4" name="txt_167"/>
          <p:cNvSpPr txBox="1"/>
          <p:nvPr/>
        </p:nvSpPr>
        <p:spPr>
          <a:xfrm>
            <a:off x="685800" y="1325880"/>
            <a:ext cx="2194560" cy="640080"/>
          </a:xfrm>
          <a:prstGeom prst="rect">
            <a:avLst/>
          </a:prstGeom>
          <a:noFill/>
          <a:ln/>
        </p:spPr>
        <p:txBody>
          <a:bodyPr wrap="square" lIns="0" tIns="0" rIns="0" bIns="0" rtlCol="0" anchor="t"/>
          <a:lstStyle/>
          <a:p>
            <a:pPr algn="ctr" indent="0" marL="0">
              <a:buNone/>
            </a:pPr>
            <a:r>
              <a:rPr lang="en-US" sz="3600" b="1" spc="400" kern="0" dirty="0">
                <a:solidFill>
                  <a:schemeClr val="tx1"/>
                </a:solidFill>
                <a:latin typeface="Cambria" pitchFamily="34" charset="0"/>
                <a:ea typeface="Cambria" pitchFamily="34" charset="-122"/>
                <a:cs typeface="Cambria" pitchFamily="34" charset="-120"/>
              </a:rPr>
              <a:t>S O H</a:t>
            </a:r>
            <a:endParaRPr lang="en-US" sz="3600" dirty="0"/>
          </a:p>
        </p:txBody>
      </p:sp>
      <p:sp>
        <p:nvSpPr>
          <p:cNvPr id="5" name="txt_168"/>
          <p:cNvSpPr txBox="1"/>
          <p:nvPr/>
        </p:nvSpPr>
        <p:spPr>
          <a:xfrm>
            <a:off x="548640" y="2331720"/>
            <a:ext cx="1234440" cy="548640"/>
          </a:xfrm>
          <a:prstGeom prst="rect">
            <a:avLst/>
          </a:prstGeom>
          <a:noFill/>
          <a:ln/>
        </p:spPr>
        <p:txBody>
          <a:bodyPr wrap="square" lIns="0" tIns="0" rIns="0" bIns="0" rtlCol="0" anchor="ctr"/>
          <a:lstStyle/>
          <a:p>
            <a:pPr algn="r" indent="0" marL="0">
              <a:buNone/>
            </a:pPr>
            <a:r>
              <a:rPr lang="en-US" sz="2200" dirty="0">
                <a:solidFill>
                  <a:schemeClr val="tx1"/>
                </a:solidFill>
                <a:latin typeface="Cambria" pitchFamily="34" charset="0"/>
                <a:ea typeface="Cambria" pitchFamily="34" charset="-122"/>
                <a:cs typeface="Cambria" pitchFamily="34" charset="-120"/>
              </a:rPr>
              <a:t>sin </a:t>
            </a:r>
            <a:pPr algn="r" indent="0" marL="0">
              <a:buNone/>
            </a:pPr>
            <a:r>
              <a:rPr lang="en-US" sz="2200" i="1" dirty="0">
                <a:solidFill>
                  <a:schemeClr val="tx1"/>
                </a:solidFill>
                <a:latin typeface="Cambria" pitchFamily="34" charset="0"/>
                <a:ea typeface="Cambria" pitchFamily="34" charset="-122"/>
                <a:cs typeface="Cambria" pitchFamily="34" charset="-120"/>
              </a:rPr>
              <a:t>θ</a:t>
            </a:r>
            <a:pPr algn="r" indent="0" marL="0">
              <a:buNone/>
            </a:pPr>
            <a:r>
              <a:rPr lang="en-US" sz="2200" dirty="0">
                <a:solidFill>
                  <a:schemeClr val="tx1"/>
                </a:solidFill>
                <a:latin typeface="Cambria" pitchFamily="34" charset="0"/>
                <a:ea typeface="Cambria" pitchFamily="34" charset="-122"/>
                <a:cs typeface="Cambria" pitchFamily="34" charset="-120"/>
              </a:rPr>
              <a:t> = </a:t>
            </a:r>
            <a:endParaRPr lang="en-US" sz="2200" dirty="0"/>
          </a:p>
        </p:txBody>
      </p:sp>
      <p:sp>
        <p:nvSpPr>
          <p:cNvPr id="6" name="txt_169"/>
          <p:cNvSpPr txBox="1"/>
          <p:nvPr/>
        </p:nvSpPr>
        <p:spPr>
          <a:xfrm>
            <a:off x="1828800" y="2103120"/>
            <a:ext cx="640080" cy="411480"/>
          </a:xfrm>
          <a:prstGeom prst="rect">
            <a:avLst/>
          </a:prstGeom>
          <a:noFill/>
          <a:ln/>
        </p:spPr>
        <p:txBody>
          <a:bodyPr wrap="square" lIns="0" tIns="0" rIns="0" bIns="0" rtlCol="0" anchor="b"/>
          <a:lstStyle/>
          <a:p>
            <a:pPr algn="ctr" indent="0" marL="0">
              <a:buNone/>
            </a:pPr>
            <a:r>
              <a:rPr lang="en-US" sz="2600" b="1" dirty="0">
                <a:solidFill>
                  <a:srgbClr val="7B3FA0"/>
                </a:solidFill>
                <a:latin typeface="Cambria" pitchFamily="34" charset="0"/>
                <a:ea typeface="Cambria" pitchFamily="34" charset="-122"/>
                <a:cs typeface="Cambria" pitchFamily="34" charset="-120"/>
              </a:rPr>
              <a:t>O</a:t>
            </a:r>
            <a:endParaRPr lang="en-US" sz="2600" dirty="0"/>
          </a:p>
        </p:txBody>
      </p:sp>
      <p:sp>
        <p:nvSpPr>
          <p:cNvPr id="7" name="line_170"/>
          <p:cNvSpPr/>
          <p:nvPr/>
        </p:nvSpPr>
        <p:spPr>
          <a:xfrm>
            <a:off x="1828800" y="2606040"/>
            <a:ext cx="640080" cy="914"/>
          </a:xfrm>
          <a:prstGeom prst="line">
            <a:avLst/>
          </a:prstGeom>
          <a:noFill/>
          <a:ln w="25400">
            <a:solidFill>
              <a:srgbClr val="1B2A41"/>
            </a:solidFill>
            <a:prstDash val="solid"/>
          </a:ln>
        </p:spPr>
      </p:sp>
      <p:sp>
        <p:nvSpPr>
          <p:cNvPr id="8" name="txt_171"/>
          <p:cNvSpPr txBox="1"/>
          <p:nvPr/>
        </p:nvSpPr>
        <p:spPr>
          <a:xfrm>
            <a:off x="1828800" y="2697480"/>
            <a:ext cx="640080" cy="411480"/>
          </a:xfrm>
          <a:prstGeom prst="rect">
            <a:avLst/>
          </a:prstGeom>
          <a:noFill/>
          <a:ln/>
        </p:spPr>
        <p:txBody>
          <a:bodyPr wrap="square" lIns="0" tIns="0" rIns="0" bIns="0" rtlCol="0" anchor="t"/>
          <a:lstStyle/>
          <a:p>
            <a:pPr algn="ctr" indent="0" marL="0">
              <a:buNone/>
            </a:pPr>
            <a:r>
              <a:rPr lang="en-US" sz="2600" b="1" dirty="0">
                <a:solidFill>
                  <a:srgbClr val="E4572E"/>
                </a:solidFill>
                <a:latin typeface="Cambria" pitchFamily="34" charset="0"/>
                <a:ea typeface="Cambria" pitchFamily="34" charset="-122"/>
                <a:cs typeface="Cambria" pitchFamily="34" charset="-120"/>
              </a:rPr>
              <a:t>H</a:t>
            </a:r>
            <a:endParaRPr lang="en-US" sz="2600" dirty="0"/>
          </a:p>
        </p:txBody>
      </p:sp>
      <p:sp>
        <p:nvSpPr>
          <p:cNvPr id="9" name="txt_172"/>
          <p:cNvSpPr txBox="1"/>
          <p:nvPr/>
        </p:nvSpPr>
        <p:spPr>
          <a:xfrm>
            <a:off x="685800" y="3429000"/>
            <a:ext cx="2194560" cy="365760"/>
          </a:xfrm>
          <a:prstGeom prst="rect">
            <a:avLst/>
          </a:prstGeom>
          <a:noFill/>
          <a:ln/>
        </p:spPr>
        <p:txBody>
          <a:bodyPr wrap="square" lIns="0" tIns="0" rIns="0" bIns="0" rtlCol="0" anchor="t"/>
          <a:lstStyle/>
          <a:p>
            <a:pPr algn="ctr" indent="0" marL="0">
              <a:buNone/>
            </a:pPr>
            <a:r>
              <a:rPr lang="en-US" sz="1600" i="1" dirty="0">
                <a:solidFill>
                  <a:schemeClr val="tx2"/>
                </a:solidFill>
              </a:rPr>
              <a:t>sine</a:t>
            </a:r>
            <a:endParaRPr lang="en-US" sz="1600" dirty="0"/>
          </a:p>
        </p:txBody>
      </p:sp>
      <p:sp>
        <p:nvSpPr>
          <p:cNvPr id="10" name="card_173"/>
          <p:cNvSpPr/>
          <p:nvPr/>
        </p:nvSpPr>
        <p:spPr>
          <a:xfrm>
            <a:off x="3273552" y="1188720"/>
            <a:ext cx="2606040" cy="3017520"/>
          </a:xfrm>
          <a:prstGeom prst="roundRect">
            <a:avLst>
              <a:gd name="adj" fmla="val 4211"/>
            </a:avLst>
          </a:prstGeom>
          <a:solidFill>
            <a:srgbClr val="E2F4F2"/>
          </a:solidFill>
          <a:ln/>
        </p:spPr>
      </p:sp>
      <p:sp>
        <p:nvSpPr>
          <p:cNvPr id="11" name="txt_174"/>
          <p:cNvSpPr txBox="1"/>
          <p:nvPr/>
        </p:nvSpPr>
        <p:spPr>
          <a:xfrm>
            <a:off x="3502152" y="1325880"/>
            <a:ext cx="2194560" cy="640080"/>
          </a:xfrm>
          <a:prstGeom prst="rect">
            <a:avLst/>
          </a:prstGeom>
          <a:noFill/>
          <a:ln/>
        </p:spPr>
        <p:txBody>
          <a:bodyPr wrap="square" lIns="0" tIns="0" rIns="0" bIns="0" rtlCol="0" anchor="t"/>
          <a:lstStyle/>
          <a:p>
            <a:pPr algn="ctr" indent="0" marL="0">
              <a:buNone/>
            </a:pPr>
            <a:r>
              <a:rPr lang="en-US" sz="3600" b="1" spc="400" kern="0" dirty="0">
                <a:solidFill>
                  <a:schemeClr val="tx1"/>
                </a:solidFill>
                <a:latin typeface="Cambria" pitchFamily="34" charset="0"/>
                <a:ea typeface="Cambria" pitchFamily="34" charset="-122"/>
                <a:cs typeface="Cambria" pitchFamily="34" charset="-120"/>
              </a:rPr>
              <a:t>C A H</a:t>
            </a:r>
            <a:endParaRPr lang="en-US" sz="3600" dirty="0"/>
          </a:p>
        </p:txBody>
      </p:sp>
      <p:sp>
        <p:nvSpPr>
          <p:cNvPr id="12" name="txt_175"/>
          <p:cNvSpPr txBox="1"/>
          <p:nvPr/>
        </p:nvSpPr>
        <p:spPr>
          <a:xfrm>
            <a:off x="3364992" y="2331720"/>
            <a:ext cx="1234440" cy="548640"/>
          </a:xfrm>
          <a:prstGeom prst="rect">
            <a:avLst/>
          </a:prstGeom>
          <a:noFill/>
          <a:ln/>
        </p:spPr>
        <p:txBody>
          <a:bodyPr wrap="square" lIns="0" tIns="0" rIns="0" bIns="0" rtlCol="0" anchor="ctr"/>
          <a:lstStyle/>
          <a:p>
            <a:pPr algn="r" indent="0" marL="0">
              <a:buNone/>
            </a:pPr>
            <a:r>
              <a:rPr lang="en-US" sz="2200" dirty="0">
                <a:solidFill>
                  <a:schemeClr val="tx1"/>
                </a:solidFill>
                <a:latin typeface="Cambria" pitchFamily="34" charset="0"/>
                <a:ea typeface="Cambria" pitchFamily="34" charset="-122"/>
                <a:cs typeface="Cambria" pitchFamily="34" charset="-120"/>
              </a:rPr>
              <a:t>cos </a:t>
            </a:r>
            <a:pPr algn="r" indent="0" marL="0">
              <a:buNone/>
            </a:pPr>
            <a:r>
              <a:rPr lang="en-US" sz="2200" i="1" dirty="0">
                <a:solidFill>
                  <a:schemeClr val="tx1"/>
                </a:solidFill>
                <a:latin typeface="Cambria" pitchFamily="34" charset="0"/>
                <a:ea typeface="Cambria" pitchFamily="34" charset="-122"/>
                <a:cs typeface="Cambria" pitchFamily="34" charset="-120"/>
              </a:rPr>
              <a:t>θ</a:t>
            </a:r>
            <a:pPr algn="r" indent="0" marL="0">
              <a:buNone/>
            </a:pPr>
            <a:r>
              <a:rPr lang="en-US" sz="2200" dirty="0">
                <a:solidFill>
                  <a:schemeClr val="tx1"/>
                </a:solidFill>
                <a:latin typeface="Cambria" pitchFamily="34" charset="0"/>
                <a:ea typeface="Cambria" pitchFamily="34" charset="-122"/>
                <a:cs typeface="Cambria" pitchFamily="34" charset="-120"/>
              </a:rPr>
              <a:t> = </a:t>
            </a:r>
            <a:endParaRPr lang="en-US" sz="2200" dirty="0"/>
          </a:p>
        </p:txBody>
      </p:sp>
      <p:sp>
        <p:nvSpPr>
          <p:cNvPr id="13" name="txt_176"/>
          <p:cNvSpPr txBox="1"/>
          <p:nvPr/>
        </p:nvSpPr>
        <p:spPr>
          <a:xfrm>
            <a:off x="4645152" y="2103120"/>
            <a:ext cx="640080" cy="411480"/>
          </a:xfrm>
          <a:prstGeom prst="rect">
            <a:avLst/>
          </a:prstGeom>
          <a:noFill/>
          <a:ln/>
        </p:spPr>
        <p:txBody>
          <a:bodyPr wrap="square" lIns="0" tIns="0" rIns="0" bIns="0" rtlCol="0" anchor="b"/>
          <a:lstStyle/>
          <a:p>
            <a:pPr algn="ctr" indent="0" marL="0">
              <a:buNone/>
            </a:pPr>
            <a:r>
              <a:rPr lang="en-US" sz="2600" b="1" dirty="0">
                <a:solidFill>
                  <a:srgbClr val="17A398"/>
                </a:solidFill>
                <a:latin typeface="Cambria" pitchFamily="34" charset="0"/>
                <a:ea typeface="Cambria" pitchFamily="34" charset="-122"/>
                <a:cs typeface="Cambria" pitchFamily="34" charset="-120"/>
              </a:rPr>
              <a:t>A</a:t>
            </a:r>
            <a:endParaRPr lang="en-US" sz="2600" dirty="0"/>
          </a:p>
        </p:txBody>
      </p:sp>
      <p:sp>
        <p:nvSpPr>
          <p:cNvPr id="14" name="line_177"/>
          <p:cNvSpPr/>
          <p:nvPr/>
        </p:nvSpPr>
        <p:spPr>
          <a:xfrm>
            <a:off x="4645152" y="2606040"/>
            <a:ext cx="640080" cy="914"/>
          </a:xfrm>
          <a:prstGeom prst="line">
            <a:avLst/>
          </a:prstGeom>
          <a:noFill/>
          <a:ln w="25400">
            <a:solidFill>
              <a:srgbClr val="1B2A41"/>
            </a:solidFill>
            <a:prstDash val="solid"/>
          </a:ln>
        </p:spPr>
      </p:sp>
      <p:sp>
        <p:nvSpPr>
          <p:cNvPr id="15" name="txt_178"/>
          <p:cNvSpPr txBox="1"/>
          <p:nvPr/>
        </p:nvSpPr>
        <p:spPr>
          <a:xfrm>
            <a:off x="4645152" y="2697480"/>
            <a:ext cx="640080" cy="411480"/>
          </a:xfrm>
          <a:prstGeom prst="rect">
            <a:avLst/>
          </a:prstGeom>
          <a:noFill/>
          <a:ln/>
        </p:spPr>
        <p:txBody>
          <a:bodyPr wrap="square" lIns="0" tIns="0" rIns="0" bIns="0" rtlCol="0" anchor="t"/>
          <a:lstStyle/>
          <a:p>
            <a:pPr algn="ctr" indent="0" marL="0">
              <a:buNone/>
            </a:pPr>
            <a:r>
              <a:rPr lang="en-US" sz="2600" b="1" dirty="0">
                <a:solidFill>
                  <a:srgbClr val="E4572E"/>
                </a:solidFill>
                <a:latin typeface="Cambria" pitchFamily="34" charset="0"/>
                <a:ea typeface="Cambria" pitchFamily="34" charset="-122"/>
                <a:cs typeface="Cambria" pitchFamily="34" charset="-120"/>
              </a:rPr>
              <a:t>H</a:t>
            </a:r>
            <a:endParaRPr lang="en-US" sz="2600" dirty="0"/>
          </a:p>
        </p:txBody>
      </p:sp>
      <p:sp>
        <p:nvSpPr>
          <p:cNvPr id="16" name="txt_179"/>
          <p:cNvSpPr txBox="1"/>
          <p:nvPr/>
        </p:nvSpPr>
        <p:spPr>
          <a:xfrm>
            <a:off x="3502152" y="3429000"/>
            <a:ext cx="2194560" cy="365760"/>
          </a:xfrm>
          <a:prstGeom prst="rect">
            <a:avLst/>
          </a:prstGeom>
          <a:noFill/>
          <a:ln/>
        </p:spPr>
        <p:txBody>
          <a:bodyPr wrap="square" lIns="0" tIns="0" rIns="0" bIns="0" rtlCol="0" anchor="t"/>
          <a:lstStyle/>
          <a:p>
            <a:pPr algn="ctr" indent="0" marL="0">
              <a:buNone/>
            </a:pPr>
            <a:r>
              <a:rPr lang="en-US" sz="1600" i="1" dirty="0">
                <a:solidFill>
                  <a:schemeClr val="tx2"/>
                </a:solidFill>
              </a:rPr>
              <a:t>cosine</a:t>
            </a:r>
            <a:endParaRPr lang="en-US" sz="1600" dirty="0"/>
          </a:p>
        </p:txBody>
      </p:sp>
      <p:sp>
        <p:nvSpPr>
          <p:cNvPr id="17" name="card_180"/>
          <p:cNvSpPr/>
          <p:nvPr/>
        </p:nvSpPr>
        <p:spPr>
          <a:xfrm>
            <a:off x="6089904" y="1188720"/>
            <a:ext cx="2606040" cy="3017520"/>
          </a:xfrm>
          <a:prstGeom prst="roundRect">
            <a:avLst>
              <a:gd name="adj" fmla="val 4211"/>
            </a:avLst>
          </a:prstGeom>
          <a:solidFill>
            <a:srgbClr val="FDF3DC"/>
          </a:solidFill>
          <a:ln/>
        </p:spPr>
      </p:sp>
      <p:sp>
        <p:nvSpPr>
          <p:cNvPr id="18" name="txt_181"/>
          <p:cNvSpPr txBox="1"/>
          <p:nvPr/>
        </p:nvSpPr>
        <p:spPr>
          <a:xfrm>
            <a:off x="6318504" y="1325880"/>
            <a:ext cx="2194560" cy="640080"/>
          </a:xfrm>
          <a:prstGeom prst="rect">
            <a:avLst/>
          </a:prstGeom>
          <a:noFill/>
          <a:ln/>
        </p:spPr>
        <p:txBody>
          <a:bodyPr wrap="square" lIns="0" tIns="0" rIns="0" bIns="0" rtlCol="0" anchor="t"/>
          <a:lstStyle/>
          <a:p>
            <a:pPr algn="ctr" indent="0" marL="0">
              <a:buNone/>
            </a:pPr>
            <a:r>
              <a:rPr lang="en-US" sz="3600" b="1" spc="400" kern="0" dirty="0">
                <a:solidFill>
                  <a:schemeClr val="tx1"/>
                </a:solidFill>
                <a:latin typeface="Cambria" pitchFamily="34" charset="0"/>
                <a:ea typeface="Cambria" pitchFamily="34" charset="-122"/>
                <a:cs typeface="Cambria" pitchFamily="34" charset="-120"/>
              </a:rPr>
              <a:t>T O A</a:t>
            </a:r>
            <a:endParaRPr lang="en-US" sz="3600" dirty="0"/>
          </a:p>
        </p:txBody>
      </p:sp>
      <p:sp>
        <p:nvSpPr>
          <p:cNvPr id="19" name="txt_182"/>
          <p:cNvSpPr txBox="1"/>
          <p:nvPr/>
        </p:nvSpPr>
        <p:spPr>
          <a:xfrm>
            <a:off x="6181344" y="2331720"/>
            <a:ext cx="1234440" cy="548640"/>
          </a:xfrm>
          <a:prstGeom prst="rect">
            <a:avLst/>
          </a:prstGeom>
          <a:noFill/>
          <a:ln/>
        </p:spPr>
        <p:txBody>
          <a:bodyPr wrap="square" lIns="0" tIns="0" rIns="0" bIns="0" rtlCol="0" anchor="ctr"/>
          <a:lstStyle/>
          <a:p>
            <a:pPr algn="r" indent="0" marL="0">
              <a:buNone/>
            </a:pPr>
            <a:r>
              <a:rPr lang="en-US" sz="2200" dirty="0">
                <a:solidFill>
                  <a:schemeClr val="tx1"/>
                </a:solidFill>
                <a:latin typeface="Cambria" pitchFamily="34" charset="0"/>
                <a:ea typeface="Cambria" pitchFamily="34" charset="-122"/>
                <a:cs typeface="Cambria" pitchFamily="34" charset="-120"/>
              </a:rPr>
              <a:t>tan </a:t>
            </a:r>
            <a:pPr algn="r" indent="0" marL="0">
              <a:buNone/>
            </a:pPr>
            <a:r>
              <a:rPr lang="en-US" sz="2200" i="1" dirty="0">
                <a:solidFill>
                  <a:schemeClr val="tx1"/>
                </a:solidFill>
                <a:latin typeface="Cambria" pitchFamily="34" charset="0"/>
                <a:ea typeface="Cambria" pitchFamily="34" charset="-122"/>
                <a:cs typeface="Cambria" pitchFamily="34" charset="-120"/>
              </a:rPr>
              <a:t>θ</a:t>
            </a:r>
            <a:pPr algn="r" indent="0" marL="0">
              <a:buNone/>
            </a:pPr>
            <a:r>
              <a:rPr lang="en-US" sz="2200" dirty="0">
                <a:solidFill>
                  <a:schemeClr val="tx1"/>
                </a:solidFill>
                <a:latin typeface="Cambria" pitchFamily="34" charset="0"/>
                <a:ea typeface="Cambria" pitchFamily="34" charset="-122"/>
                <a:cs typeface="Cambria" pitchFamily="34" charset="-120"/>
              </a:rPr>
              <a:t> = </a:t>
            </a:r>
            <a:endParaRPr lang="en-US" sz="2200" dirty="0"/>
          </a:p>
        </p:txBody>
      </p:sp>
      <p:sp>
        <p:nvSpPr>
          <p:cNvPr id="20" name="txt_183"/>
          <p:cNvSpPr txBox="1"/>
          <p:nvPr/>
        </p:nvSpPr>
        <p:spPr>
          <a:xfrm>
            <a:off x="7461504" y="2103120"/>
            <a:ext cx="640080" cy="411480"/>
          </a:xfrm>
          <a:prstGeom prst="rect">
            <a:avLst/>
          </a:prstGeom>
          <a:noFill/>
          <a:ln/>
        </p:spPr>
        <p:txBody>
          <a:bodyPr wrap="square" lIns="0" tIns="0" rIns="0" bIns="0" rtlCol="0" anchor="b"/>
          <a:lstStyle/>
          <a:p>
            <a:pPr algn="ctr" indent="0" marL="0">
              <a:buNone/>
            </a:pPr>
            <a:r>
              <a:rPr lang="en-US" sz="2600" b="1" dirty="0">
                <a:solidFill>
                  <a:srgbClr val="7B3FA0"/>
                </a:solidFill>
                <a:latin typeface="Cambria" pitchFamily="34" charset="0"/>
                <a:ea typeface="Cambria" pitchFamily="34" charset="-122"/>
                <a:cs typeface="Cambria" pitchFamily="34" charset="-120"/>
              </a:rPr>
              <a:t>O</a:t>
            </a:r>
            <a:endParaRPr lang="en-US" sz="2600" dirty="0"/>
          </a:p>
        </p:txBody>
      </p:sp>
      <p:sp>
        <p:nvSpPr>
          <p:cNvPr id="21" name="line_184"/>
          <p:cNvSpPr/>
          <p:nvPr/>
        </p:nvSpPr>
        <p:spPr>
          <a:xfrm>
            <a:off x="7461504" y="2606040"/>
            <a:ext cx="640080" cy="914"/>
          </a:xfrm>
          <a:prstGeom prst="line">
            <a:avLst/>
          </a:prstGeom>
          <a:noFill/>
          <a:ln w="25400">
            <a:solidFill>
              <a:srgbClr val="1B2A41"/>
            </a:solidFill>
            <a:prstDash val="solid"/>
          </a:ln>
        </p:spPr>
      </p:sp>
      <p:sp>
        <p:nvSpPr>
          <p:cNvPr id="22" name="txt_185"/>
          <p:cNvSpPr txBox="1"/>
          <p:nvPr/>
        </p:nvSpPr>
        <p:spPr>
          <a:xfrm>
            <a:off x="7461504" y="2697480"/>
            <a:ext cx="640080" cy="411480"/>
          </a:xfrm>
          <a:prstGeom prst="rect">
            <a:avLst/>
          </a:prstGeom>
          <a:noFill/>
          <a:ln/>
        </p:spPr>
        <p:txBody>
          <a:bodyPr wrap="square" lIns="0" tIns="0" rIns="0" bIns="0" rtlCol="0" anchor="t"/>
          <a:lstStyle/>
          <a:p>
            <a:pPr algn="ctr" indent="0" marL="0">
              <a:buNone/>
            </a:pPr>
            <a:r>
              <a:rPr lang="en-US" sz="2600" b="1" dirty="0">
                <a:solidFill>
                  <a:srgbClr val="17A398"/>
                </a:solidFill>
                <a:latin typeface="Cambria" pitchFamily="34" charset="0"/>
                <a:ea typeface="Cambria" pitchFamily="34" charset="-122"/>
                <a:cs typeface="Cambria" pitchFamily="34" charset="-120"/>
              </a:rPr>
              <a:t>A</a:t>
            </a:r>
            <a:endParaRPr lang="en-US" sz="2600" dirty="0"/>
          </a:p>
        </p:txBody>
      </p:sp>
      <p:sp>
        <p:nvSpPr>
          <p:cNvPr id="23" name="txt_186"/>
          <p:cNvSpPr txBox="1"/>
          <p:nvPr/>
        </p:nvSpPr>
        <p:spPr>
          <a:xfrm>
            <a:off x="6318504" y="3429000"/>
            <a:ext cx="2194560" cy="365760"/>
          </a:xfrm>
          <a:prstGeom prst="rect">
            <a:avLst/>
          </a:prstGeom>
          <a:noFill/>
          <a:ln/>
        </p:spPr>
        <p:txBody>
          <a:bodyPr wrap="square" lIns="0" tIns="0" rIns="0" bIns="0" rtlCol="0" anchor="t"/>
          <a:lstStyle/>
          <a:p>
            <a:pPr algn="ctr" indent="0" marL="0">
              <a:buNone/>
            </a:pPr>
            <a:r>
              <a:rPr lang="en-US" sz="1600" i="1" dirty="0">
                <a:solidFill>
                  <a:schemeClr val="tx2"/>
                </a:solidFill>
              </a:rPr>
              <a:t>tangent</a:t>
            </a:r>
            <a:endParaRPr lang="en-US" sz="1600" dirty="0"/>
          </a:p>
        </p:txBody>
      </p:sp>
      <p:sp>
        <p:nvSpPr>
          <p:cNvPr id="24" name="txt_187"/>
          <p:cNvSpPr txBox="1"/>
          <p:nvPr/>
        </p:nvSpPr>
        <p:spPr>
          <a:xfrm>
            <a:off x="457200" y="4343400"/>
            <a:ext cx="8229600" cy="320040"/>
          </a:xfrm>
          <a:prstGeom prst="rect">
            <a:avLst/>
          </a:prstGeom>
          <a:noFill/>
          <a:ln/>
        </p:spPr>
        <p:txBody>
          <a:bodyPr wrap="square" lIns="0" tIns="0" rIns="0" bIns="0" rtlCol="0" anchor="t"/>
          <a:lstStyle/>
          <a:p>
            <a:pPr indent="0" marL="0">
              <a:buNone/>
            </a:pPr>
            <a:r>
              <a:rPr lang="en-US" sz="1400" b="1" dirty="0">
                <a:solidFill>
                  <a:schemeClr val="tx1"/>
                </a:solidFill>
              </a:rPr>
              <a:t>Memory aid: </a:t>
            </a:r>
            <a:pPr indent="0" marL="0">
              <a:buNone/>
            </a:pPr>
            <a:r>
              <a:rPr lang="en-US" sz="1400" dirty="0">
                <a:solidFill>
                  <a:schemeClr val="tx1"/>
                </a:solidFill>
              </a:rPr>
              <a:t>Some Old Horses Can Always Hear Their Owners Approach</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The method</a:t>
            </a:r>
            <a:endParaRPr lang="en-US" sz="3200" dirty="0"/>
          </a:p>
        </p:txBody>
      </p:sp>
      <p:sp>
        <p:nvSpPr>
          <p:cNvPr id="3" name="card_188"/>
          <p:cNvSpPr/>
          <p:nvPr/>
        </p:nvSpPr>
        <p:spPr>
          <a:xfrm>
            <a:off x="457200" y="1143000"/>
            <a:ext cx="8229600" cy="548640"/>
          </a:xfrm>
          <a:prstGeom prst="roundRect">
            <a:avLst>
              <a:gd name="adj" fmla="val 20000"/>
            </a:avLst>
          </a:prstGeom>
          <a:solidFill>
            <a:schemeClr val="bg2"/>
          </a:solidFill>
          <a:ln/>
        </p:spPr>
      </p:sp>
      <p:sp>
        <p:nvSpPr>
          <p:cNvPr id="4" name="badge_189"/>
          <p:cNvSpPr/>
          <p:nvPr/>
        </p:nvSpPr>
        <p:spPr>
          <a:xfrm>
            <a:off x="594360" y="1225296"/>
            <a:ext cx="384048" cy="384048"/>
          </a:xfrm>
          <a:prstGeom prst="ellipse">
            <a:avLst/>
          </a:prstGeom>
          <a:solidFill>
            <a:schemeClr val="accent4"/>
          </a:solidFill>
          <a:ln/>
        </p:spPr>
      </p:sp>
      <p:sp>
        <p:nvSpPr>
          <p:cNvPr id="5" name="badgeTxt_190"/>
          <p:cNvSpPr txBox="1"/>
          <p:nvPr/>
        </p:nvSpPr>
        <p:spPr>
          <a:xfrm>
            <a:off x="594360" y="1225296"/>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191"/>
          <p:cNvSpPr txBox="1"/>
          <p:nvPr/>
        </p:nvSpPr>
        <p:spPr>
          <a:xfrm>
            <a:off x="1188720" y="1143000"/>
            <a:ext cx="7315200" cy="548640"/>
          </a:xfrm>
          <a:prstGeom prst="rect">
            <a:avLst/>
          </a:prstGeom>
          <a:noFill/>
          <a:ln/>
        </p:spPr>
        <p:txBody>
          <a:bodyPr wrap="square" lIns="0" tIns="0" rIns="0" bIns="0" rtlCol="0" anchor="ctr"/>
          <a:lstStyle/>
          <a:p>
            <a:pPr indent="0" marL="0">
              <a:buNone/>
            </a:pPr>
            <a:r>
              <a:rPr lang="en-US" sz="1800" dirty="0">
                <a:solidFill>
                  <a:schemeClr val="tx1"/>
                </a:solidFill>
              </a:rPr>
              <a:t>Label the sides H, O and A from the angle</a:t>
            </a:r>
            <a:endParaRPr lang="en-US" sz="1800" dirty="0"/>
          </a:p>
        </p:txBody>
      </p:sp>
      <p:sp>
        <p:nvSpPr>
          <p:cNvPr id="7" name="card_192"/>
          <p:cNvSpPr/>
          <p:nvPr/>
        </p:nvSpPr>
        <p:spPr>
          <a:xfrm>
            <a:off x="457200" y="1828800"/>
            <a:ext cx="8229600" cy="548640"/>
          </a:xfrm>
          <a:prstGeom prst="roundRect">
            <a:avLst>
              <a:gd name="adj" fmla="val 20000"/>
            </a:avLst>
          </a:prstGeom>
          <a:solidFill>
            <a:schemeClr val="bg2"/>
          </a:solidFill>
          <a:ln/>
        </p:spPr>
      </p:sp>
      <p:sp>
        <p:nvSpPr>
          <p:cNvPr id="8" name="badge_193"/>
          <p:cNvSpPr/>
          <p:nvPr/>
        </p:nvSpPr>
        <p:spPr>
          <a:xfrm>
            <a:off x="594360" y="1911096"/>
            <a:ext cx="384048" cy="384048"/>
          </a:xfrm>
          <a:prstGeom prst="ellipse">
            <a:avLst/>
          </a:prstGeom>
          <a:solidFill>
            <a:schemeClr val="accent4"/>
          </a:solidFill>
          <a:ln/>
        </p:spPr>
      </p:sp>
      <p:sp>
        <p:nvSpPr>
          <p:cNvPr id="9" name="badgeTxt_194"/>
          <p:cNvSpPr txBox="1"/>
          <p:nvPr/>
        </p:nvSpPr>
        <p:spPr>
          <a:xfrm>
            <a:off x="594360" y="1911096"/>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195"/>
          <p:cNvSpPr txBox="1"/>
          <p:nvPr/>
        </p:nvSpPr>
        <p:spPr>
          <a:xfrm>
            <a:off x="1188720" y="1828800"/>
            <a:ext cx="7315200" cy="548640"/>
          </a:xfrm>
          <a:prstGeom prst="rect">
            <a:avLst/>
          </a:prstGeom>
          <a:noFill/>
          <a:ln/>
        </p:spPr>
        <p:txBody>
          <a:bodyPr wrap="square" lIns="0" tIns="0" rIns="0" bIns="0" rtlCol="0" anchor="ctr"/>
          <a:lstStyle/>
          <a:p>
            <a:pPr indent="0" marL="0">
              <a:buNone/>
            </a:pPr>
            <a:r>
              <a:rPr lang="en-US" sz="1800" dirty="0">
                <a:solidFill>
                  <a:schemeClr val="tx1"/>
                </a:solidFill>
              </a:rPr>
              <a:t>Tick the side you know and the side you want</a:t>
            </a:r>
            <a:endParaRPr lang="en-US" sz="1800" dirty="0"/>
          </a:p>
        </p:txBody>
      </p:sp>
      <p:sp>
        <p:nvSpPr>
          <p:cNvPr id="11" name="card_196"/>
          <p:cNvSpPr/>
          <p:nvPr/>
        </p:nvSpPr>
        <p:spPr>
          <a:xfrm>
            <a:off x="457200" y="2514600"/>
            <a:ext cx="8229600" cy="548640"/>
          </a:xfrm>
          <a:prstGeom prst="roundRect">
            <a:avLst>
              <a:gd name="adj" fmla="val 20000"/>
            </a:avLst>
          </a:prstGeom>
          <a:solidFill>
            <a:schemeClr val="bg2"/>
          </a:solidFill>
          <a:ln/>
        </p:spPr>
      </p:sp>
      <p:sp>
        <p:nvSpPr>
          <p:cNvPr id="12" name="badge_197"/>
          <p:cNvSpPr/>
          <p:nvPr/>
        </p:nvSpPr>
        <p:spPr>
          <a:xfrm>
            <a:off x="594360" y="2596896"/>
            <a:ext cx="384048" cy="384048"/>
          </a:xfrm>
          <a:prstGeom prst="ellipse">
            <a:avLst/>
          </a:prstGeom>
          <a:solidFill>
            <a:schemeClr val="accent4"/>
          </a:solidFill>
          <a:ln/>
        </p:spPr>
      </p:sp>
      <p:sp>
        <p:nvSpPr>
          <p:cNvPr id="13" name="badgeTxt_198"/>
          <p:cNvSpPr txBox="1"/>
          <p:nvPr/>
        </p:nvSpPr>
        <p:spPr>
          <a:xfrm>
            <a:off x="594360" y="2596896"/>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199"/>
          <p:cNvSpPr txBox="1"/>
          <p:nvPr/>
        </p:nvSpPr>
        <p:spPr>
          <a:xfrm>
            <a:off x="1188720" y="2514600"/>
            <a:ext cx="7315200" cy="548640"/>
          </a:xfrm>
          <a:prstGeom prst="rect">
            <a:avLst/>
          </a:prstGeom>
          <a:noFill/>
          <a:ln/>
        </p:spPr>
        <p:txBody>
          <a:bodyPr wrap="square" lIns="0" tIns="0" rIns="0" bIns="0" rtlCol="0" anchor="ctr"/>
          <a:lstStyle/>
          <a:p>
            <a:pPr indent="0" marL="0">
              <a:buNone/>
            </a:pPr>
            <a:r>
              <a:rPr lang="en-US" sz="1800" dirty="0">
                <a:solidFill>
                  <a:schemeClr val="tx1"/>
                </a:solidFill>
              </a:rPr>
              <a:t>Choose the ratio that uses both: SOH, CAH or TOA</a:t>
            </a:r>
            <a:endParaRPr lang="en-US" sz="1800" dirty="0"/>
          </a:p>
        </p:txBody>
      </p:sp>
      <p:sp>
        <p:nvSpPr>
          <p:cNvPr id="15" name="card_200"/>
          <p:cNvSpPr/>
          <p:nvPr/>
        </p:nvSpPr>
        <p:spPr>
          <a:xfrm>
            <a:off x="457200" y="3200400"/>
            <a:ext cx="8229600" cy="548640"/>
          </a:xfrm>
          <a:prstGeom prst="roundRect">
            <a:avLst>
              <a:gd name="adj" fmla="val 20000"/>
            </a:avLst>
          </a:prstGeom>
          <a:solidFill>
            <a:schemeClr val="bg2"/>
          </a:solidFill>
          <a:ln/>
        </p:spPr>
      </p:sp>
      <p:sp>
        <p:nvSpPr>
          <p:cNvPr id="16" name="badge_201"/>
          <p:cNvSpPr/>
          <p:nvPr/>
        </p:nvSpPr>
        <p:spPr>
          <a:xfrm>
            <a:off x="594360" y="3282696"/>
            <a:ext cx="384048" cy="384048"/>
          </a:xfrm>
          <a:prstGeom prst="ellipse">
            <a:avLst/>
          </a:prstGeom>
          <a:solidFill>
            <a:schemeClr val="accent4"/>
          </a:solidFill>
          <a:ln/>
        </p:spPr>
      </p:sp>
      <p:sp>
        <p:nvSpPr>
          <p:cNvPr id="17" name="badgeTxt_202"/>
          <p:cNvSpPr txBox="1"/>
          <p:nvPr/>
        </p:nvSpPr>
        <p:spPr>
          <a:xfrm>
            <a:off x="594360" y="3282696"/>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203"/>
          <p:cNvSpPr txBox="1"/>
          <p:nvPr/>
        </p:nvSpPr>
        <p:spPr>
          <a:xfrm>
            <a:off x="1188720" y="3200400"/>
            <a:ext cx="7315200" cy="548640"/>
          </a:xfrm>
          <a:prstGeom prst="rect">
            <a:avLst/>
          </a:prstGeom>
          <a:noFill/>
          <a:ln/>
        </p:spPr>
        <p:txBody>
          <a:bodyPr wrap="square" lIns="0" tIns="0" rIns="0" bIns="0" rtlCol="0" anchor="ctr"/>
          <a:lstStyle/>
          <a:p>
            <a:pPr indent="0" marL="0">
              <a:buNone/>
            </a:pPr>
            <a:r>
              <a:rPr lang="en-US" sz="1800" dirty="0">
                <a:solidFill>
                  <a:schemeClr val="tx1"/>
                </a:solidFill>
              </a:rPr>
              <a:t>Substitute the numbers into the ratio</a:t>
            </a:r>
            <a:endParaRPr lang="en-US" sz="1800" dirty="0"/>
          </a:p>
        </p:txBody>
      </p:sp>
      <p:sp>
        <p:nvSpPr>
          <p:cNvPr id="19" name="card_204"/>
          <p:cNvSpPr/>
          <p:nvPr/>
        </p:nvSpPr>
        <p:spPr>
          <a:xfrm>
            <a:off x="457200" y="3886200"/>
            <a:ext cx="8229600" cy="548640"/>
          </a:xfrm>
          <a:prstGeom prst="roundRect">
            <a:avLst>
              <a:gd name="adj" fmla="val 20000"/>
            </a:avLst>
          </a:prstGeom>
          <a:solidFill>
            <a:schemeClr val="bg2"/>
          </a:solidFill>
          <a:ln/>
        </p:spPr>
      </p:sp>
      <p:sp>
        <p:nvSpPr>
          <p:cNvPr id="20" name="badge_205"/>
          <p:cNvSpPr/>
          <p:nvPr/>
        </p:nvSpPr>
        <p:spPr>
          <a:xfrm>
            <a:off x="594360" y="3968496"/>
            <a:ext cx="384048" cy="384048"/>
          </a:xfrm>
          <a:prstGeom prst="ellipse">
            <a:avLst/>
          </a:prstGeom>
          <a:solidFill>
            <a:schemeClr val="accent1"/>
          </a:solidFill>
          <a:ln/>
        </p:spPr>
      </p:sp>
      <p:sp>
        <p:nvSpPr>
          <p:cNvPr id="21" name="badgeTxt_206"/>
          <p:cNvSpPr txBox="1"/>
          <p:nvPr/>
        </p:nvSpPr>
        <p:spPr>
          <a:xfrm>
            <a:off x="594360" y="3968496"/>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207"/>
          <p:cNvSpPr txBox="1"/>
          <p:nvPr/>
        </p:nvSpPr>
        <p:spPr>
          <a:xfrm>
            <a:off x="1188720" y="3886200"/>
            <a:ext cx="7315200" cy="548640"/>
          </a:xfrm>
          <a:prstGeom prst="rect">
            <a:avLst/>
          </a:prstGeom>
          <a:noFill/>
          <a:ln/>
        </p:spPr>
        <p:txBody>
          <a:bodyPr wrap="square" lIns="0" tIns="0" rIns="0" bIns="0" rtlCol="0" anchor="ctr"/>
          <a:lstStyle/>
          <a:p>
            <a:pPr indent="0" marL="0">
              <a:buNone/>
            </a:pPr>
            <a:r>
              <a:rPr lang="en-US" sz="1800" dirty="0">
                <a:solidFill>
                  <a:schemeClr val="tx1"/>
                </a:solidFill>
              </a:rPr>
              <a:t>Rearrange and use your calculator (in degrees)</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1828800"/>
            <a:ext cx="8046720" cy="914400"/>
          </a:xfrm>
          <a:prstGeom prst="rect">
            <a:avLst/>
          </a:prstGeom>
          <a:noFill/>
          <a:ln/>
        </p:spPr>
        <p:txBody>
          <a:bodyPr wrap="square" lIns="0" tIns="0" rIns="0" bIns="0" rtlCol="0" anchor="ctr"/>
          <a:lstStyle/>
          <a:p>
            <a:pPr algn="l" indent="0" marL="0">
              <a:buNone/>
            </a:pPr>
            <a:r>
              <a:rPr lang="en-US" sz="4000" b="1" dirty="0">
                <a:solidFill>
                  <a:schemeClr val="bg1"/>
                </a:solidFill>
                <a:latin typeface="Cambria" pitchFamily="34" charset="0"/>
                <a:ea typeface="Cambria" pitchFamily="34" charset="-122"/>
                <a:cs typeface="Cambria" pitchFamily="34" charset="-120"/>
              </a:rPr>
              <a:t>Finding a missing side</a:t>
            </a:r>
            <a:endParaRPr lang="en-US" sz="4000" dirty="0"/>
          </a:p>
        </p:txBody>
      </p:sp>
      <p:sp>
        <p:nvSpPr>
          <p:cNvPr id="3" name="Text 0"/>
          <p:cNvSpPr/>
          <p:nvPr>
            <p:ph idx="101" type="body" hasCustomPrompt="1"/>
          </p:nvPr>
        </p:nvSpPr>
        <p:spPr>
          <a:xfrm>
            <a:off x="548640" y="2788920"/>
            <a:ext cx="8046720" cy="640080"/>
          </a:xfrm>
          <a:prstGeom prst="rect">
            <a:avLst/>
          </a:prstGeom>
          <a:noFill/>
          <a:ln/>
        </p:spPr>
        <p:txBody>
          <a:bodyPr wrap="square" lIns="0" tIns="0" rIns="0" bIns="0" rtlCol="0" anchor="t"/>
          <a:lstStyle/>
          <a:p>
            <a:pPr indent="0" marL="0">
              <a:buNone/>
            </a:pPr>
            <a:r>
              <a:rPr lang="en-US" sz="1800" dirty="0">
                <a:solidFill>
                  <a:schemeClr val="bg2"/>
                </a:solidFill>
              </a:rPr>
              <a:t>Label, choose, substitute, solve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Worked example 1</a:t>
            </a:r>
            <a:endParaRPr lang="en-US" sz="3200" dirty="0"/>
          </a:p>
        </p:txBody>
      </p:sp>
      <p:sp>
        <p:nvSpPr>
          <p:cNvPr id="3" name="poly_208"/>
          <p:cNvSpPr/>
          <p:nvPr/>
        </p:nvSpPr>
        <p:spPr>
          <a:xfrm>
            <a:off x="1051560" y="1463040"/>
            <a:ext cx="2834640" cy="2606040"/>
          </a:xfrm>
          <a:custGeom>
            <a:avLst/>
            <a:gdLst/>
            <a:ahLst/>
            <a:cxnLst/>
            <a:rect l="l" t="t" r="r" b="b"/>
            <a:pathLst>
              <a:path w="2834640" h="2606040">
                <a:moveTo>
                  <a:pt x="0" y="2606040"/>
                </a:moveTo>
                <a:lnTo>
                  <a:pt x="2834640" y="2606040"/>
                </a:lnTo>
                <a:lnTo>
                  <a:pt x="0" y="0"/>
                </a:lnTo>
                <a:close/>
              </a:path>
            </a:pathLst>
          </a:custGeom>
          <a:solidFill>
            <a:srgbClr val="EEF2F8"/>
          </a:solidFill>
          <a:ln/>
        </p:spPr>
      </p:sp>
      <p:sp>
        <p:nvSpPr>
          <p:cNvPr id="4" name="line_209"/>
          <p:cNvSpPr/>
          <p:nvPr/>
        </p:nvSpPr>
        <p:spPr>
          <a:xfrm>
            <a:off x="1051560" y="4069080"/>
            <a:ext cx="2834640" cy="914"/>
          </a:xfrm>
          <a:prstGeom prst="line">
            <a:avLst/>
          </a:prstGeom>
          <a:noFill/>
          <a:ln w="63500">
            <a:solidFill>
              <a:srgbClr val="17A398"/>
            </a:solidFill>
            <a:prstDash val="solid"/>
          </a:ln>
        </p:spPr>
      </p:sp>
      <p:sp>
        <p:nvSpPr>
          <p:cNvPr id="5" name="line_210"/>
          <p:cNvSpPr/>
          <p:nvPr/>
        </p:nvSpPr>
        <p:spPr>
          <a:xfrm>
            <a:off x="1051560" y="1463040"/>
            <a:ext cx="914" cy="2606040"/>
          </a:xfrm>
          <a:prstGeom prst="line">
            <a:avLst/>
          </a:prstGeom>
          <a:noFill/>
          <a:ln w="63500">
            <a:solidFill>
              <a:srgbClr val="7B3FA0"/>
            </a:solidFill>
            <a:prstDash val="solid"/>
          </a:ln>
        </p:spPr>
      </p:sp>
      <p:sp>
        <p:nvSpPr>
          <p:cNvPr id="6" name="line_211"/>
          <p:cNvSpPr/>
          <p:nvPr/>
        </p:nvSpPr>
        <p:spPr>
          <a:xfrm>
            <a:off x="1051560" y="1463040"/>
            <a:ext cx="2834640" cy="2606040"/>
          </a:xfrm>
          <a:prstGeom prst="line">
            <a:avLst/>
          </a:prstGeom>
          <a:noFill/>
          <a:ln w="63500">
            <a:solidFill>
              <a:srgbClr val="E4572E"/>
            </a:solidFill>
            <a:prstDash val="solid"/>
          </a:ln>
        </p:spPr>
      </p:sp>
      <p:sp>
        <p:nvSpPr>
          <p:cNvPr id="7" name="poly_212"/>
          <p:cNvSpPr/>
          <p:nvPr/>
        </p:nvSpPr>
        <p:spPr>
          <a:xfrm>
            <a:off x="1051560" y="3849624"/>
            <a:ext cx="219456" cy="219456"/>
          </a:xfrm>
          <a:custGeom>
            <a:avLst/>
            <a:gdLst/>
            <a:ahLst/>
            <a:cxnLst/>
            <a:rect l="l" t="t" r="r" b="b"/>
            <a:pathLst>
              <a:path w="219456" h="219456">
                <a:moveTo>
                  <a:pt x="219456" y="219456"/>
                </a:moveTo>
                <a:lnTo>
                  <a:pt x="219456" y="0"/>
                </a:lnTo>
                <a:lnTo>
                  <a:pt x="0" y="0"/>
                </a:lnTo>
              </a:path>
            </a:pathLst>
          </a:custGeom>
          <a:ln w="15875">
            <a:solidFill>
              <a:srgbClr val="1B2A41"/>
            </a:solidFill>
            <a:prstDash val="solid"/>
          </a:ln>
        </p:spPr>
      </p:sp>
      <p:sp>
        <p:nvSpPr>
          <p:cNvPr id="8" name="poly_213"/>
          <p:cNvSpPr/>
          <p:nvPr/>
        </p:nvSpPr>
        <p:spPr>
          <a:xfrm>
            <a:off x="3429000" y="3759647"/>
            <a:ext cx="120624" cy="309433"/>
          </a:xfrm>
          <a:custGeom>
            <a:avLst/>
            <a:gdLst/>
            <a:ahLst/>
            <a:cxnLst/>
            <a:rect l="l" t="t" r="r" b="b"/>
            <a:pathLst>
              <a:path w="120624" h="309433">
                <a:moveTo>
                  <a:pt x="0" y="309433"/>
                </a:moveTo>
                <a:lnTo>
                  <a:pt x="493" y="288197"/>
                </a:lnTo>
                <a:lnTo>
                  <a:pt x="1973" y="267008"/>
                </a:lnTo>
                <a:lnTo>
                  <a:pt x="4434" y="245910"/>
                </a:lnTo>
                <a:lnTo>
                  <a:pt x="7873" y="224950"/>
                </a:lnTo>
                <a:lnTo>
                  <a:pt x="12282" y="204171"/>
                </a:lnTo>
                <a:lnTo>
                  <a:pt x="17651" y="183620"/>
                </a:lnTo>
                <a:lnTo>
                  <a:pt x="23969" y="163341"/>
                </a:lnTo>
                <a:lnTo>
                  <a:pt x="31222" y="143376"/>
                </a:lnTo>
                <a:lnTo>
                  <a:pt x="39395" y="123771"/>
                </a:lnTo>
                <a:lnTo>
                  <a:pt x="48469" y="104565"/>
                </a:lnTo>
                <a:lnTo>
                  <a:pt x="58425" y="85803"/>
                </a:lnTo>
                <a:lnTo>
                  <a:pt x="69242" y="67522"/>
                </a:lnTo>
                <a:lnTo>
                  <a:pt x="80897" y="49764"/>
                </a:lnTo>
                <a:lnTo>
                  <a:pt x="93363" y="32567"/>
                </a:lnTo>
                <a:lnTo>
                  <a:pt x="106615" y="15967"/>
                </a:lnTo>
                <a:lnTo>
                  <a:pt x="120624" y="0"/>
                </a:lnTo>
              </a:path>
            </a:pathLst>
          </a:custGeom>
          <a:ln w="19050">
            <a:solidFill>
              <a:srgbClr val="1B2A41"/>
            </a:solidFill>
            <a:prstDash val="solid"/>
          </a:ln>
        </p:spPr>
      </p:sp>
      <p:sp>
        <p:nvSpPr>
          <p:cNvPr id="9" name="lbl_214"/>
          <p:cNvSpPr txBox="1"/>
          <p:nvPr/>
        </p:nvSpPr>
        <p:spPr>
          <a:xfrm>
            <a:off x="2215835" y="3627152"/>
            <a:ext cx="2011680" cy="365760"/>
          </a:xfrm>
          <a:prstGeom prst="rect">
            <a:avLst/>
          </a:prstGeom>
          <a:noFill/>
          <a:ln/>
        </p:spPr>
        <p:txBody>
          <a:bodyPr wrap="square" lIns="0" tIns="0" rIns="0" bIns="0" rtlCol="0" anchor="ctr"/>
          <a:lstStyle/>
          <a:p>
            <a:pPr algn="ctr" indent="0" marL="0">
              <a:buNone/>
            </a:pPr>
            <a:r>
              <a:rPr lang="en-US" sz="2000" b="1" dirty="0">
                <a:solidFill>
                  <a:srgbClr val="1B2A41"/>
                </a:solidFill>
                <a:latin typeface="Cambria" pitchFamily="34" charset="0"/>
                <a:ea typeface="Cambria" pitchFamily="34" charset="-122"/>
                <a:cs typeface="Cambria" pitchFamily="34" charset="-120"/>
              </a:rPr>
              <a:t>30°</a:t>
            </a:r>
            <a:endParaRPr lang="en-US" sz="2000" dirty="0"/>
          </a:p>
        </p:txBody>
      </p:sp>
      <p:sp>
        <p:nvSpPr>
          <p:cNvPr id="10" name="lbl_215"/>
          <p:cNvSpPr txBox="1"/>
          <p:nvPr/>
        </p:nvSpPr>
        <p:spPr>
          <a:xfrm>
            <a:off x="-253377" y="2445692"/>
            <a:ext cx="2011680" cy="365760"/>
          </a:xfrm>
          <a:prstGeom prst="rect">
            <a:avLst/>
          </a:prstGeom>
          <a:noFill/>
          <a:ln/>
        </p:spPr>
        <p:txBody>
          <a:bodyPr wrap="square" lIns="0" tIns="0" rIns="0" bIns="0" rtlCol="0" anchor="ctr"/>
          <a:lstStyle/>
          <a:p>
            <a:pPr algn="ctr" indent="0" marL="0">
              <a:buNone/>
            </a:pPr>
            <a:r>
              <a:rPr lang="en-US" sz="2000" b="1" dirty="0">
                <a:solidFill>
                  <a:srgbClr val="7B3FA0"/>
                </a:solidFill>
                <a:latin typeface="Cambria" pitchFamily="34" charset="0"/>
                <a:ea typeface="Cambria" pitchFamily="34" charset="-122"/>
                <a:cs typeface="Cambria" pitchFamily="34" charset="-120"/>
              </a:rPr>
              <a:t>x</a:t>
            </a:r>
            <a:endParaRPr lang="en-US" sz="2000" dirty="0"/>
          </a:p>
        </p:txBody>
      </p:sp>
      <p:sp>
        <p:nvSpPr>
          <p:cNvPr id="11" name="lbl_216"/>
          <p:cNvSpPr txBox="1"/>
          <p:nvPr/>
        </p:nvSpPr>
        <p:spPr>
          <a:xfrm>
            <a:off x="1840005" y="2236615"/>
            <a:ext cx="2011680" cy="365760"/>
          </a:xfrm>
          <a:prstGeom prst="rect">
            <a:avLst/>
          </a:prstGeom>
          <a:noFill/>
          <a:ln/>
        </p:spPr>
        <p:txBody>
          <a:bodyPr wrap="square" lIns="0" tIns="0" rIns="0" bIns="0" rtlCol="0" anchor="ctr"/>
          <a:lstStyle/>
          <a:p>
            <a:pPr algn="ctr" indent="0" marL="0">
              <a:buNone/>
            </a:pPr>
            <a:r>
              <a:rPr lang="en-US" sz="2000" b="1" dirty="0">
                <a:solidFill>
                  <a:srgbClr val="E4572E"/>
                </a:solidFill>
                <a:latin typeface="Cambria" pitchFamily="34" charset="0"/>
                <a:ea typeface="Cambria" pitchFamily="34" charset="-122"/>
                <a:cs typeface="Cambria" pitchFamily="34" charset="-120"/>
              </a:rPr>
              <a:t>10 cm</a:t>
            </a:r>
            <a:endParaRPr lang="en-US" sz="2000" dirty="0"/>
          </a:p>
        </p:txBody>
      </p:sp>
      <p:sp>
        <p:nvSpPr>
          <p:cNvPr id="12" name="card_217"/>
          <p:cNvSpPr/>
          <p:nvPr/>
        </p:nvSpPr>
        <p:spPr>
          <a:xfrm>
            <a:off x="4480560" y="1188720"/>
            <a:ext cx="4206240" cy="3291840"/>
          </a:xfrm>
          <a:prstGeom prst="roundRect">
            <a:avLst>
              <a:gd name="adj" fmla="val 3333"/>
            </a:avLst>
          </a:prstGeom>
          <a:solidFill>
            <a:schemeClr val="bg2"/>
          </a:solidFill>
          <a:ln/>
        </p:spPr>
      </p:sp>
      <p:sp>
        <p:nvSpPr>
          <p:cNvPr id="13" name="txt_218"/>
          <p:cNvSpPr txBox="1"/>
          <p:nvPr/>
        </p:nvSpPr>
        <p:spPr>
          <a:xfrm>
            <a:off x="4709160" y="1280160"/>
            <a:ext cx="3840480" cy="365760"/>
          </a:xfrm>
          <a:prstGeom prst="rect">
            <a:avLst/>
          </a:prstGeom>
          <a:noFill/>
          <a:ln/>
        </p:spPr>
        <p:txBody>
          <a:bodyPr wrap="square" lIns="0" tIns="0" rIns="0" bIns="0" rtlCol="0" anchor="t"/>
          <a:lstStyle/>
          <a:p>
            <a:pPr indent="0" marL="0">
              <a:buNone/>
            </a:pPr>
            <a:r>
              <a:rPr lang="en-US" sz="1500" dirty="0">
                <a:solidFill>
                  <a:schemeClr val="tx2"/>
                </a:solidFill>
              </a:rPr>
              <a:t>Know </a:t>
            </a:r>
            <a:pPr indent="0" marL="0">
              <a:buNone/>
            </a:pPr>
            <a:r>
              <a:rPr lang="en-US" sz="1500" b="1" dirty="0">
                <a:solidFill>
                  <a:srgbClr val="E4572E"/>
                </a:solidFill>
              </a:rPr>
              <a:t>H</a:t>
            </a:r>
            <a:pPr indent="0" marL="0">
              <a:buNone/>
            </a:pPr>
            <a:r>
              <a:rPr lang="en-US" sz="1500" dirty="0">
                <a:solidFill>
                  <a:schemeClr val="tx2"/>
                </a:solidFill>
              </a:rPr>
              <a:t>, want </a:t>
            </a:r>
            <a:pPr indent="0" marL="0">
              <a:buNone/>
            </a:pPr>
            <a:r>
              <a:rPr lang="en-US" sz="1500" b="1" dirty="0">
                <a:solidFill>
                  <a:srgbClr val="7B3FA0"/>
                </a:solidFill>
              </a:rPr>
              <a:t>O</a:t>
            </a:r>
            <a:pPr indent="0" marL="0">
              <a:buNone/>
            </a:pPr>
            <a:r>
              <a:rPr lang="en-US" sz="1500" dirty="0">
                <a:solidFill>
                  <a:schemeClr val="tx2"/>
                </a:solidFill>
              </a:rPr>
              <a:t>: use SOH</a:t>
            </a:r>
            <a:endParaRPr lang="en-US" sz="1500" dirty="0"/>
          </a:p>
        </p:txBody>
      </p:sp>
      <p:sp>
        <p:nvSpPr>
          <p:cNvPr id="14" name="badge_219"/>
          <p:cNvSpPr/>
          <p:nvPr/>
        </p:nvSpPr>
        <p:spPr>
          <a:xfrm>
            <a:off x="4663440" y="1764792"/>
            <a:ext cx="384048" cy="384048"/>
          </a:xfrm>
          <a:prstGeom prst="ellipse">
            <a:avLst/>
          </a:prstGeom>
          <a:solidFill>
            <a:schemeClr val="accent4"/>
          </a:solidFill>
          <a:ln/>
        </p:spPr>
      </p:sp>
      <p:sp>
        <p:nvSpPr>
          <p:cNvPr id="15" name="badgeTxt_220"/>
          <p:cNvSpPr txBox="1"/>
          <p:nvPr/>
        </p:nvSpPr>
        <p:spPr>
          <a:xfrm>
            <a:off x="4663440" y="17647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6" name="txt_221"/>
          <p:cNvSpPr txBox="1"/>
          <p:nvPr/>
        </p:nvSpPr>
        <p:spPr>
          <a:xfrm>
            <a:off x="5257800" y="1691640"/>
            <a:ext cx="3337560" cy="54864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sin 30° = </a:t>
            </a:r>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10</a:t>
            </a:r>
            <a:endParaRPr lang="en-US" sz="1900" dirty="0"/>
          </a:p>
        </p:txBody>
      </p:sp>
      <p:sp>
        <p:nvSpPr>
          <p:cNvPr id="17" name="badge_222"/>
          <p:cNvSpPr/>
          <p:nvPr/>
        </p:nvSpPr>
        <p:spPr>
          <a:xfrm>
            <a:off x="4663440" y="2450592"/>
            <a:ext cx="384048" cy="384048"/>
          </a:xfrm>
          <a:prstGeom prst="ellipse">
            <a:avLst/>
          </a:prstGeom>
          <a:solidFill>
            <a:schemeClr val="accent4"/>
          </a:solidFill>
          <a:ln/>
        </p:spPr>
      </p:sp>
      <p:sp>
        <p:nvSpPr>
          <p:cNvPr id="18" name="badgeTxt_223"/>
          <p:cNvSpPr txBox="1"/>
          <p:nvPr/>
        </p:nvSpPr>
        <p:spPr>
          <a:xfrm>
            <a:off x="4663440" y="24505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9" name="txt_224"/>
          <p:cNvSpPr txBox="1"/>
          <p:nvPr/>
        </p:nvSpPr>
        <p:spPr>
          <a:xfrm>
            <a:off x="5257800" y="23774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10 × sin 30°</a:t>
            </a:r>
            <a:endParaRPr lang="en-US" sz="1900" dirty="0"/>
          </a:p>
        </p:txBody>
      </p:sp>
      <p:sp>
        <p:nvSpPr>
          <p:cNvPr id="20" name="badge_225"/>
          <p:cNvSpPr/>
          <p:nvPr/>
        </p:nvSpPr>
        <p:spPr>
          <a:xfrm>
            <a:off x="4663440" y="3136392"/>
            <a:ext cx="384048" cy="384048"/>
          </a:xfrm>
          <a:prstGeom prst="ellipse">
            <a:avLst/>
          </a:prstGeom>
          <a:solidFill>
            <a:schemeClr val="accent4"/>
          </a:solidFill>
          <a:ln/>
        </p:spPr>
      </p:sp>
      <p:sp>
        <p:nvSpPr>
          <p:cNvPr id="21" name="badgeTxt_226"/>
          <p:cNvSpPr txBox="1"/>
          <p:nvPr/>
        </p:nvSpPr>
        <p:spPr>
          <a:xfrm>
            <a:off x="4663440" y="31363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22" name="txt_227"/>
          <p:cNvSpPr txBox="1"/>
          <p:nvPr/>
        </p:nvSpPr>
        <p:spPr>
          <a:xfrm>
            <a:off x="5257800" y="30632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10 × 0.5</a:t>
            </a:r>
            <a:endParaRPr lang="en-US" sz="1900" dirty="0"/>
          </a:p>
        </p:txBody>
      </p:sp>
      <p:sp>
        <p:nvSpPr>
          <p:cNvPr id="23" name="badge_228"/>
          <p:cNvSpPr/>
          <p:nvPr/>
        </p:nvSpPr>
        <p:spPr>
          <a:xfrm>
            <a:off x="4663440" y="3822192"/>
            <a:ext cx="384048" cy="384048"/>
          </a:xfrm>
          <a:prstGeom prst="ellipse">
            <a:avLst/>
          </a:prstGeom>
          <a:solidFill>
            <a:schemeClr val="accent1"/>
          </a:solidFill>
          <a:ln/>
        </p:spPr>
      </p:sp>
      <p:sp>
        <p:nvSpPr>
          <p:cNvPr id="24" name="badgeTxt_229"/>
          <p:cNvSpPr txBox="1"/>
          <p:nvPr/>
        </p:nvSpPr>
        <p:spPr>
          <a:xfrm>
            <a:off x="4663440" y="38221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5" name="txt_230"/>
          <p:cNvSpPr txBox="1"/>
          <p:nvPr/>
        </p:nvSpPr>
        <p:spPr>
          <a:xfrm>
            <a:off x="5257800" y="37490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a:t>
            </a:r>
            <a:pPr indent="0" marL="0">
              <a:buNone/>
            </a:pPr>
            <a:r>
              <a:rPr lang="en-US" sz="1900" b="1" dirty="0">
                <a:solidFill>
                  <a:srgbClr val="E4572E"/>
                </a:solidFill>
                <a:latin typeface="Cambria" pitchFamily="34" charset="0"/>
                <a:ea typeface="Cambria" pitchFamily="34" charset="-122"/>
                <a:cs typeface="Cambria" pitchFamily="34" charset="-120"/>
              </a:rPr>
              <a:t>5 cm</a:t>
            </a:r>
            <a:endParaRPr lang="en-US" sz="1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Worked example 2</a:t>
            </a:r>
            <a:endParaRPr lang="en-US" sz="3200" dirty="0"/>
          </a:p>
        </p:txBody>
      </p:sp>
      <p:sp>
        <p:nvSpPr>
          <p:cNvPr id="3" name="poly_231"/>
          <p:cNvSpPr/>
          <p:nvPr/>
        </p:nvSpPr>
        <p:spPr>
          <a:xfrm>
            <a:off x="1051560" y="1463040"/>
            <a:ext cx="2834640" cy="2606040"/>
          </a:xfrm>
          <a:custGeom>
            <a:avLst/>
            <a:gdLst/>
            <a:ahLst/>
            <a:cxnLst/>
            <a:rect l="l" t="t" r="r" b="b"/>
            <a:pathLst>
              <a:path w="2834640" h="2606040">
                <a:moveTo>
                  <a:pt x="0" y="2606040"/>
                </a:moveTo>
                <a:lnTo>
                  <a:pt x="2834640" y="2606040"/>
                </a:lnTo>
                <a:lnTo>
                  <a:pt x="0" y="0"/>
                </a:lnTo>
                <a:close/>
              </a:path>
            </a:pathLst>
          </a:custGeom>
          <a:solidFill>
            <a:srgbClr val="EEF2F8"/>
          </a:solidFill>
          <a:ln/>
        </p:spPr>
      </p:sp>
      <p:sp>
        <p:nvSpPr>
          <p:cNvPr id="4" name="line_232"/>
          <p:cNvSpPr/>
          <p:nvPr/>
        </p:nvSpPr>
        <p:spPr>
          <a:xfrm>
            <a:off x="1051560" y="4069080"/>
            <a:ext cx="2834640" cy="914"/>
          </a:xfrm>
          <a:prstGeom prst="line">
            <a:avLst/>
          </a:prstGeom>
          <a:noFill/>
          <a:ln w="63500">
            <a:solidFill>
              <a:srgbClr val="17A398"/>
            </a:solidFill>
            <a:prstDash val="solid"/>
          </a:ln>
        </p:spPr>
      </p:sp>
      <p:sp>
        <p:nvSpPr>
          <p:cNvPr id="5" name="line_233"/>
          <p:cNvSpPr/>
          <p:nvPr/>
        </p:nvSpPr>
        <p:spPr>
          <a:xfrm>
            <a:off x="1051560" y="1463040"/>
            <a:ext cx="914" cy="2606040"/>
          </a:xfrm>
          <a:prstGeom prst="line">
            <a:avLst/>
          </a:prstGeom>
          <a:noFill/>
          <a:ln w="63500">
            <a:solidFill>
              <a:srgbClr val="7B3FA0"/>
            </a:solidFill>
            <a:prstDash val="solid"/>
          </a:ln>
        </p:spPr>
      </p:sp>
      <p:sp>
        <p:nvSpPr>
          <p:cNvPr id="6" name="line_234"/>
          <p:cNvSpPr/>
          <p:nvPr/>
        </p:nvSpPr>
        <p:spPr>
          <a:xfrm>
            <a:off x="1051560" y="1463040"/>
            <a:ext cx="2834640" cy="2606040"/>
          </a:xfrm>
          <a:prstGeom prst="line">
            <a:avLst/>
          </a:prstGeom>
          <a:noFill/>
          <a:ln w="63500">
            <a:solidFill>
              <a:srgbClr val="E4572E"/>
            </a:solidFill>
            <a:prstDash val="solid"/>
          </a:ln>
        </p:spPr>
      </p:sp>
      <p:sp>
        <p:nvSpPr>
          <p:cNvPr id="7" name="poly_235"/>
          <p:cNvSpPr/>
          <p:nvPr/>
        </p:nvSpPr>
        <p:spPr>
          <a:xfrm>
            <a:off x="1051560" y="3849624"/>
            <a:ext cx="219456" cy="219456"/>
          </a:xfrm>
          <a:custGeom>
            <a:avLst/>
            <a:gdLst/>
            <a:ahLst/>
            <a:cxnLst/>
            <a:rect l="l" t="t" r="r" b="b"/>
            <a:pathLst>
              <a:path w="219456" h="219456">
                <a:moveTo>
                  <a:pt x="219456" y="219456"/>
                </a:moveTo>
                <a:lnTo>
                  <a:pt x="219456" y="0"/>
                </a:lnTo>
                <a:lnTo>
                  <a:pt x="0" y="0"/>
                </a:lnTo>
              </a:path>
            </a:pathLst>
          </a:custGeom>
          <a:ln w="15875">
            <a:solidFill>
              <a:srgbClr val="1B2A41"/>
            </a:solidFill>
            <a:prstDash val="solid"/>
          </a:ln>
        </p:spPr>
      </p:sp>
      <p:sp>
        <p:nvSpPr>
          <p:cNvPr id="8" name="poly_236"/>
          <p:cNvSpPr/>
          <p:nvPr/>
        </p:nvSpPr>
        <p:spPr>
          <a:xfrm>
            <a:off x="3429000" y="3759647"/>
            <a:ext cx="120624" cy="309433"/>
          </a:xfrm>
          <a:custGeom>
            <a:avLst/>
            <a:gdLst/>
            <a:ahLst/>
            <a:cxnLst/>
            <a:rect l="l" t="t" r="r" b="b"/>
            <a:pathLst>
              <a:path w="120624" h="309433">
                <a:moveTo>
                  <a:pt x="0" y="309433"/>
                </a:moveTo>
                <a:lnTo>
                  <a:pt x="493" y="288197"/>
                </a:lnTo>
                <a:lnTo>
                  <a:pt x="1973" y="267008"/>
                </a:lnTo>
                <a:lnTo>
                  <a:pt x="4434" y="245910"/>
                </a:lnTo>
                <a:lnTo>
                  <a:pt x="7873" y="224950"/>
                </a:lnTo>
                <a:lnTo>
                  <a:pt x="12282" y="204171"/>
                </a:lnTo>
                <a:lnTo>
                  <a:pt x="17651" y="183620"/>
                </a:lnTo>
                <a:lnTo>
                  <a:pt x="23969" y="163341"/>
                </a:lnTo>
                <a:lnTo>
                  <a:pt x="31222" y="143376"/>
                </a:lnTo>
                <a:lnTo>
                  <a:pt x="39395" y="123771"/>
                </a:lnTo>
                <a:lnTo>
                  <a:pt x="48469" y="104565"/>
                </a:lnTo>
                <a:lnTo>
                  <a:pt x="58425" y="85803"/>
                </a:lnTo>
                <a:lnTo>
                  <a:pt x="69242" y="67522"/>
                </a:lnTo>
                <a:lnTo>
                  <a:pt x="80897" y="49764"/>
                </a:lnTo>
                <a:lnTo>
                  <a:pt x="93363" y="32567"/>
                </a:lnTo>
                <a:lnTo>
                  <a:pt x="106615" y="15967"/>
                </a:lnTo>
                <a:lnTo>
                  <a:pt x="120624" y="0"/>
                </a:lnTo>
              </a:path>
            </a:pathLst>
          </a:custGeom>
          <a:ln w="19050">
            <a:solidFill>
              <a:srgbClr val="1B2A41"/>
            </a:solidFill>
            <a:prstDash val="solid"/>
          </a:ln>
        </p:spPr>
      </p:sp>
      <p:sp>
        <p:nvSpPr>
          <p:cNvPr id="9" name="lbl_237"/>
          <p:cNvSpPr txBox="1"/>
          <p:nvPr/>
        </p:nvSpPr>
        <p:spPr>
          <a:xfrm>
            <a:off x="2215835" y="3627152"/>
            <a:ext cx="2011680" cy="365760"/>
          </a:xfrm>
          <a:prstGeom prst="rect">
            <a:avLst/>
          </a:prstGeom>
          <a:noFill/>
          <a:ln/>
        </p:spPr>
        <p:txBody>
          <a:bodyPr wrap="square" lIns="0" tIns="0" rIns="0" bIns="0" rtlCol="0" anchor="ctr"/>
          <a:lstStyle/>
          <a:p>
            <a:pPr algn="ctr" indent="0" marL="0">
              <a:buNone/>
            </a:pPr>
            <a:r>
              <a:rPr lang="en-US" sz="2000" b="1" dirty="0">
                <a:solidFill>
                  <a:srgbClr val="1B2A41"/>
                </a:solidFill>
                <a:latin typeface="Cambria" pitchFamily="34" charset="0"/>
                <a:ea typeface="Cambria" pitchFamily="34" charset="-122"/>
                <a:cs typeface="Cambria" pitchFamily="34" charset="-120"/>
              </a:rPr>
              <a:t>40°</a:t>
            </a:r>
            <a:endParaRPr lang="en-US" sz="2000" dirty="0"/>
          </a:p>
        </p:txBody>
      </p:sp>
      <p:sp>
        <p:nvSpPr>
          <p:cNvPr id="10" name="lbl_238"/>
          <p:cNvSpPr txBox="1"/>
          <p:nvPr/>
        </p:nvSpPr>
        <p:spPr>
          <a:xfrm>
            <a:off x="1620315" y="4175383"/>
            <a:ext cx="2011680" cy="365760"/>
          </a:xfrm>
          <a:prstGeom prst="rect">
            <a:avLst/>
          </a:prstGeom>
          <a:noFill/>
          <a:ln/>
        </p:spPr>
        <p:txBody>
          <a:bodyPr wrap="square" lIns="0" tIns="0" rIns="0" bIns="0" rtlCol="0" anchor="ctr"/>
          <a:lstStyle/>
          <a:p>
            <a:pPr algn="ctr" indent="0" marL="0">
              <a:buNone/>
            </a:pPr>
            <a:r>
              <a:rPr lang="en-US" sz="2000" b="1" dirty="0">
                <a:solidFill>
                  <a:srgbClr val="17A398"/>
                </a:solidFill>
                <a:latin typeface="Cambria" pitchFamily="34" charset="0"/>
                <a:ea typeface="Cambria" pitchFamily="34" charset="-122"/>
                <a:cs typeface="Cambria" pitchFamily="34" charset="-120"/>
              </a:rPr>
              <a:t>x</a:t>
            </a:r>
            <a:endParaRPr lang="en-US" sz="2000" dirty="0"/>
          </a:p>
        </p:txBody>
      </p:sp>
      <p:sp>
        <p:nvSpPr>
          <p:cNvPr id="11" name="lbl_239"/>
          <p:cNvSpPr txBox="1"/>
          <p:nvPr/>
        </p:nvSpPr>
        <p:spPr>
          <a:xfrm>
            <a:off x="1795128" y="2277873"/>
            <a:ext cx="2011680" cy="365760"/>
          </a:xfrm>
          <a:prstGeom prst="rect">
            <a:avLst/>
          </a:prstGeom>
          <a:noFill/>
          <a:ln/>
        </p:spPr>
        <p:txBody>
          <a:bodyPr wrap="square" lIns="0" tIns="0" rIns="0" bIns="0" rtlCol="0" anchor="ctr"/>
          <a:lstStyle/>
          <a:p>
            <a:pPr algn="ctr" indent="0" marL="0">
              <a:buNone/>
            </a:pPr>
            <a:r>
              <a:rPr lang="en-US" sz="2000" b="1" dirty="0">
                <a:solidFill>
                  <a:srgbClr val="E4572E"/>
                </a:solidFill>
                <a:latin typeface="Cambria" pitchFamily="34" charset="0"/>
                <a:ea typeface="Cambria" pitchFamily="34" charset="-122"/>
                <a:cs typeface="Cambria" pitchFamily="34" charset="-120"/>
              </a:rPr>
              <a:t>8 cm</a:t>
            </a:r>
            <a:endParaRPr lang="en-US" sz="2000" dirty="0"/>
          </a:p>
        </p:txBody>
      </p:sp>
      <p:sp>
        <p:nvSpPr>
          <p:cNvPr id="12" name="card_240"/>
          <p:cNvSpPr/>
          <p:nvPr/>
        </p:nvSpPr>
        <p:spPr>
          <a:xfrm>
            <a:off x="4480560" y="1188720"/>
            <a:ext cx="4206240" cy="3291840"/>
          </a:xfrm>
          <a:prstGeom prst="roundRect">
            <a:avLst>
              <a:gd name="adj" fmla="val 3333"/>
            </a:avLst>
          </a:prstGeom>
          <a:solidFill>
            <a:schemeClr val="bg2"/>
          </a:solidFill>
          <a:ln/>
        </p:spPr>
      </p:sp>
      <p:sp>
        <p:nvSpPr>
          <p:cNvPr id="13" name="txt_241"/>
          <p:cNvSpPr txBox="1"/>
          <p:nvPr/>
        </p:nvSpPr>
        <p:spPr>
          <a:xfrm>
            <a:off x="4709160" y="1280160"/>
            <a:ext cx="3840480" cy="365760"/>
          </a:xfrm>
          <a:prstGeom prst="rect">
            <a:avLst/>
          </a:prstGeom>
          <a:noFill/>
          <a:ln/>
        </p:spPr>
        <p:txBody>
          <a:bodyPr wrap="square" lIns="0" tIns="0" rIns="0" bIns="0" rtlCol="0" anchor="t"/>
          <a:lstStyle/>
          <a:p>
            <a:pPr indent="0" marL="0">
              <a:buNone/>
            </a:pPr>
            <a:r>
              <a:rPr lang="en-US" sz="1500" dirty="0">
                <a:solidFill>
                  <a:schemeClr val="tx2"/>
                </a:solidFill>
              </a:rPr>
              <a:t>Know </a:t>
            </a:r>
            <a:pPr indent="0" marL="0">
              <a:buNone/>
            </a:pPr>
            <a:r>
              <a:rPr lang="en-US" sz="1500" b="1" dirty="0">
                <a:solidFill>
                  <a:srgbClr val="E4572E"/>
                </a:solidFill>
              </a:rPr>
              <a:t>H</a:t>
            </a:r>
            <a:pPr indent="0" marL="0">
              <a:buNone/>
            </a:pPr>
            <a:r>
              <a:rPr lang="en-US" sz="1500" dirty="0">
                <a:solidFill>
                  <a:schemeClr val="tx2"/>
                </a:solidFill>
              </a:rPr>
              <a:t>, want </a:t>
            </a:r>
            <a:pPr indent="0" marL="0">
              <a:buNone/>
            </a:pPr>
            <a:r>
              <a:rPr lang="en-US" sz="1500" b="1" dirty="0">
                <a:solidFill>
                  <a:srgbClr val="17A398"/>
                </a:solidFill>
              </a:rPr>
              <a:t>A</a:t>
            </a:r>
            <a:pPr indent="0" marL="0">
              <a:buNone/>
            </a:pPr>
            <a:r>
              <a:rPr lang="en-US" sz="1500" dirty="0">
                <a:solidFill>
                  <a:schemeClr val="tx2"/>
                </a:solidFill>
              </a:rPr>
              <a:t>: use CAH</a:t>
            </a:r>
            <a:endParaRPr lang="en-US" sz="1500" dirty="0"/>
          </a:p>
        </p:txBody>
      </p:sp>
      <p:sp>
        <p:nvSpPr>
          <p:cNvPr id="14" name="badge_242"/>
          <p:cNvSpPr/>
          <p:nvPr/>
        </p:nvSpPr>
        <p:spPr>
          <a:xfrm>
            <a:off x="4663440" y="1764792"/>
            <a:ext cx="384048" cy="384048"/>
          </a:xfrm>
          <a:prstGeom prst="ellipse">
            <a:avLst/>
          </a:prstGeom>
          <a:solidFill>
            <a:schemeClr val="accent4"/>
          </a:solidFill>
          <a:ln/>
        </p:spPr>
      </p:sp>
      <p:sp>
        <p:nvSpPr>
          <p:cNvPr id="15" name="badgeTxt_243"/>
          <p:cNvSpPr txBox="1"/>
          <p:nvPr/>
        </p:nvSpPr>
        <p:spPr>
          <a:xfrm>
            <a:off x="4663440" y="17647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6" name="txt_244"/>
          <p:cNvSpPr txBox="1"/>
          <p:nvPr/>
        </p:nvSpPr>
        <p:spPr>
          <a:xfrm>
            <a:off x="5257800" y="1691640"/>
            <a:ext cx="3337560" cy="54864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cos 40° = </a:t>
            </a:r>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8</a:t>
            </a:r>
            <a:endParaRPr lang="en-US" sz="1900" dirty="0"/>
          </a:p>
        </p:txBody>
      </p:sp>
      <p:sp>
        <p:nvSpPr>
          <p:cNvPr id="17" name="badge_245"/>
          <p:cNvSpPr/>
          <p:nvPr/>
        </p:nvSpPr>
        <p:spPr>
          <a:xfrm>
            <a:off x="4663440" y="2450592"/>
            <a:ext cx="384048" cy="384048"/>
          </a:xfrm>
          <a:prstGeom prst="ellipse">
            <a:avLst/>
          </a:prstGeom>
          <a:solidFill>
            <a:schemeClr val="accent4"/>
          </a:solidFill>
          <a:ln/>
        </p:spPr>
      </p:sp>
      <p:sp>
        <p:nvSpPr>
          <p:cNvPr id="18" name="badgeTxt_246"/>
          <p:cNvSpPr txBox="1"/>
          <p:nvPr/>
        </p:nvSpPr>
        <p:spPr>
          <a:xfrm>
            <a:off x="4663440" y="24505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9" name="txt_247"/>
          <p:cNvSpPr txBox="1"/>
          <p:nvPr/>
        </p:nvSpPr>
        <p:spPr>
          <a:xfrm>
            <a:off x="5257800" y="23774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8 × cos 40°</a:t>
            </a:r>
            <a:endParaRPr lang="en-US" sz="1900" dirty="0"/>
          </a:p>
        </p:txBody>
      </p:sp>
      <p:sp>
        <p:nvSpPr>
          <p:cNvPr id="20" name="badge_248"/>
          <p:cNvSpPr/>
          <p:nvPr/>
        </p:nvSpPr>
        <p:spPr>
          <a:xfrm>
            <a:off x="4663440" y="3136392"/>
            <a:ext cx="384048" cy="384048"/>
          </a:xfrm>
          <a:prstGeom prst="ellipse">
            <a:avLst/>
          </a:prstGeom>
          <a:solidFill>
            <a:schemeClr val="accent4"/>
          </a:solidFill>
          <a:ln/>
        </p:spPr>
      </p:sp>
      <p:sp>
        <p:nvSpPr>
          <p:cNvPr id="21" name="badgeTxt_249"/>
          <p:cNvSpPr txBox="1"/>
          <p:nvPr/>
        </p:nvSpPr>
        <p:spPr>
          <a:xfrm>
            <a:off x="4663440" y="31363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22" name="txt_250"/>
          <p:cNvSpPr txBox="1"/>
          <p:nvPr/>
        </p:nvSpPr>
        <p:spPr>
          <a:xfrm>
            <a:off x="5257800" y="30632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6.1283...</a:t>
            </a:r>
            <a:endParaRPr lang="en-US" sz="1900" dirty="0"/>
          </a:p>
        </p:txBody>
      </p:sp>
      <p:sp>
        <p:nvSpPr>
          <p:cNvPr id="23" name="badge_251"/>
          <p:cNvSpPr/>
          <p:nvPr/>
        </p:nvSpPr>
        <p:spPr>
          <a:xfrm>
            <a:off x="4663440" y="3822192"/>
            <a:ext cx="384048" cy="384048"/>
          </a:xfrm>
          <a:prstGeom prst="ellipse">
            <a:avLst/>
          </a:prstGeom>
          <a:solidFill>
            <a:schemeClr val="accent1"/>
          </a:solidFill>
          <a:ln/>
        </p:spPr>
      </p:sp>
      <p:sp>
        <p:nvSpPr>
          <p:cNvPr id="24" name="badgeTxt_252"/>
          <p:cNvSpPr txBox="1"/>
          <p:nvPr/>
        </p:nvSpPr>
        <p:spPr>
          <a:xfrm>
            <a:off x="4663440" y="38221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5" name="txt_253"/>
          <p:cNvSpPr txBox="1"/>
          <p:nvPr/>
        </p:nvSpPr>
        <p:spPr>
          <a:xfrm>
            <a:off x="5257800" y="37490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a:t>
            </a:r>
            <a:pPr indent="0" marL="0">
              <a:buNone/>
            </a:pPr>
            <a:r>
              <a:rPr lang="en-US" sz="1900" b="1" dirty="0">
                <a:solidFill>
                  <a:srgbClr val="E4572E"/>
                </a:solidFill>
                <a:latin typeface="Cambria" pitchFamily="34" charset="0"/>
                <a:ea typeface="Cambria" pitchFamily="34" charset="-122"/>
                <a:cs typeface="Cambria" pitchFamily="34" charset="-120"/>
              </a:rPr>
              <a:t>6.13 cm (2 d.p.)</a:t>
            </a:r>
            <a:endParaRPr lang="en-US" sz="1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Worked example 3</a:t>
            </a:r>
            <a:endParaRPr lang="en-US" sz="3200" dirty="0"/>
          </a:p>
        </p:txBody>
      </p:sp>
      <p:sp>
        <p:nvSpPr>
          <p:cNvPr id="3" name="poly_254"/>
          <p:cNvSpPr/>
          <p:nvPr/>
        </p:nvSpPr>
        <p:spPr>
          <a:xfrm>
            <a:off x="1051560" y="1463040"/>
            <a:ext cx="2834640" cy="2606040"/>
          </a:xfrm>
          <a:custGeom>
            <a:avLst/>
            <a:gdLst/>
            <a:ahLst/>
            <a:cxnLst/>
            <a:rect l="l" t="t" r="r" b="b"/>
            <a:pathLst>
              <a:path w="2834640" h="2606040">
                <a:moveTo>
                  <a:pt x="0" y="2606040"/>
                </a:moveTo>
                <a:lnTo>
                  <a:pt x="2834640" y="2606040"/>
                </a:lnTo>
                <a:lnTo>
                  <a:pt x="0" y="0"/>
                </a:lnTo>
                <a:close/>
              </a:path>
            </a:pathLst>
          </a:custGeom>
          <a:solidFill>
            <a:srgbClr val="EEF2F8"/>
          </a:solidFill>
          <a:ln/>
        </p:spPr>
      </p:sp>
      <p:sp>
        <p:nvSpPr>
          <p:cNvPr id="4" name="line_255"/>
          <p:cNvSpPr/>
          <p:nvPr/>
        </p:nvSpPr>
        <p:spPr>
          <a:xfrm>
            <a:off x="1051560" y="4069080"/>
            <a:ext cx="2834640" cy="914"/>
          </a:xfrm>
          <a:prstGeom prst="line">
            <a:avLst/>
          </a:prstGeom>
          <a:noFill/>
          <a:ln w="63500">
            <a:solidFill>
              <a:srgbClr val="17A398"/>
            </a:solidFill>
            <a:prstDash val="solid"/>
          </a:ln>
        </p:spPr>
      </p:sp>
      <p:sp>
        <p:nvSpPr>
          <p:cNvPr id="5" name="line_256"/>
          <p:cNvSpPr/>
          <p:nvPr/>
        </p:nvSpPr>
        <p:spPr>
          <a:xfrm>
            <a:off x="1051560" y="1463040"/>
            <a:ext cx="914" cy="2606040"/>
          </a:xfrm>
          <a:prstGeom prst="line">
            <a:avLst/>
          </a:prstGeom>
          <a:noFill/>
          <a:ln w="63500">
            <a:solidFill>
              <a:srgbClr val="7B3FA0"/>
            </a:solidFill>
            <a:prstDash val="solid"/>
          </a:ln>
        </p:spPr>
      </p:sp>
      <p:sp>
        <p:nvSpPr>
          <p:cNvPr id="6" name="line_257"/>
          <p:cNvSpPr/>
          <p:nvPr/>
        </p:nvSpPr>
        <p:spPr>
          <a:xfrm>
            <a:off x="1051560" y="1463040"/>
            <a:ext cx="2834640" cy="2606040"/>
          </a:xfrm>
          <a:prstGeom prst="line">
            <a:avLst/>
          </a:prstGeom>
          <a:noFill/>
          <a:ln w="63500">
            <a:solidFill>
              <a:srgbClr val="E4572E"/>
            </a:solidFill>
            <a:prstDash val="solid"/>
          </a:ln>
        </p:spPr>
      </p:sp>
      <p:sp>
        <p:nvSpPr>
          <p:cNvPr id="7" name="poly_258"/>
          <p:cNvSpPr/>
          <p:nvPr/>
        </p:nvSpPr>
        <p:spPr>
          <a:xfrm>
            <a:off x="1051560" y="3849624"/>
            <a:ext cx="219456" cy="219456"/>
          </a:xfrm>
          <a:custGeom>
            <a:avLst/>
            <a:gdLst/>
            <a:ahLst/>
            <a:cxnLst/>
            <a:rect l="l" t="t" r="r" b="b"/>
            <a:pathLst>
              <a:path w="219456" h="219456">
                <a:moveTo>
                  <a:pt x="219456" y="219456"/>
                </a:moveTo>
                <a:lnTo>
                  <a:pt x="219456" y="0"/>
                </a:lnTo>
                <a:lnTo>
                  <a:pt x="0" y="0"/>
                </a:lnTo>
              </a:path>
            </a:pathLst>
          </a:custGeom>
          <a:ln w="15875">
            <a:solidFill>
              <a:srgbClr val="1B2A41"/>
            </a:solidFill>
            <a:prstDash val="solid"/>
          </a:ln>
        </p:spPr>
      </p:sp>
      <p:sp>
        <p:nvSpPr>
          <p:cNvPr id="8" name="poly_259"/>
          <p:cNvSpPr/>
          <p:nvPr/>
        </p:nvSpPr>
        <p:spPr>
          <a:xfrm>
            <a:off x="3429000" y="3759647"/>
            <a:ext cx="120624" cy="309433"/>
          </a:xfrm>
          <a:custGeom>
            <a:avLst/>
            <a:gdLst/>
            <a:ahLst/>
            <a:cxnLst/>
            <a:rect l="l" t="t" r="r" b="b"/>
            <a:pathLst>
              <a:path w="120624" h="309433">
                <a:moveTo>
                  <a:pt x="0" y="309433"/>
                </a:moveTo>
                <a:lnTo>
                  <a:pt x="493" y="288197"/>
                </a:lnTo>
                <a:lnTo>
                  <a:pt x="1973" y="267008"/>
                </a:lnTo>
                <a:lnTo>
                  <a:pt x="4434" y="245910"/>
                </a:lnTo>
                <a:lnTo>
                  <a:pt x="7873" y="224950"/>
                </a:lnTo>
                <a:lnTo>
                  <a:pt x="12282" y="204171"/>
                </a:lnTo>
                <a:lnTo>
                  <a:pt x="17651" y="183620"/>
                </a:lnTo>
                <a:lnTo>
                  <a:pt x="23969" y="163341"/>
                </a:lnTo>
                <a:lnTo>
                  <a:pt x="31222" y="143376"/>
                </a:lnTo>
                <a:lnTo>
                  <a:pt x="39395" y="123771"/>
                </a:lnTo>
                <a:lnTo>
                  <a:pt x="48469" y="104565"/>
                </a:lnTo>
                <a:lnTo>
                  <a:pt x="58425" y="85803"/>
                </a:lnTo>
                <a:lnTo>
                  <a:pt x="69242" y="67522"/>
                </a:lnTo>
                <a:lnTo>
                  <a:pt x="80897" y="49764"/>
                </a:lnTo>
                <a:lnTo>
                  <a:pt x="93363" y="32567"/>
                </a:lnTo>
                <a:lnTo>
                  <a:pt x="106615" y="15967"/>
                </a:lnTo>
                <a:lnTo>
                  <a:pt x="120624" y="0"/>
                </a:lnTo>
              </a:path>
            </a:pathLst>
          </a:custGeom>
          <a:ln w="19050">
            <a:solidFill>
              <a:srgbClr val="1B2A41"/>
            </a:solidFill>
            <a:prstDash val="solid"/>
          </a:ln>
        </p:spPr>
      </p:sp>
      <p:sp>
        <p:nvSpPr>
          <p:cNvPr id="9" name="lbl_260"/>
          <p:cNvSpPr txBox="1"/>
          <p:nvPr/>
        </p:nvSpPr>
        <p:spPr>
          <a:xfrm>
            <a:off x="2215835" y="3627152"/>
            <a:ext cx="2011680" cy="365760"/>
          </a:xfrm>
          <a:prstGeom prst="rect">
            <a:avLst/>
          </a:prstGeom>
          <a:noFill/>
          <a:ln/>
        </p:spPr>
        <p:txBody>
          <a:bodyPr wrap="square" lIns="0" tIns="0" rIns="0" bIns="0" rtlCol="0" anchor="ctr"/>
          <a:lstStyle/>
          <a:p>
            <a:pPr algn="ctr" indent="0" marL="0">
              <a:buNone/>
            </a:pPr>
            <a:r>
              <a:rPr lang="en-US" sz="2000" b="1" dirty="0">
                <a:solidFill>
                  <a:srgbClr val="1B2A41"/>
                </a:solidFill>
                <a:latin typeface="Cambria" pitchFamily="34" charset="0"/>
                <a:ea typeface="Cambria" pitchFamily="34" charset="-122"/>
                <a:cs typeface="Cambria" pitchFamily="34" charset="-120"/>
              </a:rPr>
              <a:t>35°</a:t>
            </a:r>
            <a:endParaRPr lang="en-US" sz="2000" dirty="0"/>
          </a:p>
        </p:txBody>
      </p:sp>
      <p:sp>
        <p:nvSpPr>
          <p:cNvPr id="10" name="lbl_261"/>
          <p:cNvSpPr txBox="1"/>
          <p:nvPr/>
        </p:nvSpPr>
        <p:spPr>
          <a:xfrm>
            <a:off x="-364154" y="2394770"/>
            <a:ext cx="2011680" cy="365760"/>
          </a:xfrm>
          <a:prstGeom prst="rect">
            <a:avLst/>
          </a:prstGeom>
          <a:noFill/>
          <a:ln/>
        </p:spPr>
        <p:txBody>
          <a:bodyPr wrap="square" lIns="0" tIns="0" rIns="0" bIns="0" rtlCol="0" anchor="ctr"/>
          <a:lstStyle/>
          <a:p>
            <a:pPr algn="ctr" indent="0" marL="0">
              <a:buNone/>
            </a:pPr>
            <a:r>
              <a:rPr lang="en-US" sz="2000" b="1" dirty="0">
                <a:solidFill>
                  <a:srgbClr val="7B3FA0"/>
                </a:solidFill>
                <a:latin typeface="Cambria" pitchFamily="34" charset="0"/>
                <a:ea typeface="Cambria" pitchFamily="34" charset="-122"/>
                <a:cs typeface="Cambria" pitchFamily="34" charset="-120"/>
              </a:rPr>
              <a:t>7 cm</a:t>
            </a:r>
            <a:endParaRPr lang="en-US" sz="2000" dirty="0"/>
          </a:p>
        </p:txBody>
      </p:sp>
      <p:sp>
        <p:nvSpPr>
          <p:cNvPr id="11" name="lbl_262"/>
          <p:cNvSpPr txBox="1"/>
          <p:nvPr/>
        </p:nvSpPr>
        <p:spPr>
          <a:xfrm>
            <a:off x="1705375" y="2360389"/>
            <a:ext cx="2011680" cy="365760"/>
          </a:xfrm>
          <a:prstGeom prst="rect">
            <a:avLst/>
          </a:prstGeom>
          <a:noFill/>
          <a:ln/>
        </p:spPr>
        <p:txBody>
          <a:bodyPr wrap="square" lIns="0" tIns="0" rIns="0" bIns="0" rtlCol="0" anchor="ctr"/>
          <a:lstStyle/>
          <a:p>
            <a:pPr algn="ctr" indent="0" marL="0">
              <a:buNone/>
            </a:pPr>
            <a:r>
              <a:rPr lang="en-US" sz="2000" b="1" dirty="0">
                <a:solidFill>
                  <a:srgbClr val="E4572E"/>
                </a:solidFill>
                <a:latin typeface="Cambria" pitchFamily="34" charset="0"/>
                <a:ea typeface="Cambria" pitchFamily="34" charset="-122"/>
                <a:cs typeface="Cambria" pitchFamily="34" charset="-120"/>
              </a:rPr>
              <a:t>x</a:t>
            </a:r>
            <a:endParaRPr lang="en-US" sz="2000" dirty="0"/>
          </a:p>
        </p:txBody>
      </p:sp>
      <p:sp>
        <p:nvSpPr>
          <p:cNvPr id="12" name="card_263"/>
          <p:cNvSpPr/>
          <p:nvPr/>
        </p:nvSpPr>
        <p:spPr>
          <a:xfrm>
            <a:off x="4480560" y="1188720"/>
            <a:ext cx="4206240" cy="3291840"/>
          </a:xfrm>
          <a:prstGeom prst="roundRect">
            <a:avLst>
              <a:gd name="adj" fmla="val 3333"/>
            </a:avLst>
          </a:prstGeom>
          <a:solidFill>
            <a:schemeClr val="bg2"/>
          </a:solidFill>
          <a:ln/>
        </p:spPr>
      </p:sp>
      <p:sp>
        <p:nvSpPr>
          <p:cNvPr id="13" name="txt_264"/>
          <p:cNvSpPr txBox="1"/>
          <p:nvPr/>
        </p:nvSpPr>
        <p:spPr>
          <a:xfrm>
            <a:off x="4709160" y="1280160"/>
            <a:ext cx="3840480" cy="365760"/>
          </a:xfrm>
          <a:prstGeom prst="rect">
            <a:avLst/>
          </a:prstGeom>
          <a:noFill/>
          <a:ln/>
        </p:spPr>
        <p:txBody>
          <a:bodyPr wrap="square" lIns="0" tIns="0" rIns="0" bIns="0" rtlCol="0" anchor="t"/>
          <a:lstStyle/>
          <a:p>
            <a:pPr indent="0" marL="0">
              <a:buNone/>
            </a:pPr>
            <a:r>
              <a:rPr lang="en-US" sz="1500" dirty="0">
                <a:solidFill>
                  <a:schemeClr val="tx2"/>
                </a:solidFill>
              </a:rPr>
              <a:t>Know </a:t>
            </a:r>
            <a:pPr indent="0" marL="0">
              <a:buNone/>
            </a:pPr>
            <a:r>
              <a:rPr lang="en-US" sz="1500" b="1" dirty="0">
                <a:solidFill>
                  <a:srgbClr val="7B3FA0"/>
                </a:solidFill>
              </a:rPr>
              <a:t>O</a:t>
            </a:r>
            <a:pPr indent="0" marL="0">
              <a:buNone/>
            </a:pPr>
            <a:r>
              <a:rPr lang="en-US" sz="1500" dirty="0">
                <a:solidFill>
                  <a:schemeClr val="tx2"/>
                </a:solidFill>
              </a:rPr>
              <a:t>, want </a:t>
            </a:r>
            <a:pPr indent="0" marL="0">
              <a:buNone/>
            </a:pPr>
            <a:r>
              <a:rPr lang="en-US" sz="1500" b="1" dirty="0">
                <a:solidFill>
                  <a:srgbClr val="E4572E"/>
                </a:solidFill>
              </a:rPr>
              <a:t>H</a:t>
            </a:r>
            <a:pPr indent="0" marL="0">
              <a:buNone/>
            </a:pPr>
            <a:r>
              <a:rPr lang="en-US" sz="1500" dirty="0">
                <a:solidFill>
                  <a:schemeClr val="tx2"/>
                </a:solidFill>
              </a:rPr>
              <a:t>: use SOH</a:t>
            </a:r>
            <a:endParaRPr lang="en-US" sz="1500" dirty="0"/>
          </a:p>
        </p:txBody>
      </p:sp>
      <p:sp>
        <p:nvSpPr>
          <p:cNvPr id="14" name="badge_265"/>
          <p:cNvSpPr/>
          <p:nvPr/>
        </p:nvSpPr>
        <p:spPr>
          <a:xfrm>
            <a:off x="4663440" y="1764792"/>
            <a:ext cx="384048" cy="384048"/>
          </a:xfrm>
          <a:prstGeom prst="ellipse">
            <a:avLst/>
          </a:prstGeom>
          <a:solidFill>
            <a:schemeClr val="accent4"/>
          </a:solidFill>
          <a:ln/>
        </p:spPr>
      </p:sp>
      <p:sp>
        <p:nvSpPr>
          <p:cNvPr id="15" name="badgeTxt_266"/>
          <p:cNvSpPr txBox="1"/>
          <p:nvPr/>
        </p:nvSpPr>
        <p:spPr>
          <a:xfrm>
            <a:off x="4663440" y="17647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6" name="txt_267"/>
          <p:cNvSpPr txBox="1"/>
          <p:nvPr/>
        </p:nvSpPr>
        <p:spPr>
          <a:xfrm>
            <a:off x="5257800" y="1691640"/>
            <a:ext cx="3337560" cy="54864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sin 35° = 7 ÷ </a:t>
            </a:r>
            <a:pPr indent="0" marL="0">
              <a:buNone/>
            </a:pPr>
            <a:r>
              <a:rPr lang="en-US" sz="1900" i="1" dirty="0">
                <a:solidFill>
                  <a:schemeClr val="tx1"/>
                </a:solidFill>
                <a:latin typeface="Cambria" pitchFamily="34" charset="0"/>
                <a:ea typeface="Cambria" pitchFamily="34" charset="-122"/>
                <a:cs typeface="Cambria" pitchFamily="34" charset="-120"/>
              </a:rPr>
              <a:t>x</a:t>
            </a:r>
            <a:endParaRPr lang="en-US" sz="1900" dirty="0"/>
          </a:p>
        </p:txBody>
      </p:sp>
      <p:sp>
        <p:nvSpPr>
          <p:cNvPr id="17" name="badge_268"/>
          <p:cNvSpPr/>
          <p:nvPr/>
        </p:nvSpPr>
        <p:spPr>
          <a:xfrm>
            <a:off x="4663440" y="2450592"/>
            <a:ext cx="384048" cy="384048"/>
          </a:xfrm>
          <a:prstGeom prst="ellipse">
            <a:avLst/>
          </a:prstGeom>
          <a:solidFill>
            <a:schemeClr val="accent4"/>
          </a:solidFill>
          <a:ln/>
        </p:spPr>
      </p:sp>
      <p:sp>
        <p:nvSpPr>
          <p:cNvPr id="18" name="badgeTxt_269"/>
          <p:cNvSpPr txBox="1"/>
          <p:nvPr/>
        </p:nvSpPr>
        <p:spPr>
          <a:xfrm>
            <a:off x="4663440" y="24505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9" name="txt_270"/>
          <p:cNvSpPr txBox="1"/>
          <p:nvPr/>
        </p:nvSpPr>
        <p:spPr>
          <a:xfrm>
            <a:off x="5257800" y="23774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7 ÷ sin 35°</a:t>
            </a:r>
            <a:endParaRPr lang="en-US" sz="1900" dirty="0"/>
          </a:p>
        </p:txBody>
      </p:sp>
      <p:sp>
        <p:nvSpPr>
          <p:cNvPr id="20" name="badge_271"/>
          <p:cNvSpPr/>
          <p:nvPr/>
        </p:nvSpPr>
        <p:spPr>
          <a:xfrm>
            <a:off x="4663440" y="3136392"/>
            <a:ext cx="384048" cy="384048"/>
          </a:xfrm>
          <a:prstGeom prst="ellipse">
            <a:avLst/>
          </a:prstGeom>
          <a:solidFill>
            <a:schemeClr val="accent4"/>
          </a:solidFill>
          <a:ln/>
        </p:spPr>
      </p:sp>
      <p:sp>
        <p:nvSpPr>
          <p:cNvPr id="21" name="badgeTxt_272"/>
          <p:cNvSpPr txBox="1"/>
          <p:nvPr/>
        </p:nvSpPr>
        <p:spPr>
          <a:xfrm>
            <a:off x="4663440" y="31363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22" name="txt_273"/>
          <p:cNvSpPr txBox="1"/>
          <p:nvPr/>
        </p:nvSpPr>
        <p:spPr>
          <a:xfrm>
            <a:off x="5257800" y="30632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12.2041...</a:t>
            </a:r>
            <a:endParaRPr lang="en-US" sz="1900" dirty="0"/>
          </a:p>
        </p:txBody>
      </p:sp>
      <p:sp>
        <p:nvSpPr>
          <p:cNvPr id="23" name="badge_274"/>
          <p:cNvSpPr/>
          <p:nvPr/>
        </p:nvSpPr>
        <p:spPr>
          <a:xfrm>
            <a:off x="4663440" y="3822192"/>
            <a:ext cx="384048" cy="384048"/>
          </a:xfrm>
          <a:prstGeom prst="ellipse">
            <a:avLst/>
          </a:prstGeom>
          <a:solidFill>
            <a:schemeClr val="accent1"/>
          </a:solidFill>
          <a:ln/>
        </p:spPr>
      </p:sp>
      <p:sp>
        <p:nvSpPr>
          <p:cNvPr id="24" name="badgeTxt_275"/>
          <p:cNvSpPr txBox="1"/>
          <p:nvPr/>
        </p:nvSpPr>
        <p:spPr>
          <a:xfrm>
            <a:off x="4663440" y="38221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5" name="txt_276"/>
          <p:cNvSpPr txBox="1"/>
          <p:nvPr/>
        </p:nvSpPr>
        <p:spPr>
          <a:xfrm>
            <a:off x="5257800" y="37490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x</a:t>
            </a:r>
            <a:pPr indent="0" marL="0">
              <a:buNone/>
            </a:pPr>
            <a:r>
              <a:rPr lang="en-US" sz="1900" dirty="0">
                <a:solidFill>
                  <a:schemeClr val="tx1"/>
                </a:solidFill>
                <a:latin typeface="Cambria" pitchFamily="34" charset="0"/>
                <a:ea typeface="Cambria" pitchFamily="34" charset="-122"/>
                <a:cs typeface="Cambria" pitchFamily="34" charset="-120"/>
              </a:rPr>
              <a:t> = </a:t>
            </a:r>
            <a:pPr indent="0" marL="0">
              <a:buNone/>
            </a:pPr>
            <a:r>
              <a:rPr lang="en-US" sz="1900" b="1" dirty="0">
                <a:solidFill>
                  <a:srgbClr val="E4572E"/>
                </a:solidFill>
                <a:latin typeface="Cambria" pitchFamily="34" charset="0"/>
                <a:ea typeface="Cambria" pitchFamily="34" charset="-122"/>
                <a:cs typeface="Cambria" pitchFamily="34" charset="-120"/>
              </a:rPr>
              <a:t>12.20 cm (2 d.p.)</a:t>
            </a:r>
            <a:endParaRPr lang="en-US" sz="1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Your turn: find the side</a:t>
            </a:r>
            <a:endParaRPr lang="en-US" sz="3200" dirty="0"/>
          </a:p>
        </p:txBody>
      </p:sp>
      <p:sp>
        <p:nvSpPr>
          <p:cNvPr id="3" name="poly_277"/>
          <p:cNvSpPr/>
          <p:nvPr/>
        </p:nvSpPr>
        <p:spPr>
          <a:xfrm>
            <a:off x="731520" y="1600200"/>
            <a:ext cx="1828800" cy="2103120"/>
          </a:xfrm>
          <a:custGeom>
            <a:avLst/>
            <a:gdLst/>
            <a:ahLst/>
            <a:cxnLst/>
            <a:rect l="l" t="t" r="r" b="b"/>
            <a:pathLst>
              <a:path w="1828800" h="2103120">
                <a:moveTo>
                  <a:pt x="0" y="2103120"/>
                </a:moveTo>
                <a:lnTo>
                  <a:pt x="1828800" y="2103120"/>
                </a:lnTo>
                <a:lnTo>
                  <a:pt x="0" y="0"/>
                </a:lnTo>
                <a:close/>
              </a:path>
            </a:pathLst>
          </a:custGeom>
          <a:solidFill>
            <a:srgbClr val="EEF2F8"/>
          </a:solidFill>
          <a:ln/>
        </p:spPr>
      </p:sp>
      <p:sp>
        <p:nvSpPr>
          <p:cNvPr id="4" name="line_278"/>
          <p:cNvSpPr/>
          <p:nvPr/>
        </p:nvSpPr>
        <p:spPr>
          <a:xfrm>
            <a:off x="731520" y="3703320"/>
            <a:ext cx="1828800" cy="914"/>
          </a:xfrm>
          <a:prstGeom prst="line">
            <a:avLst/>
          </a:prstGeom>
          <a:noFill/>
          <a:ln w="50800">
            <a:solidFill>
              <a:srgbClr val="17A398"/>
            </a:solidFill>
            <a:prstDash val="solid"/>
          </a:ln>
        </p:spPr>
      </p:sp>
      <p:sp>
        <p:nvSpPr>
          <p:cNvPr id="5" name="line_279"/>
          <p:cNvSpPr/>
          <p:nvPr/>
        </p:nvSpPr>
        <p:spPr>
          <a:xfrm>
            <a:off x="731520" y="1600200"/>
            <a:ext cx="914" cy="2103120"/>
          </a:xfrm>
          <a:prstGeom prst="line">
            <a:avLst/>
          </a:prstGeom>
          <a:noFill/>
          <a:ln w="50800">
            <a:solidFill>
              <a:srgbClr val="7B3FA0"/>
            </a:solidFill>
            <a:prstDash val="solid"/>
          </a:ln>
        </p:spPr>
      </p:sp>
      <p:sp>
        <p:nvSpPr>
          <p:cNvPr id="6" name="line_280"/>
          <p:cNvSpPr/>
          <p:nvPr/>
        </p:nvSpPr>
        <p:spPr>
          <a:xfrm>
            <a:off x="731520" y="1600200"/>
            <a:ext cx="1828800" cy="2103120"/>
          </a:xfrm>
          <a:prstGeom prst="line">
            <a:avLst/>
          </a:prstGeom>
          <a:noFill/>
          <a:ln w="50800">
            <a:solidFill>
              <a:srgbClr val="E4572E"/>
            </a:solidFill>
            <a:prstDash val="solid"/>
          </a:ln>
        </p:spPr>
      </p:sp>
      <p:sp>
        <p:nvSpPr>
          <p:cNvPr id="7" name="poly_281"/>
          <p:cNvSpPr/>
          <p:nvPr/>
        </p:nvSpPr>
        <p:spPr>
          <a:xfrm>
            <a:off x="731520" y="3557016"/>
            <a:ext cx="146304" cy="146304"/>
          </a:xfrm>
          <a:custGeom>
            <a:avLst/>
            <a:gdLst/>
            <a:ahLst/>
            <a:cxnLst/>
            <a:rect l="l" t="t" r="r" b="b"/>
            <a:pathLst>
              <a:path w="146304" h="146304">
                <a:moveTo>
                  <a:pt x="146304" y="146304"/>
                </a:moveTo>
                <a:lnTo>
                  <a:pt x="146304" y="0"/>
                </a:lnTo>
                <a:lnTo>
                  <a:pt x="0" y="0"/>
                </a:lnTo>
              </a:path>
            </a:pathLst>
          </a:custGeom>
          <a:ln w="15875">
            <a:solidFill>
              <a:srgbClr val="1B2A41"/>
            </a:solidFill>
            <a:prstDash val="solid"/>
          </a:ln>
        </p:spPr>
      </p:sp>
      <p:sp>
        <p:nvSpPr>
          <p:cNvPr id="8" name="poly_282"/>
          <p:cNvSpPr/>
          <p:nvPr/>
        </p:nvSpPr>
        <p:spPr>
          <a:xfrm>
            <a:off x="2194560" y="3427315"/>
            <a:ext cx="125756" cy="276005"/>
          </a:xfrm>
          <a:custGeom>
            <a:avLst/>
            <a:gdLst/>
            <a:ahLst/>
            <a:cxnLst/>
            <a:rect l="l" t="t" r="r" b="b"/>
            <a:pathLst>
              <a:path w="125756" h="276005">
                <a:moveTo>
                  <a:pt x="0" y="276005"/>
                </a:moveTo>
                <a:lnTo>
                  <a:pt x="522" y="256467"/>
                </a:lnTo>
                <a:lnTo>
                  <a:pt x="2087" y="236986"/>
                </a:lnTo>
                <a:lnTo>
                  <a:pt x="4691" y="217616"/>
                </a:lnTo>
                <a:lnTo>
                  <a:pt x="8325" y="198413"/>
                </a:lnTo>
                <a:lnTo>
                  <a:pt x="12980" y="179431"/>
                </a:lnTo>
                <a:lnTo>
                  <a:pt x="18642" y="160725"/>
                </a:lnTo>
                <a:lnTo>
                  <a:pt x="25295" y="142348"/>
                </a:lnTo>
                <a:lnTo>
                  <a:pt x="32921" y="124353"/>
                </a:lnTo>
                <a:lnTo>
                  <a:pt x="41496" y="106790"/>
                </a:lnTo>
                <a:lnTo>
                  <a:pt x="50998" y="89711"/>
                </a:lnTo>
                <a:lnTo>
                  <a:pt x="61398" y="73164"/>
                </a:lnTo>
                <a:lnTo>
                  <a:pt x="72667" y="57196"/>
                </a:lnTo>
                <a:lnTo>
                  <a:pt x="84774" y="41853"/>
                </a:lnTo>
                <a:lnTo>
                  <a:pt x="97682" y="27178"/>
                </a:lnTo>
                <a:lnTo>
                  <a:pt x="111356" y="13214"/>
                </a:lnTo>
                <a:lnTo>
                  <a:pt x="125756" y="0"/>
                </a:lnTo>
              </a:path>
            </a:pathLst>
          </a:custGeom>
          <a:ln w="19050">
            <a:solidFill>
              <a:srgbClr val="1B2A41"/>
            </a:solidFill>
            <a:prstDash val="solid"/>
          </a:ln>
        </p:spPr>
      </p:sp>
      <p:sp>
        <p:nvSpPr>
          <p:cNvPr id="9" name="lbl_283"/>
          <p:cNvSpPr txBox="1"/>
          <p:nvPr/>
        </p:nvSpPr>
        <p:spPr>
          <a:xfrm>
            <a:off x="972011" y="3255049"/>
            <a:ext cx="2011680" cy="365760"/>
          </a:xfrm>
          <a:prstGeom prst="rect">
            <a:avLst/>
          </a:prstGeom>
          <a:noFill/>
          <a:ln/>
        </p:spPr>
        <p:txBody>
          <a:bodyPr wrap="square" lIns="0" tIns="0" rIns="0" bIns="0" rtlCol="0" anchor="ctr"/>
          <a:lstStyle/>
          <a:p>
            <a:pPr algn="ctr" indent="0" marL="0">
              <a:buNone/>
            </a:pPr>
            <a:r>
              <a:rPr lang="en-US" sz="1500" b="1" dirty="0">
                <a:solidFill>
                  <a:srgbClr val="1B2A41"/>
                </a:solidFill>
                <a:latin typeface="Cambria" pitchFamily="34" charset="0"/>
                <a:ea typeface="Cambria" pitchFamily="34" charset="-122"/>
                <a:cs typeface="Cambria" pitchFamily="34" charset="-120"/>
              </a:rPr>
              <a:t>50°</a:t>
            </a:r>
            <a:endParaRPr lang="en-US" sz="1500" dirty="0"/>
          </a:p>
        </p:txBody>
      </p:sp>
      <p:sp>
        <p:nvSpPr>
          <p:cNvPr id="10" name="lbl_284"/>
          <p:cNvSpPr txBox="1"/>
          <p:nvPr/>
        </p:nvSpPr>
        <p:spPr>
          <a:xfrm>
            <a:off x="-512130" y="2332139"/>
            <a:ext cx="2011680" cy="365760"/>
          </a:xfrm>
          <a:prstGeom prst="rect">
            <a:avLst/>
          </a:prstGeom>
          <a:noFill/>
          <a:ln/>
        </p:spPr>
        <p:txBody>
          <a:bodyPr wrap="square" lIns="0" tIns="0" rIns="0" bIns="0" rtlCol="0" anchor="ctr"/>
          <a:lstStyle/>
          <a:p>
            <a:pPr algn="ctr" indent="0" marL="0">
              <a:buNone/>
            </a:pPr>
            <a:r>
              <a:rPr lang="en-US" sz="1800" b="1" dirty="0">
                <a:solidFill>
                  <a:srgbClr val="7B3FA0"/>
                </a:solidFill>
                <a:latin typeface="Cambria" pitchFamily="34" charset="0"/>
                <a:ea typeface="Cambria" pitchFamily="34" charset="-122"/>
                <a:cs typeface="Cambria" pitchFamily="34" charset="-120"/>
              </a:rPr>
              <a:t>a</a:t>
            </a:r>
            <a:endParaRPr lang="en-US" sz="1800" dirty="0"/>
          </a:p>
        </p:txBody>
      </p:sp>
      <p:sp>
        <p:nvSpPr>
          <p:cNvPr id="11" name="lbl_285"/>
          <p:cNvSpPr txBox="1"/>
          <p:nvPr/>
        </p:nvSpPr>
        <p:spPr>
          <a:xfrm>
            <a:off x="820083" y="2261877"/>
            <a:ext cx="2011680" cy="365760"/>
          </a:xfrm>
          <a:prstGeom prst="rect">
            <a:avLst/>
          </a:prstGeom>
          <a:noFill/>
          <a:ln/>
        </p:spPr>
        <p:txBody>
          <a:bodyPr wrap="square" lIns="0" tIns="0" rIns="0" bIns="0" rtlCol="0" anchor="ctr"/>
          <a:lstStyle/>
          <a:p>
            <a:pPr algn="ctr" indent="0" marL="0">
              <a:buNone/>
            </a:pPr>
            <a:r>
              <a:rPr lang="en-US" sz="1800" b="1" dirty="0">
                <a:solidFill>
                  <a:srgbClr val="E4572E"/>
                </a:solidFill>
                <a:latin typeface="Cambria" pitchFamily="34" charset="0"/>
                <a:ea typeface="Cambria" pitchFamily="34" charset="-122"/>
                <a:cs typeface="Cambria" pitchFamily="34" charset="-120"/>
              </a:rPr>
              <a:t>12</a:t>
            </a:r>
            <a:endParaRPr lang="en-US" sz="1800" dirty="0"/>
          </a:p>
        </p:txBody>
      </p:sp>
      <p:sp>
        <p:nvSpPr>
          <p:cNvPr id="12" name="poly_286"/>
          <p:cNvSpPr/>
          <p:nvPr/>
        </p:nvSpPr>
        <p:spPr>
          <a:xfrm>
            <a:off x="3566160" y="1600200"/>
            <a:ext cx="1828800" cy="2103120"/>
          </a:xfrm>
          <a:custGeom>
            <a:avLst/>
            <a:gdLst/>
            <a:ahLst/>
            <a:cxnLst/>
            <a:rect l="l" t="t" r="r" b="b"/>
            <a:pathLst>
              <a:path w="1828800" h="2103120">
                <a:moveTo>
                  <a:pt x="0" y="2103120"/>
                </a:moveTo>
                <a:lnTo>
                  <a:pt x="1828800" y="2103120"/>
                </a:lnTo>
                <a:lnTo>
                  <a:pt x="0" y="0"/>
                </a:lnTo>
                <a:close/>
              </a:path>
            </a:pathLst>
          </a:custGeom>
          <a:solidFill>
            <a:srgbClr val="EEF2F8"/>
          </a:solidFill>
          <a:ln/>
        </p:spPr>
      </p:sp>
      <p:sp>
        <p:nvSpPr>
          <p:cNvPr id="13" name="line_287"/>
          <p:cNvSpPr/>
          <p:nvPr/>
        </p:nvSpPr>
        <p:spPr>
          <a:xfrm>
            <a:off x="3566160" y="3703320"/>
            <a:ext cx="1828800" cy="914"/>
          </a:xfrm>
          <a:prstGeom prst="line">
            <a:avLst/>
          </a:prstGeom>
          <a:noFill/>
          <a:ln w="50800">
            <a:solidFill>
              <a:srgbClr val="17A398"/>
            </a:solidFill>
            <a:prstDash val="solid"/>
          </a:ln>
        </p:spPr>
      </p:sp>
      <p:sp>
        <p:nvSpPr>
          <p:cNvPr id="14" name="line_288"/>
          <p:cNvSpPr/>
          <p:nvPr/>
        </p:nvSpPr>
        <p:spPr>
          <a:xfrm>
            <a:off x="3566160" y="1600200"/>
            <a:ext cx="914" cy="2103120"/>
          </a:xfrm>
          <a:prstGeom prst="line">
            <a:avLst/>
          </a:prstGeom>
          <a:noFill/>
          <a:ln w="50800">
            <a:solidFill>
              <a:srgbClr val="7B3FA0"/>
            </a:solidFill>
            <a:prstDash val="solid"/>
          </a:ln>
        </p:spPr>
      </p:sp>
      <p:sp>
        <p:nvSpPr>
          <p:cNvPr id="15" name="line_289"/>
          <p:cNvSpPr/>
          <p:nvPr/>
        </p:nvSpPr>
        <p:spPr>
          <a:xfrm>
            <a:off x="3566160" y="1600200"/>
            <a:ext cx="1828800" cy="2103120"/>
          </a:xfrm>
          <a:prstGeom prst="line">
            <a:avLst/>
          </a:prstGeom>
          <a:noFill/>
          <a:ln w="50800">
            <a:solidFill>
              <a:srgbClr val="E4572E"/>
            </a:solidFill>
            <a:prstDash val="solid"/>
          </a:ln>
        </p:spPr>
      </p:sp>
      <p:sp>
        <p:nvSpPr>
          <p:cNvPr id="16" name="poly_290"/>
          <p:cNvSpPr/>
          <p:nvPr/>
        </p:nvSpPr>
        <p:spPr>
          <a:xfrm>
            <a:off x="3566160" y="3557016"/>
            <a:ext cx="146304" cy="146304"/>
          </a:xfrm>
          <a:custGeom>
            <a:avLst/>
            <a:gdLst/>
            <a:ahLst/>
            <a:cxnLst/>
            <a:rect l="l" t="t" r="r" b="b"/>
            <a:pathLst>
              <a:path w="146304" h="146304">
                <a:moveTo>
                  <a:pt x="146304" y="146304"/>
                </a:moveTo>
                <a:lnTo>
                  <a:pt x="146304" y="0"/>
                </a:lnTo>
                <a:lnTo>
                  <a:pt x="0" y="0"/>
                </a:lnTo>
              </a:path>
            </a:pathLst>
          </a:custGeom>
          <a:ln w="15875">
            <a:solidFill>
              <a:srgbClr val="1B2A41"/>
            </a:solidFill>
            <a:prstDash val="solid"/>
          </a:ln>
        </p:spPr>
      </p:sp>
      <p:sp>
        <p:nvSpPr>
          <p:cNvPr id="17" name="poly_291"/>
          <p:cNvSpPr/>
          <p:nvPr/>
        </p:nvSpPr>
        <p:spPr>
          <a:xfrm>
            <a:off x="5029200" y="3427315"/>
            <a:ext cx="125756" cy="276005"/>
          </a:xfrm>
          <a:custGeom>
            <a:avLst/>
            <a:gdLst/>
            <a:ahLst/>
            <a:cxnLst/>
            <a:rect l="l" t="t" r="r" b="b"/>
            <a:pathLst>
              <a:path w="125756" h="276005">
                <a:moveTo>
                  <a:pt x="0" y="276005"/>
                </a:moveTo>
                <a:lnTo>
                  <a:pt x="522" y="256467"/>
                </a:lnTo>
                <a:lnTo>
                  <a:pt x="2087" y="236986"/>
                </a:lnTo>
                <a:lnTo>
                  <a:pt x="4691" y="217616"/>
                </a:lnTo>
                <a:lnTo>
                  <a:pt x="8325" y="198413"/>
                </a:lnTo>
                <a:lnTo>
                  <a:pt x="12980" y="179431"/>
                </a:lnTo>
                <a:lnTo>
                  <a:pt x="18642" y="160725"/>
                </a:lnTo>
                <a:lnTo>
                  <a:pt x="25295" y="142348"/>
                </a:lnTo>
                <a:lnTo>
                  <a:pt x="32921" y="124353"/>
                </a:lnTo>
                <a:lnTo>
                  <a:pt x="41496" y="106790"/>
                </a:lnTo>
                <a:lnTo>
                  <a:pt x="50998" y="89711"/>
                </a:lnTo>
                <a:lnTo>
                  <a:pt x="61398" y="73164"/>
                </a:lnTo>
                <a:lnTo>
                  <a:pt x="72667" y="57196"/>
                </a:lnTo>
                <a:lnTo>
                  <a:pt x="84774" y="41853"/>
                </a:lnTo>
                <a:lnTo>
                  <a:pt x="97682" y="27178"/>
                </a:lnTo>
                <a:lnTo>
                  <a:pt x="111356" y="13214"/>
                </a:lnTo>
                <a:lnTo>
                  <a:pt x="125756" y="0"/>
                </a:lnTo>
              </a:path>
            </a:pathLst>
          </a:custGeom>
          <a:ln w="19050">
            <a:solidFill>
              <a:srgbClr val="1B2A41"/>
            </a:solidFill>
            <a:prstDash val="solid"/>
          </a:ln>
        </p:spPr>
      </p:sp>
      <p:sp>
        <p:nvSpPr>
          <p:cNvPr id="18" name="lbl_292"/>
          <p:cNvSpPr txBox="1"/>
          <p:nvPr/>
        </p:nvSpPr>
        <p:spPr>
          <a:xfrm>
            <a:off x="3806651" y="3255049"/>
            <a:ext cx="2011680" cy="365760"/>
          </a:xfrm>
          <a:prstGeom prst="rect">
            <a:avLst/>
          </a:prstGeom>
          <a:noFill/>
          <a:ln/>
        </p:spPr>
        <p:txBody>
          <a:bodyPr wrap="square" lIns="0" tIns="0" rIns="0" bIns="0" rtlCol="0" anchor="ctr"/>
          <a:lstStyle/>
          <a:p>
            <a:pPr algn="ctr" indent="0" marL="0">
              <a:buNone/>
            </a:pPr>
            <a:r>
              <a:rPr lang="en-US" sz="1500" b="1" dirty="0">
                <a:solidFill>
                  <a:srgbClr val="1B2A41"/>
                </a:solidFill>
                <a:latin typeface="Cambria" pitchFamily="34" charset="0"/>
                <a:ea typeface="Cambria" pitchFamily="34" charset="-122"/>
                <a:cs typeface="Cambria" pitchFamily="34" charset="-120"/>
              </a:rPr>
              <a:t>25°</a:t>
            </a:r>
            <a:endParaRPr lang="en-US" sz="1500" dirty="0"/>
          </a:p>
        </p:txBody>
      </p:sp>
      <p:sp>
        <p:nvSpPr>
          <p:cNvPr id="19" name="lbl_293"/>
          <p:cNvSpPr txBox="1"/>
          <p:nvPr/>
        </p:nvSpPr>
        <p:spPr>
          <a:xfrm>
            <a:off x="3584099" y="3772011"/>
            <a:ext cx="2011680" cy="365760"/>
          </a:xfrm>
          <a:prstGeom prst="rect">
            <a:avLst/>
          </a:prstGeom>
          <a:noFill/>
          <a:ln/>
        </p:spPr>
        <p:txBody>
          <a:bodyPr wrap="square" lIns="0" tIns="0" rIns="0" bIns="0" rtlCol="0" anchor="ctr"/>
          <a:lstStyle/>
          <a:p>
            <a:pPr algn="ctr" indent="0" marL="0">
              <a:buNone/>
            </a:pPr>
            <a:r>
              <a:rPr lang="en-US" sz="1800" b="1" dirty="0">
                <a:solidFill>
                  <a:srgbClr val="17A398"/>
                </a:solidFill>
                <a:latin typeface="Cambria" pitchFamily="34" charset="0"/>
                <a:ea typeface="Cambria" pitchFamily="34" charset="-122"/>
                <a:cs typeface="Cambria" pitchFamily="34" charset="-120"/>
              </a:rPr>
              <a:t>6</a:t>
            </a:r>
            <a:endParaRPr lang="en-US" sz="1800" dirty="0"/>
          </a:p>
        </p:txBody>
      </p:sp>
      <p:sp>
        <p:nvSpPr>
          <p:cNvPr id="20" name="lbl_294"/>
          <p:cNvSpPr txBox="1"/>
          <p:nvPr/>
        </p:nvSpPr>
        <p:spPr>
          <a:xfrm>
            <a:off x="2322510" y="2332139"/>
            <a:ext cx="2011680" cy="365760"/>
          </a:xfrm>
          <a:prstGeom prst="rect">
            <a:avLst/>
          </a:prstGeom>
          <a:noFill/>
          <a:ln/>
        </p:spPr>
        <p:txBody>
          <a:bodyPr wrap="square" lIns="0" tIns="0" rIns="0" bIns="0" rtlCol="0" anchor="ctr"/>
          <a:lstStyle/>
          <a:p>
            <a:pPr algn="ctr" indent="0" marL="0">
              <a:buNone/>
            </a:pPr>
            <a:r>
              <a:rPr lang="en-US" sz="1800" b="1" dirty="0">
                <a:solidFill>
                  <a:srgbClr val="7B3FA0"/>
                </a:solidFill>
                <a:latin typeface="Cambria" pitchFamily="34" charset="0"/>
                <a:ea typeface="Cambria" pitchFamily="34" charset="-122"/>
                <a:cs typeface="Cambria" pitchFamily="34" charset="-120"/>
              </a:rPr>
              <a:t>b</a:t>
            </a:r>
            <a:endParaRPr lang="en-US" sz="1800" dirty="0"/>
          </a:p>
        </p:txBody>
      </p:sp>
      <p:sp>
        <p:nvSpPr>
          <p:cNvPr id="21" name="poly_295"/>
          <p:cNvSpPr/>
          <p:nvPr/>
        </p:nvSpPr>
        <p:spPr>
          <a:xfrm>
            <a:off x="6400800" y="1600200"/>
            <a:ext cx="1828800" cy="2103120"/>
          </a:xfrm>
          <a:custGeom>
            <a:avLst/>
            <a:gdLst/>
            <a:ahLst/>
            <a:cxnLst/>
            <a:rect l="l" t="t" r="r" b="b"/>
            <a:pathLst>
              <a:path w="1828800" h="2103120">
                <a:moveTo>
                  <a:pt x="0" y="2103120"/>
                </a:moveTo>
                <a:lnTo>
                  <a:pt x="1828800" y="2103120"/>
                </a:lnTo>
                <a:lnTo>
                  <a:pt x="0" y="0"/>
                </a:lnTo>
                <a:close/>
              </a:path>
            </a:pathLst>
          </a:custGeom>
          <a:solidFill>
            <a:srgbClr val="EEF2F8"/>
          </a:solidFill>
          <a:ln/>
        </p:spPr>
      </p:sp>
      <p:sp>
        <p:nvSpPr>
          <p:cNvPr id="22" name="line_296"/>
          <p:cNvSpPr/>
          <p:nvPr/>
        </p:nvSpPr>
        <p:spPr>
          <a:xfrm>
            <a:off x="6400800" y="3703320"/>
            <a:ext cx="1828800" cy="914"/>
          </a:xfrm>
          <a:prstGeom prst="line">
            <a:avLst/>
          </a:prstGeom>
          <a:noFill/>
          <a:ln w="50800">
            <a:solidFill>
              <a:srgbClr val="17A398"/>
            </a:solidFill>
            <a:prstDash val="solid"/>
          </a:ln>
        </p:spPr>
      </p:sp>
      <p:sp>
        <p:nvSpPr>
          <p:cNvPr id="23" name="line_297"/>
          <p:cNvSpPr/>
          <p:nvPr/>
        </p:nvSpPr>
        <p:spPr>
          <a:xfrm>
            <a:off x="6400800" y="1600200"/>
            <a:ext cx="914" cy="2103120"/>
          </a:xfrm>
          <a:prstGeom prst="line">
            <a:avLst/>
          </a:prstGeom>
          <a:noFill/>
          <a:ln w="50800">
            <a:solidFill>
              <a:srgbClr val="7B3FA0"/>
            </a:solidFill>
            <a:prstDash val="solid"/>
          </a:ln>
        </p:spPr>
      </p:sp>
      <p:sp>
        <p:nvSpPr>
          <p:cNvPr id="24" name="line_298"/>
          <p:cNvSpPr/>
          <p:nvPr/>
        </p:nvSpPr>
        <p:spPr>
          <a:xfrm>
            <a:off x="6400800" y="1600200"/>
            <a:ext cx="1828800" cy="2103120"/>
          </a:xfrm>
          <a:prstGeom prst="line">
            <a:avLst/>
          </a:prstGeom>
          <a:noFill/>
          <a:ln w="50800">
            <a:solidFill>
              <a:srgbClr val="E4572E"/>
            </a:solidFill>
            <a:prstDash val="solid"/>
          </a:ln>
        </p:spPr>
      </p:sp>
      <p:sp>
        <p:nvSpPr>
          <p:cNvPr id="25" name="poly_299"/>
          <p:cNvSpPr/>
          <p:nvPr/>
        </p:nvSpPr>
        <p:spPr>
          <a:xfrm>
            <a:off x="6400800" y="3557016"/>
            <a:ext cx="146304" cy="146304"/>
          </a:xfrm>
          <a:custGeom>
            <a:avLst/>
            <a:gdLst/>
            <a:ahLst/>
            <a:cxnLst/>
            <a:rect l="l" t="t" r="r" b="b"/>
            <a:pathLst>
              <a:path w="146304" h="146304">
                <a:moveTo>
                  <a:pt x="146304" y="146304"/>
                </a:moveTo>
                <a:lnTo>
                  <a:pt x="146304" y="0"/>
                </a:lnTo>
                <a:lnTo>
                  <a:pt x="0" y="0"/>
                </a:lnTo>
              </a:path>
            </a:pathLst>
          </a:custGeom>
          <a:ln w="15875">
            <a:solidFill>
              <a:srgbClr val="1B2A41"/>
            </a:solidFill>
            <a:prstDash val="solid"/>
          </a:ln>
        </p:spPr>
      </p:sp>
      <p:sp>
        <p:nvSpPr>
          <p:cNvPr id="26" name="poly_300"/>
          <p:cNvSpPr/>
          <p:nvPr/>
        </p:nvSpPr>
        <p:spPr>
          <a:xfrm>
            <a:off x="7863840" y="3427315"/>
            <a:ext cx="125756" cy="276005"/>
          </a:xfrm>
          <a:custGeom>
            <a:avLst/>
            <a:gdLst/>
            <a:ahLst/>
            <a:cxnLst/>
            <a:rect l="l" t="t" r="r" b="b"/>
            <a:pathLst>
              <a:path w="125756" h="276005">
                <a:moveTo>
                  <a:pt x="0" y="276005"/>
                </a:moveTo>
                <a:lnTo>
                  <a:pt x="522" y="256467"/>
                </a:lnTo>
                <a:lnTo>
                  <a:pt x="2087" y="236986"/>
                </a:lnTo>
                <a:lnTo>
                  <a:pt x="4691" y="217616"/>
                </a:lnTo>
                <a:lnTo>
                  <a:pt x="8325" y="198413"/>
                </a:lnTo>
                <a:lnTo>
                  <a:pt x="12980" y="179431"/>
                </a:lnTo>
                <a:lnTo>
                  <a:pt x="18642" y="160725"/>
                </a:lnTo>
                <a:lnTo>
                  <a:pt x="25295" y="142348"/>
                </a:lnTo>
                <a:lnTo>
                  <a:pt x="32921" y="124353"/>
                </a:lnTo>
                <a:lnTo>
                  <a:pt x="41496" y="106790"/>
                </a:lnTo>
                <a:lnTo>
                  <a:pt x="50998" y="89711"/>
                </a:lnTo>
                <a:lnTo>
                  <a:pt x="61398" y="73164"/>
                </a:lnTo>
                <a:lnTo>
                  <a:pt x="72667" y="57196"/>
                </a:lnTo>
                <a:lnTo>
                  <a:pt x="84774" y="41853"/>
                </a:lnTo>
                <a:lnTo>
                  <a:pt x="97682" y="27178"/>
                </a:lnTo>
                <a:lnTo>
                  <a:pt x="111356" y="13214"/>
                </a:lnTo>
                <a:lnTo>
                  <a:pt x="125756" y="0"/>
                </a:lnTo>
              </a:path>
            </a:pathLst>
          </a:custGeom>
          <a:ln w="19050">
            <a:solidFill>
              <a:srgbClr val="1B2A41"/>
            </a:solidFill>
            <a:prstDash val="solid"/>
          </a:ln>
        </p:spPr>
      </p:sp>
      <p:sp>
        <p:nvSpPr>
          <p:cNvPr id="27" name="lbl_301"/>
          <p:cNvSpPr txBox="1"/>
          <p:nvPr/>
        </p:nvSpPr>
        <p:spPr>
          <a:xfrm>
            <a:off x="6641291" y="3255049"/>
            <a:ext cx="2011680" cy="365760"/>
          </a:xfrm>
          <a:prstGeom prst="rect">
            <a:avLst/>
          </a:prstGeom>
          <a:noFill/>
          <a:ln/>
        </p:spPr>
        <p:txBody>
          <a:bodyPr wrap="square" lIns="0" tIns="0" rIns="0" bIns="0" rtlCol="0" anchor="ctr"/>
          <a:lstStyle/>
          <a:p>
            <a:pPr algn="ctr" indent="0" marL="0">
              <a:buNone/>
            </a:pPr>
            <a:r>
              <a:rPr lang="en-US" sz="1500" b="1" dirty="0">
                <a:solidFill>
                  <a:srgbClr val="1B2A41"/>
                </a:solidFill>
                <a:latin typeface="Cambria" pitchFamily="34" charset="0"/>
                <a:ea typeface="Cambria" pitchFamily="34" charset="-122"/>
                <a:cs typeface="Cambria" pitchFamily="34" charset="-120"/>
              </a:rPr>
              <a:t>60°</a:t>
            </a:r>
            <a:endParaRPr lang="en-US" sz="1500" dirty="0"/>
          </a:p>
        </p:txBody>
      </p:sp>
      <p:sp>
        <p:nvSpPr>
          <p:cNvPr id="28" name="lbl_302"/>
          <p:cNvSpPr txBox="1"/>
          <p:nvPr/>
        </p:nvSpPr>
        <p:spPr>
          <a:xfrm>
            <a:off x="6418739" y="3772011"/>
            <a:ext cx="2011680" cy="365760"/>
          </a:xfrm>
          <a:prstGeom prst="rect">
            <a:avLst/>
          </a:prstGeom>
          <a:noFill/>
          <a:ln/>
        </p:spPr>
        <p:txBody>
          <a:bodyPr wrap="square" lIns="0" tIns="0" rIns="0" bIns="0" rtlCol="0" anchor="ctr"/>
          <a:lstStyle/>
          <a:p>
            <a:pPr algn="ctr" indent="0" marL="0">
              <a:buNone/>
            </a:pPr>
            <a:r>
              <a:rPr lang="en-US" sz="1800" b="1" dirty="0">
                <a:solidFill>
                  <a:srgbClr val="17A398"/>
                </a:solidFill>
                <a:latin typeface="Cambria" pitchFamily="34" charset="0"/>
                <a:ea typeface="Cambria" pitchFamily="34" charset="-122"/>
                <a:cs typeface="Cambria" pitchFamily="34" charset="-120"/>
              </a:rPr>
              <a:t>9</a:t>
            </a:r>
            <a:endParaRPr lang="en-US" sz="1800" dirty="0"/>
          </a:p>
        </p:txBody>
      </p:sp>
      <p:sp>
        <p:nvSpPr>
          <p:cNvPr id="29" name="lbl_303"/>
          <p:cNvSpPr txBox="1"/>
          <p:nvPr/>
        </p:nvSpPr>
        <p:spPr>
          <a:xfrm>
            <a:off x="6489363" y="2261877"/>
            <a:ext cx="2011680" cy="365760"/>
          </a:xfrm>
          <a:prstGeom prst="rect">
            <a:avLst/>
          </a:prstGeom>
          <a:noFill/>
          <a:ln/>
        </p:spPr>
        <p:txBody>
          <a:bodyPr wrap="square" lIns="0" tIns="0" rIns="0" bIns="0" rtlCol="0" anchor="ctr"/>
          <a:lstStyle/>
          <a:p>
            <a:pPr algn="ctr" indent="0" marL="0">
              <a:buNone/>
            </a:pPr>
            <a:r>
              <a:rPr lang="en-US" sz="1800" b="1" dirty="0">
                <a:solidFill>
                  <a:srgbClr val="E4572E"/>
                </a:solidFill>
                <a:latin typeface="Cambria" pitchFamily="34" charset="0"/>
                <a:ea typeface="Cambria" pitchFamily="34" charset="-122"/>
                <a:cs typeface="Cambria" pitchFamily="34" charset="-120"/>
              </a:rPr>
              <a:t>c</a:t>
            </a:r>
            <a:endParaRPr lang="en-US" sz="1800" dirty="0"/>
          </a:p>
        </p:txBody>
      </p:sp>
      <p:sp>
        <p:nvSpPr>
          <p:cNvPr id="30" name="txt_304"/>
          <p:cNvSpPr txBox="1"/>
          <p:nvPr/>
        </p:nvSpPr>
        <p:spPr>
          <a:xfrm>
            <a:off x="457200" y="4343400"/>
            <a:ext cx="8229600" cy="320040"/>
          </a:xfrm>
          <a:prstGeom prst="rect">
            <a:avLst/>
          </a:prstGeom>
          <a:noFill/>
          <a:ln/>
        </p:spPr>
        <p:txBody>
          <a:bodyPr wrap="square" lIns="0" tIns="0" rIns="0" bIns="0" rtlCol="0" anchor="t"/>
          <a:lstStyle/>
          <a:p>
            <a:pPr indent="0" marL="0">
              <a:buNone/>
            </a:pPr>
            <a:r>
              <a:rPr lang="en-US" sz="1400" dirty="0">
                <a:solidFill>
                  <a:schemeClr val="tx2"/>
                </a:solidFill>
              </a:rPr>
              <a:t>Lengths in cm. Not drawn to scale. Give answers to 2 d.p. where needed.</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Your turn: answers</a:t>
            </a:r>
            <a:endParaRPr lang="en-US" sz="3200" dirty="0"/>
          </a:p>
        </p:txBody>
      </p:sp>
      <p:sp>
        <p:nvSpPr>
          <p:cNvPr id="3" name="poly_305"/>
          <p:cNvSpPr/>
          <p:nvPr/>
        </p:nvSpPr>
        <p:spPr>
          <a:xfrm>
            <a:off x="731520" y="1600200"/>
            <a:ext cx="1828800" cy="2103120"/>
          </a:xfrm>
          <a:custGeom>
            <a:avLst/>
            <a:gdLst/>
            <a:ahLst/>
            <a:cxnLst/>
            <a:rect l="l" t="t" r="r" b="b"/>
            <a:pathLst>
              <a:path w="1828800" h="2103120">
                <a:moveTo>
                  <a:pt x="0" y="2103120"/>
                </a:moveTo>
                <a:lnTo>
                  <a:pt x="1828800" y="2103120"/>
                </a:lnTo>
                <a:lnTo>
                  <a:pt x="0" y="0"/>
                </a:lnTo>
                <a:close/>
              </a:path>
            </a:pathLst>
          </a:custGeom>
          <a:solidFill>
            <a:srgbClr val="EEF2F8"/>
          </a:solidFill>
          <a:ln/>
        </p:spPr>
      </p:sp>
      <p:sp>
        <p:nvSpPr>
          <p:cNvPr id="4" name="line_306"/>
          <p:cNvSpPr/>
          <p:nvPr/>
        </p:nvSpPr>
        <p:spPr>
          <a:xfrm>
            <a:off x="731520" y="3703320"/>
            <a:ext cx="1828800" cy="914"/>
          </a:xfrm>
          <a:prstGeom prst="line">
            <a:avLst/>
          </a:prstGeom>
          <a:noFill/>
          <a:ln w="50800">
            <a:solidFill>
              <a:srgbClr val="17A398"/>
            </a:solidFill>
            <a:prstDash val="solid"/>
          </a:ln>
        </p:spPr>
      </p:sp>
      <p:sp>
        <p:nvSpPr>
          <p:cNvPr id="5" name="line_307"/>
          <p:cNvSpPr/>
          <p:nvPr/>
        </p:nvSpPr>
        <p:spPr>
          <a:xfrm>
            <a:off x="731520" y="1600200"/>
            <a:ext cx="914" cy="2103120"/>
          </a:xfrm>
          <a:prstGeom prst="line">
            <a:avLst/>
          </a:prstGeom>
          <a:noFill/>
          <a:ln w="50800">
            <a:solidFill>
              <a:srgbClr val="7B3FA0"/>
            </a:solidFill>
            <a:prstDash val="solid"/>
          </a:ln>
        </p:spPr>
      </p:sp>
      <p:sp>
        <p:nvSpPr>
          <p:cNvPr id="6" name="line_308"/>
          <p:cNvSpPr/>
          <p:nvPr/>
        </p:nvSpPr>
        <p:spPr>
          <a:xfrm>
            <a:off x="731520" y="1600200"/>
            <a:ext cx="1828800" cy="2103120"/>
          </a:xfrm>
          <a:prstGeom prst="line">
            <a:avLst/>
          </a:prstGeom>
          <a:noFill/>
          <a:ln w="50800">
            <a:solidFill>
              <a:srgbClr val="E4572E"/>
            </a:solidFill>
            <a:prstDash val="solid"/>
          </a:ln>
        </p:spPr>
      </p:sp>
      <p:sp>
        <p:nvSpPr>
          <p:cNvPr id="7" name="poly_309"/>
          <p:cNvSpPr/>
          <p:nvPr/>
        </p:nvSpPr>
        <p:spPr>
          <a:xfrm>
            <a:off x="731520" y="3557016"/>
            <a:ext cx="146304" cy="146304"/>
          </a:xfrm>
          <a:custGeom>
            <a:avLst/>
            <a:gdLst/>
            <a:ahLst/>
            <a:cxnLst/>
            <a:rect l="l" t="t" r="r" b="b"/>
            <a:pathLst>
              <a:path w="146304" h="146304">
                <a:moveTo>
                  <a:pt x="146304" y="146304"/>
                </a:moveTo>
                <a:lnTo>
                  <a:pt x="146304" y="0"/>
                </a:lnTo>
                <a:lnTo>
                  <a:pt x="0" y="0"/>
                </a:lnTo>
              </a:path>
            </a:pathLst>
          </a:custGeom>
          <a:ln w="15875">
            <a:solidFill>
              <a:srgbClr val="1B2A41"/>
            </a:solidFill>
            <a:prstDash val="solid"/>
          </a:ln>
        </p:spPr>
      </p:sp>
      <p:sp>
        <p:nvSpPr>
          <p:cNvPr id="8" name="poly_310"/>
          <p:cNvSpPr/>
          <p:nvPr/>
        </p:nvSpPr>
        <p:spPr>
          <a:xfrm>
            <a:off x="2194560" y="3427315"/>
            <a:ext cx="125756" cy="276005"/>
          </a:xfrm>
          <a:custGeom>
            <a:avLst/>
            <a:gdLst/>
            <a:ahLst/>
            <a:cxnLst/>
            <a:rect l="l" t="t" r="r" b="b"/>
            <a:pathLst>
              <a:path w="125756" h="276005">
                <a:moveTo>
                  <a:pt x="0" y="276005"/>
                </a:moveTo>
                <a:lnTo>
                  <a:pt x="522" y="256467"/>
                </a:lnTo>
                <a:lnTo>
                  <a:pt x="2087" y="236986"/>
                </a:lnTo>
                <a:lnTo>
                  <a:pt x="4691" y="217616"/>
                </a:lnTo>
                <a:lnTo>
                  <a:pt x="8325" y="198413"/>
                </a:lnTo>
                <a:lnTo>
                  <a:pt x="12980" y="179431"/>
                </a:lnTo>
                <a:lnTo>
                  <a:pt x="18642" y="160725"/>
                </a:lnTo>
                <a:lnTo>
                  <a:pt x="25295" y="142348"/>
                </a:lnTo>
                <a:lnTo>
                  <a:pt x="32921" y="124353"/>
                </a:lnTo>
                <a:lnTo>
                  <a:pt x="41496" y="106790"/>
                </a:lnTo>
                <a:lnTo>
                  <a:pt x="50998" y="89711"/>
                </a:lnTo>
                <a:lnTo>
                  <a:pt x="61398" y="73164"/>
                </a:lnTo>
                <a:lnTo>
                  <a:pt x="72667" y="57196"/>
                </a:lnTo>
                <a:lnTo>
                  <a:pt x="84774" y="41853"/>
                </a:lnTo>
                <a:lnTo>
                  <a:pt x="97682" y="27178"/>
                </a:lnTo>
                <a:lnTo>
                  <a:pt x="111356" y="13214"/>
                </a:lnTo>
                <a:lnTo>
                  <a:pt x="125756" y="0"/>
                </a:lnTo>
              </a:path>
            </a:pathLst>
          </a:custGeom>
          <a:ln w="19050">
            <a:solidFill>
              <a:srgbClr val="1B2A41"/>
            </a:solidFill>
            <a:prstDash val="solid"/>
          </a:ln>
        </p:spPr>
      </p:sp>
      <p:sp>
        <p:nvSpPr>
          <p:cNvPr id="9" name="lbl_311"/>
          <p:cNvSpPr txBox="1"/>
          <p:nvPr/>
        </p:nvSpPr>
        <p:spPr>
          <a:xfrm>
            <a:off x="972011" y="3255049"/>
            <a:ext cx="2011680" cy="365760"/>
          </a:xfrm>
          <a:prstGeom prst="rect">
            <a:avLst/>
          </a:prstGeom>
          <a:noFill/>
          <a:ln/>
        </p:spPr>
        <p:txBody>
          <a:bodyPr wrap="square" lIns="0" tIns="0" rIns="0" bIns="0" rtlCol="0" anchor="ctr"/>
          <a:lstStyle/>
          <a:p>
            <a:pPr algn="ctr" indent="0" marL="0">
              <a:buNone/>
            </a:pPr>
            <a:r>
              <a:rPr lang="en-US" sz="1500" b="1" dirty="0">
                <a:solidFill>
                  <a:srgbClr val="1B2A41"/>
                </a:solidFill>
                <a:latin typeface="Cambria" pitchFamily="34" charset="0"/>
                <a:ea typeface="Cambria" pitchFamily="34" charset="-122"/>
                <a:cs typeface="Cambria" pitchFamily="34" charset="-120"/>
              </a:rPr>
              <a:t>50°</a:t>
            </a:r>
            <a:endParaRPr lang="en-US" sz="1500" dirty="0"/>
          </a:p>
        </p:txBody>
      </p:sp>
      <p:sp>
        <p:nvSpPr>
          <p:cNvPr id="10" name="lbl_312"/>
          <p:cNvSpPr txBox="1"/>
          <p:nvPr/>
        </p:nvSpPr>
        <p:spPr>
          <a:xfrm>
            <a:off x="-512130" y="2332139"/>
            <a:ext cx="2011680" cy="365760"/>
          </a:xfrm>
          <a:prstGeom prst="rect">
            <a:avLst/>
          </a:prstGeom>
          <a:noFill/>
          <a:ln/>
        </p:spPr>
        <p:txBody>
          <a:bodyPr wrap="square" lIns="0" tIns="0" rIns="0" bIns="0" rtlCol="0" anchor="ctr"/>
          <a:lstStyle/>
          <a:p>
            <a:pPr algn="ctr" indent="0" marL="0">
              <a:buNone/>
            </a:pPr>
            <a:r>
              <a:rPr lang="en-US" sz="1800" b="1" dirty="0">
                <a:solidFill>
                  <a:srgbClr val="7B3FA0"/>
                </a:solidFill>
                <a:latin typeface="Cambria" pitchFamily="34" charset="0"/>
                <a:ea typeface="Cambria" pitchFamily="34" charset="-122"/>
                <a:cs typeface="Cambria" pitchFamily="34" charset="-120"/>
              </a:rPr>
              <a:t>a</a:t>
            </a:r>
            <a:endParaRPr lang="en-US" sz="1800" dirty="0"/>
          </a:p>
        </p:txBody>
      </p:sp>
      <p:sp>
        <p:nvSpPr>
          <p:cNvPr id="11" name="lbl_313"/>
          <p:cNvSpPr txBox="1"/>
          <p:nvPr/>
        </p:nvSpPr>
        <p:spPr>
          <a:xfrm>
            <a:off x="820083" y="2261877"/>
            <a:ext cx="2011680" cy="365760"/>
          </a:xfrm>
          <a:prstGeom prst="rect">
            <a:avLst/>
          </a:prstGeom>
          <a:noFill/>
          <a:ln/>
        </p:spPr>
        <p:txBody>
          <a:bodyPr wrap="square" lIns="0" tIns="0" rIns="0" bIns="0" rtlCol="0" anchor="ctr"/>
          <a:lstStyle/>
          <a:p>
            <a:pPr algn="ctr" indent="0" marL="0">
              <a:buNone/>
            </a:pPr>
            <a:r>
              <a:rPr lang="en-US" sz="1800" b="1" dirty="0">
                <a:solidFill>
                  <a:srgbClr val="E4572E"/>
                </a:solidFill>
                <a:latin typeface="Cambria" pitchFamily="34" charset="0"/>
                <a:ea typeface="Cambria" pitchFamily="34" charset="-122"/>
                <a:cs typeface="Cambria" pitchFamily="34" charset="-120"/>
              </a:rPr>
              <a:t>12</a:t>
            </a:r>
            <a:endParaRPr lang="en-US" sz="1800" dirty="0"/>
          </a:p>
        </p:txBody>
      </p:sp>
      <p:sp>
        <p:nvSpPr>
          <p:cNvPr id="12" name="txt_314"/>
          <p:cNvSpPr txBox="1"/>
          <p:nvPr/>
        </p:nvSpPr>
        <p:spPr>
          <a:xfrm>
            <a:off x="548640" y="4206240"/>
            <a:ext cx="2377440" cy="365760"/>
          </a:xfrm>
          <a:prstGeom prst="rect">
            <a:avLst/>
          </a:prstGeom>
          <a:noFill/>
          <a:ln/>
        </p:spPr>
        <p:txBody>
          <a:bodyPr wrap="square" lIns="0" tIns="0" rIns="0" bIns="0" rtlCol="0" anchor="t"/>
          <a:lstStyle/>
          <a:p>
            <a:pPr indent="0" marL="0">
              <a:buNone/>
            </a:pPr>
            <a:r>
              <a:rPr lang="en-US" sz="1800" b="1" dirty="0">
                <a:solidFill>
                  <a:schemeClr val="accent1"/>
                </a:solidFill>
                <a:latin typeface="Cambria" pitchFamily="34" charset="0"/>
                <a:ea typeface="Cambria" pitchFamily="34" charset="-122"/>
                <a:cs typeface="Cambria" pitchFamily="34" charset="-120"/>
              </a:rPr>
              <a:t>a = 9.19</a:t>
            </a:r>
            <a:endParaRPr lang="en-US" sz="1800" dirty="0"/>
          </a:p>
        </p:txBody>
      </p:sp>
      <p:sp>
        <p:nvSpPr>
          <p:cNvPr id="13" name="poly_315"/>
          <p:cNvSpPr/>
          <p:nvPr/>
        </p:nvSpPr>
        <p:spPr>
          <a:xfrm>
            <a:off x="3566160" y="1600200"/>
            <a:ext cx="1828800" cy="2103120"/>
          </a:xfrm>
          <a:custGeom>
            <a:avLst/>
            <a:gdLst/>
            <a:ahLst/>
            <a:cxnLst/>
            <a:rect l="l" t="t" r="r" b="b"/>
            <a:pathLst>
              <a:path w="1828800" h="2103120">
                <a:moveTo>
                  <a:pt x="0" y="2103120"/>
                </a:moveTo>
                <a:lnTo>
                  <a:pt x="1828800" y="2103120"/>
                </a:lnTo>
                <a:lnTo>
                  <a:pt x="0" y="0"/>
                </a:lnTo>
                <a:close/>
              </a:path>
            </a:pathLst>
          </a:custGeom>
          <a:solidFill>
            <a:srgbClr val="EEF2F8"/>
          </a:solidFill>
          <a:ln/>
        </p:spPr>
      </p:sp>
      <p:sp>
        <p:nvSpPr>
          <p:cNvPr id="14" name="line_316"/>
          <p:cNvSpPr/>
          <p:nvPr/>
        </p:nvSpPr>
        <p:spPr>
          <a:xfrm>
            <a:off x="3566160" y="3703320"/>
            <a:ext cx="1828800" cy="914"/>
          </a:xfrm>
          <a:prstGeom prst="line">
            <a:avLst/>
          </a:prstGeom>
          <a:noFill/>
          <a:ln w="50800">
            <a:solidFill>
              <a:srgbClr val="17A398"/>
            </a:solidFill>
            <a:prstDash val="solid"/>
          </a:ln>
        </p:spPr>
      </p:sp>
      <p:sp>
        <p:nvSpPr>
          <p:cNvPr id="15" name="line_317"/>
          <p:cNvSpPr/>
          <p:nvPr/>
        </p:nvSpPr>
        <p:spPr>
          <a:xfrm>
            <a:off x="3566160" y="1600200"/>
            <a:ext cx="914" cy="2103120"/>
          </a:xfrm>
          <a:prstGeom prst="line">
            <a:avLst/>
          </a:prstGeom>
          <a:noFill/>
          <a:ln w="50800">
            <a:solidFill>
              <a:srgbClr val="7B3FA0"/>
            </a:solidFill>
            <a:prstDash val="solid"/>
          </a:ln>
        </p:spPr>
      </p:sp>
      <p:sp>
        <p:nvSpPr>
          <p:cNvPr id="16" name="line_318"/>
          <p:cNvSpPr/>
          <p:nvPr/>
        </p:nvSpPr>
        <p:spPr>
          <a:xfrm>
            <a:off x="3566160" y="1600200"/>
            <a:ext cx="1828800" cy="2103120"/>
          </a:xfrm>
          <a:prstGeom prst="line">
            <a:avLst/>
          </a:prstGeom>
          <a:noFill/>
          <a:ln w="50800">
            <a:solidFill>
              <a:srgbClr val="E4572E"/>
            </a:solidFill>
            <a:prstDash val="solid"/>
          </a:ln>
        </p:spPr>
      </p:sp>
      <p:sp>
        <p:nvSpPr>
          <p:cNvPr id="17" name="poly_319"/>
          <p:cNvSpPr/>
          <p:nvPr/>
        </p:nvSpPr>
        <p:spPr>
          <a:xfrm>
            <a:off x="3566160" y="3557016"/>
            <a:ext cx="146304" cy="146304"/>
          </a:xfrm>
          <a:custGeom>
            <a:avLst/>
            <a:gdLst/>
            <a:ahLst/>
            <a:cxnLst/>
            <a:rect l="l" t="t" r="r" b="b"/>
            <a:pathLst>
              <a:path w="146304" h="146304">
                <a:moveTo>
                  <a:pt x="146304" y="146304"/>
                </a:moveTo>
                <a:lnTo>
                  <a:pt x="146304" y="0"/>
                </a:lnTo>
                <a:lnTo>
                  <a:pt x="0" y="0"/>
                </a:lnTo>
              </a:path>
            </a:pathLst>
          </a:custGeom>
          <a:ln w="15875">
            <a:solidFill>
              <a:srgbClr val="1B2A41"/>
            </a:solidFill>
            <a:prstDash val="solid"/>
          </a:ln>
        </p:spPr>
      </p:sp>
      <p:sp>
        <p:nvSpPr>
          <p:cNvPr id="18" name="poly_320"/>
          <p:cNvSpPr/>
          <p:nvPr/>
        </p:nvSpPr>
        <p:spPr>
          <a:xfrm>
            <a:off x="5029200" y="3427315"/>
            <a:ext cx="125756" cy="276005"/>
          </a:xfrm>
          <a:custGeom>
            <a:avLst/>
            <a:gdLst/>
            <a:ahLst/>
            <a:cxnLst/>
            <a:rect l="l" t="t" r="r" b="b"/>
            <a:pathLst>
              <a:path w="125756" h="276005">
                <a:moveTo>
                  <a:pt x="0" y="276005"/>
                </a:moveTo>
                <a:lnTo>
                  <a:pt x="522" y="256467"/>
                </a:lnTo>
                <a:lnTo>
                  <a:pt x="2087" y="236986"/>
                </a:lnTo>
                <a:lnTo>
                  <a:pt x="4691" y="217616"/>
                </a:lnTo>
                <a:lnTo>
                  <a:pt x="8325" y="198413"/>
                </a:lnTo>
                <a:lnTo>
                  <a:pt x="12980" y="179431"/>
                </a:lnTo>
                <a:lnTo>
                  <a:pt x="18642" y="160725"/>
                </a:lnTo>
                <a:lnTo>
                  <a:pt x="25295" y="142348"/>
                </a:lnTo>
                <a:lnTo>
                  <a:pt x="32921" y="124353"/>
                </a:lnTo>
                <a:lnTo>
                  <a:pt x="41496" y="106790"/>
                </a:lnTo>
                <a:lnTo>
                  <a:pt x="50998" y="89711"/>
                </a:lnTo>
                <a:lnTo>
                  <a:pt x="61398" y="73164"/>
                </a:lnTo>
                <a:lnTo>
                  <a:pt x="72667" y="57196"/>
                </a:lnTo>
                <a:lnTo>
                  <a:pt x="84774" y="41853"/>
                </a:lnTo>
                <a:lnTo>
                  <a:pt x="97682" y="27178"/>
                </a:lnTo>
                <a:lnTo>
                  <a:pt x="111356" y="13214"/>
                </a:lnTo>
                <a:lnTo>
                  <a:pt x="125756" y="0"/>
                </a:lnTo>
              </a:path>
            </a:pathLst>
          </a:custGeom>
          <a:ln w="19050">
            <a:solidFill>
              <a:srgbClr val="1B2A41"/>
            </a:solidFill>
            <a:prstDash val="solid"/>
          </a:ln>
        </p:spPr>
      </p:sp>
      <p:sp>
        <p:nvSpPr>
          <p:cNvPr id="19" name="lbl_321"/>
          <p:cNvSpPr txBox="1"/>
          <p:nvPr/>
        </p:nvSpPr>
        <p:spPr>
          <a:xfrm>
            <a:off x="3806651" y="3255049"/>
            <a:ext cx="2011680" cy="365760"/>
          </a:xfrm>
          <a:prstGeom prst="rect">
            <a:avLst/>
          </a:prstGeom>
          <a:noFill/>
          <a:ln/>
        </p:spPr>
        <p:txBody>
          <a:bodyPr wrap="square" lIns="0" tIns="0" rIns="0" bIns="0" rtlCol="0" anchor="ctr"/>
          <a:lstStyle/>
          <a:p>
            <a:pPr algn="ctr" indent="0" marL="0">
              <a:buNone/>
            </a:pPr>
            <a:r>
              <a:rPr lang="en-US" sz="1500" b="1" dirty="0">
                <a:solidFill>
                  <a:srgbClr val="1B2A41"/>
                </a:solidFill>
                <a:latin typeface="Cambria" pitchFamily="34" charset="0"/>
                <a:ea typeface="Cambria" pitchFamily="34" charset="-122"/>
                <a:cs typeface="Cambria" pitchFamily="34" charset="-120"/>
              </a:rPr>
              <a:t>25°</a:t>
            </a:r>
            <a:endParaRPr lang="en-US" sz="1500" dirty="0"/>
          </a:p>
        </p:txBody>
      </p:sp>
      <p:sp>
        <p:nvSpPr>
          <p:cNvPr id="20" name="lbl_322"/>
          <p:cNvSpPr txBox="1"/>
          <p:nvPr/>
        </p:nvSpPr>
        <p:spPr>
          <a:xfrm>
            <a:off x="3584099" y="3772011"/>
            <a:ext cx="2011680" cy="365760"/>
          </a:xfrm>
          <a:prstGeom prst="rect">
            <a:avLst/>
          </a:prstGeom>
          <a:noFill/>
          <a:ln/>
        </p:spPr>
        <p:txBody>
          <a:bodyPr wrap="square" lIns="0" tIns="0" rIns="0" bIns="0" rtlCol="0" anchor="ctr"/>
          <a:lstStyle/>
          <a:p>
            <a:pPr algn="ctr" indent="0" marL="0">
              <a:buNone/>
            </a:pPr>
            <a:r>
              <a:rPr lang="en-US" sz="1800" b="1" dirty="0">
                <a:solidFill>
                  <a:srgbClr val="17A398"/>
                </a:solidFill>
                <a:latin typeface="Cambria" pitchFamily="34" charset="0"/>
                <a:ea typeface="Cambria" pitchFamily="34" charset="-122"/>
                <a:cs typeface="Cambria" pitchFamily="34" charset="-120"/>
              </a:rPr>
              <a:t>6</a:t>
            </a:r>
            <a:endParaRPr lang="en-US" sz="1800" dirty="0"/>
          </a:p>
        </p:txBody>
      </p:sp>
      <p:sp>
        <p:nvSpPr>
          <p:cNvPr id="21" name="lbl_323"/>
          <p:cNvSpPr txBox="1"/>
          <p:nvPr/>
        </p:nvSpPr>
        <p:spPr>
          <a:xfrm>
            <a:off x="2322510" y="2332139"/>
            <a:ext cx="2011680" cy="365760"/>
          </a:xfrm>
          <a:prstGeom prst="rect">
            <a:avLst/>
          </a:prstGeom>
          <a:noFill/>
          <a:ln/>
        </p:spPr>
        <p:txBody>
          <a:bodyPr wrap="square" lIns="0" tIns="0" rIns="0" bIns="0" rtlCol="0" anchor="ctr"/>
          <a:lstStyle/>
          <a:p>
            <a:pPr algn="ctr" indent="0" marL="0">
              <a:buNone/>
            </a:pPr>
            <a:r>
              <a:rPr lang="en-US" sz="1800" b="1" dirty="0">
                <a:solidFill>
                  <a:srgbClr val="7B3FA0"/>
                </a:solidFill>
                <a:latin typeface="Cambria" pitchFamily="34" charset="0"/>
                <a:ea typeface="Cambria" pitchFamily="34" charset="-122"/>
                <a:cs typeface="Cambria" pitchFamily="34" charset="-120"/>
              </a:rPr>
              <a:t>b</a:t>
            </a:r>
            <a:endParaRPr lang="en-US" sz="1800" dirty="0"/>
          </a:p>
        </p:txBody>
      </p:sp>
      <p:sp>
        <p:nvSpPr>
          <p:cNvPr id="22" name="txt_324"/>
          <p:cNvSpPr txBox="1"/>
          <p:nvPr/>
        </p:nvSpPr>
        <p:spPr>
          <a:xfrm>
            <a:off x="3383280" y="4206240"/>
            <a:ext cx="2377440" cy="365760"/>
          </a:xfrm>
          <a:prstGeom prst="rect">
            <a:avLst/>
          </a:prstGeom>
          <a:noFill/>
          <a:ln/>
        </p:spPr>
        <p:txBody>
          <a:bodyPr wrap="square" lIns="0" tIns="0" rIns="0" bIns="0" rtlCol="0" anchor="t"/>
          <a:lstStyle/>
          <a:p>
            <a:pPr indent="0" marL="0">
              <a:buNone/>
            </a:pPr>
            <a:r>
              <a:rPr lang="en-US" sz="1800" b="1" dirty="0">
                <a:solidFill>
                  <a:schemeClr val="accent1"/>
                </a:solidFill>
                <a:latin typeface="Cambria" pitchFamily="34" charset="0"/>
                <a:ea typeface="Cambria" pitchFamily="34" charset="-122"/>
                <a:cs typeface="Cambria" pitchFamily="34" charset="-120"/>
              </a:rPr>
              <a:t>b = 2.80</a:t>
            </a:r>
            <a:endParaRPr lang="en-US" sz="1800" dirty="0"/>
          </a:p>
        </p:txBody>
      </p:sp>
      <p:sp>
        <p:nvSpPr>
          <p:cNvPr id="23" name="poly_325"/>
          <p:cNvSpPr/>
          <p:nvPr/>
        </p:nvSpPr>
        <p:spPr>
          <a:xfrm>
            <a:off x="6400800" y="1600200"/>
            <a:ext cx="1828800" cy="2103120"/>
          </a:xfrm>
          <a:custGeom>
            <a:avLst/>
            <a:gdLst/>
            <a:ahLst/>
            <a:cxnLst/>
            <a:rect l="l" t="t" r="r" b="b"/>
            <a:pathLst>
              <a:path w="1828800" h="2103120">
                <a:moveTo>
                  <a:pt x="0" y="2103120"/>
                </a:moveTo>
                <a:lnTo>
                  <a:pt x="1828800" y="2103120"/>
                </a:lnTo>
                <a:lnTo>
                  <a:pt x="0" y="0"/>
                </a:lnTo>
                <a:close/>
              </a:path>
            </a:pathLst>
          </a:custGeom>
          <a:solidFill>
            <a:srgbClr val="EEF2F8"/>
          </a:solidFill>
          <a:ln/>
        </p:spPr>
      </p:sp>
      <p:sp>
        <p:nvSpPr>
          <p:cNvPr id="24" name="line_326"/>
          <p:cNvSpPr/>
          <p:nvPr/>
        </p:nvSpPr>
        <p:spPr>
          <a:xfrm>
            <a:off x="6400800" y="3703320"/>
            <a:ext cx="1828800" cy="914"/>
          </a:xfrm>
          <a:prstGeom prst="line">
            <a:avLst/>
          </a:prstGeom>
          <a:noFill/>
          <a:ln w="50800">
            <a:solidFill>
              <a:srgbClr val="17A398"/>
            </a:solidFill>
            <a:prstDash val="solid"/>
          </a:ln>
        </p:spPr>
      </p:sp>
      <p:sp>
        <p:nvSpPr>
          <p:cNvPr id="25" name="line_327"/>
          <p:cNvSpPr/>
          <p:nvPr/>
        </p:nvSpPr>
        <p:spPr>
          <a:xfrm>
            <a:off x="6400800" y="1600200"/>
            <a:ext cx="914" cy="2103120"/>
          </a:xfrm>
          <a:prstGeom prst="line">
            <a:avLst/>
          </a:prstGeom>
          <a:noFill/>
          <a:ln w="50800">
            <a:solidFill>
              <a:srgbClr val="7B3FA0"/>
            </a:solidFill>
            <a:prstDash val="solid"/>
          </a:ln>
        </p:spPr>
      </p:sp>
      <p:sp>
        <p:nvSpPr>
          <p:cNvPr id="26" name="line_328"/>
          <p:cNvSpPr/>
          <p:nvPr/>
        </p:nvSpPr>
        <p:spPr>
          <a:xfrm>
            <a:off x="6400800" y="1600200"/>
            <a:ext cx="1828800" cy="2103120"/>
          </a:xfrm>
          <a:prstGeom prst="line">
            <a:avLst/>
          </a:prstGeom>
          <a:noFill/>
          <a:ln w="50800">
            <a:solidFill>
              <a:srgbClr val="E4572E"/>
            </a:solidFill>
            <a:prstDash val="solid"/>
          </a:ln>
        </p:spPr>
      </p:sp>
      <p:sp>
        <p:nvSpPr>
          <p:cNvPr id="27" name="poly_329"/>
          <p:cNvSpPr/>
          <p:nvPr/>
        </p:nvSpPr>
        <p:spPr>
          <a:xfrm>
            <a:off x="6400800" y="3557016"/>
            <a:ext cx="146304" cy="146304"/>
          </a:xfrm>
          <a:custGeom>
            <a:avLst/>
            <a:gdLst/>
            <a:ahLst/>
            <a:cxnLst/>
            <a:rect l="l" t="t" r="r" b="b"/>
            <a:pathLst>
              <a:path w="146304" h="146304">
                <a:moveTo>
                  <a:pt x="146304" y="146304"/>
                </a:moveTo>
                <a:lnTo>
                  <a:pt x="146304" y="0"/>
                </a:lnTo>
                <a:lnTo>
                  <a:pt x="0" y="0"/>
                </a:lnTo>
              </a:path>
            </a:pathLst>
          </a:custGeom>
          <a:ln w="15875">
            <a:solidFill>
              <a:srgbClr val="1B2A41"/>
            </a:solidFill>
            <a:prstDash val="solid"/>
          </a:ln>
        </p:spPr>
      </p:sp>
      <p:sp>
        <p:nvSpPr>
          <p:cNvPr id="28" name="poly_330"/>
          <p:cNvSpPr/>
          <p:nvPr/>
        </p:nvSpPr>
        <p:spPr>
          <a:xfrm>
            <a:off x="7863840" y="3427315"/>
            <a:ext cx="125756" cy="276005"/>
          </a:xfrm>
          <a:custGeom>
            <a:avLst/>
            <a:gdLst/>
            <a:ahLst/>
            <a:cxnLst/>
            <a:rect l="l" t="t" r="r" b="b"/>
            <a:pathLst>
              <a:path w="125756" h="276005">
                <a:moveTo>
                  <a:pt x="0" y="276005"/>
                </a:moveTo>
                <a:lnTo>
                  <a:pt x="522" y="256467"/>
                </a:lnTo>
                <a:lnTo>
                  <a:pt x="2087" y="236986"/>
                </a:lnTo>
                <a:lnTo>
                  <a:pt x="4691" y="217616"/>
                </a:lnTo>
                <a:lnTo>
                  <a:pt x="8325" y="198413"/>
                </a:lnTo>
                <a:lnTo>
                  <a:pt x="12980" y="179431"/>
                </a:lnTo>
                <a:lnTo>
                  <a:pt x="18642" y="160725"/>
                </a:lnTo>
                <a:lnTo>
                  <a:pt x="25295" y="142348"/>
                </a:lnTo>
                <a:lnTo>
                  <a:pt x="32921" y="124353"/>
                </a:lnTo>
                <a:lnTo>
                  <a:pt x="41496" y="106790"/>
                </a:lnTo>
                <a:lnTo>
                  <a:pt x="50998" y="89711"/>
                </a:lnTo>
                <a:lnTo>
                  <a:pt x="61398" y="73164"/>
                </a:lnTo>
                <a:lnTo>
                  <a:pt x="72667" y="57196"/>
                </a:lnTo>
                <a:lnTo>
                  <a:pt x="84774" y="41853"/>
                </a:lnTo>
                <a:lnTo>
                  <a:pt x="97682" y="27178"/>
                </a:lnTo>
                <a:lnTo>
                  <a:pt x="111356" y="13214"/>
                </a:lnTo>
                <a:lnTo>
                  <a:pt x="125756" y="0"/>
                </a:lnTo>
              </a:path>
            </a:pathLst>
          </a:custGeom>
          <a:ln w="19050">
            <a:solidFill>
              <a:srgbClr val="1B2A41"/>
            </a:solidFill>
            <a:prstDash val="solid"/>
          </a:ln>
        </p:spPr>
      </p:sp>
      <p:sp>
        <p:nvSpPr>
          <p:cNvPr id="29" name="lbl_331"/>
          <p:cNvSpPr txBox="1"/>
          <p:nvPr/>
        </p:nvSpPr>
        <p:spPr>
          <a:xfrm>
            <a:off x="6641291" y="3255049"/>
            <a:ext cx="2011680" cy="365760"/>
          </a:xfrm>
          <a:prstGeom prst="rect">
            <a:avLst/>
          </a:prstGeom>
          <a:noFill/>
          <a:ln/>
        </p:spPr>
        <p:txBody>
          <a:bodyPr wrap="square" lIns="0" tIns="0" rIns="0" bIns="0" rtlCol="0" anchor="ctr"/>
          <a:lstStyle/>
          <a:p>
            <a:pPr algn="ctr" indent="0" marL="0">
              <a:buNone/>
            </a:pPr>
            <a:r>
              <a:rPr lang="en-US" sz="1500" b="1" dirty="0">
                <a:solidFill>
                  <a:srgbClr val="1B2A41"/>
                </a:solidFill>
                <a:latin typeface="Cambria" pitchFamily="34" charset="0"/>
                <a:ea typeface="Cambria" pitchFamily="34" charset="-122"/>
                <a:cs typeface="Cambria" pitchFamily="34" charset="-120"/>
              </a:rPr>
              <a:t>60°</a:t>
            </a:r>
            <a:endParaRPr lang="en-US" sz="1500" dirty="0"/>
          </a:p>
        </p:txBody>
      </p:sp>
      <p:sp>
        <p:nvSpPr>
          <p:cNvPr id="30" name="lbl_332"/>
          <p:cNvSpPr txBox="1"/>
          <p:nvPr/>
        </p:nvSpPr>
        <p:spPr>
          <a:xfrm>
            <a:off x="6418739" y="3772011"/>
            <a:ext cx="2011680" cy="365760"/>
          </a:xfrm>
          <a:prstGeom prst="rect">
            <a:avLst/>
          </a:prstGeom>
          <a:noFill/>
          <a:ln/>
        </p:spPr>
        <p:txBody>
          <a:bodyPr wrap="square" lIns="0" tIns="0" rIns="0" bIns="0" rtlCol="0" anchor="ctr"/>
          <a:lstStyle/>
          <a:p>
            <a:pPr algn="ctr" indent="0" marL="0">
              <a:buNone/>
            </a:pPr>
            <a:r>
              <a:rPr lang="en-US" sz="1800" b="1" dirty="0">
                <a:solidFill>
                  <a:srgbClr val="17A398"/>
                </a:solidFill>
                <a:latin typeface="Cambria" pitchFamily="34" charset="0"/>
                <a:ea typeface="Cambria" pitchFamily="34" charset="-122"/>
                <a:cs typeface="Cambria" pitchFamily="34" charset="-120"/>
              </a:rPr>
              <a:t>9</a:t>
            </a:r>
            <a:endParaRPr lang="en-US" sz="1800" dirty="0"/>
          </a:p>
        </p:txBody>
      </p:sp>
      <p:sp>
        <p:nvSpPr>
          <p:cNvPr id="31" name="lbl_333"/>
          <p:cNvSpPr txBox="1"/>
          <p:nvPr/>
        </p:nvSpPr>
        <p:spPr>
          <a:xfrm>
            <a:off x="6489363" y="2261877"/>
            <a:ext cx="2011680" cy="365760"/>
          </a:xfrm>
          <a:prstGeom prst="rect">
            <a:avLst/>
          </a:prstGeom>
          <a:noFill/>
          <a:ln/>
        </p:spPr>
        <p:txBody>
          <a:bodyPr wrap="square" lIns="0" tIns="0" rIns="0" bIns="0" rtlCol="0" anchor="ctr"/>
          <a:lstStyle/>
          <a:p>
            <a:pPr algn="ctr" indent="0" marL="0">
              <a:buNone/>
            </a:pPr>
            <a:r>
              <a:rPr lang="en-US" sz="1800" b="1" dirty="0">
                <a:solidFill>
                  <a:srgbClr val="E4572E"/>
                </a:solidFill>
                <a:latin typeface="Cambria" pitchFamily="34" charset="0"/>
                <a:ea typeface="Cambria" pitchFamily="34" charset="-122"/>
                <a:cs typeface="Cambria" pitchFamily="34" charset="-120"/>
              </a:rPr>
              <a:t>c</a:t>
            </a:r>
            <a:endParaRPr lang="en-US" sz="1800" dirty="0"/>
          </a:p>
        </p:txBody>
      </p:sp>
      <p:sp>
        <p:nvSpPr>
          <p:cNvPr id="32" name="txt_334"/>
          <p:cNvSpPr txBox="1"/>
          <p:nvPr/>
        </p:nvSpPr>
        <p:spPr>
          <a:xfrm>
            <a:off x="6217920" y="4206240"/>
            <a:ext cx="2377440" cy="365760"/>
          </a:xfrm>
          <a:prstGeom prst="rect">
            <a:avLst/>
          </a:prstGeom>
          <a:noFill/>
          <a:ln/>
        </p:spPr>
        <p:txBody>
          <a:bodyPr wrap="square" lIns="0" tIns="0" rIns="0" bIns="0" rtlCol="0" anchor="t"/>
          <a:lstStyle/>
          <a:p>
            <a:pPr indent="0" marL="0">
              <a:buNone/>
            </a:pPr>
            <a:r>
              <a:rPr lang="en-US" sz="1800" b="1" dirty="0">
                <a:solidFill>
                  <a:schemeClr val="accent1"/>
                </a:solidFill>
                <a:latin typeface="Cambria" pitchFamily="34" charset="0"/>
                <a:ea typeface="Cambria" pitchFamily="34" charset="-122"/>
                <a:cs typeface="Cambria" pitchFamily="34" charset="-120"/>
              </a:rPr>
              <a:t>c = 18</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1828800"/>
            <a:ext cx="8046720" cy="914400"/>
          </a:xfrm>
          <a:prstGeom prst="rect">
            <a:avLst/>
          </a:prstGeom>
          <a:noFill/>
          <a:ln/>
        </p:spPr>
        <p:txBody>
          <a:bodyPr wrap="square" lIns="0" tIns="0" rIns="0" bIns="0" rtlCol="0" anchor="ctr"/>
          <a:lstStyle/>
          <a:p>
            <a:pPr algn="l" indent="0" marL="0">
              <a:buNone/>
            </a:pPr>
            <a:r>
              <a:rPr lang="en-US" sz="4000" b="1" dirty="0">
                <a:solidFill>
                  <a:schemeClr val="bg1"/>
                </a:solidFill>
                <a:latin typeface="Cambria" pitchFamily="34" charset="0"/>
                <a:ea typeface="Cambria" pitchFamily="34" charset="-122"/>
                <a:cs typeface="Cambria" pitchFamily="34" charset="-120"/>
              </a:rPr>
              <a:t>Finding a missing angle</a:t>
            </a:r>
            <a:endParaRPr lang="en-US" sz="4000" dirty="0"/>
          </a:p>
        </p:txBody>
      </p:sp>
      <p:sp>
        <p:nvSpPr>
          <p:cNvPr id="3" name="Text 0"/>
          <p:cNvSpPr/>
          <p:nvPr>
            <p:ph idx="101" type="body" hasCustomPrompt="1"/>
          </p:nvPr>
        </p:nvSpPr>
        <p:spPr>
          <a:xfrm>
            <a:off x="548640" y="2788920"/>
            <a:ext cx="8046720" cy="640080"/>
          </a:xfrm>
          <a:prstGeom prst="rect">
            <a:avLst/>
          </a:prstGeom>
          <a:noFill/>
          <a:ln/>
        </p:spPr>
        <p:txBody>
          <a:bodyPr wrap="square" lIns="0" tIns="0" rIns="0" bIns="0" rtlCol="0" anchor="t"/>
          <a:lstStyle/>
          <a:p>
            <a:pPr indent="0" marL="0">
              <a:buNone/>
            </a:pPr>
            <a:r>
              <a:rPr lang="en-US" sz="1800" dirty="0">
                <a:solidFill>
                  <a:schemeClr val="bg2"/>
                </a:solidFill>
              </a:rPr>
              <a:t>Use the inverse functions: sin⁻¹, cos⁻¹ and tan⁻¹</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Inverse trig functions</a:t>
            </a:r>
            <a:endParaRPr lang="en-US" sz="3200" dirty="0"/>
          </a:p>
        </p:txBody>
      </p:sp>
      <p:sp>
        <p:nvSpPr>
          <p:cNvPr id="3" name="card_335"/>
          <p:cNvSpPr/>
          <p:nvPr/>
        </p:nvSpPr>
        <p:spPr>
          <a:xfrm>
            <a:off x="457200" y="1188720"/>
            <a:ext cx="3977640" cy="1828800"/>
          </a:xfrm>
          <a:prstGeom prst="roundRect">
            <a:avLst>
              <a:gd name="adj" fmla="val 6000"/>
            </a:avLst>
          </a:prstGeom>
          <a:solidFill>
            <a:schemeClr val="bg2"/>
          </a:solidFill>
          <a:ln/>
        </p:spPr>
      </p:sp>
      <p:sp>
        <p:nvSpPr>
          <p:cNvPr id="4" name="txt_336"/>
          <p:cNvSpPr txBox="1"/>
          <p:nvPr/>
        </p:nvSpPr>
        <p:spPr>
          <a:xfrm>
            <a:off x="731520" y="1371600"/>
            <a:ext cx="3474720" cy="365760"/>
          </a:xfrm>
          <a:prstGeom prst="rect">
            <a:avLst/>
          </a:prstGeom>
          <a:noFill/>
          <a:ln/>
        </p:spPr>
        <p:txBody>
          <a:bodyPr wrap="square" lIns="0" tIns="0" rIns="0" bIns="0" rtlCol="0" anchor="t"/>
          <a:lstStyle/>
          <a:p>
            <a:pPr indent="0" marL="0">
              <a:buNone/>
            </a:pPr>
            <a:r>
              <a:rPr lang="en-US" sz="1800" b="1" dirty="0">
                <a:solidFill>
                  <a:srgbClr val="17A398"/>
                </a:solidFill>
              </a:rPr>
              <a:t>Going forwards</a:t>
            </a:r>
            <a:endParaRPr lang="en-US" sz="1800" dirty="0"/>
          </a:p>
        </p:txBody>
      </p:sp>
      <p:sp>
        <p:nvSpPr>
          <p:cNvPr id="5" name="txt_337"/>
          <p:cNvSpPr txBox="1"/>
          <p:nvPr/>
        </p:nvSpPr>
        <p:spPr>
          <a:xfrm>
            <a:off x="731520" y="1828800"/>
            <a:ext cx="3474720" cy="548640"/>
          </a:xfrm>
          <a:prstGeom prst="rect">
            <a:avLst/>
          </a:prstGeom>
          <a:noFill/>
          <a:ln/>
        </p:spPr>
        <p:txBody>
          <a:bodyPr wrap="square" lIns="0" tIns="0" rIns="0" bIns="0" rtlCol="0" anchor="t"/>
          <a:lstStyle/>
          <a:p>
            <a:pPr indent="0" marL="0">
              <a:buNone/>
            </a:pPr>
            <a:r>
              <a:rPr lang="en-US" sz="3000" dirty="0">
                <a:solidFill>
                  <a:schemeClr val="tx1"/>
                </a:solidFill>
                <a:latin typeface="Cambria" pitchFamily="34" charset="0"/>
                <a:ea typeface="Cambria" pitchFamily="34" charset="-122"/>
                <a:cs typeface="Cambria" pitchFamily="34" charset="-120"/>
              </a:rPr>
              <a:t>sin 30° = 0.5</a:t>
            </a:r>
            <a:endParaRPr lang="en-US" sz="3000" dirty="0"/>
          </a:p>
        </p:txBody>
      </p:sp>
      <p:sp>
        <p:nvSpPr>
          <p:cNvPr id="6" name="txt_338"/>
          <p:cNvSpPr txBox="1"/>
          <p:nvPr/>
        </p:nvSpPr>
        <p:spPr>
          <a:xfrm>
            <a:off x="731520" y="2514600"/>
            <a:ext cx="3474720" cy="365760"/>
          </a:xfrm>
          <a:prstGeom prst="rect">
            <a:avLst/>
          </a:prstGeom>
          <a:noFill/>
          <a:ln/>
        </p:spPr>
        <p:txBody>
          <a:bodyPr wrap="square" lIns="0" tIns="0" rIns="0" bIns="0" rtlCol="0" anchor="t"/>
          <a:lstStyle/>
          <a:p>
            <a:pPr indent="0" marL="0">
              <a:buNone/>
            </a:pPr>
            <a:r>
              <a:rPr lang="en-US" sz="1500" dirty="0">
                <a:solidFill>
                  <a:schemeClr val="tx2"/>
                </a:solidFill>
              </a:rPr>
              <a:t>Angle in, ratio out</a:t>
            </a:r>
            <a:endParaRPr lang="en-US" sz="1500" dirty="0"/>
          </a:p>
        </p:txBody>
      </p:sp>
      <p:sp>
        <p:nvSpPr>
          <p:cNvPr id="7" name="card_339"/>
          <p:cNvSpPr/>
          <p:nvPr/>
        </p:nvSpPr>
        <p:spPr>
          <a:xfrm>
            <a:off x="4709160" y="1188720"/>
            <a:ext cx="3977640" cy="1828800"/>
          </a:xfrm>
          <a:prstGeom prst="roundRect">
            <a:avLst>
              <a:gd name="adj" fmla="val 6000"/>
            </a:avLst>
          </a:prstGeom>
          <a:solidFill>
            <a:schemeClr val="bg2"/>
          </a:solidFill>
          <a:ln/>
        </p:spPr>
      </p:sp>
      <p:sp>
        <p:nvSpPr>
          <p:cNvPr id="8" name="txt_340"/>
          <p:cNvSpPr txBox="1"/>
          <p:nvPr/>
        </p:nvSpPr>
        <p:spPr>
          <a:xfrm>
            <a:off x="4983480" y="1371600"/>
            <a:ext cx="3474720" cy="365760"/>
          </a:xfrm>
          <a:prstGeom prst="rect">
            <a:avLst/>
          </a:prstGeom>
          <a:noFill/>
          <a:ln/>
        </p:spPr>
        <p:txBody>
          <a:bodyPr wrap="square" lIns="0" tIns="0" rIns="0" bIns="0" rtlCol="0" anchor="t"/>
          <a:lstStyle/>
          <a:p>
            <a:pPr indent="0" marL="0">
              <a:buNone/>
            </a:pPr>
            <a:r>
              <a:rPr lang="en-US" sz="1800" b="1" dirty="0">
                <a:solidFill>
                  <a:srgbClr val="E4572E"/>
                </a:solidFill>
              </a:rPr>
              <a:t>Going backwards</a:t>
            </a:r>
            <a:endParaRPr lang="en-US" sz="1800" dirty="0"/>
          </a:p>
        </p:txBody>
      </p:sp>
      <p:sp>
        <p:nvSpPr>
          <p:cNvPr id="9" name="txt_341"/>
          <p:cNvSpPr txBox="1"/>
          <p:nvPr/>
        </p:nvSpPr>
        <p:spPr>
          <a:xfrm>
            <a:off x="4983480" y="1828800"/>
            <a:ext cx="3474720" cy="548640"/>
          </a:xfrm>
          <a:prstGeom prst="rect">
            <a:avLst/>
          </a:prstGeom>
          <a:noFill/>
          <a:ln/>
        </p:spPr>
        <p:txBody>
          <a:bodyPr wrap="square" lIns="0" tIns="0" rIns="0" bIns="0" rtlCol="0" anchor="t"/>
          <a:lstStyle/>
          <a:p>
            <a:pPr indent="0" marL="0">
              <a:buNone/>
            </a:pPr>
            <a:r>
              <a:rPr lang="en-US" sz="3000" dirty="0">
                <a:solidFill>
                  <a:schemeClr val="tx1"/>
                </a:solidFill>
                <a:latin typeface="Cambria" pitchFamily="34" charset="0"/>
                <a:ea typeface="Cambria" pitchFamily="34" charset="-122"/>
                <a:cs typeface="Cambria" pitchFamily="34" charset="-120"/>
              </a:rPr>
              <a:t>sin</a:t>
            </a:r>
            <a:pPr indent="0" marL="0">
              <a:buNone/>
            </a:pPr>
            <a:r>
              <a:rPr lang="en-US" sz="3000" dirty="0">
                <a:solidFill>
                  <a:schemeClr val="tx1"/>
                </a:solidFill>
                <a:latin typeface="Cambria" pitchFamily="34" charset="0"/>
                <a:ea typeface="Cambria" pitchFamily="34" charset="-122"/>
                <a:cs typeface="Cambria" pitchFamily="34" charset="-120"/>
              </a:rPr>
              <a:t>⁻¹</a:t>
            </a:r>
            <a:pPr indent="0" marL="0">
              <a:buNone/>
            </a:pPr>
            <a:r>
              <a:rPr lang="en-US" sz="3000" dirty="0">
                <a:solidFill>
                  <a:schemeClr val="tx1"/>
                </a:solidFill>
                <a:latin typeface="Cambria" pitchFamily="34" charset="0"/>
                <a:ea typeface="Cambria" pitchFamily="34" charset="-122"/>
                <a:cs typeface="Cambria" pitchFamily="34" charset="-120"/>
              </a:rPr>
              <a:t>(0.5) = 30°</a:t>
            </a:r>
            <a:endParaRPr lang="en-US" sz="3000" dirty="0"/>
          </a:p>
        </p:txBody>
      </p:sp>
      <p:sp>
        <p:nvSpPr>
          <p:cNvPr id="10" name="txt_342"/>
          <p:cNvSpPr txBox="1"/>
          <p:nvPr/>
        </p:nvSpPr>
        <p:spPr>
          <a:xfrm>
            <a:off x="4983480" y="2514600"/>
            <a:ext cx="3474720" cy="365760"/>
          </a:xfrm>
          <a:prstGeom prst="rect">
            <a:avLst/>
          </a:prstGeom>
          <a:noFill/>
          <a:ln/>
        </p:spPr>
        <p:txBody>
          <a:bodyPr wrap="square" lIns="0" tIns="0" rIns="0" bIns="0" rtlCol="0" anchor="t"/>
          <a:lstStyle/>
          <a:p>
            <a:pPr indent="0" marL="0">
              <a:buNone/>
            </a:pPr>
            <a:r>
              <a:rPr lang="en-US" sz="1500" dirty="0">
                <a:solidFill>
                  <a:schemeClr val="tx2"/>
                </a:solidFill>
              </a:rPr>
              <a:t>Ratio in, angle out</a:t>
            </a:r>
            <a:endParaRPr lang="en-US" sz="1500" dirty="0"/>
          </a:p>
        </p:txBody>
      </p:sp>
      <p:sp>
        <p:nvSpPr>
          <p:cNvPr id="11" name="card_343"/>
          <p:cNvSpPr/>
          <p:nvPr/>
        </p:nvSpPr>
        <p:spPr>
          <a:xfrm>
            <a:off x="457200" y="3246120"/>
            <a:ext cx="8229600" cy="1188720"/>
          </a:xfrm>
          <a:prstGeom prst="roundRect">
            <a:avLst>
              <a:gd name="adj" fmla="val 9231"/>
            </a:avLst>
          </a:prstGeom>
          <a:solidFill>
            <a:srgbClr val="FDF3DC"/>
          </a:solidFill>
          <a:ln/>
        </p:spPr>
      </p:sp>
      <p:sp>
        <p:nvSpPr>
          <p:cNvPr id="12" name="txt_344"/>
          <p:cNvSpPr txBox="1"/>
          <p:nvPr/>
        </p:nvSpPr>
        <p:spPr>
          <a:xfrm>
            <a:off x="731520" y="3383280"/>
            <a:ext cx="7680960" cy="411480"/>
          </a:xfrm>
          <a:prstGeom prst="rect">
            <a:avLst/>
          </a:prstGeom>
          <a:noFill/>
          <a:ln/>
        </p:spPr>
        <p:txBody>
          <a:bodyPr wrap="square" lIns="0" tIns="0" rIns="0" bIns="0" rtlCol="0" anchor="t"/>
          <a:lstStyle/>
          <a:p>
            <a:pPr indent="0" marL="0">
              <a:buNone/>
            </a:pPr>
            <a:r>
              <a:rPr lang="en-US" sz="1600" b="1" dirty="0">
                <a:solidFill>
                  <a:schemeClr val="tx1"/>
                </a:solidFill>
              </a:rPr>
              <a:t>On the calculator: </a:t>
            </a:r>
            <a:pPr indent="0" marL="0">
              <a:buNone/>
            </a:pPr>
            <a:r>
              <a:rPr lang="en-US" sz="1600" dirty="0">
                <a:solidFill>
                  <a:schemeClr val="tx1"/>
                </a:solidFill>
              </a:rPr>
              <a:t>press SHIFT then sin, cos or tan.</a:t>
            </a:r>
            <a:endParaRPr lang="en-US" sz="1600" dirty="0"/>
          </a:p>
        </p:txBody>
      </p:sp>
      <p:sp>
        <p:nvSpPr>
          <p:cNvPr id="13" name="txt_345"/>
          <p:cNvSpPr txBox="1"/>
          <p:nvPr/>
        </p:nvSpPr>
        <p:spPr>
          <a:xfrm>
            <a:off x="731520" y="3840480"/>
            <a:ext cx="7680960" cy="411480"/>
          </a:xfrm>
          <a:prstGeom prst="rect">
            <a:avLst/>
          </a:prstGeom>
          <a:noFill/>
          <a:ln/>
        </p:spPr>
        <p:txBody>
          <a:bodyPr wrap="square" lIns="0" tIns="0" rIns="0" bIns="0" rtlCol="0" anchor="t"/>
          <a:lstStyle/>
          <a:p>
            <a:pPr indent="0" marL="0">
              <a:buNone/>
            </a:pPr>
            <a:r>
              <a:rPr lang="en-US" sz="1600" dirty="0">
                <a:solidFill>
                  <a:schemeClr val="tx1"/>
                </a:solidFill>
              </a:rPr>
              <a:t>Check the display shows </a:t>
            </a:r>
            <a:pPr indent="0" marL="0">
              <a:buNone/>
            </a:pPr>
            <a:r>
              <a:rPr lang="en-US" sz="1600" b="1" dirty="0">
                <a:solidFill>
                  <a:schemeClr val="tx1"/>
                </a:solidFill>
              </a:rPr>
              <a:t>D</a:t>
            </a:r>
            <a:pPr indent="0" marL="0">
              <a:buNone/>
            </a:pPr>
            <a:r>
              <a:rPr lang="en-US" sz="1600" dirty="0">
                <a:solidFill>
                  <a:schemeClr val="tx1"/>
                </a:solidFill>
              </a:rPr>
              <a:t> for degrees, not R or G.</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Worked example 4</a:t>
            </a:r>
            <a:endParaRPr lang="en-US" sz="3200" dirty="0"/>
          </a:p>
        </p:txBody>
      </p:sp>
      <p:sp>
        <p:nvSpPr>
          <p:cNvPr id="3" name="poly_346"/>
          <p:cNvSpPr/>
          <p:nvPr/>
        </p:nvSpPr>
        <p:spPr>
          <a:xfrm>
            <a:off x="1051560" y="1463040"/>
            <a:ext cx="2834640" cy="2606040"/>
          </a:xfrm>
          <a:custGeom>
            <a:avLst/>
            <a:gdLst/>
            <a:ahLst/>
            <a:cxnLst/>
            <a:rect l="l" t="t" r="r" b="b"/>
            <a:pathLst>
              <a:path w="2834640" h="2606040">
                <a:moveTo>
                  <a:pt x="0" y="2606040"/>
                </a:moveTo>
                <a:lnTo>
                  <a:pt x="2834640" y="2606040"/>
                </a:lnTo>
                <a:lnTo>
                  <a:pt x="0" y="0"/>
                </a:lnTo>
                <a:close/>
              </a:path>
            </a:pathLst>
          </a:custGeom>
          <a:solidFill>
            <a:srgbClr val="EEF2F8"/>
          </a:solidFill>
          <a:ln/>
        </p:spPr>
      </p:sp>
      <p:sp>
        <p:nvSpPr>
          <p:cNvPr id="4" name="line_347"/>
          <p:cNvSpPr/>
          <p:nvPr/>
        </p:nvSpPr>
        <p:spPr>
          <a:xfrm>
            <a:off x="1051560" y="4069080"/>
            <a:ext cx="2834640" cy="914"/>
          </a:xfrm>
          <a:prstGeom prst="line">
            <a:avLst/>
          </a:prstGeom>
          <a:noFill/>
          <a:ln w="63500">
            <a:solidFill>
              <a:srgbClr val="17A398"/>
            </a:solidFill>
            <a:prstDash val="solid"/>
          </a:ln>
        </p:spPr>
      </p:sp>
      <p:sp>
        <p:nvSpPr>
          <p:cNvPr id="5" name="line_348"/>
          <p:cNvSpPr/>
          <p:nvPr/>
        </p:nvSpPr>
        <p:spPr>
          <a:xfrm>
            <a:off x="1051560" y="1463040"/>
            <a:ext cx="914" cy="2606040"/>
          </a:xfrm>
          <a:prstGeom prst="line">
            <a:avLst/>
          </a:prstGeom>
          <a:noFill/>
          <a:ln w="63500">
            <a:solidFill>
              <a:srgbClr val="7B3FA0"/>
            </a:solidFill>
            <a:prstDash val="solid"/>
          </a:ln>
        </p:spPr>
      </p:sp>
      <p:sp>
        <p:nvSpPr>
          <p:cNvPr id="6" name="line_349"/>
          <p:cNvSpPr/>
          <p:nvPr/>
        </p:nvSpPr>
        <p:spPr>
          <a:xfrm>
            <a:off x="1051560" y="1463040"/>
            <a:ext cx="2834640" cy="2606040"/>
          </a:xfrm>
          <a:prstGeom prst="line">
            <a:avLst/>
          </a:prstGeom>
          <a:noFill/>
          <a:ln w="63500">
            <a:solidFill>
              <a:srgbClr val="E4572E"/>
            </a:solidFill>
            <a:prstDash val="solid"/>
          </a:ln>
        </p:spPr>
      </p:sp>
      <p:sp>
        <p:nvSpPr>
          <p:cNvPr id="7" name="poly_350"/>
          <p:cNvSpPr/>
          <p:nvPr/>
        </p:nvSpPr>
        <p:spPr>
          <a:xfrm>
            <a:off x="1051560" y="3849624"/>
            <a:ext cx="219456" cy="219456"/>
          </a:xfrm>
          <a:custGeom>
            <a:avLst/>
            <a:gdLst/>
            <a:ahLst/>
            <a:cxnLst/>
            <a:rect l="l" t="t" r="r" b="b"/>
            <a:pathLst>
              <a:path w="219456" h="219456">
                <a:moveTo>
                  <a:pt x="219456" y="219456"/>
                </a:moveTo>
                <a:lnTo>
                  <a:pt x="219456" y="0"/>
                </a:lnTo>
                <a:lnTo>
                  <a:pt x="0" y="0"/>
                </a:lnTo>
              </a:path>
            </a:pathLst>
          </a:custGeom>
          <a:ln w="15875">
            <a:solidFill>
              <a:srgbClr val="1B2A41"/>
            </a:solidFill>
            <a:prstDash val="solid"/>
          </a:ln>
        </p:spPr>
      </p:sp>
      <p:sp>
        <p:nvSpPr>
          <p:cNvPr id="8" name="poly_351"/>
          <p:cNvSpPr/>
          <p:nvPr/>
        </p:nvSpPr>
        <p:spPr>
          <a:xfrm>
            <a:off x="3429000" y="3759647"/>
            <a:ext cx="120624" cy="309433"/>
          </a:xfrm>
          <a:custGeom>
            <a:avLst/>
            <a:gdLst/>
            <a:ahLst/>
            <a:cxnLst/>
            <a:rect l="l" t="t" r="r" b="b"/>
            <a:pathLst>
              <a:path w="120624" h="309433">
                <a:moveTo>
                  <a:pt x="0" y="309433"/>
                </a:moveTo>
                <a:lnTo>
                  <a:pt x="493" y="288197"/>
                </a:lnTo>
                <a:lnTo>
                  <a:pt x="1973" y="267008"/>
                </a:lnTo>
                <a:lnTo>
                  <a:pt x="4434" y="245910"/>
                </a:lnTo>
                <a:lnTo>
                  <a:pt x="7873" y="224950"/>
                </a:lnTo>
                <a:lnTo>
                  <a:pt x="12282" y="204171"/>
                </a:lnTo>
                <a:lnTo>
                  <a:pt x="17651" y="183620"/>
                </a:lnTo>
                <a:lnTo>
                  <a:pt x="23969" y="163341"/>
                </a:lnTo>
                <a:lnTo>
                  <a:pt x="31222" y="143376"/>
                </a:lnTo>
                <a:lnTo>
                  <a:pt x="39395" y="123771"/>
                </a:lnTo>
                <a:lnTo>
                  <a:pt x="48469" y="104565"/>
                </a:lnTo>
                <a:lnTo>
                  <a:pt x="58425" y="85803"/>
                </a:lnTo>
                <a:lnTo>
                  <a:pt x="69242" y="67522"/>
                </a:lnTo>
                <a:lnTo>
                  <a:pt x="80897" y="49764"/>
                </a:lnTo>
                <a:lnTo>
                  <a:pt x="93363" y="32567"/>
                </a:lnTo>
                <a:lnTo>
                  <a:pt x="106615" y="15967"/>
                </a:lnTo>
                <a:lnTo>
                  <a:pt x="120624" y="0"/>
                </a:lnTo>
              </a:path>
            </a:pathLst>
          </a:custGeom>
          <a:ln w="19050">
            <a:solidFill>
              <a:srgbClr val="1B2A41"/>
            </a:solidFill>
            <a:prstDash val="solid"/>
          </a:ln>
        </p:spPr>
      </p:sp>
      <p:sp>
        <p:nvSpPr>
          <p:cNvPr id="9" name="lbl_352"/>
          <p:cNvSpPr txBox="1"/>
          <p:nvPr/>
        </p:nvSpPr>
        <p:spPr>
          <a:xfrm>
            <a:off x="2215835" y="3627152"/>
            <a:ext cx="2011680" cy="365760"/>
          </a:xfrm>
          <a:prstGeom prst="rect">
            <a:avLst/>
          </a:prstGeom>
          <a:noFill/>
          <a:ln/>
        </p:spPr>
        <p:txBody>
          <a:bodyPr wrap="square" lIns="0" tIns="0" rIns="0" bIns="0" rtlCol="0" anchor="ctr"/>
          <a:lstStyle/>
          <a:p>
            <a:pPr algn="ctr" indent="0" marL="0">
              <a:buNone/>
            </a:pPr>
            <a:r>
              <a:rPr lang="en-US" sz="2200" b="1" dirty="0">
                <a:solidFill>
                  <a:srgbClr val="1B2A41"/>
                </a:solidFill>
                <a:latin typeface="Cambria" pitchFamily="34" charset="0"/>
                <a:ea typeface="Cambria" pitchFamily="34" charset="-122"/>
                <a:cs typeface="Cambria" pitchFamily="34" charset="-120"/>
              </a:rPr>
              <a:t>θ</a:t>
            </a:r>
            <a:endParaRPr lang="en-US" sz="2200" dirty="0"/>
          </a:p>
        </p:txBody>
      </p:sp>
      <p:sp>
        <p:nvSpPr>
          <p:cNvPr id="10" name="lbl_353"/>
          <p:cNvSpPr txBox="1"/>
          <p:nvPr/>
        </p:nvSpPr>
        <p:spPr>
          <a:xfrm>
            <a:off x="-364154" y="2394770"/>
            <a:ext cx="2011680" cy="365760"/>
          </a:xfrm>
          <a:prstGeom prst="rect">
            <a:avLst/>
          </a:prstGeom>
          <a:noFill/>
          <a:ln/>
        </p:spPr>
        <p:txBody>
          <a:bodyPr wrap="square" lIns="0" tIns="0" rIns="0" bIns="0" rtlCol="0" anchor="ctr"/>
          <a:lstStyle/>
          <a:p>
            <a:pPr algn="ctr" indent="0" marL="0">
              <a:buNone/>
            </a:pPr>
            <a:r>
              <a:rPr lang="en-US" sz="2000" b="1" dirty="0">
                <a:solidFill>
                  <a:srgbClr val="7B3FA0"/>
                </a:solidFill>
                <a:latin typeface="Cambria" pitchFamily="34" charset="0"/>
                <a:ea typeface="Cambria" pitchFamily="34" charset="-122"/>
                <a:cs typeface="Cambria" pitchFamily="34" charset="-120"/>
              </a:rPr>
              <a:t>5 cm</a:t>
            </a:r>
            <a:endParaRPr lang="en-US" sz="2000" dirty="0"/>
          </a:p>
        </p:txBody>
      </p:sp>
      <p:sp>
        <p:nvSpPr>
          <p:cNvPr id="11" name="lbl_354"/>
          <p:cNvSpPr txBox="1"/>
          <p:nvPr/>
        </p:nvSpPr>
        <p:spPr>
          <a:xfrm>
            <a:off x="1795128" y="2277873"/>
            <a:ext cx="2011680" cy="365760"/>
          </a:xfrm>
          <a:prstGeom prst="rect">
            <a:avLst/>
          </a:prstGeom>
          <a:noFill/>
          <a:ln/>
        </p:spPr>
        <p:txBody>
          <a:bodyPr wrap="square" lIns="0" tIns="0" rIns="0" bIns="0" rtlCol="0" anchor="ctr"/>
          <a:lstStyle/>
          <a:p>
            <a:pPr algn="ctr" indent="0" marL="0">
              <a:buNone/>
            </a:pPr>
            <a:r>
              <a:rPr lang="en-US" sz="2000" b="1" dirty="0">
                <a:solidFill>
                  <a:srgbClr val="E4572E"/>
                </a:solidFill>
                <a:latin typeface="Cambria" pitchFamily="34" charset="0"/>
                <a:ea typeface="Cambria" pitchFamily="34" charset="-122"/>
                <a:cs typeface="Cambria" pitchFamily="34" charset="-120"/>
              </a:rPr>
              <a:t>9 cm</a:t>
            </a:r>
            <a:endParaRPr lang="en-US" sz="2000" dirty="0"/>
          </a:p>
        </p:txBody>
      </p:sp>
      <p:sp>
        <p:nvSpPr>
          <p:cNvPr id="12" name="card_355"/>
          <p:cNvSpPr/>
          <p:nvPr/>
        </p:nvSpPr>
        <p:spPr>
          <a:xfrm>
            <a:off x="4480560" y="1188720"/>
            <a:ext cx="4206240" cy="3291840"/>
          </a:xfrm>
          <a:prstGeom prst="roundRect">
            <a:avLst>
              <a:gd name="adj" fmla="val 3333"/>
            </a:avLst>
          </a:prstGeom>
          <a:solidFill>
            <a:schemeClr val="bg2"/>
          </a:solidFill>
          <a:ln/>
        </p:spPr>
      </p:sp>
      <p:sp>
        <p:nvSpPr>
          <p:cNvPr id="13" name="txt_356"/>
          <p:cNvSpPr txBox="1"/>
          <p:nvPr/>
        </p:nvSpPr>
        <p:spPr>
          <a:xfrm>
            <a:off x="4709160" y="1280160"/>
            <a:ext cx="3840480" cy="365760"/>
          </a:xfrm>
          <a:prstGeom prst="rect">
            <a:avLst/>
          </a:prstGeom>
          <a:noFill/>
          <a:ln/>
        </p:spPr>
        <p:txBody>
          <a:bodyPr wrap="square" lIns="0" tIns="0" rIns="0" bIns="0" rtlCol="0" anchor="t"/>
          <a:lstStyle/>
          <a:p>
            <a:pPr indent="0" marL="0">
              <a:buNone/>
            </a:pPr>
            <a:r>
              <a:rPr lang="en-US" sz="1500" dirty="0">
                <a:solidFill>
                  <a:schemeClr val="tx2"/>
                </a:solidFill>
              </a:rPr>
              <a:t>Know </a:t>
            </a:r>
            <a:pPr indent="0" marL="0">
              <a:buNone/>
            </a:pPr>
            <a:r>
              <a:rPr lang="en-US" sz="1500" b="1" dirty="0">
                <a:solidFill>
                  <a:srgbClr val="7B3FA0"/>
                </a:solidFill>
              </a:rPr>
              <a:t>O</a:t>
            </a:r>
            <a:pPr indent="0" marL="0">
              <a:buNone/>
            </a:pPr>
            <a:r>
              <a:rPr lang="en-US" sz="1500" dirty="0">
                <a:solidFill>
                  <a:schemeClr val="tx2"/>
                </a:solidFill>
              </a:rPr>
              <a:t> and </a:t>
            </a:r>
            <a:pPr indent="0" marL="0">
              <a:buNone/>
            </a:pPr>
            <a:r>
              <a:rPr lang="en-US" sz="1500" b="1" dirty="0">
                <a:solidFill>
                  <a:srgbClr val="E4572E"/>
                </a:solidFill>
              </a:rPr>
              <a:t>H</a:t>
            </a:r>
            <a:pPr indent="0" marL="0">
              <a:buNone/>
            </a:pPr>
            <a:r>
              <a:rPr lang="en-US" sz="1500" dirty="0">
                <a:solidFill>
                  <a:schemeClr val="tx2"/>
                </a:solidFill>
              </a:rPr>
              <a:t>: use SOH</a:t>
            </a:r>
            <a:endParaRPr lang="en-US" sz="1500" dirty="0"/>
          </a:p>
        </p:txBody>
      </p:sp>
      <p:sp>
        <p:nvSpPr>
          <p:cNvPr id="14" name="badge_357"/>
          <p:cNvSpPr/>
          <p:nvPr/>
        </p:nvSpPr>
        <p:spPr>
          <a:xfrm>
            <a:off x="4663440" y="1764792"/>
            <a:ext cx="384048" cy="384048"/>
          </a:xfrm>
          <a:prstGeom prst="ellipse">
            <a:avLst/>
          </a:prstGeom>
          <a:solidFill>
            <a:schemeClr val="accent4"/>
          </a:solidFill>
          <a:ln/>
        </p:spPr>
      </p:sp>
      <p:sp>
        <p:nvSpPr>
          <p:cNvPr id="15" name="badgeTxt_358"/>
          <p:cNvSpPr txBox="1"/>
          <p:nvPr/>
        </p:nvSpPr>
        <p:spPr>
          <a:xfrm>
            <a:off x="4663440" y="17647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6" name="txt_359"/>
          <p:cNvSpPr txBox="1"/>
          <p:nvPr/>
        </p:nvSpPr>
        <p:spPr>
          <a:xfrm>
            <a:off x="5257800" y="1691640"/>
            <a:ext cx="3337560" cy="54864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sin </a:t>
            </a:r>
            <a:pPr indent="0" marL="0">
              <a:buNone/>
            </a:pPr>
            <a:r>
              <a:rPr lang="en-US" sz="1900" i="1" dirty="0">
                <a:solidFill>
                  <a:schemeClr val="tx1"/>
                </a:solidFill>
                <a:latin typeface="Cambria" pitchFamily="34" charset="0"/>
                <a:ea typeface="Cambria" pitchFamily="34" charset="-122"/>
                <a:cs typeface="Cambria" pitchFamily="34" charset="-120"/>
              </a:rPr>
              <a:t>θ</a:t>
            </a:r>
            <a:pPr indent="0" marL="0">
              <a:buNone/>
            </a:pPr>
            <a:r>
              <a:rPr lang="en-US" sz="1900" dirty="0">
                <a:solidFill>
                  <a:schemeClr val="tx1"/>
                </a:solidFill>
                <a:latin typeface="Cambria" pitchFamily="34" charset="0"/>
                <a:ea typeface="Cambria" pitchFamily="34" charset="-122"/>
                <a:cs typeface="Cambria" pitchFamily="34" charset="-120"/>
              </a:rPr>
              <a:t> = 5 ÷ 9</a:t>
            </a:r>
            <a:endParaRPr lang="en-US" sz="1900" dirty="0"/>
          </a:p>
        </p:txBody>
      </p:sp>
      <p:sp>
        <p:nvSpPr>
          <p:cNvPr id="17" name="badge_360"/>
          <p:cNvSpPr/>
          <p:nvPr/>
        </p:nvSpPr>
        <p:spPr>
          <a:xfrm>
            <a:off x="4663440" y="2450592"/>
            <a:ext cx="384048" cy="384048"/>
          </a:xfrm>
          <a:prstGeom prst="ellipse">
            <a:avLst/>
          </a:prstGeom>
          <a:solidFill>
            <a:schemeClr val="accent4"/>
          </a:solidFill>
          <a:ln/>
        </p:spPr>
      </p:sp>
      <p:sp>
        <p:nvSpPr>
          <p:cNvPr id="18" name="badgeTxt_361"/>
          <p:cNvSpPr txBox="1"/>
          <p:nvPr/>
        </p:nvSpPr>
        <p:spPr>
          <a:xfrm>
            <a:off x="4663440" y="24505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9" name="txt_362"/>
          <p:cNvSpPr txBox="1"/>
          <p:nvPr/>
        </p:nvSpPr>
        <p:spPr>
          <a:xfrm>
            <a:off x="5257800" y="23774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θ</a:t>
            </a:r>
            <a:pPr indent="0" marL="0">
              <a:buNone/>
            </a:pPr>
            <a:r>
              <a:rPr lang="en-US" sz="1900" dirty="0">
                <a:solidFill>
                  <a:schemeClr val="tx1"/>
                </a:solidFill>
                <a:latin typeface="Cambria" pitchFamily="34" charset="0"/>
                <a:ea typeface="Cambria" pitchFamily="34" charset="-122"/>
                <a:cs typeface="Cambria" pitchFamily="34" charset="-120"/>
              </a:rPr>
              <a:t> = sin⁻¹(5 ÷ 9)</a:t>
            </a:r>
            <a:endParaRPr lang="en-US" sz="1900" dirty="0"/>
          </a:p>
        </p:txBody>
      </p:sp>
      <p:sp>
        <p:nvSpPr>
          <p:cNvPr id="20" name="badge_363"/>
          <p:cNvSpPr/>
          <p:nvPr/>
        </p:nvSpPr>
        <p:spPr>
          <a:xfrm>
            <a:off x="4663440" y="3136392"/>
            <a:ext cx="384048" cy="384048"/>
          </a:xfrm>
          <a:prstGeom prst="ellipse">
            <a:avLst/>
          </a:prstGeom>
          <a:solidFill>
            <a:schemeClr val="accent4"/>
          </a:solidFill>
          <a:ln/>
        </p:spPr>
      </p:sp>
      <p:sp>
        <p:nvSpPr>
          <p:cNvPr id="21" name="badgeTxt_364"/>
          <p:cNvSpPr txBox="1"/>
          <p:nvPr/>
        </p:nvSpPr>
        <p:spPr>
          <a:xfrm>
            <a:off x="4663440" y="31363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22" name="txt_365"/>
          <p:cNvSpPr txBox="1"/>
          <p:nvPr/>
        </p:nvSpPr>
        <p:spPr>
          <a:xfrm>
            <a:off x="5257800" y="30632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θ</a:t>
            </a:r>
            <a:pPr indent="0" marL="0">
              <a:buNone/>
            </a:pPr>
            <a:r>
              <a:rPr lang="en-US" sz="1900" dirty="0">
                <a:solidFill>
                  <a:schemeClr val="tx1"/>
                </a:solidFill>
                <a:latin typeface="Cambria" pitchFamily="34" charset="0"/>
                <a:ea typeface="Cambria" pitchFamily="34" charset="-122"/>
                <a:cs typeface="Cambria" pitchFamily="34" charset="-120"/>
              </a:rPr>
              <a:t> = 33.7489...</a:t>
            </a:r>
            <a:endParaRPr lang="en-US" sz="1900" dirty="0"/>
          </a:p>
        </p:txBody>
      </p:sp>
      <p:sp>
        <p:nvSpPr>
          <p:cNvPr id="23" name="badge_366"/>
          <p:cNvSpPr/>
          <p:nvPr/>
        </p:nvSpPr>
        <p:spPr>
          <a:xfrm>
            <a:off x="4663440" y="3822192"/>
            <a:ext cx="384048" cy="384048"/>
          </a:xfrm>
          <a:prstGeom prst="ellipse">
            <a:avLst/>
          </a:prstGeom>
          <a:solidFill>
            <a:schemeClr val="accent1"/>
          </a:solidFill>
          <a:ln/>
        </p:spPr>
      </p:sp>
      <p:sp>
        <p:nvSpPr>
          <p:cNvPr id="24" name="badgeTxt_367"/>
          <p:cNvSpPr txBox="1"/>
          <p:nvPr/>
        </p:nvSpPr>
        <p:spPr>
          <a:xfrm>
            <a:off x="4663440" y="38221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5" name="txt_368"/>
          <p:cNvSpPr txBox="1"/>
          <p:nvPr/>
        </p:nvSpPr>
        <p:spPr>
          <a:xfrm>
            <a:off x="5257800" y="37490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θ</a:t>
            </a:r>
            <a:pPr indent="0" marL="0">
              <a:buNone/>
            </a:pPr>
            <a:r>
              <a:rPr lang="en-US" sz="1900" dirty="0">
                <a:solidFill>
                  <a:schemeClr val="tx1"/>
                </a:solidFill>
                <a:latin typeface="Cambria" pitchFamily="34" charset="0"/>
                <a:ea typeface="Cambria" pitchFamily="34" charset="-122"/>
                <a:cs typeface="Cambria" pitchFamily="34" charset="-120"/>
              </a:rPr>
              <a:t> = </a:t>
            </a:r>
            <a:pPr indent="0" marL="0">
              <a:buNone/>
            </a:pPr>
            <a:r>
              <a:rPr lang="en-US" sz="1900" b="1" dirty="0">
                <a:solidFill>
                  <a:srgbClr val="E4572E"/>
                </a:solidFill>
                <a:latin typeface="Cambria" pitchFamily="34" charset="0"/>
                <a:ea typeface="Cambria" pitchFamily="34" charset="-122"/>
                <a:cs typeface="Cambria" pitchFamily="34" charset="-120"/>
              </a:rPr>
              <a:t>33.7° (1 d.p.)</a:t>
            </a:r>
            <a:endParaRPr lang="en-US" sz="1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Worked example 5</a:t>
            </a:r>
            <a:endParaRPr lang="en-US" sz="3200" dirty="0"/>
          </a:p>
        </p:txBody>
      </p:sp>
      <p:sp>
        <p:nvSpPr>
          <p:cNvPr id="3" name="poly_369"/>
          <p:cNvSpPr/>
          <p:nvPr/>
        </p:nvSpPr>
        <p:spPr>
          <a:xfrm>
            <a:off x="1051560" y="1463040"/>
            <a:ext cx="2834640" cy="2606040"/>
          </a:xfrm>
          <a:custGeom>
            <a:avLst/>
            <a:gdLst/>
            <a:ahLst/>
            <a:cxnLst/>
            <a:rect l="l" t="t" r="r" b="b"/>
            <a:pathLst>
              <a:path w="2834640" h="2606040">
                <a:moveTo>
                  <a:pt x="0" y="2606040"/>
                </a:moveTo>
                <a:lnTo>
                  <a:pt x="2834640" y="2606040"/>
                </a:lnTo>
                <a:lnTo>
                  <a:pt x="0" y="0"/>
                </a:lnTo>
                <a:close/>
              </a:path>
            </a:pathLst>
          </a:custGeom>
          <a:solidFill>
            <a:srgbClr val="EEF2F8"/>
          </a:solidFill>
          <a:ln/>
        </p:spPr>
      </p:sp>
      <p:sp>
        <p:nvSpPr>
          <p:cNvPr id="4" name="line_370"/>
          <p:cNvSpPr/>
          <p:nvPr/>
        </p:nvSpPr>
        <p:spPr>
          <a:xfrm>
            <a:off x="1051560" y="4069080"/>
            <a:ext cx="2834640" cy="914"/>
          </a:xfrm>
          <a:prstGeom prst="line">
            <a:avLst/>
          </a:prstGeom>
          <a:noFill/>
          <a:ln w="63500">
            <a:solidFill>
              <a:srgbClr val="17A398"/>
            </a:solidFill>
            <a:prstDash val="solid"/>
          </a:ln>
        </p:spPr>
      </p:sp>
      <p:sp>
        <p:nvSpPr>
          <p:cNvPr id="5" name="line_371"/>
          <p:cNvSpPr/>
          <p:nvPr/>
        </p:nvSpPr>
        <p:spPr>
          <a:xfrm>
            <a:off x="1051560" y="1463040"/>
            <a:ext cx="914" cy="2606040"/>
          </a:xfrm>
          <a:prstGeom prst="line">
            <a:avLst/>
          </a:prstGeom>
          <a:noFill/>
          <a:ln w="63500">
            <a:solidFill>
              <a:srgbClr val="7B3FA0"/>
            </a:solidFill>
            <a:prstDash val="solid"/>
          </a:ln>
        </p:spPr>
      </p:sp>
      <p:sp>
        <p:nvSpPr>
          <p:cNvPr id="6" name="line_372"/>
          <p:cNvSpPr/>
          <p:nvPr/>
        </p:nvSpPr>
        <p:spPr>
          <a:xfrm>
            <a:off x="1051560" y="1463040"/>
            <a:ext cx="2834640" cy="2606040"/>
          </a:xfrm>
          <a:prstGeom prst="line">
            <a:avLst/>
          </a:prstGeom>
          <a:noFill/>
          <a:ln w="63500">
            <a:solidFill>
              <a:srgbClr val="E4572E"/>
            </a:solidFill>
            <a:prstDash val="solid"/>
          </a:ln>
        </p:spPr>
      </p:sp>
      <p:sp>
        <p:nvSpPr>
          <p:cNvPr id="7" name="poly_373"/>
          <p:cNvSpPr/>
          <p:nvPr/>
        </p:nvSpPr>
        <p:spPr>
          <a:xfrm>
            <a:off x="1051560" y="3849624"/>
            <a:ext cx="219456" cy="219456"/>
          </a:xfrm>
          <a:custGeom>
            <a:avLst/>
            <a:gdLst/>
            <a:ahLst/>
            <a:cxnLst/>
            <a:rect l="l" t="t" r="r" b="b"/>
            <a:pathLst>
              <a:path w="219456" h="219456">
                <a:moveTo>
                  <a:pt x="219456" y="219456"/>
                </a:moveTo>
                <a:lnTo>
                  <a:pt x="219456" y="0"/>
                </a:lnTo>
                <a:lnTo>
                  <a:pt x="0" y="0"/>
                </a:lnTo>
              </a:path>
            </a:pathLst>
          </a:custGeom>
          <a:ln w="15875">
            <a:solidFill>
              <a:srgbClr val="1B2A41"/>
            </a:solidFill>
            <a:prstDash val="solid"/>
          </a:ln>
        </p:spPr>
      </p:sp>
      <p:sp>
        <p:nvSpPr>
          <p:cNvPr id="8" name="poly_374"/>
          <p:cNvSpPr/>
          <p:nvPr/>
        </p:nvSpPr>
        <p:spPr>
          <a:xfrm>
            <a:off x="3429000" y="3759647"/>
            <a:ext cx="120624" cy="309433"/>
          </a:xfrm>
          <a:custGeom>
            <a:avLst/>
            <a:gdLst/>
            <a:ahLst/>
            <a:cxnLst/>
            <a:rect l="l" t="t" r="r" b="b"/>
            <a:pathLst>
              <a:path w="120624" h="309433">
                <a:moveTo>
                  <a:pt x="0" y="309433"/>
                </a:moveTo>
                <a:lnTo>
                  <a:pt x="493" y="288197"/>
                </a:lnTo>
                <a:lnTo>
                  <a:pt x="1973" y="267008"/>
                </a:lnTo>
                <a:lnTo>
                  <a:pt x="4434" y="245910"/>
                </a:lnTo>
                <a:lnTo>
                  <a:pt x="7873" y="224950"/>
                </a:lnTo>
                <a:lnTo>
                  <a:pt x="12282" y="204171"/>
                </a:lnTo>
                <a:lnTo>
                  <a:pt x="17651" y="183620"/>
                </a:lnTo>
                <a:lnTo>
                  <a:pt x="23969" y="163341"/>
                </a:lnTo>
                <a:lnTo>
                  <a:pt x="31222" y="143376"/>
                </a:lnTo>
                <a:lnTo>
                  <a:pt x="39395" y="123771"/>
                </a:lnTo>
                <a:lnTo>
                  <a:pt x="48469" y="104565"/>
                </a:lnTo>
                <a:lnTo>
                  <a:pt x="58425" y="85803"/>
                </a:lnTo>
                <a:lnTo>
                  <a:pt x="69242" y="67522"/>
                </a:lnTo>
                <a:lnTo>
                  <a:pt x="80897" y="49764"/>
                </a:lnTo>
                <a:lnTo>
                  <a:pt x="93363" y="32567"/>
                </a:lnTo>
                <a:lnTo>
                  <a:pt x="106615" y="15967"/>
                </a:lnTo>
                <a:lnTo>
                  <a:pt x="120624" y="0"/>
                </a:lnTo>
              </a:path>
            </a:pathLst>
          </a:custGeom>
          <a:ln w="19050">
            <a:solidFill>
              <a:srgbClr val="1B2A41"/>
            </a:solidFill>
            <a:prstDash val="solid"/>
          </a:ln>
        </p:spPr>
      </p:sp>
      <p:sp>
        <p:nvSpPr>
          <p:cNvPr id="9" name="lbl_375"/>
          <p:cNvSpPr txBox="1"/>
          <p:nvPr/>
        </p:nvSpPr>
        <p:spPr>
          <a:xfrm>
            <a:off x="2215835" y="3627152"/>
            <a:ext cx="2011680" cy="365760"/>
          </a:xfrm>
          <a:prstGeom prst="rect">
            <a:avLst/>
          </a:prstGeom>
          <a:noFill/>
          <a:ln/>
        </p:spPr>
        <p:txBody>
          <a:bodyPr wrap="square" lIns="0" tIns="0" rIns="0" bIns="0" rtlCol="0" anchor="ctr"/>
          <a:lstStyle/>
          <a:p>
            <a:pPr algn="ctr" indent="0" marL="0">
              <a:buNone/>
            </a:pPr>
            <a:r>
              <a:rPr lang="en-US" sz="2200" b="1" dirty="0">
                <a:solidFill>
                  <a:srgbClr val="1B2A41"/>
                </a:solidFill>
                <a:latin typeface="Cambria" pitchFamily="34" charset="0"/>
                <a:ea typeface="Cambria" pitchFamily="34" charset="-122"/>
                <a:cs typeface="Cambria" pitchFamily="34" charset="-120"/>
              </a:rPr>
              <a:t>θ</a:t>
            </a:r>
            <a:endParaRPr lang="en-US" sz="2200" dirty="0"/>
          </a:p>
        </p:txBody>
      </p:sp>
      <p:sp>
        <p:nvSpPr>
          <p:cNvPr id="10" name="lbl_376"/>
          <p:cNvSpPr txBox="1"/>
          <p:nvPr/>
        </p:nvSpPr>
        <p:spPr>
          <a:xfrm>
            <a:off x="1678565" y="4282488"/>
            <a:ext cx="2011680" cy="365760"/>
          </a:xfrm>
          <a:prstGeom prst="rect">
            <a:avLst/>
          </a:prstGeom>
          <a:noFill/>
          <a:ln/>
        </p:spPr>
        <p:txBody>
          <a:bodyPr wrap="square" lIns="0" tIns="0" rIns="0" bIns="0" rtlCol="0" anchor="ctr"/>
          <a:lstStyle/>
          <a:p>
            <a:pPr algn="ctr" indent="0" marL="0">
              <a:buNone/>
            </a:pPr>
            <a:r>
              <a:rPr lang="en-US" sz="2000" b="1" dirty="0">
                <a:solidFill>
                  <a:srgbClr val="17A398"/>
                </a:solidFill>
                <a:latin typeface="Cambria" pitchFamily="34" charset="0"/>
                <a:ea typeface="Cambria" pitchFamily="34" charset="-122"/>
                <a:cs typeface="Cambria" pitchFamily="34" charset="-120"/>
              </a:rPr>
              <a:t>4 cm</a:t>
            </a:r>
            <a:endParaRPr lang="en-US" sz="2000" dirty="0"/>
          </a:p>
        </p:txBody>
      </p:sp>
      <p:sp>
        <p:nvSpPr>
          <p:cNvPr id="11" name="lbl_377"/>
          <p:cNvSpPr txBox="1"/>
          <p:nvPr/>
        </p:nvSpPr>
        <p:spPr>
          <a:xfrm>
            <a:off x="-364154" y="2394770"/>
            <a:ext cx="2011680" cy="365760"/>
          </a:xfrm>
          <a:prstGeom prst="rect">
            <a:avLst/>
          </a:prstGeom>
          <a:noFill/>
          <a:ln/>
        </p:spPr>
        <p:txBody>
          <a:bodyPr wrap="square" lIns="0" tIns="0" rIns="0" bIns="0" rtlCol="0" anchor="ctr"/>
          <a:lstStyle/>
          <a:p>
            <a:pPr algn="ctr" indent="0" marL="0">
              <a:buNone/>
            </a:pPr>
            <a:r>
              <a:rPr lang="en-US" sz="2000" b="1" dirty="0">
                <a:solidFill>
                  <a:srgbClr val="7B3FA0"/>
                </a:solidFill>
                <a:latin typeface="Cambria" pitchFamily="34" charset="0"/>
                <a:ea typeface="Cambria" pitchFamily="34" charset="-122"/>
                <a:cs typeface="Cambria" pitchFamily="34" charset="-120"/>
              </a:rPr>
              <a:t>7 cm</a:t>
            </a:r>
            <a:endParaRPr lang="en-US" sz="2000" dirty="0"/>
          </a:p>
        </p:txBody>
      </p:sp>
      <p:sp>
        <p:nvSpPr>
          <p:cNvPr id="12" name="card_378"/>
          <p:cNvSpPr/>
          <p:nvPr/>
        </p:nvSpPr>
        <p:spPr>
          <a:xfrm>
            <a:off x="4480560" y="1188720"/>
            <a:ext cx="4206240" cy="3291840"/>
          </a:xfrm>
          <a:prstGeom prst="roundRect">
            <a:avLst>
              <a:gd name="adj" fmla="val 3333"/>
            </a:avLst>
          </a:prstGeom>
          <a:solidFill>
            <a:schemeClr val="bg2"/>
          </a:solidFill>
          <a:ln/>
        </p:spPr>
      </p:sp>
      <p:sp>
        <p:nvSpPr>
          <p:cNvPr id="13" name="txt_379"/>
          <p:cNvSpPr txBox="1"/>
          <p:nvPr/>
        </p:nvSpPr>
        <p:spPr>
          <a:xfrm>
            <a:off x="4709160" y="1280160"/>
            <a:ext cx="3840480" cy="365760"/>
          </a:xfrm>
          <a:prstGeom prst="rect">
            <a:avLst/>
          </a:prstGeom>
          <a:noFill/>
          <a:ln/>
        </p:spPr>
        <p:txBody>
          <a:bodyPr wrap="square" lIns="0" tIns="0" rIns="0" bIns="0" rtlCol="0" anchor="t"/>
          <a:lstStyle/>
          <a:p>
            <a:pPr indent="0" marL="0">
              <a:buNone/>
            </a:pPr>
            <a:r>
              <a:rPr lang="en-US" sz="1500" dirty="0">
                <a:solidFill>
                  <a:schemeClr val="tx2"/>
                </a:solidFill>
              </a:rPr>
              <a:t>Know </a:t>
            </a:r>
            <a:pPr indent="0" marL="0">
              <a:buNone/>
            </a:pPr>
            <a:r>
              <a:rPr lang="en-US" sz="1500" b="1" dirty="0">
                <a:solidFill>
                  <a:srgbClr val="7B3FA0"/>
                </a:solidFill>
              </a:rPr>
              <a:t>O</a:t>
            </a:r>
            <a:pPr indent="0" marL="0">
              <a:buNone/>
            </a:pPr>
            <a:r>
              <a:rPr lang="en-US" sz="1500" dirty="0">
                <a:solidFill>
                  <a:schemeClr val="tx2"/>
                </a:solidFill>
              </a:rPr>
              <a:t> and </a:t>
            </a:r>
            <a:pPr indent="0" marL="0">
              <a:buNone/>
            </a:pPr>
            <a:r>
              <a:rPr lang="en-US" sz="1500" b="1" dirty="0">
                <a:solidFill>
                  <a:srgbClr val="17A398"/>
                </a:solidFill>
              </a:rPr>
              <a:t>A</a:t>
            </a:r>
            <a:pPr indent="0" marL="0">
              <a:buNone/>
            </a:pPr>
            <a:r>
              <a:rPr lang="en-US" sz="1500" dirty="0">
                <a:solidFill>
                  <a:schemeClr val="tx2"/>
                </a:solidFill>
              </a:rPr>
              <a:t>: use TOA</a:t>
            </a:r>
            <a:endParaRPr lang="en-US" sz="1500" dirty="0"/>
          </a:p>
        </p:txBody>
      </p:sp>
      <p:sp>
        <p:nvSpPr>
          <p:cNvPr id="14" name="badge_380"/>
          <p:cNvSpPr/>
          <p:nvPr/>
        </p:nvSpPr>
        <p:spPr>
          <a:xfrm>
            <a:off x="4663440" y="1764792"/>
            <a:ext cx="384048" cy="384048"/>
          </a:xfrm>
          <a:prstGeom prst="ellipse">
            <a:avLst/>
          </a:prstGeom>
          <a:solidFill>
            <a:schemeClr val="accent4"/>
          </a:solidFill>
          <a:ln/>
        </p:spPr>
      </p:sp>
      <p:sp>
        <p:nvSpPr>
          <p:cNvPr id="15" name="badgeTxt_381"/>
          <p:cNvSpPr txBox="1"/>
          <p:nvPr/>
        </p:nvSpPr>
        <p:spPr>
          <a:xfrm>
            <a:off x="4663440" y="17647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16" name="txt_382"/>
          <p:cNvSpPr txBox="1"/>
          <p:nvPr/>
        </p:nvSpPr>
        <p:spPr>
          <a:xfrm>
            <a:off x="5257800" y="1691640"/>
            <a:ext cx="3337560" cy="548640"/>
          </a:xfrm>
          <a:prstGeom prst="rect">
            <a:avLst/>
          </a:prstGeom>
          <a:noFill/>
          <a:ln/>
        </p:spPr>
        <p:txBody>
          <a:bodyPr wrap="square" lIns="0" tIns="0" rIns="0" bIns="0" rtlCol="0" anchor="ctr"/>
          <a:lstStyle/>
          <a:p>
            <a:pPr indent="0" marL="0">
              <a:buNone/>
            </a:pPr>
            <a:r>
              <a:rPr lang="en-US" sz="1900" dirty="0">
                <a:solidFill>
                  <a:schemeClr val="tx1"/>
                </a:solidFill>
                <a:latin typeface="Cambria" pitchFamily="34" charset="0"/>
                <a:ea typeface="Cambria" pitchFamily="34" charset="-122"/>
                <a:cs typeface="Cambria" pitchFamily="34" charset="-120"/>
              </a:rPr>
              <a:t>tan </a:t>
            </a:r>
            <a:pPr indent="0" marL="0">
              <a:buNone/>
            </a:pPr>
            <a:r>
              <a:rPr lang="en-US" sz="1900" i="1" dirty="0">
                <a:solidFill>
                  <a:schemeClr val="tx1"/>
                </a:solidFill>
                <a:latin typeface="Cambria" pitchFamily="34" charset="0"/>
                <a:ea typeface="Cambria" pitchFamily="34" charset="-122"/>
                <a:cs typeface="Cambria" pitchFamily="34" charset="-120"/>
              </a:rPr>
              <a:t>θ</a:t>
            </a:r>
            <a:pPr indent="0" marL="0">
              <a:buNone/>
            </a:pPr>
            <a:r>
              <a:rPr lang="en-US" sz="1900" dirty="0">
                <a:solidFill>
                  <a:schemeClr val="tx1"/>
                </a:solidFill>
                <a:latin typeface="Cambria" pitchFamily="34" charset="0"/>
                <a:ea typeface="Cambria" pitchFamily="34" charset="-122"/>
                <a:cs typeface="Cambria" pitchFamily="34" charset="-120"/>
              </a:rPr>
              <a:t> = 7 ÷ 4</a:t>
            </a:r>
            <a:endParaRPr lang="en-US" sz="1900" dirty="0"/>
          </a:p>
        </p:txBody>
      </p:sp>
      <p:sp>
        <p:nvSpPr>
          <p:cNvPr id="17" name="badge_383"/>
          <p:cNvSpPr/>
          <p:nvPr/>
        </p:nvSpPr>
        <p:spPr>
          <a:xfrm>
            <a:off x="4663440" y="2450592"/>
            <a:ext cx="384048" cy="384048"/>
          </a:xfrm>
          <a:prstGeom prst="ellipse">
            <a:avLst/>
          </a:prstGeom>
          <a:solidFill>
            <a:schemeClr val="accent4"/>
          </a:solidFill>
          <a:ln/>
        </p:spPr>
      </p:sp>
      <p:sp>
        <p:nvSpPr>
          <p:cNvPr id="18" name="badgeTxt_384"/>
          <p:cNvSpPr txBox="1"/>
          <p:nvPr/>
        </p:nvSpPr>
        <p:spPr>
          <a:xfrm>
            <a:off x="4663440" y="24505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9" name="txt_385"/>
          <p:cNvSpPr txBox="1"/>
          <p:nvPr/>
        </p:nvSpPr>
        <p:spPr>
          <a:xfrm>
            <a:off x="5257800" y="23774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θ</a:t>
            </a:r>
            <a:pPr indent="0" marL="0">
              <a:buNone/>
            </a:pPr>
            <a:r>
              <a:rPr lang="en-US" sz="1900" dirty="0">
                <a:solidFill>
                  <a:schemeClr val="tx1"/>
                </a:solidFill>
                <a:latin typeface="Cambria" pitchFamily="34" charset="0"/>
                <a:ea typeface="Cambria" pitchFamily="34" charset="-122"/>
                <a:cs typeface="Cambria" pitchFamily="34" charset="-120"/>
              </a:rPr>
              <a:t> = tan⁻¹(7 ÷ 4)</a:t>
            </a:r>
            <a:endParaRPr lang="en-US" sz="1900" dirty="0"/>
          </a:p>
        </p:txBody>
      </p:sp>
      <p:sp>
        <p:nvSpPr>
          <p:cNvPr id="20" name="badge_386"/>
          <p:cNvSpPr/>
          <p:nvPr/>
        </p:nvSpPr>
        <p:spPr>
          <a:xfrm>
            <a:off x="4663440" y="3136392"/>
            <a:ext cx="384048" cy="384048"/>
          </a:xfrm>
          <a:prstGeom prst="ellipse">
            <a:avLst/>
          </a:prstGeom>
          <a:solidFill>
            <a:schemeClr val="accent4"/>
          </a:solidFill>
          <a:ln/>
        </p:spPr>
      </p:sp>
      <p:sp>
        <p:nvSpPr>
          <p:cNvPr id="21" name="badgeTxt_387"/>
          <p:cNvSpPr txBox="1"/>
          <p:nvPr/>
        </p:nvSpPr>
        <p:spPr>
          <a:xfrm>
            <a:off x="4663440" y="31363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22" name="txt_388"/>
          <p:cNvSpPr txBox="1"/>
          <p:nvPr/>
        </p:nvSpPr>
        <p:spPr>
          <a:xfrm>
            <a:off x="5257800" y="30632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θ</a:t>
            </a:r>
            <a:pPr indent="0" marL="0">
              <a:buNone/>
            </a:pPr>
            <a:r>
              <a:rPr lang="en-US" sz="1900" dirty="0">
                <a:solidFill>
                  <a:schemeClr val="tx1"/>
                </a:solidFill>
                <a:latin typeface="Cambria" pitchFamily="34" charset="0"/>
                <a:ea typeface="Cambria" pitchFamily="34" charset="-122"/>
                <a:cs typeface="Cambria" pitchFamily="34" charset="-120"/>
              </a:rPr>
              <a:t> = 60.2551...</a:t>
            </a:r>
            <a:endParaRPr lang="en-US" sz="1900" dirty="0"/>
          </a:p>
        </p:txBody>
      </p:sp>
      <p:sp>
        <p:nvSpPr>
          <p:cNvPr id="23" name="badge_389"/>
          <p:cNvSpPr/>
          <p:nvPr/>
        </p:nvSpPr>
        <p:spPr>
          <a:xfrm>
            <a:off x="4663440" y="3822192"/>
            <a:ext cx="384048" cy="384048"/>
          </a:xfrm>
          <a:prstGeom prst="ellipse">
            <a:avLst/>
          </a:prstGeom>
          <a:solidFill>
            <a:schemeClr val="accent1"/>
          </a:solidFill>
          <a:ln/>
        </p:spPr>
      </p:sp>
      <p:sp>
        <p:nvSpPr>
          <p:cNvPr id="24" name="badgeTxt_390"/>
          <p:cNvSpPr txBox="1"/>
          <p:nvPr/>
        </p:nvSpPr>
        <p:spPr>
          <a:xfrm>
            <a:off x="4663440" y="382219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5" name="txt_391"/>
          <p:cNvSpPr txBox="1"/>
          <p:nvPr/>
        </p:nvSpPr>
        <p:spPr>
          <a:xfrm>
            <a:off x="5257800" y="3749040"/>
            <a:ext cx="3337560" cy="548640"/>
          </a:xfrm>
          <a:prstGeom prst="rect">
            <a:avLst/>
          </a:prstGeom>
          <a:noFill/>
          <a:ln/>
        </p:spPr>
        <p:txBody>
          <a:bodyPr wrap="square" lIns="0" tIns="0" rIns="0" bIns="0" rtlCol="0" anchor="ctr"/>
          <a:lstStyle/>
          <a:p>
            <a:pPr indent="0" marL="0">
              <a:buNone/>
            </a:pPr>
            <a:r>
              <a:rPr lang="en-US" sz="1900" i="1" dirty="0">
                <a:solidFill>
                  <a:schemeClr val="tx1"/>
                </a:solidFill>
                <a:latin typeface="Cambria" pitchFamily="34" charset="0"/>
                <a:ea typeface="Cambria" pitchFamily="34" charset="-122"/>
                <a:cs typeface="Cambria" pitchFamily="34" charset="-120"/>
              </a:rPr>
              <a:t>θ</a:t>
            </a:r>
            <a:pPr indent="0" marL="0">
              <a:buNone/>
            </a:pPr>
            <a:r>
              <a:rPr lang="en-US" sz="1900" dirty="0">
                <a:solidFill>
                  <a:schemeClr val="tx1"/>
                </a:solidFill>
                <a:latin typeface="Cambria" pitchFamily="34" charset="0"/>
                <a:ea typeface="Cambria" pitchFamily="34" charset="-122"/>
                <a:cs typeface="Cambria" pitchFamily="34" charset="-120"/>
              </a:rPr>
              <a:t> = </a:t>
            </a:r>
            <a:pPr indent="0" marL="0">
              <a:buNone/>
            </a:pPr>
            <a:r>
              <a:rPr lang="en-US" sz="1900" b="1" dirty="0">
                <a:solidFill>
                  <a:srgbClr val="E4572E"/>
                </a:solidFill>
                <a:latin typeface="Cambria" pitchFamily="34" charset="0"/>
                <a:ea typeface="Cambria" pitchFamily="34" charset="-122"/>
                <a:cs typeface="Cambria" pitchFamily="34" charset="-120"/>
              </a:rPr>
              <a:t>60.3° (1 d.p.)</a:t>
            </a:r>
            <a:endParaRPr lang="en-US" sz="1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Practice: sides and angles</a:t>
            </a:r>
            <a:endParaRPr lang="en-US" sz="3200" dirty="0"/>
          </a:p>
        </p:txBody>
      </p:sp>
      <p:sp>
        <p:nvSpPr>
          <p:cNvPr id="3" name="card_392"/>
          <p:cNvSpPr/>
          <p:nvPr/>
        </p:nvSpPr>
        <p:spPr>
          <a:xfrm>
            <a:off x="457200" y="1051560"/>
            <a:ext cx="2606040" cy="1554480"/>
          </a:xfrm>
          <a:prstGeom prst="roundRect">
            <a:avLst>
              <a:gd name="adj" fmla="val 7059"/>
            </a:avLst>
          </a:prstGeom>
          <a:solidFill>
            <a:schemeClr val="bg2"/>
          </a:solidFill>
          <a:ln/>
        </p:spPr>
      </p:sp>
      <p:sp>
        <p:nvSpPr>
          <p:cNvPr id="4" name="badge_393"/>
          <p:cNvSpPr/>
          <p:nvPr/>
        </p:nvSpPr>
        <p:spPr>
          <a:xfrm>
            <a:off x="594360" y="1188720"/>
            <a:ext cx="329184" cy="329184"/>
          </a:xfrm>
          <a:prstGeom prst="ellipse">
            <a:avLst/>
          </a:prstGeom>
          <a:solidFill>
            <a:schemeClr val="accent4"/>
          </a:solidFill>
          <a:ln/>
        </p:spPr>
      </p:sp>
      <p:sp>
        <p:nvSpPr>
          <p:cNvPr id="5" name="badgeTxt_394"/>
          <p:cNvSpPr txBox="1"/>
          <p:nvPr/>
        </p:nvSpPr>
        <p:spPr>
          <a:xfrm>
            <a:off x="594360" y="118872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1</a:t>
            </a:r>
            <a:endParaRPr lang="en-US" sz="1300" dirty="0"/>
          </a:p>
        </p:txBody>
      </p:sp>
      <p:sp>
        <p:nvSpPr>
          <p:cNvPr id="6" name="poly_395"/>
          <p:cNvSpPr/>
          <p:nvPr/>
        </p:nvSpPr>
        <p:spPr>
          <a:xfrm>
            <a:off x="1188720" y="137160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7" name="line_396"/>
          <p:cNvSpPr/>
          <p:nvPr/>
        </p:nvSpPr>
        <p:spPr>
          <a:xfrm>
            <a:off x="1188720" y="2286000"/>
            <a:ext cx="1234440" cy="914"/>
          </a:xfrm>
          <a:prstGeom prst="line">
            <a:avLst/>
          </a:prstGeom>
          <a:noFill/>
          <a:ln w="38100">
            <a:solidFill>
              <a:srgbClr val="17A398"/>
            </a:solidFill>
            <a:prstDash val="solid"/>
          </a:ln>
        </p:spPr>
      </p:sp>
      <p:sp>
        <p:nvSpPr>
          <p:cNvPr id="8" name="line_397"/>
          <p:cNvSpPr/>
          <p:nvPr/>
        </p:nvSpPr>
        <p:spPr>
          <a:xfrm>
            <a:off x="1188720" y="1371600"/>
            <a:ext cx="914" cy="914400"/>
          </a:xfrm>
          <a:prstGeom prst="line">
            <a:avLst/>
          </a:prstGeom>
          <a:noFill/>
          <a:ln w="38100">
            <a:solidFill>
              <a:srgbClr val="7B3FA0"/>
            </a:solidFill>
            <a:prstDash val="solid"/>
          </a:ln>
        </p:spPr>
      </p:sp>
      <p:sp>
        <p:nvSpPr>
          <p:cNvPr id="9" name="line_398"/>
          <p:cNvSpPr/>
          <p:nvPr/>
        </p:nvSpPr>
        <p:spPr>
          <a:xfrm>
            <a:off x="1188720" y="1371600"/>
            <a:ext cx="1234440" cy="914400"/>
          </a:xfrm>
          <a:prstGeom prst="line">
            <a:avLst/>
          </a:prstGeom>
          <a:noFill/>
          <a:ln w="38100">
            <a:solidFill>
              <a:srgbClr val="E4572E"/>
            </a:solidFill>
            <a:prstDash val="solid"/>
          </a:ln>
        </p:spPr>
      </p:sp>
      <p:sp>
        <p:nvSpPr>
          <p:cNvPr id="10" name="poly_399"/>
          <p:cNvSpPr/>
          <p:nvPr/>
        </p:nvSpPr>
        <p:spPr>
          <a:xfrm>
            <a:off x="1188720" y="218541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11" name="poly_400"/>
          <p:cNvSpPr/>
          <p:nvPr/>
        </p:nvSpPr>
        <p:spPr>
          <a:xfrm>
            <a:off x="2167128" y="213360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12" name="lbl_401"/>
          <p:cNvSpPr txBox="1"/>
          <p:nvPr/>
        </p:nvSpPr>
        <p:spPr>
          <a:xfrm>
            <a:off x="965787" y="195410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32°</a:t>
            </a:r>
            <a:endParaRPr lang="en-US" sz="1200" dirty="0"/>
          </a:p>
        </p:txBody>
      </p:sp>
      <p:sp>
        <p:nvSpPr>
          <p:cNvPr id="13" name="lbl_402"/>
          <p:cNvSpPr txBox="1"/>
          <p:nvPr/>
        </p:nvSpPr>
        <p:spPr>
          <a:xfrm>
            <a:off x="-22915" y="1569700"/>
            <a:ext cx="2011680" cy="365760"/>
          </a:xfrm>
          <a:prstGeom prst="rect">
            <a:avLst/>
          </a:prstGeom>
          <a:noFill/>
          <a:ln/>
        </p:spPr>
        <p:txBody>
          <a:bodyPr wrap="square" lIns="0" tIns="0" rIns="0" bIns="0" rtlCol="0" anchor="ctr"/>
          <a:lstStyle/>
          <a:p>
            <a:pPr algn="ctr" indent="0" marL="0">
              <a:buNone/>
            </a:pPr>
            <a:r>
              <a:rPr lang="en-US" sz="1400" b="1" dirty="0">
                <a:solidFill>
                  <a:srgbClr val="7B3FA0"/>
                </a:solidFill>
                <a:latin typeface="Cambria" pitchFamily="34" charset="0"/>
                <a:ea typeface="Cambria" pitchFamily="34" charset="-122"/>
                <a:cs typeface="Cambria" pitchFamily="34" charset="-120"/>
              </a:rPr>
              <a:t>x</a:t>
            </a:r>
            <a:endParaRPr lang="en-US" sz="1400" dirty="0"/>
          </a:p>
        </p:txBody>
      </p:sp>
      <p:sp>
        <p:nvSpPr>
          <p:cNvPr id="14" name="lbl_403"/>
          <p:cNvSpPr txBox="1"/>
          <p:nvPr/>
        </p:nvSpPr>
        <p:spPr>
          <a:xfrm>
            <a:off x="976445" y="1515294"/>
            <a:ext cx="2011680" cy="365760"/>
          </a:xfrm>
          <a:prstGeom prst="rect">
            <a:avLst/>
          </a:prstGeom>
          <a:noFill/>
          <a:ln/>
        </p:spPr>
        <p:txBody>
          <a:bodyPr wrap="square" lIns="0" tIns="0" rIns="0" bIns="0" rtlCol="0" anchor="ctr"/>
          <a:lstStyle/>
          <a:p>
            <a:pPr algn="ctr" indent="0" marL="0">
              <a:buNone/>
            </a:pPr>
            <a:r>
              <a:rPr lang="en-US" sz="1400" b="1" dirty="0">
                <a:solidFill>
                  <a:srgbClr val="E4572E"/>
                </a:solidFill>
                <a:latin typeface="Cambria" pitchFamily="34" charset="0"/>
                <a:ea typeface="Cambria" pitchFamily="34" charset="-122"/>
                <a:cs typeface="Cambria" pitchFamily="34" charset="-120"/>
              </a:rPr>
              <a:t>15</a:t>
            </a:r>
            <a:endParaRPr lang="en-US" sz="1400" dirty="0"/>
          </a:p>
        </p:txBody>
      </p:sp>
      <p:sp>
        <p:nvSpPr>
          <p:cNvPr id="15" name="card_404"/>
          <p:cNvSpPr/>
          <p:nvPr/>
        </p:nvSpPr>
        <p:spPr>
          <a:xfrm>
            <a:off x="3273552" y="1051560"/>
            <a:ext cx="2606040" cy="1554480"/>
          </a:xfrm>
          <a:prstGeom prst="roundRect">
            <a:avLst>
              <a:gd name="adj" fmla="val 7059"/>
            </a:avLst>
          </a:prstGeom>
          <a:solidFill>
            <a:schemeClr val="bg2"/>
          </a:solidFill>
          <a:ln/>
        </p:spPr>
      </p:sp>
      <p:sp>
        <p:nvSpPr>
          <p:cNvPr id="16" name="badge_405"/>
          <p:cNvSpPr/>
          <p:nvPr/>
        </p:nvSpPr>
        <p:spPr>
          <a:xfrm>
            <a:off x="3410712" y="1188720"/>
            <a:ext cx="329184" cy="329184"/>
          </a:xfrm>
          <a:prstGeom prst="ellipse">
            <a:avLst/>
          </a:prstGeom>
          <a:solidFill>
            <a:schemeClr val="accent4"/>
          </a:solidFill>
          <a:ln/>
        </p:spPr>
      </p:sp>
      <p:sp>
        <p:nvSpPr>
          <p:cNvPr id="17" name="badgeTxt_406"/>
          <p:cNvSpPr txBox="1"/>
          <p:nvPr/>
        </p:nvSpPr>
        <p:spPr>
          <a:xfrm>
            <a:off x="3410712" y="118872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2</a:t>
            </a:r>
            <a:endParaRPr lang="en-US" sz="1300" dirty="0"/>
          </a:p>
        </p:txBody>
      </p:sp>
      <p:sp>
        <p:nvSpPr>
          <p:cNvPr id="18" name="poly_407"/>
          <p:cNvSpPr/>
          <p:nvPr/>
        </p:nvSpPr>
        <p:spPr>
          <a:xfrm>
            <a:off x="4005072" y="137160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19" name="line_408"/>
          <p:cNvSpPr/>
          <p:nvPr/>
        </p:nvSpPr>
        <p:spPr>
          <a:xfrm>
            <a:off x="4005072" y="2286000"/>
            <a:ext cx="1234440" cy="914"/>
          </a:xfrm>
          <a:prstGeom prst="line">
            <a:avLst/>
          </a:prstGeom>
          <a:noFill/>
          <a:ln w="38100">
            <a:solidFill>
              <a:srgbClr val="17A398"/>
            </a:solidFill>
            <a:prstDash val="solid"/>
          </a:ln>
        </p:spPr>
      </p:sp>
      <p:sp>
        <p:nvSpPr>
          <p:cNvPr id="20" name="line_409"/>
          <p:cNvSpPr/>
          <p:nvPr/>
        </p:nvSpPr>
        <p:spPr>
          <a:xfrm>
            <a:off x="4005072" y="1371600"/>
            <a:ext cx="914" cy="914400"/>
          </a:xfrm>
          <a:prstGeom prst="line">
            <a:avLst/>
          </a:prstGeom>
          <a:noFill/>
          <a:ln w="38100">
            <a:solidFill>
              <a:srgbClr val="7B3FA0"/>
            </a:solidFill>
            <a:prstDash val="solid"/>
          </a:ln>
        </p:spPr>
      </p:sp>
      <p:sp>
        <p:nvSpPr>
          <p:cNvPr id="21" name="line_410"/>
          <p:cNvSpPr/>
          <p:nvPr/>
        </p:nvSpPr>
        <p:spPr>
          <a:xfrm>
            <a:off x="4005072" y="1371600"/>
            <a:ext cx="1234440" cy="914400"/>
          </a:xfrm>
          <a:prstGeom prst="line">
            <a:avLst/>
          </a:prstGeom>
          <a:noFill/>
          <a:ln w="38100">
            <a:solidFill>
              <a:srgbClr val="E4572E"/>
            </a:solidFill>
            <a:prstDash val="solid"/>
          </a:ln>
        </p:spPr>
      </p:sp>
      <p:sp>
        <p:nvSpPr>
          <p:cNvPr id="22" name="poly_411"/>
          <p:cNvSpPr/>
          <p:nvPr/>
        </p:nvSpPr>
        <p:spPr>
          <a:xfrm>
            <a:off x="4005072" y="218541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23" name="poly_412"/>
          <p:cNvSpPr/>
          <p:nvPr/>
        </p:nvSpPr>
        <p:spPr>
          <a:xfrm>
            <a:off x="4983480" y="213360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24" name="lbl_413"/>
          <p:cNvSpPr txBox="1"/>
          <p:nvPr/>
        </p:nvSpPr>
        <p:spPr>
          <a:xfrm>
            <a:off x="3782139" y="195410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55°</a:t>
            </a:r>
            <a:endParaRPr lang="en-US" sz="1200" dirty="0"/>
          </a:p>
        </p:txBody>
      </p:sp>
      <p:sp>
        <p:nvSpPr>
          <p:cNvPr id="25" name="lbl_414"/>
          <p:cNvSpPr txBox="1"/>
          <p:nvPr/>
        </p:nvSpPr>
        <p:spPr>
          <a:xfrm>
            <a:off x="3739232" y="2285016"/>
            <a:ext cx="2011680" cy="365760"/>
          </a:xfrm>
          <a:prstGeom prst="rect">
            <a:avLst/>
          </a:prstGeom>
          <a:noFill/>
          <a:ln/>
        </p:spPr>
        <p:txBody>
          <a:bodyPr wrap="square" lIns="0" tIns="0" rIns="0" bIns="0" rtlCol="0" anchor="ctr"/>
          <a:lstStyle/>
          <a:p>
            <a:pPr algn="ctr" indent="0" marL="0">
              <a:buNone/>
            </a:pPr>
            <a:r>
              <a:rPr lang="en-US" sz="1400" b="1" dirty="0">
                <a:solidFill>
                  <a:srgbClr val="17A398"/>
                </a:solidFill>
                <a:latin typeface="Cambria" pitchFamily="34" charset="0"/>
                <a:ea typeface="Cambria" pitchFamily="34" charset="-122"/>
                <a:cs typeface="Cambria" pitchFamily="34" charset="-120"/>
              </a:rPr>
              <a:t>x</a:t>
            </a:r>
            <a:endParaRPr lang="en-US" sz="1400" dirty="0"/>
          </a:p>
        </p:txBody>
      </p:sp>
      <p:sp>
        <p:nvSpPr>
          <p:cNvPr id="26" name="lbl_415"/>
          <p:cNvSpPr txBox="1"/>
          <p:nvPr/>
        </p:nvSpPr>
        <p:spPr>
          <a:xfrm>
            <a:off x="3792797" y="1515294"/>
            <a:ext cx="2011680" cy="365760"/>
          </a:xfrm>
          <a:prstGeom prst="rect">
            <a:avLst/>
          </a:prstGeom>
          <a:noFill/>
          <a:ln/>
        </p:spPr>
        <p:txBody>
          <a:bodyPr wrap="square" lIns="0" tIns="0" rIns="0" bIns="0" rtlCol="0" anchor="ctr"/>
          <a:lstStyle/>
          <a:p>
            <a:pPr algn="ctr" indent="0" marL="0">
              <a:buNone/>
            </a:pPr>
            <a:r>
              <a:rPr lang="en-US" sz="1400" b="1" dirty="0">
                <a:solidFill>
                  <a:srgbClr val="E4572E"/>
                </a:solidFill>
                <a:latin typeface="Cambria" pitchFamily="34" charset="0"/>
                <a:ea typeface="Cambria" pitchFamily="34" charset="-122"/>
                <a:cs typeface="Cambria" pitchFamily="34" charset="-120"/>
              </a:rPr>
              <a:t>20</a:t>
            </a:r>
            <a:endParaRPr lang="en-US" sz="1400" dirty="0"/>
          </a:p>
        </p:txBody>
      </p:sp>
      <p:sp>
        <p:nvSpPr>
          <p:cNvPr id="27" name="card_416"/>
          <p:cNvSpPr/>
          <p:nvPr/>
        </p:nvSpPr>
        <p:spPr>
          <a:xfrm>
            <a:off x="6089904" y="1051560"/>
            <a:ext cx="2606040" cy="1554480"/>
          </a:xfrm>
          <a:prstGeom prst="roundRect">
            <a:avLst>
              <a:gd name="adj" fmla="val 7059"/>
            </a:avLst>
          </a:prstGeom>
          <a:solidFill>
            <a:schemeClr val="bg2"/>
          </a:solidFill>
          <a:ln/>
        </p:spPr>
      </p:sp>
      <p:sp>
        <p:nvSpPr>
          <p:cNvPr id="28" name="badge_417"/>
          <p:cNvSpPr/>
          <p:nvPr/>
        </p:nvSpPr>
        <p:spPr>
          <a:xfrm>
            <a:off x="6227064" y="1188720"/>
            <a:ext cx="329184" cy="329184"/>
          </a:xfrm>
          <a:prstGeom prst="ellipse">
            <a:avLst/>
          </a:prstGeom>
          <a:solidFill>
            <a:schemeClr val="accent4"/>
          </a:solidFill>
          <a:ln/>
        </p:spPr>
      </p:sp>
      <p:sp>
        <p:nvSpPr>
          <p:cNvPr id="29" name="badgeTxt_418"/>
          <p:cNvSpPr txBox="1"/>
          <p:nvPr/>
        </p:nvSpPr>
        <p:spPr>
          <a:xfrm>
            <a:off x="6227064" y="118872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3</a:t>
            </a:r>
            <a:endParaRPr lang="en-US" sz="1300" dirty="0"/>
          </a:p>
        </p:txBody>
      </p:sp>
      <p:sp>
        <p:nvSpPr>
          <p:cNvPr id="30" name="poly_419"/>
          <p:cNvSpPr/>
          <p:nvPr/>
        </p:nvSpPr>
        <p:spPr>
          <a:xfrm>
            <a:off x="6821424" y="137160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31" name="line_420"/>
          <p:cNvSpPr/>
          <p:nvPr/>
        </p:nvSpPr>
        <p:spPr>
          <a:xfrm>
            <a:off x="6821424" y="2286000"/>
            <a:ext cx="1234440" cy="914"/>
          </a:xfrm>
          <a:prstGeom prst="line">
            <a:avLst/>
          </a:prstGeom>
          <a:noFill/>
          <a:ln w="38100">
            <a:solidFill>
              <a:srgbClr val="17A398"/>
            </a:solidFill>
            <a:prstDash val="solid"/>
          </a:ln>
        </p:spPr>
      </p:sp>
      <p:sp>
        <p:nvSpPr>
          <p:cNvPr id="32" name="line_421"/>
          <p:cNvSpPr/>
          <p:nvPr/>
        </p:nvSpPr>
        <p:spPr>
          <a:xfrm>
            <a:off x="6821424" y="1371600"/>
            <a:ext cx="914" cy="914400"/>
          </a:xfrm>
          <a:prstGeom prst="line">
            <a:avLst/>
          </a:prstGeom>
          <a:noFill/>
          <a:ln w="38100">
            <a:solidFill>
              <a:srgbClr val="7B3FA0"/>
            </a:solidFill>
            <a:prstDash val="solid"/>
          </a:ln>
        </p:spPr>
      </p:sp>
      <p:sp>
        <p:nvSpPr>
          <p:cNvPr id="33" name="line_422"/>
          <p:cNvSpPr/>
          <p:nvPr/>
        </p:nvSpPr>
        <p:spPr>
          <a:xfrm>
            <a:off x="6821424" y="1371600"/>
            <a:ext cx="1234440" cy="914400"/>
          </a:xfrm>
          <a:prstGeom prst="line">
            <a:avLst/>
          </a:prstGeom>
          <a:noFill/>
          <a:ln w="38100">
            <a:solidFill>
              <a:srgbClr val="E4572E"/>
            </a:solidFill>
            <a:prstDash val="solid"/>
          </a:ln>
        </p:spPr>
      </p:sp>
      <p:sp>
        <p:nvSpPr>
          <p:cNvPr id="34" name="poly_423"/>
          <p:cNvSpPr/>
          <p:nvPr/>
        </p:nvSpPr>
        <p:spPr>
          <a:xfrm>
            <a:off x="6821424" y="218541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35" name="poly_424"/>
          <p:cNvSpPr/>
          <p:nvPr/>
        </p:nvSpPr>
        <p:spPr>
          <a:xfrm>
            <a:off x="7799832" y="213360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36" name="lbl_425"/>
          <p:cNvSpPr txBox="1"/>
          <p:nvPr/>
        </p:nvSpPr>
        <p:spPr>
          <a:xfrm>
            <a:off x="6598491" y="195410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41°</a:t>
            </a:r>
            <a:endParaRPr lang="en-US" sz="1200" dirty="0"/>
          </a:p>
        </p:txBody>
      </p:sp>
      <p:sp>
        <p:nvSpPr>
          <p:cNvPr id="37" name="lbl_426"/>
          <p:cNvSpPr txBox="1"/>
          <p:nvPr/>
        </p:nvSpPr>
        <p:spPr>
          <a:xfrm>
            <a:off x="6555584" y="2285016"/>
            <a:ext cx="2011680" cy="365760"/>
          </a:xfrm>
          <a:prstGeom prst="rect">
            <a:avLst/>
          </a:prstGeom>
          <a:noFill/>
          <a:ln/>
        </p:spPr>
        <p:txBody>
          <a:bodyPr wrap="square" lIns="0" tIns="0" rIns="0" bIns="0" rtlCol="0" anchor="ctr"/>
          <a:lstStyle/>
          <a:p>
            <a:pPr algn="ctr" indent="0" marL="0">
              <a:buNone/>
            </a:pPr>
            <a:r>
              <a:rPr lang="en-US" sz="1400" b="1" dirty="0">
                <a:solidFill>
                  <a:srgbClr val="17A398"/>
                </a:solidFill>
                <a:latin typeface="Cambria" pitchFamily="34" charset="0"/>
                <a:ea typeface="Cambria" pitchFamily="34" charset="-122"/>
                <a:cs typeface="Cambria" pitchFamily="34" charset="-120"/>
              </a:rPr>
              <a:t>8</a:t>
            </a:r>
            <a:endParaRPr lang="en-US" sz="1400" dirty="0"/>
          </a:p>
        </p:txBody>
      </p:sp>
      <p:sp>
        <p:nvSpPr>
          <p:cNvPr id="38" name="lbl_427"/>
          <p:cNvSpPr txBox="1"/>
          <p:nvPr/>
        </p:nvSpPr>
        <p:spPr>
          <a:xfrm>
            <a:off x="5609789" y="1569700"/>
            <a:ext cx="2011680" cy="365760"/>
          </a:xfrm>
          <a:prstGeom prst="rect">
            <a:avLst/>
          </a:prstGeom>
          <a:noFill/>
          <a:ln/>
        </p:spPr>
        <p:txBody>
          <a:bodyPr wrap="square" lIns="0" tIns="0" rIns="0" bIns="0" rtlCol="0" anchor="ctr"/>
          <a:lstStyle/>
          <a:p>
            <a:pPr algn="ctr" indent="0" marL="0">
              <a:buNone/>
            </a:pPr>
            <a:r>
              <a:rPr lang="en-US" sz="1400" b="1" dirty="0">
                <a:solidFill>
                  <a:srgbClr val="7B3FA0"/>
                </a:solidFill>
                <a:latin typeface="Cambria" pitchFamily="34" charset="0"/>
                <a:ea typeface="Cambria" pitchFamily="34" charset="-122"/>
                <a:cs typeface="Cambria" pitchFamily="34" charset="-120"/>
              </a:rPr>
              <a:t>x</a:t>
            </a:r>
            <a:endParaRPr lang="en-US" sz="1400" dirty="0"/>
          </a:p>
        </p:txBody>
      </p:sp>
      <p:sp>
        <p:nvSpPr>
          <p:cNvPr id="39" name="card_428"/>
          <p:cNvSpPr/>
          <p:nvPr/>
        </p:nvSpPr>
        <p:spPr>
          <a:xfrm>
            <a:off x="457200" y="2743200"/>
            <a:ext cx="2606040" cy="1554480"/>
          </a:xfrm>
          <a:prstGeom prst="roundRect">
            <a:avLst>
              <a:gd name="adj" fmla="val 7059"/>
            </a:avLst>
          </a:prstGeom>
          <a:solidFill>
            <a:schemeClr val="bg2"/>
          </a:solidFill>
          <a:ln/>
        </p:spPr>
      </p:sp>
      <p:sp>
        <p:nvSpPr>
          <p:cNvPr id="40" name="badge_429"/>
          <p:cNvSpPr/>
          <p:nvPr/>
        </p:nvSpPr>
        <p:spPr>
          <a:xfrm>
            <a:off x="594360" y="2880360"/>
            <a:ext cx="329184" cy="329184"/>
          </a:xfrm>
          <a:prstGeom prst="ellipse">
            <a:avLst/>
          </a:prstGeom>
          <a:solidFill>
            <a:schemeClr val="accent4"/>
          </a:solidFill>
          <a:ln/>
        </p:spPr>
      </p:sp>
      <p:sp>
        <p:nvSpPr>
          <p:cNvPr id="41" name="badgeTxt_430"/>
          <p:cNvSpPr txBox="1"/>
          <p:nvPr/>
        </p:nvSpPr>
        <p:spPr>
          <a:xfrm>
            <a:off x="594360" y="288036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4</a:t>
            </a:r>
            <a:endParaRPr lang="en-US" sz="1300" dirty="0"/>
          </a:p>
        </p:txBody>
      </p:sp>
      <p:sp>
        <p:nvSpPr>
          <p:cNvPr id="42" name="poly_431"/>
          <p:cNvSpPr/>
          <p:nvPr/>
        </p:nvSpPr>
        <p:spPr>
          <a:xfrm>
            <a:off x="1188720" y="306324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43" name="line_432"/>
          <p:cNvSpPr/>
          <p:nvPr/>
        </p:nvSpPr>
        <p:spPr>
          <a:xfrm>
            <a:off x="1188720" y="3977640"/>
            <a:ext cx="1234440" cy="914"/>
          </a:xfrm>
          <a:prstGeom prst="line">
            <a:avLst/>
          </a:prstGeom>
          <a:noFill/>
          <a:ln w="38100">
            <a:solidFill>
              <a:srgbClr val="17A398"/>
            </a:solidFill>
            <a:prstDash val="solid"/>
          </a:ln>
        </p:spPr>
      </p:sp>
      <p:sp>
        <p:nvSpPr>
          <p:cNvPr id="44" name="line_433"/>
          <p:cNvSpPr/>
          <p:nvPr/>
        </p:nvSpPr>
        <p:spPr>
          <a:xfrm>
            <a:off x="1188720" y="3063240"/>
            <a:ext cx="914" cy="914400"/>
          </a:xfrm>
          <a:prstGeom prst="line">
            <a:avLst/>
          </a:prstGeom>
          <a:noFill/>
          <a:ln w="38100">
            <a:solidFill>
              <a:srgbClr val="7B3FA0"/>
            </a:solidFill>
            <a:prstDash val="solid"/>
          </a:ln>
        </p:spPr>
      </p:sp>
      <p:sp>
        <p:nvSpPr>
          <p:cNvPr id="45" name="line_434"/>
          <p:cNvSpPr/>
          <p:nvPr/>
        </p:nvSpPr>
        <p:spPr>
          <a:xfrm>
            <a:off x="1188720" y="3063240"/>
            <a:ext cx="1234440" cy="914400"/>
          </a:xfrm>
          <a:prstGeom prst="line">
            <a:avLst/>
          </a:prstGeom>
          <a:noFill/>
          <a:ln w="38100">
            <a:solidFill>
              <a:srgbClr val="E4572E"/>
            </a:solidFill>
            <a:prstDash val="solid"/>
          </a:ln>
        </p:spPr>
      </p:sp>
      <p:sp>
        <p:nvSpPr>
          <p:cNvPr id="46" name="poly_435"/>
          <p:cNvSpPr/>
          <p:nvPr/>
        </p:nvSpPr>
        <p:spPr>
          <a:xfrm>
            <a:off x="1188720" y="387705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47" name="poly_436"/>
          <p:cNvSpPr/>
          <p:nvPr/>
        </p:nvSpPr>
        <p:spPr>
          <a:xfrm>
            <a:off x="2167128" y="382524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48" name="lbl_437"/>
          <p:cNvSpPr txBox="1"/>
          <p:nvPr/>
        </p:nvSpPr>
        <p:spPr>
          <a:xfrm>
            <a:off x="965787" y="364574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28°</a:t>
            </a:r>
            <a:endParaRPr lang="en-US" sz="1200" dirty="0"/>
          </a:p>
        </p:txBody>
      </p:sp>
      <p:sp>
        <p:nvSpPr>
          <p:cNvPr id="49" name="lbl_438"/>
          <p:cNvSpPr txBox="1"/>
          <p:nvPr/>
        </p:nvSpPr>
        <p:spPr>
          <a:xfrm>
            <a:off x="-22915" y="3261340"/>
            <a:ext cx="2011680" cy="365760"/>
          </a:xfrm>
          <a:prstGeom prst="rect">
            <a:avLst/>
          </a:prstGeom>
          <a:noFill/>
          <a:ln/>
        </p:spPr>
        <p:txBody>
          <a:bodyPr wrap="square" lIns="0" tIns="0" rIns="0" bIns="0" rtlCol="0" anchor="ctr"/>
          <a:lstStyle/>
          <a:p>
            <a:pPr algn="ctr" indent="0" marL="0">
              <a:buNone/>
            </a:pPr>
            <a:r>
              <a:rPr lang="en-US" sz="1400" b="1" dirty="0">
                <a:solidFill>
                  <a:srgbClr val="7B3FA0"/>
                </a:solidFill>
                <a:latin typeface="Cambria" pitchFamily="34" charset="0"/>
                <a:ea typeface="Cambria" pitchFamily="34" charset="-122"/>
                <a:cs typeface="Cambria" pitchFamily="34" charset="-120"/>
              </a:rPr>
              <a:t>6</a:t>
            </a:r>
            <a:endParaRPr lang="en-US" sz="1400" dirty="0"/>
          </a:p>
        </p:txBody>
      </p:sp>
      <p:sp>
        <p:nvSpPr>
          <p:cNvPr id="50" name="lbl_439"/>
          <p:cNvSpPr txBox="1"/>
          <p:nvPr/>
        </p:nvSpPr>
        <p:spPr>
          <a:xfrm>
            <a:off x="976445" y="3206934"/>
            <a:ext cx="2011680" cy="365760"/>
          </a:xfrm>
          <a:prstGeom prst="rect">
            <a:avLst/>
          </a:prstGeom>
          <a:noFill/>
          <a:ln/>
        </p:spPr>
        <p:txBody>
          <a:bodyPr wrap="square" lIns="0" tIns="0" rIns="0" bIns="0" rtlCol="0" anchor="ctr"/>
          <a:lstStyle/>
          <a:p>
            <a:pPr algn="ctr" indent="0" marL="0">
              <a:buNone/>
            </a:pPr>
            <a:r>
              <a:rPr lang="en-US" sz="1400" b="1" dirty="0">
                <a:solidFill>
                  <a:srgbClr val="E4572E"/>
                </a:solidFill>
                <a:latin typeface="Cambria" pitchFamily="34" charset="0"/>
                <a:ea typeface="Cambria" pitchFamily="34" charset="-122"/>
                <a:cs typeface="Cambria" pitchFamily="34" charset="-120"/>
              </a:rPr>
              <a:t>x</a:t>
            </a:r>
            <a:endParaRPr lang="en-US" sz="1400" dirty="0"/>
          </a:p>
        </p:txBody>
      </p:sp>
      <p:sp>
        <p:nvSpPr>
          <p:cNvPr id="51" name="card_440"/>
          <p:cNvSpPr/>
          <p:nvPr/>
        </p:nvSpPr>
        <p:spPr>
          <a:xfrm>
            <a:off x="3273552" y="2743200"/>
            <a:ext cx="2606040" cy="1554480"/>
          </a:xfrm>
          <a:prstGeom prst="roundRect">
            <a:avLst>
              <a:gd name="adj" fmla="val 7059"/>
            </a:avLst>
          </a:prstGeom>
          <a:solidFill>
            <a:schemeClr val="bg2"/>
          </a:solidFill>
          <a:ln/>
        </p:spPr>
      </p:sp>
      <p:sp>
        <p:nvSpPr>
          <p:cNvPr id="52" name="badge_441"/>
          <p:cNvSpPr/>
          <p:nvPr/>
        </p:nvSpPr>
        <p:spPr>
          <a:xfrm>
            <a:off x="3410712" y="2880360"/>
            <a:ext cx="329184" cy="329184"/>
          </a:xfrm>
          <a:prstGeom prst="ellipse">
            <a:avLst/>
          </a:prstGeom>
          <a:solidFill>
            <a:schemeClr val="accent4"/>
          </a:solidFill>
          <a:ln/>
        </p:spPr>
      </p:sp>
      <p:sp>
        <p:nvSpPr>
          <p:cNvPr id="53" name="badgeTxt_442"/>
          <p:cNvSpPr txBox="1"/>
          <p:nvPr/>
        </p:nvSpPr>
        <p:spPr>
          <a:xfrm>
            <a:off x="3410712" y="288036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5</a:t>
            </a:r>
            <a:endParaRPr lang="en-US" sz="1300" dirty="0"/>
          </a:p>
        </p:txBody>
      </p:sp>
      <p:sp>
        <p:nvSpPr>
          <p:cNvPr id="54" name="poly_443"/>
          <p:cNvSpPr/>
          <p:nvPr/>
        </p:nvSpPr>
        <p:spPr>
          <a:xfrm>
            <a:off x="4005072" y="306324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55" name="line_444"/>
          <p:cNvSpPr/>
          <p:nvPr/>
        </p:nvSpPr>
        <p:spPr>
          <a:xfrm>
            <a:off x="4005072" y="3977640"/>
            <a:ext cx="1234440" cy="914"/>
          </a:xfrm>
          <a:prstGeom prst="line">
            <a:avLst/>
          </a:prstGeom>
          <a:noFill/>
          <a:ln w="38100">
            <a:solidFill>
              <a:srgbClr val="17A398"/>
            </a:solidFill>
            <a:prstDash val="solid"/>
          </a:ln>
        </p:spPr>
      </p:sp>
      <p:sp>
        <p:nvSpPr>
          <p:cNvPr id="56" name="line_445"/>
          <p:cNvSpPr/>
          <p:nvPr/>
        </p:nvSpPr>
        <p:spPr>
          <a:xfrm>
            <a:off x="4005072" y="3063240"/>
            <a:ext cx="914" cy="914400"/>
          </a:xfrm>
          <a:prstGeom prst="line">
            <a:avLst/>
          </a:prstGeom>
          <a:noFill/>
          <a:ln w="38100">
            <a:solidFill>
              <a:srgbClr val="7B3FA0"/>
            </a:solidFill>
            <a:prstDash val="solid"/>
          </a:ln>
        </p:spPr>
      </p:sp>
      <p:sp>
        <p:nvSpPr>
          <p:cNvPr id="57" name="line_446"/>
          <p:cNvSpPr/>
          <p:nvPr/>
        </p:nvSpPr>
        <p:spPr>
          <a:xfrm>
            <a:off x="4005072" y="3063240"/>
            <a:ext cx="1234440" cy="914400"/>
          </a:xfrm>
          <a:prstGeom prst="line">
            <a:avLst/>
          </a:prstGeom>
          <a:noFill/>
          <a:ln w="38100">
            <a:solidFill>
              <a:srgbClr val="E4572E"/>
            </a:solidFill>
            <a:prstDash val="solid"/>
          </a:ln>
        </p:spPr>
      </p:sp>
      <p:sp>
        <p:nvSpPr>
          <p:cNvPr id="58" name="poly_447"/>
          <p:cNvSpPr/>
          <p:nvPr/>
        </p:nvSpPr>
        <p:spPr>
          <a:xfrm>
            <a:off x="4005072" y="387705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59" name="poly_448"/>
          <p:cNvSpPr/>
          <p:nvPr/>
        </p:nvSpPr>
        <p:spPr>
          <a:xfrm>
            <a:off x="4983480" y="382524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60" name="lbl_449"/>
          <p:cNvSpPr txBox="1"/>
          <p:nvPr/>
        </p:nvSpPr>
        <p:spPr>
          <a:xfrm>
            <a:off x="3782139" y="364574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θ</a:t>
            </a:r>
            <a:endParaRPr lang="en-US" sz="1200" dirty="0"/>
          </a:p>
        </p:txBody>
      </p:sp>
      <p:sp>
        <p:nvSpPr>
          <p:cNvPr id="61" name="lbl_450"/>
          <p:cNvSpPr txBox="1"/>
          <p:nvPr/>
        </p:nvSpPr>
        <p:spPr>
          <a:xfrm>
            <a:off x="3739232" y="3976656"/>
            <a:ext cx="2011680" cy="365760"/>
          </a:xfrm>
          <a:prstGeom prst="rect">
            <a:avLst/>
          </a:prstGeom>
          <a:noFill/>
          <a:ln/>
        </p:spPr>
        <p:txBody>
          <a:bodyPr wrap="square" lIns="0" tIns="0" rIns="0" bIns="0" rtlCol="0" anchor="ctr"/>
          <a:lstStyle/>
          <a:p>
            <a:pPr algn="ctr" indent="0" marL="0">
              <a:buNone/>
            </a:pPr>
            <a:r>
              <a:rPr lang="en-US" sz="1400" b="1" dirty="0">
                <a:solidFill>
                  <a:srgbClr val="17A398"/>
                </a:solidFill>
                <a:latin typeface="Cambria" pitchFamily="34" charset="0"/>
                <a:ea typeface="Cambria" pitchFamily="34" charset="-122"/>
                <a:cs typeface="Cambria" pitchFamily="34" charset="-120"/>
              </a:rPr>
              <a:t>5</a:t>
            </a:r>
            <a:endParaRPr lang="en-US" sz="1400" dirty="0"/>
          </a:p>
        </p:txBody>
      </p:sp>
      <p:sp>
        <p:nvSpPr>
          <p:cNvPr id="62" name="lbl_451"/>
          <p:cNvSpPr txBox="1"/>
          <p:nvPr/>
        </p:nvSpPr>
        <p:spPr>
          <a:xfrm>
            <a:off x="2793437" y="3261340"/>
            <a:ext cx="2011680" cy="365760"/>
          </a:xfrm>
          <a:prstGeom prst="rect">
            <a:avLst/>
          </a:prstGeom>
          <a:noFill/>
          <a:ln/>
        </p:spPr>
        <p:txBody>
          <a:bodyPr wrap="square" lIns="0" tIns="0" rIns="0" bIns="0" rtlCol="0" anchor="ctr"/>
          <a:lstStyle/>
          <a:p>
            <a:pPr algn="ctr" indent="0" marL="0">
              <a:buNone/>
            </a:pPr>
            <a:r>
              <a:rPr lang="en-US" sz="1400" b="1" dirty="0">
                <a:solidFill>
                  <a:srgbClr val="7B3FA0"/>
                </a:solidFill>
                <a:latin typeface="Cambria" pitchFamily="34" charset="0"/>
                <a:ea typeface="Cambria" pitchFamily="34" charset="-122"/>
                <a:cs typeface="Cambria" pitchFamily="34" charset="-120"/>
              </a:rPr>
              <a:t>3</a:t>
            </a:r>
            <a:endParaRPr lang="en-US" sz="1400" dirty="0"/>
          </a:p>
        </p:txBody>
      </p:sp>
      <p:sp>
        <p:nvSpPr>
          <p:cNvPr id="63" name="card_452"/>
          <p:cNvSpPr/>
          <p:nvPr/>
        </p:nvSpPr>
        <p:spPr>
          <a:xfrm>
            <a:off x="6089904" y="2743200"/>
            <a:ext cx="2606040" cy="1554480"/>
          </a:xfrm>
          <a:prstGeom prst="roundRect">
            <a:avLst>
              <a:gd name="adj" fmla="val 7059"/>
            </a:avLst>
          </a:prstGeom>
          <a:solidFill>
            <a:schemeClr val="bg2"/>
          </a:solidFill>
          <a:ln/>
        </p:spPr>
      </p:sp>
      <p:sp>
        <p:nvSpPr>
          <p:cNvPr id="64" name="badge_453"/>
          <p:cNvSpPr/>
          <p:nvPr/>
        </p:nvSpPr>
        <p:spPr>
          <a:xfrm>
            <a:off x="6227064" y="2880360"/>
            <a:ext cx="329184" cy="329184"/>
          </a:xfrm>
          <a:prstGeom prst="ellipse">
            <a:avLst/>
          </a:prstGeom>
          <a:solidFill>
            <a:schemeClr val="accent4"/>
          </a:solidFill>
          <a:ln/>
        </p:spPr>
      </p:sp>
      <p:sp>
        <p:nvSpPr>
          <p:cNvPr id="65" name="badgeTxt_454"/>
          <p:cNvSpPr txBox="1"/>
          <p:nvPr/>
        </p:nvSpPr>
        <p:spPr>
          <a:xfrm>
            <a:off x="6227064" y="288036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6</a:t>
            </a:r>
            <a:endParaRPr lang="en-US" sz="1300" dirty="0"/>
          </a:p>
        </p:txBody>
      </p:sp>
      <p:sp>
        <p:nvSpPr>
          <p:cNvPr id="66" name="poly_455"/>
          <p:cNvSpPr/>
          <p:nvPr/>
        </p:nvSpPr>
        <p:spPr>
          <a:xfrm>
            <a:off x="6821424" y="306324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67" name="line_456"/>
          <p:cNvSpPr/>
          <p:nvPr/>
        </p:nvSpPr>
        <p:spPr>
          <a:xfrm>
            <a:off x="6821424" y="3977640"/>
            <a:ext cx="1234440" cy="914"/>
          </a:xfrm>
          <a:prstGeom prst="line">
            <a:avLst/>
          </a:prstGeom>
          <a:noFill/>
          <a:ln w="38100">
            <a:solidFill>
              <a:srgbClr val="17A398"/>
            </a:solidFill>
            <a:prstDash val="solid"/>
          </a:ln>
        </p:spPr>
      </p:sp>
      <p:sp>
        <p:nvSpPr>
          <p:cNvPr id="68" name="line_457"/>
          <p:cNvSpPr/>
          <p:nvPr/>
        </p:nvSpPr>
        <p:spPr>
          <a:xfrm>
            <a:off x="6821424" y="3063240"/>
            <a:ext cx="914" cy="914400"/>
          </a:xfrm>
          <a:prstGeom prst="line">
            <a:avLst/>
          </a:prstGeom>
          <a:noFill/>
          <a:ln w="38100">
            <a:solidFill>
              <a:srgbClr val="7B3FA0"/>
            </a:solidFill>
            <a:prstDash val="solid"/>
          </a:ln>
        </p:spPr>
      </p:sp>
      <p:sp>
        <p:nvSpPr>
          <p:cNvPr id="69" name="line_458"/>
          <p:cNvSpPr/>
          <p:nvPr/>
        </p:nvSpPr>
        <p:spPr>
          <a:xfrm>
            <a:off x="6821424" y="3063240"/>
            <a:ext cx="1234440" cy="914400"/>
          </a:xfrm>
          <a:prstGeom prst="line">
            <a:avLst/>
          </a:prstGeom>
          <a:noFill/>
          <a:ln w="38100">
            <a:solidFill>
              <a:srgbClr val="E4572E"/>
            </a:solidFill>
            <a:prstDash val="solid"/>
          </a:ln>
        </p:spPr>
      </p:sp>
      <p:sp>
        <p:nvSpPr>
          <p:cNvPr id="70" name="poly_459"/>
          <p:cNvSpPr/>
          <p:nvPr/>
        </p:nvSpPr>
        <p:spPr>
          <a:xfrm>
            <a:off x="6821424" y="387705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71" name="poly_460"/>
          <p:cNvSpPr/>
          <p:nvPr/>
        </p:nvSpPr>
        <p:spPr>
          <a:xfrm>
            <a:off x="7799832" y="382524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72" name="lbl_461"/>
          <p:cNvSpPr txBox="1"/>
          <p:nvPr/>
        </p:nvSpPr>
        <p:spPr>
          <a:xfrm>
            <a:off x="6598491" y="364574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θ</a:t>
            </a:r>
            <a:endParaRPr lang="en-US" sz="1200" dirty="0"/>
          </a:p>
        </p:txBody>
      </p:sp>
      <p:sp>
        <p:nvSpPr>
          <p:cNvPr id="73" name="lbl_462"/>
          <p:cNvSpPr txBox="1"/>
          <p:nvPr/>
        </p:nvSpPr>
        <p:spPr>
          <a:xfrm>
            <a:off x="6555584" y="3976656"/>
            <a:ext cx="2011680" cy="365760"/>
          </a:xfrm>
          <a:prstGeom prst="rect">
            <a:avLst/>
          </a:prstGeom>
          <a:noFill/>
          <a:ln/>
        </p:spPr>
        <p:txBody>
          <a:bodyPr wrap="square" lIns="0" tIns="0" rIns="0" bIns="0" rtlCol="0" anchor="ctr"/>
          <a:lstStyle/>
          <a:p>
            <a:pPr algn="ctr" indent="0" marL="0">
              <a:buNone/>
            </a:pPr>
            <a:r>
              <a:rPr lang="en-US" sz="1400" b="1" dirty="0">
                <a:solidFill>
                  <a:srgbClr val="17A398"/>
                </a:solidFill>
                <a:latin typeface="Cambria" pitchFamily="34" charset="0"/>
                <a:ea typeface="Cambria" pitchFamily="34" charset="-122"/>
                <a:cs typeface="Cambria" pitchFamily="34" charset="-120"/>
              </a:rPr>
              <a:t>11</a:t>
            </a:r>
            <a:endParaRPr lang="en-US" sz="1400" dirty="0"/>
          </a:p>
        </p:txBody>
      </p:sp>
      <p:sp>
        <p:nvSpPr>
          <p:cNvPr id="74" name="lbl_463"/>
          <p:cNvSpPr txBox="1"/>
          <p:nvPr/>
        </p:nvSpPr>
        <p:spPr>
          <a:xfrm>
            <a:off x="6609149" y="3206934"/>
            <a:ext cx="2011680" cy="365760"/>
          </a:xfrm>
          <a:prstGeom prst="rect">
            <a:avLst/>
          </a:prstGeom>
          <a:noFill/>
          <a:ln/>
        </p:spPr>
        <p:txBody>
          <a:bodyPr wrap="square" lIns="0" tIns="0" rIns="0" bIns="0" rtlCol="0" anchor="ctr"/>
          <a:lstStyle/>
          <a:p>
            <a:pPr algn="ctr" indent="0" marL="0">
              <a:buNone/>
            </a:pPr>
            <a:r>
              <a:rPr lang="en-US" sz="1400" b="1" dirty="0">
                <a:solidFill>
                  <a:srgbClr val="E4572E"/>
                </a:solidFill>
                <a:latin typeface="Cambria" pitchFamily="34" charset="0"/>
                <a:ea typeface="Cambria" pitchFamily="34" charset="-122"/>
                <a:cs typeface="Cambria" pitchFamily="34" charset="-120"/>
              </a:rPr>
              <a:t>14</a:t>
            </a:r>
            <a:endParaRPr lang="en-US" sz="1400" dirty="0"/>
          </a:p>
        </p:txBody>
      </p:sp>
      <p:sp>
        <p:nvSpPr>
          <p:cNvPr id="75" name="txt_464"/>
          <p:cNvSpPr txBox="1"/>
          <p:nvPr/>
        </p:nvSpPr>
        <p:spPr>
          <a:xfrm>
            <a:off x="457200" y="4434840"/>
            <a:ext cx="5486400" cy="228600"/>
          </a:xfrm>
          <a:prstGeom prst="rect">
            <a:avLst/>
          </a:prstGeom>
          <a:noFill/>
          <a:ln/>
        </p:spPr>
        <p:txBody>
          <a:bodyPr wrap="square" lIns="0" tIns="0" rIns="0" bIns="0" rtlCol="0" anchor="t"/>
          <a:lstStyle/>
          <a:p>
            <a:pPr indent="0" marL="0">
              <a:buNone/>
            </a:pPr>
            <a:r>
              <a:rPr lang="en-US" sz="1200" dirty="0">
                <a:solidFill>
                  <a:schemeClr val="tx2"/>
                </a:solidFill>
              </a:rPr>
              <a:t>Sides to 2 d.p., angles to 1 d.p. Not drawn to scale.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Practice: answers</a:t>
            </a:r>
            <a:endParaRPr lang="en-US" sz="3200" dirty="0"/>
          </a:p>
        </p:txBody>
      </p:sp>
      <p:sp>
        <p:nvSpPr>
          <p:cNvPr id="3" name="card_465"/>
          <p:cNvSpPr/>
          <p:nvPr/>
        </p:nvSpPr>
        <p:spPr>
          <a:xfrm>
            <a:off x="457200" y="1051560"/>
            <a:ext cx="2606040" cy="1554480"/>
          </a:xfrm>
          <a:prstGeom prst="roundRect">
            <a:avLst>
              <a:gd name="adj" fmla="val 7059"/>
            </a:avLst>
          </a:prstGeom>
          <a:solidFill>
            <a:schemeClr val="bg2"/>
          </a:solidFill>
          <a:ln/>
        </p:spPr>
      </p:sp>
      <p:sp>
        <p:nvSpPr>
          <p:cNvPr id="4" name="badge_466"/>
          <p:cNvSpPr/>
          <p:nvPr/>
        </p:nvSpPr>
        <p:spPr>
          <a:xfrm>
            <a:off x="594360" y="1188720"/>
            <a:ext cx="329184" cy="329184"/>
          </a:xfrm>
          <a:prstGeom prst="ellipse">
            <a:avLst/>
          </a:prstGeom>
          <a:solidFill>
            <a:schemeClr val="accent4"/>
          </a:solidFill>
          <a:ln/>
        </p:spPr>
      </p:sp>
      <p:sp>
        <p:nvSpPr>
          <p:cNvPr id="5" name="badgeTxt_467"/>
          <p:cNvSpPr txBox="1"/>
          <p:nvPr/>
        </p:nvSpPr>
        <p:spPr>
          <a:xfrm>
            <a:off x="594360" y="118872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1</a:t>
            </a:r>
            <a:endParaRPr lang="en-US" sz="1300" dirty="0"/>
          </a:p>
        </p:txBody>
      </p:sp>
      <p:sp>
        <p:nvSpPr>
          <p:cNvPr id="6" name="poly_468"/>
          <p:cNvSpPr/>
          <p:nvPr/>
        </p:nvSpPr>
        <p:spPr>
          <a:xfrm>
            <a:off x="1188720" y="137160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7" name="line_469"/>
          <p:cNvSpPr/>
          <p:nvPr/>
        </p:nvSpPr>
        <p:spPr>
          <a:xfrm>
            <a:off x="1188720" y="2286000"/>
            <a:ext cx="1234440" cy="914"/>
          </a:xfrm>
          <a:prstGeom prst="line">
            <a:avLst/>
          </a:prstGeom>
          <a:noFill/>
          <a:ln w="38100">
            <a:solidFill>
              <a:srgbClr val="17A398"/>
            </a:solidFill>
            <a:prstDash val="solid"/>
          </a:ln>
        </p:spPr>
      </p:sp>
      <p:sp>
        <p:nvSpPr>
          <p:cNvPr id="8" name="line_470"/>
          <p:cNvSpPr/>
          <p:nvPr/>
        </p:nvSpPr>
        <p:spPr>
          <a:xfrm>
            <a:off x="1188720" y="1371600"/>
            <a:ext cx="914" cy="914400"/>
          </a:xfrm>
          <a:prstGeom prst="line">
            <a:avLst/>
          </a:prstGeom>
          <a:noFill/>
          <a:ln w="38100">
            <a:solidFill>
              <a:srgbClr val="7B3FA0"/>
            </a:solidFill>
            <a:prstDash val="solid"/>
          </a:ln>
        </p:spPr>
      </p:sp>
      <p:sp>
        <p:nvSpPr>
          <p:cNvPr id="9" name="line_471"/>
          <p:cNvSpPr/>
          <p:nvPr/>
        </p:nvSpPr>
        <p:spPr>
          <a:xfrm>
            <a:off x="1188720" y="1371600"/>
            <a:ext cx="1234440" cy="914400"/>
          </a:xfrm>
          <a:prstGeom prst="line">
            <a:avLst/>
          </a:prstGeom>
          <a:noFill/>
          <a:ln w="38100">
            <a:solidFill>
              <a:srgbClr val="E4572E"/>
            </a:solidFill>
            <a:prstDash val="solid"/>
          </a:ln>
        </p:spPr>
      </p:sp>
      <p:sp>
        <p:nvSpPr>
          <p:cNvPr id="10" name="poly_472"/>
          <p:cNvSpPr/>
          <p:nvPr/>
        </p:nvSpPr>
        <p:spPr>
          <a:xfrm>
            <a:off x="1188720" y="218541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11" name="poly_473"/>
          <p:cNvSpPr/>
          <p:nvPr/>
        </p:nvSpPr>
        <p:spPr>
          <a:xfrm>
            <a:off x="2167128" y="213360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12" name="lbl_474"/>
          <p:cNvSpPr txBox="1"/>
          <p:nvPr/>
        </p:nvSpPr>
        <p:spPr>
          <a:xfrm>
            <a:off x="965787" y="195410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32°</a:t>
            </a:r>
            <a:endParaRPr lang="en-US" sz="1200" dirty="0"/>
          </a:p>
        </p:txBody>
      </p:sp>
      <p:sp>
        <p:nvSpPr>
          <p:cNvPr id="13" name="lbl_475"/>
          <p:cNvSpPr txBox="1"/>
          <p:nvPr/>
        </p:nvSpPr>
        <p:spPr>
          <a:xfrm>
            <a:off x="-22915" y="1569700"/>
            <a:ext cx="2011680" cy="365760"/>
          </a:xfrm>
          <a:prstGeom prst="rect">
            <a:avLst/>
          </a:prstGeom>
          <a:noFill/>
          <a:ln/>
        </p:spPr>
        <p:txBody>
          <a:bodyPr wrap="square" lIns="0" tIns="0" rIns="0" bIns="0" rtlCol="0" anchor="ctr"/>
          <a:lstStyle/>
          <a:p>
            <a:pPr algn="ctr" indent="0" marL="0">
              <a:buNone/>
            </a:pPr>
            <a:r>
              <a:rPr lang="en-US" sz="1400" b="1" dirty="0">
                <a:solidFill>
                  <a:srgbClr val="7B3FA0"/>
                </a:solidFill>
                <a:latin typeface="Cambria" pitchFamily="34" charset="0"/>
                <a:ea typeface="Cambria" pitchFamily="34" charset="-122"/>
                <a:cs typeface="Cambria" pitchFamily="34" charset="-120"/>
              </a:rPr>
              <a:t>x</a:t>
            </a:r>
            <a:endParaRPr lang="en-US" sz="1400" dirty="0"/>
          </a:p>
        </p:txBody>
      </p:sp>
      <p:sp>
        <p:nvSpPr>
          <p:cNvPr id="14" name="lbl_476"/>
          <p:cNvSpPr txBox="1"/>
          <p:nvPr/>
        </p:nvSpPr>
        <p:spPr>
          <a:xfrm>
            <a:off x="976445" y="1515294"/>
            <a:ext cx="2011680" cy="365760"/>
          </a:xfrm>
          <a:prstGeom prst="rect">
            <a:avLst/>
          </a:prstGeom>
          <a:noFill/>
          <a:ln/>
        </p:spPr>
        <p:txBody>
          <a:bodyPr wrap="square" lIns="0" tIns="0" rIns="0" bIns="0" rtlCol="0" anchor="ctr"/>
          <a:lstStyle/>
          <a:p>
            <a:pPr algn="ctr" indent="0" marL="0">
              <a:buNone/>
            </a:pPr>
            <a:r>
              <a:rPr lang="en-US" sz="1400" b="1" dirty="0">
                <a:solidFill>
                  <a:srgbClr val="E4572E"/>
                </a:solidFill>
                <a:latin typeface="Cambria" pitchFamily="34" charset="0"/>
                <a:ea typeface="Cambria" pitchFamily="34" charset="-122"/>
                <a:cs typeface="Cambria" pitchFamily="34" charset="-120"/>
              </a:rPr>
              <a:t>15</a:t>
            </a:r>
            <a:endParaRPr lang="en-US" sz="1400" dirty="0"/>
          </a:p>
        </p:txBody>
      </p:sp>
      <p:sp>
        <p:nvSpPr>
          <p:cNvPr id="15" name="txt_477"/>
          <p:cNvSpPr txBox="1"/>
          <p:nvPr/>
        </p:nvSpPr>
        <p:spPr>
          <a:xfrm>
            <a:off x="1600200" y="1161288"/>
            <a:ext cx="1371600" cy="365760"/>
          </a:xfrm>
          <a:prstGeom prst="rect">
            <a:avLst/>
          </a:prstGeom>
          <a:noFill/>
          <a:ln/>
        </p:spPr>
        <p:txBody>
          <a:bodyPr wrap="square" lIns="0" tIns="0" rIns="0" bIns="0" rtlCol="0" anchor="t"/>
          <a:lstStyle/>
          <a:p>
            <a:pPr algn="r" indent="0" marL="0">
              <a:buNone/>
            </a:pPr>
            <a:r>
              <a:rPr lang="en-US" sz="1600" b="1" dirty="0">
                <a:solidFill>
                  <a:schemeClr val="accent1"/>
                </a:solidFill>
                <a:latin typeface="Cambria" pitchFamily="34" charset="0"/>
                <a:ea typeface="Cambria" pitchFamily="34" charset="-122"/>
                <a:cs typeface="Cambria" pitchFamily="34" charset="-120"/>
              </a:rPr>
              <a:t>x = 7.95</a:t>
            </a:r>
            <a:endParaRPr lang="en-US" sz="1600" dirty="0"/>
          </a:p>
        </p:txBody>
      </p:sp>
      <p:sp>
        <p:nvSpPr>
          <p:cNvPr id="16" name="card_478"/>
          <p:cNvSpPr/>
          <p:nvPr/>
        </p:nvSpPr>
        <p:spPr>
          <a:xfrm>
            <a:off x="3273552" y="1051560"/>
            <a:ext cx="2606040" cy="1554480"/>
          </a:xfrm>
          <a:prstGeom prst="roundRect">
            <a:avLst>
              <a:gd name="adj" fmla="val 7059"/>
            </a:avLst>
          </a:prstGeom>
          <a:solidFill>
            <a:schemeClr val="bg2"/>
          </a:solidFill>
          <a:ln/>
        </p:spPr>
      </p:sp>
      <p:sp>
        <p:nvSpPr>
          <p:cNvPr id="17" name="badge_479"/>
          <p:cNvSpPr/>
          <p:nvPr/>
        </p:nvSpPr>
        <p:spPr>
          <a:xfrm>
            <a:off x="3410712" y="1188720"/>
            <a:ext cx="329184" cy="329184"/>
          </a:xfrm>
          <a:prstGeom prst="ellipse">
            <a:avLst/>
          </a:prstGeom>
          <a:solidFill>
            <a:schemeClr val="accent4"/>
          </a:solidFill>
          <a:ln/>
        </p:spPr>
      </p:sp>
      <p:sp>
        <p:nvSpPr>
          <p:cNvPr id="18" name="badgeTxt_480"/>
          <p:cNvSpPr txBox="1"/>
          <p:nvPr/>
        </p:nvSpPr>
        <p:spPr>
          <a:xfrm>
            <a:off x="3410712" y="118872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2</a:t>
            </a:r>
            <a:endParaRPr lang="en-US" sz="1300" dirty="0"/>
          </a:p>
        </p:txBody>
      </p:sp>
      <p:sp>
        <p:nvSpPr>
          <p:cNvPr id="19" name="poly_481"/>
          <p:cNvSpPr/>
          <p:nvPr/>
        </p:nvSpPr>
        <p:spPr>
          <a:xfrm>
            <a:off x="4005072" y="137160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20" name="line_482"/>
          <p:cNvSpPr/>
          <p:nvPr/>
        </p:nvSpPr>
        <p:spPr>
          <a:xfrm>
            <a:off x="4005072" y="2286000"/>
            <a:ext cx="1234440" cy="914"/>
          </a:xfrm>
          <a:prstGeom prst="line">
            <a:avLst/>
          </a:prstGeom>
          <a:noFill/>
          <a:ln w="38100">
            <a:solidFill>
              <a:srgbClr val="17A398"/>
            </a:solidFill>
            <a:prstDash val="solid"/>
          </a:ln>
        </p:spPr>
      </p:sp>
      <p:sp>
        <p:nvSpPr>
          <p:cNvPr id="21" name="line_483"/>
          <p:cNvSpPr/>
          <p:nvPr/>
        </p:nvSpPr>
        <p:spPr>
          <a:xfrm>
            <a:off x="4005072" y="1371600"/>
            <a:ext cx="914" cy="914400"/>
          </a:xfrm>
          <a:prstGeom prst="line">
            <a:avLst/>
          </a:prstGeom>
          <a:noFill/>
          <a:ln w="38100">
            <a:solidFill>
              <a:srgbClr val="7B3FA0"/>
            </a:solidFill>
            <a:prstDash val="solid"/>
          </a:ln>
        </p:spPr>
      </p:sp>
      <p:sp>
        <p:nvSpPr>
          <p:cNvPr id="22" name="line_484"/>
          <p:cNvSpPr/>
          <p:nvPr/>
        </p:nvSpPr>
        <p:spPr>
          <a:xfrm>
            <a:off x="4005072" y="1371600"/>
            <a:ext cx="1234440" cy="914400"/>
          </a:xfrm>
          <a:prstGeom prst="line">
            <a:avLst/>
          </a:prstGeom>
          <a:noFill/>
          <a:ln w="38100">
            <a:solidFill>
              <a:srgbClr val="E4572E"/>
            </a:solidFill>
            <a:prstDash val="solid"/>
          </a:ln>
        </p:spPr>
      </p:sp>
      <p:sp>
        <p:nvSpPr>
          <p:cNvPr id="23" name="poly_485"/>
          <p:cNvSpPr/>
          <p:nvPr/>
        </p:nvSpPr>
        <p:spPr>
          <a:xfrm>
            <a:off x="4005072" y="218541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24" name="poly_486"/>
          <p:cNvSpPr/>
          <p:nvPr/>
        </p:nvSpPr>
        <p:spPr>
          <a:xfrm>
            <a:off x="4983480" y="213360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25" name="lbl_487"/>
          <p:cNvSpPr txBox="1"/>
          <p:nvPr/>
        </p:nvSpPr>
        <p:spPr>
          <a:xfrm>
            <a:off x="3782139" y="195410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55°</a:t>
            </a:r>
            <a:endParaRPr lang="en-US" sz="1200" dirty="0"/>
          </a:p>
        </p:txBody>
      </p:sp>
      <p:sp>
        <p:nvSpPr>
          <p:cNvPr id="26" name="lbl_488"/>
          <p:cNvSpPr txBox="1"/>
          <p:nvPr/>
        </p:nvSpPr>
        <p:spPr>
          <a:xfrm>
            <a:off x="3739232" y="2285016"/>
            <a:ext cx="2011680" cy="365760"/>
          </a:xfrm>
          <a:prstGeom prst="rect">
            <a:avLst/>
          </a:prstGeom>
          <a:noFill/>
          <a:ln/>
        </p:spPr>
        <p:txBody>
          <a:bodyPr wrap="square" lIns="0" tIns="0" rIns="0" bIns="0" rtlCol="0" anchor="ctr"/>
          <a:lstStyle/>
          <a:p>
            <a:pPr algn="ctr" indent="0" marL="0">
              <a:buNone/>
            </a:pPr>
            <a:r>
              <a:rPr lang="en-US" sz="1400" b="1" dirty="0">
                <a:solidFill>
                  <a:srgbClr val="17A398"/>
                </a:solidFill>
                <a:latin typeface="Cambria" pitchFamily="34" charset="0"/>
                <a:ea typeface="Cambria" pitchFamily="34" charset="-122"/>
                <a:cs typeface="Cambria" pitchFamily="34" charset="-120"/>
              </a:rPr>
              <a:t>x</a:t>
            </a:r>
            <a:endParaRPr lang="en-US" sz="1400" dirty="0"/>
          </a:p>
        </p:txBody>
      </p:sp>
      <p:sp>
        <p:nvSpPr>
          <p:cNvPr id="27" name="lbl_489"/>
          <p:cNvSpPr txBox="1"/>
          <p:nvPr/>
        </p:nvSpPr>
        <p:spPr>
          <a:xfrm>
            <a:off x="3792797" y="1515294"/>
            <a:ext cx="2011680" cy="365760"/>
          </a:xfrm>
          <a:prstGeom prst="rect">
            <a:avLst/>
          </a:prstGeom>
          <a:noFill/>
          <a:ln/>
        </p:spPr>
        <p:txBody>
          <a:bodyPr wrap="square" lIns="0" tIns="0" rIns="0" bIns="0" rtlCol="0" anchor="ctr"/>
          <a:lstStyle/>
          <a:p>
            <a:pPr algn="ctr" indent="0" marL="0">
              <a:buNone/>
            </a:pPr>
            <a:r>
              <a:rPr lang="en-US" sz="1400" b="1" dirty="0">
                <a:solidFill>
                  <a:srgbClr val="E4572E"/>
                </a:solidFill>
                <a:latin typeface="Cambria" pitchFamily="34" charset="0"/>
                <a:ea typeface="Cambria" pitchFamily="34" charset="-122"/>
                <a:cs typeface="Cambria" pitchFamily="34" charset="-120"/>
              </a:rPr>
              <a:t>20</a:t>
            </a:r>
            <a:endParaRPr lang="en-US" sz="1400" dirty="0"/>
          </a:p>
        </p:txBody>
      </p:sp>
      <p:sp>
        <p:nvSpPr>
          <p:cNvPr id="28" name="txt_490"/>
          <p:cNvSpPr txBox="1"/>
          <p:nvPr/>
        </p:nvSpPr>
        <p:spPr>
          <a:xfrm>
            <a:off x="4416552" y="1161288"/>
            <a:ext cx="1371600" cy="365760"/>
          </a:xfrm>
          <a:prstGeom prst="rect">
            <a:avLst/>
          </a:prstGeom>
          <a:noFill/>
          <a:ln/>
        </p:spPr>
        <p:txBody>
          <a:bodyPr wrap="square" lIns="0" tIns="0" rIns="0" bIns="0" rtlCol="0" anchor="t"/>
          <a:lstStyle/>
          <a:p>
            <a:pPr algn="r" indent="0" marL="0">
              <a:buNone/>
            </a:pPr>
            <a:r>
              <a:rPr lang="en-US" sz="1600" b="1" dirty="0">
                <a:solidFill>
                  <a:schemeClr val="accent1"/>
                </a:solidFill>
                <a:latin typeface="Cambria" pitchFamily="34" charset="0"/>
                <a:ea typeface="Cambria" pitchFamily="34" charset="-122"/>
                <a:cs typeface="Cambria" pitchFamily="34" charset="-120"/>
              </a:rPr>
              <a:t>x = 11.47</a:t>
            </a:r>
            <a:endParaRPr lang="en-US" sz="1600" dirty="0"/>
          </a:p>
        </p:txBody>
      </p:sp>
      <p:sp>
        <p:nvSpPr>
          <p:cNvPr id="29" name="card_491"/>
          <p:cNvSpPr/>
          <p:nvPr/>
        </p:nvSpPr>
        <p:spPr>
          <a:xfrm>
            <a:off x="6089904" y="1051560"/>
            <a:ext cx="2606040" cy="1554480"/>
          </a:xfrm>
          <a:prstGeom prst="roundRect">
            <a:avLst>
              <a:gd name="adj" fmla="val 7059"/>
            </a:avLst>
          </a:prstGeom>
          <a:solidFill>
            <a:schemeClr val="bg2"/>
          </a:solidFill>
          <a:ln/>
        </p:spPr>
      </p:sp>
      <p:sp>
        <p:nvSpPr>
          <p:cNvPr id="30" name="badge_492"/>
          <p:cNvSpPr/>
          <p:nvPr/>
        </p:nvSpPr>
        <p:spPr>
          <a:xfrm>
            <a:off x="6227064" y="1188720"/>
            <a:ext cx="329184" cy="329184"/>
          </a:xfrm>
          <a:prstGeom prst="ellipse">
            <a:avLst/>
          </a:prstGeom>
          <a:solidFill>
            <a:schemeClr val="accent4"/>
          </a:solidFill>
          <a:ln/>
        </p:spPr>
      </p:sp>
      <p:sp>
        <p:nvSpPr>
          <p:cNvPr id="31" name="badgeTxt_493"/>
          <p:cNvSpPr txBox="1"/>
          <p:nvPr/>
        </p:nvSpPr>
        <p:spPr>
          <a:xfrm>
            <a:off x="6227064" y="118872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3</a:t>
            </a:r>
            <a:endParaRPr lang="en-US" sz="1300" dirty="0"/>
          </a:p>
        </p:txBody>
      </p:sp>
      <p:sp>
        <p:nvSpPr>
          <p:cNvPr id="32" name="poly_494"/>
          <p:cNvSpPr/>
          <p:nvPr/>
        </p:nvSpPr>
        <p:spPr>
          <a:xfrm>
            <a:off x="6821424" y="137160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33" name="line_495"/>
          <p:cNvSpPr/>
          <p:nvPr/>
        </p:nvSpPr>
        <p:spPr>
          <a:xfrm>
            <a:off x="6821424" y="2286000"/>
            <a:ext cx="1234440" cy="914"/>
          </a:xfrm>
          <a:prstGeom prst="line">
            <a:avLst/>
          </a:prstGeom>
          <a:noFill/>
          <a:ln w="38100">
            <a:solidFill>
              <a:srgbClr val="17A398"/>
            </a:solidFill>
            <a:prstDash val="solid"/>
          </a:ln>
        </p:spPr>
      </p:sp>
      <p:sp>
        <p:nvSpPr>
          <p:cNvPr id="34" name="line_496"/>
          <p:cNvSpPr/>
          <p:nvPr/>
        </p:nvSpPr>
        <p:spPr>
          <a:xfrm>
            <a:off x="6821424" y="1371600"/>
            <a:ext cx="914" cy="914400"/>
          </a:xfrm>
          <a:prstGeom prst="line">
            <a:avLst/>
          </a:prstGeom>
          <a:noFill/>
          <a:ln w="38100">
            <a:solidFill>
              <a:srgbClr val="7B3FA0"/>
            </a:solidFill>
            <a:prstDash val="solid"/>
          </a:ln>
        </p:spPr>
      </p:sp>
      <p:sp>
        <p:nvSpPr>
          <p:cNvPr id="35" name="line_497"/>
          <p:cNvSpPr/>
          <p:nvPr/>
        </p:nvSpPr>
        <p:spPr>
          <a:xfrm>
            <a:off x="6821424" y="1371600"/>
            <a:ext cx="1234440" cy="914400"/>
          </a:xfrm>
          <a:prstGeom prst="line">
            <a:avLst/>
          </a:prstGeom>
          <a:noFill/>
          <a:ln w="38100">
            <a:solidFill>
              <a:srgbClr val="E4572E"/>
            </a:solidFill>
            <a:prstDash val="solid"/>
          </a:ln>
        </p:spPr>
      </p:sp>
      <p:sp>
        <p:nvSpPr>
          <p:cNvPr id="36" name="poly_498"/>
          <p:cNvSpPr/>
          <p:nvPr/>
        </p:nvSpPr>
        <p:spPr>
          <a:xfrm>
            <a:off x="6821424" y="218541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37" name="poly_499"/>
          <p:cNvSpPr/>
          <p:nvPr/>
        </p:nvSpPr>
        <p:spPr>
          <a:xfrm>
            <a:off x="7799832" y="213360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38" name="lbl_500"/>
          <p:cNvSpPr txBox="1"/>
          <p:nvPr/>
        </p:nvSpPr>
        <p:spPr>
          <a:xfrm>
            <a:off x="6598491" y="195410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41°</a:t>
            </a:r>
            <a:endParaRPr lang="en-US" sz="1200" dirty="0"/>
          </a:p>
        </p:txBody>
      </p:sp>
      <p:sp>
        <p:nvSpPr>
          <p:cNvPr id="39" name="lbl_501"/>
          <p:cNvSpPr txBox="1"/>
          <p:nvPr/>
        </p:nvSpPr>
        <p:spPr>
          <a:xfrm>
            <a:off x="6555584" y="2285016"/>
            <a:ext cx="2011680" cy="365760"/>
          </a:xfrm>
          <a:prstGeom prst="rect">
            <a:avLst/>
          </a:prstGeom>
          <a:noFill/>
          <a:ln/>
        </p:spPr>
        <p:txBody>
          <a:bodyPr wrap="square" lIns="0" tIns="0" rIns="0" bIns="0" rtlCol="0" anchor="ctr"/>
          <a:lstStyle/>
          <a:p>
            <a:pPr algn="ctr" indent="0" marL="0">
              <a:buNone/>
            </a:pPr>
            <a:r>
              <a:rPr lang="en-US" sz="1400" b="1" dirty="0">
                <a:solidFill>
                  <a:srgbClr val="17A398"/>
                </a:solidFill>
                <a:latin typeface="Cambria" pitchFamily="34" charset="0"/>
                <a:ea typeface="Cambria" pitchFamily="34" charset="-122"/>
                <a:cs typeface="Cambria" pitchFamily="34" charset="-120"/>
              </a:rPr>
              <a:t>8</a:t>
            </a:r>
            <a:endParaRPr lang="en-US" sz="1400" dirty="0"/>
          </a:p>
        </p:txBody>
      </p:sp>
      <p:sp>
        <p:nvSpPr>
          <p:cNvPr id="40" name="lbl_502"/>
          <p:cNvSpPr txBox="1"/>
          <p:nvPr/>
        </p:nvSpPr>
        <p:spPr>
          <a:xfrm>
            <a:off x="5609789" y="1569700"/>
            <a:ext cx="2011680" cy="365760"/>
          </a:xfrm>
          <a:prstGeom prst="rect">
            <a:avLst/>
          </a:prstGeom>
          <a:noFill/>
          <a:ln/>
        </p:spPr>
        <p:txBody>
          <a:bodyPr wrap="square" lIns="0" tIns="0" rIns="0" bIns="0" rtlCol="0" anchor="ctr"/>
          <a:lstStyle/>
          <a:p>
            <a:pPr algn="ctr" indent="0" marL="0">
              <a:buNone/>
            </a:pPr>
            <a:r>
              <a:rPr lang="en-US" sz="1400" b="1" dirty="0">
                <a:solidFill>
                  <a:srgbClr val="7B3FA0"/>
                </a:solidFill>
                <a:latin typeface="Cambria" pitchFamily="34" charset="0"/>
                <a:ea typeface="Cambria" pitchFamily="34" charset="-122"/>
                <a:cs typeface="Cambria" pitchFamily="34" charset="-120"/>
              </a:rPr>
              <a:t>x</a:t>
            </a:r>
            <a:endParaRPr lang="en-US" sz="1400" dirty="0"/>
          </a:p>
        </p:txBody>
      </p:sp>
      <p:sp>
        <p:nvSpPr>
          <p:cNvPr id="41" name="txt_503"/>
          <p:cNvSpPr txBox="1"/>
          <p:nvPr/>
        </p:nvSpPr>
        <p:spPr>
          <a:xfrm>
            <a:off x="7232904" y="1161288"/>
            <a:ext cx="1371600" cy="365760"/>
          </a:xfrm>
          <a:prstGeom prst="rect">
            <a:avLst/>
          </a:prstGeom>
          <a:noFill/>
          <a:ln/>
        </p:spPr>
        <p:txBody>
          <a:bodyPr wrap="square" lIns="0" tIns="0" rIns="0" bIns="0" rtlCol="0" anchor="t"/>
          <a:lstStyle/>
          <a:p>
            <a:pPr algn="r" indent="0" marL="0">
              <a:buNone/>
            </a:pPr>
            <a:r>
              <a:rPr lang="en-US" sz="1600" b="1" dirty="0">
                <a:solidFill>
                  <a:schemeClr val="accent1"/>
                </a:solidFill>
                <a:latin typeface="Cambria" pitchFamily="34" charset="0"/>
                <a:ea typeface="Cambria" pitchFamily="34" charset="-122"/>
                <a:cs typeface="Cambria" pitchFamily="34" charset="-120"/>
              </a:rPr>
              <a:t>x = 6.95</a:t>
            </a:r>
            <a:endParaRPr lang="en-US" sz="1600" dirty="0"/>
          </a:p>
        </p:txBody>
      </p:sp>
      <p:sp>
        <p:nvSpPr>
          <p:cNvPr id="42" name="card_504"/>
          <p:cNvSpPr/>
          <p:nvPr/>
        </p:nvSpPr>
        <p:spPr>
          <a:xfrm>
            <a:off x="457200" y="2743200"/>
            <a:ext cx="2606040" cy="1554480"/>
          </a:xfrm>
          <a:prstGeom prst="roundRect">
            <a:avLst>
              <a:gd name="adj" fmla="val 7059"/>
            </a:avLst>
          </a:prstGeom>
          <a:solidFill>
            <a:schemeClr val="bg2"/>
          </a:solidFill>
          <a:ln/>
        </p:spPr>
      </p:sp>
      <p:sp>
        <p:nvSpPr>
          <p:cNvPr id="43" name="badge_505"/>
          <p:cNvSpPr/>
          <p:nvPr/>
        </p:nvSpPr>
        <p:spPr>
          <a:xfrm>
            <a:off x="594360" y="2880360"/>
            <a:ext cx="329184" cy="329184"/>
          </a:xfrm>
          <a:prstGeom prst="ellipse">
            <a:avLst/>
          </a:prstGeom>
          <a:solidFill>
            <a:schemeClr val="accent4"/>
          </a:solidFill>
          <a:ln/>
        </p:spPr>
      </p:sp>
      <p:sp>
        <p:nvSpPr>
          <p:cNvPr id="44" name="badgeTxt_506"/>
          <p:cNvSpPr txBox="1"/>
          <p:nvPr/>
        </p:nvSpPr>
        <p:spPr>
          <a:xfrm>
            <a:off x="594360" y="288036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4</a:t>
            </a:r>
            <a:endParaRPr lang="en-US" sz="1300" dirty="0"/>
          </a:p>
        </p:txBody>
      </p:sp>
      <p:sp>
        <p:nvSpPr>
          <p:cNvPr id="45" name="poly_507"/>
          <p:cNvSpPr/>
          <p:nvPr/>
        </p:nvSpPr>
        <p:spPr>
          <a:xfrm>
            <a:off x="1188720" y="306324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46" name="line_508"/>
          <p:cNvSpPr/>
          <p:nvPr/>
        </p:nvSpPr>
        <p:spPr>
          <a:xfrm>
            <a:off x="1188720" y="3977640"/>
            <a:ext cx="1234440" cy="914"/>
          </a:xfrm>
          <a:prstGeom prst="line">
            <a:avLst/>
          </a:prstGeom>
          <a:noFill/>
          <a:ln w="38100">
            <a:solidFill>
              <a:srgbClr val="17A398"/>
            </a:solidFill>
            <a:prstDash val="solid"/>
          </a:ln>
        </p:spPr>
      </p:sp>
      <p:sp>
        <p:nvSpPr>
          <p:cNvPr id="47" name="line_509"/>
          <p:cNvSpPr/>
          <p:nvPr/>
        </p:nvSpPr>
        <p:spPr>
          <a:xfrm>
            <a:off x="1188720" y="3063240"/>
            <a:ext cx="914" cy="914400"/>
          </a:xfrm>
          <a:prstGeom prst="line">
            <a:avLst/>
          </a:prstGeom>
          <a:noFill/>
          <a:ln w="38100">
            <a:solidFill>
              <a:srgbClr val="7B3FA0"/>
            </a:solidFill>
            <a:prstDash val="solid"/>
          </a:ln>
        </p:spPr>
      </p:sp>
      <p:sp>
        <p:nvSpPr>
          <p:cNvPr id="48" name="line_510"/>
          <p:cNvSpPr/>
          <p:nvPr/>
        </p:nvSpPr>
        <p:spPr>
          <a:xfrm>
            <a:off x="1188720" y="3063240"/>
            <a:ext cx="1234440" cy="914400"/>
          </a:xfrm>
          <a:prstGeom prst="line">
            <a:avLst/>
          </a:prstGeom>
          <a:noFill/>
          <a:ln w="38100">
            <a:solidFill>
              <a:srgbClr val="E4572E"/>
            </a:solidFill>
            <a:prstDash val="solid"/>
          </a:ln>
        </p:spPr>
      </p:sp>
      <p:sp>
        <p:nvSpPr>
          <p:cNvPr id="49" name="poly_511"/>
          <p:cNvSpPr/>
          <p:nvPr/>
        </p:nvSpPr>
        <p:spPr>
          <a:xfrm>
            <a:off x="1188720" y="387705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50" name="poly_512"/>
          <p:cNvSpPr/>
          <p:nvPr/>
        </p:nvSpPr>
        <p:spPr>
          <a:xfrm>
            <a:off x="2167128" y="382524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51" name="lbl_513"/>
          <p:cNvSpPr txBox="1"/>
          <p:nvPr/>
        </p:nvSpPr>
        <p:spPr>
          <a:xfrm>
            <a:off x="965787" y="364574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28°</a:t>
            </a:r>
            <a:endParaRPr lang="en-US" sz="1200" dirty="0"/>
          </a:p>
        </p:txBody>
      </p:sp>
      <p:sp>
        <p:nvSpPr>
          <p:cNvPr id="52" name="lbl_514"/>
          <p:cNvSpPr txBox="1"/>
          <p:nvPr/>
        </p:nvSpPr>
        <p:spPr>
          <a:xfrm>
            <a:off x="-22915" y="3261340"/>
            <a:ext cx="2011680" cy="365760"/>
          </a:xfrm>
          <a:prstGeom prst="rect">
            <a:avLst/>
          </a:prstGeom>
          <a:noFill/>
          <a:ln/>
        </p:spPr>
        <p:txBody>
          <a:bodyPr wrap="square" lIns="0" tIns="0" rIns="0" bIns="0" rtlCol="0" anchor="ctr"/>
          <a:lstStyle/>
          <a:p>
            <a:pPr algn="ctr" indent="0" marL="0">
              <a:buNone/>
            </a:pPr>
            <a:r>
              <a:rPr lang="en-US" sz="1400" b="1" dirty="0">
                <a:solidFill>
                  <a:srgbClr val="7B3FA0"/>
                </a:solidFill>
                <a:latin typeface="Cambria" pitchFamily="34" charset="0"/>
                <a:ea typeface="Cambria" pitchFamily="34" charset="-122"/>
                <a:cs typeface="Cambria" pitchFamily="34" charset="-120"/>
              </a:rPr>
              <a:t>6</a:t>
            </a:r>
            <a:endParaRPr lang="en-US" sz="1400" dirty="0"/>
          </a:p>
        </p:txBody>
      </p:sp>
      <p:sp>
        <p:nvSpPr>
          <p:cNvPr id="53" name="lbl_515"/>
          <p:cNvSpPr txBox="1"/>
          <p:nvPr/>
        </p:nvSpPr>
        <p:spPr>
          <a:xfrm>
            <a:off x="976445" y="3206934"/>
            <a:ext cx="2011680" cy="365760"/>
          </a:xfrm>
          <a:prstGeom prst="rect">
            <a:avLst/>
          </a:prstGeom>
          <a:noFill/>
          <a:ln/>
        </p:spPr>
        <p:txBody>
          <a:bodyPr wrap="square" lIns="0" tIns="0" rIns="0" bIns="0" rtlCol="0" anchor="ctr"/>
          <a:lstStyle/>
          <a:p>
            <a:pPr algn="ctr" indent="0" marL="0">
              <a:buNone/>
            </a:pPr>
            <a:r>
              <a:rPr lang="en-US" sz="1400" b="1" dirty="0">
                <a:solidFill>
                  <a:srgbClr val="E4572E"/>
                </a:solidFill>
                <a:latin typeface="Cambria" pitchFamily="34" charset="0"/>
                <a:ea typeface="Cambria" pitchFamily="34" charset="-122"/>
                <a:cs typeface="Cambria" pitchFamily="34" charset="-120"/>
              </a:rPr>
              <a:t>x</a:t>
            </a:r>
            <a:endParaRPr lang="en-US" sz="1400" dirty="0"/>
          </a:p>
        </p:txBody>
      </p:sp>
      <p:sp>
        <p:nvSpPr>
          <p:cNvPr id="54" name="txt_516"/>
          <p:cNvSpPr txBox="1"/>
          <p:nvPr/>
        </p:nvSpPr>
        <p:spPr>
          <a:xfrm>
            <a:off x="1600200" y="2852928"/>
            <a:ext cx="1371600" cy="365760"/>
          </a:xfrm>
          <a:prstGeom prst="rect">
            <a:avLst/>
          </a:prstGeom>
          <a:noFill/>
          <a:ln/>
        </p:spPr>
        <p:txBody>
          <a:bodyPr wrap="square" lIns="0" tIns="0" rIns="0" bIns="0" rtlCol="0" anchor="t"/>
          <a:lstStyle/>
          <a:p>
            <a:pPr algn="r" indent="0" marL="0">
              <a:buNone/>
            </a:pPr>
            <a:r>
              <a:rPr lang="en-US" sz="1600" b="1" dirty="0">
                <a:solidFill>
                  <a:schemeClr val="accent1"/>
                </a:solidFill>
                <a:latin typeface="Cambria" pitchFamily="34" charset="0"/>
                <a:ea typeface="Cambria" pitchFamily="34" charset="-122"/>
                <a:cs typeface="Cambria" pitchFamily="34" charset="-120"/>
              </a:rPr>
              <a:t>x = 12.78</a:t>
            </a:r>
            <a:endParaRPr lang="en-US" sz="1600" dirty="0"/>
          </a:p>
        </p:txBody>
      </p:sp>
      <p:sp>
        <p:nvSpPr>
          <p:cNvPr id="55" name="card_517"/>
          <p:cNvSpPr/>
          <p:nvPr/>
        </p:nvSpPr>
        <p:spPr>
          <a:xfrm>
            <a:off x="3273552" y="2743200"/>
            <a:ext cx="2606040" cy="1554480"/>
          </a:xfrm>
          <a:prstGeom prst="roundRect">
            <a:avLst>
              <a:gd name="adj" fmla="val 7059"/>
            </a:avLst>
          </a:prstGeom>
          <a:solidFill>
            <a:schemeClr val="bg2"/>
          </a:solidFill>
          <a:ln/>
        </p:spPr>
      </p:sp>
      <p:sp>
        <p:nvSpPr>
          <p:cNvPr id="56" name="badge_518"/>
          <p:cNvSpPr/>
          <p:nvPr/>
        </p:nvSpPr>
        <p:spPr>
          <a:xfrm>
            <a:off x="3410712" y="2880360"/>
            <a:ext cx="329184" cy="329184"/>
          </a:xfrm>
          <a:prstGeom prst="ellipse">
            <a:avLst/>
          </a:prstGeom>
          <a:solidFill>
            <a:schemeClr val="accent4"/>
          </a:solidFill>
          <a:ln/>
        </p:spPr>
      </p:sp>
      <p:sp>
        <p:nvSpPr>
          <p:cNvPr id="57" name="badgeTxt_519"/>
          <p:cNvSpPr txBox="1"/>
          <p:nvPr/>
        </p:nvSpPr>
        <p:spPr>
          <a:xfrm>
            <a:off x="3410712" y="288036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5</a:t>
            </a:r>
            <a:endParaRPr lang="en-US" sz="1300" dirty="0"/>
          </a:p>
        </p:txBody>
      </p:sp>
      <p:sp>
        <p:nvSpPr>
          <p:cNvPr id="58" name="poly_520"/>
          <p:cNvSpPr/>
          <p:nvPr/>
        </p:nvSpPr>
        <p:spPr>
          <a:xfrm>
            <a:off x="4005072" y="306324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59" name="line_521"/>
          <p:cNvSpPr/>
          <p:nvPr/>
        </p:nvSpPr>
        <p:spPr>
          <a:xfrm>
            <a:off x="4005072" y="3977640"/>
            <a:ext cx="1234440" cy="914"/>
          </a:xfrm>
          <a:prstGeom prst="line">
            <a:avLst/>
          </a:prstGeom>
          <a:noFill/>
          <a:ln w="38100">
            <a:solidFill>
              <a:srgbClr val="17A398"/>
            </a:solidFill>
            <a:prstDash val="solid"/>
          </a:ln>
        </p:spPr>
      </p:sp>
      <p:sp>
        <p:nvSpPr>
          <p:cNvPr id="60" name="line_522"/>
          <p:cNvSpPr/>
          <p:nvPr/>
        </p:nvSpPr>
        <p:spPr>
          <a:xfrm>
            <a:off x="4005072" y="3063240"/>
            <a:ext cx="914" cy="914400"/>
          </a:xfrm>
          <a:prstGeom prst="line">
            <a:avLst/>
          </a:prstGeom>
          <a:noFill/>
          <a:ln w="38100">
            <a:solidFill>
              <a:srgbClr val="7B3FA0"/>
            </a:solidFill>
            <a:prstDash val="solid"/>
          </a:ln>
        </p:spPr>
      </p:sp>
      <p:sp>
        <p:nvSpPr>
          <p:cNvPr id="61" name="line_523"/>
          <p:cNvSpPr/>
          <p:nvPr/>
        </p:nvSpPr>
        <p:spPr>
          <a:xfrm>
            <a:off x="4005072" y="3063240"/>
            <a:ext cx="1234440" cy="914400"/>
          </a:xfrm>
          <a:prstGeom prst="line">
            <a:avLst/>
          </a:prstGeom>
          <a:noFill/>
          <a:ln w="38100">
            <a:solidFill>
              <a:srgbClr val="E4572E"/>
            </a:solidFill>
            <a:prstDash val="solid"/>
          </a:ln>
        </p:spPr>
      </p:sp>
      <p:sp>
        <p:nvSpPr>
          <p:cNvPr id="62" name="poly_524"/>
          <p:cNvSpPr/>
          <p:nvPr/>
        </p:nvSpPr>
        <p:spPr>
          <a:xfrm>
            <a:off x="4005072" y="387705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63" name="poly_525"/>
          <p:cNvSpPr/>
          <p:nvPr/>
        </p:nvSpPr>
        <p:spPr>
          <a:xfrm>
            <a:off x="4983480" y="382524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64" name="lbl_526"/>
          <p:cNvSpPr txBox="1"/>
          <p:nvPr/>
        </p:nvSpPr>
        <p:spPr>
          <a:xfrm>
            <a:off x="3782139" y="364574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θ</a:t>
            </a:r>
            <a:endParaRPr lang="en-US" sz="1200" dirty="0"/>
          </a:p>
        </p:txBody>
      </p:sp>
      <p:sp>
        <p:nvSpPr>
          <p:cNvPr id="65" name="lbl_527"/>
          <p:cNvSpPr txBox="1"/>
          <p:nvPr/>
        </p:nvSpPr>
        <p:spPr>
          <a:xfrm>
            <a:off x="3739232" y="3976656"/>
            <a:ext cx="2011680" cy="365760"/>
          </a:xfrm>
          <a:prstGeom prst="rect">
            <a:avLst/>
          </a:prstGeom>
          <a:noFill/>
          <a:ln/>
        </p:spPr>
        <p:txBody>
          <a:bodyPr wrap="square" lIns="0" tIns="0" rIns="0" bIns="0" rtlCol="0" anchor="ctr"/>
          <a:lstStyle/>
          <a:p>
            <a:pPr algn="ctr" indent="0" marL="0">
              <a:buNone/>
            </a:pPr>
            <a:r>
              <a:rPr lang="en-US" sz="1400" b="1" dirty="0">
                <a:solidFill>
                  <a:srgbClr val="17A398"/>
                </a:solidFill>
                <a:latin typeface="Cambria" pitchFamily="34" charset="0"/>
                <a:ea typeface="Cambria" pitchFamily="34" charset="-122"/>
                <a:cs typeface="Cambria" pitchFamily="34" charset="-120"/>
              </a:rPr>
              <a:t>5</a:t>
            </a:r>
            <a:endParaRPr lang="en-US" sz="1400" dirty="0"/>
          </a:p>
        </p:txBody>
      </p:sp>
      <p:sp>
        <p:nvSpPr>
          <p:cNvPr id="66" name="lbl_528"/>
          <p:cNvSpPr txBox="1"/>
          <p:nvPr/>
        </p:nvSpPr>
        <p:spPr>
          <a:xfrm>
            <a:off x="2793437" y="3261340"/>
            <a:ext cx="2011680" cy="365760"/>
          </a:xfrm>
          <a:prstGeom prst="rect">
            <a:avLst/>
          </a:prstGeom>
          <a:noFill/>
          <a:ln/>
        </p:spPr>
        <p:txBody>
          <a:bodyPr wrap="square" lIns="0" tIns="0" rIns="0" bIns="0" rtlCol="0" anchor="ctr"/>
          <a:lstStyle/>
          <a:p>
            <a:pPr algn="ctr" indent="0" marL="0">
              <a:buNone/>
            </a:pPr>
            <a:r>
              <a:rPr lang="en-US" sz="1400" b="1" dirty="0">
                <a:solidFill>
                  <a:srgbClr val="7B3FA0"/>
                </a:solidFill>
                <a:latin typeface="Cambria" pitchFamily="34" charset="0"/>
                <a:ea typeface="Cambria" pitchFamily="34" charset="-122"/>
                <a:cs typeface="Cambria" pitchFamily="34" charset="-120"/>
              </a:rPr>
              <a:t>3</a:t>
            </a:r>
            <a:endParaRPr lang="en-US" sz="1400" dirty="0"/>
          </a:p>
        </p:txBody>
      </p:sp>
      <p:sp>
        <p:nvSpPr>
          <p:cNvPr id="67" name="txt_529"/>
          <p:cNvSpPr txBox="1"/>
          <p:nvPr/>
        </p:nvSpPr>
        <p:spPr>
          <a:xfrm>
            <a:off x="4416552" y="2852928"/>
            <a:ext cx="1371600" cy="365760"/>
          </a:xfrm>
          <a:prstGeom prst="rect">
            <a:avLst/>
          </a:prstGeom>
          <a:noFill/>
          <a:ln/>
        </p:spPr>
        <p:txBody>
          <a:bodyPr wrap="square" lIns="0" tIns="0" rIns="0" bIns="0" rtlCol="0" anchor="t"/>
          <a:lstStyle/>
          <a:p>
            <a:pPr algn="r" indent="0" marL="0">
              <a:buNone/>
            </a:pPr>
            <a:r>
              <a:rPr lang="en-US" sz="1600" b="1" dirty="0">
                <a:solidFill>
                  <a:schemeClr val="accent1"/>
                </a:solidFill>
                <a:latin typeface="Cambria" pitchFamily="34" charset="0"/>
                <a:ea typeface="Cambria" pitchFamily="34" charset="-122"/>
                <a:cs typeface="Cambria" pitchFamily="34" charset="-120"/>
              </a:rPr>
              <a:t>θ = 31.0°</a:t>
            </a:r>
            <a:endParaRPr lang="en-US" sz="1600" dirty="0"/>
          </a:p>
        </p:txBody>
      </p:sp>
      <p:sp>
        <p:nvSpPr>
          <p:cNvPr id="68" name="card_530"/>
          <p:cNvSpPr/>
          <p:nvPr/>
        </p:nvSpPr>
        <p:spPr>
          <a:xfrm>
            <a:off x="6089904" y="2743200"/>
            <a:ext cx="2606040" cy="1554480"/>
          </a:xfrm>
          <a:prstGeom prst="roundRect">
            <a:avLst>
              <a:gd name="adj" fmla="val 7059"/>
            </a:avLst>
          </a:prstGeom>
          <a:solidFill>
            <a:schemeClr val="bg2"/>
          </a:solidFill>
          <a:ln/>
        </p:spPr>
      </p:sp>
      <p:sp>
        <p:nvSpPr>
          <p:cNvPr id="69" name="badge_531"/>
          <p:cNvSpPr/>
          <p:nvPr/>
        </p:nvSpPr>
        <p:spPr>
          <a:xfrm>
            <a:off x="6227064" y="2880360"/>
            <a:ext cx="329184" cy="329184"/>
          </a:xfrm>
          <a:prstGeom prst="ellipse">
            <a:avLst/>
          </a:prstGeom>
          <a:solidFill>
            <a:schemeClr val="accent4"/>
          </a:solidFill>
          <a:ln/>
        </p:spPr>
      </p:sp>
      <p:sp>
        <p:nvSpPr>
          <p:cNvPr id="70" name="badgeTxt_532"/>
          <p:cNvSpPr txBox="1"/>
          <p:nvPr/>
        </p:nvSpPr>
        <p:spPr>
          <a:xfrm>
            <a:off x="6227064" y="2880360"/>
            <a:ext cx="329184" cy="329184"/>
          </a:xfrm>
          <a:prstGeom prst="rect">
            <a:avLst/>
          </a:prstGeom>
          <a:noFill/>
          <a:ln/>
        </p:spPr>
        <p:txBody>
          <a:bodyPr wrap="square" lIns="0" tIns="0" rIns="0" bIns="0" rtlCol="0" anchor="ctr"/>
          <a:lstStyle/>
          <a:p>
            <a:pPr algn="ctr" indent="0" marL="0">
              <a:buNone/>
            </a:pPr>
            <a:r>
              <a:rPr lang="en-US" sz="1300" b="1" dirty="0">
                <a:solidFill>
                  <a:schemeClr val="bg1"/>
                </a:solidFill>
              </a:rPr>
              <a:t>6</a:t>
            </a:r>
            <a:endParaRPr lang="en-US" sz="1300" dirty="0"/>
          </a:p>
        </p:txBody>
      </p:sp>
      <p:sp>
        <p:nvSpPr>
          <p:cNvPr id="71" name="poly_533"/>
          <p:cNvSpPr/>
          <p:nvPr/>
        </p:nvSpPr>
        <p:spPr>
          <a:xfrm>
            <a:off x="6821424" y="3063240"/>
            <a:ext cx="1234440" cy="914400"/>
          </a:xfrm>
          <a:custGeom>
            <a:avLst/>
            <a:gdLst/>
            <a:ahLst/>
            <a:cxnLst/>
            <a:rect l="l" t="t" r="r" b="b"/>
            <a:pathLst>
              <a:path w="1234440" h="914400">
                <a:moveTo>
                  <a:pt x="0" y="914400"/>
                </a:moveTo>
                <a:lnTo>
                  <a:pt x="1234440" y="914400"/>
                </a:lnTo>
                <a:lnTo>
                  <a:pt x="0" y="0"/>
                </a:lnTo>
                <a:close/>
              </a:path>
            </a:pathLst>
          </a:custGeom>
          <a:solidFill>
            <a:srgbClr val="EEF2F8"/>
          </a:solidFill>
          <a:ln/>
        </p:spPr>
      </p:sp>
      <p:sp>
        <p:nvSpPr>
          <p:cNvPr id="72" name="line_534"/>
          <p:cNvSpPr/>
          <p:nvPr/>
        </p:nvSpPr>
        <p:spPr>
          <a:xfrm>
            <a:off x="6821424" y="3977640"/>
            <a:ext cx="1234440" cy="914"/>
          </a:xfrm>
          <a:prstGeom prst="line">
            <a:avLst/>
          </a:prstGeom>
          <a:noFill/>
          <a:ln w="38100">
            <a:solidFill>
              <a:srgbClr val="17A398"/>
            </a:solidFill>
            <a:prstDash val="solid"/>
          </a:ln>
        </p:spPr>
      </p:sp>
      <p:sp>
        <p:nvSpPr>
          <p:cNvPr id="73" name="line_535"/>
          <p:cNvSpPr/>
          <p:nvPr/>
        </p:nvSpPr>
        <p:spPr>
          <a:xfrm>
            <a:off x="6821424" y="3063240"/>
            <a:ext cx="914" cy="914400"/>
          </a:xfrm>
          <a:prstGeom prst="line">
            <a:avLst/>
          </a:prstGeom>
          <a:noFill/>
          <a:ln w="38100">
            <a:solidFill>
              <a:srgbClr val="7B3FA0"/>
            </a:solidFill>
            <a:prstDash val="solid"/>
          </a:ln>
        </p:spPr>
      </p:sp>
      <p:sp>
        <p:nvSpPr>
          <p:cNvPr id="74" name="line_536"/>
          <p:cNvSpPr/>
          <p:nvPr/>
        </p:nvSpPr>
        <p:spPr>
          <a:xfrm>
            <a:off x="6821424" y="3063240"/>
            <a:ext cx="1234440" cy="914400"/>
          </a:xfrm>
          <a:prstGeom prst="line">
            <a:avLst/>
          </a:prstGeom>
          <a:noFill/>
          <a:ln w="38100">
            <a:solidFill>
              <a:srgbClr val="E4572E"/>
            </a:solidFill>
            <a:prstDash val="solid"/>
          </a:ln>
        </p:spPr>
      </p:sp>
      <p:sp>
        <p:nvSpPr>
          <p:cNvPr id="75" name="poly_537"/>
          <p:cNvSpPr/>
          <p:nvPr/>
        </p:nvSpPr>
        <p:spPr>
          <a:xfrm>
            <a:off x="6821424" y="3877056"/>
            <a:ext cx="100584" cy="100584"/>
          </a:xfrm>
          <a:custGeom>
            <a:avLst/>
            <a:gdLst/>
            <a:ahLst/>
            <a:cxnLst/>
            <a:rect l="l" t="t" r="r" b="b"/>
            <a:pathLst>
              <a:path w="100584" h="100584">
                <a:moveTo>
                  <a:pt x="100584" y="100584"/>
                </a:moveTo>
                <a:lnTo>
                  <a:pt x="100584" y="0"/>
                </a:lnTo>
                <a:lnTo>
                  <a:pt x="0" y="0"/>
                </a:lnTo>
              </a:path>
            </a:pathLst>
          </a:custGeom>
          <a:ln w="15875">
            <a:solidFill>
              <a:srgbClr val="1B2A41"/>
            </a:solidFill>
            <a:prstDash val="solid"/>
          </a:ln>
        </p:spPr>
      </p:sp>
      <p:sp>
        <p:nvSpPr>
          <p:cNvPr id="76" name="poly_538"/>
          <p:cNvSpPr/>
          <p:nvPr/>
        </p:nvSpPr>
        <p:spPr>
          <a:xfrm>
            <a:off x="7799832" y="3825243"/>
            <a:ext cx="50296" cy="152397"/>
          </a:xfrm>
          <a:custGeom>
            <a:avLst/>
            <a:gdLst/>
            <a:ahLst/>
            <a:cxnLst/>
            <a:rect l="l" t="t" r="r" b="b"/>
            <a:pathLst>
              <a:path w="50296" h="152397">
                <a:moveTo>
                  <a:pt x="0" y="152397"/>
                </a:moveTo>
                <a:lnTo>
                  <a:pt x="203" y="142198"/>
                </a:lnTo>
                <a:lnTo>
                  <a:pt x="813" y="132015"/>
                </a:lnTo>
                <a:lnTo>
                  <a:pt x="1827" y="121864"/>
                </a:lnTo>
                <a:lnTo>
                  <a:pt x="3245" y="111762"/>
                </a:lnTo>
                <a:lnTo>
                  <a:pt x="5065" y="101724"/>
                </a:lnTo>
                <a:lnTo>
                  <a:pt x="7283" y="91766"/>
                </a:lnTo>
                <a:lnTo>
                  <a:pt x="9895" y="81905"/>
                </a:lnTo>
                <a:lnTo>
                  <a:pt x="12899" y="72156"/>
                </a:lnTo>
                <a:lnTo>
                  <a:pt x="16288" y="62534"/>
                </a:lnTo>
                <a:lnTo>
                  <a:pt x="20058" y="53055"/>
                </a:lnTo>
                <a:lnTo>
                  <a:pt x="24203" y="43734"/>
                </a:lnTo>
                <a:lnTo>
                  <a:pt x="28716" y="34585"/>
                </a:lnTo>
                <a:lnTo>
                  <a:pt x="33590" y="25623"/>
                </a:lnTo>
                <a:lnTo>
                  <a:pt x="38816" y="16862"/>
                </a:lnTo>
                <a:lnTo>
                  <a:pt x="44388" y="8317"/>
                </a:lnTo>
                <a:lnTo>
                  <a:pt x="50296" y="0"/>
                </a:lnTo>
              </a:path>
            </a:pathLst>
          </a:custGeom>
          <a:ln w="19050">
            <a:solidFill>
              <a:srgbClr val="1B2A41"/>
            </a:solidFill>
            <a:prstDash val="solid"/>
          </a:ln>
        </p:spPr>
      </p:sp>
      <p:sp>
        <p:nvSpPr>
          <p:cNvPr id="77" name="lbl_539"/>
          <p:cNvSpPr txBox="1"/>
          <p:nvPr/>
        </p:nvSpPr>
        <p:spPr>
          <a:xfrm>
            <a:off x="6598491" y="3645741"/>
            <a:ext cx="2011680" cy="365760"/>
          </a:xfrm>
          <a:prstGeom prst="rect">
            <a:avLst/>
          </a:prstGeom>
          <a:noFill/>
          <a:ln/>
        </p:spPr>
        <p:txBody>
          <a:bodyPr wrap="square" lIns="0" tIns="0" rIns="0" bIns="0" rtlCol="0" anchor="ctr"/>
          <a:lstStyle/>
          <a:p>
            <a:pPr algn="ctr" indent="0" marL="0">
              <a:buNone/>
            </a:pPr>
            <a:r>
              <a:rPr lang="en-US" sz="1200" b="1" dirty="0">
                <a:solidFill>
                  <a:srgbClr val="1B2A41"/>
                </a:solidFill>
                <a:latin typeface="Cambria" pitchFamily="34" charset="0"/>
                <a:ea typeface="Cambria" pitchFamily="34" charset="-122"/>
                <a:cs typeface="Cambria" pitchFamily="34" charset="-120"/>
              </a:rPr>
              <a:t>θ</a:t>
            </a:r>
            <a:endParaRPr lang="en-US" sz="1200" dirty="0"/>
          </a:p>
        </p:txBody>
      </p:sp>
      <p:sp>
        <p:nvSpPr>
          <p:cNvPr id="78" name="lbl_540"/>
          <p:cNvSpPr txBox="1"/>
          <p:nvPr/>
        </p:nvSpPr>
        <p:spPr>
          <a:xfrm>
            <a:off x="6555584" y="3976656"/>
            <a:ext cx="2011680" cy="365760"/>
          </a:xfrm>
          <a:prstGeom prst="rect">
            <a:avLst/>
          </a:prstGeom>
          <a:noFill/>
          <a:ln/>
        </p:spPr>
        <p:txBody>
          <a:bodyPr wrap="square" lIns="0" tIns="0" rIns="0" bIns="0" rtlCol="0" anchor="ctr"/>
          <a:lstStyle/>
          <a:p>
            <a:pPr algn="ctr" indent="0" marL="0">
              <a:buNone/>
            </a:pPr>
            <a:r>
              <a:rPr lang="en-US" sz="1400" b="1" dirty="0">
                <a:solidFill>
                  <a:srgbClr val="17A398"/>
                </a:solidFill>
                <a:latin typeface="Cambria" pitchFamily="34" charset="0"/>
                <a:ea typeface="Cambria" pitchFamily="34" charset="-122"/>
                <a:cs typeface="Cambria" pitchFamily="34" charset="-120"/>
              </a:rPr>
              <a:t>11</a:t>
            </a:r>
            <a:endParaRPr lang="en-US" sz="1400" dirty="0"/>
          </a:p>
        </p:txBody>
      </p:sp>
      <p:sp>
        <p:nvSpPr>
          <p:cNvPr id="79" name="lbl_541"/>
          <p:cNvSpPr txBox="1"/>
          <p:nvPr/>
        </p:nvSpPr>
        <p:spPr>
          <a:xfrm>
            <a:off x="6609149" y="3206934"/>
            <a:ext cx="2011680" cy="365760"/>
          </a:xfrm>
          <a:prstGeom prst="rect">
            <a:avLst/>
          </a:prstGeom>
          <a:noFill/>
          <a:ln/>
        </p:spPr>
        <p:txBody>
          <a:bodyPr wrap="square" lIns="0" tIns="0" rIns="0" bIns="0" rtlCol="0" anchor="ctr"/>
          <a:lstStyle/>
          <a:p>
            <a:pPr algn="ctr" indent="0" marL="0">
              <a:buNone/>
            </a:pPr>
            <a:r>
              <a:rPr lang="en-US" sz="1400" b="1" dirty="0">
                <a:solidFill>
                  <a:srgbClr val="E4572E"/>
                </a:solidFill>
                <a:latin typeface="Cambria" pitchFamily="34" charset="0"/>
                <a:ea typeface="Cambria" pitchFamily="34" charset="-122"/>
                <a:cs typeface="Cambria" pitchFamily="34" charset="-120"/>
              </a:rPr>
              <a:t>14</a:t>
            </a:r>
            <a:endParaRPr lang="en-US" sz="1400" dirty="0"/>
          </a:p>
        </p:txBody>
      </p:sp>
      <p:sp>
        <p:nvSpPr>
          <p:cNvPr id="80" name="txt_542"/>
          <p:cNvSpPr txBox="1"/>
          <p:nvPr/>
        </p:nvSpPr>
        <p:spPr>
          <a:xfrm>
            <a:off x="7232904" y="2852928"/>
            <a:ext cx="1371600" cy="365760"/>
          </a:xfrm>
          <a:prstGeom prst="rect">
            <a:avLst/>
          </a:prstGeom>
          <a:noFill/>
          <a:ln/>
        </p:spPr>
        <p:txBody>
          <a:bodyPr wrap="square" lIns="0" tIns="0" rIns="0" bIns="0" rtlCol="0" anchor="t"/>
          <a:lstStyle/>
          <a:p>
            <a:pPr algn="r" indent="0" marL="0">
              <a:buNone/>
            </a:pPr>
            <a:r>
              <a:rPr lang="en-US" sz="1600" b="1" dirty="0">
                <a:solidFill>
                  <a:schemeClr val="accent1"/>
                </a:solidFill>
                <a:latin typeface="Cambria" pitchFamily="34" charset="0"/>
                <a:ea typeface="Cambria" pitchFamily="34" charset="-122"/>
                <a:cs typeface="Cambria" pitchFamily="34" charset="-120"/>
              </a:rPr>
              <a:t>θ = 38.2°</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1828800"/>
            <a:ext cx="8046720" cy="914400"/>
          </a:xfrm>
          <a:prstGeom prst="rect">
            <a:avLst/>
          </a:prstGeom>
          <a:noFill/>
          <a:ln/>
        </p:spPr>
        <p:txBody>
          <a:bodyPr wrap="square" lIns="0" tIns="0" rIns="0" bIns="0" rtlCol="0" anchor="ctr"/>
          <a:lstStyle/>
          <a:p>
            <a:pPr algn="l" indent="0" marL="0">
              <a:buNone/>
            </a:pPr>
            <a:r>
              <a:rPr lang="en-US" sz="4000" b="1" dirty="0">
                <a:solidFill>
                  <a:schemeClr val="bg1"/>
                </a:solidFill>
                <a:latin typeface="Cambria" pitchFamily="34" charset="0"/>
                <a:ea typeface="Cambria" pitchFamily="34" charset="-122"/>
                <a:cs typeface="Cambria" pitchFamily="34" charset="-120"/>
              </a:rPr>
              <a:t>Problem solving</a:t>
            </a:r>
            <a:endParaRPr lang="en-US" sz="4000" dirty="0"/>
          </a:p>
        </p:txBody>
      </p:sp>
      <p:sp>
        <p:nvSpPr>
          <p:cNvPr id="3" name="Text 0"/>
          <p:cNvSpPr/>
          <p:nvPr>
            <p:ph idx="101" type="body" hasCustomPrompt="1"/>
          </p:nvPr>
        </p:nvSpPr>
        <p:spPr>
          <a:xfrm>
            <a:off x="548640" y="2788920"/>
            <a:ext cx="8046720" cy="640080"/>
          </a:xfrm>
          <a:prstGeom prst="rect">
            <a:avLst/>
          </a:prstGeom>
          <a:noFill/>
          <a:ln/>
        </p:spPr>
        <p:txBody>
          <a:bodyPr wrap="square" lIns="0" tIns="0" rIns="0" bIns="0" rtlCol="0" anchor="t"/>
          <a:lstStyle/>
          <a:p>
            <a:pPr indent="0" marL="0">
              <a:buNone/>
            </a:pPr>
            <a:r>
              <a:rPr lang="en-US" sz="1800" dirty="0">
                <a:solidFill>
                  <a:schemeClr val="bg2"/>
                </a:solidFill>
              </a:rPr>
              <a:t>Find the right angled triangle, then label it</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Angle of elevation</a:t>
            </a:r>
            <a:endParaRPr lang="en-US" sz="3200" dirty="0"/>
          </a:p>
        </p:txBody>
      </p:sp>
      <p:sp>
        <p:nvSpPr>
          <p:cNvPr id="3" name="line_543"/>
          <p:cNvSpPr/>
          <p:nvPr/>
        </p:nvSpPr>
        <p:spPr>
          <a:xfrm>
            <a:off x="548640" y="4023360"/>
            <a:ext cx="3566160" cy="914"/>
          </a:xfrm>
          <a:prstGeom prst="line">
            <a:avLst/>
          </a:prstGeom>
          <a:noFill/>
          <a:ln w="63500">
            <a:solidFill>
              <a:srgbClr val="9AA5B8"/>
            </a:solidFill>
            <a:prstDash val="solid"/>
          </a:ln>
        </p:spPr>
      </p:sp>
      <p:sp>
        <p:nvSpPr>
          <p:cNvPr id="4" name="trunk"/>
          <p:cNvSpPr/>
          <p:nvPr/>
        </p:nvSpPr>
        <p:spPr>
          <a:xfrm>
            <a:off x="3529584" y="1234440"/>
            <a:ext cx="164592" cy="2788920"/>
          </a:xfrm>
          <a:prstGeom prst="rect">
            <a:avLst/>
          </a:prstGeom>
          <a:solidFill>
            <a:srgbClr val="8B6B4A"/>
          </a:solidFill>
          <a:ln/>
        </p:spPr>
      </p:sp>
      <p:sp>
        <p:nvSpPr>
          <p:cNvPr id="5" name="leaves"/>
          <p:cNvSpPr/>
          <p:nvPr/>
        </p:nvSpPr>
        <p:spPr>
          <a:xfrm>
            <a:off x="3063240" y="914400"/>
            <a:ext cx="1097280" cy="914400"/>
          </a:xfrm>
          <a:prstGeom prst="ellipse">
            <a:avLst/>
          </a:prstGeom>
          <a:solidFill>
            <a:srgbClr val="6FB36F"/>
          </a:solidFill>
          <a:ln/>
        </p:spPr>
      </p:sp>
      <p:sp>
        <p:nvSpPr>
          <p:cNvPr id="6" name="poly_544"/>
          <p:cNvSpPr/>
          <p:nvPr/>
        </p:nvSpPr>
        <p:spPr>
          <a:xfrm>
            <a:off x="731520" y="1371600"/>
            <a:ext cx="2880360" cy="2651760"/>
          </a:xfrm>
          <a:custGeom>
            <a:avLst/>
            <a:gdLst/>
            <a:ahLst/>
            <a:cxnLst/>
            <a:rect l="l" t="t" r="r" b="b"/>
            <a:pathLst>
              <a:path w="2880360" h="2651760">
                <a:moveTo>
                  <a:pt x="2880360" y="2651760"/>
                </a:moveTo>
                <a:lnTo>
                  <a:pt x="0" y="2651760"/>
                </a:lnTo>
                <a:lnTo>
                  <a:pt x="2880360" y="0"/>
                </a:lnTo>
                <a:close/>
              </a:path>
            </a:pathLst>
          </a:custGeom>
          <a:ln/>
        </p:spPr>
      </p:sp>
      <p:sp>
        <p:nvSpPr>
          <p:cNvPr id="7" name="line_545"/>
          <p:cNvSpPr/>
          <p:nvPr/>
        </p:nvSpPr>
        <p:spPr>
          <a:xfrm>
            <a:off x="731520" y="4023360"/>
            <a:ext cx="2880360" cy="914"/>
          </a:xfrm>
          <a:prstGeom prst="line">
            <a:avLst/>
          </a:prstGeom>
          <a:noFill/>
          <a:ln w="44450">
            <a:solidFill>
              <a:srgbClr val="17A398"/>
            </a:solidFill>
            <a:prstDash val="solid"/>
          </a:ln>
        </p:spPr>
      </p:sp>
      <p:sp>
        <p:nvSpPr>
          <p:cNvPr id="8" name="line_546"/>
          <p:cNvSpPr/>
          <p:nvPr/>
        </p:nvSpPr>
        <p:spPr>
          <a:xfrm>
            <a:off x="3611880" y="1371600"/>
            <a:ext cx="914" cy="2651760"/>
          </a:xfrm>
          <a:prstGeom prst="line">
            <a:avLst/>
          </a:prstGeom>
          <a:noFill/>
          <a:ln w="44450">
            <a:solidFill>
              <a:srgbClr val="7B3FA0"/>
            </a:solidFill>
            <a:prstDash val="solid"/>
          </a:ln>
        </p:spPr>
      </p:sp>
      <p:sp>
        <p:nvSpPr>
          <p:cNvPr id="9" name="line_547"/>
          <p:cNvSpPr/>
          <p:nvPr/>
        </p:nvSpPr>
        <p:spPr>
          <a:xfrm flipV="1">
            <a:off x="731520" y="1371600"/>
            <a:ext cx="2880360" cy="2651760"/>
          </a:xfrm>
          <a:prstGeom prst="line">
            <a:avLst/>
          </a:prstGeom>
          <a:noFill/>
          <a:ln w="44450">
            <a:solidFill>
              <a:srgbClr val="E4572E"/>
            </a:solidFill>
            <a:prstDash val="solid"/>
          </a:ln>
        </p:spPr>
      </p:sp>
      <p:sp>
        <p:nvSpPr>
          <p:cNvPr id="10" name="poly_548"/>
          <p:cNvSpPr/>
          <p:nvPr/>
        </p:nvSpPr>
        <p:spPr>
          <a:xfrm>
            <a:off x="3429000" y="3840480"/>
            <a:ext cx="182880" cy="182880"/>
          </a:xfrm>
          <a:custGeom>
            <a:avLst/>
            <a:gdLst/>
            <a:ahLst/>
            <a:cxnLst/>
            <a:rect l="l" t="t" r="r" b="b"/>
            <a:pathLst>
              <a:path w="182880" h="182880">
                <a:moveTo>
                  <a:pt x="0" y="182880"/>
                </a:moveTo>
                <a:lnTo>
                  <a:pt x="0" y="0"/>
                </a:lnTo>
                <a:lnTo>
                  <a:pt x="182880" y="0"/>
                </a:lnTo>
              </a:path>
            </a:pathLst>
          </a:custGeom>
          <a:ln w="15875">
            <a:solidFill>
              <a:srgbClr val="1B2A41"/>
            </a:solidFill>
            <a:prstDash val="solid"/>
          </a:ln>
        </p:spPr>
      </p:sp>
      <p:sp>
        <p:nvSpPr>
          <p:cNvPr id="11" name="poly_549"/>
          <p:cNvSpPr/>
          <p:nvPr/>
        </p:nvSpPr>
        <p:spPr>
          <a:xfrm>
            <a:off x="1135153" y="3651761"/>
            <a:ext cx="145007" cy="371599"/>
          </a:xfrm>
          <a:custGeom>
            <a:avLst/>
            <a:gdLst/>
            <a:ahLst/>
            <a:cxnLst/>
            <a:rect l="l" t="t" r="r" b="b"/>
            <a:pathLst>
              <a:path w="145007" h="371599">
                <a:moveTo>
                  <a:pt x="145007" y="371599"/>
                </a:moveTo>
                <a:lnTo>
                  <a:pt x="144413" y="346093"/>
                </a:lnTo>
                <a:lnTo>
                  <a:pt x="142635" y="320642"/>
                </a:lnTo>
                <a:lnTo>
                  <a:pt x="139675" y="295302"/>
                </a:lnTo>
                <a:lnTo>
                  <a:pt x="135541" y="270126"/>
                </a:lnTo>
                <a:lnTo>
                  <a:pt x="130241" y="245170"/>
                </a:lnTo>
                <a:lnTo>
                  <a:pt x="123786" y="220487"/>
                </a:lnTo>
                <a:lnTo>
                  <a:pt x="116190" y="196131"/>
                </a:lnTo>
                <a:lnTo>
                  <a:pt x="107471" y="172154"/>
                </a:lnTo>
                <a:lnTo>
                  <a:pt x="97646" y="148609"/>
                </a:lnTo>
                <a:lnTo>
                  <a:pt x="86738" y="125546"/>
                </a:lnTo>
                <a:lnTo>
                  <a:pt x="74768" y="103015"/>
                </a:lnTo>
                <a:lnTo>
                  <a:pt x="61765" y="81065"/>
                </a:lnTo>
                <a:lnTo>
                  <a:pt x="47755" y="59743"/>
                </a:lnTo>
                <a:lnTo>
                  <a:pt x="32769" y="39095"/>
                </a:lnTo>
                <a:lnTo>
                  <a:pt x="16839" y="19166"/>
                </a:lnTo>
                <a:lnTo>
                  <a:pt x="0" y="0"/>
                </a:lnTo>
              </a:path>
            </a:pathLst>
          </a:custGeom>
          <a:ln w="19050">
            <a:solidFill>
              <a:srgbClr val="1B2A41"/>
            </a:solidFill>
            <a:prstDash val="solid"/>
          </a:ln>
        </p:spPr>
      </p:sp>
      <p:sp>
        <p:nvSpPr>
          <p:cNvPr id="12" name="lbl_550"/>
          <p:cNvSpPr txBox="1"/>
          <p:nvPr/>
        </p:nvSpPr>
        <p:spPr>
          <a:xfrm>
            <a:off x="475300" y="3547961"/>
            <a:ext cx="2011680" cy="365760"/>
          </a:xfrm>
          <a:prstGeom prst="rect">
            <a:avLst/>
          </a:prstGeom>
          <a:noFill/>
          <a:ln/>
        </p:spPr>
        <p:txBody>
          <a:bodyPr wrap="square" lIns="0" tIns="0" rIns="0" bIns="0" rtlCol="0" anchor="ctr"/>
          <a:lstStyle/>
          <a:p>
            <a:pPr algn="ctr" indent="0" marL="0">
              <a:buNone/>
            </a:pPr>
            <a:r>
              <a:rPr lang="en-US" sz="1600" b="1" dirty="0">
                <a:solidFill>
                  <a:srgbClr val="1B2A41"/>
                </a:solidFill>
                <a:latin typeface="Cambria" pitchFamily="34" charset="0"/>
                <a:ea typeface="Cambria" pitchFamily="34" charset="-122"/>
                <a:cs typeface="Cambria" pitchFamily="34" charset="-120"/>
              </a:rPr>
              <a:t>38°</a:t>
            </a:r>
            <a:endParaRPr lang="en-US" sz="1600" dirty="0"/>
          </a:p>
        </p:txBody>
      </p:sp>
      <p:sp>
        <p:nvSpPr>
          <p:cNvPr id="13" name="lbl_551"/>
          <p:cNvSpPr txBox="1"/>
          <p:nvPr/>
        </p:nvSpPr>
        <p:spPr>
          <a:xfrm>
            <a:off x="965113" y="4210109"/>
            <a:ext cx="2011680" cy="365760"/>
          </a:xfrm>
          <a:prstGeom prst="rect">
            <a:avLst/>
          </a:prstGeom>
          <a:noFill/>
          <a:ln/>
        </p:spPr>
        <p:txBody>
          <a:bodyPr wrap="square" lIns="0" tIns="0" rIns="0" bIns="0" rtlCol="0" anchor="ctr"/>
          <a:lstStyle/>
          <a:p>
            <a:pPr algn="ctr" indent="0" marL="0">
              <a:buNone/>
            </a:pPr>
            <a:r>
              <a:rPr lang="en-US" sz="1800" b="1" dirty="0">
                <a:solidFill>
                  <a:srgbClr val="17A398"/>
                </a:solidFill>
                <a:latin typeface="Cambria" pitchFamily="34" charset="0"/>
                <a:ea typeface="Cambria" pitchFamily="34" charset="-122"/>
                <a:cs typeface="Cambria" pitchFamily="34" charset="-120"/>
              </a:rPr>
              <a:t>30 m</a:t>
            </a:r>
            <a:endParaRPr lang="en-US" sz="1800" dirty="0"/>
          </a:p>
        </p:txBody>
      </p:sp>
      <p:sp>
        <p:nvSpPr>
          <p:cNvPr id="14" name="lbl_552"/>
          <p:cNvSpPr txBox="1"/>
          <p:nvPr/>
        </p:nvSpPr>
        <p:spPr>
          <a:xfrm>
            <a:off x="2888452" y="2384601"/>
            <a:ext cx="2011680" cy="365760"/>
          </a:xfrm>
          <a:prstGeom prst="rect">
            <a:avLst/>
          </a:prstGeom>
          <a:noFill/>
          <a:ln/>
        </p:spPr>
        <p:txBody>
          <a:bodyPr wrap="square" lIns="0" tIns="0" rIns="0" bIns="0" rtlCol="0" anchor="ctr"/>
          <a:lstStyle/>
          <a:p>
            <a:pPr algn="ctr" indent="0" marL="0">
              <a:buNone/>
            </a:pPr>
            <a:r>
              <a:rPr lang="en-US" sz="1800" b="1" dirty="0">
                <a:solidFill>
                  <a:srgbClr val="7B3FA0"/>
                </a:solidFill>
                <a:latin typeface="Cambria" pitchFamily="34" charset="0"/>
                <a:ea typeface="Cambria" pitchFamily="34" charset="-122"/>
                <a:cs typeface="Cambria" pitchFamily="34" charset="-120"/>
              </a:rPr>
              <a:t>h</a:t>
            </a:r>
            <a:endParaRPr lang="en-US" sz="1800" dirty="0"/>
          </a:p>
        </p:txBody>
      </p:sp>
      <p:sp>
        <p:nvSpPr>
          <p:cNvPr id="15" name="card_553"/>
          <p:cNvSpPr/>
          <p:nvPr/>
        </p:nvSpPr>
        <p:spPr>
          <a:xfrm>
            <a:off x="4480560" y="1188720"/>
            <a:ext cx="4206240" cy="3291840"/>
          </a:xfrm>
          <a:prstGeom prst="roundRect">
            <a:avLst>
              <a:gd name="adj" fmla="val 3333"/>
            </a:avLst>
          </a:prstGeom>
          <a:solidFill>
            <a:schemeClr val="bg2"/>
          </a:solidFill>
          <a:ln/>
        </p:spPr>
      </p:sp>
      <p:sp>
        <p:nvSpPr>
          <p:cNvPr id="16" name="txt_554"/>
          <p:cNvSpPr txBox="1"/>
          <p:nvPr/>
        </p:nvSpPr>
        <p:spPr>
          <a:xfrm>
            <a:off x="4709160" y="1325880"/>
            <a:ext cx="3749040" cy="914400"/>
          </a:xfrm>
          <a:prstGeom prst="rect">
            <a:avLst/>
          </a:prstGeom>
          <a:noFill/>
          <a:ln/>
        </p:spPr>
        <p:txBody>
          <a:bodyPr wrap="square" lIns="0" tIns="0" rIns="0" bIns="0" rtlCol="0" anchor="t"/>
          <a:lstStyle/>
          <a:p>
            <a:pPr indent="0" marL="0">
              <a:buNone/>
            </a:pPr>
            <a:r>
              <a:rPr lang="en-US" sz="1500" dirty="0">
                <a:solidFill>
                  <a:schemeClr val="tx1"/>
                </a:solidFill>
              </a:rPr>
              <a:t>From a point 30 m from the base of a tree, the angle of elevation to the top is 38°. How tall is the tree?</a:t>
            </a:r>
            <a:endParaRPr lang="en-US" sz="1500" dirty="0"/>
          </a:p>
        </p:txBody>
      </p:sp>
      <p:sp>
        <p:nvSpPr>
          <p:cNvPr id="17" name="txt_555"/>
          <p:cNvSpPr txBox="1"/>
          <p:nvPr/>
        </p:nvSpPr>
        <p:spPr>
          <a:xfrm>
            <a:off x="4709160" y="2331720"/>
            <a:ext cx="3749040" cy="2011680"/>
          </a:xfrm>
          <a:prstGeom prst="rect">
            <a:avLst/>
          </a:prstGeom>
          <a:noFill/>
          <a:ln/>
        </p:spPr>
        <p:txBody>
          <a:bodyPr wrap="square" lIns="0" tIns="0" rIns="0" bIns="0" rtlCol="0" anchor="t"/>
          <a:lstStyle/>
          <a:p>
            <a:pPr indent="0" marL="0">
              <a:spcAft>
                <a:spcPts val="400"/>
              </a:spcAft>
              <a:buNone/>
            </a:pPr>
            <a:r>
              <a:rPr lang="en-US" sz="1800" dirty="0">
                <a:solidFill>
                  <a:schemeClr val="tx1"/>
                </a:solidFill>
                <a:latin typeface="Cambria" pitchFamily="34" charset="0"/>
                <a:ea typeface="Cambria" pitchFamily="34" charset="-122"/>
                <a:cs typeface="Cambria" pitchFamily="34" charset="-120"/>
              </a:rPr>
              <a:t>Know </a:t>
            </a:r>
            <a:pPr indent="0" marL="0">
              <a:spcAft>
                <a:spcPts val="400"/>
              </a:spcAft>
              <a:buNone/>
            </a:pPr>
            <a:r>
              <a:rPr lang="en-US" sz="1800" b="1" dirty="0">
                <a:solidFill>
                  <a:srgbClr val="17A398"/>
                </a:solidFill>
                <a:latin typeface="Cambria" pitchFamily="34" charset="0"/>
                <a:ea typeface="Cambria" pitchFamily="34" charset="-122"/>
                <a:cs typeface="Cambria" pitchFamily="34" charset="-120"/>
              </a:rPr>
              <a:t>A</a:t>
            </a:r>
            <a:pPr indent="0" marL="0">
              <a:spcAft>
                <a:spcPts val="400"/>
              </a:spcAft>
              <a:buNone/>
            </a:pPr>
            <a:r>
              <a:rPr lang="en-US" sz="1800" dirty="0">
                <a:solidFill>
                  <a:schemeClr val="tx1"/>
                </a:solidFill>
                <a:latin typeface="Cambria" pitchFamily="34" charset="0"/>
                <a:ea typeface="Cambria" pitchFamily="34" charset="-122"/>
                <a:cs typeface="Cambria" pitchFamily="34" charset="-120"/>
              </a:rPr>
              <a:t>, want </a:t>
            </a:r>
            <a:pPr indent="0" marL="0">
              <a:spcAft>
                <a:spcPts val="400"/>
              </a:spcAft>
              <a:buNone/>
            </a:pPr>
            <a:r>
              <a:rPr lang="en-US" sz="1800" b="1" dirty="0">
                <a:solidFill>
                  <a:srgbClr val="7B3FA0"/>
                </a:solidFill>
                <a:latin typeface="Cambria" pitchFamily="34" charset="0"/>
                <a:ea typeface="Cambria" pitchFamily="34" charset="-122"/>
                <a:cs typeface="Cambria" pitchFamily="34" charset="-120"/>
              </a:rPr>
              <a:t>O</a:t>
            </a:r>
            <a:pPr indent="0" marL="0">
              <a:spcAft>
                <a:spcPts val="400"/>
              </a:spcAft>
              <a:buNone/>
            </a:pPr>
            <a:r>
              <a:rPr lang="en-US" sz="1800" dirty="0">
                <a:solidFill>
                  <a:schemeClr val="tx1"/>
                </a:solidFill>
                <a:latin typeface="Cambria" pitchFamily="34" charset="0"/>
                <a:ea typeface="Cambria" pitchFamily="34" charset="-122"/>
                <a:cs typeface="Cambria" pitchFamily="34" charset="-120"/>
              </a:rPr>
              <a:t>: use TOA
</a:t>
            </a:r>
            <a:pPr indent="0" marL="0">
              <a:spcAft>
                <a:spcPts val="400"/>
              </a:spcAft>
              <a:buNone/>
            </a:pPr>
            <a:r>
              <a:rPr lang="en-US" sz="1800" dirty="0">
                <a:solidFill>
                  <a:schemeClr val="tx1"/>
                </a:solidFill>
                <a:latin typeface="Cambria" pitchFamily="34" charset="0"/>
                <a:ea typeface="Cambria" pitchFamily="34" charset="-122"/>
                <a:cs typeface="Cambria" pitchFamily="34" charset="-120"/>
              </a:rPr>
              <a:t>tan 38° = </a:t>
            </a:r>
            <a:pPr indent="0" marL="0">
              <a:spcAft>
                <a:spcPts val="400"/>
              </a:spcAft>
              <a:buNone/>
            </a:pPr>
            <a:r>
              <a:rPr lang="en-US" sz="1800" i="1" dirty="0">
                <a:solidFill>
                  <a:schemeClr val="tx1"/>
                </a:solidFill>
                <a:latin typeface="Cambria" pitchFamily="34" charset="0"/>
                <a:ea typeface="Cambria" pitchFamily="34" charset="-122"/>
                <a:cs typeface="Cambria" pitchFamily="34" charset="-120"/>
              </a:rPr>
              <a:t>h</a:t>
            </a:r>
            <a:pPr indent="0" marL="0">
              <a:spcAft>
                <a:spcPts val="400"/>
              </a:spcAft>
              <a:buNone/>
            </a:pPr>
            <a:r>
              <a:rPr lang="en-US" sz="1800" dirty="0">
                <a:solidFill>
                  <a:schemeClr val="tx1"/>
                </a:solidFill>
                <a:latin typeface="Cambria" pitchFamily="34" charset="0"/>
                <a:ea typeface="Cambria" pitchFamily="34" charset="-122"/>
                <a:cs typeface="Cambria" pitchFamily="34" charset="-120"/>
              </a:rPr>
              <a:t> ÷ 30
</a:t>
            </a:r>
            <a:pPr indent="0" marL="0">
              <a:spcAft>
                <a:spcPts val="400"/>
              </a:spcAft>
              <a:buNone/>
            </a:pPr>
            <a:r>
              <a:rPr lang="en-US" sz="1800" i="1" dirty="0">
                <a:solidFill>
                  <a:schemeClr val="tx1"/>
                </a:solidFill>
                <a:latin typeface="Cambria" pitchFamily="34" charset="0"/>
                <a:ea typeface="Cambria" pitchFamily="34" charset="-122"/>
                <a:cs typeface="Cambria" pitchFamily="34" charset="-120"/>
              </a:rPr>
              <a:t>h</a:t>
            </a:r>
            <a:pPr indent="0" marL="0">
              <a:spcAft>
                <a:spcPts val="400"/>
              </a:spcAft>
              <a:buNone/>
            </a:pPr>
            <a:r>
              <a:rPr lang="en-US" sz="1800" dirty="0">
                <a:solidFill>
                  <a:schemeClr val="tx1"/>
                </a:solidFill>
                <a:latin typeface="Cambria" pitchFamily="34" charset="0"/>
                <a:ea typeface="Cambria" pitchFamily="34" charset="-122"/>
                <a:cs typeface="Cambria" pitchFamily="34" charset="-120"/>
              </a:rPr>
              <a:t> = 30 × tan 38°
</a:t>
            </a:r>
            <a:pPr indent="0" marL="0">
              <a:spcAft>
                <a:spcPts val="400"/>
              </a:spcAft>
              <a:buNone/>
            </a:pPr>
            <a:r>
              <a:rPr lang="en-US" sz="1800" i="1" dirty="0">
                <a:solidFill>
                  <a:schemeClr val="tx1"/>
                </a:solidFill>
                <a:latin typeface="Cambria" pitchFamily="34" charset="0"/>
                <a:ea typeface="Cambria" pitchFamily="34" charset="-122"/>
                <a:cs typeface="Cambria" pitchFamily="34" charset="-120"/>
              </a:rPr>
              <a:t>h</a:t>
            </a:r>
            <a:pPr indent="0" marL="0">
              <a:spcAft>
                <a:spcPts val="400"/>
              </a:spcAft>
              <a:buNone/>
            </a:pPr>
            <a:r>
              <a:rPr lang="en-US" sz="1800" dirty="0">
                <a:solidFill>
                  <a:schemeClr val="tx1"/>
                </a:solidFill>
                <a:latin typeface="Cambria" pitchFamily="34" charset="0"/>
                <a:ea typeface="Cambria" pitchFamily="34" charset="-122"/>
                <a:cs typeface="Cambria" pitchFamily="34" charset="-120"/>
              </a:rPr>
              <a:t> = </a:t>
            </a:r>
            <a:pPr indent="0" marL="0">
              <a:spcAft>
                <a:spcPts val="400"/>
              </a:spcAft>
              <a:buNone/>
            </a:pPr>
            <a:r>
              <a:rPr lang="en-US" sz="1800" b="1" dirty="0">
                <a:solidFill>
                  <a:srgbClr val="E4572E"/>
                </a:solidFill>
                <a:latin typeface="Cambria" pitchFamily="34" charset="0"/>
                <a:ea typeface="Cambria" pitchFamily="34" charset="-122"/>
                <a:cs typeface="Cambria" pitchFamily="34" charset="-120"/>
              </a:rPr>
              <a:t>23.44 m</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The ladder angle</a:t>
            </a:r>
            <a:endParaRPr lang="en-US" sz="3200" dirty="0"/>
          </a:p>
        </p:txBody>
      </p:sp>
      <p:sp>
        <p:nvSpPr>
          <p:cNvPr id="3" name="line_556"/>
          <p:cNvSpPr/>
          <p:nvPr/>
        </p:nvSpPr>
        <p:spPr>
          <a:xfrm>
            <a:off x="914400" y="3931920"/>
            <a:ext cx="3108960" cy="914"/>
          </a:xfrm>
          <a:prstGeom prst="line">
            <a:avLst/>
          </a:prstGeom>
          <a:noFill/>
          <a:ln w="76200">
            <a:solidFill>
              <a:srgbClr val="9AA5B8"/>
            </a:solidFill>
            <a:prstDash val="solid"/>
          </a:ln>
        </p:spPr>
      </p:sp>
      <p:sp>
        <p:nvSpPr>
          <p:cNvPr id="4" name="wall"/>
          <p:cNvSpPr/>
          <p:nvPr/>
        </p:nvSpPr>
        <p:spPr>
          <a:xfrm>
            <a:off x="914400" y="1005840"/>
            <a:ext cx="228600" cy="2926080"/>
          </a:xfrm>
          <a:prstGeom prst="rect">
            <a:avLst/>
          </a:prstGeom>
          <a:solidFill>
            <a:srgbClr val="C9D1DE"/>
          </a:solidFill>
          <a:ln/>
        </p:spPr>
      </p:sp>
      <p:sp>
        <p:nvSpPr>
          <p:cNvPr id="5" name="poly_557"/>
          <p:cNvSpPr/>
          <p:nvPr/>
        </p:nvSpPr>
        <p:spPr>
          <a:xfrm>
            <a:off x="1143000" y="1143000"/>
            <a:ext cx="731520" cy="2788920"/>
          </a:xfrm>
          <a:custGeom>
            <a:avLst/>
            <a:gdLst/>
            <a:ahLst/>
            <a:cxnLst/>
            <a:rect l="l" t="t" r="r" b="b"/>
            <a:pathLst>
              <a:path w="731520" h="2788920">
                <a:moveTo>
                  <a:pt x="0" y="2788920"/>
                </a:moveTo>
                <a:lnTo>
                  <a:pt x="731520" y="2788920"/>
                </a:lnTo>
                <a:lnTo>
                  <a:pt x="0" y="0"/>
                </a:lnTo>
                <a:close/>
              </a:path>
            </a:pathLst>
          </a:custGeom>
          <a:ln/>
        </p:spPr>
      </p:sp>
      <p:sp>
        <p:nvSpPr>
          <p:cNvPr id="6" name="line_558"/>
          <p:cNvSpPr/>
          <p:nvPr/>
        </p:nvSpPr>
        <p:spPr>
          <a:xfrm>
            <a:off x="1143000" y="3931920"/>
            <a:ext cx="731520" cy="914"/>
          </a:xfrm>
          <a:prstGeom prst="line">
            <a:avLst/>
          </a:prstGeom>
          <a:noFill/>
          <a:ln w="63500">
            <a:solidFill>
              <a:srgbClr val="17A398"/>
            </a:solidFill>
            <a:prstDash val="solid"/>
          </a:ln>
        </p:spPr>
      </p:sp>
      <p:sp>
        <p:nvSpPr>
          <p:cNvPr id="7" name="line_559"/>
          <p:cNvSpPr/>
          <p:nvPr/>
        </p:nvSpPr>
        <p:spPr>
          <a:xfrm>
            <a:off x="1143000" y="1143000"/>
            <a:ext cx="914" cy="2788920"/>
          </a:xfrm>
          <a:prstGeom prst="line">
            <a:avLst/>
          </a:prstGeom>
          <a:noFill/>
          <a:ln w="63500">
            <a:solidFill>
              <a:srgbClr val="7B3FA0"/>
            </a:solidFill>
            <a:prstDash val="solid"/>
          </a:ln>
        </p:spPr>
      </p:sp>
      <p:sp>
        <p:nvSpPr>
          <p:cNvPr id="8" name="line_560"/>
          <p:cNvSpPr/>
          <p:nvPr/>
        </p:nvSpPr>
        <p:spPr>
          <a:xfrm>
            <a:off x="1143000" y="1143000"/>
            <a:ext cx="731520" cy="2788920"/>
          </a:xfrm>
          <a:prstGeom prst="line">
            <a:avLst/>
          </a:prstGeom>
          <a:noFill/>
          <a:ln w="63500">
            <a:solidFill>
              <a:srgbClr val="E4572E"/>
            </a:solidFill>
            <a:prstDash val="solid"/>
          </a:ln>
        </p:spPr>
      </p:sp>
      <p:sp>
        <p:nvSpPr>
          <p:cNvPr id="9" name="poly_561"/>
          <p:cNvSpPr/>
          <p:nvPr/>
        </p:nvSpPr>
        <p:spPr>
          <a:xfrm>
            <a:off x="1143000" y="3749040"/>
            <a:ext cx="182880" cy="182880"/>
          </a:xfrm>
          <a:custGeom>
            <a:avLst/>
            <a:gdLst/>
            <a:ahLst/>
            <a:cxnLst/>
            <a:rect l="l" t="t" r="r" b="b"/>
            <a:pathLst>
              <a:path w="182880" h="182880">
                <a:moveTo>
                  <a:pt x="182880" y="182880"/>
                </a:moveTo>
                <a:lnTo>
                  <a:pt x="182880" y="0"/>
                </a:lnTo>
                <a:lnTo>
                  <a:pt x="0" y="0"/>
                </a:lnTo>
              </a:path>
            </a:pathLst>
          </a:custGeom>
          <a:ln w="15875">
            <a:solidFill>
              <a:srgbClr val="1B2A41"/>
            </a:solidFill>
            <a:prstDash val="solid"/>
          </a:ln>
        </p:spPr>
      </p:sp>
      <p:sp>
        <p:nvSpPr>
          <p:cNvPr id="10" name="poly_562"/>
          <p:cNvSpPr/>
          <p:nvPr/>
        </p:nvSpPr>
        <p:spPr>
          <a:xfrm>
            <a:off x="1508760" y="3578128"/>
            <a:ext cx="272962" cy="353792"/>
          </a:xfrm>
          <a:custGeom>
            <a:avLst/>
            <a:gdLst/>
            <a:ahLst/>
            <a:cxnLst/>
            <a:rect l="l" t="t" r="r" b="b"/>
            <a:pathLst>
              <a:path w="272962" h="353792">
                <a:moveTo>
                  <a:pt x="0" y="353792"/>
                </a:moveTo>
                <a:lnTo>
                  <a:pt x="1233" y="323782"/>
                </a:lnTo>
                <a:lnTo>
                  <a:pt x="4925" y="293973"/>
                </a:lnTo>
                <a:lnTo>
                  <a:pt x="11050" y="264568"/>
                </a:lnTo>
                <a:lnTo>
                  <a:pt x="19566" y="235765"/>
                </a:lnTo>
                <a:lnTo>
                  <a:pt x="30418" y="207758"/>
                </a:lnTo>
                <a:lnTo>
                  <a:pt x="43531" y="180735"/>
                </a:lnTo>
                <a:lnTo>
                  <a:pt x="58817" y="154880"/>
                </a:lnTo>
                <a:lnTo>
                  <a:pt x="76172" y="130366"/>
                </a:lnTo>
                <a:lnTo>
                  <a:pt x="95481" y="107359"/>
                </a:lnTo>
                <a:lnTo>
                  <a:pt x="116612" y="86013"/>
                </a:lnTo>
                <a:lnTo>
                  <a:pt x="139423" y="66473"/>
                </a:lnTo>
                <a:lnTo>
                  <a:pt x="163761" y="48871"/>
                </a:lnTo>
                <a:lnTo>
                  <a:pt x="189461" y="33325"/>
                </a:lnTo>
                <a:lnTo>
                  <a:pt x="216350" y="19940"/>
                </a:lnTo>
                <a:lnTo>
                  <a:pt x="244246" y="8807"/>
                </a:lnTo>
                <a:lnTo>
                  <a:pt x="272962" y="0"/>
                </a:lnTo>
              </a:path>
            </a:pathLst>
          </a:custGeom>
          <a:ln w="19050">
            <a:solidFill>
              <a:srgbClr val="1B2A41"/>
            </a:solidFill>
            <a:prstDash val="solid"/>
          </a:ln>
        </p:spPr>
      </p:sp>
      <p:sp>
        <p:nvSpPr>
          <p:cNvPr id="11" name="lbl_563"/>
          <p:cNvSpPr txBox="1"/>
          <p:nvPr/>
        </p:nvSpPr>
        <p:spPr>
          <a:xfrm>
            <a:off x="567128" y="4238624"/>
            <a:ext cx="2011680" cy="365760"/>
          </a:xfrm>
          <a:prstGeom prst="rect">
            <a:avLst/>
          </a:prstGeom>
          <a:noFill/>
          <a:ln/>
        </p:spPr>
        <p:txBody>
          <a:bodyPr wrap="square" lIns="0" tIns="0" rIns="0" bIns="0" rtlCol="0" anchor="ctr"/>
          <a:lstStyle/>
          <a:p>
            <a:pPr algn="ctr" indent="0" marL="0">
              <a:buNone/>
            </a:pPr>
            <a:r>
              <a:rPr lang="en-US" sz="1800" b="1" dirty="0">
                <a:solidFill>
                  <a:srgbClr val="17A398"/>
                </a:solidFill>
                <a:latin typeface="Cambria" pitchFamily="34" charset="0"/>
                <a:ea typeface="Cambria" pitchFamily="34" charset="-122"/>
                <a:cs typeface="Cambria" pitchFamily="34" charset="-120"/>
              </a:rPr>
              <a:t>1.5 m</a:t>
            </a:r>
            <a:endParaRPr lang="en-US" sz="1800" dirty="0"/>
          </a:p>
        </p:txBody>
      </p:sp>
      <p:sp>
        <p:nvSpPr>
          <p:cNvPr id="12" name="lbl_564"/>
          <p:cNvSpPr txBox="1"/>
          <p:nvPr/>
        </p:nvSpPr>
        <p:spPr>
          <a:xfrm>
            <a:off x="960120" y="2286000"/>
            <a:ext cx="2011680" cy="365760"/>
          </a:xfrm>
          <a:prstGeom prst="rect">
            <a:avLst/>
          </a:prstGeom>
          <a:noFill/>
          <a:ln/>
        </p:spPr>
        <p:txBody>
          <a:bodyPr wrap="square" lIns="0" tIns="0" rIns="0" bIns="0" rtlCol="0" anchor="ctr"/>
          <a:lstStyle/>
          <a:p>
            <a:pPr algn="ctr" indent="0" marL="0">
              <a:buNone/>
            </a:pPr>
            <a:r>
              <a:rPr lang="en-US" sz="1800" b="1" dirty="0">
                <a:solidFill>
                  <a:srgbClr val="E4572E"/>
                </a:solidFill>
                <a:latin typeface="Cambria" pitchFamily="34" charset="0"/>
                <a:ea typeface="Cambria" pitchFamily="34" charset="-122"/>
                <a:cs typeface="Cambria" pitchFamily="34" charset="-120"/>
              </a:rPr>
              <a:t>6 m</a:t>
            </a:r>
            <a:endParaRPr lang="en-US" sz="1800" dirty="0"/>
          </a:p>
        </p:txBody>
      </p:sp>
      <p:sp>
        <p:nvSpPr>
          <p:cNvPr id="13" name="lbl_565"/>
          <p:cNvSpPr txBox="1"/>
          <p:nvPr/>
        </p:nvSpPr>
        <p:spPr>
          <a:xfrm>
            <a:off x="1234440" y="3474720"/>
            <a:ext cx="2011680" cy="365760"/>
          </a:xfrm>
          <a:prstGeom prst="rect">
            <a:avLst/>
          </a:prstGeom>
          <a:noFill/>
          <a:ln/>
        </p:spPr>
        <p:txBody>
          <a:bodyPr wrap="square" lIns="0" tIns="0" rIns="0" bIns="0" rtlCol="0" anchor="ctr"/>
          <a:lstStyle/>
          <a:p>
            <a:pPr algn="ctr" indent="0" marL="0">
              <a:buNone/>
            </a:pPr>
            <a:r>
              <a:rPr lang="en-US" sz="1800" b="1" dirty="0">
                <a:solidFill>
                  <a:srgbClr val="1B2A41"/>
                </a:solidFill>
                <a:latin typeface="Cambria" pitchFamily="34" charset="0"/>
                <a:ea typeface="Cambria" pitchFamily="34" charset="-122"/>
                <a:cs typeface="Cambria" pitchFamily="34" charset="-120"/>
              </a:rPr>
              <a:t>θ</a:t>
            </a:r>
            <a:endParaRPr lang="en-US" sz="1800" dirty="0"/>
          </a:p>
        </p:txBody>
      </p:sp>
      <p:sp>
        <p:nvSpPr>
          <p:cNvPr id="14" name="card_566"/>
          <p:cNvSpPr/>
          <p:nvPr/>
        </p:nvSpPr>
        <p:spPr>
          <a:xfrm>
            <a:off x="4480560" y="1188720"/>
            <a:ext cx="4206240" cy="3291840"/>
          </a:xfrm>
          <a:prstGeom prst="roundRect">
            <a:avLst>
              <a:gd name="adj" fmla="val 3333"/>
            </a:avLst>
          </a:prstGeom>
          <a:solidFill>
            <a:schemeClr val="bg2"/>
          </a:solidFill>
          <a:ln/>
        </p:spPr>
      </p:sp>
      <p:sp>
        <p:nvSpPr>
          <p:cNvPr id="15" name="txt_567"/>
          <p:cNvSpPr txBox="1"/>
          <p:nvPr/>
        </p:nvSpPr>
        <p:spPr>
          <a:xfrm>
            <a:off x="4709160" y="1325880"/>
            <a:ext cx="3749040" cy="1188720"/>
          </a:xfrm>
          <a:prstGeom prst="rect">
            <a:avLst/>
          </a:prstGeom>
          <a:noFill/>
          <a:ln/>
        </p:spPr>
        <p:txBody>
          <a:bodyPr wrap="square" lIns="0" tIns="0" rIns="0" bIns="0" rtlCol="0" anchor="t"/>
          <a:lstStyle/>
          <a:p>
            <a:pPr indent="0" marL="0">
              <a:buNone/>
            </a:pPr>
            <a:r>
              <a:rPr lang="en-US" sz="1500" dirty="0">
                <a:solidFill>
                  <a:schemeClr val="tx1"/>
                </a:solidFill>
              </a:rPr>
              <a:t>A 6 m ladder leans against a wall with its foot 1.5 m from the wall. Safety guidance says the angle with the ground should be about 75°. Is this ladder safe?</a:t>
            </a:r>
            <a:endParaRPr lang="en-US" sz="1500" dirty="0"/>
          </a:p>
        </p:txBody>
      </p:sp>
      <p:sp>
        <p:nvSpPr>
          <p:cNvPr id="16" name="txt_568"/>
          <p:cNvSpPr txBox="1"/>
          <p:nvPr/>
        </p:nvSpPr>
        <p:spPr>
          <a:xfrm>
            <a:off x="4709160" y="2560320"/>
            <a:ext cx="3749040" cy="1828800"/>
          </a:xfrm>
          <a:prstGeom prst="rect">
            <a:avLst/>
          </a:prstGeom>
          <a:noFill/>
          <a:ln/>
        </p:spPr>
        <p:txBody>
          <a:bodyPr wrap="square" lIns="0" tIns="0" rIns="0" bIns="0" rtlCol="0" anchor="t"/>
          <a:lstStyle/>
          <a:p>
            <a:pPr indent="0" marL="0">
              <a:spcAft>
                <a:spcPts val="400"/>
              </a:spcAft>
              <a:buNone/>
            </a:pPr>
            <a:r>
              <a:rPr lang="en-US" sz="1700" dirty="0">
                <a:solidFill>
                  <a:schemeClr val="tx1"/>
                </a:solidFill>
                <a:latin typeface="Cambria" pitchFamily="34" charset="0"/>
                <a:ea typeface="Cambria" pitchFamily="34" charset="-122"/>
                <a:cs typeface="Cambria" pitchFamily="34" charset="-120"/>
              </a:rPr>
              <a:t>Know </a:t>
            </a:r>
            <a:pPr indent="0" marL="0">
              <a:spcAft>
                <a:spcPts val="400"/>
              </a:spcAft>
              <a:buNone/>
            </a:pPr>
            <a:r>
              <a:rPr lang="en-US" sz="1700" b="1" dirty="0">
                <a:solidFill>
                  <a:srgbClr val="17A398"/>
                </a:solidFill>
                <a:latin typeface="Cambria" pitchFamily="34" charset="0"/>
                <a:ea typeface="Cambria" pitchFamily="34" charset="-122"/>
                <a:cs typeface="Cambria" pitchFamily="34" charset="-120"/>
              </a:rPr>
              <a:t>A</a:t>
            </a:r>
            <a:pPr indent="0" marL="0">
              <a:spcAft>
                <a:spcPts val="400"/>
              </a:spcAft>
              <a:buNone/>
            </a:pPr>
            <a:r>
              <a:rPr lang="en-US" sz="1700" dirty="0">
                <a:solidFill>
                  <a:schemeClr val="tx1"/>
                </a:solidFill>
                <a:latin typeface="Cambria" pitchFamily="34" charset="0"/>
                <a:ea typeface="Cambria" pitchFamily="34" charset="-122"/>
                <a:cs typeface="Cambria" pitchFamily="34" charset="-120"/>
              </a:rPr>
              <a:t> and </a:t>
            </a:r>
            <a:pPr indent="0" marL="0">
              <a:spcAft>
                <a:spcPts val="400"/>
              </a:spcAft>
              <a:buNone/>
            </a:pPr>
            <a:r>
              <a:rPr lang="en-US" sz="1700" b="1" dirty="0">
                <a:solidFill>
                  <a:srgbClr val="E4572E"/>
                </a:solidFill>
                <a:latin typeface="Cambria" pitchFamily="34" charset="0"/>
                <a:ea typeface="Cambria" pitchFamily="34" charset="-122"/>
                <a:cs typeface="Cambria" pitchFamily="34" charset="-120"/>
              </a:rPr>
              <a:t>H</a:t>
            </a:r>
            <a:pPr indent="0" marL="0">
              <a:spcAft>
                <a:spcPts val="400"/>
              </a:spcAft>
              <a:buNone/>
            </a:pPr>
            <a:r>
              <a:rPr lang="en-US" sz="1700" dirty="0">
                <a:solidFill>
                  <a:schemeClr val="tx1"/>
                </a:solidFill>
                <a:latin typeface="Cambria" pitchFamily="34" charset="0"/>
                <a:ea typeface="Cambria" pitchFamily="34" charset="-122"/>
                <a:cs typeface="Cambria" pitchFamily="34" charset="-120"/>
              </a:rPr>
              <a:t>: use CAH
</a:t>
            </a:r>
            <a:pPr indent="0" marL="0">
              <a:spcAft>
                <a:spcPts val="400"/>
              </a:spcAft>
              <a:buNone/>
            </a:pPr>
            <a:r>
              <a:rPr lang="en-US" sz="1700" dirty="0">
                <a:solidFill>
                  <a:schemeClr val="tx1"/>
                </a:solidFill>
                <a:latin typeface="Cambria" pitchFamily="34" charset="0"/>
                <a:ea typeface="Cambria" pitchFamily="34" charset="-122"/>
                <a:cs typeface="Cambria" pitchFamily="34" charset="-120"/>
              </a:rPr>
              <a:t>cos </a:t>
            </a:r>
            <a:pPr indent="0" marL="0">
              <a:spcAft>
                <a:spcPts val="400"/>
              </a:spcAft>
              <a:buNone/>
            </a:pPr>
            <a:r>
              <a:rPr lang="en-US" sz="1700" i="1" dirty="0">
                <a:solidFill>
                  <a:schemeClr val="tx1"/>
                </a:solidFill>
                <a:latin typeface="Cambria" pitchFamily="34" charset="0"/>
                <a:ea typeface="Cambria" pitchFamily="34" charset="-122"/>
                <a:cs typeface="Cambria" pitchFamily="34" charset="-120"/>
              </a:rPr>
              <a:t>θ</a:t>
            </a:r>
            <a:pPr indent="0" marL="0">
              <a:spcAft>
                <a:spcPts val="400"/>
              </a:spcAft>
              <a:buNone/>
            </a:pPr>
            <a:r>
              <a:rPr lang="en-US" sz="1700" dirty="0">
                <a:solidFill>
                  <a:schemeClr val="tx1"/>
                </a:solidFill>
                <a:latin typeface="Cambria" pitchFamily="34" charset="0"/>
                <a:ea typeface="Cambria" pitchFamily="34" charset="-122"/>
                <a:cs typeface="Cambria" pitchFamily="34" charset="-120"/>
              </a:rPr>
              <a:t> = 1.5 ÷ 6 = 0.25
</a:t>
            </a:r>
            <a:pPr indent="0" marL="0">
              <a:spcAft>
                <a:spcPts val="400"/>
              </a:spcAft>
              <a:buNone/>
            </a:pPr>
            <a:r>
              <a:rPr lang="en-US" sz="1700" i="1" dirty="0">
                <a:solidFill>
                  <a:schemeClr val="tx1"/>
                </a:solidFill>
                <a:latin typeface="Cambria" pitchFamily="34" charset="0"/>
                <a:ea typeface="Cambria" pitchFamily="34" charset="-122"/>
                <a:cs typeface="Cambria" pitchFamily="34" charset="-120"/>
              </a:rPr>
              <a:t>θ</a:t>
            </a:r>
            <a:pPr indent="0" marL="0">
              <a:spcAft>
                <a:spcPts val="400"/>
              </a:spcAft>
              <a:buNone/>
            </a:pPr>
            <a:r>
              <a:rPr lang="en-US" sz="1700" dirty="0">
                <a:solidFill>
                  <a:schemeClr val="tx1"/>
                </a:solidFill>
                <a:latin typeface="Cambria" pitchFamily="34" charset="0"/>
                <a:ea typeface="Cambria" pitchFamily="34" charset="-122"/>
                <a:cs typeface="Cambria" pitchFamily="34" charset="-120"/>
              </a:rPr>
              <a:t> = cos⁻¹(0.25) = </a:t>
            </a:r>
            <a:pPr indent="0" marL="0">
              <a:spcAft>
                <a:spcPts val="400"/>
              </a:spcAft>
              <a:buNone/>
            </a:pPr>
            <a:r>
              <a:rPr lang="en-US" sz="1700" b="1" dirty="0">
                <a:solidFill>
                  <a:srgbClr val="E4572E"/>
                </a:solidFill>
                <a:latin typeface="Cambria" pitchFamily="34" charset="0"/>
                <a:ea typeface="Cambria" pitchFamily="34" charset="-122"/>
                <a:cs typeface="Cambria" pitchFamily="34" charset="-120"/>
              </a:rPr>
              <a:t>75.5°</a:t>
            </a:r>
            <a:pPr indent="0" marL="0">
              <a:spcAft>
                <a:spcPts val="400"/>
              </a:spcAft>
              <a:buNone/>
            </a:pPr>
            <a:endParaRPr lang="en-US" sz="1700" dirty="0"/>
          </a:p>
          <a:p>
            <a:pPr indent="0" marL="0">
              <a:spcAft>
                <a:spcPts val="400"/>
              </a:spcAft>
              <a:buNone/>
            </a:pPr>
            <a:r>
              <a:rPr lang="en-US" sz="1700" dirty="0">
                <a:solidFill>
                  <a:schemeClr val="tx1"/>
                </a:solidFill>
                <a:latin typeface="Cambria" pitchFamily="34" charset="0"/>
                <a:ea typeface="Cambria" pitchFamily="34" charset="-122"/>
                <a:cs typeface="Cambria" pitchFamily="34" charset="-120"/>
              </a:rPr>
              <a:t>So yes, it is close to 75°.</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Exact values (Higher)</a:t>
            </a:r>
            <a:endParaRPr lang="en-US" sz="3200" dirty="0"/>
          </a:p>
        </p:txBody>
      </p:sp>
      <p:graphicFrame>
        <p:nvGraphicFramePr>
          <p:cNvPr id="26" name="exactTable"/>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097280"/>
                <a:gridCol w="1371600"/>
                <a:gridCol w="1371600"/>
                <a:gridCol w="1371600"/>
                <a:gridCol w="1371600"/>
                <a:gridCol w="1645920"/>
              </a:tblGrid>
              <a:tr h="566928">
                <a:tc>
                  <a:txBody>
                    <a:bodyPr/>
                    <a:lstStyle/>
                    <a:p>
                      <a:pPr algn="ctr" indent="0" marL="0">
                        <a:buNone/>
                      </a:pP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1B2A41"/>
                    </a:solidFill>
                  </a:tcPr>
                </a:tc>
                <a:tc>
                  <a:txBody>
                    <a:bodyPr/>
                    <a:lstStyle/>
                    <a:p>
                      <a:pPr algn="ctr" indent="0" marL="0">
                        <a:buNone/>
                      </a:pPr>
                      <a:r>
                        <a:rPr lang="en-US" sz="2000" b="1" dirty="0">
                          <a:solidFill>
                            <a:srgbClr val="FFFFFF"/>
                          </a:solidFill>
                          <a:latin typeface="Cambria" pitchFamily="34" charset="0"/>
                          <a:ea typeface="Cambria" pitchFamily="34" charset="-122"/>
                          <a:cs typeface="Cambria" pitchFamily="34" charset="-120"/>
                        </a:rPr>
                        <a:t>0°</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1B2A41"/>
                    </a:solidFill>
                  </a:tcPr>
                </a:tc>
                <a:tc>
                  <a:txBody>
                    <a:bodyPr/>
                    <a:lstStyle/>
                    <a:p>
                      <a:pPr algn="ctr" indent="0" marL="0">
                        <a:buNone/>
                      </a:pPr>
                      <a:r>
                        <a:rPr lang="en-US" sz="2000" b="1" dirty="0">
                          <a:solidFill>
                            <a:srgbClr val="FFFFFF"/>
                          </a:solidFill>
                          <a:latin typeface="Cambria" pitchFamily="34" charset="0"/>
                          <a:ea typeface="Cambria" pitchFamily="34" charset="-122"/>
                          <a:cs typeface="Cambria" pitchFamily="34" charset="-120"/>
                        </a:rPr>
                        <a:t>30°</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1B2A41"/>
                    </a:solidFill>
                  </a:tcPr>
                </a:tc>
                <a:tc>
                  <a:txBody>
                    <a:bodyPr/>
                    <a:lstStyle/>
                    <a:p>
                      <a:pPr algn="ctr" indent="0" marL="0">
                        <a:buNone/>
                      </a:pPr>
                      <a:r>
                        <a:rPr lang="en-US" sz="2000" b="1" dirty="0">
                          <a:solidFill>
                            <a:srgbClr val="FFFFFF"/>
                          </a:solidFill>
                          <a:latin typeface="Cambria" pitchFamily="34" charset="0"/>
                          <a:ea typeface="Cambria" pitchFamily="34" charset="-122"/>
                          <a:cs typeface="Cambria" pitchFamily="34" charset="-120"/>
                        </a:rPr>
                        <a:t>45°</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1B2A41"/>
                    </a:solidFill>
                  </a:tcPr>
                </a:tc>
                <a:tc>
                  <a:txBody>
                    <a:bodyPr/>
                    <a:lstStyle/>
                    <a:p>
                      <a:pPr algn="ctr" indent="0" marL="0">
                        <a:buNone/>
                      </a:pPr>
                      <a:r>
                        <a:rPr lang="en-US" sz="2000" b="1" dirty="0">
                          <a:solidFill>
                            <a:srgbClr val="FFFFFF"/>
                          </a:solidFill>
                          <a:latin typeface="Cambria" pitchFamily="34" charset="0"/>
                          <a:ea typeface="Cambria" pitchFamily="34" charset="-122"/>
                          <a:cs typeface="Cambria" pitchFamily="34" charset="-120"/>
                        </a:rPr>
                        <a:t>60°</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1B2A41"/>
                    </a:solidFill>
                  </a:tcPr>
                </a:tc>
                <a:tc>
                  <a:txBody>
                    <a:bodyPr/>
                    <a:lstStyle/>
                    <a:p>
                      <a:pPr algn="ctr" indent="0" marL="0">
                        <a:buNone/>
                      </a:pPr>
                      <a:r>
                        <a:rPr lang="en-US" sz="2000" b="1" dirty="0">
                          <a:solidFill>
                            <a:srgbClr val="FFFFFF"/>
                          </a:solidFill>
                          <a:latin typeface="Cambria" pitchFamily="34" charset="0"/>
                          <a:ea typeface="Cambria" pitchFamily="34" charset="-122"/>
                          <a:cs typeface="Cambria" pitchFamily="34" charset="-120"/>
                        </a:rPr>
                        <a:t>90°</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1B2A41"/>
                    </a:solidFill>
                  </a:tcPr>
                </a:tc>
              </a:tr>
              <a:tr h="566928">
                <a:tc>
                  <a:txBody>
                    <a:bodyPr/>
                    <a:lstStyle/>
                    <a:p>
                      <a:pPr algn="ctr" indent="0" marL="0">
                        <a:buNone/>
                      </a:pPr>
                      <a:r>
                        <a:rPr lang="en-US" sz="2000" b="1" dirty="0">
                          <a:solidFill>
                            <a:srgbClr val="000000"/>
                          </a:solidFill>
                          <a:latin typeface="Cambria" pitchFamily="34" charset="0"/>
                          <a:ea typeface="Cambria" pitchFamily="34" charset="-122"/>
                          <a:cs typeface="Cambria" pitchFamily="34" charset="-120"/>
                        </a:rPr>
                        <a:t>sin</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DDE3EC"/>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0</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1/2</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√2/2</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√3/2</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1</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r>
              <a:tr h="566928">
                <a:tc>
                  <a:txBody>
                    <a:bodyPr/>
                    <a:lstStyle/>
                    <a:p>
                      <a:pPr algn="ctr" indent="0" marL="0">
                        <a:buNone/>
                      </a:pPr>
                      <a:r>
                        <a:rPr lang="en-US" sz="2000" b="1" dirty="0">
                          <a:solidFill>
                            <a:srgbClr val="000000"/>
                          </a:solidFill>
                          <a:latin typeface="Cambria" pitchFamily="34" charset="0"/>
                          <a:ea typeface="Cambria" pitchFamily="34" charset="-122"/>
                          <a:cs typeface="Cambria" pitchFamily="34" charset="-120"/>
                        </a:rPr>
                        <a:t>cos</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DDE3EC"/>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1</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√3/2</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√2/2</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1/2</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0</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r>
              <a:tr h="566928">
                <a:tc>
                  <a:txBody>
                    <a:bodyPr/>
                    <a:lstStyle/>
                    <a:p>
                      <a:pPr algn="ctr" indent="0" marL="0">
                        <a:buNone/>
                      </a:pPr>
                      <a:r>
                        <a:rPr lang="en-US" sz="2000" b="1" dirty="0">
                          <a:solidFill>
                            <a:srgbClr val="000000"/>
                          </a:solidFill>
                          <a:latin typeface="Cambria" pitchFamily="34" charset="0"/>
                          <a:ea typeface="Cambria" pitchFamily="34" charset="-122"/>
                          <a:cs typeface="Cambria" pitchFamily="34" charset="-120"/>
                        </a:rPr>
                        <a:t>tan</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DDE3EC"/>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0</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√3/3</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1</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√3</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c>
                  <a:txBody>
                    <a:bodyPr/>
                    <a:lstStyle/>
                    <a:p>
                      <a:pPr algn="ctr" indent="0" marL="0">
                        <a:buNone/>
                      </a:pPr>
                      <a:r>
                        <a:rPr lang="en-US" sz="2000" dirty="0">
                          <a:solidFill>
                            <a:srgbClr val="000000"/>
                          </a:solidFill>
                          <a:latin typeface="Cambria" pitchFamily="34" charset="0"/>
                          <a:ea typeface="Cambria" pitchFamily="34" charset="-122"/>
                          <a:cs typeface="Cambria" pitchFamily="34" charset="-120"/>
                        </a:rPr>
                        <a:t>undefined</a:t>
                      </a:r>
                      <a:endParaRPr lang="en-US" sz="2000" dirty="0">
                        <a:latin typeface="Cambria" charset="0"/>
                        <a:ea typeface="Cambria" charset="0"/>
                        <a:cs typeface="Cambria" charset="0"/>
                      </a:endParaRPr>
                    </a:p>
                  </a:txBody>
                  <a:tcPr marL="91440" marR="91440" marT="45720" marB="45720" anchor="ctr">
                    <a:lnL w="12700" cap="flat" cmpd="sng" algn="ctr">
                      <a:solidFill>
                        <a:srgbClr val="C9D1DE"/>
                      </a:solidFill>
                      <a:prstDash val="solid"/>
                      <a:round/>
                      <a:headEnd type="none" w="med" len="med"/>
                      <a:tailEnd type="none" w="med" len="med"/>
                    </a:lnL>
                    <a:lnR w="12700" cap="flat" cmpd="sng" algn="ctr">
                      <a:solidFill>
                        <a:srgbClr val="C9D1DE"/>
                      </a:solidFill>
                      <a:prstDash val="solid"/>
                      <a:round/>
                      <a:headEnd type="none" w="med" len="med"/>
                      <a:tailEnd type="none" w="med" len="med"/>
                    </a:lnR>
                    <a:lnT w="12700" cap="flat" cmpd="sng" algn="ctr">
                      <a:solidFill>
                        <a:srgbClr val="C9D1DE"/>
                      </a:solidFill>
                      <a:prstDash val="solid"/>
                      <a:round/>
                      <a:headEnd type="none" w="med" len="med"/>
                      <a:tailEnd type="none" w="med" len="med"/>
                    </a:lnT>
                    <a:lnB w="12700" cap="flat" cmpd="sng" algn="ctr">
                      <a:solidFill>
                        <a:srgbClr val="C9D1DE"/>
                      </a:solidFill>
                      <a:prstDash val="solid"/>
                      <a:round/>
                      <a:headEnd type="none" w="med" len="med"/>
                      <a:tailEnd type="none" w="med" len="med"/>
                    </a:lnB>
                    <a:solidFill>
                      <a:srgbClr val="FFFFFF"/>
                    </a:solidFill>
                  </a:tcPr>
                </a:tc>
              </a:tr>
            </a:tbl>
          </a:graphicData>
        </a:graphic>
      </p:graphicFrame>
      <p:sp>
        <p:nvSpPr>
          <p:cNvPr id="4" name="txt_569"/>
          <p:cNvSpPr txBox="1"/>
          <p:nvPr/>
        </p:nvSpPr>
        <p:spPr>
          <a:xfrm>
            <a:off x="457200" y="3657600"/>
            <a:ext cx="8229600" cy="731520"/>
          </a:xfrm>
          <a:prstGeom prst="rect">
            <a:avLst/>
          </a:prstGeom>
          <a:noFill/>
          <a:ln/>
        </p:spPr>
        <p:txBody>
          <a:bodyPr wrap="square" lIns="0" tIns="0" rIns="0" bIns="0" rtlCol="0" anchor="t"/>
          <a:lstStyle/>
          <a:p>
            <a:pPr indent="0" marL="0">
              <a:buNone/>
            </a:pPr>
            <a:r>
              <a:rPr lang="en-US" sz="1500" b="1" dirty="0">
                <a:solidFill>
                  <a:schemeClr val="tx1"/>
                </a:solidFill>
              </a:rPr>
              <a:t>Higher tier students must know these without a calculator. </a:t>
            </a:r>
            <a:pPr indent="0" marL="0">
              <a:buNone/>
            </a:pPr>
            <a:r>
              <a:rPr lang="en-US" sz="1500" dirty="0">
                <a:solidFill>
                  <a:schemeClr val="tx1"/>
                </a:solidFill>
              </a:rPr>
              <a:t>Tip: the sin row counts up √0/2, √1/2, √2/2, √3/2, √4/2, and the cos row is the same list backwards.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Exam style question</a:t>
            </a:r>
            <a:endParaRPr lang="en-US" sz="3200" dirty="0"/>
          </a:p>
        </p:txBody>
      </p:sp>
      <p:sp>
        <p:nvSpPr>
          <p:cNvPr id="3" name="poly_570"/>
          <p:cNvSpPr/>
          <p:nvPr/>
        </p:nvSpPr>
        <p:spPr>
          <a:xfrm>
            <a:off x="685800" y="2926080"/>
            <a:ext cx="3108960" cy="1005840"/>
          </a:xfrm>
          <a:custGeom>
            <a:avLst/>
            <a:gdLst/>
            <a:ahLst/>
            <a:cxnLst/>
            <a:rect l="l" t="t" r="r" b="b"/>
            <a:pathLst>
              <a:path w="3108960" h="1005840">
                <a:moveTo>
                  <a:pt x="3108960" y="1005840"/>
                </a:moveTo>
                <a:lnTo>
                  <a:pt x="0" y="1005840"/>
                </a:lnTo>
                <a:lnTo>
                  <a:pt x="3108960" y="0"/>
                </a:lnTo>
                <a:close/>
              </a:path>
            </a:pathLst>
          </a:custGeom>
          <a:solidFill>
            <a:srgbClr val="EEF2F8"/>
          </a:solidFill>
          <a:ln/>
        </p:spPr>
      </p:sp>
      <p:sp>
        <p:nvSpPr>
          <p:cNvPr id="4" name="line_571"/>
          <p:cNvSpPr/>
          <p:nvPr/>
        </p:nvSpPr>
        <p:spPr>
          <a:xfrm>
            <a:off x="685800" y="3931920"/>
            <a:ext cx="3108960" cy="914"/>
          </a:xfrm>
          <a:prstGeom prst="line">
            <a:avLst/>
          </a:prstGeom>
          <a:noFill/>
          <a:ln w="50800">
            <a:solidFill>
              <a:srgbClr val="17A398"/>
            </a:solidFill>
            <a:prstDash val="solid"/>
          </a:ln>
        </p:spPr>
      </p:sp>
      <p:sp>
        <p:nvSpPr>
          <p:cNvPr id="5" name="line_572"/>
          <p:cNvSpPr/>
          <p:nvPr/>
        </p:nvSpPr>
        <p:spPr>
          <a:xfrm>
            <a:off x="3794760" y="2926080"/>
            <a:ext cx="914" cy="1005840"/>
          </a:xfrm>
          <a:prstGeom prst="line">
            <a:avLst/>
          </a:prstGeom>
          <a:noFill/>
          <a:ln w="50800">
            <a:solidFill>
              <a:srgbClr val="7B3FA0"/>
            </a:solidFill>
            <a:prstDash val="solid"/>
          </a:ln>
        </p:spPr>
      </p:sp>
      <p:sp>
        <p:nvSpPr>
          <p:cNvPr id="6" name="line_573"/>
          <p:cNvSpPr/>
          <p:nvPr/>
        </p:nvSpPr>
        <p:spPr>
          <a:xfrm flipV="1">
            <a:off x="685800" y="2926080"/>
            <a:ext cx="3108960" cy="1005840"/>
          </a:xfrm>
          <a:prstGeom prst="line">
            <a:avLst/>
          </a:prstGeom>
          <a:noFill/>
          <a:ln w="50800">
            <a:solidFill>
              <a:srgbClr val="E4572E"/>
            </a:solidFill>
            <a:prstDash val="solid"/>
          </a:ln>
        </p:spPr>
      </p:sp>
      <p:sp>
        <p:nvSpPr>
          <p:cNvPr id="7" name="poly_574"/>
          <p:cNvSpPr/>
          <p:nvPr/>
        </p:nvSpPr>
        <p:spPr>
          <a:xfrm>
            <a:off x="3666744" y="3803904"/>
            <a:ext cx="128016" cy="128016"/>
          </a:xfrm>
          <a:custGeom>
            <a:avLst/>
            <a:gdLst/>
            <a:ahLst/>
            <a:cxnLst/>
            <a:rect l="l" t="t" r="r" b="b"/>
            <a:pathLst>
              <a:path w="128016" h="128016">
                <a:moveTo>
                  <a:pt x="0" y="128016"/>
                </a:moveTo>
                <a:lnTo>
                  <a:pt x="0" y="0"/>
                </a:lnTo>
                <a:lnTo>
                  <a:pt x="128016" y="0"/>
                </a:lnTo>
              </a:path>
            </a:pathLst>
          </a:custGeom>
          <a:ln w="15875">
            <a:solidFill>
              <a:srgbClr val="1B2A41"/>
            </a:solidFill>
            <a:prstDash val="solid"/>
          </a:ln>
        </p:spPr>
      </p:sp>
      <p:sp>
        <p:nvSpPr>
          <p:cNvPr id="8" name="poly_575"/>
          <p:cNvSpPr/>
          <p:nvPr/>
        </p:nvSpPr>
        <p:spPr>
          <a:xfrm>
            <a:off x="1468801" y="3678596"/>
            <a:ext cx="39959" cy="253324"/>
          </a:xfrm>
          <a:custGeom>
            <a:avLst/>
            <a:gdLst/>
            <a:ahLst/>
            <a:cxnLst/>
            <a:rect l="l" t="t" r="r" b="b"/>
            <a:pathLst>
              <a:path w="39959" h="253324">
                <a:moveTo>
                  <a:pt x="39959" y="253324"/>
                </a:moveTo>
                <a:lnTo>
                  <a:pt x="39802" y="237231"/>
                </a:lnTo>
                <a:lnTo>
                  <a:pt x="39330" y="221144"/>
                </a:lnTo>
                <a:lnTo>
                  <a:pt x="38543" y="205069"/>
                </a:lnTo>
                <a:lnTo>
                  <a:pt x="37443" y="189013"/>
                </a:lnTo>
                <a:lnTo>
                  <a:pt x="36028" y="172982"/>
                </a:lnTo>
                <a:lnTo>
                  <a:pt x="34300" y="156981"/>
                </a:lnTo>
                <a:lnTo>
                  <a:pt x="32260" y="141017"/>
                </a:lnTo>
                <a:lnTo>
                  <a:pt x="29908" y="125096"/>
                </a:lnTo>
                <a:lnTo>
                  <a:pt x="27245" y="109224"/>
                </a:lnTo>
                <a:lnTo>
                  <a:pt x="24272" y="93407"/>
                </a:lnTo>
                <a:lnTo>
                  <a:pt x="20991" y="77651"/>
                </a:lnTo>
                <a:lnTo>
                  <a:pt x="17402" y="61963"/>
                </a:lnTo>
                <a:lnTo>
                  <a:pt x="13507" y="46347"/>
                </a:lnTo>
                <a:lnTo>
                  <a:pt x="9307" y="30811"/>
                </a:lnTo>
                <a:lnTo>
                  <a:pt x="4804" y="15360"/>
                </a:lnTo>
                <a:lnTo>
                  <a:pt x="0" y="0"/>
                </a:lnTo>
              </a:path>
            </a:pathLst>
          </a:custGeom>
          <a:ln w="19050">
            <a:solidFill>
              <a:srgbClr val="1B2A41"/>
            </a:solidFill>
            <a:prstDash val="solid"/>
          </a:ln>
        </p:spPr>
      </p:sp>
      <p:sp>
        <p:nvSpPr>
          <p:cNvPr id="9" name="lbl_576"/>
          <p:cNvSpPr txBox="1"/>
          <p:nvPr/>
        </p:nvSpPr>
        <p:spPr>
          <a:xfrm>
            <a:off x="963185" y="3924558"/>
            <a:ext cx="2011680" cy="365760"/>
          </a:xfrm>
          <a:prstGeom prst="rect">
            <a:avLst/>
          </a:prstGeom>
          <a:noFill/>
          <a:ln/>
        </p:spPr>
        <p:txBody>
          <a:bodyPr wrap="square" lIns="0" tIns="0" rIns="0" bIns="0" rtlCol="0" anchor="ctr"/>
          <a:lstStyle/>
          <a:p>
            <a:pPr algn="ctr" indent="0" marL="0">
              <a:buNone/>
            </a:pPr>
            <a:r>
              <a:rPr lang="en-US" sz="1600" b="1" dirty="0">
                <a:solidFill>
                  <a:srgbClr val="17A398"/>
                </a:solidFill>
                <a:latin typeface="Cambria" pitchFamily="34" charset="0"/>
                <a:ea typeface="Cambria" pitchFamily="34" charset="-122"/>
                <a:cs typeface="Cambria" pitchFamily="34" charset="-120"/>
              </a:rPr>
              <a:t>6 m</a:t>
            </a:r>
            <a:endParaRPr lang="en-US" sz="1600" dirty="0"/>
          </a:p>
        </p:txBody>
      </p:sp>
      <p:sp>
        <p:nvSpPr>
          <p:cNvPr id="10" name="lbl_577"/>
          <p:cNvSpPr txBox="1"/>
          <p:nvPr/>
        </p:nvSpPr>
        <p:spPr>
          <a:xfrm>
            <a:off x="3204146" y="3178951"/>
            <a:ext cx="2011680" cy="365760"/>
          </a:xfrm>
          <a:prstGeom prst="rect">
            <a:avLst/>
          </a:prstGeom>
          <a:noFill/>
          <a:ln/>
        </p:spPr>
        <p:txBody>
          <a:bodyPr wrap="square" lIns="0" tIns="0" rIns="0" bIns="0" rtlCol="0" anchor="ctr"/>
          <a:lstStyle/>
          <a:p>
            <a:pPr algn="ctr" indent="0" marL="0">
              <a:buNone/>
            </a:pPr>
            <a:r>
              <a:rPr lang="en-US" sz="1600" b="1" dirty="0">
                <a:solidFill>
                  <a:srgbClr val="7B3FA0"/>
                </a:solidFill>
                <a:latin typeface="Cambria" pitchFamily="34" charset="0"/>
                <a:ea typeface="Cambria" pitchFamily="34" charset="-122"/>
                <a:cs typeface="Cambria" pitchFamily="34" charset="-120"/>
              </a:rPr>
              <a:t>0.9 m</a:t>
            </a:r>
            <a:endParaRPr lang="en-US" sz="1600" dirty="0"/>
          </a:p>
        </p:txBody>
      </p:sp>
      <p:sp>
        <p:nvSpPr>
          <p:cNvPr id="11" name="txt_578"/>
          <p:cNvSpPr txBox="1"/>
          <p:nvPr/>
        </p:nvSpPr>
        <p:spPr>
          <a:xfrm>
            <a:off x="685800" y="4343400"/>
            <a:ext cx="3108960" cy="274320"/>
          </a:xfrm>
          <a:prstGeom prst="rect">
            <a:avLst/>
          </a:prstGeom>
          <a:noFill/>
          <a:ln/>
        </p:spPr>
        <p:txBody>
          <a:bodyPr wrap="square" lIns="0" tIns="0" rIns="0" bIns="0" rtlCol="0" anchor="t"/>
          <a:lstStyle/>
          <a:p>
            <a:pPr indent="0" marL="0">
              <a:buNone/>
            </a:pPr>
            <a:r>
              <a:rPr lang="en-US" sz="1200" dirty="0">
                <a:solidFill>
                  <a:schemeClr val="tx2"/>
                </a:solidFill>
              </a:rPr>
              <a:t>Ramp (not to scale)</a:t>
            </a:r>
            <a:endParaRPr lang="en-US" sz="1200" dirty="0"/>
          </a:p>
        </p:txBody>
      </p:sp>
      <p:sp>
        <p:nvSpPr>
          <p:cNvPr id="12" name="card_579"/>
          <p:cNvSpPr/>
          <p:nvPr/>
        </p:nvSpPr>
        <p:spPr>
          <a:xfrm>
            <a:off x="4480560" y="1188720"/>
            <a:ext cx="4206240" cy="3291840"/>
          </a:xfrm>
          <a:prstGeom prst="roundRect">
            <a:avLst>
              <a:gd name="adj" fmla="val 3333"/>
            </a:avLst>
          </a:prstGeom>
          <a:solidFill>
            <a:schemeClr val="bg2"/>
          </a:solidFill>
          <a:ln/>
        </p:spPr>
      </p:sp>
      <p:sp>
        <p:nvSpPr>
          <p:cNvPr id="13" name="txt_580"/>
          <p:cNvSpPr txBox="1"/>
          <p:nvPr/>
        </p:nvSpPr>
        <p:spPr>
          <a:xfrm>
            <a:off x="4709160" y="1325880"/>
            <a:ext cx="3749040" cy="2560320"/>
          </a:xfrm>
          <a:prstGeom prst="rect">
            <a:avLst/>
          </a:prstGeom>
          <a:noFill/>
          <a:ln/>
        </p:spPr>
        <p:txBody>
          <a:bodyPr wrap="square" lIns="0" tIns="0" rIns="0" bIns="0" rtlCol="0" anchor="t"/>
          <a:lstStyle/>
          <a:p>
            <a:pPr indent="0" marL="0">
              <a:buNone/>
            </a:pPr>
            <a:r>
              <a:rPr lang="en-US" sz="1600" dirty="0">
                <a:solidFill>
                  <a:schemeClr val="tx1"/>
                </a:solidFill>
              </a:rPr>
              <a:t>A wheelchair ramp rises 0.9 m over a horizontal distance of 6 m.</a:t>
            </a:r>
            <a:endParaRPr lang="en-US" sz="1600" dirty="0"/>
          </a:p>
          <a:p>
            <a:pPr indent="0" marL="0">
              <a:buNone/>
            </a:pPr>
            <a:endParaRPr lang="en-US" sz="1600" dirty="0"/>
          </a:p>
          <a:p>
            <a:pPr indent="0" marL="0">
              <a:buNone/>
            </a:pPr>
            <a:r>
              <a:rPr lang="en-US" sz="1600" dirty="0">
                <a:solidFill>
                  <a:schemeClr val="tx1"/>
                </a:solidFill>
              </a:rPr>
              <a:t>Guidance says the angle between a ramp and the ground must be less than 10°.</a:t>
            </a:r>
            <a:endParaRPr lang="en-US" sz="1600" dirty="0"/>
          </a:p>
          <a:p>
            <a:pPr indent="0" marL="0">
              <a:buNone/>
            </a:pPr>
            <a:endParaRPr lang="en-US" sz="1600" dirty="0"/>
          </a:p>
          <a:p>
            <a:pPr indent="0" marL="0">
              <a:buNone/>
            </a:pPr>
            <a:r>
              <a:rPr lang="en-US" sz="1600" dirty="0">
                <a:solidFill>
                  <a:schemeClr val="tx1"/>
                </a:solidFill>
              </a:rPr>
              <a:t>Does this ramp meet the guidance? You must show your working.</a:t>
            </a:r>
            <a:endParaRPr lang="en-US" sz="1600" dirty="0"/>
          </a:p>
        </p:txBody>
      </p:sp>
      <p:sp>
        <p:nvSpPr>
          <p:cNvPr id="14" name="txt_581"/>
          <p:cNvSpPr txBox="1"/>
          <p:nvPr/>
        </p:nvSpPr>
        <p:spPr>
          <a:xfrm>
            <a:off x="4709160" y="3931920"/>
            <a:ext cx="3749040" cy="365760"/>
          </a:xfrm>
          <a:prstGeom prst="rect">
            <a:avLst/>
          </a:prstGeom>
          <a:noFill/>
          <a:ln/>
        </p:spPr>
        <p:txBody>
          <a:bodyPr wrap="square" lIns="0" tIns="0" rIns="0" bIns="0" rtlCol="0" anchor="t"/>
          <a:lstStyle/>
          <a:p>
            <a:pPr algn="r" indent="0" marL="0">
              <a:buNone/>
            </a:pPr>
            <a:r>
              <a:rPr lang="en-US" sz="1500" b="1" dirty="0">
                <a:solidFill>
                  <a:schemeClr val="tx1"/>
                </a:solidFill>
              </a:rPr>
              <a:t>(3 marks)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Exam style question: mark scheme</a:t>
            </a:r>
            <a:endParaRPr lang="en-US" sz="3200" dirty="0"/>
          </a:p>
        </p:txBody>
      </p:sp>
      <p:sp>
        <p:nvSpPr>
          <p:cNvPr id="3" name="poly_582"/>
          <p:cNvSpPr/>
          <p:nvPr/>
        </p:nvSpPr>
        <p:spPr>
          <a:xfrm>
            <a:off x="685800" y="2926080"/>
            <a:ext cx="3108960" cy="1005840"/>
          </a:xfrm>
          <a:custGeom>
            <a:avLst/>
            <a:gdLst/>
            <a:ahLst/>
            <a:cxnLst/>
            <a:rect l="l" t="t" r="r" b="b"/>
            <a:pathLst>
              <a:path w="3108960" h="1005840">
                <a:moveTo>
                  <a:pt x="3108960" y="1005840"/>
                </a:moveTo>
                <a:lnTo>
                  <a:pt x="0" y="1005840"/>
                </a:lnTo>
                <a:lnTo>
                  <a:pt x="3108960" y="0"/>
                </a:lnTo>
                <a:close/>
              </a:path>
            </a:pathLst>
          </a:custGeom>
          <a:solidFill>
            <a:srgbClr val="EEF2F8"/>
          </a:solidFill>
          <a:ln/>
        </p:spPr>
      </p:sp>
      <p:sp>
        <p:nvSpPr>
          <p:cNvPr id="4" name="line_583"/>
          <p:cNvSpPr/>
          <p:nvPr/>
        </p:nvSpPr>
        <p:spPr>
          <a:xfrm>
            <a:off x="685800" y="3931920"/>
            <a:ext cx="3108960" cy="914"/>
          </a:xfrm>
          <a:prstGeom prst="line">
            <a:avLst/>
          </a:prstGeom>
          <a:noFill/>
          <a:ln w="50800">
            <a:solidFill>
              <a:srgbClr val="17A398"/>
            </a:solidFill>
            <a:prstDash val="solid"/>
          </a:ln>
        </p:spPr>
      </p:sp>
      <p:sp>
        <p:nvSpPr>
          <p:cNvPr id="5" name="line_584"/>
          <p:cNvSpPr/>
          <p:nvPr/>
        </p:nvSpPr>
        <p:spPr>
          <a:xfrm>
            <a:off x="3794760" y="2926080"/>
            <a:ext cx="914" cy="1005840"/>
          </a:xfrm>
          <a:prstGeom prst="line">
            <a:avLst/>
          </a:prstGeom>
          <a:noFill/>
          <a:ln w="50800">
            <a:solidFill>
              <a:srgbClr val="7B3FA0"/>
            </a:solidFill>
            <a:prstDash val="solid"/>
          </a:ln>
        </p:spPr>
      </p:sp>
      <p:sp>
        <p:nvSpPr>
          <p:cNvPr id="6" name="line_585"/>
          <p:cNvSpPr/>
          <p:nvPr/>
        </p:nvSpPr>
        <p:spPr>
          <a:xfrm flipV="1">
            <a:off x="685800" y="2926080"/>
            <a:ext cx="3108960" cy="1005840"/>
          </a:xfrm>
          <a:prstGeom prst="line">
            <a:avLst/>
          </a:prstGeom>
          <a:noFill/>
          <a:ln w="50800">
            <a:solidFill>
              <a:srgbClr val="E4572E"/>
            </a:solidFill>
            <a:prstDash val="solid"/>
          </a:ln>
        </p:spPr>
      </p:sp>
      <p:sp>
        <p:nvSpPr>
          <p:cNvPr id="7" name="poly_586"/>
          <p:cNvSpPr/>
          <p:nvPr/>
        </p:nvSpPr>
        <p:spPr>
          <a:xfrm>
            <a:off x="3666744" y="3803904"/>
            <a:ext cx="128016" cy="128016"/>
          </a:xfrm>
          <a:custGeom>
            <a:avLst/>
            <a:gdLst/>
            <a:ahLst/>
            <a:cxnLst/>
            <a:rect l="l" t="t" r="r" b="b"/>
            <a:pathLst>
              <a:path w="128016" h="128016">
                <a:moveTo>
                  <a:pt x="0" y="128016"/>
                </a:moveTo>
                <a:lnTo>
                  <a:pt x="0" y="0"/>
                </a:lnTo>
                <a:lnTo>
                  <a:pt x="128016" y="0"/>
                </a:lnTo>
              </a:path>
            </a:pathLst>
          </a:custGeom>
          <a:ln w="15875">
            <a:solidFill>
              <a:srgbClr val="1B2A41"/>
            </a:solidFill>
            <a:prstDash val="solid"/>
          </a:ln>
        </p:spPr>
      </p:sp>
      <p:sp>
        <p:nvSpPr>
          <p:cNvPr id="8" name="poly_587"/>
          <p:cNvSpPr/>
          <p:nvPr/>
        </p:nvSpPr>
        <p:spPr>
          <a:xfrm>
            <a:off x="1468801" y="3678596"/>
            <a:ext cx="39959" cy="253324"/>
          </a:xfrm>
          <a:custGeom>
            <a:avLst/>
            <a:gdLst/>
            <a:ahLst/>
            <a:cxnLst/>
            <a:rect l="l" t="t" r="r" b="b"/>
            <a:pathLst>
              <a:path w="39959" h="253324">
                <a:moveTo>
                  <a:pt x="39959" y="253324"/>
                </a:moveTo>
                <a:lnTo>
                  <a:pt x="39802" y="237231"/>
                </a:lnTo>
                <a:lnTo>
                  <a:pt x="39330" y="221144"/>
                </a:lnTo>
                <a:lnTo>
                  <a:pt x="38543" y="205069"/>
                </a:lnTo>
                <a:lnTo>
                  <a:pt x="37443" y="189013"/>
                </a:lnTo>
                <a:lnTo>
                  <a:pt x="36028" y="172982"/>
                </a:lnTo>
                <a:lnTo>
                  <a:pt x="34300" y="156981"/>
                </a:lnTo>
                <a:lnTo>
                  <a:pt x="32260" y="141017"/>
                </a:lnTo>
                <a:lnTo>
                  <a:pt x="29908" y="125096"/>
                </a:lnTo>
                <a:lnTo>
                  <a:pt x="27245" y="109224"/>
                </a:lnTo>
                <a:lnTo>
                  <a:pt x="24272" y="93407"/>
                </a:lnTo>
                <a:lnTo>
                  <a:pt x="20991" y="77651"/>
                </a:lnTo>
                <a:lnTo>
                  <a:pt x="17402" y="61963"/>
                </a:lnTo>
                <a:lnTo>
                  <a:pt x="13507" y="46347"/>
                </a:lnTo>
                <a:lnTo>
                  <a:pt x="9307" y="30811"/>
                </a:lnTo>
                <a:lnTo>
                  <a:pt x="4804" y="15360"/>
                </a:lnTo>
                <a:lnTo>
                  <a:pt x="0" y="0"/>
                </a:lnTo>
              </a:path>
            </a:pathLst>
          </a:custGeom>
          <a:ln w="19050">
            <a:solidFill>
              <a:srgbClr val="1B2A41"/>
            </a:solidFill>
            <a:prstDash val="solid"/>
          </a:ln>
        </p:spPr>
      </p:sp>
      <p:sp>
        <p:nvSpPr>
          <p:cNvPr id="9" name="lbl_588"/>
          <p:cNvSpPr txBox="1"/>
          <p:nvPr/>
        </p:nvSpPr>
        <p:spPr>
          <a:xfrm>
            <a:off x="963185" y="3924558"/>
            <a:ext cx="2011680" cy="365760"/>
          </a:xfrm>
          <a:prstGeom prst="rect">
            <a:avLst/>
          </a:prstGeom>
          <a:noFill/>
          <a:ln/>
        </p:spPr>
        <p:txBody>
          <a:bodyPr wrap="square" lIns="0" tIns="0" rIns="0" bIns="0" rtlCol="0" anchor="ctr"/>
          <a:lstStyle/>
          <a:p>
            <a:pPr algn="ctr" indent="0" marL="0">
              <a:buNone/>
            </a:pPr>
            <a:r>
              <a:rPr lang="en-US" sz="1600" b="1" dirty="0">
                <a:solidFill>
                  <a:srgbClr val="17A398"/>
                </a:solidFill>
                <a:latin typeface="Cambria" pitchFamily="34" charset="0"/>
                <a:ea typeface="Cambria" pitchFamily="34" charset="-122"/>
                <a:cs typeface="Cambria" pitchFamily="34" charset="-120"/>
              </a:rPr>
              <a:t>6 m</a:t>
            </a:r>
            <a:endParaRPr lang="en-US" sz="1600" dirty="0"/>
          </a:p>
        </p:txBody>
      </p:sp>
      <p:sp>
        <p:nvSpPr>
          <p:cNvPr id="10" name="lbl_589"/>
          <p:cNvSpPr txBox="1"/>
          <p:nvPr/>
        </p:nvSpPr>
        <p:spPr>
          <a:xfrm>
            <a:off x="3204146" y="3178951"/>
            <a:ext cx="2011680" cy="365760"/>
          </a:xfrm>
          <a:prstGeom prst="rect">
            <a:avLst/>
          </a:prstGeom>
          <a:noFill/>
          <a:ln/>
        </p:spPr>
        <p:txBody>
          <a:bodyPr wrap="square" lIns="0" tIns="0" rIns="0" bIns="0" rtlCol="0" anchor="ctr"/>
          <a:lstStyle/>
          <a:p>
            <a:pPr algn="ctr" indent="0" marL="0">
              <a:buNone/>
            </a:pPr>
            <a:r>
              <a:rPr lang="en-US" sz="1600" b="1" dirty="0">
                <a:solidFill>
                  <a:srgbClr val="7B3FA0"/>
                </a:solidFill>
                <a:latin typeface="Cambria" pitchFamily="34" charset="0"/>
                <a:ea typeface="Cambria" pitchFamily="34" charset="-122"/>
                <a:cs typeface="Cambria" pitchFamily="34" charset="-120"/>
              </a:rPr>
              <a:t>0.9 m</a:t>
            </a:r>
            <a:endParaRPr lang="en-US" sz="1600" dirty="0"/>
          </a:p>
        </p:txBody>
      </p:sp>
      <p:sp>
        <p:nvSpPr>
          <p:cNvPr id="11" name="lbl_590"/>
          <p:cNvSpPr txBox="1"/>
          <p:nvPr/>
        </p:nvSpPr>
        <p:spPr>
          <a:xfrm>
            <a:off x="777240" y="3584448"/>
            <a:ext cx="2011680" cy="365760"/>
          </a:xfrm>
          <a:prstGeom prst="rect">
            <a:avLst/>
          </a:prstGeom>
          <a:noFill/>
          <a:ln/>
        </p:spPr>
        <p:txBody>
          <a:bodyPr wrap="square" lIns="0" tIns="0" rIns="0" bIns="0" rtlCol="0" anchor="ctr"/>
          <a:lstStyle/>
          <a:p>
            <a:pPr algn="ctr" indent="0" marL="0">
              <a:buNone/>
            </a:pPr>
            <a:r>
              <a:rPr lang="en-US" sz="1600" b="1" dirty="0">
                <a:solidFill>
                  <a:srgbClr val="1B2A41"/>
                </a:solidFill>
                <a:latin typeface="Cambria" pitchFamily="34" charset="0"/>
                <a:ea typeface="Cambria" pitchFamily="34" charset="-122"/>
                <a:cs typeface="Cambria" pitchFamily="34" charset="-120"/>
              </a:rPr>
              <a:t>θ</a:t>
            </a:r>
            <a:endParaRPr lang="en-US" sz="1600" dirty="0"/>
          </a:p>
        </p:txBody>
      </p:sp>
      <p:sp>
        <p:nvSpPr>
          <p:cNvPr id="12" name="txt_591"/>
          <p:cNvSpPr txBox="1"/>
          <p:nvPr/>
        </p:nvSpPr>
        <p:spPr>
          <a:xfrm>
            <a:off x="685800" y="4343400"/>
            <a:ext cx="3108960" cy="274320"/>
          </a:xfrm>
          <a:prstGeom prst="rect">
            <a:avLst/>
          </a:prstGeom>
          <a:noFill/>
          <a:ln/>
        </p:spPr>
        <p:txBody>
          <a:bodyPr wrap="square" lIns="0" tIns="0" rIns="0" bIns="0" rtlCol="0" anchor="t"/>
          <a:lstStyle/>
          <a:p>
            <a:pPr indent="0" marL="0">
              <a:buNone/>
            </a:pPr>
            <a:r>
              <a:rPr lang="en-US" sz="1200" dirty="0">
                <a:solidFill>
                  <a:schemeClr val="tx2"/>
                </a:solidFill>
              </a:rPr>
              <a:t>Ramp (not to scale)</a:t>
            </a:r>
            <a:endParaRPr lang="en-US" sz="1200" dirty="0"/>
          </a:p>
        </p:txBody>
      </p:sp>
      <p:sp>
        <p:nvSpPr>
          <p:cNvPr id="13" name="card_592"/>
          <p:cNvSpPr/>
          <p:nvPr/>
        </p:nvSpPr>
        <p:spPr>
          <a:xfrm>
            <a:off x="4480560" y="1188720"/>
            <a:ext cx="4206240" cy="3291840"/>
          </a:xfrm>
          <a:prstGeom prst="roundRect">
            <a:avLst>
              <a:gd name="adj" fmla="val 3333"/>
            </a:avLst>
          </a:prstGeom>
          <a:solidFill>
            <a:schemeClr val="bg2"/>
          </a:solidFill>
          <a:ln/>
        </p:spPr>
      </p:sp>
      <p:sp>
        <p:nvSpPr>
          <p:cNvPr id="14" name="badge_593"/>
          <p:cNvSpPr/>
          <p:nvPr/>
        </p:nvSpPr>
        <p:spPr>
          <a:xfrm>
            <a:off x="4663440" y="1517904"/>
            <a:ext cx="457200" cy="457200"/>
          </a:xfrm>
          <a:prstGeom prst="ellipse">
            <a:avLst/>
          </a:prstGeom>
          <a:solidFill>
            <a:schemeClr val="accent4"/>
          </a:solidFill>
          <a:ln/>
        </p:spPr>
      </p:sp>
      <p:sp>
        <p:nvSpPr>
          <p:cNvPr id="15" name="badgeTxt_594"/>
          <p:cNvSpPr txBox="1"/>
          <p:nvPr/>
        </p:nvSpPr>
        <p:spPr>
          <a:xfrm>
            <a:off x="4663440" y="1517904"/>
            <a:ext cx="457200" cy="457200"/>
          </a:xfrm>
          <a:prstGeom prst="rect">
            <a:avLst/>
          </a:prstGeom>
          <a:noFill/>
          <a:ln/>
        </p:spPr>
        <p:txBody>
          <a:bodyPr wrap="square" lIns="0" tIns="0" rIns="0" bIns="0" rtlCol="0" anchor="ctr"/>
          <a:lstStyle/>
          <a:p>
            <a:pPr algn="ctr" indent="0" marL="0">
              <a:buNone/>
            </a:pPr>
            <a:r>
              <a:rPr lang="en-US" sz="1200" b="1" dirty="0">
                <a:solidFill>
                  <a:schemeClr val="bg1"/>
                </a:solidFill>
              </a:rPr>
              <a:t>M1</a:t>
            </a:r>
            <a:endParaRPr lang="en-US" sz="1200" dirty="0"/>
          </a:p>
        </p:txBody>
      </p:sp>
      <p:sp>
        <p:nvSpPr>
          <p:cNvPr id="16" name="txt_595"/>
          <p:cNvSpPr txBox="1"/>
          <p:nvPr/>
        </p:nvSpPr>
        <p:spPr>
          <a:xfrm>
            <a:off x="5303520" y="1463040"/>
            <a:ext cx="3246120" cy="566928"/>
          </a:xfrm>
          <a:prstGeom prst="rect">
            <a:avLst/>
          </a:prstGeom>
          <a:noFill/>
          <a:ln/>
        </p:spPr>
        <p:txBody>
          <a:bodyPr wrap="square" lIns="0" tIns="0" rIns="0" bIns="0" rtlCol="0" anchor="ctr"/>
          <a:lstStyle/>
          <a:p>
            <a:pPr indent="0" marL="0">
              <a:buNone/>
            </a:pPr>
            <a:r>
              <a:rPr lang="en-US" sz="1700" dirty="0">
                <a:solidFill>
                  <a:schemeClr val="tx1"/>
                </a:solidFill>
              </a:rPr>
              <a:t>tan θ = 0.9 ÷ 6</a:t>
            </a:r>
            <a:endParaRPr lang="en-US" sz="1700" dirty="0"/>
          </a:p>
        </p:txBody>
      </p:sp>
      <p:sp>
        <p:nvSpPr>
          <p:cNvPr id="17" name="badge_596"/>
          <p:cNvSpPr/>
          <p:nvPr/>
        </p:nvSpPr>
        <p:spPr>
          <a:xfrm>
            <a:off x="4663440" y="2386584"/>
            <a:ext cx="457200" cy="457200"/>
          </a:xfrm>
          <a:prstGeom prst="ellipse">
            <a:avLst/>
          </a:prstGeom>
          <a:solidFill>
            <a:schemeClr val="accent4"/>
          </a:solidFill>
          <a:ln/>
        </p:spPr>
      </p:sp>
      <p:sp>
        <p:nvSpPr>
          <p:cNvPr id="18" name="badgeTxt_597"/>
          <p:cNvSpPr txBox="1"/>
          <p:nvPr/>
        </p:nvSpPr>
        <p:spPr>
          <a:xfrm>
            <a:off x="4663440" y="2386584"/>
            <a:ext cx="457200" cy="457200"/>
          </a:xfrm>
          <a:prstGeom prst="rect">
            <a:avLst/>
          </a:prstGeom>
          <a:noFill/>
          <a:ln/>
        </p:spPr>
        <p:txBody>
          <a:bodyPr wrap="square" lIns="0" tIns="0" rIns="0" bIns="0" rtlCol="0" anchor="ctr"/>
          <a:lstStyle/>
          <a:p>
            <a:pPr algn="ctr" indent="0" marL="0">
              <a:buNone/>
            </a:pPr>
            <a:r>
              <a:rPr lang="en-US" sz="1200" b="1" dirty="0">
                <a:solidFill>
                  <a:schemeClr val="bg1"/>
                </a:solidFill>
              </a:rPr>
              <a:t>A1</a:t>
            </a:r>
            <a:endParaRPr lang="en-US" sz="1200" dirty="0"/>
          </a:p>
        </p:txBody>
      </p:sp>
      <p:sp>
        <p:nvSpPr>
          <p:cNvPr id="19" name="txt_598"/>
          <p:cNvSpPr txBox="1"/>
          <p:nvPr/>
        </p:nvSpPr>
        <p:spPr>
          <a:xfrm>
            <a:off x="5303520" y="2331720"/>
            <a:ext cx="3246120" cy="566928"/>
          </a:xfrm>
          <a:prstGeom prst="rect">
            <a:avLst/>
          </a:prstGeom>
          <a:noFill/>
          <a:ln/>
        </p:spPr>
        <p:txBody>
          <a:bodyPr wrap="square" lIns="0" tIns="0" rIns="0" bIns="0" rtlCol="0" anchor="ctr"/>
          <a:lstStyle/>
          <a:p>
            <a:pPr indent="0" marL="0">
              <a:buNone/>
            </a:pPr>
            <a:r>
              <a:rPr lang="en-US" sz="1700" dirty="0">
                <a:solidFill>
                  <a:schemeClr val="tx1"/>
                </a:solidFill>
              </a:rPr>
              <a:t>θ = 8.5° (8.53...)</a:t>
            </a:r>
            <a:endParaRPr lang="en-US" sz="1700" dirty="0"/>
          </a:p>
        </p:txBody>
      </p:sp>
      <p:sp>
        <p:nvSpPr>
          <p:cNvPr id="20" name="badge_599"/>
          <p:cNvSpPr/>
          <p:nvPr/>
        </p:nvSpPr>
        <p:spPr>
          <a:xfrm>
            <a:off x="4663440" y="3255264"/>
            <a:ext cx="457200" cy="457200"/>
          </a:xfrm>
          <a:prstGeom prst="ellipse">
            <a:avLst/>
          </a:prstGeom>
          <a:solidFill>
            <a:schemeClr val="accent1"/>
          </a:solidFill>
          <a:ln/>
        </p:spPr>
      </p:sp>
      <p:sp>
        <p:nvSpPr>
          <p:cNvPr id="21" name="badgeTxt_600"/>
          <p:cNvSpPr txBox="1"/>
          <p:nvPr/>
        </p:nvSpPr>
        <p:spPr>
          <a:xfrm>
            <a:off x="4663440" y="3255264"/>
            <a:ext cx="457200" cy="457200"/>
          </a:xfrm>
          <a:prstGeom prst="rect">
            <a:avLst/>
          </a:prstGeom>
          <a:noFill/>
          <a:ln/>
        </p:spPr>
        <p:txBody>
          <a:bodyPr wrap="square" lIns="0" tIns="0" rIns="0" bIns="0" rtlCol="0" anchor="ctr"/>
          <a:lstStyle/>
          <a:p>
            <a:pPr algn="ctr" indent="0" marL="0">
              <a:buNone/>
            </a:pPr>
            <a:r>
              <a:rPr lang="en-US" sz="1200" b="1" dirty="0">
                <a:solidFill>
                  <a:schemeClr val="bg1"/>
                </a:solidFill>
              </a:rPr>
              <a:t>C1</a:t>
            </a:r>
            <a:endParaRPr lang="en-US" sz="1200" dirty="0"/>
          </a:p>
        </p:txBody>
      </p:sp>
      <p:sp>
        <p:nvSpPr>
          <p:cNvPr id="22" name="txt_601"/>
          <p:cNvSpPr txBox="1"/>
          <p:nvPr/>
        </p:nvSpPr>
        <p:spPr>
          <a:xfrm>
            <a:off x="5303520" y="3200400"/>
            <a:ext cx="3246120" cy="566928"/>
          </a:xfrm>
          <a:prstGeom prst="rect">
            <a:avLst/>
          </a:prstGeom>
          <a:noFill/>
          <a:ln/>
        </p:spPr>
        <p:txBody>
          <a:bodyPr wrap="square" lIns="0" tIns="0" rIns="0" bIns="0" rtlCol="0" anchor="ctr"/>
          <a:lstStyle/>
          <a:p>
            <a:pPr indent="0" marL="0">
              <a:buNone/>
            </a:pPr>
            <a:r>
              <a:rPr lang="en-US" sz="1700" dirty="0">
                <a:solidFill>
                  <a:schemeClr val="tx1"/>
                </a:solidFill>
              </a:rPr>
              <a:t>Yes, because 8.5° is less than 10°</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Common mistakes</a:t>
            </a:r>
            <a:endParaRPr lang="en-US" sz="3200" dirty="0"/>
          </a:p>
        </p:txBody>
      </p:sp>
      <p:sp>
        <p:nvSpPr>
          <p:cNvPr id="3" name="card_602"/>
          <p:cNvSpPr/>
          <p:nvPr/>
        </p:nvSpPr>
        <p:spPr>
          <a:xfrm>
            <a:off x="457200" y="1188720"/>
            <a:ext cx="3977640" cy="1463040"/>
          </a:xfrm>
          <a:prstGeom prst="roundRect">
            <a:avLst>
              <a:gd name="adj" fmla="val 7500"/>
            </a:avLst>
          </a:prstGeom>
          <a:solidFill>
            <a:schemeClr val="bg2"/>
          </a:solidFill>
          <a:ln/>
        </p:spPr>
      </p:sp>
      <p:sp>
        <p:nvSpPr>
          <p:cNvPr id="4" name="x_603"/>
          <p:cNvSpPr/>
          <p:nvPr/>
        </p:nvSpPr>
        <p:spPr>
          <a:xfrm>
            <a:off x="685800" y="1463040"/>
            <a:ext cx="502920" cy="502920"/>
          </a:xfrm>
          <a:prstGeom prst="ellipse">
            <a:avLst/>
          </a:prstGeom>
          <a:solidFill>
            <a:srgbClr val="E4572E"/>
          </a:solidFill>
          <a:ln/>
        </p:spPr>
      </p:sp>
      <p:sp>
        <p:nvSpPr>
          <p:cNvPr id="5" name="txt_604"/>
          <p:cNvSpPr txBox="1"/>
          <p:nvPr/>
        </p:nvSpPr>
        <p:spPr>
          <a:xfrm>
            <a:off x="685800" y="1463040"/>
            <a:ext cx="502920" cy="502920"/>
          </a:xfrm>
          <a:prstGeom prst="rect">
            <a:avLst/>
          </a:prstGeom>
          <a:noFill/>
          <a:ln/>
        </p:spPr>
        <p:txBody>
          <a:bodyPr wrap="square" lIns="0" tIns="0" rIns="0" bIns="0" rtlCol="0" anchor="ctr"/>
          <a:lstStyle/>
          <a:p>
            <a:pPr algn="ctr" indent="0" marL="0">
              <a:buNone/>
            </a:pPr>
            <a:r>
              <a:rPr lang="en-US" sz="2000" b="1" dirty="0">
                <a:solidFill>
                  <a:schemeClr val="bg1"/>
                </a:solidFill>
              </a:rPr>
              <a:t>✕</a:t>
            </a:r>
            <a:endParaRPr lang="en-US" sz="2000" dirty="0"/>
          </a:p>
        </p:txBody>
      </p:sp>
      <p:sp>
        <p:nvSpPr>
          <p:cNvPr id="6" name="txt_605"/>
          <p:cNvSpPr txBox="1"/>
          <p:nvPr/>
        </p:nvSpPr>
        <p:spPr>
          <a:xfrm>
            <a:off x="1371600" y="1389888"/>
            <a:ext cx="2926080" cy="502920"/>
          </a:xfrm>
          <a:prstGeom prst="rect">
            <a:avLst/>
          </a:prstGeom>
          <a:noFill/>
          <a:ln/>
        </p:spPr>
        <p:txBody>
          <a:bodyPr wrap="square" lIns="0" tIns="0" rIns="0" bIns="0" rtlCol="0" anchor="t"/>
          <a:lstStyle/>
          <a:p>
            <a:pPr indent="0" marL="0">
              <a:buNone/>
            </a:pPr>
            <a:r>
              <a:rPr lang="en-US" sz="1600" b="1" dirty="0">
                <a:solidFill>
                  <a:schemeClr val="tx1"/>
                </a:solidFill>
              </a:rPr>
              <a:t>Calculator in the wrong mode</a:t>
            </a:r>
            <a:endParaRPr lang="en-US" sz="1600" dirty="0"/>
          </a:p>
        </p:txBody>
      </p:sp>
      <p:sp>
        <p:nvSpPr>
          <p:cNvPr id="7" name="txt_606"/>
          <p:cNvSpPr txBox="1"/>
          <p:nvPr/>
        </p:nvSpPr>
        <p:spPr>
          <a:xfrm>
            <a:off x="1371600" y="1920240"/>
            <a:ext cx="2926080" cy="640080"/>
          </a:xfrm>
          <a:prstGeom prst="rect">
            <a:avLst/>
          </a:prstGeom>
          <a:noFill/>
          <a:ln/>
        </p:spPr>
        <p:txBody>
          <a:bodyPr wrap="square" lIns="0" tIns="0" rIns="0" bIns="0" rtlCol="0" anchor="t"/>
          <a:lstStyle/>
          <a:p>
            <a:pPr indent="0" marL="0">
              <a:buNone/>
            </a:pPr>
            <a:r>
              <a:rPr lang="en-US" sz="1400" dirty="0">
                <a:solidFill>
                  <a:schemeClr val="tx2"/>
                </a:solidFill>
              </a:rPr>
              <a:t>Check for D on the display. cos 40 should give 0.766</a:t>
            </a:r>
            <a:endParaRPr lang="en-US" sz="1400" dirty="0"/>
          </a:p>
        </p:txBody>
      </p:sp>
      <p:sp>
        <p:nvSpPr>
          <p:cNvPr id="8" name="card_607"/>
          <p:cNvSpPr/>
          <p:nvPr/>
        </p:nvSpPr>
        <p:spPr>
          <a:xfrm>
            <a:off x="4709160" y="1188720"/>
            <a:ext cx="3977640" cy="1463040"/>
          </a:xfrm>
          <a:prstGeom prst="roundRect">
            <a:avLst>
              <a:gd name="adj" fmla="val 7500"/>
            </a:avLst>
          </a:prstGeom>
          <a:solidFill>
            <a:schemeClr val="bg2"/>
          </a:solidFill>
          <a:ln/>
        </p:spPr>
      </p:sp>
      <p:sp>
        <p:nvSpPr>
          <p:cNvPr id="9" name="x_608"/>
          <p:cNvSpPr/>
          <p:nvPr/>
        </p:nvSpPr>
        <p:spPr>
          <a:xfrm>
            <a:off x="4937760" y="1463040"/>
            <a:ext cx="502920" cy="502920"/>
          </a:xfrm>
          <a:prstGeom prst="ellipse">
            <a:avLst/>
          </a:prstGeom>
          <a:solidFill>
            <a:srgbClr val="E4572E"/>
          </a:solidFill>
          <a:ln/>
        </p:spPr>
      </p:sp>
      <p:sp>
        <p:nvSpPr>
          <p:cNvPr id="10" name="txt_609"/>
          <p:cNvSpPr txBox="1"/>
          <p:nvPr/>
        </p:nvSpPr>
        <p:spPr>
          <a:xfrm>
            <a:off x="4937760" y="1463040"/>
            <a:ext cx="502920" cy="502920"/>
          </a:xfrm>
          <a:prstGeom prst="rect">
            <a:avLst/>
          </a:prstGeom>
          <a:noFill/>
          <a:ln/>
        </p:spPr>
        <p:txBody>
          <a:bodyPr wrap="square" lIns="0" tIns="0" rIns="0" bIns="0" rtlCol="0" anchor="ctr"/>
          <a:lstStyle/>
          <a:p>
            <a:pPr algn="ctr" indent="0" marL="0">
              <a:buNone/>
            </a:pPr>
            <a:r>
              <a:rPr lang="en-US" sz="2000" b="1" dirty="0">
                <a:solidFill>
                  <a:schemeClr val="bg1"/>
                </a:solidFill>
              </a:rPr>
              <a:t>✕</a:t>
            </a:r>
            <a:endParaRPr lang="en-US" sz="2000" dirty="0"/>
          </a:p>
        </p:txBody>
      </p:sp>
      <p:sp>
        <p:nvSpPr>
          <p:cNvPr id="11" name="txt_610"/>
          <p:cNvSpPr txBox="1"/>
          <p:nvPr/>
        </p:nvSpPr>
        <p:spPr>
          <a:xfrm>
            <a:off x="5623560" y="1389888"/>
            <a:ext cx="2926080" cy="502920"/>
          </a:xfrm>
          <a:prstGeom prst="rect">
            <a:avLst/>
          </a:prstGeom>
          <a:noFill/>
          <a:ln/>
        </p:spPr>
        <p:txBody>
          <a:bodyPr wrap="square" lIns="0" tIns="0" rIns="0" bIns="0" rtlCol="0" anchor="t"/>
          <a:lstStyle/>
          <a:p>
            <a:pPr indent="0" marL="0">
              <a:buNone/>
            </a:pPr>
            <a:r>
              <a:rPr lang="en-US" sz="1600" b="1" dirty="0">
                <a:solidFill>
                  <a:schemeClr val="tx1"/>
                </a:solidFill>
              </a:rPr>
              <a:t>Labelling from the wrong angle</a:t>
            </a:r>
            <a:endParaRPr lang="en-US" sz="1600" dirty="0"/>
          </a:p>
        </p:txBody>
      </p:sp>
      <p:sp>
        <p:nvSpPr>
          <p:cNvPr id="12" name="txt_611"/>
          <p:cNvSpPr txBox="1"/>
          <p:nvPr/>
        </p:nvSpPr>
        <p:spPr>
          <a:xfrm>
            <a:off x="5623560" y="1920240"/>
            <a:ext cx="2926080" cy="640080"/>
          </a:xfrm>
          <a:prstGeom prst="rect">
            <a:avLst/>
          </a:prstGeom>
          <a:noFill/>
          <a:ln/>
        </p:spPr>
        <p:txBody>
          <a:bodyPr wrap="square" lIns="0" tIns="0" rIns="0" bIns="0" rtlCol="0" anchor="t"/>
          <a:lstStyle/>
          <a:p>
            <a:pPr indent="0" marL="0">
              <a:buNone/>
            </a:pPr>
            <a:r>
              <a:rPr lang="en-US" sz="1400" dirty="0">
                <a:solidFill>
                  <a:schemeClr val="tx2"/>
                </a:solidFill>
              </a:rPr>
              <a:t>Opposite and adjacent depend on which angle you use</a:t>
            </a:r>
            <a:endParaRPr lang="en-US" sz="1400" dirty="0"/>
          </a:p>
        </p:txBody>
      </p:sp>
      <p:sp>
        <p:nvSpPr>
          <p:cNvPr id="13" name="card_612"/>
          <p:cNvSpPr/>
          <p:nvPr/>
        </p:nvSpPr>
        <p:spPr>
          <a:xfrm>
            <a:off x="457200" y="2880360"/>
            <a:ext cx="3977640" cy="1463040"/>
          </a:xfrm>
          <a:prstGeom prst="roundRect">
            <a:avLst>
              <a:gd name="adj" fmla="val 7500"/>
            </a:avLst>
          </a:prstGeom>
          <a:solidFill>
            <a:schemeClr val="bg2"/>
          </a:solidFill>
          <a:ln/>
        </p:spPr>
      </p:sp>
      <p:sp>
        <p:nvSpPr>
          <p:cNvPr id="14" name="x_613"/>
          <p:cNvSpPr/>
          <p:nvPr/>
        </p:nvSpPr>
        <p:spPr>
          <a:xfrm>
            <a:off x="685800" y="3154680"/>
            <a:ext cx="502920" cy="502920"/>
          </a:xfrm>
          <a:prstGeom prst="ellipse">
            <a:avLst/>
          </a:prstGeom>
          <a:solidFill>
            <a:srgbClr val="E4572E"/>
          </a:solidFill>
          <a:ln/>
        </p:spPr>
      </p:sp>
      <p:sp>
        <p:nvSpPr>
          <p:cNvPr id="15" name="txt_614"/>
          <p:cNvSpPr txBox="1"/>
          <p:nvPr/>
        </p:nvSpPr>
        <p:spPr>
          <a:xfrm>
            <a:off x="685800" y="3154680"/>
            <a:ext cx="502920" cy="502920"/>
          </a:xfrm>
          <a:prstGeom prst="rect">
            <a:avLst/>
          </a:prstGeom>
          <a:noFill/>
          <a:ln/>
        </p:spPr>
        <p:txBody>
          <a:bodyPr wrap="square" lIns="0" tIns="0" rIns="0" bIns="0" rtlCol="0" anchor="ctr"/>
          <a:lstStyle/>
          <a:p>
            <a:pPr algn="ctr" indent="0" marL="0">
              <a:buNone/>
            </a:pPr>
            <a:r>
              <a:rPr lang="en-US" sz="2000" b="1" dirty="0">
                <a:solidFill>
                  <a:schemeClr val="bg1"/>
                </a:solidFill>
              </a:rPr>
              <a:t>✕</a:t>
            </a:r>
            <a:endParaRPr lang="en-US" sz="2000" dirty="0"/>
          </a:p>
        </p:txBody>
      </p:sp>
      <p:sp>
        <p:nvSpPr>
          <p:cNvPr id="16" name="txt_615"/>
          <p:cNvSpPr txBox="1"/>
          <p:nvPr/>
        </p:nvSpPr>
        <p:spPr>
          <a:xfrm>
            <a:off x="1371600" y="3081528"/>
            <a:ext cx="2926080" cy="502920"/>
          </a:xfrm>
          <a:prstGeom prst="rect">
            <a:avLst/>
          </a:prstGeom>
          <a:noFill/>
          <a:ln/>
        </p:spPr>
        <p:txBody>
          <a:bodyPr wrap="square" lIns="0" tIns="0" rIns="0" bIns="0" rtlCol="0" anchor="t"/>
          <a:lstStyle/>
          <a:p>
            <a:pPr indent="0" marL="0">
              <a:buNone/>
            </a:pPr>
            <a:r>
              <a:rPr lang="en-US" sz="1600" b="1" dirty="0">
                <a:solidFill>
                  <a:schemeClr val="tx1"/>
                </a:solidFill>
              </a:rPr>
              <a:t>Multiplying, not dividing</a:t>
            </a:r>
            <a:endParaRPr lang="en-US" sz="1600" dirty="0"/>
          </a:p>
        </p:txBody>
      </p:sp>
      <p:sp>
        <p:nvSpPr>
          <p:cNvPr id="17" name="txt_616"/>
          <p:cNvSpPr txBox="1"/>
          <p:nvPr/>
        </p:nvSpPr>
        <p:spPr>
          <a:xfrm>
            <a:off x="1371600" y="3611880"/>
            <a:ext cx="2926080" cy="640080"/>
          </a:xfrm>
          <a:prstGeom prst="rect">
            <a:avLst/>
          </a:prstGeom>
          <a:noFill/>
          <a:ln/>
        </p:spPr>
        <p:txBody>
          <a:bodyPr wrap="square" lIns="0" tIns="0" rIns="0" bIns="0" rtlCol="0" anchor="t"/>
          <a:lstStyle/>
          <a:p>
            <a:pPr indent="0" marL="0">
              <a:buNone/>
            </a:pPr>
            <a:r>
              <a:rPr lang="en-US" sz="1400" dirty="0">
                <a:solidFill>
                  <a:schemeClr val="tx2"/>
                </a:solidFill>
              </a:rPr>
              <a:t>If sin 35° = 7 ÷ x, then x = 7 ÷ sin 35°</a:t>
            </a:r>
            <a:endParaRPr lang="en-US" sz="1400" dirty="0"/>
          </a:p>
        </p:txBody>
      </p:sp>
      <p:sp>
        <p:nvSpPr>
          <p:cNvPr id="18" name="card_617"/>
          <p:cNvSpPr/>
          <p:nvPr/>
        </p:nvSpPr>
        <p:spPr>
          <a:xfrm>
            <a:off x="4709160" y="2880360"/>
            <a:ext cx="3977640" cy="1463040"/>
          </a:xfrm>
          <a:prstGeom prst="roundRect">
            <a:avLst>
              <a:gd name="adj" fmla="val 7500"/>
            </a:avLst>
          </a:prstGeom>
          <a:solidFill>
            <a:schemeClr val="bg2"/>
          </a:solidFill>
          <a:ln/>
        </p:spPr>
      </p:sp>
      <p:sp>
        <p:nvSpPr>
          <p:cNvPr id="19" name="x_618"/>
          <p:cNvSpPr/>
          <p:nvPr/>
        </p:nvSpPr>
        <p:spPr>
          <a:xfrm>
            <a:off x="4937760" y="3154680"/>
            <a:ext cx="502920" cy="502920"/>
          </a:xfrm>
          <a:prstGeom prst="ellipse">
            <a:avLst/>
          </a:prstGeom>
          <a:solidFill>
            <a:srgbClr val="E4572E"/>
          </a:solidFill>
          <a:ln/>
        </p:spPr>
      </p:sp>
      <p:sp>
        <p:nvSpPr>
          <p:cNvPr id="20" name="txt_619"/>
          <p:cNvSpPr txBox="1"/>
          <p:nvPr/>
        </p:nvSpPr>
        <p:spPr>
          <a:xfrm>
            <a:off x="4937760" y="3154680"/>
            <a:ext cx="502920" cy="502920"/>
          </a:xfrm>
          <a:prstGeom prst="rect">
            <a:avLst/>
          </a:prstGeom>
          <a:noFill/>
          <a:ln/>
        </p:spPr>
        <p:txBody>
          <a:bodyPr wrap="square" lIns="0" tIns="0" rIns="0" bIns="0" rtlCol="0" anchor="ctr"/>
          <a:lstStyle/>
          <a:p>
            <a:pPr algn="ctr" indent="0" marL="0">
              <a:buNone/>
            </a:pPr>
            <a:r>
              <a:rPr lang="en-US" sz="2000" b="1" dirty="0">
                <a:solidFill>
                  <a:schemeClr val="bg1"/>
                </a:solidFill>
              </a:rPr>
              <a:t>✕</a:t>
            </a:r>
            <a:endParaRPr lang="en-US" sz="2000" dirty="0"/>
          </a:p>
        </p:txBody>
      </p:sp>
      <p:sp>
        <p:nvSpPr>
          <p:cNvPr id="21" name="txt_620"/>
          <p:cNvSpPr txBox="1"/>
          <p:nvPr/>
        </p:nvSpPr>
        <p:spPr>
          <a:xfrm>
            <a:off x="5623560" y="3081528"/>
            <a:ext cx="2926080" cy="502920"/>
          </a:xfrm>
          <a:prstGeom prst="rect">
            <a:avLst/>
          </a:prstGeom>
          <a:noFill/>
          <a:ln/>
        </p:spPr>
        <p:txBody>
          <a:bodyPr wrap="square" lIns="0" tIns="0" rIns="0" bIns="0" rtlCol="0" anchor="t"/>
          <a:lstStyle/>
          <a:p>
            <a:pPr indent="0" marL="0">
              <a:buNone/>
            </a:pPr>
            <a:r>
              <a:rPr lang="en-US" sz="1600" b="1" dirty="0">
                <a:solidFill>
                  <a:schemeClr val="tx1"/>
                </a:solidFill>
              </a:rPr>
              <a:t>Using sin instead of sin⁻¹</a:t>
            </a:r>
            <a:endParaRPr lang="en-US" sz="1600" dirty="0"/>
          </a:p>
        </p:txBody>
      </p:sp>
      <p:sp>
        <p:nvSpPr>
          <p:cNvPr id="22" name="txt_621"/>
          <p:cNvSpPr txBox="1"/>
          <p:nvPr/>
        </p:nvSpPr>
        <p:spPr>
          <a:xfrm>
            <a:off x="5623560" y="3611880"/>
            <a:ext cx="2926080" cy="640080"/>
          </a:xfrm>
          <a:prstGeom prst="rect">
            <a:avLst/>
          </a:prstGeom>
          <a:noFill/>
          <a:ln/>
        </p:spPr>
        <p:txBody>
          <a:bodyPr wrap="square" lIns="0" tIns="0" rIns="0" bIns="0" rtlCol="0" anchor="t"/>
          <a:lstStyle/>
          <a:p>
            <a:pPr indent="0" marL="0">
              <a:buNone/>
            </a:pPr>
            <a:r>
              <a:rPr lang="en-US" sz="1400" dirty="0">
                <a:solidFill>
                  <a:schemeClr val="tx2"/>
                </a:solidFill>
              </a:rPr>
              <a:t>To find an angle, use the inverse function</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Exit ticket</a:t>
            </a:r>
            <a:endParaRPr lang="en-US" sz="3200" dirty="0"/>
          </a:p>
        </p:txBody>
      </p:sp>
      <p:sp>
        <p:nvSpPr>
          <p:cNvPr id="3" name="card_622"/>
          <p:cNvSpPr/>
          <p:nvPr/>
        </p:nvSpPr>
        <p:spPr>
          <a:xfrm>
            <a:off x="457200" y="1143000"/>
            <a:ext cx="8229600" cy="960120"/>
          </a:xfrm>
          <a:prstGeom prst="roundRect">
            <a:avLst>
              <a:gd name="adj" fmla="val 11429"/>
            </a:avLst>
          </a:prstGeom>
          <a:solidFill>
            <a:schemeClr val="bg2"/>
          </a:solidFill>
          <a:ln/>
        </p:spPr>
      </p:sp>
      <p:sp>
        <p:nvSpPr>
          <p:cNvPr id="4" name="badge_623"/>
          <p:cNvSpPr/>
          <p:nvPr/>
        </p:nvSpPr>
        <p:spPr>
          <a:xfrm>
            <a:off x="685800" y="1426464"/>
            <a:ext cx="402336" cy="402336"/>
          </a:xfrm>
          <a:prstGeom prst="ellipse">
            <a:avLst/>
          </a:prstGeom>
          <a:solidFill>
            <a:schemeClr val="accent4"/>
          </a:solidFill>
          <a:ln/>
        </p:spPr>
      </p:sp>
      <p:sp>
        <p:nvSpPr>
          <p:cNvPr id="5" name="badgeTxt_624"/>
          <p:cNvSpPr txBox="1"/>
          <p:nvPr/>
        </p:nvSpPr>
        <p:spPr>
          <a:xfrm>
            <a:off x="685800" y="1426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625"/>
          <p:cNvSpPr txBox="1"/>
          <p:nvPr/>
        </p:nvSpPr>
        <p:spPr>
          <a:xfrm>
            <a:off x="1325880" y="1252728"/>
            <a:ext cx="7132320" cy="731520"/>
          </a:xfrm>
          <a:prstGeom prst="rect">
            <a:avLst/>
          </a:prstGeom>
          <a:noFill/>
          <a:ln/>
        </p:spPr>
        <p:txBody>
          <a:bodyPr wrap="square" lIns="0" tIns="0" rIns="0" bIns="0" rtlCol="0" anchor="ctr"/>
          <a:lstStyle/>
          <a:p>
            <a:pPr indent="0" marL="0">
              <a:buNone/>
            </a:pPr>
            <a:r>
              <a:rPr lang="en-US" sz="1500" dirty="0">
                <a:solidFill>
                  <a:schemeClr val="tx1"/>
                </a:solidFill>
              </a:rPr>
              <a:t>A right angled triangle has hypotenuse 13 cm and an angle of 22°. Find the side opposite the 22° angle.</a:t>
            </a:r>
            <a:endParaRPr lang="en-US" sz="1500" dirty="0"/>
          </a:p>
        </p:txBody>
      </p:sp>
      <p:sp>
        <p:nvSpPr>
          <p:cNvPr id="7" name="card_626"/>
          <p:cNvSpPr/>
          <p:nvPr/>
        </p:nvSpPr>
        <p:spPr>
          <a:xfrm>
            <a:off x="457200" y="2286000"/>
            <a:ext cx="8229600" cy="960120"/>
          </a:xfrm>
          <a:prstGeom prst="roundRect">
            <a:avLst>
              <a:gd name="adj" fmla="val 11429"/>
            </a:avLst>
          </a:prstGeom>
          <a:solidFill>
            <a:schemeClr val="bg2"/>
          </a:solidFill>
          <a:ln/>
        </p:spPr>
      </p:sp>
      <p:sp>
        <p:nvSpPr>
          <p:cNvPr id="8" name="badge_627"/>
          <p:cNvSpPr/>
          <p:nvPr/>
        </p:nvSpPr>
        <p:spPr>
          <a:xfrm>
            <a:off x="685800" y="2569464"/>
            <a:ext cx="402336" cy="402336"/>
          </a:xfrm>
          <a:prstGeom prst="ellipse">
            <a:avLst/>
          </a:prstGeom>
          <a:solidFill>
            <a:schemeClr val="accent4"/>
          </a:solidFill>
          <a:ln/>
        </p:spPr>
      </p:sp>
      <p:sp>
        <p:nvSpPr>
          <p:cNvPr id="9" name="badgeTxt_628"/>
          <p:cNvSpPr txBox="1"/>
          <p:nvPr/>
        </p:nvSpPr>
        <p:spPr>
          <a:xfrm>
            <a:off x="685800" y="2569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629"/>
          <p:cNvSpPr txBox="1"/>
          <p:nvPr/>
        </p:nvSpPr>
        <p:spPr>
          <a:xfrm>
            <a:off x="1325880" y="2395728"/>
            <a:ext cx="7132320" cy="731520"/>
          </a:xfrm>
          <a:prstGeom prst="rect">
            <a:avLst/>
          </a:prstGeom>
          <a:noFill/>
          <a:ln/>
        </p:spPr>
        <p:txBody>
          <a:bodyPr wrap="square" lIns="0" tIns="0" rIns="0" bIns="0" rtlCol="0" anchor="ctr"/>
          <a:lstStyle/>
          <a:p>
            <a:pPr indent="0" marL="0">
              <a:buNone/>
            </a:pPr>
            <a:r>
              <a:rPr lang="en-US" sz="1500" dirty="0">
                <a:solidFill>
                  <a:schemeClr val="tx1"/>
                </a:solidFill>
              </a:rPr>
              <a:t>The two shorter sides of a right angled triangle are 9 cm and 12 cm. Find the angle opposite the 9 cm side.</a:t>
            </a:r>
            <a:endParaRPr lang="en-US" sz="1500" dirty="0"/>
          </a:p>
        </p:txBody>
      </p:sp>
      <p:sp>
        <p:nvSpPr>
          <p:cNvPr id="11" name="card_630"/>
          <p:cNvSpPr/>
          <p:nvPr/>
        </p:nvSpPr>
        <p:spPr>
          <a:xfrm>
            <a:off x="457200" y="3429000"/>
            <a:ext cx="8229600" cy="960120"/>
          </a:xfrm>
          <a:prstGeom prst="roundRect">
            <a:avLst>
              <a:gd name="adj" fmla="val 11429"/>
            </a:avLst>
          </a:prstGeom>
          <a:solidFill>
            <a:schemeClr val="bg2"/>
          </a:solidFill>
          <a:ln/>
        </p:spPr>
      </p:sp>
      <p:sp>
        <p:nvSpPr>
          <p:cNvPr id="12" name="badge_631"/>
          <p:cNvSpPr/>
          <p:nvPr/>
        </p:nvSpPr>
        <p:spPr>
          <a:xfrm>
            <a:off x="685800" y="3712464"/>
            <a:ext cx="402336" cy="402336"/>
          </a:xfrm>
          <a:prstGeom prst="ellipse">
            <a:avLst/>
          </a:prstGeom>
          <a:solidFill>
            <a:schemeClr val="accent4"/>
          </a:solidFill>
          <a:ln/>
        </p:spPr>
      </p:sp>
      <p:sp>
        <p:nvSpPr>
          <p:cNvPr id="13" name="badgeTxt_632"/>
          <p:cNvSpPr txBox="1"/>
          <p:nvPr/>
        </p:nvSpPr>
        <p:spPr>
          <a:xfrm>
            <a:off x="685800" y="3712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633"/>
          <p:cNvSpPr txBox="1"/>
          <p:nvPr/>
        </p:nvSpPr>
        <p:spPr>
          <a:xfrm>
            <a:off x="1325880" y="3538728"/>
            <a:ext cx="7132320" cy="731520"/>
          </a:xfrm>
          <a:prstGeom prst="rect">
            <a:avLst/>
          </a:prstGeom>
          <a:noFill/>
          <a:ln/>
        </p:spPr>
        <p:txBody>
          <a:bodyPr wrap="square" lIns="0" tIns="0" rIns="0" bIns="0" rtlCol="0" anchor="ctr"/>
          <a:lstStyle/>
          <a:p>
            <a:pPr indent="0" marL="0">
              <a:buNone/>
            </a:pPr>
            <a:r>
              <a:rPr lang="en-US" sz="1500" dirty="0">
                <a:solidFill>
                  <a:schemeClr val="tx1"/>
                </a:solidFill>
              </a:rPr>
              <a:t>The side adjacent to a 48° angle is 5 cm. Find the hypotenuse.</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200" b="1" dirty="0">
                <a:solidFill>
                  <a:schemeClr val="tx1"/>
                </a:solidFill>
                <a:latin typeface="Cambria" pitchFamily="34" charset="0"/>
                <a:ea typeface="Cambria" pitchFamily="34" charset="-122"/>
                <a:cs typeface="Cambria" pitchFamily="34" charset="-120"/>
              </a:rPr>
              <a:t>Exit ticket: answers</a:t>
            </a:r>
            <a:endParaRPr lang="en-US" sz="3200" dirty="0"/>
          </a:p>
        </p:txBody>
      </p:sp>
      <p:sp>
        <p:nvSpPr>
          <p:cNvPr id="3" name="card_634"/>
          <p:cNvSpPr/>
          <p:nvPr/>
        </p:nvSpPr>
        <p:spPr>
          <a:xfrm>
            <a:off x="457200" y="1143000"/>
            <a:ext cx="8229600" cy="960120"/>
          </a:xfrm>
          <a:prstGeom prst="roundRect">
            <a:avLst>
              <a:gd name="adj" fmla="val 11429"/>
            </a:avLst>
          </a:prstGeom>
          <a:solidFill>
            <a:schemeClr val="bg2"/>
          </a:solidFill>
          <a:ln/>
        </p:spPr>
      </p:sp>
      <p:sp>
        <p:nvSpPr>
          <p:cNvPr id="4" name="badge_635"/>
          <p:cNvSpPr/>
          <p:nvPr/>
        </p:nvSpPr>
        <p:spPr>
          <a:xfrm>
            <a:off x="685800" y="1426464"/>
            <a:ext cx="402336" cy="402336"/>
          </a:xfrm>
          <a:prstGeom prst="ellipse">
            <a:avLst/>
          </a:prstGeom>
          <a:solidFill>
            <a:schemeClr val="accent4"/>
          </a:solidFill>
          <a:ln/>
        </p:spPr>
      </p:sp>
      <p:sp>
        <p:nvSpPr>
          <p:cNvPr id="5" name="badgeTxt_636"/>
          <p:cNvSpPr txBox="1"/>
          <p:nvPr/>
        </p:nvSpPr>
        <p:spPr>
          <a:xfrm>
            <a:off x="685800" y="1426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637"/>
          <p:cNvSpPr txBox="1"/>
          <p:nvPr/>
        </p:nvSpPr>
        <p:spPr>
          <a:xfrm>
            <a:off x="1325880" y="1252728"/>
            <a:ext cx="4343400" cy="731520"/>
          </a:xfrm>
          <a:prstGeom prst="rect">
            <a:avLst/>
          </a:prstGeom>
          <a:noFill/>
          <a:ln/>
        </p:spPr>
        <p:txBody>
          <a:bodyPr wrap="square" lIns="0" tIns="0" rIns="0" bIns="0" rtlCol="0" anchor="ctr"/>
          <a:lstStyle/>
          <a:p>
            <a:pPr indent="0" marL="0">
              <a:buNone/>
            </a:pPr>
            <a:r>
              <a:rPr lang="en-US" sz="1500" dirty="0">
                <a:solidFill>
                  <a:schemeClr val="tx1"/>
                </a:solidFill>
              </a:rPr>
              <a:t>A right angled triangle has hypotenuse 13 cm and an angle of 22°. Find the side opposite the 22° angle.</a:t>
            </a:r>
            <a:endParaRPr lang="en-US" sz="1500" dirty="0"/>
          </a:p>
        </p:txBody>
      </p:sp>
      <p:sp>
        <p:nvSpPr>
          <p:cNvPr id="7" name="txt_638"/>
          <p:cNvSpPr txBox="1"/>
          <p:nvPr/>
        </p:nvSpPr>
        <p:spPr>
          <a:xfrm>
            <a:off x="5806440" y="1252728"/>
            <a:ext cx="2743200" cy="731520"/>
          </a:xfrm>
          <a:prstGeom prst="rect">
            <a:avLst/>
          </a:prstGeom>
          <a:noFill/>
          <a:ln/>
        </p:spPr>
        <p:txBody>
          <a:bodyPr wrap="square" lIns="0" tIns="0" rIns="0" bIns="0" rtlCol="0" anchor="ctr"/>
          <a:lstStyle/>
          <a:p>
            <a:pPr indent="0" marL="0">
              <a:buNone/>
            </a:pPr>
            <a:r>
              <a:rPr lang="en-US" sz="1500" b="1" dirty="0">
                <a:solidFill>
                  <a:schemeClr val="accent1"/>
                </a:solidFill>
                <a:latin typeface="Cambria" pitchFamily="34" charset="0"/>
                <a:ea typeface="Cambria" pitchFamily="34" charset="-122"/>
                <a:cs typeface="Cambria" pitchFamily="34" charset="-120"/>
              </a:rPr>
              <a:t>13 sin 22° = 4.87 cm</a:t>
            </a:r>
            <a:endParaRPr lang="en-US" sz="1500" dirty="0"/>
          </a:p>
        </p:txBody>
      </p:sp>
      <p:sp>
        <p:nvSpPr>
          <p:cNvPr id="8" name="card_639"/>
          <p:cNvSpPr/>
          <p:nvPr/>
        </p:nvSpPr>
        <p:spPr>
          <a:xfrm>
            <a:off x="457200" y="2286000"/>
            <a:ext cx="8229600" cy="960120"/>
          </a:xfrm>
          <a:prstGeom prst="roundRect">
            <a:avLst>
              <a:gd name="adj" fmla="val 11429"/>
            </a:avLst>
          </a:prstGeom>
          <a:solidFill>
            <a:schemeClr val="bg2"/>
          </a:solidFill>
          <a:ln/>
        </p:spPr>
      </p:sp>
      <p:sp>
        <p:nvSpPr>
          <p:cNvPr id="9" name="badge_640"/>
          <p:cNvSpPr/>
          <p:nvPr/>
        </p:nvSpPr>
        <p:spPr>
          <a:xfrm>
            <a:off x="685800" y="2569464"/>
            <a:ext cx="402336" cy="402336"/>
          </a:xfrm>
          <a:prstGeom prst="ellipse">
            <a:avLst/>
          </a:prstGeom>
          <a:solidFill>
            <a:schemeClr val="accent4"/>
          </a:solidFill>
          <a:ln/>
        </p:spPr>
      </p:sp>
      <p:sp>
        <p:nvSpPr>
          <p:cNvPr id="10" name="badgeTxt_641"/>
          <p:cNvSpPr txBox="1"/>
          <p:nvPr/>
        </p:nvSpPr>
        <p:spPr>
          <a:xfrm>
            <a:off x="685800" y="2569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642"/>
          <p:cNvSpPr txBox="1"/>
          <p:nvPr/>
        </p:nvSpPr>
        <p:spPr>
          <a:xfrm>
            <a:off x="1325880" y="2395728"/>
            <a:ext cx="4343400" cy="731520"/>
          </a:xfrm>
          <a:prstGeom prst="rect">
            <a:avLst/>
          </a:prstGeom>
          <a:noFill/>
          <a:ln/>
        </p:spPr>
        <p:txBody>
          <a:bodyPr wrap="square" lIns="0" tIns="0" rIns="0" bIns="0" rtlCol="0" anchor="ctr"/>
          <a:lstStyle/>
          <a:p>
            <a:pPr indent="0" marL="0">
              <a:buNone/>
            </a:pPr>
            <a:r>
              <a:rPr lang="en-US" sz="1500" dirty="0">
                <a:solidFill>
                  <a:schemeClr val="tx1"/>
                </a:solidFill>
              </a:rPr>
              <a:t>The two shorter sides of a right angled triangle are 9 cm and 12 cm. Find the angle opposite the 9 cm side.</a:t>
            </a:r>
            <a:endParaRPr lang="en-US" sz="1500" dirty="0"/>
          </a:p>
        </p:txBody>
      </p:sp>
      <p:sp>
        <p:nvSpPr>
          <p:cNvPr id="12" name="txt_643"/>
          <p:cNvSpPr txBox="1"/>
          <p:nvPr/>
        </p:nvSpPr>
        <p:spPr>
          <a:xfrm>
            <a:off x="5806440" y="2395728"/>
            <a:ext cx="2743200" cy="731520"/>
          </a:xfrm>
          <a:prstGeom prst="rect">
            <a:avLst/>
          </a:prstGeom>
          <a:noFill/>
          <a:ln/>
        </p:spPr>
        <p:txBody>
          <a:bodyPr wrap="square" lIns="0" tIns="0" rIns="0" bIns="0" rtlCol="0" anchor="ctr"/>
          <a:lstStyle/>
          <a:p>
            <a:pPr indent="0" marL="0">
              <a:buNone/>
            </a:pPr>
            <a:r>
              <a:rPr lang="en-US" sz="1500" b="1" dirty="0">
                <a:solidFill>
                  <a:schemeClr val="accent1"/>
                </a:solidFill>
                <a:latin typeface="Cambria" pitchFamily="34" charset="0"/>
                <a:ea typeface="Cambria" pitchFamily="34" charset="-122"/>
                <a:cs typeface="Cambria" pitchFamily="34" charset="-120"/>
              </a:rPr>
              <a:t>tan⁻¹(9 ÷ 12) = 36.9°</a:t>
            </a:r>
            <a:endParaRPr lang="en-US" sz="1500" dirty="0"/>
          </a:p>
        </p:txBody>
      </p:sp>
      <p:sp>
        <p:nvSpPr>
          <p:cNvPr id="13" name="card_644"/>
          <p:cNvSpPr/>
          <p:nvPr/>
        </p:nvSpPr>
        <p:spPr>
          <a:xfrm>
            <a:off x="457200" y="3429000"/>
            <a:ext cx="8229600" cy="960120"/>
          </a:xfrm>
          <a:prstGeom prst="roundRect">
            <a:avLst>
              <a:gd name="adj" fmla="val 11429"/>
            </a:avLst>
          </a:prstGeom>
          <a:solidFill>
            <a:schemeClr val="bg2"/>
          </a:solidFill>
          <a:ln/>
        </p:spPr>
      </p:sp>
      <p:sp>
        <p:nvSpPr>
          <p:cNvPr id="14" name="badge_645"/>
          <p:cNvSpPr/>
          <p:nvPr/>
        </p:nvSpPr>
        <p:spPr>
          <a:xfrm>
            <a:off x="685800" y="3712464"/>
            <a:ext cx="402336" cy="402336"/>
          </a:xfrm>
          <a:prstGeom prst="ellipse">
            <a:avLst/>
          </a:prstGeom>
          <a:solidFill>
            <a:schemeClr val="accent4"/>
          </a:solidFill>
          <a:ln/>
        </p:spPr>
      </p:sp>
      <p:sp>
        <p:nvSpPr>
          <p:cNvPr id="15" name="badgeTxt_646"/>
          <p:cNvSpPr txBox="1"/>
          <p:nvPr/>
        </p:nvSpPr>
        <p:spPr>
          <a:xfrm>
            <a:off x="685800" y="3712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647"/>
          <p:cNvSpPr txBox="1"/>
          <p:nvPr/>
        </p:nvSpPr>
        <p:spPr>
          <a:xfrm>
            <a:off x="1325880" y="3538728"/>
            <a:ext cx="4343400" cy="731520"/>
          </a:xfrm>
          <a:prstGeom prst="rect">
            <a:avLst/>
          </a:prstGeom>
          <a:noFill/>
          <a:ln/>
        </p:spPr>
        <p:txBody>
          <a:bodyPr wrap="square" lIns="0" tIns="0" rIns="0" bIns="0" rtlCol="0" anchor="ctr"/>
          <a:lstStyle/>
          <a:p>
            <a:pPr indent="0" marL="0">
              <a:buNone/>
            </a:pPr>
            <a:r>
              <a:rPr lang="en-US" sz="1500" dirty="0">
                <a:solidFill>
                  <a:schemeClr val="tx1"/>
                </a:solidFill>
              </a:rPr>
              <a:t>The side adjacent to a 48° angle is 5 cm. Find the hypotenuse.</a:t>
            </a:r>
            <a:endParaRPr lang="en-US" sz="1500" dirty="0"/>
          </a:p>
        </p:txBody>
      </p:sp>
      <p:sp>
        <p:nvSpPr>
          <p:cNvPr id="17" name="txt_648"/>
          <p:cNvSpPr txBox="1"/>
          <p:nvPr/>
        </p:nvSpPr>
        <p:spPr>
          <a:xfrm>
            <a:off x="5806440" y="3538728"/>
            <a:ext cx="2743200" cy="731520"/>
          </a:xfrm>
          <a:prstGeom prst="rect">
            <a:avLst/>
          </a:prstGeom>
          <a:noFill/>
          <a:ln/>
        </p:spPr>
        <p:txBody>
          <a:bodyPr wrap="square" lIns="0" tIns="0" rIns="0" bIns="0" rtlCol="0" anchor="ctr"/>
          <a:lstStyle/>
          <a:p>
            <a:pPr indent="0" marL="0">
              <a:buNone/>
            </a:pPr>
            <a:r>
              <a:rPr lang="en-US" sz="1500" b="1" dirty="0">
                <a:solidFill>
                  <a:schemeClr val="accent1"/>
                </a:solidFill>
                <a:latin typeface="Cambria" pitchFamily="34" charset="0"/>
                <a:ea typeface="Cambria" pitchFamily="34" charset="-122"/>
                <a:cs typeface="Cambria" pitchFamily="34" charset="-120"/>
              </a:rPr>
              <a:t>5 ÷ cos 48° = 7.47 cm</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548640" y="1417320"/>
            <a:ext cx="5669280" cy="1371600"/>
          </a:xfrm>
          <a:prstGeom prst="rect">
            <a:avLst/>
          </a:prstGeom>
          <a:noFill/>
          <a:ln/>
        </p:spPr>
        <p:txBody>
          <a:bodyPr wrap="square" lIns="0" tIns="0" rIns="0" bIns="0" rtlCol="0" anchor="b"/>
          <a:lstStyle/>
          <a:p>
            <a:pPr algn="l" indent="0" marL="0">
              <a:buNone/>
            </a:pPr>
            <a:r>
              <a:rPr lang="en-US" sz="4400" b="1" dirty="0">
                <a:solidFill>
                  <a:schemeClr val="bg1"/>
                </a:solidFill>
                <a:latin typeface="Cambria" pitchFamily="34" charset="0"/>
                <a:ea typeface="Cambria" pitchFamily="34" charset="-122"/>
                <a:cs typeface="Cambria" pitchFamily="34" charset="-120"/>
              </a:rPr>
              <a:t>Key points</a:t>
            </a:r>
            <a:endParaRPr lang="en-US" sz="4400" dirty="0"/>
          </a:p>
        </p:txBody>
      </p:sp>
      <p:sp>
        <p:nvSpPr>
          <p:cNvPr id="3" name="Text 0"/>
          <p:cNvSpPr/>
          <p:nvPr>
            <p:ph idx="101" type="body" hasCustomPrompt="1"/>
          </p:nvPr>
        </p:nvSpPr>
        <p:spPr>
          <a:xfrm>
            <a:off x="548640" y="2926080"/>
            <a:ext cx="5486400" cy="1554480"/>
          </a:xfrm>
          <a:prstGeom prst="rect">
            <a:avLst/>
          </a:prstGeom>
          <a:noFill/>
          <a:ln/>
        </p:spPr>
        <p:txBody>
          <a:bodyPr wrap="square" lIns="0" tIns="0" rIns="0" bIns="0" rtlCol="0" anchor="t"/>
          <a:lstStyle/>
          <a:p>
            <a:pPr indent="0" marL="0">
              <a:buNone/>
            </a:pPr>
            <a:r>
              <a:rPr lang="en-US" sz="1800" dirty="0">
                <a:solidFill>
                  <a:schemeClr val="bg2"/>
                </a:solidFill>
              </a:rPr>
              <a:t>Label H first, then O and A from the angle</a:t>
            </a:r>
            <a:endParaRPr lang="en-US" sz="1800" dirty="0"/>
          </a:p>
          <a:p>
            <a:pPr indent="0" marL="0">
              <a:buNone/>
            </a:pPr>
            <a:r>
              <a:rPr lang="en-US" sz="1800" dirty="0">
                <a:solidFill>
                  <a:schemeClr val="bg2"/>
                </a:solidFill>
              </a:rPr>
              <a:t>SOH CAH TOA: choose the ratio with both sides</a:t>
            </a:r>
            <a:endParaRPr lang="en-US" sz="1800" dirty="0"/>
          </a:p>
          <a:p>
            <a:pPr indent="0" marL="0">
              <a:buNone/>
            </a:pPr>
            <a:r>
              <a:rPr lang="en-US" sz="1800" dirty="0">
                <a:solidFill>
                  <a:schemeClr val="bg2"/>
                </a:solidFill>
              </a:rPr>
              <a:t>x on the bottom: divide.  Finding an angle: use sin⁻¹, cos⁻¹, tan⁻¹</a:t>
            </a:r>
            <a:endParaRPr lang="en-US" sz="1800" dirty="0"/>
          </a:p>
          <a:p>
            <a:pPr indent="0" marL="0">
              <a:buNone/>
            </a:pPr>
            <a:r>
              <a:rPr lang="en-US" sz="1800" dirty="0">
                <a:solidFill>
                  <a:schemeClr val="bg2"/>
                </a:solidFill>
              </a:rPr>
              <a:t>Always check the calculator is in degrees</a:t>
            </a:r>
            <a:endParaRPr lang="en-US" sz="1800" dirty="0"/>
          </a:p>
        </p:txBody>
      </p:sp>
      <p:sp>
        <p:nvSpPr>
          <p:cNvPr id="4" name="poly_649"/>
          <p:cNvSpPr/>
          <p:nvPr/>
        </p:nvSpPr>
        <p:spPr>
          <a:xfrm>
            <a:off x="6629400" y="1234440"/>
            <a:ext cx="2011680" cy="2880360"/>
          </a:xfrm>
          <a:custGeom>
            <a:avLst/>
            <a:gdLst/>
            <a:ahLst/>
            <a:cxnLst/>
            <a:rect l="l" t="t" r="r" b="b"/>
            <a:pathLst>
              <a:path w="2011680" h="2880360">
                <a:moveTo>
                  <a:pt x="0" y="2880360"/>
                </a:moveTo>
                <a:lnTo>
                  <a:pt x="2011680" y="2880360"/>
                </a:lnTo>
                <a:lnTo>
                  <a:pt x="0" y="0"/>
                </a:lnTo>
                <a:close/>
              </a:path>
            </a:pathLst>
          </a:custGeom>
          <a:solidFill>
            <a:srgbClr val="3D4B63"/>
          </a:solidFill>
          <a:ln/>
        </p:spPr>
      </p:sp>
      <p:sp>
        <p:nvSpPr>
          <p:cNvPr id="5" name="line_650"/>
          <p:cNvSpPr/>
          <p:nvPr/>
        </p:nvSpPr>
        <p:spPr>
          <a:xfrm>
            <a:off x="6629400" y="4114800"/>
            <a:ext cx="2011680" cy="914"/>
          </a:xfrm>
          <a:prstGeom prst="line">
            <a:avLst/>
          </a:prstGeom>
          <a:noFill/>
          <a:ln w="63500">
            <a:solidFill>
              <a:srgbClr val="17A398"/>
            </a:solidFill>
            <a:prstDash val="solid"/>
          </a:ln>
        </p:spPr>
      </p:sp>
      <p:sp>
        <p:nvSpPr>
          <p:cNvPr id="6" name="line_651"/>
          <p:cNvSpPr/>
          <p:nvPr/>
        </p:nvSpPr>
        <p:spPr>
          <a:xfrm>
            <a:off x="6629400" y="1234440"/>
            <a:ext cx="914" cy="2880360"/>
          </a:xfrm>
          <a:prstGeom prst="line">
            <a:avLst/>
          </a:prstGeom>
          <a:noFill/>
          <a:ln w="63500">
            <a:solidFill>
              <a:srgbClr val="7B3FA0"/>
            </a:solidFill>
            <a:prstDash val="solid"/>
          </a:ln>
        </p:spPr>
      </p:sp>
      <p:sp>
        <p:nvSpPr>
          <p:cNvPr id="7" name="line_652"/>
          <p:cNvSpPr/>
          <p:nvPr/>
        </p:nvSpPr>
        <p:spPr>
          <a:xfrm>
            <a:off x="6629400" y="1234440"/>
            <a:ext cx="2011680" cy="2880360"/>
          </a:xfrm>
          <a:prstGeom prst="line">
            <a:avLst/>
          </a:prstGeom>
          <a:noFill/>
          <a:ln w="63500">
            <a:solidFill>
              <a:srgbClr val="E4572E"/>
            </a:solidFill>
            <a:prstDash val="solid"/>
          </a:ln>
        </p:spPr>
      </p:sp>
      <p:sp>
        <p:nvSpPr>
          <p:cNvPr id="8" name="poly_653"/>
          <p:cNvSpPr/>
          <p:nvPr/>
        </p:nvSpPr>
        <p:spPr>
          <a:xfrm>
            <a:off x="6629400" y="3858768"/>
            <a:ext cx="256032" cy="256032"/>
          </a:xfrm>
          <a:custGeom>
            <a:avLst/>
            <a:gdLst/>
            <a:ahLst/>
            <a:cxnLst/>
            <a:rect l="l" t="t" r="r" b="b"/>
            <a:pathLst>
              <a:path w="256032" h="256032">
                <a:moveTo>
                  <a:pt x="256032" y="256032"/>
                </a:moveTo>
                <a:lnTo>
                  <a:pt x="256032" y="0"/>
                </a:lnTo>
                <a:lnTo>
                  <a:pt x="0" y="0"/>
                </a:lnTo>
              </a:path>
            </a:pathLst>
          </a:custGeom>
          <a:ln w="15875">
            <a:solidFill>
              <a:srgbClr val="1B2A41"/>
            </a:solidFill>
            <a:prstDash val="solid"/>
          </a:ln>
        </p:spPr>
      </p:sp>
      <p:sp>
        <p:nvSpPr>
          <p:cNvPr id="9" name="poly_654"/>
          <p:cNvSpPr/>
          <p:nvPr/>
        </p:nvSpPr>
        <p:spPr>
          <a:xfrm>
            <a:off x="8229600" y="3777451"/>
            <a:ext cx="175871" cy="337349"/>
          </a:xfrm>
          <a:custGeom>
            <a:avLst/>
            <a:gdLst/>
            <a:ahLst/>
            <a:cxnLst/>
            <a:rect l="l" t="t" r="r" b="b"/>
            <a:pathLst>
              <a:path w="175871" h="337349">
                <a:moveTo>
                  <a:pt x="0" y="337349"/>
                </a:moveTo>
                <a:lnTo>
                  <a:pt x="742" y="312646"/>
                </a:lnTo>
                <a:lnTo>
                  <a:pt x="2966" y="288032"/>
                </a:lnTo>
                <a:lnTo>
                  <a:pt x="6664" y="263596"/>
                </a:lnTo>
                <a:lnTo>
                  <a:pt x="11822" y="239425"/>
                </a:lnTo>
                <a:lnTo>
                  <a:pt x="18421" y="215609"/>
                </a:lnTo>
                <a:lnTo>
                  <a:pt x="26439" y="192231"/>
                </a:lnTo>
                <a:lnTo>
                  <a:pt x="35846" y="169377"/>
                </a:lnTo>
                <a:lnTo>
                  <a:pt x="46607" y="147129"/>
                </a:lnTo>
                <a:lnTo>
                  <a:pt x="58685" y="125567"/>
                </a:lnTo>
                <a:lnTo>
                  <a:pt x="72036" y="104769"/>
                </a:lnTo>
                <a:lnTo>
                  <a:pt x="86611" y="84810"/>
                </a:lnTo>
                <a:lnTo>
                  <a:pt x="102358" y="65762"/>
                </a:lnTo>
                <a:lnTo>
                  <a:pt x="119221" y="47694"/>
                </a:lnTo>
                <a:lnTo>
                  <a:pt x="137137" y="30670"/>
                </a:lnTo>
                <a:lnTo>
                  <a:pt x="156043" y="14753"/>
                </a:lnTo>
                <a:lnTo>
                  <a:pt x="175871" y="0"/>
                </a:lnTo>
              </a:path>
            </a:pathLst>
          </a:custGeom>
          <a:ln w="19050">
            <a:solidFill>
              <a:srgbClr val="1B2A41"/>
            </a:solidFill>
            <a:prstDash val="solid"/>
          </a:ln>
        </p:spPr>
      </p:sp>
      <p:sp>
        <p:nvSpPr>
          <p:cNvPr id="10" name="lbl_655"/>
          <p:cNvSpPr txBox="1"/>
          <p:nvPr/>
        </p:nvSpPr>
        <p:spPr>
          <a:xfrm>
            <a:off x="7043335" y="3623340"/>
            <a:ext cx="2011680" cy="365760"/>
          </a:xfrm>
          <a:prstGeom prst="rect">
            <a:avLst/>
          </a:prstGeom>
          <a:noFill/>
          <a:ln/>
        </p:spPr>
        <p:txBody>
          <a:bodyPr wrap="square" lIns="0" tIns="0" rIns="0" bIns="0" rtlCol="0" anchor="ctr"/>
          <a:lstStyle/>
          <a:p>
            <a:pPr algn="ctr" indent="0" marL="0">
              <a:buNone/>
            </a:pPr>
            <a:r>
              <a:rPr lang="en-US" sz="2400" b="1" dirty="0">
                <a:solidFill>
                  <a:srgbClr val="1B2A41"/>
                </a:solidFill>
                <a:latin typeface="Cambria" pitchFamily="34" charset="0"/>
                <a:ea typeface="Cambria" pitchFamily="34" charset="-122"/>
                <a:cs typeface="Cambria" pitchFamily="34" charset="-120"/>
              </a:rPr>
              <a:t>θ</a:t>
            </a:r>
            <a:endParaRPr lang="en-US" sz="2400" dirty="0"/>
          </a:p>
        </p:txBody>
      </p:sp>
      <p:sp>
        <p:nvSpPr>
          <p:cNvPr id="11" name="lbl_656"/>
          <p:cNvSpPr txBox="1"/>
          <p:nvPr/>
        </p:nvSpPr>
        <p:spPr>
          <a:xfrm>
            <a:off x="6731897" y="4225434"/>
            <a:ext cx="2011680" cy="365760"/>
          </a:xfrm>
          <a:prstGeom prst="rect">
            <a:avLst/>
          </a:prstGeom>
          <a:noFill/>
          <a:ln/>
        </p:spPr>
        <p:txBody>
          <a:bodyPr wrap="square" lIns="0" tIns="0" rIns="0" bIns="0" rtlCol="0" anchor="ctr"/>
          <a:lstStyle/>
          <a:p>
            <a:pPr algn="ctr" indent="0" marL="0">
              <a:buNone/>
            </a:pPr>
            <a:r>
              <a:rPr lang="en-US" sz="2600" b="1" dirty="0">
                <a:solidFill>
                  <a:srgbClr val="17A398"/>
                </a:solidFill>
                <a:latin typeface="Cambria" pitchFamily="34" charset="0"/>
                <a:ea typeface="Cambria" pitchFamily="34" charset="-122"/>
                <a:cs typeface="Cambria" pitchFamily="34" charset="-120"/>
              </a:rPr>
              <a:t>A</a:t>
            </a:r>
            <a:endParaRPr lang="en-US" sz="2600" dirty="0"/>
          </a:p>
        </p:txBody>
      </p:sp>
      <p:sp>
        <p:nvSpPr>
          <p:cNvPr id="12" name="lbl_657"/>
          <p:cNvSpPr txBox="1"/>
          <p:nvPr/>
        </p:nvSpPr>
        <p:spPr>
          <a:xfrm>
            <a:off x="5370768" y="2310764"/>
            <a:ext cx="2011680" cy="365760"/>
          </a:xfrm>
          <a:prstGeom prst="rect">
            <a:avLst/>
          </a:prstGeom>
          <a:noFill/>
          <a:ln/>
        </p:spPr>
        <p:txBody>
          <a:bodyPr wrap="square" lIns="0" tIns="0" rIns="0" bIns="0" rtlCol="0" anchor="ctr"/>
          <a:lstStyle/>
          <a:p>
            <a:pPr algn="ctr" indent="0" marL="0">
              <a:buNone/>
            </a:pPr>
            <a:r>
              <a:rPr lang="en-US" sz="2600" b="1" dirty="0">
                <a:solidFill>
                  <a:srgbClr val="7B3FA0"/>
                </a:solidFill>
                <a:latin typeface="Cambria" pitchFamily="34" charset="0"/>
                <a:ea typeface="Cambria" pitchFamily="34" charset="-122"/>
                <a:cs typeface="Cambria" pitchFamily="34" charset="-120"/>
              </a:rPr>
              <a:t>O</a:t>
            </a:r>
            <a:endParaRPr lang="en-US" sz="2600" dirty="0"/>
          </a:p>
        </p:txBody>
      </p:sp>
      <p:sp>
        <p:nvSpPr>
          <p:cNvPr id="13" name="lbl_658"/>
          <p:cNvSpPr txBox="1"/>
          <p:nvPr/>
        </p:nvSpPr>
        <p:spPr>
          <a:xfrm>
            <a:off x="6807416" y="2236854"/>
            <a:ext cx="2011680" cy="365760"/>
          </a:xfrm>
          <a:prstGeom prst="rect">
            <a:avLst/>
          </a:prstGeom>
          <a:noFill/>
          <a:ln/>
        </p:spPr>
        <p:txBody>
          <a:bodyPr wrap="square" lIns="0" tIns="0" rIns="0" bIns="0" rtlCol="0" anchor="ctr"/>
          <a:lstStyle/>
          <a:p>
            <a:pPr algn="ctr" indent="0" marL="0">
              <a:buNone/>
            </a:pPr>
            <a:r>
              <a:rPr lang="en-US" sz="2600" b="1" dirty="0">
                <a:solidFill>
                  <a:srgbClr val="E4572E"/>
                </a:solidFill>
                <a:latin typeface="Cambria" pitchFamily="34" charset="0"/>
                <a:ea typeface="Cambria" pitchFamily="34" charset="-122"/>
                <a:cs typeface="Cambria" pitchFamily="34" charset="-120"/>
              </a:rPr>
              <a:t>H</a:t>
            </a:r>
            <a:endParaRPr lang="en-US" sz="2600" dirty="0"/>
          </a:p>
        </p:txBody>
      </p:sp>
    </p:spTree>
  </p:cSld>
  <p:clrMapOvr>
    <a:masterClrMapping/>
  </p:clrMapOvr>
</p:sld>
</file>

<file path=ppt/theme/theme1.xml><?xml version="1.0" encoding="utf-8"?>
<a:theme xmlns:a="http://schemas.openxmlformats.org/drawingml/2006/main" name="World of Teaching Premium Maths">
  <a:themeElements>
    <a:clrScheme name="World of Teaching Premium Maths">
      <a:dk1>
        <a:srgbClr val="1B2A41"/>
      </a:dk1>
      <a:lt1>
        <a:srgbClr val="FFFFFF"/>
      </a:lt1>
      <a:dk2>
        <a:srgbClr val="3D4B63"/>
      </a:dk2>
      <a:lt2>
        <a:srgbClr val="EEF2F8"/>
      </a:lt2>
      <a:accent1>
        <a:srgbClr val="E4572E"/>
      </a:accent1>
      <a:accent2>
        <a:srgbClr val="17A398"/>
      </a:accent2>
      <a:accent3>
        <a:srgbClr val="F3B61F"/>
      </a:accent3>
      <a:accent4>
        <a:srgbClr val="5B6C8F"/>
      </a:accent4>
      <a:accent5>
        <a:srgbClr val="2E86AB"/>
      </a:accent5>
      <a:accent6>
        <a:srgbClr val="7B3FA0"/>
      </a:accent6>
      <a:hlink>
        <a:srgbClr val="2E86AB"/>
      </a:hlink>
      <a:folHlink>
        <a:srgbClr val="5B6C8F"/>
      </a:folHlink>
    </a:clrScheme>
    <a:fontScheme name="World of Teaching Premium Math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The World of Teaching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Trigonometry: SOHCAHTOA</dc:title>
  <dc:subject>GCSE Maths lesson</dc:subject>
  <dc:creator>The World of Teaching</dc:creator>
  <cp:lastModifiedBy>The World of Teaching</cp:lastModifiedBy>
  <cp:revision>1</cp:revision>
  <dcterms:created xsi:type="dcterms:W3CDTF">2026-10-17T10:48:08Z</dcterms:created>
  <dcterms:modified xsi:type="dcterms:W3CDTF">2026-10-17T10:48:08Z</dcterms:modified>
</cp:coreProperties>
</file>