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slideMasters/slideMaster27.xml" ContentType="application/vnd.openxmlformats-officedocument.presentationml.slideMaster+xml"/>
  <Override PartName="/ppt/slides/slide27.xml" ContentType="application/vnd.openxmlformats-officedocument.presentationml.slide+xml"/>
  <Override PartName="/ppt/slideMasters/slideMaster28.xml" ContentType="application/vnd.openxmlformats-officedocument.presentationml.slideMaster+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notesMasterIdLst>
    <p:notesMasterId r:id="rId30"/>
  </p:notesMasterIdLst>
  <p:sldSz cx="9144000" cy="5143500"/>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78bfdd33-9118-5c91-0036-f75783c137b5}">
          <p14:sldIdLst>
            <p14:sldId id="256"/>
            <p14:sldId id="257"/>
            <p14:sldId id="258"/>
            <p14:sldId id="259"/>
            <p14:sldId id="260"/>
          </p14:sldIdLst>
        </p14:section>
        <p14:section name="Long term causes: MAIN" id="{07bac6b2-185b-8d08-1e38-4e1923673d6a}">
          <p14:sldIdLst>
            <p14:sldId id="261"/>
            <p14:sldId id="262"/>
            <p14:sldId id="263"/>
            <p14:sldId id="264"/>
            <p14:sldId id="265"/>
            <p14:sldId id="266"/>
            <p14:sldId id="267"/>
            <p14:sldId id="268"/>
          </p14:sldIdLst>
        </p14:section>
        <p14:section name="The spark: Sarajevo" id="{2c41ab2d-1f75-6c7f-b923-861eebf6d937}">
          <p14:sldIdLst>
            <p14:sldId id="269"/>
            <p14:sldId id="270"/>
          </p14:sldIdLst>
        </p14:section>
        <p14:section name="The July Crisis" id="{d75ca6de-6e6c-dcca-6f1b-a1fb0ce21b84}">
          <p14:sldIdLst>
            <p14:sldId id="271"/>
            <p14:sldId id="272"/>
            <p14:sldId id="273"/>
            <p14:sldId id="274"/>
            <p14:sldId id="275"/>
          </p14:sldIdLst>
        </p14:section>
        <p14:section name="Exam practice" id="{c8721acc-b0f4-a5fc-5aeb-bb0a5654923e}">
          <p14:sldIdLst>
            <p14:sldId id="276"/>
            <p14:sldId id="277"/>
            <p14:sldId id="278"/>
            <p14:sldId id="279"/>
            <p14:sldId id="280"/>
          </p14:sldIdLst>
        </p14:section>
        <p14:section name="Review" id="{5a1034dc-a143-f00a-819e-adcdb82928af}">
          <p14:sldIdLst>
            <p14:sldId id="281"/>
            <p14:sldId id="282"/>
            <p14:sldId id="28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notesMaster" Target="notesMasters/notesMaster1.xml"/><Relationship Id="rId31" Type="http://schemas.openxmlformats.org/officeDocument/2006/relationships/presProps" Target="presProps.xml"/><Relationship Id="rId32" Type="http://schemas.openxmlformats.org/officeDocument/2006/relationships/viewProps" Target="viewProps.xml"/><Relationship Id="rId33" Type="http://schemas.openxmlformats.org/officeDocument/2006/relationships/theme" Target="theme/theme1.xml"/><Relationship Id="rId34"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_rels/notesSlide2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7.xml"/>
		</Relationships>
</file>

<file path=ppt/notesSlides/_rels/notesSlide2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8.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Premium lesson pack, about 60 to 70 minutes. Colour code used throughout: coral for militarism, teal for alliances, purple for imperialism and gold for nationalism. Suits the AQA Conflict and tension 1894 to 1918 option and any KS3 or GCSE unit on the origins of the war. Taught in the week of 11 November, it links naturally to Remembrance Day.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 the three levels. The 'Could' objective is the sustained judgement that the 16 mark question rewards at Level 4.</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Five minutes in pairs. Nobody is expected to know everything yet: this shows what the class already knows.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question 6 to link to Remembrance Day. Questions 3 and 4 are the two halves of today's lesson: the alliances that divided Europe, and the event that set them off.</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top row spells MAIN, the four long term causes. Students could copy these into the back of their books as a glossary.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Long term causes built up tension over 20 or 30 years. They explain why Europe was like a powder keg; the assassination was the spark.</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MAIN is a memory aid, not an explanation. The skill examiners reward is explaining how each cause made war more likely, and how the causes connect.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Figures for dreadnoughts vary slightly between textbooks depending on whether battlecruisers are counted; 29 to 17 is the figure most often used. The Schlieffen Plan matters later: it is why Germany invaded Belgium, and that brought Britain into the war.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alliances were meant to keep the peace by making war too risky. Ask: how could an agreement meant to prevent war end up spreading one? The Entente was looser than the Alliance: Britain was not formally bound to fight.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Moroccan Crises are the best example of imperial rivalry for exam answers. They backfired on Germany: instead of splitting Britain and France, they strengthened the Entente.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Balkans were called 'the powder keg of Europe'. Austria Hungary was an empire of many nationalities, so Slav nationalism threatened to break it apart. This is why it reacted so strongly in 1914.</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write M, A, I or N next to each number. About 4 minutes, then compare with a partner.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Some examples fit more than one cause: the naval race also fed imperial rivalry, and the Schlieffen Plan only mattered because of the alliances. Students who spot this are already linking causes, which is what Level 4 needs.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short term cause, or trigger. Tell the story dramatically: students remember it, and the details are useful in 'write an account' questions.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Princip was too young for the death penalty and was sentenced to 20 years; he died of tuberculosis in prison in 1918. Ask: was the war caused by bad luck? Lead students to see that the long term causes explain why a murder in Bosnia led to a world war.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section shows the alliances in action, one domino falling after another.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'blank cheque' was Germany's promise to support Austria Hungary whatever happened. Serbia accepted almost all of the ultimatum, but not all, and Austria declared war anyway. Note how each step was linked to an alliance or a war plan.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Britain sent Germany an ultimatum to leave Belgium by 11pm on 4 August. When it expired, Britain was at war. The German Chancellor called the treaty 'a scrap of paper'.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write the letters A to H in the order the events happened. Allow about 4 minutes, then check in pairs.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Answers read across each row, left to right. The common slip is putting Russia's mobilisation before Austria's declaration of war: Russia mobilised in response.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Exam practice: a 16 mark 'how far do you agree' question in the style of AQA Paper 1.</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should spend about 20 minutes writing. Good 'own knowledge' points include the naval race, the Schlieffen Plan, the Moroccan Crises and the invasion of Belgium.</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Simplified from the style of AQA's levels. A further 4 marks are given for spelling, punctuation, grammar and use of specialist terms. To reach Level 4 students must reach a clear judgement and explain how the causes link together.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Model the structure, then ask students to write a second paragraph on militarism using the same pattern. The 'judge' sentence is what lifts an answer towards Level 4.</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two are the most common factual errors on this topic. The last two are the most common reasons answers stay in Level 2.</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Independent, about 3 minutes.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Next lesson: the Schlieffen Plan in action and the start of trench warfare on the Western Front.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Remembrance Day, 11 November, marks the armistice that ended the fighting at 11am on 11 November 1918. If this lesson falls in Remembrance week, finish with the two minute silence or a short discussion of why we still remember the war.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_DARK">
    <p:bg>
      <p:bgPr>
        <a:solidFill>
          <a:schemeClr val="tx1"/>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548640" y="1234440"/>
            <a:ext cx="5120640" cy="1554480"/>
          </a:xfrm>
          <a:prstGeom prst="rect">
            <a:avLst/>
          </a:prstGeom>
          <a:noFill/>
          <a:ln/>
        </p:spPr>
        <p:txBody>
          <a:bodyPr wrap="square" rtlCol="0"/>
          <a:lstStyle>
            <a:lvl1pPr algn="l" indent="0" marL="0">
              <a:buNone/>
              <a:defRPr lang="en-US" sz="4000" b="1" dirty="0">
                <a:solidFill>
                  <a:schemeClr val="bg1"/>
                </a:solidFill>
                <a:latin typeface="Cambria" pitchFamily="34" charset="0"/>
                <a:ea typeface="Cambria" pitchFamily="34" charset="-122"/>
                <a:cs typeface="Cambria" pitchFamily="34" charset="-120"/>
              </a:defRPr>
            </a:lvl1pPr>
          </a:lstStyle>
          <a:p>
            <a:pPr algn="l" indent="0" marL="0">
              <a:buNone/>
            </a:pPr>
            <a:endParaRPr lang="en-US" sz="4000" dirty="0"/>
          </a:p>
        </p:txBody>
      </p:sp>
      <p:sp>
        <p:nvSpPr>
          <p:cNvPr id="3" name="Text 0"/>
          <p:cNvSpPr/>
          <p:nvPr>
            <p:ph idx="101" type="body" hasCustomPrompt="1"/>
          </p:nvPr>
        </p:nvSpPr>
        <p:spPr>
          <a:xfrm>
            <a:off x="548640" y="2926080"/>
            <a:ext cx="5120640" cy="1645920"/>
          </a:xfrm>
          <a:prstGeom prst="rect">
            <a:avLst/>
          </a:prstGeom>
          <a:noFill/>
          <a:ln/>
        </p:spPr>
        <p:txBody>
          <a:bodyPr wrap="square" rtlCol="0"/>
          <a:lstStyle>
            <a:lvl1pPr indent="0" marL="0">
              <a:buNone/>
              <a:defRPr lang="en-US" sz="1700" dirty="0">
                <a:solidFill>
                  <a:schemeClr val="bg2"/>
                </a:solidFill>
              </a:defRPr>
            </a:lvl1pPr>
          </a:lstStyle>
          <a:p>
            <a:pPr indent="0" marL="0">
              <a:buNone/>
            </a:pPr>
            <a:endParaRPr lang="en-US" sz="1700"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_DARK">
    <p:bg>
      <p:bgPr>
        <a:solidFill>
          <a:schemeClr val="tx1"/>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548640" y="1097280"/>
            <a:ext cx="8046720" cy="1600200"/>
          </a:xfrm>
          <a:prstGeom prst="rect">
            <a:avLst/>
          </a:prstGeom>
          <a:noFill/>
          <a:ln/>
        </p:spPr>
        <p:txBody>
          <a:bodyPr wrap="square" rtlCol="0"/>
          <a:lstStyle>
            <a:lvl1pPr algn="l" indent="0" marL="0">
              <a:buNone/>
              <a:defRPr lang="en-US" sz="3600" b="1" dirty="0">
                <a:solidFill>
                  <a:schemeClr val="bg1"/>
                </a:solidFill>
                <a:latin typeface="Cambria" pitchFamily="34" charset="0"/>
                <a:ea typeface="Cambria" pitchFamily="34" charset="-122"/>
                <a:cs typeface="Cambria" pitchFamily="34" charset="-120"/>
              </a:defRPr>
            </a:lvl1pPr>
          </a:lstStyle>
          <a:p>
            <a:pPr algn="l" indent="0" marL="0">
              <a:buNone/>
            </a:pPr>
            <a:endParaRPr lang="en-US" sz="3600" dirty="0"/>
          </a:p>
        </p:txBody>
      </p:sp>
      <p:sp>
        <p:nvSpPr>
          <p:cNvPr id="3" name="Text 0"/>
          <p:cNvSpPr/>
          <p:nvPr>
            <p:ph idx="101" type="body" hasCustomPrompt="1"/>
          </p:nvPr>
        </p:nvSpPr>
        <p:spPr>
          <a:xfrm>
            <a:off x="548640" y="2880360"/>
            <a:ext cx="8046720" cy="640080"/>
          </a:xfrm>
          <a:prstGeom prst="rect">
            <a:avLst/>
          </a:prstGeom>
          <a:noFill/>
          <a:ln/>
        </p:spPr>
        <p:txBody>
          <a:bodyPr wrap="square" rtlCol="0"/>
          <a:lstStyle>
            <a:lvl1pPr indent="0" marL="0">
              <a:buNone/>
              <a:defRPr lang="en-US" sz="1800" dirty="0">
                <a:solidFill>
                  <a:schemeClr val="bg2"/>
                </a:solidFill>
              </a:defRPr>
            </a:lvl1pPr>
          </a:lstStyle>
          <a:p>
            <a:pPr indent="0" marL="0">
              <a:buNone/>
            </a:pPr>
            <a:endParaRPr lang="en-US" sz="18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1003</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NTENT">
    <p:bg>
      <p:bgPr>
        <a:solidFill>
          <a:schemeClr val="bg1"/>
        </a:solidFill>
      </p:bgPr>
    </p:bg>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rtlCol="0"/>
          <a:lstStyle>
            <a:lvl1pPr indent="0" marL="0">
              <a:buNone/>
              <a:defRPr lang="en-US" sz="3000" b="1" dirty="0">
                <a:solidFill>
                  <a:schemeClr val="tx1"/>
                </a:solidFill>
                <a:latin typeface="Cambria" pitchFamily="34" charset="0"/>
                <a:ea typeface="Cambria" pitchFamily="34" charset="-122"/>
                <a:cs typeface="Cambria" pitchFamily="34" charset="-120"/>
              </a:defRPr>
            </a:lvl1pPr>
          </a:lstStyle>
          <a:p>
            <a:pPr indent="0" marL="0">
              <a:buNone/>
            </a:pPr>
            <a:endParaRPr lang="en-US" sz="3000" dirty="0"/>
          </a:p>
        </p:txBody>
      </p:sp>
      <p:sp>
        <p:nvSpPr>
          <p:cNvPr id="3" name="Text 0"/>
          <p:cNvSpPr/>
          <p:nvPr/>
        </p:nvSpPr>
        <p:spPr>
          <a:xfrm>
            <a:off x="457200" y="4800600"/>
            <a:ext cx="5943600" cy="228600"/>
          </a:xfrm>
          <a:prstGeom prst="rect">
            <a:avLst/>
          </a:prstGeom>
          <a:noFill/>
          <a:ln/>
        </p:spPr>
        <p:txBody>
          <a:bodyPr wrap="square" lIns="0" tIns="0" rIns="0" bIns="0" rtlCol="0" anchor="ctr"/>
          <a:lstStyle/>
          <a:p>
            <a:pPr indent="0" marL="0">
              <a:buNone/>
            </a:pPr>
            <a:r>
              <a:rPr lang="en-US" sz="1000" dirty="0">
                <a:solidFill>
                  <a:schemeClr val="tx2"/>
                </a:solidFill>
              </a:rPr>
              <a:t>Causes of the First World War  |  The World of Teaching Premium</a:t>
            </a:r>
            <a:endParaRPr lang="en-US" sz="10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1004</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null</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2.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slideLayout" Target="../slideLayouts/slideLayout3.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4.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slideLayout" Target="../slideLayouts/slideLayout3.xml"/><Relationship Id="rId3"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slideLayout" Target="../slideLayouts/slideLayout4.xml"/><Relationship Id="rId3"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image" Target="../media/image-28-1.png"/><Relationship Id="rId2" Type="http://schemas.openxmlformats.org/officeDocument/2006/relationships/slideLayout" Target="../slideLayouts/slideLayout2.xml"/><Relationship Id="rId3" Type="http://schemas.openxmlformats.org/officeDocument/2006/relationships/notesSlide" Target="../notesSlides/notesSlide28.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ph idx="100" type="title" hasCustomPrompt="1"/>
          </p:nvPr>
        </p:nvSpPr>
        <p:spPr>
          <a:xfrm>
            <a:off x="548640" y="1234440"/>
            <a:ext cx="5120640" cy="1554480"/>
          </a:xfrm>
          <a:prstGeom prst="rect">
            <a:avLst/>
          </a:prstGeom>
          <a:noFill/>
          <a:ln/>
        </p:spPr>
        <p:txBody>
          <a:bodyPr wrap="square" lIns="0" tIns="0" rIns="0" bIns="0" rtlCol="0" anchor="b"/>
          <a:lstStyle/>
          <a:p>
            <a:pPr algn="l" indent="0" marL="0">
              <a:buNone/>
            </a:pPr>
            <a:r>
              <a:rPr lang="en-US" sz="4000" b="1" dirty="0">
                <a:solidFill>
                  <a:schemeClr val="bg1"/>
                </a:solidFill>
                <a:latin typeface="Cambria" pitchFamily="34" charset="0"/>
                <a:ea typeface="Cambria" pitchFamily="34" charset="-122"/>
                <a:cs typeface="Cambria" pitchFamily="34" charset="-120"/>
              </a:rPr>
              <a:t>Causes of the First World War</a:t>
            </a:r>
            <a:endParaRPr lang="en-US" sz="4000" dirty="0"/>
          </a:p>
        </p:txBody>
      </p:sp>
      <p:sp>
        <p:nvSpPr>
          <p:cNvPr id="3" name="Text 0"/>
          <p:cNvSpPr/>
          <p:nvPr>
            <p:ph idx="101" type="body" hasCustomPrompt="1"/>
          </p:nvPr>
        </p:nvSpPr>
        <p:spPr>
          <a:xfrm>
            <a:off x="548640" y="2926080"/>
            <a:ext cx="5120640" cy="1645920"/>
          </a:xfrm>
          <a:prstGeom prst="rect">
            <a:avLst/>
          </a:prstGeom>
          <a:noFill/>
          <a:ln/>
        </p:spPr>
        <p:txBody>
          <a:bodyPr wrap="square" lIns="0" tIns="0" rIns="0" bIns="0" rtlCol="0" anchor="t"/>
          <a:lstStyle/>
          <a:p>
            <a:pPr indent="0" marL="0">
              <a:buNone/>
            </a:pPr>
            <a:r>
              <a:rPr lang="en-US" sz="1700" dirty="0">
                <a:solidFill>
                  <a:schemeClr val="bg2"/>
                </a:solidFill>
              </a:rPr>
              <a:t>Why did an assassination in Sarajevo lead to a world war?</a:t>
            </a:r>
            <a:endParaRPr lang="en-US" sz="1700" dirty="0"/>
          </a:p>
          <a:p>
            <a:pPr indent="0" marL="0">
              <a:buNone/>
            </a:pPr>
            <a:r>
              <a:rPr lang="en-US" sz="1700" dirty="0">
                <a:solidFill>
                  <a:schemeClr val="bg2"/>
                </a:solidFill>
              </a:rPr>
              <a:t>GCSE History  |  Conflict and tension, 1894 to 1918</a:t>
            </a:r>
            <a:endParaRPr lang="en-US" sz="1700" dirty="0"/>
          </a:p>
        </p:txBody>
      </p:sp>
      <p:pic>
        <p:nvPicPr>
          <p:cNvPr id="4" name="art_1" descr="Cartoon drawing of a First World War biplane">    </p:cNvPr>
          <p:cNvPicPr>
            <a:picLocks noChangeAspect="1"/>
          </p:cNvPicPr>
          <p:nvPr/>
        </p:nvPicPr>
        <p:blipFill>
          <a:blip r:embed="rId1"/>
          <a:stretch>
            <a:fillRect/>
          </a:stretch>
        </p:blipFill>
        <p:spPr>
          <a:xfrm>
            <a:off x="5623560" y="1325880"/>
            <a:ext cx="3291840" cy="190195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Learning objectives</a:t>
            </a:r>
            <a:endParaRPr lang="en-US" sz="3000" dirty="0"/>
          </a:p>
        </p:txBody>
      </p:sp>
      <p:sp>
        <p:nvSpPr>
          <p:cNvPr id="3" name="card_2"/>
          <p:cNvSpPr/>
          <p:nvPr/>
        </p:nvSpPr>
        <p:spPr>
          <a:xfrm>
            <a:off x="457200" y="1188720"/>
            <a:ext cx="2606040" cy="3200400"/>
          </a:xfrm>
          <a:prstGeom prst="roundRect">
            <a:avLst>
              <a:gd name="adj" fmla="val 4211"/>
            </a:avLst>
          </a:prstGeom>
          <a:solidFill>
            <a:schemeClr val="bg2"/>
          </a:solidFill>
          <a:ln/>
        </p:spPr>
      </p:sp>
      <p:sp>
        <p:nvSpPr>
          <p:cNvPr id="4" name="obj_3"/>
          <p:cNvSpPr/>
          <p:nvPr/>
        </p:nvSpPr>
        <p:spPr>
          <a:xfrm>
            <a:off x="731520" y="1463040"/>
            <a:ext cx="822960" cy="822960"/>
          </a:xfrm>
          <a:prstGeom prst="ellipse">
            <a:avLst/>
          </a:prstGeom>
          <a:solidFill>
            <a:srgbClr val="17A398"/>
          </a:solidFill>
          <a:ln/>
        </p:spPr>
      </p:sp>
      <p:sp>
        <p:nvSpPr>
          <p:cNvPr id="5" name="txt_4"/>
          <p:cNvSpPr txBox="1"/>
          <p:nvPr/>
        </p:nvSpPr>
        <p:spPr>
          <a:xfrm>
            <a:off x="731520" y="1463040"/>
            <a:ext cx="822960" cy="822960"/>
          </a:xfrm>
          <a:prstGeom prst="rect">
            <a:avLst/>
          </a:prstGeom>
          <a:noFill/>
          <a:ln/>
        </p:spPr>
        <p:txBody>
          <a:bodyPr wrap="square" lIns="0" tIns="0" rIns="0" bIns="0" rtlCol="0" anchor="ctr"/>
          <a:lstStyle/>
          <a:p>
            <a:pPr algn="ctr" indent="0" marL="0">
              <a:buNone/>
            </a:pPr>
            <a:r>
              <a:rPr lang="en-US" sz="3000" b="1" dirty="0">
                <a:solidFill>
                  <a:schemeClr val="bg1"/>
                </a:solidFill>
                <a:latin typeface="Cambria" pitchFamily="34" charset="0"/>
                <a:ea typeface="Cambria" pitchFamily="34" charset="-122"/>
                <a:cs typeface="Cambria" pitchFamily="34" charset="-120"/>
              </a:rPr>
              <a:t>M</a:t>
            </a:r>
            <a:endParaRPr lang="en-US" sz="3000" dirty="0"/>
          </a:p>
        </p:txBody>
      </p:sp>
      <p:sp>
        <p:nvSpPr>
          <p:cNvPr id="6" name="txt_5"/>
          <p:cNvSpPr txBox="1"/>
          <p:nvPr/>
        </p:nvSpPr>
        <p:spPr>
          <a:xfrm>
            <a:off x="731520" y="2514600"/>
            <a:ext cx="2103120" cy="411480"/>
          </a:xfrm>
          <a:prstGeom prst="rect">
            <a:avLst/>
          </a:prstGeom>
          <a:noFill/>
          <a:ln/>
        </p:spPr>
        <p:txBody>
          <a:bodyPr wrap="square" lIns="0" tIns="0" rIns="0" bIns="0" rtlCol="0" anchor="t"/>
          <a:lstStyle/>
          <a:p>
            <a:pPr indent="0" marL="0">
              <a:buNone/>
            </a:pPr>
            <a:r>
              <a:rPr lang="en-US" sz="2200" b="1" dirty="0">
                <a:solidFill>
                  <a:schemeClr val="tx1"/>
                </a:solidFill>
                <a:latin typeface="Cambria" pitchFamily="34" charset="0"/>
                <a:ea typeface="Cambria" pitchFamily="34" charset="-122"/>
                <a:cs typeface="Cambria" pitchFamily="34" charset="-120"/>
              </a:rPr>
              <a:t>Must</a:t>
            </a:r>
            <a:endParaRPr lang="en-US" sz="2200" dirty="0"/>
          </a:p>
        </p:txBody>
      </p:sp>
      <p:sp>
        <p:nvSpPr>
          <p:cNvPr id="7" name="txt_6"/>
          <p:cNvSpPr txBox="1"/>
          <p:nvPr/>
        </p:nvSpPr>
        <p:spPr>
          <a:xfrm>
            <a:off x="731520" y="2971800"/>
            <a:ext cx="2103120" cy="1280160"/>
          </a:xfrm>
          <a:prstGeom prst="rect">
            <a:avLst/>
          </a:prstGeom>
          <a:noFill/>
          <a:ln/>
        </p:spPr>
        <p:txBody>
          <a:bodyPr wrap="square" lIns="0" tIns="0" rIns="0" bIns="0" rtlCol="0" anchor="t"/>
          <a:lstStyle/>
          <a:p>
            <a:pPr indent="0" marL="0">
              <a:buNone/>
            </a:pPr>
            <a:r>
              <a:rPr lang="en-US" sz="1500" dirty="0">
                <a:solidFill>
                  <a:schemeClr val="tx2"/>
                </a:solidFill>
              </a:rPr>
              <a:t>Describe the four long term causes of the war and the assassination that triggered it</a:t>
            </a:r>
            <a:endParaRPr lang="en-US" sz="1500" dirty="0"/>
          </a:p>
        </p:txBody>
      </p:sp>
      <p:sp>
        <p:nvSpPr>
          <p:cNvPr id="8" name="card_7"/>
          <p:cNvSpPr/>
          <p:nvPr/>
        </p:nvSpPr>
        <p:spPr>
          <a:xfrm>
            <a:off x="3273552" y="1188720"/>
            <a:ext cx="2606040" cy="3200400"/>
          </a:xfrm>
          <a:prstGeom prst="roundRect">
            <a:avLst>
              <a:gd name="adj" fmla="val 4211"/>
            </a:avLst>
          </a:prstGeom>
          <a:solidFill>
            <a:schemeClr val="bg2"/>
          </a:solidFill>
          <a:ln/>
        </p:spPr>
      </p:sp>
      <p:sp>
        <p:nvSpPr>
          <p:cNvPr id="9" name="obj_8"/>
          <p:cNvSpPr/>
          <p:nvPr/>
        </p:nvSpPr>
        <p:spPr>
          <a:xfrm>
            <a:off x="3547872" y="1463040"/>
            <a:ext cx="822960" cy="822960"/>
          </a:xfrm>
          <a:prstGeom prst="ellipse">
            <a:avLst/>
          </a:prstGeom>
          <a:solidFill>
            <a:srgbClr val="E4572E"/>
          </a:solidFill>
          <a:ln/>
        </p:spPr>
      </p:sp>
      <p:sp>
        <p:nvSpPr>
          <p:cNvPr id="10" name="txt_9"/>
          <p:cNvSpPr txBox="1"/>
          <p:nvPr/>
        </p:nvSpPr>
        <p:spPr>
          <a:xfrm>
            <a:off x="3547872" y="1463040"/>
            <a:ext cx="822960" cy="822960"/>
          </a:xfrm>
          <a:prstGeom prst="rect">
            <a:avLst/>
          </a:prstGeom>
          <a:noFill/>
          <a:ln/>
        </p:spPr>
        <p:txBody>
          <a:bodyPr wrap="square" lIns="0" tIns="0" rIns="0" bIns="0" rtlCol="0" anchor="ctr"/>
          <a:lstStyle/>
          <a:p>
            <a:pPr algn="ctr" indent="0" marL="0">
              <a:buNone/>
            </a:pPr>
            <a:r>
              <a:rPr lang="en-US" sz="3000" b="1" dirty="0">
                <a:solidFill>
                  <a:schemeClr val="bg1"/>
                </a:solidFill>
                <a:latin typeface="Cambria" pitchFamily="34" charset="0"/>
                <a:ea typeface="Cambria" pitchFamily="34" charset="-122"/>
                <a:cs typeface="Cambria" pitchFamily="34" charset="-120"/>
              </a:rPr>
              <a:t>S</a:t>
            </a:r>
            <a:endParaRPr lang="en-US" sz="3000" dirty="0"/>
          </a:p>
        </p:txBody>
      </p:sp>
      <p:sp>
        <p:nvSpPr>
          <p:cNvPr id="11" name="txt_10"/>
          <p:cNvSpPr txBox="1"/>
          <p:nvPr/>
        </p:nvSpPr>
        <p:spPr>
          <a:xfrm>
            <a:off x="3547872" y="2514600"/>
            <a:ext cx="2103120" cy="411480"/>
          </a:xfrm>
          <a:prstGeom prst="rect">
            <a:avLst/>
          </a:prstGeom>
          <a:noFill/>
          <a:ln/>
        </p:spPr>
        <p:txBody>
          <a:bodyPr wrap="square" lIns="0" tIns="0" rIns="0" bIns="0" rtlCol="0" anchor="t"/>
          <a:lstStyle/>
          <a:p>
            <a:pPr indent="0" marL="0">
              <a:buNone/>
            </a:pPr>
            <a:r>
              <a:rPr lang="en-US" sz="2200" b="1" dirty="0">
                <a:solidFill>
                  <a:schemeClr val="tx1"/>
                </a:solidFill>
                <a:latin typeface="Cambria" pitchFamily="34" charset="0"/>
                <a:ea typeface="Cambria" pitchFamily="34" charset="-122"/>
                <a:cs typeface="Cambria" pitchFamily="34" charset="-120"/>
              </a:rPr>
              <a:t>Should</a:t>
            </a:r>
            <a:endParaRPr lang="en-US" sz="2200" dirty="0"/>
          </a:p>
        </p:txBody>
      </p:sp>
      <p:sp>
        <p:nvSpPr>
          <p:cNvPr id="12" name="txt_11"/>
          <p:cNvSpPr txBox="1"/>
          <p:nvPr/>
        </p:nvSpPr>
        <p:spPr>
          <a:xfrm>
            <a:off x="3547872" y="2971800"/>
            <a:ext cx="2103120" cy="1280160"/>
          </a:xfrm>
          <a:prstGeom prst="rect">
            <a:avLst/>
          </a:prstGeom>
          <a:noFill/>
          <a:ln/>
        </p:spPr>
        <p:txBody>
          <a:bodyPr wrap="square" lIns="0" tIns="0" rIns="0" bIns="0" rtlCol="0" anchor="t"/>
          <a:lstStyle/>
          <a:p>
            <a:pPr indent="0" marL="0">
              <a:buNone/>
            </a:pPr>
            <a:r>
              <a:rPr lang="en-US" sz="1500" dirty="0">
                <a:solidFill>
                  <a:schemeClr val="tx2"/>
                </a:solidFill>
              </a:rPr>
              <a:t>Explain how the July Crisis turned a local conflict into a European war</a:t>
            </a:r>
            <a:endParaRPr lang="en-US" sz="1500" dirty="0"/>
          </a:p>
        </p:txBody>
      </p:sp>
      <p:sp>
        <p:nvSpPr>
          <p:cNvPr id="13" name="card_12"/>
          <p:cNvSpPr/>
          <p:nvPr/>
        </p:nvSpPr>
        <p:spPr>
          <a:xfrm>
            <a:off x="6089904" y="1188720"/>
            <a:ext cx="2606040" cy="3200400"/>
          </a:xfrm>
          <a:prstGeom prst="roundRect">
            <a:avLst>
              <a:gd name="adj" fmla="val 4211"/>
            </a:avLst>
          </a:prstGeom>
          <a:solidFill>
            <a:schemeClr val="bg2"/>
          </a:solidFill>
          <a:ln/>
        </p:spPr>
      </p:sp>
      <p:sp>
        <p:nvSpPr>
          <p:cNvPr id="14" name="obj_13"/>
          <p:cNvSpPr/>
          <p:nvPr/>
        </p:nvSpPr>
        <p:spPr>
          <a:xfrm>
            <a:off x="6364224" y="1463040"/>
            <a:ext cx="822960" cy="822960"/>
          </a:xfrm>
          <a:prstGeom prst="ellipse">
            <a:avLst/>
          </a:prstGeom>
          <a:solidFill>
            <a:srgbClr val="F3B61F"/>
          </a:solidFill>
          <a:ln/>
        </p:spPr>
      </p:sp>
      <p:sp>
        <p:nvSpPr>
          <p:cNvPr id="15" name="txt_14"/>
          <p:cNvSpPr txBox="1"/>
          <p:nvPr/>
        </p:nvSpPr>
        <p:spPr>
          <a:xfrm>
            <a:off x="6364224" y="1463040"/>
            <a:ext cx="822960" cy="822960"/>
          </a:xfrm>
          <a:prstGeom prst="rect">
            <a:avLst/>
          </a:prstGeom>
          <a:noFill/>
          <a:ln/>
        </p:spPr>
        <p:txBody>
          <a:bodyPr wrap="square" lIns="0" tIns="0" rIns="0" bIns="0" rtlCol="0" anchor="ctr"/>
          <a:lstStyle/>
          <a:p>
            <a:pPr algn="ctr" indent="0" marL="0">
              <a:buNone/>
            </a:pPr>
            <a:r>
              <a:rPr lang="en-US" sz="3000" b="1" dirty="0">
                <a:solidFill>
                  <a:schemeClr val="bg1"/>
                </a:solidFill>
                <a:latin typeface="Cambria" pitchFamily="34" charset="0"/>
                <a:ea typeface="Cambria" pitchFamily="34" charset="-122"/>
                <a:cs typeface="Cambria" pitchFamily="34" charset="-120"/>
              </a:rPr>
              <a:t>C</a:t>
            </a:r>
            <a:endParaRPr lang="en-US" sz="3000" dirty="0"/>
          </a:p>
        </p:txBody>
      </p:sp>
      <p:sp>
        <p:nvSpPr>
          <p:cNvPr id="16" name="txt_15"/>
          <p:cNvSpPr txBox="1"/>
          <p:nvPr/>
        </p:nvSpPr>
        <p:spPr>
          <a:xfrm>
            <a:off x="6364224" y="2514600"/>
            <a:ext cx="2103120" cy="411480"/>
          </a:xfrm>
          <a:prstGeom prst="rect">
            <a:avLst/>
          </a:prstGeom>
          <a:noFill/>
          <a:ln/>
        </p:spPr>
        <p:txBody>
          <a:bodyPr wrap="square" lIns="0" tIns="0" rIns="0" bIns="0" rtlCol="0" anchor="t"/>
          <a:lstStyle/>
          <a:p>
            <a:pPr indent="0" marL="0">
              <a:buNone/>
            </a:pPr>
            <a:r>
              <a:rPr lang="en-US" sz="2200" b="1" dirty="0">
                <a:solidFill>
                  <a:schemeClr val="tx1"/>
                </a:solidFill>
                <a:latin typeface="Cambria" pitchFamily="34" charset="0"/>
                <a:ea typeface="Cambria" pitchFamily="34" charset="-122"/>
                <a:cs typeface="Cambria" pitchFamily="34" charset="-120"/>
              </a:rPr>
              <a:t>Could</a:t>
            </a:r>
            <a:endParaRPr lang="en-US" sz="2200" dirty="0"/>
          </a:p>
        </p:txBody>
      </p:sp>
      <p:sp>
        <p:nvSpPr>
          <p:cNvPr id="17" name="txt_16"/>
          <p:cNvSpPr txBox="1"/>
          <p:nvPr/>
        </p:nvSpPr>
        <p:spPr>
          <a:xfrm>
            <a:off x="6364224" y="2971800"/>
            <a:ext cx="2103120" cy="1280160"/>
          </a:xfrm>
          <a:prstGeom prst="rect">
            <a:avLst/>
          </a:prstGeom>
          <a:noFill/>
          <a:ln/>
        </p:spPr>
        <p:txBody>
          <a:bodyPr wrap="square" lIns="0" tIns="0" rIns="0" bIns="0" rtlCol="0" anchor="t"/>
          <a:lstStyle/>
          <a:p>
            <a:pPr indent="0" marL="0">
              <a:buNone/>
            </a:pPr>
            <a:r>
              <a:rPr lang="en-US" sz="1500" dirty="0">
                <a:solidFill>
                  <a:schemeClr val="tx2"/>
                </a:solidFill>
              </a:rPr>
              <a:t>Judge which cause was most important and support that judgement with evidence</a:t>
            </a:r>
            <a:endParaRPr lang="en-US" sz="15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Warm up: what do you already know?</a:t>
            </a:r>
            <a:endParaRPr lang="en-US" sz="3000" dirty="0"/>
          </a:p>
        </p:txBody>
      </p:sp>
      <p:sp>
        <p:nvSpPr>
          <p:cNvPr id="3" name="card_17"/>
          <p:cNvSpPr/>
          <p:nvPr/>
        </p:nvSpPr>
        <p:spPr>
          <a:xfrm>
            <a:off x="457200" y="1143000"/>
            <a:ext cx="2606040" cy="1554480"/>
          </a:xfrm>
          <a:prstGeom prst="roundRect">
            <a:avLst>
              <a:gd name="adj" fmla="val 7059"/>
            </a:avLst>
          </a:prstGeom>
          <a:solidFill>
            <a:schemeClr val="bg2"/>
          </a:solidFill>
          <a:ln/>
        </p:spPr>
      </p:sp>
      <p:sp>
        <p:nvSpPr>
          <p:cNvPr id="4" name="badge_18"/>
          <p:cNvSpPr/>
          <p:nvPr/>
        </p:nvSpPr>
        <p:spPr>
          <a:xfrm>
            <a:off x="640080" y="1325880"/>
            <a:ext cx="384048" cy="384048"/>
          </a:xfrm>
          <a:prstGeom prst="ellipse">
            <a:avLst/>
          </a:prstGeom>
          <a:solidFill>
            <a:schemeClr val="accent4"/>
          </a:solidFill>
          <a:ln/>
        </p:spPr>
      </p:sp>
      <p:sp>
        <p:nvSpPr>
          <p:cNvPr id="5" name="badgeTxt_19"/>
          <p:cNvSpPr txBox="1"/>
          <p:nvPr/>
        </p:nvSpPr>
        <p:spPr>
          <a:xfrm>
            <a:off x="640080" y="132588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20"/>
          <p:cNvSpPr txBox="1"/>
          <p:nvPr/>
        </p:nvSpPr>
        <p:spPr>
          <a:xfrm>
            <a:off x="1188720" y="1280160"/>
            <a:ext cx="1737360" cy="731520"/>
          </a:xfrm>
          <a:prstGeom prst="rect">
            <a:avLst/>
          </a:prstGeom>
          <a:noFill/>
          <a:ln/>
        </p:spPr>
        <p:txBody>
          <a:bodyPr wrap="square" lIns="0" tIns="0" rIns="0" bIns="0" rtlCol="0" anchor="ctr"/>
          <a:lstStyle/>
          <a:p>
            <a:pPr indent="0" marL="0">
              <a:buNone/>
            </a:pPr>
            <a:r>
              <a:rPr lang="en-US" sz="1400" dirty="0">
                <a:solidFill>
                  <a:schemeClr val="tx1"/>
                </a:solidFill>
              </a:rPr>
              <a:t>In which year did the First World War begin?</a:t>
            </a:r>
            <a:endParaRPr lang="en-US" sz="1400" dirty="0"/>
          </a:p>
        </p:txBody>
      </p:sp>
      <p:sp>
        <p:nvSpPr>
          <p:cNvPr id="7" name="card_21"/>
          <p:cNvSpPr/>
          <p:nvPr/>
        </p:nvSpPr>
        <p:spPr>
          <a:xfrm>
            <a:off x="3273552" y="1143000"/>
            <a:ext cx="2606040" cy="1554480"/>
          </a:xfrm>
          <a:prstGeom prst="roundRect">
            <a:avLst>
              <a:gd name="adj" fmla="val 7059"/>
            </a:avLst>
          </a:prstGeom>
          <a:solidFill>
            <a:schemeClr val="bg2"/>
          </a:solidFill>
          <a:ln/>
        </p:spPr>
      </p:sp>
      <p:sp>
        <p:nvSpPr>
          <p:cNvPr id="8" name="badge_22"/>
          <p:cNvSpPr/>
          <p:nvPr/>
        </p:nvSpPr>
        <p:spPr>
          <a:xfrm>
            <a:off x="3456432" y="1325880"/>
            <a:ext cx="384048" cy="384048"/>
          </a:xfrm>
          <a:prstGeom prst="ellipse">
            <a:avLst/>
          </a:prstGeom>
          <a:solidFill>
            <a:schemeClr val="accent4"/>
          </a:solidFill>
          <a:ln/>
        </p:spPr>
      </p:sp>
      <p:sp>
        <p:nvSpPr>
          <p:cNvPr id="9" name="badgeTxt_23"/>
          <p:cNvSpPr txBox="1"/>
          <p:nvPr/>
        </p:nvSpPr>
        <p:spPr>
          <a:xfrm>
            <a:off x="3456432" y="132588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0" name="txt_24"/>
          <p:cNvSpPr txBox="1"/>
          <p:nvPr/>
        </p:nvSpPr>
        <p:spPr>
          <a:xfrm>
            <a:off x="4005072" y="128016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Who ruled Germany in 1914?</a:t>
            </a:r>
            <a:endParaRPr lang="en-US" sz="1400" dirty="0"/>
          </a:p>
        </p:txBody>
      </p:sp>
      <p:sp>
        <p:nvSpPr>
          <p:cNvPr id="11" name="card_25"/>
          <p:cNvSpPr/>
          <p:nvPr/>
        </p:nvSpPr>
        <p:spPr>
          <a:xfrm>
            <a:off x="6089904" y="1143000"/>
            <a:ext cx="2606040" cy="1554480"/>
          </a:xfrm>
          <a:prstGeom prst="roundRect">
            <a:avLst>
              <a:gd name="adj" fmla="val 7059"/>
            </a:avLst>
          </a:prstGeom>
          <a:solidFill>
            <a:schemeClr val="bg2"/>
          </a:solidFill>
          <a:ln/>
        </p:spPr>
      </p:sp>
      <p:sp>
        <p:nvSpPr>
          <p:cNvPr id="12" name="badge_26"/>
          <p:cNvSpPr/>
          <p:nvPr/>
        </p:nvSpPr>
        <p:spPr>
          <a:xfrm>
            <a:off x="6272784" y="1325880"/>
            <a:ext cx="384048" cy="384048"/>
          </a:xfrm>
          <a:prstGeom prst="ellipse">
            <a:avLst/>
          </a:prstGeom>
          <a:solidFill>
            <a:schemeClr val="accent4"/>
          </a:solidFill>
          <a:ln/>
        </p:spPr>
      </p:sp>
      <p:sp>
        <p:nvSpPr>
          <p:cNvPr id="13" name="badgeTxt_27"/>
          <p:cNvSpPr txBox="1"/>
          <p:nvPr/>
        </p:nvSpPr>
        <p:spPr>
          <a:xfrm>
            <a:off x="6272784" y="132588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4" name="txt_28"/>
          <p:cNvSpPr txBox="1"/>
          <p:nvPr/>
        </p:nvSpPr>
        <p:spPr>
          <a:xfrm>
            <a:off x="6821424" y="128016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Which two countries were Britain's main partners?</a:t>
            </a:r>
            <a:endParaRPr lang="en-US" sz="1400" dirty="0"/>
          </a:p>
        </p:txBody>
      </p:sp>
      <p:sp>
        <p:nvSpPr>
          <p:cNvPr id="15" name="card_29"/>
          <p:cNvSpPr/>
          <p:nvPr/>
        </p:nvSpPr>
        <p:spPr>
          <a:xfrm>
            <a:off x="457200" y="2880360"/>
            <a:ext cx="2606040" cy="1554480"/>
          </a:xfrm>
          <a:prstGeom prst="roundRect">
            <a:avLst>
              <a:gd name="adj" fmla="val 7059"/>
            </a:avLst>
          </a:prstGeom>
          <a:solidFill>
            <a:schemeClr val="bg2"/>
          </a:solidFill>
          <a:ln/>
        </p:spPr>
      </p:sp>
      <p:sp>
        <p:nvSpPr>
          <p:cNvPr id="16" name="badge_30"/>
          <p:cNvSpPr/>
          <p:nvPr/>
        </p:nvSpPr>
        <p:spPr>
          <a:xfrm>
            <a:off x="640080" y="3063240"/>
            <a:ext cx="384048" cy="384048"/>
          </a:xfrm>
          <a:prstGeom prst="ellipse">
            <a:avLst/>
          </a:prstGeom>
          <a:solidFill>
            <a:schemeClr val="accent4"/>
          </a:solidFill>
          <a:ln/>
        </p:spPr>
      </p:sp>
      <p:sp>
        <p:nvSpPr>
          <p:cNvPr id="17" name="badgeTxt_31"/>
          <p:cNvSpPr txBox="1"/>
          <p:nvPr/>
        </p:nvSpPr>
        <p:spPr>
          <a:xfrm>
            <a:off x="640080" y="30632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18" name="txt_32"/>
          <p:cNvSpPr txBox="1"/>
          <p:nvPr/>
        </p:nvSpPr>
        <p:spPr>
          <a:xfrm>
            <a:off x="1188720" y="301752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Which city did Archduke Franz Ferdinand visit in June 1914?</a:t>
            </a:r>
            <a:endParaRPr lang="en-US" sz="1400" dirty="0"/>
          </a:p>
        </p:txBody>
      </p:sp>
      <p:sp>
        <p:nvSpPr>
          <p:cNvPr id="19" name="card_33"/>
          <p:cNvSpPr/>
          <p:nvPr/>
        </p:nvSpPr>
        <p:spPr>
          <a:xfrm>
            <a:off x="3273552" y="2880360"/>
            <a:ext cx="2606040" cy="1554480"/>
          </a:xfrm>
          <a:prstGeom prst="roundRect">
            <a:avLst>
              <a:gd name="adj" fmla="val 7059"/>
            </a:avLst>
          </a:prstGeom>
          <a:solidFill>
            <a:schemeClr val="bg2"/>
          </a:solidFill>
          <a:ln/>
        </p:spPr>
      </p:sp>
      <p:sp>
        <p:nvSpPr>
          <p:cNvPr id="20" name="badge_34"/>
          <p:cNvSpPr/>
          <p:nvPr/>
        </p:nvSpPr>
        <p:spPr>
          <a:xfrm>
            <a:off x="3456432" y="3063240"/>
            <a:ext cx="384048" cy="384048"/>
          </a:xfrm>
          <a:prstGeom prst="ellipse">
            <a:avLst/>
          </a:prstGeom>
          <a:solidFill>
            <a:schemeClr val="accent4"/>
          </a:solidFill>
          <a:ln/>
        </p:spPr>
      </p:sp>
      <p:sp>
        <p:nvSpPr>
          <p:cNvPr id="21" name="badgeTxt_35"/>
          <p:cNvSpPr txBox="1"/>
          <p:nvPr/>
        </p:nvSpPr>
        <p:spPr>
          <a:xfrm>
            <a:off x="3456432" y="30632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5</a:t>
            </a:r>
            <a:endParaRPr lang="en-US" sz="1500" dirty="0"/>
          </a:p>
        </p:txBody>
      </p:sp>
      <p:sp>
        <p:nvSpPr>
          <p:cNvPr id="22" name="txt_36"/>
          <p:cNvSpPr txBox="1"/>
          <p:nvPr/>
        </p:nvSpPr>
        <p:spPr>
          <a:xfrm>
            <a:off x="4005072" y="301752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When did the fighting end?</a:t>
            </a:r>
            <a:endParaRPr lang="en-US" sz="1400" dirty="0"/>
          </a:p>
        </p:txBody>
      </p:sp>
      <p:sp>
        <p:nvSpPr>
          <p:cNvPr id="23" name="card_37"/>
          <p:cNvSpPr/>
          <p:nvPr/>
        </p:nvSpPr>
        <p:spPr>
          <a:xfrm>
            <a:off x="6089904" y="2880360"/>
            <a:ext cx="2606040" cy="1554480"/>
          </a:xfrm>
          <a:prstGeom prst="roundRect">
            <a:avLst>
              <a:gd name="adj" fmla="val 7059"/>
            </a:avLst>
          </a:prstGeom>
          <a:solidFill>
            <a:schemeClr val="bg2"/>
          </a:solidFill>
          <a:ln/>
        </p:spPr>
      </p:sp>
      <p:sp>
        <p:nvSpPr>
          <p:cNvPr id="24" name="badge_38"/>
          <p:cNvSpPr/>
          <p:nvPr/>
        </p:nvSpPr>
        <p:spPr>
          <a:xfrm>
            <a:off x="6272784" y="3063240"/>
            <a:ext cx="384048" cy="384048"/>
          </a:xfrm>
          <a:prstGeom prst="ellipse">
            <a:avLst/>
          </a:prstGeom>
          <a:solidFill>
            <a:schemeClr val="accent4"/>
          </a:solidFill>
          <a:ln/>
        </p:spPr>
      </p:sp>
      <p:sp>
        <p:nvSpPr>
          <p:cNvPr id="25" name="badgeTxt_39"/>
          <p:cNvSpPr txBox="1"/>
          <p:nvPr/>
        </p:nvSpPr>
        <p:spPr>
          <a:xfrm>
            <a:off x="6272784" y="30632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6</a:t>
            </a:r>
            <a:endParaRPr lang="en-US" sz="1500" dirty="0"/>
          </a:p>
        </p:txBody>
      </p:sp>
      <p:sp>
        <p:nvSpPr>
          <p:cNvPr id="26" name="txt_40"/>
          <p:cNvSpPr txBox="1"/>
          <p:nvPr/>
        </p:nvSpPr>
        <p:spPr>
          <a:xfrm>
            <a:off x="6821424" y="301752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What do people wear a red poppy to remember?</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Warm up: answers</a:t>
            </a:r>
            <a:endParaRPr lang="en-US" sz="3000" dirty="0"/>
          </a:p>
        </p:txBody>
      </p:sp>
      <p:sp>
        <p:nvSpPr>
          <p:cNvPr id="3" name="card_41"/>
          <p:cNvSpPr/>
          <p:nvPr/>
        </p:nvSpPr>
        <p:spPr>
          <a:xfrm>
            <a:off x="457200" y="1143000"/>
            <a:ext cx="2606040" cy="1554480"/>
          </a:xfrm>
          <a:prstGeom prst="roundRect">
            <a:avLst>
              <a:gd name="adj" fmla="val 7059"/>
            </a:avLst>
          </a:prstGeom>
          <a:solidFill>
            <a:schemeClr val="bg2"/>
          </a:solidFill>
          <a:ln/>
        </p:spPr>
      </p:sp>
      <p:sp>
        <p:nvSpPr>
          <p:cNvPr id="4" name="badge_42"/>
          <p:cNvSpPr/>
          <p:nvPr/>
        </p:nvSpPr>
        <p:spPr>
          <a:xfrm>
            <a:off x="640080" y="1325880"/>
            <a:ext cx="384048" cy="384048"/>
          </a:xfrm>
          <a:prstGeom prst="ellipse">
            <a:avLst/>
          </a:prstGeom>
          <a:solidFill>
            <a:schemeClr val="accent4"/>
          </a:solidFill>
          <a:ln/>
        </p:spPr>
      </p:sp>
      <p:sp>
        <p:nvSpPr>
          <p:cNvPr id="5" name="badgeTxt_43"/>
          <p:cNvSpPr txBox="1"/>
          <p:nvPr/>
        </p:nvSpPr>
        <p:spPr>
          <a:xfrm>
            <a:off x="640080" y="132588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44"/>
          <p:cNvSpPr txBox="1"/>
          <p:nvPr/>
        </p:nvSpPr>
        <p:spPr>
          <a:xfrm>
            <a:off x="1188720" y="1280160"/>
            <a:ext cx="1737360" cy="731520"/>
          </a:xfrm>
          <a:prstGeom prst="rect">
            <a:avLst/>
          </a:prstGeom>
          <a:noFill/>
          <a:ln/>
        </p:spPr>
        <p:txBody>
          <a:bodyPr wrap="square" lIns="0" tIns="0" rIns="0" bIns="0" rtlCol="0" anchor="ctr"/>
          <a:lstStyle/>
          <a:p>
            <a:pPr indent="0" marL="0">
              <a:buNone/>
            </a:pPr>
            <a:r>
              <a:rPr lang="en-US" sz="1400" dirty="0">
                <a:solidFill>
                  <a:schemeClr val="tx1"/>
                </a:solidFill>
              </a:rPr>
              <a:t>In which year did the First World War begin?</a:t>
            </a:r>
            <a:endParaRPr lang="en-US" sz="1400" dirty="0"/>
          </a:p>
        </p:txBody>
      </p:sp>
      <p:sp>
        <p:nvSpPr>
          <p:cNvPr id="7" name="txt_45"/>
          <p:cNvSpPr txBox="1"/>
          <p:nvPr/>
        </p:nvSpPr>
        <p:spPr>
          <a:xfrm>
            <a:off x="640080" y="2039112"/>
            <a:ext cx="2286000" cy="594360"/>
          </a:xfrm>
          <a:prstGeom prst="rect">
            <a:avLst/>
          </a:prstGeom>
          <a:noFill/>
          <a:ln/>
        </p:spPr>
        <p:txBody>
          <a:bodyPr wrap="square" lIns="0" tIns="0" rIns="0" bIns="0" rtlCol="0" anchor="ctr"/>
          <a:lstStyle/>
          <a:p>
            <a:pPr indent="0" marL="0">
              <a:buNone/>
            </a:pPr>
            <a:r>
              <a:rPr lang="en-US" sz="1400" b="1" dirty="0">
                <a:solidFill>
                  <a:schemeClr val="accent1"/>
                </a:solidFill>
              </a:rPr>
              <a:t>1914</a:t>
            </a:r>
            <a:endParaRPr lang="en-US" sz="1400" dirty="0"/>
          </a:p>
        </p:txBody>
      </p:sp>
      <p:sp>
        <p:nvSpPr>
          <p:cNvPr id="8" name="card_46"/>
          <p:cNvSpPr/>
          <p:nvPr/>
        </p:nvSpPr>
        <p:spPr>
          <a:xfrm>
            <a:off x="3273552" y="1143000"/>
            <a:ext cx="2606040" cy="1554480"/>
          </a:xfrm>
          <a:prstGeom prst="roundRect">
            <a:avLst>
              <a:gd name="adj" fmla="val 7059"/>
            </a:avLst>
          </a:prstGeom>
          <a:solidFill>
            <a:schemeClr val="bg2"/>
          </a:solidFill>
          <a:ln/>
        </p:spPr>
      </p:sp>
      <p:sp>
        <p:nvSpPr>
          <p:cNvPr id="9" name="badge_47"/>
          <p:cNvSpPr/>
          <p:nvPr/>
        </p:nvSpPr>
        <p:spPr>
          <a:xfrm>
            <a:off x="3456432" y="1325880"/>
            <a:ext cx="384048" cy="384048"/>
          </a:xfrm>
          <a:prstGeom prst="ellipse">
            <a:avLst/>
          </a:prstGeom>
          <a:solidFill>
            <a:schemeClr val="accent4"/>
          </a:solidFill>
          <a:ln/>
        </p:spPr>
      </p:sp>
      <p:sp>
        <p:nvSpPr>
          <p:cNvPr id="10" name="badgeTxt_48"/>
          <p:cNvSpPr txBox="1"/>
          <p:nvPr/>
        </p:nvSpPr>
        <p:spPr>
          <a:xfrm>
            <a:off x="3456432" y="132588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49"/>
          <p:cNvSpPr txBox="1"/>
          <p:nvPr/>
        </p:nvSpPr>
        <p:spPr>
          <a:xfrm>
            <a:off x="4005072" y="128016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Who ruled Germany in 1914?</a:t>
            </a:r>
            <a:endParaRPr lang="en-US" sz="1400" dirty="0"/>
          </a:p>
        </p:txBody>
      </p:sp>
      <p:sp>
        <p:nvSpPr>
          <p:cNvPr id="12" name="txt_50"/>
          <p:cNvSpPr txBox="1"/>
          <p:nvPr/>
        </p:nvSpPr>
        <p:spPr>
          <a:xfrm>
            <a:off x="3456432" y="2039112"/>
            <a:ext cx="2286000" cy="594360"/>
          </a:xfrm>
          <a:prstGeom prst="rect">
            <a:avLst/>
          </a:prstGeom>
          <a:noFill/>
          <a:ln/>
        </p:spPr>
        <p:txBody>
          <a:bodyPr wrap="square" lIns="0" tIns="0" rIns="0" bIns="0" rtlCol="0" anchor="ctr"/>
          <a:lstStyle/>
          <a:p>
            <a:pPr indent="0" marL="0">
              <a:buNone/>
            </a:pPr>
            <a:r>
              <a:rPr lang="en-US" sz="1400" b="1" dirty="0">
                <a:solidFill>
                  <a:schemeClr val="accent1"/>
                </a:solidFill>
              </a:rPr>
              <a:t>Kaiser Wilhelm II</a:t>
            </a:r>
            <a:endParaRPr lang="en-US" sz="1400" dirty="0"/>
          </a:p>
        </p:txBody>
      </p:sp>
      <p:sp>
        <p:nvSpPr>
          <p:cNvPr id="13" name="card_51"/>
          <p:cNvSpPr/>
          <p:nvPr/>
        </p:nvSpPr>
        <p:spPr>
          <a:xfrm>
            <a:off x="6089904" y="1143000"/>
            <a:ext cx="2606040" cy="1554480"/>
          </a:xfrm>
          <a:prstGeom prst="roundRect">
            <a:avLst>
              <a:gd name="adj" fmla="val 7059"/>
            </a:avLst>
          </a:prstGeom>
          <a:solidFill>
            <a:schemeClr val="bg2"/>
          </a:solidFill>
          <a:ln/>
        </p:spPr>
      </p:sp>
      <p:sp>
        <p:nvSpPr>
          <p:cNvPr id="14" name="badge_52"/>
          <p:cNvSpPr/>
          <p:nvPr/>
        </p:nvSpPr>
        <p:spPr>
          <a:xfrm>
            <a:off x="6272784" y="1325880"/>
            <a:ext cx="384048" cy="384048"/>
          </a:xfrm>
          <a:prstGeom prst="ellipse">
            <a:avLst/>
          </a:prstGeom>
          <a:solidFill>
            <a:schemeClr val="accent4"/>
          </a:solidFill>
          <a:ln/>
        </p:spPr>
      </p:sp>
      <p:sp>
        <p:nvSpPr>
          <p:cNvPr id="15" name="badgeTxt_53"/>
          <p:cNvSpPr txBox="1"/>
          <p:nvPr/>
        </p:nvSpPr>
        <p:spPr>
          <a:xfrm>
            <a:off x="6272784" y="132588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54"/>
          <p:cNvSpPr txBox="1"/>
          <p:nvPr/>
        </p:nvSpPr>
        <p:spPr>
          <a:xfrm>
            <a:off x="6821424" y="128016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Which two countries were Britain's main partners?</a:t>
            </a:r>
            <a:endParaRPr lang="en-US" sz="1400" dirty="0"/>
          </a:p>
        </p:txBody>
      </p:sp>
      <p:sp>
        <p:nvSpPr>
          <p:cNvPr id="17" name="txt_55"/>
          <p:cNvSpPr txBox="1"/>
          <p:nvPr/>
        </p:nvSpPr>
        <p:spPr>
          <a:xfrm>
            <a:off x="6272784" y="2039112"/>
            <a:ext cx="2286000" cy="594360"/>
          </a:xfrm>
          <a:prstGeom prst="rect">
            <a:avLst/>
          </a:prstGeom>
          <a:noFill/>
          <a:ln/>
        </p:spPr>
        <p:txBody>
          <a:bodyPr wrap="square" lIns="0" tIns="0" rIns="0" bIns="0" rtlCol="0" anchor="ctr"/>
          <a:lstStyle/>
          <a:p>
            <a:pPr indent="0" marL="0">
              <a:buNone/>
            </a:pPr>
            <a:r>
              <a:rPr lang="en-US" sz="1400" b="1" dirty="0">
                <a:solidFill>
                  <a:schemeClr val="accent1"/>
                </a:solidFill>
              </a:rPr>
              <a:t>France and Russia</a:t>
            </a:r>
            <a:endParaRPr lang="en-US" sz="1400" dirty="0"/>
          </a:p>
        </p:txBody>
      </p:sp>
      <p:sp>
        <p:nvSpPr>
          <p:cNvPr id="18" name="card_56"/>
          <p:cNvSpPr/>
          <p:nvPr/>
        </p:nvSpPr>
        <p:spPr>
          <a:xfrm>
            <a:off x="457200" y="2880360"/>
            <a:ext cx="2606040" cy="1554480"/>
          </a:xfrm>
          <a:prstGeom prst="roundRect">
            <a:avLst>
              <a:gd name="adj" fmla="val 7059"/>
            </a:avLst>
          </a:prstGeom>
          <a:solidFill>
            <a:schemeClr val="bg2"/>
          </a:solidFill>
          <a:ln/>
        </p:spPr>
      </p:sp>
      <p:sp>
        <p:nvSpPr>
          <p:cNvPr id="19" name="badge_57"/>
          <p:cNvSpPr/>
          <p:nvPr/>
        </p:nvSpPr>
        <p:spPr>
          <a:xfrm>
            <a:off x="640080" y="3063240"/>
            <a:ext cx="384048" cy="384048"/>
          </a:xfrm>
          <a:prstGeom prst="ellipse">
            <a:avLst/>
          </a:prstGeom>
          <a:solidFill>
            <a:schemeClr val="accent4"/>
          </a:solidFill>
          <a:ln/>
        </p:spPr>
      </p:sp>
      <p:sp>
        <p:nvSpPr>
          <p:cNvPr id="20" name="badgeTxt_58"/>
          <p:cNvSpPr txBox="1"/>
          <p:nvPr/>
        </p:nvSpPr>
        <p:spPr>
          <a:xfrm>
            <a:off x="640080" y="30632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59"/>
          <p:cNvSpPr txBox="1"/>
          <p:nvPr/>
        </p:nvSpPr>
        <p:spPr>
          <a:xfrm>
            <a:off x="1188720" y="301752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Which city did Archduke Franz Ferdinand visit in June 1914?</a:t>
            </a:r>
            <a:endParaRPr lang="en-US" sz="1400" dirty="0"/>
          </a:p>
        </p:txBody>
      </p:sp>
      <p:sp>
        <p:nvSpPr>
          <p:cNvPr id="22" name="txt_60"/>
          <p:cNvSpPr txBox="1"/>
          <p:nvPr/>
        </p:nvSpPr>
        <p:spPr>
          <a:xfrm>
            <a:off x="640080" y="3776472"/>
            <a:ext cx="2286000" cy="594360"/>
          </a:xfrm>
          <a:prstGeom prst="rect">
            <a:avLst/>
          </a:prstGeom>
          <a:noFill/>
          <a:ln/>
        </p:spPr>
        <p:txBody>
          <a:bodyPr wrap="square" lIns="0" tIns="0" rIns="0" bIns="0" rtlCol="0" anchor="ctr"/>
          <a:lstStyle/>
          <a:p>
            <a:pPr indent="0" marL="0">
              <a:buNone/>
            </a:pPr>
            <a:r>
              <a:rPr lang="en-US" sz="1400" b="1" dirty="0">
                <a:solidFill>
                  <a:schemeClr val="accent1"/>
                </a:solidFill>
              </a:rPr>
              <a:t>Sarajevo, in Bosnia</a:t>
            </a:r>
            <a:endParaRPr lang="en-US" sz="1400" dirty="0"/>
          </a:p>
        </p:txBody>
      </p:sp>
      <p:sp>
        <p:nvSpPr>
          <p:cNvPr id="23" name="card_61"/>
          <p:cNvSpPr/>
          <p:nvPr/>
        </p:nvSpPr>
        <p:spPr>
          <a:xfrm>
            <a:off x="3273552" y="2880360"/>
            <a:ext cx="2606040" cy="1554480"/>
          </a:xfrm>
          <a:prstGeom prst="roundRect">
            <a:avLst>
              <a:gd name="adj" fmla="val 7059"/>
            </a:avLst>
          </a:prstGeom>
          <a:solidFill>
            <a:schemeClr val="bg2"/>
          </a:solidFill>
          <a:ln/>
        </p:spPr>
      </p:sp>
      <p:sp>
        <p:nvSpPr>
          <p:cNvPr id="24" name="badge_62"/>
          <p:cNvSpPr/>
          <p:nvPr/>
        </p:nvSpPr>
        <p:spPr>
          <a:xfrm>
            <a:off x="3456432" y="3063240"/>
            <a:ext cx="384048" cy="384048"/>
          </a:xfrm>
          <a:prstGeom prst="ellipse">
            <a:avLst/>
          </a:prstGeom>
          <a:solidFill>
            <a:schemeClr val="accent4"/>
          </a:solidFill>
          <a:ln/>
        </p:spPr>
      </p:sp>
      <p:sp>
        <p:nvSpPr>
          <p:cNvPr id="25" name="badgeTxt_63"/>
          <p:cNvSpPr txBox="1"/>
          <p:nvPr/>
        </p:nvSpPr>
        <p:spPr>
          <a:xfrm>
            <a:off x="3456432" y="30632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5</a:t>
            </a:r>
            <a:endParaRPr lang="en-US" sz="1500" dirty="0"/>
          </a:p>
        </p:txBody>
      </p:sp>
      <p:sp>
        <p:nvSpPr>
          <p:cNvPr id="26" name="txt_64"/>
          <p:cNvSpPr txBox="1"/>
          <p:nvPr/>
        </p:nvSpPr>
        <p:spPr>
          <a:xfrm>
            <a:off x="4005072" y="301752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When did the fighting end?</a:t>
            </a:r>
            <a:endParaRPr lang="en-US" sz="1400" dirty="0"/>
          </a:p>
        </p:txBody>
      </p:sp>
      <p:sp>
        <p:nvSpPr>
          <p:cNvPr id="27" name="txt_65"/>
          <p:cNvSpPr txBox="1"/>
          <p:nvPr/>
        </p:nvSpPr>
        <p:spPr>
          <a:xfrm>
            <a:off x="3456432" y="3776472"/>
            <a:ext cx="2286000" cy="594360"/>
          </a:xfrm>
          <a:prstGeom prst="rect">
            <a:avLst/>
          </a:prstGeom>
          <a:noFill/>
          <a:ln/>
        </p:spPr>
        <p:txBody>
          <a:bodyPr wrap="square" lIns="0" tIns="0" rIns="0" bIns="0" rtlCol="0" anchor="ctr"/>
          <a:lstStyle/>
          <a:p>
            <a:pPr indent="0" marL="0">
              <a:buNone/>
            </a:pPr>
            <a:r>
              <a:rPr lang="en-US" sz="1400" b="1" dirty="0">
                <a:solidFill>
                  <a:schemeClr val="accent1"/>
                </a:solidFill>
              </a:rPr>
              <a:t>11am on 11 November 1918</a:t>
            </a:r>
            <a:endParaRPr lang="en-US" sz="1400" dirty="0"/>
          </a:p>
        </p:txBody>
      </p:sp>
      <p:sp>
        <p:nvSpPr>
          <p:cNvPr id="28" name="card_66"/>
          <p:cNvSpPr/>
          <p:nvPr/>
        </p:nvSpPr>
        <p:spPr>
          <a:xfrm>
            <a:off x="6089904" y="2880360"/>
            <a:ext cx="2606040" cy="1554480"/>
          </a:xfrm>
          <a:prstGeom prst="roundRect">
            <a:avLst>
              <a:gd name="adj" fmla="val 7059"/>
            </a:avLst>
          </a:prstGeom>
          <a:solidFill>
            <a:schemeClr val="bg2"/>
          </a:solidFill>
          <a:ln/>
        </p:spPr>
      </p:sp>
      <p:sp>
        <p:nvSpPr>
          <p:cNvPr id="29" name="badge_67"/>
          <p:cNvSpPr/>
          <p:nvPr/>
        </p:nvSpPr>
        <p:spPr>
          <a:xfrm>
            <a:off x="6272784" y="3063240"/>
            <a:ext cx="384048" cy="384048"/>
          </a:xfrm>
          <a:prstGeom prst="ellipse">
            <a:avLst/>
          </a:prstGeom>
          <a:solidFill>
            <a:schemeClr val="accent4"/>
          </a:solidFill>
          <a:ln/>
        </p:spPr>
      </p:sp>
      <p:sp>
        <p:nvSpPr>
          <p:cNvPr id="30" name="badgeTxt_68"/>
          <p:cNvSpPr txBox="1"/>
          <p:nvPr/>
        </p:nvSpPr>
        <p:spPr>
          <a:xfrm>
            <a:off x="6272784" y="3063240"/>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6</a:t>
            </a:r>
            <a:endParaRPr lang="en-US" sz="1500" dirty="0"/>
          </a:p>
        </p:txBody>
      </p:sp>
      <p:sp>
        <p:nvSpPr>
          <p:cNvPr id="31" name="txt_69"/>
          <p:cNvSpPr txBox="1"/>
          <p:nvPr/>
        </p:nvSpPr>
        <p:spPr>
          <a:xfrm>
            <a:off x="6821424" y="3017520"/>
            <a:ext cx="1737360" cy="731520"/>
          </a:xfrm>
          <a:prstGeom prst="rect">
            <a:avLst/>
          </a:prstGeom>
          <a:noFill/>
          <a:ln/>
        </p:spPr>
        <p:txBody>
          <a:bodyPr wrap="square" lIns="0" tIns="0" rIns="0" bIns="0" rtlCol="0" anchor="ctr"/>
          <a:lstStyle/>
          <a:p>
            <a:pPr indent="0" marL="0">
              <a:buNone/>
            </a:pPr>
            <a:r>
              <a:rPr lang="en-US" sz="1400" dirty="0">
                <a:solidFill>
                  <a:schemeClr val="tx1"/>
                </a:solidFill>
              </a:rPr>
              <a:t>What do people wear a red poppy to remember?</a:t>
            </a:r>
            <a:endParaRPr lang="en-US" sz="1400" dirty="0"/>
          </a:p>
        </p:txBody>
      </p:sp>
      <p:sp>
        <p:nvSpPr>
          <p:cNvPr id="32" name="txt_70"/>
          <p:cNvSpPr txBox="1"/>
          <p:nvPr/>
        </p:nvSpPr>
        <p:spPr>
          <a:xfrm>
            <a:off x="6272784" y="3776472"/>
            <a:ext cx="2286000" cy="594360"/>
          </a:xfrm>
          <a:prstGeom prst="rect">
            <a:avLst/>
          </a:prstGeom>
          <a:noFill/>
          <a:ln/>
        </p:spPr>
        <p:txBody>
          <a:bodyPr wrap="square" lIns="0" tIns="0" rIns="0" bIns="0" rtlCol="0" anchor="ctr"/>
          <a:lstStyle/>
          <a:p>
            <a:pPr indent="0" marL="0">
              <a:buNone/>
            </a:pPr>
            <a:r>
              <a:rPr lang="en-US" sz="1400" b="1" dirty="0">
                <a:solidFill>
                  <a:schemeClr val="accent1"/>
                </a:solidFill>
              </a:rPr>
              <a:t>Those who died in war, starting with the First World War</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Key words</a:t>
            </a:r>
            <a:endParaRPr lang="en-US" sz="3000" dirty="0"/>
          </a:p>
        </p:txBody>
      </p:sp>
      <p:sp>
        <p:nvSpPr>
          <p:cNvPr id="3" name="card_71"/>
          <p:cNvSpPr/>
          <p:nvPr/>
        </p:nvSpPr>
        <p:spPr>
          <a:xfrm>
            <a:off x="457200" y="1143000"/>
            <a:ext cx="1965960" cy="1572768"/>
          </a:xfrm>
          <a:prstGeom prst="roundRect">
            <a:avLst>
              <a:gd name="adj" fmla="val 6977"/>
            </a:avLst>
          </a:prstGeom>
          <a:solidFill>
            <a:schemeClr val="bg2"/>
          </a:solidFill>
          <a:ln/>
        </p:spPr>
      </p:sp>
      <p:sp>
        <p:nvSpPr>
          <p:cNvPr id="4" name="txt_72"/>
          <p:cNvSpPr txBox="1"/>
          <p:nvPr/>
        </p:nvSpPr>
        <p:spPr>
          <a:xfrm>
            <a:off x="594360" y="1271016"/>
            <a:ext cx="1691640" cy="365760"/>
          </a:xfrm>
          <a:prstGeom prst="rect">
            <a:avLst/>
          </a:prstGeom>
          <a:noFill/>
          <a:ln/>
        </p:spPr>
        <p:txBody>
          <a:bodyPr wrap="square" lIns="0" tIns="0" rIns="0" bIns="0" rtlCol="0" anchor="t"/>
          <a:lstStyle/>
          <a:p>
            <a:pPr indent="0" marL="0">
              <a:buNone/>
            </a:pPr>
            <a:r>
              <a:rPr lang="en-US" sz="1600" b="1" dirty="0">
                <a:solidFill>
                  <a:srgbClr val="E4572E"/>
                </a:solidFill>
                <a:latin typeface="Cambria" pitchFamily="34" charset="0"/>
                <a:ea typeface="Cambria" pitchFamily="34" charset="-122"/>
                <a:cs typeface="Cambria" pitchFamily="34" charset="-120"/>
              </a:rPr>
              <a:t>Militarism</a:t>
            </a:r>
            <a:endParaRPr lang="en-US" sz="1600" dirty="0"/>
          </a:p>
        </p:txBody>
      </p:sp>
      <p:sp>
        <p:nvSpPr>
          <p:cNvPr id="5" name="txt_73"/>
          <p:cNvSpPr txBox="1"/>
          <p:nvPr/>
        </p:nvSpPr>
        <p:spPr>
          <a:xfrm>
            <a:off x="594360" y="1691640"/>
            <a:ext cx="1691640" cy="960120"/>
          </a:xfrm>
          <a:prstGeom prst="rect">
            <a:avLst/>
          </a:prstGeom>
          <a:noFill/>
          <a:ln/>
        </p:spPr>
        <p:txBody>
          <a:bodyPr wrap="square" lIns="0" tIns="0" rIns="0" bIns="0" rtlCol="0" anchor="t"/>
          <a:lstStyle/>
          <a:p>
            <a:pPr indent="0" marL="0">
              <a:buNone/>
            </a:pPr>
            <a:r>
              <a:rPr lang="en-US" sz="1300" dirty="0">
                <a:solidFill>
                  <a:schemeClr val="tx2"/>
                </a:solidFill>
              </a:rPr>
              <a:t>Building up armed forces and believing in using them</a:t>
            </a:r>
            <a:endParaRPr lang="en-US" sz="1300" dirty="0"/>
          </a:p>
        </p:txBody>
      </p:sp>
      <p:sp>
        <p:nvSpPr>
          <p:cNvPr id="6" name="card_74"/>
          <p:cNvSpPr/>
          <p:nvPr/>
        </p:nvSpPr>
        <p:spPr>
          <a:xfrm>
            <a:off x="2560320" y="1143000"/>
            <a:ext cx="1965960" cy="1572768"/>
          </a:xfrm>
          <a:prstGeom prst="roundRect">
            <a:avLst>
              <a:gd name="adj" fmla="val 6977"/>
            </a:avLst>
          </a:prstGeom>
          <a:solidFill>
            <a:schemeClr val="bg2"/>
          </a:solidFill>
          <a:ln/>
        </p:spPr>
      </p:sp>
      <p:sp>
        <p:nvSpPr>
          <p:cNvPr id="7" name="txt_75"/>
          <p:cNvSpPr txBox="1"/>
          <p:nvPr/>
        </p:nvSpPr>
        <p:spPr>
          <a:xfrm>
            <a:off x="2697480" y="1271016"/>
            <a:ext cx="1691640" cy="365760"/>
          </a:xfrm>
          <a:prstGeom prst="rect">
            <a:avLst/>
          </a:prstGeom>
          <a:noFill/>
          <a:ln/>
        </p:spPr>
        <p:txBody>
          <a:bodyPr wrap="square" lIns="0" tIns="0" rIns="0" bIns="0" rtlCol="0" anchor="t"/>
          <a:lstStyle/>
          <a:p>
            <a:pPr indent="0" marL="0">
              <a:buNone/>
            </a:pPr>
            <a:r>
              <a:rPr lang="en-US" sz="1600" b="1" dirty="0">
                <a:solidFill>
                  <a:srgbClr val="17A398"/>
                </a:solidFill>
                <a:latin typeface="Cambria" pitchFamily="34" charset="0"/>
                <a:ea typeface="Cambria" pitchFamily="34" charset="-122"/>
                <a:cs typeface="Cambria" pitchFamily="34" charset="-120"/>
              </a:rPr>
              <a:t>Alliance</a:t>
            </a:r>
            <a:endParaRPr lang="en-US" sz="1600" dirty="0"/>
          </a:p>
        </p:txBody>
      </p:sp>
      <p:sp>
        <p:nvSpPr>
          <p:cNvPr id="8" name="txt_76"/>
          <p:cNvSpPr txBox="1"/>
          <p:nvPr/>
        </p:nvSpPr>
        <p:spPr>
          <a:xfrm>
            <a:off x="2697480" y="1691640"/>
            <a:ext cx="1691640" cy="960120"/>
          </a:xfrm>
          <a:prstGeom prst="rect">
            <a:avLst/>
          </a:prstGeom>
          <a:noFill/>
          <a:ln/>
        </p:spPr>
        <p:txBody>
          <a:bodyPr wrap="square" lIns="0" tIns="0" rIns="0" bIns="0" rtlCol="0" anchor="t"/>
          <a:lstStyle/>
          <a:p>
            <a:pPr indent="0" marL="0">
              <a:buNone/>
            </a:pPr>
            <a:r>
              <a:rPr lang="en-US" sz="1300" dirty="0">
                <a:solidFill>
                  <a:schemeClr val="tx2"/>
                </a:solidFill>
              </a:rPr>
              <a:t>An agreement between countries to support each other</a:t>
            </a:r>
            <a:endParaRPr lang="en-US" sz="1300" dirty="0"/>
          </a:p>
        </p:txBody>
      </p:sp>
      <p:sp>
        <p:nvSpPr>
          <p:cNvPr id="9" name="card_77"/>
          <p:cNvSpPr/>
          <p:nvPr/>
        </p:nvSpPr>
        <p:spPr>
          <a:xfrm>
            <a:off x="4663440" y="1143000"/>
            <a:ext cx="1965960" cy="1572768"/>
          </a:xfrm>
          <a:prstGeom prst="roundRect">
            <a:avLst>
              <a:gd name="adj" fmla="val 6977"/>
            </a:avLst>
          </a:prstGeom>
          <a:solidFill>
            <a:schemeClr val="bg2"/>
          </a:solidFill>
          <a:ln/>
        </p:spPr>
      </p:sp>
      <p:sp>
        <p:nvSpPr>
          <p:cNvPr id="10" name="txt_78"/>
          <p:cNvSpPr txBox="1"/>
          <p:nvPr/>
        </p:nvSpPr>
        <p:spPr>
          <a:xfrm>
            <a:off x="4800600" y="1271016"/>
            <a:ext cx="1691640" cy="365760"/>
          </a:xfrm>
          <a:prstGeom prst="rect">
            <a:avLst/>
          </a:prstGeom>
          <a:noFill/>
          <a:ln/>
        </p:spPr>
        <p:txBody>
          <a:bodyPr wrap="square" lIns="0" tIns="0" rIns="0" bIns="0" rtlCol="0" anchor="t"/>
          <a:lstStyle/>
          <a:p>
            <a:pPr indent="0" marL="0">
              <a:buNone/>
            </a:pPr>
            <a:r>
              <a:rPr lang="en-US" sz="1600" b="1" dirty="0">
                <a:solidFill>
                  <a:srgbClr val="7B3FA0"/>
                </a:solidFill>
                <a:latin typeface="Cambria" pitchFamily="34" charset="0"/>
                <a:ea typeface="Cambria" pitchFamily="34" charset="-122"/>
                <a:cs typeface="Cambria" pitchFamily="34" charset="-120"/>
              </a:rPr>
              <a:t>Imperialism</a:t>
            </a:r>
            <a:endParaRPr lang="en-US" sz="1600" dirty="0"/>
          </a:p>
        </p:txBody>
      </p:sp>
      <p:sp>
        <p:nvSpPr>
          <p:cNvPr id="11" name="txt_79"/>
          <p:cNvSpPr txBox="1"/>
          <p:nvPr/>
        </p:nvSpPr>
        <p:spPr>
          <a:xfrm>
            <a:off x="4800600" y="1691640"/>
            <a:ext cx="1691640" cy="960120"/>
          </a:xfrm>
          <a:prstGeom prst="rect">
            <a:avLst/>
          </a:prstGeom>
          <a:noFill/>
          <a:ln/>
        </p:spPr>
        <p:txBody>
          <a:bodyPr wrap="square" lIns="0" tIns="0" rIns="0" bIns="0" rtlCol="0" anchor="t"/>
          <a:lstStyle/>
          <a:p>
            <a:pPr indent="0" marL="0">
              <a:buNone/>
            </a:pPr>
            <a:r>
              <a:rPr lang="en-US" sz="1300" dirty="0">
                <a:solidFill>
                  <a:schemeClr val="tx2"/>
                </a:solidFill>
              </a:rPr>
              <a:t>Building an empire by taking control of other lands</a:t>
            </a:r>
            <a:endParaRPr lang="en-US" sz="1300" dirty="0"/>
          </a:p>
        </p:txBody>
      </p:sp>
      <p:sp>
        <p:nvSpPr>
          <p:cNvPr id="12" name="card_80"/>
          <p:cNvSpPr/>
          <p:nvPr/>
        </p:nvSpPr>
        <p:spPr>
          <a:xfrm>
            <a:off x="6766560" y="1143000"/>
            <a:ext cx="1965960" cy="1572768"/>
          </a:xfrm>
          <a:prstGeom prst="roundRect">
            <a:avLst>
              <a:gd name="adj" fmla="val 6977"/>
            </a:avLst>
          </a:prstGeom>
          <a:solidFill>
            <a:schemeClr val="bg2"/>
          </a:solidFill>
          <a:ln/>
        </p:spPr>
      </p:sp>
      <p:sp>
        <p:nvSpPr>
          <p:cNvPr id="13" name="txt_81"/>
          <p:cNvSpPr txBox="1"/>
          <p:nvPr/>
        </p:nvSpPr>
        <p:spPr>
          <a:xfrm>
            <a:off x="6903720" y="1271016"/>
            <a:ext cx="1691640" cy="365760"/>
          </a:xfrm>
          <a:prstGeom prst="rect">
            <a:avLst/>
          </a:prstGeom>
          <a:noFill/>
          <a:ln/>
        </p:spPr>
        <p:txBody>
          <a:bodyPr wrap="square" lIns="0" tIns="0" rIns="0" bIns="0" rtlCol="0" anchor="t"/>
          <a:lstStyle/>
          <a:p>
            <a:pPr indent="0" marL="0">
              <a:buNone/>
            </a:pPr>
            <a:r>
              <a:rPr lang="en-US" sz="1600" b="1" dirty="0">
                <a:solidFill>
                  <a:srgbClr val="F3B61F"/>
                </a:solidFill>
                <a:latin typeface="Cambria" pitchFamily="34" charset="0"/>
                <a:ea typeface="Cambria" pitchFamily="34" charset="-122"/>
                <a:cs typeface="Cambria" pitchFamily="34" charset="-120"/>
              </a:rPr>
              <a:t>Nationalism</a:t>
            </a:r>
            <a:endParaRPr lang="en-US" sz="1600" dirty="0"/>
          </a:p>
        </p:txBody>
      </p:sp>
      <p:sp>
        <p:nvSpPr>
          <p:cNvPr id="14" name="txt_82"/>
          <p:cNvSpPr txBox="1"/>
          <p:nvPr/>
        </p:nvSpPr>
        <p:spPr>
          <a:xfrm>
            <a:off x="6903720" y="1691640"/>
            <a:ext cx="1691640" cy="960120"/>
          </a:xfrm>
          <a:prstGeom prst="rect">
            <a:avLst/>
          </a:prstGeom>
          <a:noFill/>
          <a:ln/>
        </p:spPr>
        <p:txBody>
          <a:bodyPr wrap="square" lIns="0" tIns="0" rIns="0" bIns="0" rtlCol="0" anchor="t"/>
          <a:lstStyle/>
          <a:p>
            <a:pPr indent="0" marL="0">
              <a:buNone/>
            </a:pPr>
            <a:r>
              <a:rPr lang="en-US" sz="1300" dirty="0">
                <a:solidFill>
                  <a:schemeClr val="tx2"/>
                </a:solidFill>
              </a:rPr>
              <a:t>Strong pride in your nation, or a wish for your people to rule themselves</a:t>
            </a:r>
            <a:endParaRPr lang="en-US" sz="1300" dirty="0"/>
          </a:p>
        </p:txBody>
      </p:sp>
      <p:sp>
        <p:nvSpPr>
          <p:cNvPr id="15" name="card_83"/>
          <p:cNvSpPr/>
          <p:nvPr/>
        </p:nvSpPr>
        <p:spPr>
          <a:xfrm>
            <a:off x="457200" y="2880360"/>
            <a:ext cx="1965960" cy="1572768"/>
          </a:xfrm>
          <a:prstGeom prst="roundRect">
            <a:avLst>
              <a:gd name="adj" fmla="val 6977"/>
            </a:avLst>
          </a:prstGeom>
          <a:solidFill>
            <a:schemeClr val="bg2"/>
          </a:solidFill>
          <a:ln/>
        </p:spPr>
      </p:sp>
      <p:sp>
        <p:nvSpPr>
          <p:cNvPr id="16" name="txt_84"/>
          <p:cNvSpPr txBox="1"/>
          <p:nvPr/>
        </p:nvSpPr>
        <p:spPr>
          <a:xfrm>
            <a:off x="594360" y="3008376"/>
            <a:ext cx="1691640" cy="365760"/>
          </a:xfrm>
          <a:prstGeom prst="rect">
            <a:avLst/>
          </a:prstGeom>
          <a:noFill/>
          <a:ln/>
        </p:spPr>
        <p:txBody>
          <a:bodyPr wrap="square" lIns="0" tIns="0" rIns="0" bIns="0" rtlCol="0" anchor="t"/>
          <a:lstStyle/>
          <a:p>
            <a:pPr indent="0" marL="0">
              <a:buNone/>
            </a:pPr>
            <a:r>
              <a:rPr lang="en-US" sz="1600" b="1" dirty="0">
                <a:solidFill>
                  <a:schemeClr val="accent4"/>
                </a:solidFill>
                <a:latin typeface="Cambria" pitchFamily="34" charset="0"/>
                <a:ea typeface="Cambria" pitchFamily="34" charset="-122"/>
                <a:cs typeface="Cambria" pitchFamily="34" charset="-120"/>
              </a:rPr>
              <a:t>Entente</a:t>
            </a:r>
            <a:endParaRPr lang="en-US" sz="1600" dirty="0"/>
          </a:p>
        </p:txBody>
      </p:sp>
      <p:sp>
        <p:nvSpPr>
          <p:cNvPr id="17" name="txt_85"/>
          <p:cNvSpPr txBox="1"/>
          <p:nvPr/>
        </p:nvSpPr>
        <p:spPr>
          <a:xfrm>
            <a:off x="594360" y="3429000"/>
            <a:ext cx="1691640" cy="960120"/>
          </a:xfrm>
          <a:prstGeom prst="rect">
            <a:avLst/>
          </a:prstGeom>
          <a:noFill/>
          <a:ln/>
        </p:spPr>
        <p:txBody>
          <a:bodyPr wrap="square" lIns="0" tIns="0" rIns="0" bIns="0" rtlCol="0" anchor="t"/>
          <a:lstStyle/>
          <a:p>
            <a:pPr indent="0" marL="0">
              <a:buNone/>
            </a:pPr>
            <a:r>
              <a:rPr lang="en-US" sz="1300" dirty="0">
                <a:solidFill>
                  <a:schemeClr val="tx2"/>
                </a:solidFill>
              </a:rPr>
              <a:t>A friendly understanding between countries, weaker than a full alliance</a:t>
            </a:r>
            <a:endParaRPr lang="en-US" sz="1300" dirty="0"/>
          </a:p>
        </p:txBody>
      </p:sp>
      <p:sp>
        <p:nvSpPr>
          <p:cNvPr id="18" name="card_86"/>
          <p:cNvSpPr/>
          <p:nvPr/>
        </p:nvSpPr>
        <p:spPr>
          <a:xfrm>
            <a:off x="2560320" y="2880360"/>
            <a:ext cx="1965960" cy="1572768"/>
          </a:xfrm>
          <a:prstGeom prst="roundRect">
            <a:avLst>
              <a:gd name="adj" fmla="val 6977"/>
            </a:avLst>
          </a:prstGeom>
          <a:solidFill>
            <a:schemeClr val="bg2"/>
          </a:solidFill>
          <a:ln/>
        </p:spPr>
      </p:sp>
      <p:sp>
        <p:nvSpPr>
          <p:cNvPr id="19" name="txt_87"/>
          <p:cNvSpPr txBox="1"/>
          <p:nvPr/>
        </p:nvSpPr>
        <p:spPr>
          <a:xfrm>
            <a:off x="2697480" y="3008376"/>
            <a:ext cx="1691640" cy="365760"/>
          </a:xfrm>
          <a:prstGeom prst="rect">
            <a:avLst/>
          </a:prstGeom>
          <a:noFill/>
          <a:ln/>
        </p:spPr>
        <p:txBody>
          <a:bodyPr wrap="square" lIns="0" tIns="0" rIns="0" bIns="0" rtlCol="0" anchor="t"/>
          <a:lstStyle/>
          <a:p>
            <a:pPr indent="0" marL="0">
              <a:buNone/>
            </a:pPr>
            <a:r>
              <a:rPr lang="en-US" sz="1600" b="1" dirty="0">
                <a:solidFill>
                  <a:schemeClr val="accent4"/>
                </a:solidFill>
                <a:latin typeface="Cambria" pitchFamily="34" charset="0"/>
                <a:ea typeface="Cambria" pitchFamily="34" charset="-122"/>
                <a:cs typeface="Cambria" pitchFamily="34" charset="-120"/>
              </a:rPr>
              <a:t>Mobilise</a:t>
            </a:r>
            <a:endParaRPr lang="en-US" sz="1600" dirty="0"/>
          </a:p>
        </p:txBody>
      </p:sp>
      <p:sp>
        <p:nvSpPr>
          <p:cNvPr id="20" name="txt_88"/>
          <p:cNvSpPr txBox="1"/>
          <p:nvPr/>
        </p:nvSpPr>
        <p:spPr>
          <a:xfrm>
            <a:off x="2697480" y="3429000"/>
            <a:ext cx="1691640" cy="960120"/>
          </a:xfrm>
          <a:prstGeom prst="rect">
            <a:avLst/>
          </a:prstGeom>
          <a:noFill/>
          <a:ln/>
        </p:spPr>
        <p:txBody>
          <a:bodyPr wrap="square" lIns="0" tIns="0" rIns="0" bIns="0" rtlCol="0" anchor="t"/>
          <a:lstStyle/>
          <a:p>
            <a:pPr indent="0" marL="0">
              <a:buNone/>
            </a:pPr>
            <a:r>
              <a:rPr lang="en-US" sz="1300" dirty="0">
                <a:solidFill>
                  <a:schemeClr val="tx2"/>
                </a:solidFill>
              </a:rPr>
              <a:t>To get an army ready for war</a:t>
            </a:r>
            <a:endParaRPr lang="en-US" sz="1300" dirty="0"/>
          </a:p>
        </p:txBody>
      </p:sp>
      <p:sp>
        <p:nvSpPr>
          <p:cNvPr id="21" name="card_89"/>
          <p:cNvSpPr/>
          <p:nvPr/>
        </p:nvSpPr>
        <p:spPr>
          <a:xfrm>
            <a:off x="4663440" y="2880360"/>
            <a:ext cx="1965960" cy="1572768"/>
          </a:xfrm>
          <a:prstGeom prst="roundRect">
            <a:avLst>
              <a:gd name="adj" fmla="val 6977"/>
            </a:avLst>
          </a:prstGeom>
          <a:solidFill>
            <a:schemeClr val="bg2"/>
          </a:solidFill>
          <a:ln/>
        </p:spPr>
      </p:sp>
      <p:sp>
        <p:nvSpPr>
          <p:cNvPr id="22" name="txt_90"/>
          <p:cNvSpPr txBox="1"/>
          <p:nvPr/>
        </p:nvSpPr>
        <p:spPr>
          <a:xfrm>
            <a:off x="4800600" y="3008376"/>
            <a:ext cx="1691640" cy="365760"/>
          </a:xfrm>
          <a:prstGeom prst="rect">
            <a:avLst/>
          </a:prstGeom>
          <a:noFill/>
          <a:ln/>
        </p:spPr>
        <p:txBody>
          <a:bodyPr wrap="square" lIns="0" tIns="0" rIns="0" bIns="0" rtlCol="0" anchor="t"/>
          <a:lstStyle/>
          <a:p>
            <a:pPr indent="0" marL="0">
              <a:buNone/>
            </a:pPr>
            <a:r>
              <a:rPr lang="en-US" sz="1600" b="1" dirty="0">
                <a:solidFill>
                  <a:schemeClr val="accent4"/>
                </a:solidFill>
                <a:latin typeface="Cambria" pitchFamily="34" charset="0"/>
                <a:ea typeface="Cambria" pitchFamily="34" charset="-122"/>
                <a:cs typeface="Cambria" pitchFamily="34" charset="-120"/>
              </a:rPr>
              <a:t>Ultimatum</a:t>
            </a:r>
            <a:endParaRPr lang="en-US" sz="1600" dirty="0"/>
          </a:p>
        </p:txBody>
      </p:sp>
      <p:sp>
        <p:nvSpPr>
          <p:cNvPr id="23" name="txt_91"/>
          <p:cNvSpPr txBox="1"/>
          <p:nvPr/>
        </p:nvSpPr>
        <p:spPr>
          <a:xfrm>
            <a:off x="4800600" y="3429000"/>
            <a:ext cx="1691640" cy="960120"/>
          </a:xfrm>
          <a:prstGeom prst="rect">
            <a:avLst/>
          </a:prstGeom>
          <a:noFill/>
          <a:ln/>
        </p:spPr>
        <p:txBody>
          <a:bodyPr wrap="square" lIns="0" tIns="0" rIns="0" bIns="0" rtlCol="0" anchor="t"/>
          <a:lstStyle/>
          <a:p>
            <a:pPr indent="0" marL="0">
              <a:buNone/>
            </a:pPr>
            <a:r>
              <a:rPr lang="en-US" sz="1300" dirty="0">
                <a:solidFill>
                  <a:schemeClr val="tx2"/>
                </a:solidFill>
              </a:rPr>
              <a:t>A final demand, with a threat if it is refused</a:t>
            </a:r>
            <a:endParaRPr lang="en-US" sz="1300" dirty="0"/>
          </a:p>
        </p:txBody>
      </p:sp>
      <p:sp>
        <p:nvSpPr>
          <p:cNvPr id="24" name="card_92"/>
          <p:cNvSpPr/>
          <p:nvPr/>
        </p:nvSpPr>
        <p:spPr>
          <a:xfrm>
            <a:off x="6766560" y="2880360"/>
            <a:ext cx="1965960" cy="1572768"/>
          </a:xfrm>
          <a:prstGeom prst="roundRect">
            <a:avLst>
              <a:gd name="adj" fmla="val 6977"/>
            </a:avLst>
          </a:prstGeom>
          <a:solidFill>
            <a:schemeClr val="bg2"/>
          </a:solidFill>
          <a:ln/>
        </p:spPr>
      </p:sp>
      <p:sp>
        <p:nvSpPr>
          <p:cNvPr id="25" name="txt_93"/>
          <p:cNvSpPr txBox="1"/>
          <p:nvPr/>
        </p:nvSpPr>
        <p:spPr>
          <a:xfrm>
            <a:off x="6903720" y="3008376"/>
            <a:ext cx="1691640" cy="365760"/>
          </a:xfrm>
          <a:prstGeom prst="rect">
            <a:avLst/>
          </a:prstGeom>
          <a:noFill/>
          <a:ln/>
        </p:spPr>
        <p:txBody>
          <a:bodyPr wrap="square" lIns="0" tIns="0" rIns="0" bIns="0" rtlCol="0" anchor="t"/>
          <a:lstStyle/>
          <a:p>
            <a:pPr indent="0" marL="0">
              <a:buNone/>
            </a:pPr>
            <a:r>
              <a:rPr lang="en-US" sz="1600" b="1" dirty="0">
                <a:solidFill>
                  <a:schemeClr val="accent4"/>
                </a:solidFill>
                <a:latin typeface="Cambria" pitchFamily="34" charset="0"/>
                <a:ea typeface="Cambria" pitchFamily="34" charset="-122"/>
                <a:cs typeface="Cambria" pitchFamily="34" charset="-120"/>
              </a:rPr>
              <a:t>Neutral</a:t>
            </a:r>
            <a:endParaRPr lang="en-US" sz="1600" dirty="0"/>
          </a:p>
        </p:txBody>
      </p:sp>
      <p:sp>
        <p:nvSpPr>
          <p:cNvPr id="26" name="txt_94"/>
          <p:cNvSpPr txBox="1"/>
          <p:nvPr/>
        </p:nvSpPr>
        <p:spPr>
          <a:xfrm>
            <a:off x="6903720" y="3429000"/>
            <a:ext cx="1691640" cy="960120"/>
          </a:xfrm>
          <a:prstGeom prst="rect">
            <a:avLst/>
          </a:prstGeom>
          <a:noFill/>
          <a:ln/>
        </p:spPr>
        <p:txBody>
          <a:bodyPr wrap="square" lIns="0" tIns="0" rIns="0" bIns="0" rtlCol="0" anchor="t"/>
          <a:lstStyle/>
          <a:p>
            <a:pPr indent="0" marL="0">
              <a:buNone/>
            </a:pPr>
            <a:r>
              <a:rPr lang="en-US" sz="1300" dirty="0">
                <a:solidFill>
                  <a:schemeClr val="tx2"/>
                </a:solidFill>
              </a:rPr>
              <a:t>Not taking sides in a war</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ph idx="100" type="title" hasCustomPrompt="1"/>
          </p:nvPr>
        </p:nvSpPr>
        <p:spPr>
          <a:xfrm>
            <a:off x="548640" y="1097280"/>
            <a:ext cx="8046720" cy="1600200"/>
          </a:xfrm>
          <a:prstGeom prst="rect">
            <a:avLst/>
          </a:prstGeom>
          <a:noFill/>
          <a:ln/>
        </p:spPr>
        <p:txBody>
          <a:bodyPr wrap="square" lIns="0" tIns="0" rIns="0" bIns="0" rtlCol="0" anchor="b"/>
          <a:lstStyle/>
          <a:p>
            <a:pPr algn="l" indent="0" marL="0">
              <a:buNone/>
            </a:pPr>
            <a:r>
              <a:rPr lang="en-US" sz="3600" b="1" dirty="0">
                <a:solidFill>
                  <a:schemeClr val="bg1"/>
                </a:solidFill>
                <a:latin typeface="Cambria" pitchFamily="34" charset="0"/>
                <a:ea typeface="Cambria" pitchFamily="34" charset="-122"/>
                <a:cs typeface="Cambria" pitchFamily="34" charset="-120"/>
              </a:rPr>
              <a:t>Long term causes: MAIN</a:t>
            </a:r>
            <a:endParaRPr lang="en-US" sz="3600" dirty="0"/>
          </a:p>
        </p:txBody>
      </p:sp>
      <p:sp>
        <p:nvSpPr>
          <p:cNvPr id="3" name="Text 0"/>
          <p:cNvSpPr/>
          <p:nvPr>
            <p:ph idx="101" type="body" hasCustomPrompt="1"/>
          </p:nvPr>
        </p:nvSpPr>
        <p:spPr>
          <a:xfrm>
            <a:off x="548640" y="2880360"/>
            <a:ext cx="8046720" cy="640080"/>
          </a:xfrm>
          <a:prstGeom prst="rect">
            <a:avLst/>
          </a:prstGeom>
          <a:noFill/>
          <a:ln/>
        </p:spPr>
        <p:txBody>
          <a:bodyPr wrap="square" lIns="0" tIns="0" rIns="0" bIns="0" rtlCol="0" anchor="t"/>
          <a:lstStyle/>
          <a:p>
            <a:pPr indent="0" marL="0">
              <a:buNone/>
            </a:pPr>
            <a:r>
              <a:rPr lang="en-US" sz="1800" dirty="0">
                <a:solidFill>
                  <a:schemeClr val="bg2"/>
                </a:solidFill>
              </a:rPr>
              <a:t>Why was Europe ready to go to war?</a:t>
            </a:r>
            <a:endParaRPr lang="en-US" sz="1800" dirty="0"/>
          </a:p>
        </p:txBody>
      </p:sp>
      <p:pic>
        <p:nvPicPr>
          <p:cNvPr id="4" name="art_95" descr="Cartoon drawing of a British soldier's helmet">    </p:cNvPr>
          <p:cNvPicPr>
            <a:picLocks noChangeAspect="1"/>
          </p:cNvPicPr>
          <p:nvPr/>
        </p:nvPicPr>
        <p:blipFill>
          <a:blip r:embed="rId1"/>
          <a:stretch>
            <a:fillRect/>
          </a:stretch>
        </p:blipFill>
        <p:spPr>
          <a:xfrm>
            <a:off x="6309360" y="3200400"/>
            <a:ext cx="2377440" cy="1719072"/>
          </a:xfrm>
          <a:prstGeom prst="rect">
            <a:avLst/>
          </a:prstGeom>
        </p:spPr>
      </p:pic>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Four long term causes</a:t>
            </a:r>
            <a:endParaRPr lang="en-US" sz="3000" dirty="0"/>
          </a:p>
        </p:txBody>
      </p:sp>
      <p:sp>
        <p:nvSpPr>
          <p:cNvPr id="3" name="card_96"/>
          <p:cNvSpPr/>
          <p:nvPr/>
        </p:nvSpPr>
        <p:spPr>
          <a:xfrm>
            <a:off x="457200" y="1188720"/>
            <a:ext cx="1965960" cy="3246120"/>
          </a:xfrm>
          <a:prstGeom prst="roundRect">
            <a:avLst>
              <a:gd name="adj" fmla="val 5581"/>
            </a:avLst>
          </a:prstGeom>
          <a:solidFill>
            <a:schemeClr val="bg2"/>
          </a:solidFill>
          <a:ln/>
        </p:spPr>
      </p:sp>
      <p:sp>
        <p:nvSpPr>
          <p:cNvPr id="4" name="main_97"/>
          <p:cNvSpPr/>
          <p:nvPr/>
        </p:nvSpPr>
        <p:spPr>
          <a:xfrm>
            <a:off x="1024128" y="1417320"/>
            <a:ext cx="822960" cy="822960"/>
          </a:xfrm>
          <a:prstGeom prst="ellipse">
            <a:avLst/>
          </a:prstGeom>
          <a:solidFill>
            <a:srgbClr val="E4572E"/>
          </a:solidFill>
          <a:ln/>
        </p:spPr>
      </p:sp>
      <p:sp>
        <p:nvSpPr>
          <p:cNvPr id="5" name="txt_98"/>
          <p:cNvSpPr txBox="1"/>
          <p:nvPr/>
        </p:nvSpPr>
        <p:spPr>
          <a:xfrm>
            <a:off x="1024128" y="1417320"/>
            <a:ext cx="822960" cy="822960"/>
          </a:xfrm>
          <a:prstGeom prst="rect">
            <a:avLst/>
          </a:prstGeom>
          <a:noFill/>
          <a:ln/>
        </p:spPr>
        <p:txBody>
          <a:bodyPr wrap="square" lIns="0" tIns="0" rIns="0" bIns="0" rtlCol="0" anchor="ctr"/>
          <a:lstStyle/>
          <a:p>
            <a:pPr algn="ctr" indent="0" marL="0">
              <a:buNone/>
            </a:pPr>
            <a:r>
              <a:rPr lang="en-US" sz="3200" b="1" dirty="0">
                <a:solidFill>
                  <a:schemeClr val="bg1"/>
                </a:solidFill>
                <a:latin typeface="Cambria" pitchFamily="34" charset="0"/>
                <a:ea typeface="Cambria" pitchFamily="34" charset="-122"/>
                <a:cs typeface="Cambria" pitchFamily="34" charset="-120"/>
              </a:rPr>
              <a:t>M</a:t>
            </a:r>
            <a:endParaRPr lang="en-US" sz="3200" dirty="0"/>
          </a:p>
        </p:txBody>
      </p:sp>
      <p:sp>
        <p:nvSpPr>
          <p:cNvPr id="6" name="txt_99"/>
          <p:cNvSpPr txBox="1"/>
          <p:nvPr/>
        </p:nvSpPr>
        <p:spPr>
          <a:xfrm>
            <a:off x="594360" y="2423160"/>
            <a:ext cx="1691640" cy="411480"/>
          </a:xfrm>
          <a:prstGeom prst="rect">
            <a:avLst/>
          </a:prstGeom>
          <a:noFill/>
          <a:ln/>
        </p:spPr>
        <p:txBody>
          <a:bodyPr wrap="square" lIns="0" tIns="0" rIns="0" bIns="0" rtlCol="0" anchor="t"/>
          <a:lstStyle/>
          <a:p>
            <a:pPr algn="ctr" indent="0" marL="0">
              <a:buNone/>
            </a:pPr>
            <a:r>
              <a:rPr lang="en-US" sz="1900" b="1" dirty="0">
                <a:solidFill>
                  <a:schemeClr val="tx1"/>
                </a:solidFill>
                <a:latin typeface="Cambria" pitchFamily="34" charset="0"/>
                <a:ea typeface="Cambria" pitchFamily="34" charset="-122"/>
                <a:cs typeface="Cambria" pitchFamily="34" charset="-120"/>
              </a:rPr>
              <a:t>Militarism</a:t>
            </a:r>
            <a:endParaRPr lang="en-US" sz="1900" dirty="0"/>
          </a:p>
        </p:txBody>
      </p:sp>
      <p:sp>
        <p:nvSpPr>
          <p:cNvPr id="7" name="txt_100"/>
          <p:cNvSpPr txBox="1"/>
          <p:nvPr/>
        </p:nvSpPr>
        <p:spPr>
          <a:xfrm>
            <a:off x="594360" y="2880360"/>
            <a:ext cx="1691640" cy="1417320"/>
          </a:xfrm>
          <a:prstGeom prst="rect">
            <a:avLst/>
          </a:prstGeom>
          <a:noFill/>
          <a:ln/>
        </p:spPr>
        <p:txBody>
          <a:bodyPr wrap="square" lIns="0" tIns="0" rIns="0" bIns="0" rtlCol="0" anchor="t"/>
          <a:lstStyle/>
          <a:p>
            <a:pPr algn="ctr" indent="0" marL="0">
              <a:buNone/>
            </a:pPr>
            <a:r>
              <a:rPr lang="en-US" sz="1400" dirty="0">
                <a:solidFill>
                  <a:schemeClr val="tx2"/>
                </a:solidFill>
              </a:rPr>
              <a:t>An arms race, especially at sea, and war plans ready to go</a:t>
            </a:r>
            <a:endParaRPr lang="en-US" sz="1400" dirty="0"/>
          </a:p>
        </p:txBody>
      </p:sp>
      <p:sp>
        <p:nvSpPr>
          <p:cNvPr id="8" name="card_101"/>
          <p:cNvSpPr/>
          <p:nvPr/>
        </p:nvSpPr>
        <p:spPr>
          <a:xfrm>
            <a:off x="2560320" y="1188720"/>
            <a:ext cx="1965960" cy="3246120"/>
          </a:xfrm>
          <a:prstGeom prst="roundRect">
            <a:avLst>
              <a:gd name="adj" fmla="val 5581"/>
            </a:avLst>
          </a:prstGeom>
          <a:solidFill>
            <a:schemeClr val="bg2"/>
          </a:solidFill>
          <a:ln/>
        </p:spPr>
      </p:sp>
      <p:sp>
        <p:nvSpPr>
          <p:cNvPr id="9" name="main_102"/>
          <p:cNvSpPr/>
          <p:nvPr/>
        </p:nvSpPr>
        <p:spPr>
          <a:xfrm>
            <a:off x="3127248" y="1417320"/>
            <a:ext cx="822960" cy="822960"/>
          </a:xfrm>
          <a:prstGeom prst="ellipse">
            <a:avLst/>
          </a:prstGeom>
          <a:solidFill>
            <a:srgbClr val="17A398"/>
          </a:solidFill>
          <a:ln/>
        </p:spPr>
      </p:sp>
      <p:sp>
        <p:nvSpPr>
          <p:cNvPr id="10" name="txt_103"/>
          <p:cNvSpPr txBox="1"/>
          <p:nvPr/>
        </p:nvSpPr>
        <p:spPr>
          <a:xfrm>
            <a:off x="3127248" y="1417320"/>
            <a:ext cx="822960" cy="822960"/>
          </a:xfrm>
          <a:prstGeom prst="rect">
            <a:avLst/>
          </a:prstGeom>
          <a:noFill/>
          <a:ln/>
        </p:spPr>
        <p:txBody>
          <a:bodyPr wrap="square" lIns="0" tIns="0" rIns="0" bIns="0" rtlCol="0" anchor="ctr"/>
          <a:lstStyle/>
          <a:p>
            <a:pPr algn="ctr" indent="0" marL="0">
              <a:buNone/>
            </a:pPr>
            <a:r>
              <a:rPr lang="en-US" sz="3200" b="1" dirty="0">
                <a:solidFill>
                  <a:schemeClr val="bg1"/>
                </a:solidFill>
                <a:latin typeface="Cambria" pitchFamily="34" charset="0"/>
                <a:ea typeface="Cambria" pitchFamily="34" charset="-122"/>
                <a:cs typeface="Cambria" pitchFamily="34" charset="-120"/>
              </a:rPr>
              <a:t>A</a:t>
            </a:r>
            <a:endParaRPr lang="en-US" sz="3200" dirty="0"/>
          </a:p>
        </p:txBody>
      </p:sp>
      <p:sp>
        <p:nvSpPr>
          <p:cNvPr id="11" name="txt_104"/>
          <p:cNvSpPr txBox="1"/>
          <p:nvPr/>
        </p:nvSpPr>
        <p:spPr>
          <a:xfrm>
            <a:off x="2697480" y="2423160"/>
            <a:ext cx="1691640" cy="411480"/>
          </a:xfrm>
          <a:prstGeom prst="rect">
            <a:avLst/>
          </a:prstGeom>
          <a:noFill/>
          <a:ln/>
        </p:spPr>
        <p:txBody>
          <a:bodyPr wrap="square" lIns="0" tIns="0" rIns="0" bIns="0" rtlCol="0" anchor="t"/>
          <a:lstStyle/>
          <a:p>
            <a:pPr algn="ctr" indent="0" marL="0">
              <a:buNone/>
            </a:pPr>
            <a:r>
              <a:rPr lang="en-US" sz="1900" b="1" dirty="0">
                <a:solidFill>
                  <a:schemeClr val="tx1"/>
                </a:solidFill>
                <a:latin typeface="Cambria" pitchFamily="34" charset="0"/>
                <a:ea typeface="Cambria" pitchFamily="34" charset="-122"/>
                <a:cs typeface="Cambria" pitchFamily="34" charset="-120"/>
              </a:rPr>
              <a:t>Alliances</a:t>
            </a:r>
            <a:endParaRPr lang="en-US" sz="1900" dirty="0"/>
          </a:p>
        </p:txBody>
      </p:sp>
      <p:sp>
        <p:nvSpPr>
          <p:cNvPr id="12" name="txt_105"/>
          <p:cNvSpPr txBox="1"/>
          <p:nvPr/>
        </p:nvSpPr>
        <p:spPr>
          <a:xfrm>
            <a:off x="2697480" y="2880360"/>
            <a:ext cx="1691640" cy="1417320"/>
          </a:xfrm>
          <a:prstGeom prst="rect">
            <a:avLst/>
          </a:prstGeom>
          <a:noFill/>
          <a:ln/>
        </p:spPr>
        <p:txBody>
          <a:bodyPr wrap="square" lIns="0" tIns="0" rIns="0" bIns="0" rtlCol="0" anchor="t"/>
          <a:lstStyle/>
          <a:p>
            <a:pPr algn="ctr" indent="0" marL="0">
              <a:buNone/>
            </a:pPr>
            <a:r>
              <a:rPr lang="en-US" sz="1400" dirty="0">
                <a:solidFill>
                  <a:schemeClr val="tx2"/>
                </a:solidFill>
              </a:rPr>
              <a:t>Europe split into two armed camps that promised to help each other</a:t>
            </a:r>
            <a:endParaRPr lang="en-US" sz="1400" dirty="0"/>
          </a:p>
        </p:txBody>
      </p:sp>
      <p:sp>
        <p:nvSpPr>
          <p:cNvPr id="13" name="card_106"/>
          <p:cNvSpPr/>
          <p:nvPr/>
        </p:nvSpPr>
        <p:spPr>
          <a:xfrm>
            <a:off x="4663440" y="1188720"/>
            <a:ext cx="1965960" cy="3246120"/>
          </a:xfrm>
          <a:prstGeom prst="roundRect">
            <a:avLst>
              <a:gd name="adj" fmla="val 5581"/>
            </a:avLst>
          </a:prstGeom>
          <a:solidFill>
            <a:schemeClr val="bg2"/>
          </a:solidFill>
          <a:ln/>
        </p:spPr>
      </p:sp>
      <p:sp>
        <p:nvSpPr>
          <p:cNvPr id="14" name="main_107"/>
          <p:cNvSpPr/>
          <p:nvPr/>
        </p:nvSpPr>
        <p:spPr>
          <a:xfrm>
            <a:off x="5230368" y="1417320"/>
            <a:ext cx="822960" cy="822960"/>
          </a:xfrm>
          <a:prstGeom prst="ellipse">
            <a:avLst/>
          </a:prstGeom>
          <a:solidFill>
            <a:srgbClr val="7B3FA0"/>
          </a:solidFill>
          <a:ln/>
        </p:spPr>
      </p:sp>
      <p:sp>
        <p:nvSpPr>
          <p:cNvPr id="15" name="txt_108"/>
          <p:cNvSpPr txBox="1"/>
          <p:nvPr/>
        </p:nvSpPr>
        <p:spPr>
          <a:xfrm>
            <a:off x="5230368" y="1417320"/>
            <a:ext cx="822960" cy="822960"/>
          </a:xfrm>
          <a:prstGeom prst="rect">
            <a:avLst/>
          </a:prstGeom>
          <a:noFill/>
          <a:ln/>
        </p:spPr>
        <p:txBody>
          <a:bodyPr wrap="square" lIns="0" tIns="0" rIns="0" bIns="0" rtlCol="0" anchor="ctr"/>
          <a:lstStyle/>
          <a:p>
            <a:pPr algn="ctr" indent="0" marL="0">
              <a:buNone/>
            </a:pPr>
            <a:r>
              <a:rPr lang="en-US" sz="3200" b="1" dirty="0">
                <a:solidFill>
                  <a:schemeClr val="bg1"/>
                </a:solidFill>
                <a:latin typeface="Cambria" pitchFamily="34" charset="0"/>
                <a:ea typeface="Cambria" pitchFamily="34" charset="-122"/>
                <a:cs typeface="Cambria" pitchFamily="34" charset="-120"/>
              </a:rPr>
              <a:t>I</a:t>
            </a:r>
            <a:endParaRPr lang="en-US" sz="3200" dirty="0"/>
          </a:p>
        </p:txBody>
      </p:sp>
      <p:sp>
        <p:nvSpPr>
          <p:cNvPr id="16" name="txt_109"/>
          <p:cNvSpPr txBox="1"/>
          <p:nvPr/>
        </p:nvSpPr>
        <p:spPr>
          <a:xfrm>
            <a:off x="4800600" y="2423160"/>
            <a:ext cx="1691640" cy="411480"/>
          </a:xfrm>
          <a:prstGeom prst="rect">
            <a:avLst/>
          </a:prstGeom>
          <a:noFill/>
          <a:ln/>
        </p:spPr>
        <p:txBody>
          <a:bodyPr wrap="square" lIns="0" tIns="0" rIns="0" bIns="0" rtlCol="0" anchor="t"/>
          <a:lstStyle/>
          <a:p>
            <a:pPr algn="ctr" indent="0" marL="0">
              <a:buNone/>
            </a:pPr>
            <a:r>
              <a:rPr lang="en-US" sz="1900" b="1" dirty="0">
                <a:solidFill>
                  <a:schemeClr val="tx1"/>
                </a:solidFill>
                <a:latin typeface="Cambria" pitchFamily="34" charset="0"/>
                <a:ea typeface="Cambria" pitchFamily="34" charset="-122"/>
                <a:cs typeface="Cambria" pitchFamily="34" charset="-120"/>
              </a:rPr>
              <a:t>Imperialism</a:t>
            </a:r>
            <a:endParaRPr lang="en-US" sz="1900" dirty="0"/>
          </a:p>
        </p:txBody>
      </p:sp>
      <p:sp>
        <p:nvSpPr>
          <p:cNvPr id="17" name="txt_110"/>
          <p:cNvSpPr txBox="1"/>
          <p:nvPr/>
        </p:nvSpPr>
        <p:spPr>
          <a:xfrm>
            <a:off x="4800600" y="2880360"/>
            <a:ext cx="1691640" cy="1417320"/>
          </a:xfrm>
          <a:prstGeom prst="rect">
            <a:avLst/>
          </a:prstGeom>
          <a:noFill/>
          <a:ln/>
        </p:spPr>
        <p:txBody>
          <a:bodyPr wrap="square" lIns="0" tIns="0" rIns="0" bIns="0" rtlCol="0" anchor="t"/>
          <a:lstStyle/>
          <a:p>
            <a:pPr algn="ctr" indent="0" marL="0">
              <a:buNone/>
            </a:pPr>
            <a:r>
              <a:rPr lang="en-US" sz="1400" dirty="0">
                <a:solidFill>
                  <a:schemeClr val="tx2"/>
                </a:solidFill>
              </a:rPr>
              <a:t>Rivalry over empires and colonies in Africa and Asia</a:t>
            </a:r>
            <a:endParaRPr lang="en-US" sz="1400" dirty="0"/>
          </a:p>
        </p:txBody>
      </p:sp>
      <p:sp>
        <p:nvSpPr>
          <p:cNvPr id="18" name="card_111"/>
          <p:cNvSpPr/>
          <p:nvPr/>
        </p:nvSpPr>
        <p:spPr>
          <a:xfrm>
            <a:off x="6766560" y="1188720"/>
            <a:ext cx="1965960" cy="3246120"/>
          </a:xfrm>
          <a:prstGeom prst="roundRect">
            <a:avLst>
              <a:gd name="adj" fmla="val 5581"/>
            </a:avLst>
          </a:prstGeom>
          <a:solidFill>
            <a:schemeClr val="bg2"/>
          </a:solidFill>
          <a:ln/>
        </p:spPr>
      </p:sp>
      <p:sp>
        <p:nvSpPr>
          <p:cNvPr id="19" name="main_112"/>
          <p:cNvSpPr/>
          <p:nvPr/>
        </p:nvSpPr>
        <p:spPr>
          <a:xfrm>
            <a:off x="7333488" y="1417320"/>
            <a:ext cx="822960" cy="822960"/>
          </a:xfrm>
          <a:prstGeom prst="ellipse">
            <a:avLst/>
          </a:prstGeom>
          <a:solidFill>
            <a:srgbClr val="F3B61F"/>
          </a:solidFill>
          <a:ln/>
        </p:spPr>
      </p:sp>
      <p:sp>
        <p:nvSpPr>
          <p:cNvPr id="20" name="txt_113"/>
          <p:cNvSpPr txBox="1"/>
          <p:nvPr/>
        </p:nvSpPr>
        <p:spPr>
          <a:xfrm>
            <a:off x="7333488" y="1417320"/>
            <a:ext cx="822960" cy="822960"/>
          </a:xfrm>
          <a:prstGeom prst="rect">
            <a:avLst/>
          </a:prstGeom>
          <a:noFill/>
          <a:ln/>
        </p:spPr>
        <p:txBody>
          <a:bodyPr wrap="square" lIns="0" tIns="0" rIns="0" bIns="0" rtlCol="0" anchor="ctr"/>
          <a:lstStyle/>
          <a:p>
            <a:pPr algn="ctr" indent="0" marL="0">
              <a:buNone/>
            </a:pPr>
            <a:r>
              <a:rPr lang="en-US" sz="3200" b="1" dirty="0">
                <a:solidFill>
                  <a:schemeClr val="bg1"/>
                </a:solidFill>
                <a:latin typeface="Cambria" pitchFamily="34" charset="0"/>
                <a:ea typeface="Cambria" pitchFamily="34" charset="-122"/>
                <a:cs typeface="Cambria" pitchFamily="34" charset="-120"/>
              </a:rPr>
              <a:t>N</a:t>
            </a:r>
            <a:endParaRPr lang="en-US" sz="3200" dirty="0"/>
          </a:p>
        </p:txBody>
      </p:sp>
      <p:sp>
        <p:nvSpPr>
          <p:cNvPr id="21" name="txt_114"/>
          <p:cNvSpPr txBox="1"/>
          <p:nvPr/>
        </p:nvSpPr>
        <p:spPr>
          <a:xfrm>
            <a:off x="6903720" y="2423160"/>
            <a:ext cx="1691640" cy="411480"/>
          </a:xfrm>
          <a:prstGeom prst="rect">
            <a:avLst/>
          </a:prstGeom>
          <a:noFill/>
          <a:ln/>
        </p:spPr>
        <p:txBody>
          <a:bodyPr wrap="square" lIns="0" tIns="0" rIns="0" bIns="0" rtlCol="0" anchor="t"/>
          <a:lstStyle/>
          <a:p>
            <a:pPr algn="ctr" indent="0" marL="0">
              <a:buNone/>
            </a:pPr>
            <a:r>
              <a:rPr lang="en-US" sz="1900" b="1" dirty="0">
                <a:solidFill>
                  <a:schemeClr val="tx1"/>
                </a:solidFill>
                <a:latin typeface="Cambria" pitchFamily="34" charset="0"/>
                <a:ea typeface="Cambria" pitchFamily="34" charset="-122"/>
                <a:cs typeface="Cambria" pitchFamily="34" charset="-120"/>
              </a:rPr>
              <a:t>Nationalism</a:t>
            </a:r>
            <a:endParaRPr lang="en-US" sz="1900" dirty="0"/>
          </a:p>
        </p:txBody>
      </p:sp>
      <p:sp>
        <p:nvSpPr>
          <p:cNvPr id="22" name="txt_115"/>
          <p:cNvSpPr txBox="1"/>
          <p:nvPr/>
        </p:nvSpPr>
        <p:spPr>
          <a:xfrm>
            <a:off x="6903720" y="2880360"/>
            <a:ext cx="1691640" cy="1417320"/>
          </a:xfrm>
          <a:prstGeom prst="rect">
            <a:avLst/>
          </a:prstGeom>
          <a:noFill/>
          <a:ln/>
        </p:spPr>
        <p:txBody>
          <a:bodyPr wrap="square" lIns="0" tIns="0" rIns="0" bIns="0" rtlCol="0" anchor="t"/>
          <a:lstStyle/>
          <a:p>
            <a:pPr algn="ctr" indent="0" marL="0">
              <a:buNone/>
            </a:pPr>
            <a:r>
              <a:rPr lang="en-US" sz="1400" dirty="0">
                <a:solidFill>
                  <a:schemeClr val="tx2"/>
                </a:solidFill>
              </a:rPr>
              <a:t>National pride and the demands of Slav peoples in the Balkans</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Militarism: the naval race</a:t>
            </a:r>
            <a:endParaRPr lang="en-US" sz="3000" dirty="0"/>
          </a:p>
        </p:txBody>
      </p:sp>
      <p:pic>
        <p:nvPicPr>
          <p:cNvPr id="3" name="art_116" descr="Cartoon drawing of a dreadnought battleship">    </p:cNvPr>
          <p:cNvPicPr>
            <a:picLocks noChangeAspect="1"/>
          </p:cNvPicPr>
          <p:nvPr/>
        </p:nvPicPr>
        <p:blipFill>
          <a:blip r:embed="rId1"/>
          <a:stretch>
            <a:fillRect/>
          </a:stretch>
        </p:blipFill>
        <p:spPr>
          <a:xfrm>
            <a:off x="548640" y="1051560"/>
            <a:ext cx="3566160" cy="2057400"/>
          </a:xfrm>
          <a:prstGeom prst="rect">
            <a:avLst/>
          </a:prstGeom>
        </p:spPr>
      </p:pic>
      <p:sp>
        <p:nvSpPr>
          <p:cNvPr id="4" name="txt_117"/>
          <p:cNvSpPr txBox="1"/>
          <p:nvPr/>
        </p:nvSpPr>
        <p:spPr>
          <a:xfrm>
            <a:off x="457200" y="3200400"/>
            <a:ext cx="4023360" cy="1371600"/>
          </a:xfrm>
          <a:prstGeom prst="rect">
            <a:avLst/>
          </a:prstGeom>
          <a:noFill/>
          <a:ln/>
        </p:spPr>
        <p:txBody>
          <a:bodyPr wrap="square" lIns="0" tIns="0" rIns="0" bIns="0" rtlCol="0" anchor="t"/>
          <a:lstStyle/>
          <a:p>
            <a:pPr indent="0" marL="0">
              <a:spcAft>
                <a:spcPts val="500"/>
              </a:spcAft>
              <a:buNone/>
            </a:pPr>
            <a:r>
              <a:rPr lang="en-US" sz="1250" dirty="0">
                <a:solidFill>
                  <a:schemeClr val="tx2"/>
                </a:solidFill>
              </a:rPr>
              <a:t>In 1906 Britain launched HMS Dreadnought, a battleship so powerful that every older warship looked out of date.</a:t>
            </a:r>
            <a:endParaRPr lang="en-US" sz="1250" dirty="0"/>
          </a:p>
          <a:p>
            <a:pPr indent="0" marL="0">
              <a:spcAft>
                <a:spcPts val="500"/>
              </a:spcAft>
              <a:buNone/>
            </a:pPr>
            <a:r>
              <a:rPr lang="en-US" sz="1250" dirty="0">
                <a:solidFill>
                  <a:schemeClr val="tx2"/>
                </a:solidFill>
              </a:rPr>
              <a:t>Germany's Kaiser wanted a navy to match Britain's, and both sides raced to build more.</a:t>
            </a:r>
            <a:endParaRPr lang="en-US" sz="1250" dirty="0"/>
          </a:p>
          <a:p>
            <a:pPr indent="0" marL="0">
              <a:spcAft>
                <a:spcPts val="500"/>
              </a:spcAft>
              <a:buNone/>
            </a:pPr>
            <a:r>
              <a:rPr lang="en-US" sz="1250" dirty="0">
                <a:solidFill>
                  <a:schemeClr val="tx2"/>
                </a:solidFill>
              </a:rPr>
              <a:t>Armies grew too, and every Great Power had detailed war plans ready.</a:t>
            </a:r>
            <a:endParaRPr lang="en-US" sz="1250" dirty="0"/>
          </a:p>
        </p:txBody>
      </p:sp>
      <p:sp>
        <p:nvSpPr>
          <p:cNvPr id="5" name="card_118"/>
          <p:cNvSpPr/>
          <p:nvPr/>
        </p:nvSpPr>
        <p:spPr>
          <a:xfrm>
            <a:off x="4754880" y="1143000"/>
            <a:ext cx="3931920" cy="1051560"/>
          </a:xfrm>
          <a:prstGeom prst="roundRect">
            <a:avLst>
              <a:gd name="adj" fmla="val 10435"/>
            </a:avLst>
          </a:prstGeom>
          <a:solidFill>
            <a:schemeClr val="bg2"/>
          </a:solidFill>
          <a:ln/>
        </p:spPr>
      </p:sp>
      <p:sp>
        <p:nvSpPr>
          <p:cNvPr id="6" name="txt_119"/>
          <p:cNvSpPr txBox="1"/>
          <p:nvPr/>
        </p:nvSpPr>
        <p:spPr>
          <a:xfrm>
            <a:off x="4937760" y="1143000"/>
            <a:ext cx="1280160" cy="1051560"/>
          </a:xfrm>
          <a:prstGeom prst="rect">
            <a:avLst/>
          </a:prstGeom>
          <a:noFill/>
          <a:ln/>
        </p:spPr>
        <p:txBody>
          <a:bodyPr wrap="square" lIns="0" tIns="0" rIns="0" bIns="0" rtlCol="0" anchor="ctr"/>
          <a:lstStyle/>
          <a:p>
            <a:pPr indent="0" marL="0">
              <a:buNone/>
            </a:pPr>
            <a:r>
              <a:rPr lang="en-US" sz="4400" b="1" dirty="0">
                <a:solidFill>
                  <a:srgbClr val="E4572E"/>
                </a:solidFill>
                <a:latin typeface="Cambria" pitchFamily="34" charset="0"/>
                <a:ea typeface="Cambria" pitchFamily="34" charset="-122"/>
                <a:cs typeface="Cambria" pitchFamily="34" charset="-120"/>
              </a:rPr>
              <a:t>29</a:t>
            </a:r>
            <a:endParaRPr lang="en-US" sz="4400" dirty="0"/>
          </a:p>
        </p:txBody>
      </p:sp>
      <p:sp>
        <p:nvSpPr>
          <p:cNvPr id="7" name="txt_120"/>
          <p:cNvSpPr txBox="1"/>
          <p:nvPr/>
        </p:nvSpPr>
        <p:spPr>
          <a:xfrm>
            <a:off x="6263640" y="1143000"/>
            <a:ext cx="2286000" cy="1051560"/>
          </a:xfrm>
          <a:prstGeom prst="rect">
            <a:avLst/>
          </a:prstGeom>
          <a:noFill/>
          <a:ln/>
        </p:spPr>
        <p:txBody>
          <a:bodyPr wrap="square" lIns="0" tIns="0" rIns="0" bIns="0" rtlCol="0" anchor="ctr"/>
          <a:lstStyle/>
          <a:p>
            <a:pPr indent="0" marL="0">
              <a:buNone/>
            </a:pPr>
            <a:r>
              <a:rPr lang="en-US" sz="1500" dirty="0">
                <a:solidFill>
                  <a:schemeClr val="tx1"/>
                </a:solidFill>
              </a:rPr>
              <a:t>British dreadnoughts by 1914</a:t>
            </a:r>
            <a:endParaRPr lang="en-US" sz="1500" dirty="0"/>
          </a:p>
        </p:txBody>
      </p:sp>
      <p:sp>
        <p:nvSpPr>
          <p:cNvPr id="8" name="card_121"/>
          <p:cNvSpPr/>
          <p:nvPr/>
        </p:nvSpPr>
        <p:spPr>
          <a:xfrm>
            <a:off x="4754880" y="2331720"/>
            <a:ext cx="3931920" cy="1051560"/>
          </a:xfrm>
          <a:prstGeom prst="roundRect">
            <a:avLst>
              <a:gd name="adj" fmla="val 10435"/>
            </a:avLst>
          </a:prstGeom>
          <a:solidFill>
            <a:schemeClr val="bg2"/>
          </a:solidFill>
          <a:ln/>
        </p:spPr>
      </p:sp>
      <p:sp>
        <p:nvSpPr>
          <p:cNvPr id="9" name="txt_122"/>
          <p:cNvSpPr txBox="1"/>
          <p:nvPr/>
        </p:nvSpPr>
        <p:spPr>
          <a:xfrm>
            <a:off x="4937760" y="2331720"/>
            <a:ext cx="1280160" cy="1051560"/>
          </a:xfrm>
          <a:prstGeom prst="rect">
            <a:avLst/>
          </a:prstGeom>
          <a:noFill/>
          <a:ln/>
        </p:spPr>
        <p:txBody>
          <a:bodyPr wrap="square" lIns="0" tIns="0" rIns="0" bIns="0" rtlCol="0" anchor="ctr"/>
          <a:lstStyle/>
          <a:p>
            <a:pPr indent="0" marL="0">
              <a:buNone/>
            </a:pPr>
            <a:r>
              <a:rPr lang="en-US" sz="4400" b="1" dirty="0">
                <a:solidFill>
                  <a:srgbClr val="5B6C8F"/>
                </a:solidFill>
                <a:latin typeface="Cambria" pitchFamily="34" charset="0"/>
                <a:ea typeface="Cambria" pitchFamily="34" charset="-122"/>
                <a:cs typeface="Cambria" pitchFamily="34" charset="-120"/>
              </a:rPr>
              <a:t>17</a:t>
            </a:r>
            <a:endParaRPr lang="en-US" sz="4400" dirty="0"/>
          </a:p>
        </p:txBody>
      </p:sp>
      <p:sp>
        <p:nvSpPr>
          <p:cNvPr id="10" name="txt_123"/>
          <p:cNvSpPr txBox="1"/>
          <p:nvPr/>
        </p:nvSpPr>
        <p:spPr>
          <a:xfrm>
            <a:off x="6263640" y="2331720"/>
            <a:ext cx="2286000" cy="1051560"/>
          </a:xfrm>
          <a:prstGeom prst="rect">
            <a:avLst/>
          </a:prstGeom>
          <a:noFill/>
          <a:ln/>
        </p:spPr>
        <p:txBody>
          <a:bodyPr wrap="square" lIns="0" tIns="0" rIns="0" bIns="0" rtlCol="0" anchor="ctr"/>
          <a:lstStyle/>
          <a:p>
            <a:pPr indent="0" marL="0">
              <a:buNone/>
            </a:pPr>
            <a:r>
              <a:rPr lang="en-US" sz="1500" dirty="0">
                <a:solidFill>
                  <a:schemeClr val="tx1"/>
                </a:solidFill>
              </a:rPr>
              <a:t>German dreadnoughts by 1914</a:t>
            </a:r>
            <a:endParaRPr lang="en-US" sz="1500" dirty="0"/>
          </a:p>
        </p:txBody>
      </p:sp>
      <p:sp>
        <p:nvSpPr>
          <p:cNvPr id="11" name="card_124"/>
          <p:cNvSpPr/>
          <p:nvPr/>
        </p:nvSpPr>
        <p:spPr>
          <a:xfrm>
            <a:off x="4754880" y="3566160"/>
            <a:ext cx="3931920" cy="914400"/>
          </a:xfrm>
          <a:prstGeom prst="roundRect">
            <a:avLst>
              <a:gd name="adj" fmla="val 12000"/>
            </a:avLst>
          </a:prstGeom>
          <a:solidFill>
            <a:srgbClr val="FDECE7"/>
          </a:solidFill>
          <a:ln/>
        </p:spPr>
      </p:sp>
      <p:sp>
        <p:nvSpPr>
          <p:cNvPr id="12" name="txt_125"/>
          <p:cNvSpPr txBox="1"/>
          <p:nvPr/>
        </p:nvSpPr>
        <p:spPr>
          <a:xfrm>
            <a:off x="4937760" y="3611880"/>
            <a:ext cx="3611880" cy="822960"/>
          </a:xfrm>
          <a:prstGeom prst="rect">
            <a:avLst/>
          </a:prstGeom>
          <a:noFill/>
          <a:ln/>
        </p:spPr>
        <p:txBody>
          <a:bodyPr wrap="square" lIns="0" tIns="0" rIns="0" bIns="0" rtlCol="0" anchor="ctr"/>
          <a:lstStyle/>
          <a:p>
            <a:pPr indent="0" marL="0">
              <a:buNone/>
            </a:pPr>
            <a:r>
              <a:rPr lang="en-US" sz="1300" b="1" dirty="0">
                <a:solidFill>
                  <a:srgbClr val="E4572E"/>
                </a:solidFill>
              </a:rPr>
              <a:t>The Schlieffen Plan: </a:t>
            </a:r>
            <a:pPr indent="0" marL="0">
              <a:buNone/>
            </a:pPr>
            <a:r>
              <a:rPr lang="en-US" sz="1300" dirty="0">
                <a:solidFill>
                  <a:schemeClr val="tx1"/>
                </a:solidFill>
              </a:rPr>
              <a:t>Germany's plan to beat France in about six weeks by marching through Belgium, then turn to fight Russia.</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Alliances: two armed camps</a:t>
            </a:r>
            <a:endParaRPr lang="en-US" sz="3000" dirty="0"/>
          </a:p>
        </p:txBody>
      </p:sp>
      <p:sp>
        <p:nvSpPr>
          <p:cNvPr id="3" name="card_126"/>
          <p:cNvSpPr/>
          <p:nvPr/>
        </p:nvSpPr>
        <p:spPr>
          <a:xfrm>
            <a:off x="457200" y="1143000"/>
            <a:ext cx="3977640" cy="2468880"/>
          </a:xfrm>
          <a:prstGeom prst="roundRect">
            <a:avLst>
              <a:gd name="adj" fmla="val 4444"/>
            </a:avLst>
          </a:prstGeom>
          <a:solidFill>
            <a:srgbClr val="FDF3DC"/>
          </a:solidFill>
          <a:ln/>
        </p:spPr>
      </p:sp>
      <p:sp>
        <p:nvSpPr>
          <p:cNvPr id="4" name="txt_127"/>
          <p:cNvSpPr txBox="1"/>
          <p:nvPr/>
        </p:nvSpPr>
        <p:spPr>
          <a:xfrm>
            <a:off x="640080" y="1261872"/>
            <a:ext cx="3657600" cy="365760"/>
          </a:xfrm>
          <a:prstGeom prst="rect">
            <a:avLst/>
          </a:prstGeom>
          <a:noFill/>
          <a:ln/>
        </p:spPr>
        <p:txBody>
          <a:bodyPr wrap="square" lIns="0" tIns="0" rIns="0" bIns="0" rtlCol="0" anchor="t"/>
          <a:lstStyle/>
          <a:p>
            <a:pPr indent="0" marL="0">
              <a:buNone/>
            </a:pPr>
            <a:r>
              <a:rPr lang="en-US" sz="1800" b="1" dirty="0">
                <a:solidFill>
                  <a:schemeClr val="accent3"/>
                </a:solidFill>
                <a:latin typeface="Cambria" pitchFamily="34" charset="0"/>
                <a:ea typeface="Cambria" pitchFamily="34" charset="-122"/>
                <a:cs typeface="Cambria" pitchFamily="34" charset="-120"/>
              </a:rPr>
              <a:t>Triple Alliance, 1882</a:t>
            </a:r>
            <a:endParaRPr lang="en-US" sz="1800" dirty="0"/>
          </a:p>
        </p:txBody>
      </p:sp>
      <p:sp>
        <p:nvSpPr>
          <p:cNvPr id="5" name="txt_128"/>
          <p:cNvSpPr txBox="1"/>
          <p:nvPr/>
        </p:nvSpPr>
        <p:spPr>
          <a:xfrm>
            <a:off x="640080" y="1737360"/>
            <a:ext cx="3657600" cy="1737360"/>
          </a:xfrm>
          <a:prstGeom prst="rect">
            <a:avLst/>
          </a:prstGeom>
          <a:noFill/>
          <a:ln/>
        </p:spPr>
        <p:txBody>
          <a:bodyPr wrap="square" lIns="0" tIns="0" rIns="0" bIns="0" rtlCol="0" anchor="t"/>
          <a:lstStyle/>
          <a:p>
            <a:pPr marL="342900" indent="-342900">
              <a:spcAft>
                <a:spcPts val="800"/>
              </a:spcAft>
              <a:buSzPct val="100000"/>
              <a:buChar char="•"/>
            </a:pPr>
            <a:r>
              <a:rPr lang="en-US" sz="1500" dirty="0">
                <a:solidFill>
                  <a:schemeClr val="tx1"/>
                </a:solidFill>
              </a:rPr>
              <a:t>Germany</a:t>
            </a:r>
            <a:endParaRPr lang="en-US" sz="1500" dirty="0"/>
          </a:p>
          <a:p>
            <a:pPr marL="342900" indent="-342900">
              <a:spcAft>
                <a:spcPts val="800"/>
              </a:spcAft>
              <a:buSzPct val="100000"/>
              <a:buChar char="•"/>
            </a:pPr>
            <a:r>
              <a:rPr lang="en-US" sz="1500" dirty="0">
                <a:solidFill>
                  <a:schemeClr val="tx1"/>
                </a:solidFill>
              </a:rPr>
              <a:t>Austria Hungary</a:t>
            </a:r>
            <a:endParaRPr lang="en-US" sz="1500" dirty="0"/>
          </a:p>
          <a:p>
            <a:pPr marL="342900" indent="-342900">
              <a:spcAft>
                <a:spcPts val="800"/>
              </a:spcAft>
              <a:buSzPct val="100000"/>
              <a:buChar char="•"/>
            </a:pPr>
            <a:r>
              <a:rPr lang="en-US" sz="1500" dirty="0">
                <a:solidFill>
                  <a:schemeClr val="tx1"/>
                </a:solidFill>
              </a:rPr>
              <a:t>Italy (but it stayed neutral in 1914)</a:t>
            </a:r>
            <a:endParaRPr lang="en-US" sz="1500" dirty="0"/>
          </a:p>
        </p:txBody>
      </p:sp>
      <p:sp>
        <p:nvSpPr>
          <p:cNvPr id="6" name="card_129"/>
          <p:cNvSpPr/>
          <p:nvPr/>
        </p:nvSpPr>
        <p:spPr>
          <a:xfrm>
            <a:off x="4709160" y="1143000"/>
            <a:ext cx="3977640" cy="2468880"/>
          </a:xfrm>
          <a:prstGeom prst="roundRect">
            <a:avLst>
              <a:gd name="adj" fmla="val 4444"/>
            </a:avLst>
          </a:prstGeom>
          <a:solidFill>
            <a:srgbClr val="E2F4F2"/>
          </a:solidFill>
          <a:ln/>
        </p:spPr>
      </p:sp>
      <p:sp>
        <p:nvSpPr>
          <p:cNvPr id="7" name="txt_130"/>
          <p:cNvSpPr txBox="1"/>
          <p:nvPr/>
        </p:nvSpPr>
        <p:spPr>
          <a:xfrm>
            <a:off x="4892040" y="1261872"/>
            <a:ext cx="3657600" cy="365760"/>
          </a:xfrm>
          <a:prstGeom prst="rect">
            <a:avLst/>
          </a:prstGeom>
          <a:noFill/>
          <a:ln/>
        </p:spPr>
        <p:txBody>
          <a:bodyPr wrap="square" lIns="0" tIns="0" rIns="0" bIns="0" rtlCol="0" anchor="t"/>
          <a:lstStyle/>
          <a:p>
            <a:pPr indent="0" marL="0">
              <a:buNone/>
            </a:pPr>
            <a:r>
              <a:rPr lang="en-US" sz="1800" b="1" dirty="0">
                <a:solidFill>
                  <a:schemeClr val="accent2"/>
                </a:solidFill>
                <a:latin typeface="Cambria" pitchFamily="34" charset="0"/>
                <a:ea typeface="Cambria" pitchFamily="34" charset="-122"/>
                <a:cs typeface="Cambria" pitchFamily="34" charset="-120"/>
              </a:rPr>
              <a:t>Triple Entente, 1907</a:t>
            </a:r>
            <a:endParaRPr lang="en-US" sz="1800" dirty="0"/>
          </a:p>
        </p:txBody>
      </p:sp>
      <p:sp>
        <p:nvSpPr>
          <p:cNvPr id="8" name="txt_131"/>
          <p:cNvSpPr txBox="1"/>
          <p:nvPr/>
        </p:nvSpPr>
        <p:spPr>
          <a:xfrm>
            <a:off x="4892040" y="1737360"/>
            <a:ext cx="3657600" cy="1737360"/>
          </a:xfrm>
          <a:prstGeom prst="rect">
            <a:avLst/>
          </a:prstGeom>
          <a:noFill/>
          <a:ln/>
        </p:spPr>
        <p:txBody>
          <a:bodyPr wrap="square" lIns="0" tIns="0" rIns="0" bIns="0" rtlCol="0" anchor="t"/>
          <a:lstStyle/>
          <a:p>
            <a:pPr marL="342900" indent="-342900">
              <a:spcAft>
                <a:spcPts val="800"/>
              </a:spcAft>
              <a:buSzPct val="100000"/>
              <a:buChar char="•"/>
            </a:pPr>
            <a:r>
              <a:rPr lang="en-US" sz="1500" dirty="0">
                <a:solidFill>
                  <a:schemeClr val="tx1"/>
                </a:solidFill>
              </a:rPr>
              <a:t>Britain</a:t>
            </a:r>
            <a:endParaRPr lang="en-US" sz="1500" dirty="0"/>
          </a:p>
          <a:p>
            <a:pPr marL="342900" indent="-342900">
              <a:spcAft>
                <a:spcPts val="800"/>
              </a:spcAft>
              <a:buSzPct val="100000"/>
              <a:buChar char="•"/>
            </a:pPr>
            <a:r>
              <a:rPr lang="en-US" sz="1500" dirty="0">
                <a:solidFill>
                  <a:schemeClr val="tx1"/>
                </a:solidFill>
              </a:rPr>
              <a:t>France</a:t>
            </a:r>
            <a:endParaRPr lang="en-US" sz="1500" dirty="0"/>
          </a:p>
          <a:p>
            <a:pPr marL="342900" indent="-342900">
              <a:spcAft>
                <a:spcPts val="800"/>
              </a:spcAft>
              <a:buSzPct val="100000"/>
              <a:buChar char="•"/>
            </a:pPr>
            <a:r>
              <a:rPr lang="en-US" sz="1500" dirty="0">
                <a:solidFill>
                  <a:schemeClr val="tx1"/>
                </a:solidFill>
              </a:rPr>
              <a:t>Russia</a:t>
            </a:r>
            <a:endParaRPr lang="en-US" sz="1500" dirty="0"/>
          </a:p>
        </p:txBody>
      </p:sp>
      <p:sp>
        <p:nvSpPr>
          <p:cNvPr id="9" name="card_132"/>
          <p:cNvSpPr/>
          <p:nvPr/>
        </p:nvSpPr>
        <p:spPr>
          <a:xfrm>
            <a:off x="457200" y="3749040"/>
            <a:ext cx="8229600" cy="777240"/>
          </a:xfrm>
          <a:prstGeom prst="roundRect">
            <a:avLst>
              <a:gd name="adj" fmla="val 14118"/>
            </a:avLst>
          </a:prstGeom>
          <a:solidFill>
            <a:schemeClr val="bg2"/>
          </a:solidFill>
          <a:ln/>
        </p:spPr>
      </p:sp>
      <p:sp>
        <p:nvSpPr>
          <p:cNvPr id="10" name="txt_133"/>
          <p:cNvSpPr txBox="1"/>
          <p:nvPr/>
        </p:nvSpPr>
        <p:spPr>
          <a:xfrm>
            <a:off x="685800" y="3749040"/>
            <a:ext cx="7772400" cy="777240"/>
          </a:xfrm>
          <a:prstGeom prst="rect">
            <a:avLst/>
          </a:prstGeom>
          <a:noFill/>
          <a:ln/>
        </p:spPr>
        <p:txBody>
          <a:bodyPr wrap="square" lIns="0" tIns="0" rIns="0" bIns="0" rtlCol="0" anchor="ctr"/>
          <a:lstStyle/>
          <a:p>
            <a:pPr indent="0" marL="0">
              <a:buNone/>
            </a:pPr>
            <a:r>
              <a:rPr lang="en-US" sz="1400" b="1" dirty="0">
                <a:solidFill>
                  <a:srgbClr val="3D4B63"/>
                </a:solidFill>
              </a:rPr>
              <a:t>Also: </a:t>
            </a:r>
            <a:pPr indent="0" marL="0">
              <a:buNone/>
            </a:pPr>
            <a:r>
              <a:rPr lang="en-US" sz="1400" dirty="0">
                <a:solidFill>
                  <a:schemeClr val="tx1"/>
                </a:solidFill>
              </a:rPr>
              <a:t>Russia promised to protect Serbia, and under the Treaty of London (1839) Britain had promised to protect Belgium.</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Imperialism: a race for empire</a:t>
            </a:r>
            <a:endParaRPr lang="en-US" sz="3000" dirty="0"/>
          </a:p>
        </p:txBody>
      </p:sp>
      <p:sp>
        <p:nvSpPr>
          <p:cNvPr id="3" name="card_134"/>
          <p:cNvSpPr/>
          <p:nvPr/>
        </p:nvSpPr>
        <p:spPr>
          <a:xfrm>
            <a:off x="457200" y="1143000"/>
            <a:ext cx="4023360" cy="1508760"/>
          </a:xfrm>
          <a:prstGeom prst="roundRect">
            <a:avLst>
              <a:gd name="adj" fmla="val 7273"/>
            </a:avLst>
          </a:prstGeom>
          <a:solidFill>
            <a:schemeClr val="bg2"/>
          </a:solidFill>
          <a:ln/>
        </p:spPr>
      </p:sp>
      <p:sp>
        <p:nvSpPr>
          <p:cNvPr id="4" name="badge_135"/>
          <p:cNvSpPr/>
          <p:nvPr/>
        </p:nvSpPr>
        <p:spPr>
          <a:xfrm>
            <a:off x="640080" y="1344168"/>
            <a:ext cx="384048" cy="384048"/>
          </a:xfrm>
          <a:prstGeom prst="ellipse">
            <a:avLst/>
          </a:prstGeom>
          <a:solidFill>
            <a:srgbClr val="7B3FA0"/>
          </a:solidFill>
          <a:ln/>
        </p:spPr>
      </p:sp>
      <p:sp>
        <p:nvSpPr>
          <p:cNvPr id="5" name="badgeTxt_136"/>
          <p:cNvSpPr txBox="1"/>
          <p:nvPr/>
        </p:nvSpPr>
        <p:spPr>
          <a:xfrm>
            <a:off x="64008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137"/>
          <p:cNvSpPr txBox="1"/>
          <p:nvPr/>
        </p:nvSpPr>
        <p:spPr>
          <a:xfrm>
            <a:off x="1188720" y="132588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Britain's huge empire</a:t>
            </a:r>
            <a:endParaRPr lang="en-US" sz="1700" dirty="0"/>
          </a:p>
        </p:txBody>
      </p:sp>
      <p:sp>
        <p:nvSpPr>
          <p:cNvPr id="7" name="txt_138"/>
          <p:cNvSpPr txBox="1"/>
          <p:nvPr/>
        </p:nvSpPr>
        <p:spPr>
          <a:xfrm>
            <a:off x="1188720" y="1764792"/>
            <a:ext cx="3108960" cy="822960"/>
          </a:xfrm>
          <a:prstGeom prst="rect">
            <a:avLst/>
          </a:prstGeom>
          <a:noFill/>
          <a:ln/>
        </p:spPr>
        <p:txBody>
          <a:bodyPr wrap="square" lIns="0" tIns="0" rIns="0" bIns="0" rtlCol="0" anchor="t"/>
          <a:lstStyle/>
          <a:p>
            <a:pPr indent="0" marL="0">
              <a:buNone/>
            </a:pPr>
            <a:r>
              <a:rPr lang="en-US" sz="1300" dirty="0">
                <a:solidFill>
                  <a:schemeClr val="tx2"/>
                </a:solidFill>
              </a:rPr>
              <a:t>By 1914 Britain ruled about a quarter of the world's land and people, protected by its navy.</a:t>
            </a:r>
            <a:endParaRPr lang="en-US" sz="1300" dirty="0"/>
          </a:p>
        </p:txBody>
      </p:sp>
      <p:sp>
        <p:nvSpPr>
          <p:cNvPr id="8" name="card_139"/>
          <p:cNvSpPr/>
          <p:nvPr/>
        </p:nvSpPr>
        <p:spPr>
          <a:xfrm>
            <a:off x="4663440" y="1143000"/>
            <a:ext cx="4023360" cy="1508760"/>
          </a:xfrm>
          <a:prstGeom prst="roundRect">
            <a:avLst>
              <a:gd name="adj" fmla="val 7273"/>
            </a:avLst>
          </a:prstGeom>
          <a:solidFill>
            <a:schemeClr val="bg2"/>
          </a:solidFill>
          <a:ln/>
        </p:spPr>
      </p:sp>
      <p:sp>
        <p:nvSpPr>
          <p:cNvPr id="9" name="badge_140"/>
          <p:cNvSpPr/>
          <p:nvPr/>
        </p:nvSpPr>
        <p:spPr>
          <a:xfrm>
            <a:off x="4846320" y="1344168"/>
            <a:ext cx="384048" cy="384048"/>
          </a:xfrm>
          <a:prstGeom prst="ellipse">
            <a:avLst/>
          </a:prstGeom>
          <a:solidFill>
            <a:srgbClr val="7B3FA0"/>
          </a:solidFill>
          <a:ln/>
        </p:spPr>
      </p:sp>
      <p:sp>
        <p:nvSpPr>
          <p:cNvPr id="10" name="badgeTxt_141"/>
          <p:cNvSpPr txBox="1"/>
          <p:nvPr/>
        </p:nvSpPr>
        <p:spPr>
          <a:xfrm>
            <a:off x="484632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142"/>
          <p:cNvSpPr txBox="1"/>
          <p:nvPr/>
        </p:nvSpPr>
        <p:spPr>
          <a:xfrm>
            <a:off x="5394960" y="132588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Germany wanted more</a:t>
            </a:r>
            <a:endParaRPr lang="en-US" sz="1700" dirty="0"/>
          </a:p>
        </p:txBody>
      </p:sp>
      <p:sp>
        <p:nvSpPr>
          <p:cNvPr id="12" name="txt_143"/>
          <p:cNvSpPr txBox="1"/>
          <p:nvPr/>
        </p:nvSpPr>
        <p:spPr>
          <a:xfrm>
            <a:off x="5394960" y="1764792"/>
            <a:ext cx="3108960" cy="822960"/>
          </a:xfrm>
          <a:prstGeom prst="rect">
            <a:avLst/>
          </a:prstGeom>
          <a:noFill/>
          <a:ln/>
        </p:spPr>
        <p:txBody>
          <a:bodyPr wrap="square" lIns="0" tIns="0" rIns="0" bIns="0" rtlCol="0" anchor="t"/>
          <a:lstStyle/>
          <a:p>
            <a:pPr indent="0" marL="0">
              <a:buNone/>
            </a:pPr>
            <a:r>
              <a:rPr lang="en-US" sz="1300" dirty="0">
                <a:solidFill>
                  <a:schemeClr val="tx2"/>
                </a:solidFill>
              </a:rPr>
              <a:t>Germany wanted 'a place in the sun': colonies, trade and respect to match its new power.</a:t>
            </a:r>
            <a:endParaRPr lang="en-US" sz="1300" dirty="0"/>
          </a:p>
        </p:txBody>
      </p:sp>
      <p:sp>
        <p:nvSpPr>
          <p:cNvPr id="13" name="card_144"/>
          <p:cNvSpPr/>
          <p:nvPr/>
        </p:nvSpPr>
        <p:spPr>
          <a:xfrm>
            <a:off x="457200" y="2834640"/>
            <a:ext cx="4023360" cy="1508760"/>
          </a:xfrm>
          <a:prstGeom prst="roundRect">
            <a:avLst>
              <a:gd name="adj" fmla="val 7273"/>
            </a:avLst>
          </a:prstGeom>
          <a:solidFill>
            <a:schemeClr val="bg2"/>
          </a:solidFill>
          <a:ln/>
        </p:spPr>
      </p:sp>
      <p:sp>
        <p:nvSpPr>
          <p:cNvPr id="14" name="badge_145"/>
          <p:cNvSpPr/>
          <p:nvPr/>
        </p:nvSpPr>
        <p:spPr>
          <a:xfrm>
            <a:off x="640080" y="3035808"/>
            <a:ext cx="384048" cy="384048"/>
          </a:xfrm>
          <a:prstGeom prst="ellipse">
            <a:avLst/>
          </a:prstGeom>
          <a:solidFill>
            <a:srgbClr val="7B3FA0"/>
          </a:solidFill>
          <a:ln/>
        </p:spPr>
      </p:sp>
      <p:sp>
        <p:nvSpPr>
          <p:cNvPr id="15" name="badgeTxt_146"/>
          <p:cNvSpPr txBox="1"/>
          <p:nvPr/>
        </p:nvSpPr>
        <p:spPr>
          <a:xfrm>
            <a:off x="64008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147"/>
          <p:cNvSpPr txBox="1"/>
          <p:nvPr/>
        </p:nvSpPr>
        <p:spPr>
          <a:xfrm>
            <a:off x="1188720" y="301752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The Moroccan Crises</a:t>
            </a:r>
            <a:endParaRPr lang="en-US" sz="1700" dirty="0"/>
          </a:p>
        </p:txBody>
      </p:sp>
      <p:sp>
        <p:nvSpPr>
          <p:cNvPr id="17" name="txt_148"/>
          <p:cNvSpPr txBox="1"/>
          <p:nvPr/>
        </p:nvSpPr>
        <p:spPr>
          <a:xfrm>
            <a:off x="1188720" y="3456432"/>
            <a:ext cx="3108960" cy="822960"/>
          </a:xfrm>
          <a:prstGeom prst="rect">
            <a:avLst/>
          </a:prstGeom>
          <a:noFill/>
          <a:ln/>
        </p:spPr>
        <p:txBody>
          <a:bodyPr wrap="square" lIns="0" tIns="0" rIns="0" bIns="0" rtlCol="0" anchor="t"/>
          <a:lstStyle/>
          <a:p>
            <a:pPr indent="0" marL="0">
              <a:buNone/>
            </a:pPr>
            <a:r>
              <a:rPr lang="en-US" sz="1300" dirty="0">
                <a:solidFill>
                  <a:schemeClr val="tx2"/>
                </a:solidFill>
              </a:rPr>
              <a:t>In 1905 and 1911 Germany challenged France over Morocco. Both times Britain backed France.</a:t>
            </a:r>
            <a:endParaRPr lang="en-US" sz="1300" dirty="0"/>
          </a:p>
        </p:txBody>
      </p:sp>
      <p:sp>
        <p:nvSpPr>
          <p:cNvPr id="18" name="card_149"/>
          <p:cNvSpPr/>
          <p:nvPr/>
        </p:nvSpPr>
        <p:spPr>
          <a:xfrm>
            <a:off x="4663440" y="2834640"/>
            <a:ext cx="4023360" cy="1508760"/>
          </a:xfrm>
          <a:prstGeom prst="roundRect">
            <a:avLst>
              <a:gd name="adj" fmla="val 7273"/>
            </a:avLst>
          </a:prstGeom>
          <a:solidFill>
            <a:schemeClr val="bg2"/>
          </a:solidFill>
          <a:ln/>
        </p:spPr>
      </p:sp>
      <p:sp>
        <p:nvSpPr>
          <p:cNvPr id="19" name="badge_150"/>
          <p:cNvSpPr/>
          <p:nvPr/>
        </p:nvSpPr>
        <p:spPr>
          <a:xfrm>
            <a:off x="4846320" y="3035808"/>
            <a:ext cx="384048" cy="384048"/>
          </a:xfrm>
          <a:prstGeom prst="ellipse">
            <a:avLst/>
          </a:prstGeom>
          <a:solidFill>
            <a:srgbClr val="7B3FA0"/>
          </a:solidFill>
          <a:ln/>
        </p:spPr>
      </p:sp>
      <p:sp>
        <p:nvSpPr>
          <p:cNvPr id="20" name="badgeTxt_151"/>
          <p:cNvSpPr txBox="1"/>
          <p:nvPr/>
        </p:nvSpPr>
        <p:spPr>
          <a:xfrm>
            <a:off x="484632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152"/>
          <p:cNvSpPr txBox="1"/>
          <p:nvPr/>
        </p:nvSpPr>
        <p:spPr>
          <a:xfrm>
            <a:off x="5394960" y="301752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The result</a:t>
            </a:r>
            <a:endParaRPr lang="en-US" sz="1700" dirty="0"/>
          </a:p>
        </p:txBody>
      </p:sp>
      <p:sp>
        <p:nvSpPr>
          <p:cNvPr id="22" name="txt_153"/>
          <p:cNvSpPr txBox="1"/>
          <p:nvPr/>
        </p:nvSpPr>
        <p:spPr>
          <a:xfrm>
            <a:off x="5394960" y="3456432"/>
            <a:ext cx="3108960" cy="822960"/>
          </a:xfrm>
          <a:prstGeom prst="rect">
            <a:avLst/>
          </a:prstGeom>
          <a:noFill/>
          <a:ln/>
        </p:spPr>
        <p:txBody>
          <a:bodyPr wrap="square" lIns="0" tIns="0" rIns="0" bIns="0" rtlCol="0" anchor="t"/>
          <a:lstStyle/>
          <a:p>
            <a:pPr indent="0" marL="0">
              <a:buNone/>
            </a:pPr>
            <a:r>
              <a:rPr lang="en-US" sz="1300" dirty="0">
                <a:solidFill>
                  <a:schemeClr val="tx2"/>
                </a:solidFill>
              </a:rPr>
              <a:t>Each crisis pushed Britain and France closer together and left Germany feeling surrounded.</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Nationalism: trouble in the Balkans</a:t>
            </a:r>
            <a:endParaRPr lang="en-US" sz="3000" dirty="0"/>
          </a:p>
        </p:txBody>
      </p:sp>
      <p:sp>
        <p:nvSpPr>
          <p:cNvPr id="3" name="card_154"/>
          <p:cNvSpPr/>
          <p:nvPr/>
        </p:nvSpPr>
        <p:spPr>
          <a:xfrm>
            <a:off x="457200" y="1143000"/>
            <a:ext cx="4023360" cy="1508760"/>
          </a:xfrm>
          <a:prstGeom prst="roundRect">
            <a:avLst>
              <a:gd name="adj" fmla="val 7273"/>
            </a:avLst>
          </a:prstGeom>
          <a:solidFill>
            <a:schemeClr val="bg2"/>
          </a:solidFill>
          <a:ln/>
        </p:spPr>
      </p:sp>
      <p:sp>
        <p:nvSpPr>
          <p:cNvPr id="4" name="badge_155"/>
          <p:cNvSpPr/>
          <p:nvPr/>
        </p:nvSpPr>
        <p:spPr>
          <a:xfrm>
            <a:off x="640080" y="1344168"/>
            <a:ext cx="384048" cy="384048"/>
          </a:xfrm>
          <a:prstGeom prst="ellipse">
            <a:avLst/>
          </a:prstGeom>
          <a:solidFill>
            <a:srgbClr val="F3B61F"/>
          </a:solidFill>
          <a:ln/>
        </p:spPr>
      </p:sp>
      <p:sp>
        <p:nvSpPr>
          <p:cNvPr id="5" name="badgeTxt_156"/>
          <p:cNvSpPr txBox="1"/>
          <p:nvPr/>
        </p:nvSpPr>
        <p:spPr>
          <a:xfrm>
            <a:off x="64008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157"/>
          <p:cNvSpPr txBox="1"/>
          <p:nvPr/>
        </p:nvSpPr>
        <p:spPr>
          <a:xfrm>
            <a:off x="1188720" y="132588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Serbian nationalism</a:t>
            </a:r>
            <a:endParaRPr lang="en-US" sz="1700" dirty="0"/>
          </a:p>
        </p:txBody>
      </p:sp>
      <p:sp>
        <p:nvSpPr>
          <p:cNvPr id="7" name="txt_158"/>
          <p:cNvSpPr txBox="1"/>
          <p:nvPr/>
        </p:nvSpPr>
        <p:spPr>
          <a:xfrm>
            <a:off x="1188720" y="1764792"/>
            <a:ext cx="3108960" cy="822960"/>
          </a:xfrm>
          <a:prstGeom prst="rect">
            <a:avLst/>
          </a:prstGeom>
          <a:noFill/>
          <a:ln/>
        </p:spPr>
        <p:txBody>
          <a:bodyPr wrap="square" lIns="0" tIns="0" rIns="0" bIns="0" rtlCol="0" anchor="t"/>
          <a:lstStyle/>
          <a:p>
            <a:pPr indent="0" marL="0">
              <a:buNone/>
            </a:pPr>
            <a:r>
              <a:rPr lang="en-US" sz="1300" dirty="0">
                <a:solidFill>
                  <a:schemeClr val="tx2"/>
                </a:solidFill>
              </a:rPr>
              <a:t>Serbia wanted to unite all Slav peoples, including the Serbs living in Austria Hungary.</a:t>
            </a:r>
            <a:endParaRPr lang="en-US" sz="1300" dirty="0"/>
          </a:p>
        </p:txBody>
      </p:sp>
      <p:sp>
        <p:nvSpPr>
          <p:cNvPr id="8" name="card_159"/>
          <p:cNvSpPr/>
          <p:nvPr/>
        </p:nvSpPr>
        <p:spPr>
          <a:xfrm>
            <a:off x="4663440" y="1143000"/>
            <a:ext cx="4023360" cy="1508760"/>
          </a:xfrm>
          <a:prstGeom prst="roundRect">
            <a:avLst>
              <a:gd name="adj" fmla="val 7273"/>
            </a:avLst>
          </a:prstGeom>
          <a:solidFill>
            <a:schemeClr val="bg2"/>
          </a:solidFill>
          <a:ln/>
        </p:spPr>
      </p:sp>
      <p:sp>
        <p:nvSpPr>
          <p:cNvPr id="9" name="badge_160"/>
          <p:cNvSpPr/>
          <p:nvPr/>
        </p:nvSpPr>
        <p:spPr>
          <a:xfrm>
            <a:off x="4846320" y="1344168"/>
            <a:ext cx="384048" cy="384048"/>
          </a:xfrm>
          <a:prstGeom prst="ellipse">
            <a:avLst/>
          </a:prstGeom>
          <a:solidFill>
            <a:srgbClr val="F3B61F"/>
          </a:solidFill>
          <a:ln/>
        </p:spPr>
      </p:sp>
      <p:sp>
        <p:nvSpPr>
          <p:cNvPr id="10" name="badgeTxt_161"/>
          <p:cNvSpPr txBox="1"/>
          <p:nvPr/>
        </p:nvSpPr>
        <p:spPr>
          <a:xfrm>
            <a:off x="484632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162"/>
          <p:cNvSpPr txBox="1"/>
          <p:nvPr/>
        </p:nvSpPr>
        <p:spPr>
          <a:xfrm>
            <a:off x="5394960" y="132588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The Bosnian Crisis, 1908</a:t>
            </a:r>
            <a:endParaRPr lang="en-US" sz="1700" dirty="0"/>
          </a:p>
        </p:txBody>
      </p:sp>
      <p:sp>
        <p:nvSpPr>
          <p:cNvPr id="12" name="txt_163"/>
          <p:cNvSpPr txBox="1"/>
          <p:nvPr/>
        </p:nvSpPr>
        <p:spPr>
          <a:xfrm>
            <a:off x="5394960" y="1764792"/>
            <a:ext cx="3108960" cy="822960"/>
          </a:xfrm>
          <a:prstGeom prst="rect">
            <a:avLst/>
          </a:prstGeom>
          <a:noFill/>
          <a:ln/>
        </p:spPr>
        <p:txBody>
          <a:bodyPr wrap="square" lIns="0" tIns="0" rIns="0" bIns="0" rtlCol="0" anchor="t"/>
          <a:lstStyle/>
          <a:p>
            <a:pPr indent="0" marL="0">
              <a:buNone/>
            </a:pPr>
            <a:r>
              <a:rPr lang="en-US" sz="1300" dirty="0">
                <a:solidFill>
                  <a:schemeClr val="tx2"/>
                </a:solidFill>
              </a:rPr>
              <a:t>Austria Hungary took over Bosnia, angering Serbia and its protector, Russia.</a:t>
            </a:r>
            <a:endParaRPr lang="en-US" sz="1300" dirty="0"/>
          </a:p>
        </p:txBody>
      </p:sp>
      <p:sp>
        <p:nvSpPr>
          <p:cNvPr id="13" name="card_164"/>
          <p:cNvSpPr/>
          <p:nvPr/>
        </p:nvSpPr>
        <p:spPr>
          <a:xfrm>
            <a:off x="457200" y="2834640"/>
            <a:ext cx="4023360" cy="1508760"/>
          </a:xfrm>
          <a:prstGeom prst="roundRect">
            <a:avLst>
              <a:gd name="adj" fmla="val 7273"/>
            </a:avLst>
          </a:prstGeom>
          <a:solidFill>
            <a:schemeClr val="bg2"/>
          </a:solidFill>
          <a:ln/>
        </p:spPr>
      </p:sp>
      <p:sp>
        <p:nvSpPr>
          <p:cNvPr id="14" name="badge_165"/>
          <p:cNvSpPr/>
          <p:nvPr/>
        </p:nvSpPr>
        <p:spPr>
          <a:xfrm>
            <a:off x="640080" y="3035808"/>
            <a:ext cx="384048" cy="384048"/>
          </a:xfrm>
          <a:prstGeom prst="ellipse">
            <a:avLst/>
          </a:prstGeom>
          <a:solidFill>
            <a:srgbClr val="F3B61F"/>
          </a:solidFill>
          <a:ln/>
        </p:spPr>
      </p:sp>
      <p:sp>
        <p:nvSpPr>
          <p:cNvPr id="15" name="badgeTxt_166"/>
          <p:cNvSpPr txBox="1"/>
          <p:nvPr/>
        </p:nvSpPr>
        <p:spPr>
          <a:xfrm>
            <a:off x="64008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167"/>
          <p:cNvSpPr txBox="1"/>
          <p:nvPr/>
        </p:nvSpPr>
        <p:spPr>
          <a:xfrm>
            <a:off x="1188720" y="301752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The Balkan Wars, 1912 to 1913</a:t>
            </a:r>
            <a:endParaRPr lang="en-US" sz="1700" dirty="0"/>
          </a:p>
        </p:txBody>
      </p:sp>
      <p:sp>
        <p:nvSpPr>
          <p:cNvPr id="17" name="txt_168"/>
          <p:cNvSpPr txBox="1"/>
          <p:nvPr/>
        </p:nvSpPr>
        <p:spPr>
          <a:xfrm>
            <a:off x="1188720" y="3456432"/>
            <a:ext cx="3108960" cy="822960"/>
          </a:xfrm>
          <a:prstGeom prst="rect">
            <a:avLst/>
          </a:prstGeom>
          <a:noFill/>
          <a:ln/>
        </p:spPr>
        <p:txBody>
          <a:bodyPr wrap="square" lIns="0" tIns="0" rIns="0" bIns="0" rtlCol="0" anchor="t"/>
          <a:lstStyle/>
          <a:p>
            <a:pPr indent="0" marL="0">
              <a:buNone/>
            </a:pPr>
            <a:r>
              <a:rPr lang="en-US" sz="1300" dirty="0">
                <a:solidFill>
                  <a:schemeClr val="tx2"/>
                </a:solidFill>
              </a:rPr>
              <a:t>Serbia grew stronger, and Austria Hungary saw it as a real threat.</a:t>
            </a:r>
            <a:endParaRPr lang="en-US" sz="1300" dirty="0"/>
          </a:p>
        </p:txBody>
      </p:sp>
      <p:sp>
        <p:nvSpPr>
          <p:cNvPr id="18" name="card_169"/>
          <p:cNvSpPr/>
          <p:nvPr/>
        </p:nvSpPr>
        <p:spPr>
          <a:xfrm>
            <a:off x="4663440" y="2834640"/>
            <a:ext cx="4023360" cy="1508760"/>
          </a:xfrm>
          <a:prstGeom prst="roundRect">
            <a:avLst>
              <a:gd name="adj" fmla="val 7273"/>
            </a:avLst>
          </a:prstGeom>
          <a:solidFill>
            <a:schemeClr val="bg2"/>
          </a:solidFill>
          <a:ln/>
        </p:spPr>
      </p:sp>
      <p:sp>
        <p:nvSpPr>
          <p:cNvPr id="19" name="badge_170"/>
          <p:cNvSpPr/>
          <p:nvPr/>
        </p:nvSpPr>
        <p:spPr>
          <a:xfrm>
            <a:off x="4846320" y="3035808"/>
            <a:ext cx="384048" cy="384048"/>
          </a:xfrm>
          <a:prstGeom prst="ellipse">
            <a:avLst/>
          </a:prstGeom>
          <a:solidFill>
            <a:srgbClr val="F3B61F"/>
          </a:solidFill>
          <a:ln/>
        </p:spPr>
      </p:sp>
      <p:sp>
        <p:nvSpPr>
          <p:cNvPr id="20" name="badgeTxt_171"/>
          <p:cNvSpPr txBox="1"/>
          <p:nvPr/>
        </p:nvSpPr>
        <p:spPr>
          <a:xfrm>
            <a:off x="484632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172"/>
          <p:cNvSpPr txBox="1"/>
          <p:nvPr/>
        </p:nvSpPr>
        <p:spPr>
          <a:xfrm>
            <a:off x="5394960" y="301752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French revenge</a:t>
            </a:r>
            <a:endParaRPr lang="en-US" sz="1700" dirty="0"/>
          </a:p>
        </p:txBody>
      </p:sp>
      <p:sp>
        <p:nvSpPr>
          <p:cNvPr id="22" name="txt_173"/>
          <p:cNvSpPr txBox="1"/>
          <p:nvPr/>
        </p:nvSpPr>
        <p:spPr>
          <a:xfrm>
            <a:off x="5394960" y="3456432"/>
            <a:ext cx="3108960" cy="822960"/>
          </a:xfrm>
          <a:prstGeom prst="rect">
            <a:avLst/>
          </a:prstGeom>
          <a:noFill/>
          <a:ln/>
        </p:spPr>
        <p:txBody>
          <a:bodyPr wrap="square" lIns="0" tIns="0" rIns="0" bIns="0" rtlCol="0" anchor="t"/>
          <a:lstStyle/>
          <a:p>
            <a:pPr indent="0" marL="0">
              <a:buNone/>
            </a:pPr>
            <a:r>
              <a:rPr lang="en-US" sz="1300" dirty="0">
                <a:solidFill>
                  <a:schemeClr val="tx2"/>
                </a:solidFill>
              </a:rPr>
              <a:t>France wanted back Alsace and Lorraine, the provinces it lost to Germany in 1871.</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Your turn: which cause is it?</a:t>
            </a:r>
            <a:endParaRPr lang="en-US" sz="3000" dirty="0"/>
          </a:p>
        </p:txBody>
      </p:sp>
      <p:sp>
        <p:nvSpPr>
          <p:cNvPr id="3" name="card_174"/>
          <p:cNvSpPr/>
          <p:nvPr/>
        </p:nvSpPr>
        <p:spPr>
          <a:xfrm>
            <a:off x="457200" y="1097280"/>
            <a:ext cx="4023360" cy="731520"/>
          </a:xfrm>
          <a:prstGeom prst="roundRect">
            <a:avLst>
              <a:gd name="adj" fmla="val 15000"/>
            </a:avLst>
          </a:prstGeom>
          <a:solidFill>
            <a:schemeClr val="bg2"/>
          </a:solidFill>
          <a:ln/>
        </p:spPr>
      </p:sp>
      <p:sp>
        <p:nvSpPr>
          <p:cNvPr id="4" name="badge_175"/>
          <p:cNvSpPr/>
          <p:nvPr/>
        </p:nvSpPr>
        <p:spPr>
          <a:xfrm>
            <a:off x="621792" y="1271016"/>
            <a:ext cx="384048" cy="384048"/>
          </a:xfrm>
          <a:prstGeom prst="ellipse">
            <a:avLst/>
          </a:prstGeom>
          <a:solidFill>
            <a:schemeClr val="accent4"/>
          </a:solidFill>
          <a:ln/>
        </p:spPr>
      </p:sp>
      <p:sp>
        <p:nvSpPr>
          <p:cNvPr id="5" name="badgeTxt_176"/>
          <p:cNvSpPr txBox="1"/>
          <p:nvPr/>
        </p:nvSpPr>
        <p:spPr>
          <a:xfrm>
            <a:off x="621792" y="127101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177"/>
          <p:cNvSpPr txBox="1"/>
          <p:nvPr/>
        </p:nvSpPr>
        <p:spPr>
          <a:xfrm>
            <a:off x="1188720" y="1097280"/>
            <a:ext cx="3154680" cy="731520"/>
          </a:xfrm>
          <a:prstGeom prst="rect">
            <a:avLst/>
          </a:prstGeom>
          <a:noFill/>
          <a:ln/>
        </p:spPr>
        <p:txBody>
          <a:bodyPr wrap="square" lIns="0" tIns="0" rIns="0" bIns="0" rtlCol="0" anchor="ctr"/>
          <a:lstStyle/>
          <a:p>
            <a:pPr indent="0" marL="0">
              <a:buNone/>
            </a:pPr>
            <a:r>
              <a:rPr lang="en-US" sz="1400" dirty="0">
                <a:solidFill>
                  <a:schemeClr val="tx1"/>
                </a:solidFill>
              </a:rPr>
              <a:t>The naval race between Britain and Germany</a:t>
            </a:r>
            <a:endParaRPr lang="en-US" sz="1400" dirty="0"/>
          </a:p>
        </p:txBody>
      </p:sp>
      <p:sp>
        <p:nvSpPr>
          <p:cNvPr id="7" name="card_178"/>
          <p:cNvSpPr/>
          <p:nvPr/>
        </p:nvSpPr>
        <p:spPr>
          <a:xfrm>
            <a:off x="4663440" y="1097280"/>
            <a:ext cx="4023360" cy="731520"/>
          </a:xfrm>
          <a:prstGeom prst="roundRect">
            <a:avLst>
              <a:gd name="adj" fmla="val 15000"/>
            </a:avLst>
          </a:prstGeom>
          <a:solidFill>
            <a:schemeClr val="bg2"/>
          </a:solidFill>
          <a:ln/>
        </p:spPr>
      </p:sp>
      <p:sp>
        <p:nvSpPr>
          <p:cNvPr id="8" name="badge_179"/>
          <p:cNvSpPr/>
          <p:nvPr/>
        </p:nvSpPr>
        <p:spPr>
          <a:xfrm>
            <a:off x="4828032" y="1271016"/>
            <a:ext cx="384048" cy="384048"/>
          </a:xfrm>
          <a:prstGeom prst="ellipse">
            <a:avLst/>
          </a:prstGeom>
          <a:solidFill>
            <a:schemeClr val="accent4"/>
          </a:solidFill>
          <a:ln/>
        </p:spPr>
      </p:sp>
      <p:sp>
        <p:nvSpPr>
          <p:cNvPr id="9" name="badgeTxt_180"/>
          <p:cNvSpPr txBox="1"/>
          <p:nvPr/>
        </p:nvSpPr>
        <p:spPr>
          <a:xfrm>
            <a:off x="4828032" y="127101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0" name="txt_181"/>
          <p:cNvSpPr txBox="1"/>
          <p:nvPr/>
        </p:nvSpPr>
        <p:spPr>
          <a:xfrm>
            <a:off x="5394960" y="1097280"/>
            <a:ext cx="3154680" cy="731520"/>
          </a:xfrm>
          <a:prstGeom prst="rect">
            <a:avLst/>
          </a:prstGeom>
          <a:noFill/>
          <a:ln/>
        </p:spPr>
        <p:txBody>
          <a:bodyPr wrap="square" lIns="0" tIns="0" rIns="0" bIns="0" rtlCol="0" anchor="ctr"/>
          <a:lstStyle/>
          <a:p>
            <a:pPr indent="0" marL="0">
              <a:buNone/>
            </a:pPr>
            <a:r>
              <a:rPr lang="en-US" sz="1400" dirty="0">
                <a:solidFill>
                  <a:schemeClr val="tx1"/>
                </a:solidFill>
              </a:rPr>
              <a:t>Britain, France and Russia agree to support each other</a:t>
            </a:r>
            <a:endParaRPr lang="en-US" sz="1400" dirty="0"/>
          </a:p>
        </p:txBody>
      </p:sp>
      <p:sp>
        <p:nvSpPr>
          <p:cNvPr id="11" name="card_182"/>
          <p:cNvSpPr/>
          <p:nvPr/>
        </p:nvSpPr>
        <p:spPr>
          <a:xfrm>
            <a:off x="457200" y="1965960"/>
            <a:ext cx="4023360" cy="731520"/>
          </a:xfrm>
          <a:prstGeom prst="roundRect">
            <a:avLst>
              <a:gd name="adj" fmla="val 15000"/>
            </a:avLst>
          </a:prstGeom>
          <a:solidFill>
            <a:schemeClr val="bg2"/>
          </a:solidFill>
          <a:ln/>
        </p:spPr>
      </p:sp>
      <p:sp>
        <p:nvSpPr>
          <p:cNvPr id="12" name="badge_183"/>
          <p:cNvSpPr/>
          <p:nvPr/>
        </p:nvSpPr>
        <p:spPr>
          <a:xfrm>
            <a:off x="621792" y="2139696"/>
            <a:ext cx="384048" cy="384048"/>
          </a:xfrm>
          <a:prstGeom prst="ellipse">
            <a:avLst/>
          </a:prstGeom>
          <a:solidFill>
            <a:schemeClr val="accent4"/>
          </a:solidFill>
          <a:ln/>
        </p:spPr>
      </p:sp>
      <p:sp>
        <p:nvSpPr>
          <p:cNvPr id="13" name="badgeTxt_184"/>
          <p:cNvSpPr txBox="1"/>
          <p:nvPr/>
        </p:nvSpPr>
        <p:spPr>
          <a:xfrm>
            <a:off x="621792" y="213969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4" name="txt_185"/>
          <p:cNvSpPr txBox="1"/>
          <p:nvPr/>
        </p:nvSpPr>
        <p:spPr>
          <a:xfrm>
            <a:off x="1188720" y="1965960"/>
            <a:ext cx="3154680" cy="731520"/>
          </a:xfrm>
          <a:prstGeom prst="rect">
            <a:avLst/>
          </a:prstGeom>
          <a:noFill/>
          <a:ln/>
        </p:spPr>
        <p:txBody>
          <a:bodyPr wrap="square" lIns="0" tIns="0" rIns="0" bIns="0" rtlCol="0" anchor="ctr"/>
          <a:lstStyle/>
          <a:p>
            <a:pPr indent="0" marL="0">
              <a:buNone/>
            </a:pPr>
            <a:r>
              <a:rPr lang="en-US" sz="1400" dirty="0">
                <a:solidFill>
                  <a:schemeClr val="tx1"/>
                </a:solidFill>
              </a:rPr>
              <a:t>The Moroccan Crises of 1905 and 1911</a:t>
            </a:r>
            <a:endParaRPr lang="en-US" sz="1400" dirty="0"/>
          </a:p>
        </p:txBody>
      </p:sp>
      <p:sp>
        <p:nvSpPr>
          <p:cNvPr id="15" name="card_186"/>
          <p:cNvSpPr/>
          <p:nvPr/>
        </p:nvSpPr>
        <p:spPr>
          <a:xfrm>
            <a:off x="4663440" y="1965960"/>
            <a:ext cx="4023360" cy="731520"/>
          </a:xfrm>
          <a:prstGeom prst="roundRect">
            <a:avLst>
              <a:gd name="adj" fmla="val 15000"/>
            </a:avLst>
          </a:prstGeom>
          <a:solidFill>
            <a:schemeClr val="bg2"/>
          </a:solidFill>
          <a:ln/>
        </p:spPr>
      </p:sp>
      <p:sp>
        <p:nvSpPr>
          <p:cNvPr id="16" name="badge_187"/>
          <p:cNvSpPr/>
          <p:nvPr/>
        </p:nvSpPr>
        <p:spPr>
          <a:xfrm>
            <a:off x="4828032" y="2139696"/>
            <a:ext cx="384048" cy="384048"/>
          </a:xfrm>
          <a:prstGeom prst="ellipse">
            <a:avLst/>
          </a:prstGeom>
          <a:solidFill>
            <a:schemeClr val="accent4"/>
          </a:solidFill>
          <a:ln/>
        </p:spPr>
      </p:sp>
      <p:sp>
        <p:nvSpPr>
          <p:cNvPr id="17" name="badgeTxt_188"/>
          <p:cNvSpPr txBox="1"/>
          <p:nvPr/>
        </p:nvSpPr>
        <p:spPr>
          <a:xfrm>
            <a:off x="4828032" y="213969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18" name="txt_189"/>
          <p:cNvSpPr txBox="1"/>
          <p:nvPr/>
        </p:nvSpPr>
        <p:spPr>
          <a:xfrm>
            <a:off x="5394960" y="1965960"/>
            <a:ext cx="3154680" cy="731520"/>
          </a:xfrm>
          <a:prstGeom prst="rect">
            <a:avLst/>
          </a:prstGeom>
          <a:noFill/>
          <a:ln/>
        </p:spPr>
        <p:txBody>
          <a:bodyPr wrap="square" lIns="0" tIns="0" rIns="0" bIns="0" rtlCol="0" anchor="ctr"/>
          <a:lstStyle/>
          <a:p>
            <a:pPr indent="0" marL="0">
              <a:buNone/>
            </a:pPr>
            <a:r>
              <a:rPr lang="en-US" sz="1400" dirty="0">
                <a:solidFill>
                  <a:schemeClr val="tx1"/>
                </a:solidFill>
              </a:rPr>
              <a:t>Serbia wants to unite all Slav peoples</a:t>
            </a:r>
            <a:endParaRPr lang="en-US" sz="1400" dirty="0"/>
          </a:p>
        </p:txBody>
      </p:sp>
      <p:sp>
        <p:nvSpPr>
          <p:cNvPr id="19" name="card_190"/>
          <p:cNvSpPr/>
          <p:nvPr/>
        </p:nvSpPr>
        <p:spPr>
          <a:xfrm>
            <a:off x="457200" y="2834640"/>
            <a:ext cx="4023360" cy="731520"/>
          </a:xfrm>
          <a:prstGeom prst="roundRect">
            <a:avLst>
              <a:gd name="adj" fmla="val 15000"/>
            </a:avLst>
          </a:prstGeom>
          <a:solidFill>
            <a:schemeClr val="bg2"/>
          </a:solidFill>
          <a:ln/>
        </p:spPr>
      </p:sp>
      <p:sp>
        <p:nvSpPr>
          <p:cNvPr id="20" name="badge_191"/>
          <p:cNvSpPr/>
          <p:nvPr/>
        </p:nvSpPr>
        <p:spPr>
          <a:xfrm>
            <a:off x="621792" y="3008376"/>
            <a:ext cx="384048" cy="384048"/>
          </a:xfrm>
          <a:prstGeom prst="ellipse">
            <a:avLst/>
          </a:prstGeom>
          <a:solidFill>
            <a:schemeClr val="accent4"/>
          </a:solidFill>
          <a:ln/>
        </p:spPr>
      </p:sp>
      <p:sp>
        <p:nvSpPr>
          <p:cNvPr id="21" name="badgeTxt_192"/>
          <p:cNvSpPr txBox="1"/>
          <p:nvPr/>
        </p:nvSpPr>
        <p:spPr>
          <a:xfrm>
            <a:off x="621792" y="300837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5</a:t>
            </a:r>
            <a:endParaRPr lang="en-US" sz="1500" dirty="0"/>
          </a:p>
        </p:txBody>
      </p:sp>
      <p:sp>
        <p:nvSpPr>
          <p:cNvPr id="22" name="txt_193"/>
          <p:cNvSpPr txBox="1"/>
          <p:nvPr/>
        </p:nvSpPr>
        <p:spPr>
          <a:xfrm>
            <a:off x="1188720" y="2834640"/>
            <a:ext cx="3154680" cy="731520"/>
          </a:xfrm>
          <a:prstGeom prst="rect">
            <a:avLst/>
          </a:prstGeom>
          <a:noFill/>
          <a:ln/>
        </p:spPr>
        <p:txBody>
          <a:bodyPr wrap="square" lIns="0" tIns="0" rIns="0" bIns="0" rtlCol="0" anchor="ctr"/>
          <a:lstStyle/>
          <a:p>
            <a:pPr indent="0" marL="0">
              <a:buNone/>
            </a:pPr>
            <a:r>
              <a:rPr lang="en-US" sz="1400" dirty="0">
                <a:solidFill>
                  <a:schemeClr val="tx1"/>
                </a:solidFill>
              </a:rPr>
              <a:t>The Schlieffen Plan</a:t>
            </a:r>
            <a:endParaRPr lang="en-US" sz="1400" dirty="0"/>
          </a:p>
        </p:txBody>
      </p:sp>
      <p:sp>
        <p:nvSpPr>
          <p:cNvPr id="23" name="card_194"/>
          <p:cNvSpPr/>
          <p:nvPr/>
        </p:nvSpPr>
        <p:spPr>
          <a:xfrm>
            <a:off x="4663440" y="2834640"/>
            <a:ext cx="4023360" cy="731520"/>
          </a:xfrm>
          <a:prstGeom prst="roundRect">
            <a:avLst>
              <a:gd name="adj" fmla="val 15000"/>
            </a:avLst>
          </a:prstGeom>
          <a:solidFill>
            <a:schemeClr val="bg2"/>
          </a:solidFill>
          <a:ln/>
        </p:spPr>
      </p:sp>
      <p:sp>
        <p:nvSpPr>
          <p:cNvPr id="24" name="badge_195"/>
          <p:cNvSpPr/>
          <p:nvPr/>
        </p:nvSpPr>
        <p:spPr>
          <a:xfrm>
            <a:off x="4828032" y="3008376"/>
            <a:ext cx="384048" cy="384048"/>
          </a:xfrm>
          <a:prstGeom prst="ellipse">
            <a:avLst/>
          </a:prstGeom>
          <a:solidFill>
            <a:schemeClr val="accent4"/>
          </a:solidFill>
          <a:ln/>
        </p:spPr>
      </p:sp>
      <p:sp>
        <p:nvSpPr>
          <p:cNvPr id="25" name="badgeTxt_196"/>
          <p:cNvSpPr txBox="1"/>
          <p:nvPr/>
        </p:nvSpPr>
        <p:spPr>
          <a:xfrm>
            <a:off x="4828032" y="300837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6</a:t>
            </a:r>
            <a:endParaRPr lang="en-US" sz="1500" dirty="0"/>
          </a:p>
        </p:txBody>
      </p:sp>
      <p:sp>
        <p:nvSpPr>
          <p:cNvPr id="26" name="txt_197"/>
          <p:cNvSpPr txBox="1"/>
          <p:nvPr/>
        </p:nvSpPr>
        <p:spPr>
          <a:xfrm>
            <a:off x="5394960" y="2834640"/>
            <a:ext cx="3154680" cy="731520"/>
          </a:xfrm>
          <a:prstGeom prst="rect">
            <a:avLst/>
          </a:prstGeom>
          <a:noFill/>
          <a:ln/>
        </p:spPr>
        <p:txBody>
          <a:bodyPr wrap="square" lIns="0" tIns="0" rIns="0" bIns="0" rtlCol="0" anchor="ctr"/>
          <a:lstStyle/>
          <a:p>
            <a:pPr indent="0" marL="0">
              <a:buNone/>
            </a:pPr>
            <a:r>
              <a:rPr lang="en-US" sz="1400" dirty="0">
                <a:solidFill>
                  <a:schemeClr val="tx1"/>
                </a:solidFill>
              </a:rPr>
              <a:t>The Treaty of London protecting Belgium</a:t>
            </a:r>
            <a:endParaRPr lang="en-US" sz="1400" dirty="0"/>
          </a:p>
        </p:txBody>
      </p:sp>
      <p:sp>
        <p:nvSpPr>
          <p:cNvPr id="27" name="card_198"/>
          <p:cNvSpPr/>
          <p:nvPr/>
        </p:nvSpPr>
        <p:spPr>
          <a:xfrm>
            <a:off x="457200" y="3703320"/>
            <a:ext cx="4023360" cy="731520"/>
          </a:xfrm>
          <a:prstGeom prst="roundRect">
            <a:avLst>
              <a:gd name="adj" fmla="val 15000"/>
            </a:avLst>
          </a:prstGeom>
          <a:solidFill>
            <a:schemeClr val="bg2"/>
          </a:solidFill>
          <a:ln/>
        </p:spPr>
      </p:sp>
      <p:sp>
        <p:nvSpPr>
          <p:cNvPr id="28" name="badge_199"/>
          <p:cNvSpPr/>
          <p:nvPr/>
        </p:nvSpPr>
        <p:spPr>
          <a:xfrm>
            <a:off x="621792" y="3877056"/>
            <a:ext cx="384048" cy="384048"/>
          </a:xfrm>
          <a:prstGeom prst="ellipse">
            <a:avLst/>
          </a:prstGeom>
          <a:solidFill>
            <a:schemeClr val="accent4"/>
          </a:solidFill>
          <a:ln/>
        </p:spPr>
      </p:sp>
      <p:sp>
        <p:nvSpPr>
          <p:cNvPr id="29" name="badgeTxt_200"/>
          <p:cNvSpPr txBox="1"/>
          <p:nvPr/>
        </p:nvSpPr>
        <p:spPr>
          <a:xfrm>
            <a:off x="621792" y="387705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7</a:t>
            </a:r>
            <a:endParaRPr lang="en-US" sz="1500" dirty="0"/>
          </a:p>
        </p:txBody>
      </p:sp>
      <p:sp>
        <p:nvSpPr>
          <p:cNvPr id="30" name="txt_201"/>
          <p:cNvSpPr txBox="1"/>
          <p:nvPr/>
        </p:nvSpPr>
        <p:spPr>
          <a:xfrm>
            <a:off x="1188720" y="3703320"/>
            <a:ext cx="3154680" cy="731520"/>
          </a:xfrm>
          <a:prstGeom prst="rect">
            <a:avLst/>
          </a:prstGeom>
          <a:noFill/>
          <a:ln/>
        </p:spPr>
        <p:txBody>
          <a:bodyPr wrap="square" lIns="0" tIns="0" rIns="0" bIns="0" rtlCol="0" anchor="ctr"/>
          <a:lstStyle/>
          <a:p>
            <a:pPr indent="0" marL="0">
              <a:buNone/>
            </a:pPr>
            <a:r>
              <a:rPr lang="en-US" sz="1400" dirty="0">
                <a:solidFill>
                  <a:schemeClr val="tx1"/>
                </a:solidFill>
              </a:rPr>
              <a:t>Germany wants 'a place in the sun'</a:t>
            </a:r>
            <a:endParaRPr lang="en-US" sz="1400" dirty="0"/>
          </a:p>
        </p:txBody>
      </p:sp>
      <p:sp>
        <p:nvSpPr>
          <p:cNvPr id="31" name="card_202"/>
          <p:cNvSpPr/>
          <p:nvPr/>
        </p:nvSpPr>
        <p:spPr>
          <a:xfrm>
            <a:off x="4663440" y="3703320"/>
            <a:ext cx="4023360" cy="731520"/>
          </a:xfrm>
          <a:prstGeom prst="roundRect">
            <a:avLst>
              <a:gd name="adj" fmla="val 15000"/>
            </a:avLst>
          </a:prstGeom>
          <a:solidFill>
            <a:schemeClr val="bg2"/>
          </a:solidFill>
          <a:ln/>
        </p:spPr>
      </p:sp>
      <p:sp>
        <p:nvSpPr>
          <p:cNvPr id="32" name="badge_203"/>
          <p:cNvSpPr/>
          <p:nvPr/>
        </p:nvSpPr>
        <p:spPr>
          <a:xfrm>
            <a:off x="4828032" y="3877056"/>
            <a:ext cx="384048" cy="384048"/>
          </a:xfrm>
          <a:prstGeom prst="ellipse">
            <a:avLst/>
          </a:prstGeom>
          <a:solidFill>
            <a:schemeClr val="accent4"/>
          </a:solidFill>
          <a:ln/>
        </p:spPr>
      </p:sp>
      <p:sp>
        <p:nvSpPr>
          <p:cNvPr id="33" name="badgeTxt_204"/>
          <p:cNvSpPr txBox="1"/>
          <p:nvPr/>
        </p:nvSpPr>
        <p:spPr>
          <a:xfrm>
            <a:off x="4828032" y="387705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8</a:t>
            </a:r>
            <a:endParaRPr lang="en-US" sz="1500" dirty="0"/>
          </a:p>
        </p:txBody>
      </p:sp>
      <p:sp>
        <p:nvSpPr>
          <p:cNvPr id="34" name="txt_205"/>
          <p:cNvSpPr txBox="1"/>
          <p:nvPr/>
        </p:nvSpPr>
        <p:spPr>
          <a:xfrm>
            <a:off x="5394960" y="3703320"/>
            <a:ext cx="3154680" cy="731520"/>
          </a:xfrm>
          <a:prstGeom prst="rect">
            <a:avLst/>
          </a:prstGeom>
          <a:noFill/>
          <a:ln/>
        </p:spPr>
        <p:txBody>
          <a:bodyPr wrap="square" lIns="0" tIns="0" rIns="0" bIns="0" rtlCol="0" anchor="ctr"/>
          <a:lstStyle/>
          <a:p>
            <a:pPr indent="0" marL="0">
              <a:buNone/>
            </a:pPr>
            <a:r>
              <a:rPr lang="en-US" sz="1400" dirty="0">
                <a:solidFill>
                  <a:schemeClr val="tx1"/>
                </a:solidFill>
              </a:rPr>
              <a:t>France wants Alsace and Lorraine back</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Which cause? Answers</a:t>
            </a:r>
            <a:endParaRPr lang="en-US" sz="3000" dirty="0"/>
          </a:p>
        </p:txBody>
      </p:sp>
      <p:sp>
        <p:nvSpPr>
          <p:cNvPr id="3" name="card_206"/>
          <p:cNvSpPr/>
          <p:nvPr/>
        </p:nvSpPr>
        <p:spPr>
          <a:xfrm>
            <a:off x="457200" y="1097280"/>
            <a:ext cx="4023360" cy="731520"/>
          </a:xfrm>
          <a:prstGeom prst="roundRect">
            <a:avLst>
              <a:gd name="adj" fmla="val 15000"/>
            </a:avLst>
          </a:prstGeom>
          <a:solidFill>
            <a:schemeClr val="bg2"/>
          </a:solidFill>
          <a:ln/>
        </p:spPr>
      </p:sp>
      <p:sp>
        <p:nvSpPr>
          <p:cNvPr id="4" name="badge_207"/>
          <p:cNvSpPr/>
          <p:nvPr/>
        </p:nvSpPr>
        <p:spPr>
          <a:xfrm>
            <a:off x="621792" y="1271016"/>
            <a:ext cx="384048" cy="384048"/>
          </a:xfrm>
          <a:prstGeom prst="ellipse">
            <a:avLst/>
          </a:prstGeom>
          <a:solidFill>
            <a:schemeClr val="accent4"/>
          </a:solidFill>
          <a:ln/>
        </p:spPr>
      </p:sp>
      <p:sp>
        <p:nvSpPr>
          <p:cNvPr id="5" name="badgeTxt_208"/>
          <p:cNvSpPr txBox="1"/>
          <p:nvPr/>
        </p:nvSpPr>
        <p:spPr>
          <a:xfrm>
            <a:off x="621792" y="127101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209"/>
          <p:cNvSpPr txBox="1"/>
          <p:nvPr/>
        </p:nvSpPr>
        <p:spPr>
          <a:xfrm>
            <a:off x="1188720" y="1097280"/>
            <a:ext cx="2697480" cy="731520"/>
          </a:xfrm>
          <a:prstGeom prst="rect">
            <a:avLst/>
          </a:prstGeom>
          <a:noFill/>
          <a:ln/>
        </p:spPr>
        <p:txBody>
          <a:bodyPr wrap="square" lIns="0" tIns="0" rIns="0" bIns="0" rtlCol="0" anchor="ctr"/>
          <a:lstStyle/>
          <a:p>
            <a:pPr indent="0" marL="0">
              <a:buNone/>
            </a:pPr>
            <a:r>
              <a:rPr lang="en-US" sz="1400" dirty="0">
                <a:solidFill>
                  <a:schemeClr val="tx1"/>
                </a:solidFill>
              </a:rPr>
              <a:t>The naval race between Britain and Germany</a:t>
            </a:r>
            <a:endParaRPr lang="en-US" sz="1400" dirty="0"/>
          </a:p>
        </p:txBody>
      </p:sp>
      <p:sp>
        <p:nvSpPr>
          <p:cNvPr id="7" name="ansdot_210"/>
          <p:cNvSpPr/>
          <p:nvPr/>
        </p:nvSpPr>
        <p:spPr>
          <a:xfrm>
            <a:off x="3977640" y="1252728"/>
            <a:ext cx="420624" cy="420624"/>
          </a:xfrm>
          <a:prstGeom prst="ellipse">
            <a:avLst/>
          </a:prstGeom>
          <a:solidFill>
            <a:srgbClr val="E4572E"/>
          </a:solidFill>
          <a:ln/>
        </p:spPr>
      </p:sp>
      <p:sp>
        <p:nvSpPr>
          <p:cNvPr id="8" name="txt_211"/>
          <p:cNvSpPr txBox="1"/>
          <p:nvPr/>
        </p:nvSpPr>
        <p:spPr>
          <a:xfrm>
            <a:off x="3977640" y="1252728"/>
            <a:ext cx="420624" cy="420624"/>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M</a:t>
            </a:r>
            <a:endParaRPr lang="en-US" sz="1600" dirty="0"/>
          </a:p>
        </p:txBody>
      </p:sp>
      <p:sp>
        <p:nvSpPr>
          <p:cNvPr id="9" name="card_212"/>
          <p:cNvSpPr/>
          <p:nvPr/>
        </p:nvSpPr>
        <p:spPr>
          <a:xfrm>
            <a:off x="4663440" y="1097280"/>
            <a:ext cx="4023360" cy="731520"/>
          </a:xfrm>
          <a:prstGeom prst="roundRect">
            <a:avLst>
              <a:gd name="adj" fmla="val 15000"/>
            </a:avLst>
          </a:prstGeom>
          <a:solidFill>
            <a:schemeClr val="bg2"/>
          </a:solidFill>
          <a:ln/>
        </p:spPr>
      </p:sp>
      <p:sp>
        <p:nvSpPr>
          <p:cNvPr id="10" name="badge_213"/>
          <p:cNvSpPr/>
          <p:nvPr/>
        </p:nvSpPr>
        <p:spPr>
          <a:xfrm>
            <a:off x="4828032" y="1271016"/>
            <a:ext cx="384048" cy="384048"/>
          </a:xfrm>
          <a:prstGeom prst="ellipse">
            <a:avLst/>
          </a:prstGeom>
          <a:solidFill>
            <a:schemeClr val="accent4"/>
          </a:solidFill>
          <a:ln/>
        </p:spPr>
      </p:sp>
      <p:sp>
        <p:nvSpPr>
          <p:cNvPr id="11" name="badgeTxt_214"/>
          <p:cNvSpPr txBox="1"/>
          <p:nvPr/>
        </p:nvSpPr>
        <p:spPr>
          <a:xfrm>
            <a:off x="4828032" y="127101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2" name="txt_215"/>
          <p:cNvSpPr txBox="1"/>
          <p:nvPr/>
        </p:nvSpPr>
        <p:spPr>
          <a:xfrm>
            <a:off x="5394960" y="1097280"/>
            <a:ext cx="2697480" cy="731520"/>
          </a:xfrm>
          <a:prstGeom prst="rect">
            <a:avLst/>
          </a:prstGeom>
          <a:noFill/>
          <a:ln/>
        </p:spPr>
        <p:txBody>
          <a:bodyPr wrap="square" lIns="0" tIns="0" rIns="0" bIns="0" rtlCol="0" anchor="ctr"/>
          <a:lstStyle/>
          <a:p>
            <a:pPr indent="0" marL="0">
              <a:buNone/>
            </a:pPr>
            <a:r>
              <a:rPr lang="en-US" sz="1400" dirty="0">
                <a:solidFill>
                  <a:schemeClr val="tx1"/>
                </a:solidFill>
              </a:rPr>
              <a:t>Britain, France and Russia agree to support each other</a:t>
            </a:r>
            <a:endParaRPr lang="en-US" sz="1400" dirty="0"/>
          </a:p>
        </p:txBody>
      </p:sp>
      <p:sp>
        <p:nvSpPr>
          <p:cNvPr id="13" name="ansdot_216"/>
          <p:cNvSpPr/>
          <p:nvPr/>
        </p:nvSpPr>
        <p:spPr>
          <a:xfrm>
            <a:off x="8183880" y="1252728"/>
            <a:ext cx="420624" cy="420624"/>
          </a:xfrm>
          <a:prstGeom prst="ellipse">
            <a:avLst/>
          </a:prstGeom>
          <a:solidFill>
            <a:srgbClr val="17A398"/>
          </a:solidFill>
          <a:ln/>
        </p:spPr>
      </p:sp>
      <p:sp>
        <p:nvSpPr>
          <p:cNvPr id="14" name="txt_217"/>
          <p:cNvSpPr txBox="1"/>
          <p:nvPr/>
        </p:nvSpPr>
        <p:spPr>
          <a:xfrm>
            <a:off x="8183880" y="1252728"/>
            <a:ext cx="420624" cy="420624"/>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A</a:t>
            </a:r>
            <a:endParaRPr lang="en-US" sz="1600" dirty="0"/>
          </a:p>
        </p:txBody>
      </p:sp>
      <p:sp>
        <p:nvSpPr>
          <p:cNvPr id="15" name="card_218"/>
          <p:cNvSpPr/>
          <p:nvPr/>
        </p:nvSpPr>
        <p:spPr>
          <a:xfrm>
            <a:off x="457200" y="1965960"/>
            <a:ext cx="4023360" cy="731520"/>
          </a:xfrm>
          <a:prstGeom prst="roundRect">
            <a:avLst>
              <a:gd name="adj" fmla="val 15000"/>
            </a:avLst>
          </a:prstGeom>
          <a:solidFill>
            <a:schemeClr val="bg2"/>
          </a:solidFill>
          <a:ln/>
        </p:spPr>
      </p:sp>
      <p:sp>
        <p:nvSpPr>
          <p:cNvPr id="16" name="badge_219"/>
          <p:cNvSpPr/>
          <p:nvPr/>
        </p:nvSpPr>
        <p:spPr>
          <a:xfrm>
            <a:off x="621792" y="2139696"/>
            <a:ext cx="384048" cy="384048"/>
          </a:xfrm>
          <a:prstGeom prst="ellipse">
            <a:avLst/>
          </a:prstGeom>
          <a:solidFill>
            <a:schemeClr val="accent4"/>
          </a:solidFill>
          <a:ln/>
        </p:spPr>
      </p:sp>
      <p:sp>
        <p:nvSpPr>
          <p:cNvPr id="17" name="badgeTxt_220"/>
          <p:cNvSpPr txBox="1"/>
          <p:nvPr/>
        </p:nvSpPr>
        <p:spPr>
          <a:xfrm>
            <a:off x="621792" y="213969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8" name="txt_221"/>
          <p:cNvSpPr txBox="1"/>
          <p:nvPr/>
        </p:nvSpPr>
        <p:spPr>
          <a:xfrm>
            <a:off x="1188720" y="1965960"/>
            <a:ext cx="2697480" cy="731520"/>
          </a:xfrm>
          <a:prstGeom prst="rect">
            <a:avLst/>
          </a:prstGeom>
          <a:noFill/>
          <a:ln/>
        </p:spPr>
        <p:txBody>
          <a:bodyPr wrap="square" lIns="0" tIns="0" rIns="0" bIns="0" rtlCol="0" anchor="ctr"/>
          <a:lstStyle/>
          <a:p>
            <a:pPr indent="0" marL="0">
              <a:buNone/>
            </a:pPr>
            <a:r>
              <a:rPr lang="en-US" sz="1400" dirty="0">
                <a:solidFill>
                  <a:schemeClr val="tx1"/>
                </a:solidFill>
              </a:rPr>
              <a:t>The Moroccan Crises of 1905 and 1911</a:t>
            </a:r>
            <a:endParaRPr lang="en-US" sz="1400" dirty="0"/>
          </a:p>
        </p:txBody>
      </p:sp>
      <p:sp>
        <p:nvSpPr>
          <p:cNvPr id="19" name="ansdot_222"/>
          <p:cNvSpPr/>
          <p:nvPr/>
        </p:nvSpPr>
        <p:spPr>
          <a:xfrm>
            <a:off x="3977640" y="2121408"/>
            <a:ext cx="420624" cy="420624"/>
          </a:xfrm>
          <a:prstGeom prst="ellipse">
            <a:avLst/>
          </a:prstGeom>
          <a:solidFill>
            <a:srgbClr val="7B3FA0"/>
          </a:solidFill>
          <a:ln/>
        </p:spPr>
      </p:sp>
      <p:sp>
        <p:nvSpPr>
          <p:cNvPr id="20" name="txt_223"/>
          <p:cNvSpPr txBox="1"/>
          <p:nvPr/>
        </p:nvSpPr>
        <p:spPr>
          <a:xfrm>
            <a:off x="3977640" y="2121408"/>
            <a:ext cx="420624" cy="420624"/>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I</a:t>
            </a:r>
            <a:endParaRPr lang="en-US" sz="1600" dirty="0"/>
          </a:p>
        </p:txBody>
      </p:sp>
      <p:sp>
        <p:nvSpPr>
          <p:cNvPr id="21" name="card_224"/>
          <p:cNvSpPr/>
          <p:nvPr/>
        </p:nvSpPr>
        <p:spPr>
          <a:xfrm>
            <a:off x="4663440" y="1965960"/>
            <a:ext cx="4023360" cy="731520"/>
          </a:xfrm>
          <a:prstGeom prst="roundRect">
            <a:avLst>
              <a:gd name="adj" fmla="val 15000"/>
            </a:avLst>
          </a:prstGeom>
          <a:solidFill>
            <a:schemeClr val="bg2"/>
          </a:solidFill>
          <a:ln/>
        </p:spPr>
      </p:sp>
      <p:sp>
        <p:nvSpPr>
          <p:cNvPr id="22" name="badge_225"/>
          <p:cNvSpPr/>
          <p:nvPr/>
        </p:nvSpPr>
        <p:spPr>
          <a:xfrm>
            <a:off x="4828032" y="2139696"/>
            <a:ext cx="384048" cy="384048"/>
          </a:xfrm>
          <a:prstGeom prst="ellipse">
            <a:avLst/>
          </a:prstGeom>
          <a:solidFill>
            <a:schemeClr val="accent4"/>
          </a:solidFill>
          <a:ln/>
        </p:spPr>
      </p:sp>
      <p:sp>
        <p:nvSpPr>
          <p:cNvPr id="23" name="badgeTxt_226"/>
          <p:cNvSpPr txBox="1"/>
          <p:nvPr/>
        </p:nvSpPr>
        <p:spPr>
          <a:xfrm>
            <a:off x="4828032" y="213969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4" name="txt_227"/>
          <p:cNvSpPr txBox="1"/>
          <p:nvPr/>
        </p:nvSpPr>
        <p:spPr>
          <a:xfrm>
            <a:off x="5394960" y="1965960"/>
            <a:ext cx="2697480" cy="731520"/>
          </a:xfrm>
          <a:prstGeom prst="rect">
            <a:avLst/>
          </a:prstGeom>
          <a:noFill/>
          <a:ln/>
        </p:spPr>
        <p:txBody>
          <a:bodyPr wrap="square" lIns="0" tIns="0" rIns="0" bIns="0" rtlCol="0" anchor="ctr"/>
          <a:lstStyle/>
          <a:p>
            <a:pPr indent="0" marL="0">
              <a:buNone/>
            </a:pPr>
            <a:r>
              <a:rPr lang="en-US" sz="1400" dirty="0">
                <a:solidFill>
                  <a:schemeClr val="tx1"/>
                </a:solidFill>
              </a:rPr>
              <a:t>Serbia wants to unite all Slav peoples</a:t>
            </a:r>
            <a:endParaRPr lang="en-US" sz="1400" dirty="0"/>
          </a:p>
        </p:txBody>
      </p:sp>
      <p:sp>
        <p:nvSpPr>
          <p:cNvPr id="25" name="ansdot_228"/>
          <p:cNvSpPr/>
          <p:nvPr/>
        </p:nvSpPr>
        <p:spPr>
          <a:xfrm>
            <a:off x="8183880" y="2121408"/>
            <a:ext cx="420624" cy="420624"/>
          </a:xfrm>
          <a:prstGeom prst="ellipse">
            <a:avLst/>
          </a:prstGeom>
          <a:solidFill>
            <a:srgbClr val="F3B61F"/>
          </a:solidFill>
          <a:ln/>
        </p:spPr>
      </p:sp>
      <p:sp>
        <p:nvSpPr>
          <p:cNvPr id="26" name="txt_229"/>
          <p:cNvSpPr txBox="1"/>
          <p:nvPr/>
        </p:nvSpPr>
        <p:spPr>
          <a:xfrm>
            <a:off x="8183880" y="2121408"/>
            <a:ext cx="420624" cy="420624"/>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N</a:t>
            </a:r>
            <a:endParaRPr lang="en-US" sz="1600" dirty="0"/>
          </a:p>
        </p:txBody>
      </p:sp>
      <p:sp>
        <p:nvSpPr>
          <p:cNvPr id="27" name="card_230"/>
          <p:cNvSpPr/>
          <p:nvPr/>
        </p:nvSpPr>
        <p:spPr>
          <a:xfrm>
            <a:off x="457200" y="2834640"/>
            <a:ext cx="4023360" cy="731520"/>
          </a:xfrm>
          <a:prstGeom prst="roundRect">
            <a:avLst>
              <a:gd name="adj" fmla="val 15000"/>
            </a:avLst>
          </a:prstGeom>
          <a:solidFill>
            <a:schemeClr val="bg2"/>
          </a:solidFill>
          <a:ln/>
        </p:spPr>
      </p:sp>
      <p:sp>
        <p:nvSpPr>
          <p:cNvPr id="28" name="badge_231"/>
          <p:cNvSpPr/>
          <p:nvPr/>
        </p:nvSpPr>
        <p:spPr>
          <a:xfrm>
            <a:off x="621792" y="3008376"/>
            <a:ext cx="384048" cy="384048"/>
          </a:xfrm>
          <a:prstGeom prst="ellipse">
            <a:avLst/>
          </a:prstGeom>
          <a:solidFill>
            <a:schemeClr val="accent4"/>
          </a:solidFill>
          <a:ln/>
        </p:spPr>
      </p:sp>
      <p:sp>
        <p:nvSpPr>
          <p:cNvPr id="29" name="badgeTxt_232"/>
          <p:cNvSpPr txBox="1"/>
          <p:nvPr/>
        </p:nvSpPr>
        <p:spPr>
          <a:xfrm>
            <a:off x="621792" y="300837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5</a:t>
            </a:r>
            <a:endParaRPr lang="en-US" sz="1500" dirty="0"/>
          </a:p>
        </p:txBody>
      </p:sp>
      <p:sp>
        <p:nvSpPr>
          <p:cNvPr id="30" name="txt_233"/>
          <p:cNvSpPr txBox="1"/>
          <p:nvPr/>
        </p:nvSpPr>
        <p:spPr>
          <a:xfrm>
            <a:off x="1188720" y="2834640"/>
            <a:ext cx="2697480" cy="731520"/>
          </a:xfrm>
          <a:prstGeom prst="rect">
            <a:avLst/>
          </a:prstGeom>
          <a:noFill/>
          <a:ln/>
        </p:spPr>
        <p:txBody>
          <a:bodyPr wrap="square" lIns="0" tIns="0" rIns="0" bIns="0" rtlCol="0" anchor="ctr"/>
          <a:lstStyle/>
          <a:p>
            <a:pPr indent="0" marL="0">
              <a:buNone/>
            </a:pPr>
            <a:r>
              <a:rPr lang="en-US" sz="1400" dirty="0">
                <a:solidFill>
                  <a:schemeClr val="tx1"/>
                </a:solidFill>
              </a:rPr>
              <a:t>The Schlieffen Plan</a:t>
            </a:r>
            <a:endParaRPr lang="en-US" sz="1400" dirty="0"/>
          </a:p>
        </p:txBody>
      </p:sp>
      <p:sp>
        <p:nvSpPr>
          <p:cNvPr id="31" name="ansdot_234"/>
          <p:cNvSpPr/>
          <p:nvPr/>
        </p:nvSpPr>
        <p:spPr>
          <a:xfrm>
            <a:off x="3977640" y="2990088"/>
            <a:ext cx="420624" cy="420624"/>
          </a:xfrm>
          <a:prstGeom prst="ellipse">
            <a:avLst/>
          </a:prstGeom>
          <a:solidFill>
            <a:srgbClr val="E4572E"/>
          </a:solidFill>
          <a:ln/>
        </p:spPr>
      </p:sp>
      <p:sp>
        <p:nvSpPr>
          <p:cNvPr id="32" name="txt_235"/>
          <p:cNvSpPr txBox="1"/>
          <p:nvPr/>
        </p:nvSpPr>
        <p:spPr>
          <a:xfrm>
            <a:off x="3977640" y="2990088"/>
            <a:ext cx="420624" cy="420624"/>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M</a:t>
            </a:r>
            <a:endParaRPr lang="en-US" sz="1600" dirty="0"/>
          </a:p>
        </p:txBody>
      </p:sp>
      <p:sp>
        <p:nvSpPr>
          <p:cNvPr id="33" name="card_236"/>
          <p:cNvSpPr/>
          <p:nvPr/>
        </p:nvSpPr>
        <p:spPr>
          <a:xfrm>
            <a:off x="4663440" y="2834640"/>
            <a:ext cx="4023360" cy="731520"/>
          </a:xfrm>
          <a:prstGeom prst="roundRect">
            <a:avLst>
              <a:gd name="adj" fmla="val 15000"/>
            </a:avLst>
          </a:prstGeom>
          <a:solidFill>
            <a:schemeClr val="bg2"/>
          </a:solidFill>
          <a:ln/>
        </p:spPr>
      </p:sp>
      <p:sp>
        <p:nvSpPr>
          <p:cNvPr id="34" name="badge_237"/>
          <p:cNvSpPr/>
          <p:nvPr/>
        </p:nvSpPr>
        <p:spPr>
          <a:xfrm>
            <a:off x="4828032" y="3008376"/>
            <a:ext cx="384048" cy="384048"/>
          </a:xfrm>
          <a:prstGeom prst="ellipse">
            <a:avLst/>
          </a:prstGeom>
          <a:solidFill>
            <a:schemeClr val="accent4"/>
          </a:solidFill>
          <a:ln/>
        </p:spPr>
      </p:sp>
      <p:sp>
        <p:nvSpPr>
          <p:cNvPr id="35" name="badgeTxt_238"/>
          <p:cNvSpPr txBox="1"/>
          <p:nvPr/>
        </p:nvSpPr>
        <p:spPr>
          <a:xfrm>
            <a:off x="4828032" y="300837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6</a:t>
            </a:r>
            <a:endParaRPr lang="en-US" sz="1500" dirty="0"/>
          </a:p>
        </p:txBody>
      </p:sp>
      <p:sp>
        <p:nvSpPr>
          <p:cNvPr id="36" name="txt_239"/>
          <p:cNvSpPr txBox="1"/>
          <p:nvPr/>
        </p:nvSpPr>
        <p:spPr>
          <a:xfrm>
            <a:off x="5394960" y="2834640"/>
            <a:ext cx="2697480" cy="731520"/>
          </a:xfrm>
          <a:prstGeom prst="rect">
            <a:avLst/>
          </a:prstGeom>
          <a:noFill/>
          <a:ln/>
        </p:spPr>
        <p:txBody>
          <a:bodyPr wrap="square" lIns="0" tIns="0" rIns="0" bIns="0" rtlCol="0" anchor="ctr"/>
          <a:lstStyle/>
          <a:p>
            <a:pPr indent="0" marL="0">
              <a:buNone/>
            </a:pPr>
            <a:r>
              <a:rPr lang="en-US" sz="1400" dirty="0">
                <a:solidFill>
                  <a:schemeClr val="tx1"/>
                </a:solidFill>
              </a:rPr>
              <a:t>The Treaty of London protecting Belgium</a:t>
            </a:r>
            <a:endParaRPr lang="en-US" sz="1400" dirty="0"/>
          </a:p>
        </p:txBody>
      </p:sp>
      <p:sp>
        <p:nvSpPr>
          <p:cNvPr id="37" name="ansdot_240"/>
          <p:cNvSpPr/>
          <p:nvPr/>
        </p:nvSpPr>
        <p:spPr>
          <a:xfrm>
            <a:off x="8183880" y="2990088"/>
            <a:ext cx="420624" cy="420624"/>
          </a:xfrm>
          <a:prstGeom prst="ellipse">
            <a:avLst/>
          </a:prstGeom>
          <a:solidFill>
            <a:srgbClr val="17A398"/>
          </a:solidFill>
          <a:ln/>
        </p:spPr>
      </p:sp>
      <p:sp>
        <p:nvSpPr>
          <p:cNvPr id="38" name="txt_241"/>
          <p:cNvSpPr txBox="1"/>
          <p:nvPr/>
        </p:nvSpPr>
        <p:spPr>
          <a:xfrm>
            <a:off x="8183880" y="2990088"/>
            <a:ext cx="420624" cy="420624"/>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A</a:t>
            </a:r>
            <a:endParaRPr lang="en-US" sz="1600" dirty="0"/>
          </a:p>
        </p:txBody>
      </p:sp>
      <p:sp>
        <p:nvSpPr>
          <p:cNvPr id="39" name="card_242"/>
          <p:cNvSpPr/>
          <p:nvPr/>
        </p:nvSpPr>
        <p:spPr>
          <a:xfrm>
            <a:off x="457200" y="3703320"/>
            <a:ext cx="4023360" cy="731520"/>
          </a:xfrm>
          <a:prstGeom prst="roundRect">
            <a:avLst>
              <a:gd name="adj" fmla="val 15000"/>
            </a:avLst>
          </a:prstGeom>
          <a:solidFill>
            <a:schemeClr val="bg2"/>
          </a:solidFill>
          <a:ln/>
        </p:spPr>
      </p:sp>
      <p:sp>
        <p:nvSpPr>
          <p:cNvPr id="40" name="badge_243"/>
          <p:cNvSpPr/>
          <p:nvPr/>
        </p:nvSpPr>
        <p:spPr>
          <a:xfrm>
            <a:off x="621792" y="3877056"/>
            <a:ext cx="384048" cy="384048"/>
          </a:xfrm>
          <a:prstGeom prst="ellipse">
            <a:avLst/>
          </a:prstGeom>
          <a:solidFill>
            <a:schemeClr val="accent4"/>
          </a:solidFill>
          <a:ln/>
        </p:spPr>
      </p:sp>
      <p:sp>
        <p:nvSpPr>
          <p:cNvPr id="41" name="badgeTxt_244"/>
          <p:cNvSpPr txBox="1"/>
          <p:nvPr/>
        </p:nvSpPr>
        <p:spPr>
          <a:xfrm>
            <a:off x="621792" y="387705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7</a:t>
            </a:r>
            <a:endParaRPr lang="en-US" sz="1500" dirty="0"/>
          </a:p>
        </p:txBody>
      </p:sp>
      <p:sp>
        <p:nvSpPr>
          <p:cNvPr id="42" name="txt_245"/>
          <p:cNvSpPr txBox="1"/>
          <p:nvPr/>
        </p:nvSpPr>
        <p:spPr>
          <a:xfrm>
            <a:off x="1188720" y="3703320"/>
            <a:ext cx="2697480" cy="731520"/>
          </a:xfrm>
          <a:prstGeom prst="rect">
            <a:avLst/>
          </a:prstGeom>
          <a:noFill/>
          <a:ln/>
        </p:spPr>
        <p:txBody>
          <a:bodyPr wrap="square" lIns="0" tIns="0" rIns="0" bIns="0" rtlCol="0" anchor="ctr"/>
          <a:lstStyle/>
          <a:p>
            <a:pPr indent="0" marL="0">
              <a:buNone/>
            </a:pPr>
            <a:r>
              <a:rPr lang="en-US" sz="1400" dirty="0">
                <a:solidFill>
                  <a:schemeClr val="tx1"/>
                </a:solidFill>
              </a:rPr>
              <a:t>Germany wants 'a place in the sun'</a:t>
            </a:r>
            <a:endParaRPr lang="en-US" sz="1400" dirty="0"/>
          </a:p>
        </p:txBody>
      </p:sp>
      <p:sp>
        <p:nvSpPr>
          <p:cNvPr id="43" name="ansdot_246"/>
          <p:cNvSpPr/>
          <p:nvPr/>
        </p:nvSpPr>
        <p:spPr>
          <a:xfrm>
            <a:off x="3977640" y="3858768"/>
            <a:ext cx="420624" cy="420624"/>
          </a:xfrm>
          <a:prstGeom prst="ellipse">
            <a:avLst/>
          </a:prstGeom>
          <a:solidFill>
            <a:srgbClr val="7B3FA0"/>
          </a:solidFill>
          <a:ln/>
        </p:spPr>
      </p:sp>
      <p:sp>
        <p:nvSpPr>
          <p:cNvPr id="44" name="txt_247"/>
          <p:cNvSpPr txBox="1"/>
          <p:nvPr/>
        </p:nvSpPr>
        <p:spPr>
          <a:xfrm>
            <a:off x="3977640" y="3858768"/>
            <a:ext cx="420624" cy="420624"/>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I</a:t>
            </a:r>
            <a:endParaRPr lang="en-US" sz="1600" dirty="0"/>
          </a:p>
        </p:txBody>
      </p:sp>
      <p:sp>
        <p:nvSpPr>
          <p:cNvPr id="45" name="card_248"/>
          <p:cNvSpPr/>
          <p:nvPr/>
        </p:nvSpPr>
        <p:spPr>
          <a:xfrm>
            <a:off x="4663440" y="3703320"/>
            <a:ext cx="4023360" cy="731520"/>
          </a:xfrm>
          <a:prstGeom prst="roundRect">
            <a:avLst>
              <a:gd name="adj" fmla="val 15000"/>
            </a:avLst>
          </a:prstGeom>
          <a:solidFill>
            <a:schemeClr val="bg2"/>
          </a:solidFill>
          <a:ln/>
        </p:spPr>
      </p:sp>
      <p:sp>
        <p:nvSpPr>
          <p:cNvPr id="46" name="badge_249"/>
          <p:cNvSpPr/>
          <p:nvPr/>
        </p:nvSpPr>
        <p:spPr>
          <a:xfrm>
            <a:off x="4828032" y="3877056"/>
            <a:ext cx="384048" cy="384048"/>
          </a:xfrm>
          <a:prstGeom prst="ellipse">
            <a:avLst/>
          </a:prstGeom>
          <a:solidFill>
            <a:schemeClr val="accent4"/>
          </a:solidFill>
          <a:ln/>
        </p:spPr>
      </p:sp>
      <p:sp>
        <p:nvSpPr>
          <p:cNvPr id="47" name="badgeTxt_250"/>
          <p:cNvSpPr txBox="1"/>
          <p:nvPr/>
        </p:nvSpPr>
        <p:spPr>
          <a:xfrm>
            <a:off x="4828032" y="387705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8</a:t>
            </a:r>
            <a:endParaRPr lang="en-US" sz="1500" dirty="0"/>
          </a:p>
        </p:txBody>
      </p:sp>
      <p:sp>
        <p:nvSpPr>
          <p:cNvPr id="48" name="txt_251"/>
          <p:cNvSpPr txBox="1"/>
          <p:nvPr/>
        </p:nvSpPr>
        <p:spPr>
          <a:xfrm>
            <a:off x="5394960" y="3703320"/>
            <a:ext cx="2697480" cy="731520"/>
          </a:xfrm>
          <a:prstGeom prst="rect">
            <a:avLst/>
          </a:prstGeom>
          <a:noFill/>
          <a:ln/>
        </p:spPr>
        <p:txBody>
          <a:bodyPr wrap="square" lIns="0" tIns="0" rIns="0" bIns="0" rtlCol="0" anchor="ctr"/>
          <a:lstStyle/>
          <a:p>
            <a:pPr indent="0" marL="0">
              <a:buNone/>
            </a:pPr>
            <a:r>
              <a:rPr lang="en-US" sz="1400" dirty="0">
                <a:solidFill>
                  <a:schemeClr val="tx1"/>
                </a:solidFill>
              </a:rPr>
              <a:t>France wants Alsace and Lorraine back</a:t>
            </a:r>
            <a:endParaRPr lang="en-US" sz="1400" dirty="0"/>
          </a:p>
        </p:txBody>
      </p:sp>
      <p:sp>
        <p:nvSpPr>
          <p:cNvPr id="49" name="ansdot_252"/>
          <p:cNvSpPr/>
          <p:nvPr/>
        </p:nvSpPr>
        <p:spPr>
          <a:xfrm>
            <a:off x="8183880" y="3858768"/>
            <a:ext cx="420624" cy="420624"/>
          </a:xfrm>
          <a:prstGeom prst="ellipse">
            <a:avLst/>
          </a:prstGeom>
          <a:solidFill>
            <a:srgbClr val="F3B61F"/>
          </a:solidFill>
          <a:ln/>
        </p:spPr>
      </p:sp>
      <p:sp>
        <p:nvSpPr>
          <p:cNvPr id="50" name="txt_253"/>
          <p:cNvSpPr txBox="1"/>
          <p:nvPr/>
        </p:nvSpPr>
        <p:spPr>
          <a:xfrm>
            <a:off x="8183880" y="3858768"/>
            <a:ext cx="420624" cy="420624"/>
          </a:xfrm>
          <a:prstGeom prst="rect">
            <a:avLst/>
          </a:prstGeom>
          <a:noFill/>
          <a:ln/>
        </p:spPr>
        <p:txBody>
          <a:bodyPr wrap="square" lIns="0" tIns="0" rIns="0" bIns="0" rtlCol="0" anchor="ctr"/>
          <a:lstStyle/>
          <a:p>
            <a:pPr algn="ctr" indent="0" marL="0">
              <a:buNone/>
            </a:pPr>
            <a:r>
              <a:rPr lang="en-US" sz="1600" b="1" dirty="0">
                <a:solidFill>
                  <a:schemeClr val="bg1"/>
                </a:solidFill>
                <a:latin typeface="Cambria" pitchFamily="34" charset="0"/>
                <a:ea typeface="Cambria" pitchFamily="34" charset="-122"/>
                <a:cs typeface="Cambria" pitchFamily="34" charset="-120"/>
              </a:rPr>
              <a:t>N</a:t>
            </a:r>
            <a:endParaRPr lang="en-US" sz="16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ph idx="100" type="title" hasCustomPrompt="1"/>
          </p:nvPr>
        </p:nvSpPr>
        <p:spPr>
          <a:xfrm>
            <a:off x="548640" y="1097280"/>
            <a:ext cx="8046720" cy="1600200"/>
          </a:xfrm>
          <a:prstGeom prst="rect">
            <a:avLst/>
          </a:prstGeom>
          <a:noFill/>
          <a:ln/>
        </p:spPr>
        <p:txBody>
          <a:bodyPr wrap="square" lIns="0" tIns="0" rIns="0" bIns="0" rtlCol="0" anchor="b"/>
          <a:lstStyle/>
          <a:p>
            <a:pPr algn="l" indent="0" marL="0">
              <a:buNone/>
            </a:pPr>
            <a:r>
              <a:rPr lang="en-US" sz="3600" b="1" dirty="0">
                <a:solidFill>
                  <a:schemeClr val="bg1"/>
                </a:solidFill>
                <a:latin typeface="Cambria" pitchFamily="34" charset="0"/>
                <a:ea typeface="Cambria" pitchFamily="34" charset="-122"/>
                <a:cs typeface="Cambria" pitchFamily="34" charset="-120"/>
              </a:rPr>
              <a:t>The spark: Sarajevo, 28 June 1914</a:t>
            </a:r>
            <a:endParaRPr lang="en-US" sz="3600" dirty="0"/>
          </a:p>
        </p:txBody>
      </p:sp>
      <p:sp>
        <p:nvSpPr>
          <p:cNvPr id="3" name="Text 0"/>
          <p:cNvSpPr/>
          <p:nvPr>
            <p:ph idx="101" type="body" hasCustomPrompt="1"/>
          </p:nvPr>
        </p:nvSpPr>
        <p:spPr>
          <a:xfrm>
            <a:off x="548640" y="2880360"/>
            <a:ext cx="8046720" cy="640080"/>
          </a:xfrm>
          <a:prstGeom prst="rect">
            <a:avLst/>
          </a:prstGeom>
          <a:noFill/>
          <a:ln/>
        </p:spPr>
        <p:txBody>
          <a:bodyPr wrap="square" lIns="0" tIns="0" rIns="0" bIns="0" rtlCol="0" anchor="t"/>
          <a:lstStyle/>
          <a:p>
            <a:pPr indent="0" marL="0">
              <a:buNone/>
            </a:pPr>
            <a:r>
              <a:rPr lang="en-US" sz="1800" dirty="0">
                <a:solidFill>
                  <a:schemeClr val="bg2"/>
                </a:solidFill>
              </a:rPr>
              <a:t>How one wrong turn changed history</a:t>
            </a:r>
            <a:endParaRPr lang="en-US" sz="1800" dirty="0"/>
          </a:p>
        </p:txBody>
      </p:sp>
      <p:pic>
        <p:nvPicPr>
          <p:cNvPr id="4" name="art_254" descr="Cartoon drawing of an open topped car from 1914">    </p:cNvPr>
          <p:cNvPicPr>
            <a:picLocks noChangeAspect="1"/>
          </p:cNvPicPr>
          <p:nvPr/>
        </p:nvPicPr>
        <p:blipFill>
          <a:blip r:embed="rId1"/>
          <a:stretch>
            <a:fillRect/>
          </a:stretch>
        </p:blipFill>
        <p:spPr>
          <a:xfrm>
            <a:off x="6309360" y="3154680"/>
            <a:ext cx="2377440" cy="1371600"/>
          </a:xfrm>
          <a:prstGeom prst="rect">
            <a:avLst/>
          </a:prstGeom>
        </p:spPr>
      </p:pic>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The assassination of Franz Ferdinand</a:t>
            </a:r>
            <a:endParaRPr lang="en-US" sz="3000" dirty="0"/>
          </a:p>
        </p:txBody>
      </p:sp>
      <p:sp>
        <p:nvSpPr>
          <p:cNvPr id="3" name="card_255"/>
          <p:cNvSpPr/>
          <p:nvPr/>
        </p:nvSpPr>
        <p:spPr>
          <a:xfrm>
            <a:off x="457200" y="1097280"/>
            <a:ext cx="5760720" cy="640080"/>
          </a:xfrm>
          <a:prstGeom prst="roundRect">
            <a:avLst>
              <a:gd name="adj" fmla="val 17143"/>
            </a:avLst>
          </a:prstGeom>
          <a:solidFill>
            <a:schemeClr val="bg2"/>
          </a:solidFill>
          <a:ln/>
        </p:spPr>
      </p:sp>
      <p:sp>
        <p:nvSpPr>
          <p:cNvPr id="4" name="badge_256"/>
          <p:cNvSpPr/>
          <p:nvPr/>
        </p:nvSpPr>
        <p:spPr>
          <a:xfrm>
            <a:off x="594360" y="1225296"/>
            <a:ext cx="384048" cy="384048"/>
          </a:xfrm>
          <a:prstGeom prst="ellipse">
            <a:avLst/>
          </a:prstGeom>
          <a:solidFill>
            <a:schemeClr val="accent3"/>
          </a:solidFill>
          <a:ln/>
        </p:spPr>
      </p:sp>
      <p:sp>
        <p:nvSpPr>
          <p:cNvPr id="5" name="badgeTxt_257"/>
          <p:cNvSpPr txBox="1"/>
          <p:nvPr/>
        </p:nvSpPr>
        <p:spPr>
          <a:xfrm>
            <a:off x="594360" y="122529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258"/>
          <p:cNvSpPr txBox="1"/>
          <p:nvPr/>
        </p:nvSpPr>
        <p:spPr>
          <a:xfrm>
            <a:off x="1097280" y="1097280"/>
            <a:ext cx="1234440" cy="640080"/>
          </a:xfrm>
          <a:prstGeom prst="rect">
            <a:avLst/>
          </a:prstGeom>
          <a:noFill/>
          <a:ln/>
        </p:spPr>
        <p:txBody>
          <a:bodyPr wrap="square" lIns="0" tIns="0" rIns="0" bIns="0" rtlCol="0" anchor="ctr"/>
          <a:lstStyle/>
          <a:p>
            <a:pPr indent="0" marL="0">
              <a:buNone/>
            </a:pPr>
            <a:r>
              <a:rPr lang="en-US" sz="1400" b="1" dirty="0">
                <a:solidFill>
                  <a:schemeClr val="accent6"/>
                </a:solidFill>
                <a:latin typeface="Cambria" pitchFamily="34" charset="0"/>
                <a:ea typeface="Cambria" pitchFamily="34" charset="-122"/>
                <a:cs typeface="Cambria" pitchFamily="34" charset="-120"/>
              </a:rPr>
              <a:t>The visit</a:t>
            </a:r>
            <a:endParaRPr lang="en-US" sz="1400" dirty="0"/>
          </a:p>
        </p:txBody>
      </p:sp>
      <p:sp>
        <p:nvSpPr>
          <p:cNvPr id="7" name="txt_259"/>
          <p:cNvSpPr txBox="1"/>
          <p:nvPr/>
        </p:nvSpPr>
        <p:spPr>
          <a:xfrm>
            <a:off x="2331720" y="1097280"/>
            <a:ext cx="3794760" cy="640080"/>
          </a:xfrm>
          <a:prstGeom prst="rect">
            <a:avLst/>
          </a:prstGeom>
          <a:noFill/>
          <a:ln/>
        </p:spPr>
        <p:txBody>
          <a:bodyPr wrap="square" lIns="0" tIns="0" rIns="0" bIns="0" rtlCol="0" anchor="ctr"/>
          <a:lstStyle/>
          <a:p>
            <a:pPr indent="0" marL="0">
              <a:buNone/>
            </a:pPr>
            <a:r>
              <a:rPr lang="en-US" sz="1200" dirty="0">
                <a:solidFill>
                  <a:schemeClr val="tx1"/>
                </a:solidFill>
              </a:rPr>
              <a:t>Archduke Franz Ferdinand, heir to the throne of Austria Hungary, and his wife Sophie visited Sarajevo, the capital of Bosnia.</a:t>
            </a:r>
            <a:endParaRPr lang="en-US" sz="1200" dirty="0"/>
          </a:p>
        </p:txBody>
      </p:sp>
      <p:sp>
        <p:nvSpPr>
          <p:cNvPr id="8" name="card_260"/>
          <p:cNvSpPr/>
          <p:nvPr/>
        </p:nvSpPr>
        <p:spPr>
          <a:xfrm>
            <a:off x="457200" y="1828800"/>
            <a:ext cx="5760720" cy="640080"/>
          </a:xfrm>
          <a:prstGeom prst="roundRect">
            <a:avLst>
              <a:gd name="adj" fmla="val 17143"/>
            </a:avLst>
          </a:prstGeom>
          <a:solidFill>
            <a:schemeClr val="bg2"/>
          </a:solidFill>
          <a:ln/>
        </p:spPr>
      </p:sp>
      <p:sp>
        <p:nvSpPr>
          <p:cNvPr id="9" name="badge_261"/>
          <p:cNvSpPr/>
          <p:nvPr/>
        </p:nvSpPr>
        <p:spPr>
          <a:xfrm>
            <a:off x="594360" y="1956816"/>
            <a:ext cx="384048" cy="384048"/>
          </a:xfrm>
          <a:prstGeom prst="ellipse">
            <a:avLst/>
          </a:prstGeom>
          <a:solidFill>
            <a:schemeClr val="accent3"/>
          </a:solidFill>
          <a:ln/>
        </p:spPr>
      </p:sp>
      <p:sp>
        <p:nvSpPr>
          <p:cNvPr id="10" name="badgeTxt_262"/>
          <p:cNvSpPr txBox="1"/>
          <p:nvPr/>
        </p:nvSpPr>
        <p:spPr>
          <a:xfrm>
            <a:off x="594360" y="195681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263"/>
          <p:cNvSpPr txBox="1"/>
          <p:nvPr/>
        </p:nvSpPr>
        <p:spPr>
          <a:xfrm>
            <a:off x="1097280" y="1828800"/>
            <a:ext cx="1234440" cy="640080"/>
          </a:xfrm>
          <a:prstGeom prst="rect">
            <a:avLst/>
          </a:prstGeom>
          <a:noFill/>
          <a:ln/>
        </p:spPr>
        <p:txBody>
          <a:bodyPr wrap="square" lIns="0" tIns="0" rIns="0" bIns="0" rtlCol="0" anchor="ctr"/>
          <a:lstStyle/>
          <a:p>
            <a:pPr indent="0" marL="0">
              <a:buNone/>
            </a:pPr>
            <a:r>
              <a:rPr lang="en-US" sz="1400" b="1" dirty="0">
                <a:solidFill>
                  <a:schemeClr val="accent6"/>
                </a:solidFill>
                <a:latin typeface="Cambria" pitchFamily="34" charset="0"/>
                <a:ea typeface="Cambria" pitchFamily="34" charset="-122"/>
                <a:cs typeface="Cambria" pitchFamily="34" charset="-120"/>
              </a:rPr>
              <a:t>The plot</a:t>
            </a:r>
            <a:endParaRPr lang="en-US" sz="1400" dirty="0"/>
          </a:p>
        </p:txBody>
      </p:sp>
      <p:sp>
        <p:nvSpPr>
          <p:cNvPr id="12" name="txt_264"/>
          <p:cNvSpPr txBox="1"/>
          <p:nvPr/>
        </p:nvSpPr>
        <p:spPr>
          <a:xfrm>
            <a:off x="2331720" y="1828800"/>
            <a:ext cx="3794760" cy="640080"/>
          </a:xfrm>
          <a:prstGeom prst="rect">
            <a:avLst/>
          </a:prstGeom>
          <a:noFill/>
          <a:ln/>
        </p:spPr>
        <p:txBody>
          <a:bodyPr wrap="square" lIns="0" tIns="0" rIns="0" bIns="0" rtlCol="0" anchor="ctr"/>
          <a:lstStyle/>
          <a:p>
            <a:pPr indent="0" marL="0">
              <a:buNone/>
            </a:pPr>
            <a:r>
              <a:rPr lang="en-US" sz="1200" dirty="0">
                <a:solidFill>
                  <a:schemeClr val="tx1"/>
                </a:solidFill>
              </a:rPr>
              <a:t>A group of young Bosnian Serbs, armed by a Serbian secret society called the Black Hand, planned to kill him.</a:t>
            </a:r>
            <a:endParaRPr lang="en-US" sz="1200" dirty="0"/>
          </a:p>
        </p:txBody>
      </p:sp>
      <p:sp>
        <p:nvSpPr>
          <p:cNvPr id="13" name="card_265"/>
          <p:cNvSpPr/>
          <p:nvPr/>
        </p:nvSpPr>
        <p:spPr>
          <a:xfrm>
            <a:off x="457200" y="2560320"/>
            <a:ext cx="5760720" cy="640080"/>
          </a:xfrm>
          <a:prstGeom prst="roundRect">
            <a:avLst>
              <a:gd name="adj" fmla="val 17143"/>
            </a:avLst>
          </a:prstGeom>
          <a:solidFill>
            <a:schemeClr val="bg2"/>
          </a:solidFill>
          <a:ln/>
        </p:spPr>
      </p:sp>
      <p:sp>
        <p:nvSpPr>
          <p:cNvPr id="14" name="badge_266"/>
          <p:cNvSpPr/>
          <p:nvPr/>
        </p:nvSpPr>
        <p:spPr>
          <a:xfrm>
            <a:off x="594360" y="2688336"/>
            <a:ext cx="384048" cy="384048"/>
          </a:xfrm>
          <a:prstGeom prst="ellipse">
            <a:avLst/>
          </a:prstGeom>
          <a:solidFill>
            <a:schemeClr val="accent3"/>
          </a:solidFill>
          <a:ln/>
        </p:spPr>
      </p:sp>
      <p:sp>
        <p:nvSpPr>
          <p:cNvPr id="15" name="badgeTxt_267"/>
          <p:cNvSpPr txBox="1"/>
          <p:nvPr/>
        </p:nvSpPr>
        <p:spPr>
          <a:xfrm>
            <a:off x="594360" y="268833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268"/>
          <p:cNvSpPr txBox="1"/>
          <p:nvPr/>
        </p:nvSpPr>
        <p:spPr>
          <a:xfrm>
            <a:off x="1097280" y="2560320"/>
            <a:ext cx="1234440" cy="640080"/>
          </a:xfrm>
          <a:prstGeom prst="rect">
            <a:avLst/>
          </a:prstGeom>
          <a:noFill/>
          <a:ln/>
        </p:spPr>
        <p:txBody>
          <a:bodyPr wrap="square" lIns="0" tIns="0" rIns="0" bIns="0" rtlCol="0" anchor="ctr"/>
          <a:lstStyle/>
          <a:p>
            <a:pPr indent="0" marL="0">
              <a:buNone/>
            </a:pPr>
            <a:r>
              <a:rPr lang="en-US" sz="1400" b="1" dirty="0">
                <a:solidFill>
                  <a:schemeClr val="accent6"/>
                </a:solidFill>
                <a:latin typeface="Cambria" pitchFamily="34" charset="0"/>
                <a:ea typeface="Cambria" pitchFamily="34" charset="-122"/>
                <a:cs typeface="Cambria" pitchFamily="34" charset="-120"/>
              </a:rPr>
              <a:t>The bomb</a:t>
            </a:r>
            <a:endParaRPr lang="en-US" sz="1400" dirty="0"/>
          </a:p>
        </p:txBody>
      </p:sp>
      <p:sp>
        <p:nvSpPr>
          <p:cNvPr id="17" name="txt_269"/>
          <p:cNvSpPr txBox="1"/>
          <p:nvPr/>
        </p:nvSpPr>
        <p:spPr>
          <a:xfrm>
            <a:off x="2331720" y="2560320"/>
            <a:ext cx="3794760" cy="640080"/>
          </a:xfrm>
          <a:prstGeom prst="rect">
            <a:avLst/>
          </a:prstGeom>
          <a:noFill/>
          <a:ln/>
        </p:spPr>
        <p:txBody>
          <a:bodyPr wrap="square" lIns="0" tIns="0" rIns="0" bIns="0" rtlCol="0" anchor="ctr"/>
          <a:lstStyle/>
          <a:p>
            <a:pPr indent="0" marL="0">
              <a:buNone/>
            </a:pPr>
            <a:r>
              <a:rPr lang="en-US" sz="1200" dirty="0">
                <a:solidFill>
                  <a:schemeClr val="tx1"/>
                </a:solidFill>
              </a:rPr>
              <a:t>In the morning a bomb bounced off the Archduke's car and injured people in the car behind.</a:t>
            </a:r>
            <a:endParaRPr lang="en-US" sz="1200" dirty="0"/>
          </a:p>
        </p:txBody>
      </p:sp>
      <p:sp>
        <p:nvSpPr>
          <p:cNvPr id="18" name="card_270"/>
          <p:cNvSpPr/>
          <p:nvPr/>
        </p:nvSpPr>
        <p:spPr>
          <a:xfrm>
            <a:off x="457200" y="3291840"/>
            <a:ext cx="5760720" cy="640080"/>
          </a:xfrm>
          <a:prstGeom prst="roundRect">
            <a:avLst>
              <a:gd name="adj" fmla="val 17143"/>
            </a:avLst>
          </a:prstGeom>
          <a:solidFill>
            <a:schemeClr val="bg2"/>
          </a:solidFill>
          <a:ln/>
        </p:spPr>
      </p:sp>
      <p:sp>
        <p:nvSpPr>
          <p:cNvPr id="19" name="badge_271"/>
          <p:cNvSpPr/>
          <p:nvPr/>
        </p:nvSpPr>
        <p:spPr>
          <a:xfrm>
            <a:off x="594360" y="3419856"/>
            <a:ext cx="384048" cy="384048"/>
          </a:xfrm>
          <a:prstGeom prst="ellipse">
            <a:avLst/>
          </a:prstGeom>
          <a:solidFill>
            <a:schemeClr val="accent3"/>
          </a:solidFill>
          <a:ln/>
        </p:spPr>
      </p:sp>
      <p:sp>
        <p:nvSpPr>
          <p:cNvPr id="20" name="badgeTxt_272"/>
          <p:cNvSpPr txBox="1"/>
          <p:nvPr/>
        </p:nvSpPr>
        <p:spPr>
          <a:xfrm>
            <a:off x="594360" y="341985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273"/>
          <p:cNvSpPr txBox="1"/>
          <p:nvPr/>
        </p:nvSpPr>
        <p:spPr>
          <a:xfrm>
            <a:off x="1097280" y="3291840"/>
            <a:ext cx="1234440" cy="640080"/>
          </a:xfrm>
          <a:prstGeom prst="rect">
            <a:avLst/>
          </a:prstGeom>
          <a:noFill/>
          <a:ln/>
        </p:spPr>
        <p:txBody>
          <a:bodyPr wrap="square" lIns="0" tIns="0" rIns="0" bIns="0" rtlCol="0" anchor="ctr"/>
          <a:lstStyle/>
          <a:p>
            <a:pPr indent="0" marL="0">
              <a:buNone/>
            </a:pPr>
            <a:r>
              <a:rPr lang="en-US" sz="1400" b="1" dirty="0">
                <a:solidFill>
                  <a:schemeClr val="accent6"/>
                </a:solidFill>
                <a:latin typeface="Cambria" pitchFamily="34" charset="0"/>
                <a:ea typeface="Cambria" pitchFamily="34" charset="-122"/>
                <a:cs typeface="Cambria" pitchFamily="34" charset="-120"/>
              </a:rPr>
              <a:t>The wrong turn</a:t>
            </a:r>
            <a:endParaRPr lang="en-US" sz="1400" dirty="0"/>
          </a:p>
        </p:txBody>
      </p:sp>
      <p:sp>
        <p:nvSpPr>
          <p:cNvPr id="22" name="txt_274"/>
          <p:cNvSpPr txBox="1"/>
          <p:nvPr/>
        </p:nvSpPr>
        <p:spPr>
          <a:xfrm>
            <a:off x="2331720" y="3291840"/>
            <a:ext cx="3794760" cy="640080"/>
          </a:xfrm>
          <a:prstGeom prst="rect">
            <a:avLst/>
          </a:prstGeom>
          <a:noFill/>
          <a:ln/>
        </p:spPr>
        <p:txBody>
          <a:bodyPr wrap="square" lIns="0" tIns="0" rIns="0" bIns="0" rtlCol="0" anchor="ctr"/>
          <a:lstStyle/>
          <a:p>
            <a:pPr indent="0" marL="0">
              <a:buNone/>
            </a:pPr>
            <a:r>
              <a:rPr lang="en-US" sz="1200" dirty="0">
                <a:solidFill>
                  <a:schemeClr val="tx1"/>
                </a:solidFill>
              </a:rPr>
              <a:t>Later his driver took a wrong turn and stopped right beside Gavrilo Princip, who was 19.</a:t>
            </a:r>
            <a:endParaRPr lang="en-US" sz="1200" dirty="0"/>
          </a:p>
        </p:txBody>
      </p:sp>
      <p:sp>
        <p:nvSpPr>
          <p:cNvPr id="23" name="card_275"/>
          <p:cNvSpPr/>
          <p:nvPr/>
        </p:nvSpPr>
        <p:spPr>
          <a:xfrm>
            <a:off x="457200" y="4023360"/>
            <a:ext cx="5760720" cy="640080"/>
          </a:xfrm>
          <a:prstGeom prst="roundRect">
            <a:avLst>
              <a:gd name="adj" fmla="val 17143"/>
            </a:avLst>
          </a:prstGeom>
          <a:solidFill>
            <a:schemeClr val="bg2"/>
          </a:solidFill>
          <a:ln/>
        </p:spPr>
      </p:sp>
      <p:sp>
        <p:nvSpPr>
          <p:cNvPr id="24" name="badge_276"/>
          <p:cNvSpPr/>
          <p:nvPr/>
        </p:nvSpPr>
        <p:spPr>
          <a:xfrm>
            <a:off x="594360" y="4151376"/>
            <a:ext cx="384048" cy="384048"/>
          </a:xfrm>
          <a:prstGeom prst="ellipse">
            <a:avLst/>
          </a:prstGeom>
          <a:solidFill>
            <a:schemeClr val="accent3"/>
          </a:solidFill>
          <a:ln/>
        </p:spPr>
      </p:sp>
      <p:sp>
        <p:nvSpPr>
          <p:cNvPr id="25" name="badgeTxt_277"/>
          <p:cNvSpPr txBox="1"/>
          <p:nvPr/>
        </p:nvSpPr>
        <p:spPr>
          <a:xfrm>
            <a:off x="594360" y="415137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5</a:t>
            </a:r>
            <a:endParaRPr lang="en-US" sz="1500" dirty="0"/>
          </a:p>
        </p:txBody>
      </p:sp>
      <p:sp>
        <p:nvSpPr>
          <p:cNvPr id="26" name="txt_278"/>
          <p:cNvSpPr txBox="1"/>
          <p:nvPr/>
        </p:nvSpPr>
        <p:spPr>
          <a:xfrm>
            <a:off x="1097280" y="4023360"/>
            <a:ext cx="1234440" cy="640080"/>
          </a:xfrm>
          <a:prstGeom prst="rect">
            <a:avLst/>
          </a:prstGeom>
          <a:noFill/>
          <a:ln/>
        </p:spPr>
        <p:txBody>
          <a:bodyPr wrap="square" lIns="0" tIns="0" rIns="0" bIns="0" rtlCol="0" anchor="ctr"/>
          <a:lstStyle/>
          <a:p>
            <a:pPr indent="0" marL="0">
              <a:buNone/>
            </a:pPr>
            <a:r>
              <a:rPr lang="en-US" sz="1400" b="1" dirty="0">
                <a:solidFill>
                  <a:schemeClr val="accent6"/>
                </a:solidFill>
                <a:latin typeface="Cambria" pitchFamily="34" charset="0"/>
                <a:ea typeface="Cambria" pitchFamily="34" charset="-122"/>
                <a:cs typeface="Cambria" pitchFamily="34" charset="-120"/>
              </a:rPr>
              <a:t>The shots</a:t>
            </a:r>
            <a:endParaRPr lang="en-US" sz="1400" dirty="0"/>
          </a:p>
        </p:txBody>
      </p:sp>
      <p:sp>
        <p:nvSpPr>
          <p:cNvPr id="27" name="txt_279"/>
          <p:cNvSpPr txBox="1"/>
          <p:nvPr/>
        </p:nvSpPr>
        <p:spPr>
          <a:xfrm>
            <a:off x="2331720" y="4023360"/>
            <a:ext cx="3794760" cy="640080"/>
          </a:xfrm>
          <a:prstGeom prst="rect">
            <a:avLst/>
          </a:prstGeom>
          <a:noFill/>
          <a:ln/>
        </p:spPr>
        <p:txBody>
          <a:bodyPr wrap="square" lIns="0" tIns="0" rIns="0" bIns="0" rtlCol="0" anchor="ctr"/>
          <a:lstStyle/>
          <a:p>
            <a:pPr indent="0" marL="0">
              <a:buNone/>
            </a:pPr>
            <a:r>
              <a:rPr lang="en-US" sz="1200" dirty="0">
                <a:solidFill>
                  <a:schemeClr val="tx1"/>
                </a:solidFill>
              </a:rPr>
              <a:t>Princip fired twice, killing both Franz Ferdinand and Sophie.</a:t>
            </a:r>
            <a:endParaRPr lang="en-US" sz="1200" dirty="0"/>
          </a:p>
        </p:txBody>
      </p:sp>
      <p:pic>
        <p:nvPicPr>
          <p:cNvPr id="28" name="art_280" descr="Cartoon drawing of an open topped car from 1914">    </p:cNvPr>
          <p:cNvPicPr>
            <a:picLocks noChangeAspect="1"/>
          </p:cNvPicPr>
          <p:nvPr/>
        </p:nvPicPr>
        <p:blipFill>
          <a:blip r:embed="rId1"/>
          <a:stretch>
            <a:fillRect/>
          </a:stretch>
        </p:blipFill>
        <p:spPr>
          <a:xfrm>
            <a:off x="6400800" y="1463040"/>
            <a:ext cx="2377440" cy="1371600"/>
          </a:xfrm>
          <a:prstGeom prst="rect">
            <a:avLst/>
          </a:prstGeom>
        </p:spPr>
      </p:pic>
      <p:sp>
        <p:nvSpPr>
          <p:cNvPr id="29" name="card_281"/>
          <p:cNvSpPr/>
          <p:nvPr/>
        </p:nvSpPr>
        <p:spPr>
          <a:xfrm>
            <a:off x="6400800" y="3063240"/>
            <a:ext cx="2286000" cy="1371600"/>
          </a:xfrm>
          <a:prstGeom prst="roundRect">
            <a:avLst>
              <a:gd name="adj" fmla="val 8000"/>
            </a:avLst>
          </a:prstGeom>
          <a:solidFill>
            <a:srgbClr val="FDECE7"/>
          </a:solidFill>
          <a:ln/>
        </p:spPr>
      </p:sp>
      <p:sp>
        <p:nvSpPr>
          <p:cNvPr id="30" name="txt_282"/>
          <p:cNvSpPr txBox="1"/>
          <p:nvPr/>
        </p:nvSpPr>
        <p:spPr>
          <a:xfrm>
            <a:off x="6537960" y="3108960"/>
            <a:ext cx="2011680" cy="1280160"/>
          </a:xfrm>
          <a:prstGeom prst="rect">
            <a:avLst/>
          </a:prstGeom>
          <a:noFill/>
          <a:ln/>
        </p:spPr>
        <p:txBody>
          <a:bodyPr wrap="square" lIns="0" tIns="0" rIns="0" bIns="0" rtlCol="0" anchor="ctr"/>
          <a:lstStyle/>
          <a:p>
            <a:pPr algn="ctr" indent="0" marL="0">
              <a:buNone/>
            </a:pPr>
            <a:r>
              <a:rPr lang="en-US" sz="1400" b="1" dirty="0">
                <a:solidFill>
                  <a:schemeClr val="accent1"/>
                </a:solidFill>
              </a:rPr>
              <a:t>Austria Hungary blamed Serbia, and wanted to crush it.</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ph idx="100" type="title" hasCustomPrompt="1"/>
          </p:nvPr>
        </p:nvSpPr>
        <p:spPr>
          <a:xfrm>
            <a:off x="548640" y="1097280"/>
            <a:ext cx="8046720" cy="1600200"/>
          </a:xfrm>
          <a:prstGeom prst="rect">
            <a:avLst/>
          </a:prstGeom>
          <a:noFill/>
          <a:ln/>
        </p:spPr>
        <p:txBody>
          <a:bodyPr wrap="square" lIns="0" tIns="0" rIns="0" bIns="0" rtlCol="0" anchor="b"/>
          <a:lstStyle/>
          <a:p>
            <a:pPr algn="l" indent="0" marL="0">
              <a:buNone/>
            </a:pPr>
            <a:r>
              <a:rPr lang="en-US" sz="3600" b="1" dirty="0">
                <a:solidFill>
                  <a:schemeClr val="bg1"/>
                </a:solidFill>
                <a:latin typeface="Cambria" pitchFamily="34" charset="0"/>
                <a:ea typeface="Cambria" pitchFamily="34" charset="-122"/>
                <a:cs typeface="Cambria" pitchFamily="34" charset="-120"/>
              </a:rPr>
              <a:t>The July Crisis</a:t>
            </a:r>
            <a:endParaRPr lang="en-US" sz="3600" dirty="0"/>
          </a:p>
        </p:txBody>
      </p:sp>
      <p:sp>
        <p:nvSpPr>
          <p:cNvPr id="3" name="Text 0"/>
          <p:cNvSpPr/>
          <p:nvPr>
            <p:ph idx="101" type="body" hasCustomPrompt="1"/>
          </p:nvPr>
        </p:nvSpPr>
        <p:spPr>
          <a:xfrm>
            <a:off x="548640" y="2880360"/>
            <a:ext cx="8046720" cy="640080"/>
          </a:xfrm>
          <a:prstGeom prst="rect">
            <a:avLst/>
          </a:prstGeom>
          <a:noFill/>
          <a:ln/>
        </p:spPr>
        <p:txBody>
          <a:bodyPr wrap="square" lIns="0" tIns="0" rIns="0" bIns="0" rtlCol="0" anchor="t"/>
          <a:lstStyle/>
          <a:p>
            <a:pPr indent="0" marL="0">
              <a:buNone/>
            </a:pPr>
            <a:r>
              <a:rPr lang="en-US" sz="1800" dirty="0">
                <a:solidFill>
                  <a:schemeClr val="bg2"/>
                </a:solidFill>
              </a:rPr>
              <a:t>Five weeks from assassination to world war</a:t>
            </a:r>
            <a:endParaRPr lang="en-US" sz="18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From murder to world war</a:t>
            </a:r>
            <a:endParaRPr lang="en-US" sz="3000" dirty="0"/>
          </a:p>
        </p:txBody>
      </p:sp>
      <p:sp>
        <p:nvSpPr>
          <p:cNvPr id="3" name="line_283"/>
          <p:cNvSpPr/>
          <p:nvPr/>
        </p:nvSpPr>
        <p:spPr>
          <a:xfrm>
            <a:off x="685800" y="2788920"/>
            <a:ext cx="7772400" cy="914"/>
          </a:xfrm>
          <a:prstGeom prst="line">
            <a:avLst/>
          </a:prstGeom>
          <a:noFill/>
          <a:ln w="38100">
            <a:solidFill>
              <a:srgbClr val="3D4B63"/>
            </a:solidFill>
            <a:prstDash val="solid"/>
          </a:ln>
        </p:spPr>
      </p:sp>
      <p:sp>
        <p:nvSpPr>
          <p:cNvPr id="4" name="tdot_284"/>
          <p:cNvSpPr/>
          <p:nvPr/>
        </p:nvSpPr>
        <p:spPr>
          <a:xfrm>
            <a:off x="566928" y="2670048"/>
            <a:ext cx="237744" cy="237744"/>
          </a:xfrm>
          <a:prstGeom prst="ellipse">
            <a:avLst/>
          </a:prstGeom>
          <a:solidFill>
            <a:srgbClr val="F3B61F"/>
          </a:solidFill>
          <a:ln w="19050">
            <a:solidFill>
              <a:srgbClr val="FFFFFF"/>
            </a:solidFill>
            <a:prstDash val="solid"/>
          </a:ln>
        </p:spPr>
      </p:sp>
      <p:sp>
        <p:nvSpPr>
          <p:cNvPr id="5" name="txt_285"/>
          <p:cNvSpPr txBox="1"/>
          <p:nvPr/>
        </p:nvSpPr>
        <p:spPr>
          <a:xfrm>
            <a:off x="137160" y="2240280"/>
            <a:ext cx="1097280" cy="274320"/>
          </a:xfrm>
          <a:prstGeom prst="rect">
            <a:avLst/>
          </a:prstGeom>
          <a:noFill/>
          <a:ln/>
        </p:spPr>
        <p:txBody>
          <a:bodyPr wrap="square" lIns="0" tIns="0" rIns="0" bIns="0" rtlCol="0" anchor="t"/>
          <a:lstStyle/>
          <a:p>
            <a:pPr algn="ctr" indent="0" marL="0">
              <a:buNone/>
            </a:pPr>
            <a:r>
              <a:rPr lang="en-US" sz="1400" b="1" dirty="0">
                <a:solidFill>
                  <a:srgbClr val="F3B61F"/>
                </a:solidFill>
                <a:latin typeface="Cambria" pitchFamily="34" charset="0"/>
                <a:ea typeface="Cambria" pitchFamily="34" charset="-122"/>
                <a:cs typeface="Cambria" pitchFamily="34" charset="-120"/>
              </a:rPr>
              <a:t>28 Jun</a:t>
            </a:r>
            <a:endParaRPr lang="en-US" sz="1400" dirty="0"/>
          </a:p>
        </p:txBody>
      </p:sp>
      <p:sp>
        <p:nvSpPr>
          <p:cNvPr id="6" name="txt_286"/>
          <p:cNvSpPr txBox="1"/>
          <p:nvPr/>
        </p:nvSpPr>
        <p:spPr>
          <a:xfrm>
            <a:off x="64008" y="1143000"/>
            <a:ext cx="1243584" cy="1051560"/>
          </a:xfrm>
          <a:prstGeom prst="rect">
            <a:avLst/>
          </a:prstGeom>
          <a:noFill/>
          <a:ln/>
        </p:spPr>
        <p:txBody>
          <a:bodyPr wrap="square" lIns="0" tIns="0" rIns="0" bIns="0" rtlCol="0" anchor="b"/>
          <a:lstStyle/>
          <a:p>
            <a:pPr algn="ctr" indent="0" marL="0">
              <a:buNone/>
            </a:pPr>
            <a:r>
              <a:rPr lang="en-US" sz="1200" dirty="0">
                <a:solidFill>
                  <a:schemeClr val="tx2"/>
                </a:solidFill>
              </a:rPr>
              <a:t>Franz Ferdinand assassinated</a:t>
            </a:r>
            <a:endParaRPr lang="en-US" sz="1200" dirty="0"/>
          </a:p>
        </p:txBody>
      </p:sp>
      <p:sp>
        <p:nvSpPr>
          <p:cNvPr id="7" name="tdot_287"/>
          <p:cNvSpPr/>
          <p:nvPr/>
        </p:nvSpPr>
        <p:spPr>
          <a:xfrm>
            <a:off x="1677271" y="2670048"/>
            <a:ext cx="237744" cy="237744"/>
          </a:xfrm>
          <a:prstGeom prst="ellipse">
            <a:avLst/>
          </a:prstGeom>
          <a:solidFill>
            <a:srgbClr val="17A398"/>
          </a:solidFill>
          <a:ln w="19050">
            <a:solidFill>
              <a:srgbClr val="FFFFFF"/>
            </a:solidFill>
            <a:prstDash val="solid"/>
          </a:ln>
        </p:spPr>
      </p:sp>
      <p:sp>
        <p:nvSpPr>
          <p:cNvPr id="8" name="txt_288"/>
          <p:cNvSpPr txBox="1"/>
          <p:nvPr/>
        </p:nvSpPr>
        <p:spPr>
          <a:xfrm>
            <a:off x="1247503" y="3017520"/>
            <a:ext cx="1097280" cy="274320"/>
          </a:xfrm>
          <a:prstGeom prst="rect">
            <a:avLst/>
          </a:prstGeom>
          <a:noFill/>
          <a:ln/>
        </p:spPr>
        <p:txBody>
          <a:bodyPr wrap="square" lIns="0" tIns="0" rIns="0" bIns="0" rtlCol="0" anchor="t"/>
          <a:lstStyle/>
          <a:p>
            <a:pPr algn="ctr" indent="0" marL="0">
              <a:buNone/>
            </a:pPr>
            <a:r>
              <a:rPr lang="en-US" sz="1400" b="1" dirty="0">
                <a:solidFill>
                  <a:srgbClr val="17A398"/>
                </a:solidFill>
                <a:latin typeface="Cambria" pitchFamily="34" charset="0"/>
                <a:ea typeface="Cambria" pitchFamily="34" charset="-122"/>
                <a:cs typeface="Cambria" pitchFamily="34" charset="-120"/>
              </a:rPr>
              <a:t>5 Jul</a:t>
            </a:r>
            <a:endParaRPr lang="en-US" sz="1400" dirty="0"/>
          </a:p>
        </p:txBody>
      </p:sp>
      <p:sp>
        <p:nvSpPr>
          <p:cNvPr id="9" name="txt_289"/>
          <p:cNvSpPr txBox="1"/>
          <p:nvPr/>
        </p:nvSpPr>
        <p:spPr>
          <a:xfrm>
            <a:off x="1174351" y="3337560"/>
            <a:ext cx="1243584" cy="1051560"/>
          </a:xfrm>
          <a:prstGeom prst="rect">
            <a:avLst/>
          </a:prstGeom>
          <a:noFill/>
          <a:ln/>
        </p:spPr>
        <p:txBody>
          <a:bodyPr wrap="square" lIns="0" tIns="0" rIns="0" bIns="0" rtlCol="0" anchor="t"/>
          <a:lstStyle/>
          <a:p>
            <a:pPr algn="ctr" indent="0" marL="0">
              <a:buNone/>
            </a:pPr>
            <a:r>
              <a:rPr lang="en-US" sz="1200" dirty="0">
                <a:solidFill>
                  <a:schemeClr val="tx2"/>
                </a:solidFill>
              </a:rPr>
              <a:t>Germany's 'blank cheque' to Austria</a:t>
            </a:r>
            <a:endParaRPr lang="en-US" sz="1200" dirty="0"/>
          </a:p>
        </p:txBody>
      </p:sp>
      <p:sp>
        <p:nvSpPr>
          <p:cNvPr id="10" name="tdot_290"/>
          <p:cNvSpPr/>
          <p:nvPr/>
        </p:nvSpPr>
        <p:spPr>
          <a:xfrm>
            <a:off x="2787614" y="2670048"/>
            <a:ext cx="237744" cy="237744"/>
          </a:xfrm>
          <a:prstGeom prst="ellipse">
            <a:avLst/>
          </a:prstGeom>
          <a:solidFill>
            <a:srgbClr val="E4572E"/>
          </a:solidFill>
          <a:ln w="19050">
            <a:solidFill>
              <a:srgbClr val="FFFFFF"/>
            </a:solidFill>
            <a:prstDash val="solid"/>
          </a:ln>
        </p:spPr>
      </p:sp>
      <p:sp>
        <p:nvSpPr>
          <p:cNvPr id="11" name="txt_291"/>
          <p:cNvSpPr txBox="1"/>
          <p:nvPr/>
        </p:nvSpPr>
        <p:spPr>
          <a:xfrm>
            <a:off x="2357846" y="2240280"/>
            <a:ext cx="1097280" cy="274320"/>
          </a:xfrm>
          <a:prstGeom prst="rect">
            <a:avLst/>
          </a:prstGeom>
          <a:noFill/>
          <a:ln/>
        </p:spPr>
        <p:txBody>
          <a:bodyPr wrap="square" lIns="0" tIns="0" rIns="0" bIns="0" rtlCol="0" anchor="t"/>
          <a:lstStyle/>
          <a:p>
            <a:pPr algn="ctr" indent="0" marL="0">
              <a:buNone/>
            </a:pPr>
            <a:r>
              <a:rPr lang="en-US" sz="1400" b="1" dirty="0">
                <a:solidFill>
                  <a:srgbClr val="E4572E"/>
                </a:solidFill>
                <a:latin typeface="Cambria" pitchFamily="34" charset="0"/>
                <a:ea typeface="Cambria" pitchFamily="34" charset="-122"/>
                <a:cs typeface="Cambria" pitchFamily="34" charset="-120"/>
              </a:rPr>
              <a:t>23 Jul</a:t>
            </a:r>
            <a:endParaRPr lang="en-US" sz="1400" dirty="0"/>
          </a:p>
        </p:txBody>
      </p:sp>
      <p:sp>
        <p:nvSpPr>
          <p:cNvPr id="12" name="txt_292"/>
          <p:cNvSpPr txBox="1"/>
          <p:nvPr/>
        </p:nvSpPr>
        <p:spPr>
          <a:xfrm>
            <a:off x="2284694" y="1143000"/>
            <a:ext cx="1243584" cy="1051560"/>
          </a:xfrm>
          <a:prstGeom prst="rect">
            <a:avLst/>
          </a:prstGeom>
          <a:noFill/>
          <a:ln/>
        </p:spPr>
        <p:txBody>
          <a:bodyPr wrap="square" lIns="0" tIns="0" rIns="0" bIns="0" rtlCol="0" anchor="b"/>
          <a:lstStyle/>
          <a:p>
            <a:pPr algn="ctr" indent="0" marL="0">
              <a:buNone/>
            </a:pPr>
            <a:r>
              <a:rPr lang="en-US" sz="1200" dirty="0">
                <a:solidFill>
                  <a:schemeClr val="tx2"/>
                </a:solidFill>
              </a:rPr>
              <a:t>Austria's ultimatum to Serbia</a:t>
            </a:r>
            <a:endParaRPr lang="en-US" sz="1200" dirty="0"/>
          </a:p>
        </p:txBody>
      </p:sp>
      <p:sp>
        <p:nvSpPr>
          <p:cNvPr id="13" name="tdot_293"/>
          <p:cNvSpPr/>
          <p:nvPr/>
        </p:nvSpPr>
        <p:spPr>
          <a:xfrm>
            <a:off x="3897957" y="2670048"/>
            <a:ext cx="237744" cy="237744"/>
          </a:xfrm>
          <a:prstGeom prst="ellipse">
            <a:avLst/>
          </a:prstGeom>
          <a:solidFill>
            <a:srgbClr val="E4572E"/>
          </a:solidFill>
          <a:ln w="19050">
            <a:solidFill>
              <a:srgbClr val="FFFFFF"/>
            </a:solidFill>
            <a:prstDash val="solid"/>
          </a:ln>
        </p:spPr>
      </p:sp>
      <p:sp>
        <p:nvSpPr>
          <p:cNvPr id="14" name="txt_294"/>
          <p:cNvSpPr txBox="1"/>
          <p:nvPr/>
        </p:nvSpPr>
        <p:spPr>
          <a:xfrm>
            <a:off x="3468189" y="3017520"/>
            <a:ext cx="1097280" cy="274320"/>
          </a:xfrm>
          <a:prstGeom prst="rect">
            <a:avLst/>
          </a:prstGeom>
          <a:noFill/>
          <a:ln/>
        </p:spPr>
        <p:txBody>
          <a:bodyPr wrap="square" lIns="0" tIns="0" rIns="0" bIns="0" rtlCol="0" anchor="t"/>
          <a:lstStyle/>
          <a:p>
            <a:pPr algn="ctr" indent="0" marL="0">
              <a:buNone/>
            </a:pPr>
            <a:r>
              <a:rPr lang="en-US" sz="1400" b="1" dirty="0">
                <a:solidFill>
                  <a:srgbClr val="E4572E"/>
                </a:solidFill>
                <a:latin typeface="Cambria" pitchFamily="34" charset="0"/>
                <a:ea typeface="Cambria" pitchFamily="34" charset="-122"/>
                <a:cs typeface="Cambria" pitchFamily="34" charset="-120"/>
              </a:rPr>
              <a:t>28 Jul</a:t>
            </a:r>
            <a:endParaRPr lang="en-US" sz="1400" dirty="0"/>
          </a:p>
        </p:txBody>
      </p:sp>
      <p:sp>
        <p:nvSpPr>
          <p:cNvPr id="15" name="txt_295"/>
          <p:cNvSpPr txBox="1"/>
          <p:nvPr/>
        </p:nvSpPr>
        <p:spPr>
          <a:xfrm>
            <a:off x="3395037" y="3337560"/>
            <a:ext cx="1243584" cy="1051560"/>
          </a:xfrm>
          <a:prstGeom prst="rect">
            <a:avLst/>
          </a:prstGeom>
          <a:noFill/>
          <a:ln/>
        </p:spPr>
        <p:txBody>
          <a:bodyPr wrap="square" lIns="0" tIns="0" rIns="0" bIns="0" rtlCol="0" anchor="t"/>
          <a:lstStyle/>
          <a:p>
            <a:pPr algn="ctr" indent="0" marL="0">
              <a:buNone/>
            </a:pPr>
            <a:r>
              <a:rPr lang="en-US" sz="1200" dirty="0">
                <a:solidFill>
                  <a:schemeClr val="tx2"/>
                </a:solidFill>
              </a:rPr>
              <a:t>Austria declares war on Serbia</a:t>
            </a:r>
            <a:endParaRPr lang="en-US" sz="1200" dirty="0"/>
          </a:p>
        </p:txBody>
      </p:sp>
      <p:sp>
        <p:nvSpPr>
          <p:cNvPr id="16" name="tdot_296"/>
          <p:cNvSpPr/>
          <p:nvPr/>
        </p:nvSpPr>
        <p:spPr>
          <a:xfrm>
            <a:off x="5008299" y="2670048"/>
            <a:ext cx="237744" cy="237744"/>
          </a:xfrm>
          <a:prstGeom prst="ellipse">
            <a:avLst/>
          </a:prstGeom>
          <a:solidFill>
            <a:srgbClr val="17A398"/>
          </a:solidFill>
          <a:ln w="19050">
            <a:solidFill>
              <a:srgbClr val="FFFFFF"/>
            </a:solidFill>
            <a:prstDash val="solid"/>
          </a:ln>
        </p:spPr>
      </p:sp>
      <p:sp>
        <p:nvSpPr>
          <p:cNvPr id="17" name="txt_297"/>
          <p:cNvSpPr txBox="1"/>
          <p:nvPr/>
        </p:nvSpPr>
        <p:spPr>
          <a:xfrm>
            <a:off x="4578531" y="2240280"/>
            <a:ext cx="1097280" cy="274320"/>
          </a:xfrm>
          <a:prstGeom prst="rect">
            <a:avLst/>
          </a:prstGeom>
          <a:noFill/>
          <a:ln/>
        </p:spPr>
        <p:txBody>
          <a:bodyPr wrap="square" lIns="0" tIns="0" rIns="0" bIns="0" rtlCol="0" anchor="t"/>
          <a:lstStyle/>
          <a:p>
            <a:pPr algn="ctr" indent="0" marL="0">
              <a:buNone/>
            </a:pPr>
            <a:r>
              <a:rPr lang="en-US" sz="1400" b="1" dirty="0">
                <a:solidFill>
                  <a:srgbClr val="17A398"/>
                </a:solidFill>
                <a:latin typeface="Cambria" pitchFamily="34" charset="0"/>
                <a:ea typeface="Cambria" pitchFamily="34" charset="-122"/>
                <a:cs typeface="Cambria" pitchFamily="34" charset="-120"/>
              </a:rPr>
              <a:t>30 Jul</a:t>
            </a:r>
            <a:endParaRPr lang="en-US" sz="1400" dirty="0"/>
          </a:p>
        </p:txBody>
      </p:sp>
      <p:sp>
        <p:nvSpPr>
          <p:cNvPr id="18" name="txt_298"/>
          <p:cNvSpPr txBox="1"/>
          <p:nvPr/>
        </p:nvSpPr>
        <p:spPr>
          <a:xfrm>
            <a:off x="4505379" y="1143000"/>
            <a:ext cx="1243584" cy="1051560"/>
          </a:xfrm>
          <a:prstGeom prst="rect">
            <a:avLst/>
          </a:prstGeom>
          <a:noFill/>
          <a:ln/>
        </p:spPr>
        <p:txBody>
          <a:bodyPr wrap="square" lIns="0" tIns="0" rIns="0" bIns="0" rtlCol="0" anchor="b"/>
          <a:lstStyle/>
          <a:p>
            <a:pPr algn="ctr" indent="0" marL="0">
              <a:buNone/>
            </a:pPr>
            <a:r>
              <a:rPr lang="en-US" sz="1200" dirty="0">
                <a:solidFill>
                  <a:schemeClr val="tx2"/>
                </a:solidFill>
              </a:rPr>
              <a:t>Russia mobilises to help Serbia</a:t>
            </a:r>
            <a:endParaRPr lang="en-US" sz="1200" dirty="0"/>
          </a:p>
        </p:txBody>
      </p:sp>
      <p:sp>
        <p:nvSpPr>
          <p:cNvPr id="19" name="tdot_299"/>
          <p:cNvSpPr/>
          <p:nvPr/>
        </p:nvSpPr>
        <p:spPr>
          <a:xfrm>
            <a:off x="6118642" y="2670048"/>
            <a:ext cx="237744" cy="237744"/>
          </a:xfrm>
          <a:prstGeom prst="ellipse">
            <a:avLst/>
          </a:prstGeom>
          <a:solidFill>
            <a:srgbClr val="E4572E"/>
          </a:solidFill>
          <a:ln w="19050">
            <a:solidFill>
              <a:srgbClr val="FFFFFF"/>
            </a:solidFill>
            <a:prstDash val="solid"/>
          </a:ln>
        </p:spPr>
      </p:sp>
      <p:sp>
        <p:nvSpPr>
          <p:cNvPr id="20" name="txt_300"/>
          <p:cNvSpPr txBox="1"/>
          <p:nvPr/>
        </p:nvSpPr>
        <p:spPr>
          <a:xfrm>
            <a:off x="5688874" y="3017520"/>
            <a:ext cx="1097280" cy="274320"/>
          </a:xfrm>
          <a:prstGeom prst="rect">
            <a:avLst/>
          </a:prstGeom>
          <a:noFill/>
          <a:ln/>
        </p:spPr>
        <p:txBody>
          <a:bodyPr wrap="square" lIns="0" tIns="0" rIns="0" bIns="0" rtlCol="0" anchor="t"/>
          <a:lstStyle/>
          <a:p>
            <a:pPr algn="ctr" indent="0" marL="0">
              <a:buNone/>
            </a:pPr>
            <a:r>
              <a:rPr lang="en-US" sz="1400" b="1" dirty="0">
                <a:solidFill>
                  <a:srgbClr val="E4572E"/>
                </a:solidFill>
                <a:latin typeface="Cambria" pitchFamily="34" charset="0"/>
                <a:ea typeface="Cambria" pitchFamily="34" charset="-122"/>
                <a:cs typeface="Cambria" pitchFamily="34" charset="-120"/>
              </a:rPr>
              <a:t>1 Aug</a:t>
            </a:r>
            <a:endParaRPr lang="en-US" sz="1400" dirty="0"/>
          </a:p>
        </p:txBody>
      </p:sp>
      <p:sp>
        <p:nvSpPr>
          <p:cNvPr id="21" name="txt_301"/>
          <p:cNvSpPr txBox="1"/>
          <p:nvPr/>
        </p:nvSpPr>
        <p:spPr>
          <a:xfrm>
            <a:off x="5615722" y="3337560"/>
            <a:ext cx="1243584" cy="1051560"/>
          </a:xfrm>
          <a:prstGeom prst="rect">
            <a:avLst/>
          </a:prstGeom>
          <a:noFill/>
          <a:ln/>
        </p:spPr>
        <p:txBody>
          <a:bodyPr wrap="square" lIns="0" tIns="0" rIns="0" bIns="0" rtlCol="0" anchor="t"/>
          <a:lstStyle/>
          <a:p>
            <a:pPr algn="ctr" indent="0" marL="0">
              <a:buNone/>
            </a:pPr>
            <a:r>
              <a:rPr lang="en-US" sz="1200" dirty="0">
                <a:solidFill>
                  <a:schemeClr val="tx2"/>
                </a:solidFill>
              </a:rPr>
              <a:t>Germany declares war on Russia</a:t>
            </a:r>
            <a:endParaRPr lang="en-US" sz="1200" dirty="0"/>
          </a:p>
        </p:txBody>
      </p:sp>
      <p:sp>
        <p:nvSpPr>
          <p:cNvPr id="22" name="tdot_302"/>
          <p:cNvSpPr/>
          <p:nvPr/>
        </p:nvSpPr>
        <p:spPr>
          <a:xfrm>
            <a:off x="7228985" y="2670048"/>
            <a:ext cx="237744" cy="237744"/>
          </a:xfrm>
          <a:prstGeom prst="ellipse">
            <a:avLst/>
          </a:prstGeom>
          <a:solidFill>
            <a:srgbClr val="E4572E"/>
          </a:solidFill>
          <a:ln w="19050">
            <a:solidFill>
              <a:srgbClr val="FFFFFF"/>
            </a:solidFill>
            <a:prstDash val="solid"/>
          </a:ln>
        </p:spPr>
      </p:sp>
      <p:sp>
        <p:nvSpPr>
          <p:cNvPr id="23" name="txt_303"/>
          <p:cNvSpPr txBox="1"/>
          <p:nvPr/>
        </p:nvSpPr>
        <p:spPr>
          <a:xfrm>
            <a:off x="6799217" y="2240280"/>
            <a:ext cx="1097280" cy="274320"/>
          </a:xfrm>
          <a:prstGeom prst="rect">
            <a:avLst/>
          </a:prstGeom>
          <a:noFill/>
          <a:ln/>
        </p:spPr>
        <p:txBody>
          <a:bodyPr wrap="square" lIns="0" tIns="0" rIns="0" bIns="0" rtlCol="0" anchor="t"/>
          <a:lstStyle/>
          <a:p>
            <a:pPr algn="ctr" indent="0" marL="0">
              <a:buNone/>
            </a:pPr>
            <a:r>
              <a:rPr lang="en-US" sz="1400" b="1" dirty="0">
                <a:solidFill>
                  <a:srgbClr val="E4572E"/>
                </a:solidFill>
                <a:latin typeface="Cambria" pitchFamily="34" charset="0"/>
                <a:ea typeface="Cambria" pitchFamily="34" charset="-122"/>
                <a:cs typeface="Cambria" pitchFamily="34" charset="-120"/>
              </a:rPr>
              <a:t>3 Aug</a:t>
            </a:r>
            <a:endParaRPr lang="en-US" sz="1400" dirty="0"/>
          </a:p>
        </p:txBody>
      </p:sp>
      <p:sp>
        <p:nvSpPr>
          <p:cNvPr id="24" name="txt_304"/>
          <p:cNvSpPr txBox="1"/>
          <p:nvPr/>
        </p:nvSpPr>
        <p:spPr>
          <a:xfrm>
            <a:off x="6726065" y="1143000"/>
            <a:ext cx="1243584" cy="1051560"/>
          </a:xfrm>
          <a:prstGeom prst="rect">
            <a:avLst/>
          </a:prstGeom>
          <a:noFill/>
          <a:ln/>
        </p:spPr>
        <p:txBody>
          <a:bodyPr wrap="square" lIns="0" tIns="0" rIns="0" bIns="0" rtlCol="0" anchor="b"/>
          <a:lstStyle/>
          <a:p>
            <a:pPr algn="ctr" indent="0" marL="0">
              <a:buNone/>
            </a:pPr>
            <a:r>
              <a:rPr lang="en-US" sz="1200" dirty="0">
                <a:solidFill>
                  <a:schemeClr val="tx2"/>
                </a:solidFill>
              </a:rPr>
              <a:t>Germany declares war on France</a:t>
            </a:r>
            <a:endParaRPr lang="en-US" sz="1200" dirty="0"/>
          </a:p>
        </p:txBody>
      </p:sp>
      <p:sp>
        <p:nvSpPr>
          <p:cNvPr id="25" name="tdot_305"/>
          <p:cNvSpPr/>
          <p:nvPr/>
        </p:nvSpPr>
        <p:spPr>
          <a:xfrm>
            <a:off x="8339328" y="2670048"/>
            <a:ext cx="237744" cy="237744"/>
          </a:xfrm>
          <a:prstGeom prst="ellipse">
            <a:avLst/>
          </a:prstGeom>
          <a:solidFill>
            <a:srgbClr val="7B3FA0"/>
          </a:solidFill>
          <a:ln w="19050">
            <a:solidFill>
              <a:srgbClr val="FFFFFF"/>
            </a:solidFill>
            <a:prstDash val="solid"/>
          </a:ln>
        </p:spPr>
      </p:sp>
      <p:sp>
        <p:nvSpPr>
          <p:cNvPr id="26" name="txt_306"/>
          <p:cNvSpPr txBox="1"/>
          <p:nvPr/>
        </p:nvSpPr>
        <p:spPr>
          <a:xfrm>
            <a:off x="7909560" y="3017520"/>
            <a:ext cx="1097280" cy="274320"/>
          </a:xfrm>
          <a:prstGeom prst="rect">
            <a:avLst/>
          </a:prstGeom>
          <a:noFill/>
          <a:ln/>
        </p:spPr>
        <p:txBody>
          <a:bodyPr wrap="square" lIns="0" tIns="0" rIns="0" bIns="0" rtlCol="0" anchor="t"/>
          <a:lstStyle/>
          <a:p>
            <a:pPr algn="ctr" indent="0" marL="0">
              <a:buNone/>
            </a:pPr>
            <a:r>
              <a:rPr lang="en-US" sz="1400" b="1" dirty="0">
                <a:solidFill>
                  <a:srgbClr val="7B3FA0"/>
                </a:solidFill>
                <a:latin typeface="Cambria" pitchFamily="34" charset="0"/>
                <a:ea typeface="Cambria" pitchFamily="34" charset="-122"/>
                <a:cs typeface="Cambria" pitchFamily="34" charset="-120"/>
              </a:rPr>
              <a:t>4 Aug</a:t>
            </a:r>
            <a:endParaRPr lang="en-US" sz="1400" dirty="0"/>
          </a:p>
        </p:txBody>
      </p:sp>
      <p:sp>
        <p:nvSpPr>
          <p:cNvPr id="27" name="txt_307"/>
          <p:cNvSpPr txBox="1"/>
          <p:nvPr/>
        </p:nvSpPr>
        <p:spPr>
          <a:xfrm>
            <a:off x="7836408" y="3337560"/>
            <a:ext cx="1243584" cy="1051560"/>
          </a:xfrm>
          <a:prstGeom prst="rect">
            <a:avLst/>
          </a:prstGeom>
          <a:noFill/>
          <a:ln/>
        </p:spPr>
        <p:txBody>
          <a:bodyPr wrap="square" lIns="0" tIns="0" rIns="0" bIns="0" rtlCol="0" anchor="t"/>
          <a:lstStyle/>
          <a:p>
            <a:pPr algn="ctr" indent="0" marL="0">
              <a:buNone/>
            </a:pPr>
            <a:r>
              <a:rPr lang="en-US" sz="1200" dirty="0">
                <a:solidFill>
                  <a:schemeClr val="tx2"/>
                </a:solidFill>
              </a:rPr>
              <a:t>Germany invades Belgium; Britain declares war</a:t>
            </a:r>
            <a:endParaRPr lang="en-US" sz="12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Why did Britain join the war?</a:t>
            </a:r>
            <a:endParaRPr lang="en-US" sz="3000" dirty="0"/>
          </a:p>
        </p:txBody>
      </p:sp>
      <p:sp>
        <p:nvSpPr>
          <p:cNvPr id="3" name="card_308"/>
          <p:cNvSpPr/>
          <p:nvPr/>
        </p:nvSpPr>
        <p:spPr>
          <a:xfrm>
            <a:off x="457200" y="1143000"/>
            <a:ext cx="4023360" cy="1508760"/>
          </a:xfrm>
          <a:prstGeom prst="roundRect">
            <a:avLst>
              <a:gd name="adj" fmla="val 7273"/>
            </a:avLst>
          </a:prstGeom>
          <a:solidFill>
            <a:schemeClr val="bg2"/>
          </a:solidFill>
          <a:ln/>
        </p:spPr>
      </p:sp>
      <p:sp>
        <p:nvSpPr>
          <p:cNvPr id="4" name="badge_309"/>
          <p:cNvSpPr/>
          <p:nvPr/>
        </p:nvSpPr>
        <p:spPr>
          <a:xfrm>
            <a:off x="640080" y="1344168"/>
            <a:ext cx="384048" cy="384048"/>
          </a:xfrm>
          <a:prstGeom prst="ellipse">
            <a:avLst/>
          </a:prstGeom>
          <a:solidFill>
            <a:srgbClr val="7B3FA0"/>
          </a:solidFill>
          <a:ln/>
        </p:spPr>
      </p:sp>
      <p:sp>
        <p:nvSpPr>
          <p:cNvPr id="5" name="badgeTxt_310"/>
          <p:cNvSpPr txBox="1"/>
          <p:nvPr/>
        </p:nvSpPr>
        <p:spPr>
          <a:xfrm>
            <a:off x="64008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311"/>
          <p:cNvSpPr txBox="1"/>
          <p:nvPr/>
        </p:nvSpPr>
        <p:spPr>
          <a:xfrm>
            <a:off x="1188720" y="132588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Belgium</a:t>
            </a:r>
            <a:endParaRPr lang="en-US" sz="1700" dirty="0"/>
          </a:p>
        </p:txBody>
      </p:sp>
      <p:sp>
        <p:nvSpPr>
          <p:cNvPr id="7" name="txt_312"/>
          <p:cNvSpPr txBox="1"/>
          <p:nvPr/>
        </p:nvSpPr>
        <p:spPr>
          <a:xfrm>
            <a:off x="1188720" y="1764792"/>
            <a:ext cx="3108960" cy="822960"/>
          </a:xfrm>
          <a:prstGeom prst="rect">
            <a:avLst/>
          </a:prstGeom>
          <a:noFill/>
          <a:ln/>
        </p:spPr>
        <p:txBody>
          <a:bodyPr wrap="square" lIns="0" tIns="0" rIns="0" bIns="0" rtlCol="0" anchor="t"/>
          <a:lstStyle/>
          <a:p>
            <a:pPr indent="0" marL="0">
              <a:buNone/>
            </a:pPr>
            <a:r>
              <a:rPr lang="en-US" sz="1300" dirty="0">
                <a:solidFill>
                  <a:schemeClr val="tx2"/>
                </a:solidFill>
              </a:rPr>
              <a:t>Germany invaded neutral Belgium as part of the Schlieffen Plan. Britain had promised to protect it in 1839.</a:t>
            </a:r>
            <a:endParaRPr lang="en-US" sz="1300" dirty="0"/>
          </a:p>
        </p:txBody>
      </p:sp>
      <p:sp>
        <p:nvSpPr>
          <p:cNvPr id="8" name="card_313"/>
          <p:cNvSpPr/>
          <p:nvPr/>
        </p:nvSpPr>
        <p:spPr>
          <a:xfrm>
            <a:off x="4663440" y="1143000"/>
            <a:ext cx="4023360" cy="1508760"/>
          </a:xfrm>
          <a:prstGeom prst="roundRect">
            <a:avLst>
              <a:gd name="adj" fmla="val 7273"/>
            </a:avLst>
          </a:prstGeom>
          <a:solidFill>
            <a:schemeClr val="bg2"/>
          </a:solidFill>
          <a:ln/>
        </p:spPr>
      </p:sp>
      <p:sp>
        <p:nvSpPr>
          <p:cNvPr id="9" name="badge_314"/>
          <p:cNvSpPr/>
          <p:nvPr/>
        </p:nvSpPr>
        <p:spPr>
          <a:xfrm>
            <a:off x="4846320" y="1344168"/>
            <a:ext cx="384048" cy="384048"/>
          </a:xfrm>
          <a:prstGeom prst="ellipse">
            <a:avLst/>
          </a:prstGeom>
          <a:solidFill>
            <a:srgbClr val="17A398"/>
          </a:solidFill>
          <a:ln/>
        </p:spPr>
      </p:sp>
      <p:sp>
        <p:nvSpPr>
          <p:cNvPr id="10" name="badgeTxt_315"/>
          <p:cNvSpPr txBox="1"/>
          <p:nvPr/>
        </p:nvSpPr>
        <p:spPr>
          <a:xfrm>
            <a:off x="484632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316"/>
          <p:cNvSpPr txBox="1"/>
          <p:nvPr/>
        </p:nvSpPr>
        <p:spPr>
          <a:xfrm>
            <a:off x="5394960" y="132588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The Entente</a:t>
            </a:r>
            <a:endParaRPr lang="en-US" sz="1700" dirty="0"/>
          </a:p>
        </p:txBody>
      </p:sp>
      <p:sp>
        <p:nvSpPr>
          <p:cNvPr id="12" name="txt_317"/>
          <p:cNvSpPr txBox="1"/>
          <p:nvPr/>
        </p:nvSpPr>
        <p:spPr>
          <a:xfrm>
            <a:off x="5394960" y="1764792"/>
            <a:ext cx="3108960" cy="822960"/>
          </a:xfrm>
          <a:prstGeom prst="rect">
            <a:avLst/>
          </a:prstGeom>
          <a:noFill/>
          <a:ln/>
        </p:spPr>
        <p:txBody>
          <a:bodyPr wrap="square" lIns="0" tIns="0" rIns="0" bIns="0" rtlCol="0" anchor="t"/>
          <a:lstStyle/>
          <a:p>
            <a:pPr indent="0" marL="0">
              <a:buNone/>
            </a:pPr>
            <a:r>
              <a:rPr lang="en-US" sz="1300" dirty="0">
                <a:solidFill>
                  <a:schemeClr val="tx2"/>
                </a:solidFill>
              </a:rPr>
              <a:t>Britain had grown close to France and Russia and could not let them be defeated.</a:t>
            </a:r>
            <a:endParaRPr lang="en-US" sz="1300" dirty="0"/>
          </a:p>
        </p:txBody>
      </p:sp>
      <p:sp>
        <p:nvSpPr>
          <p:cNvPr id="13" name="card_318"/>
          <p:cNvSpPr/>
          <p:nvPr/>
        </p:nvSpPr>
        <p:spPr>
          <a:xfrm>
            <a:off x="457200" y="2834640"/>
            <a:ext cx="4023360" cy="1508760"/>
          </a:xfrm>
          <a:prstGeom prst="roundRect">
            <a:avLst>
              <a:gd name="adj" fmla="val 7273"/>
            </a:avLst>
          </a:prstGeom>
          <a:solidFill>
            <a:schemeClr val="bg2"/>
          </a:solidFill>
          <a:ln/>
        </p:spPr>
      </p:sp>
      <p:sp>
        <p:nvSpPr>
          <p:cNvPr id="14" name="badge_319"/>
          <p:cNvSpPr/>
          <p:nvPr/>
        </p:nvSpPr>
        <p:spPr>
          <a:xfrm>
            <a:off x="640080" y="3035808"/>
            <a:ext cx="384048" cy="384048"/>
          </a:xfrm>
          <a:prstGeom prst="ellipse">
            <a:avLst/>
          </a:prstGeom>
          <a:solidFill>
            <a:srgbClr val="E4572E"/>
          </a:solidFill>
          <a:ln/>
        </p:spPr>
      </p:sp>
      <p:sp>
        <p:nvSpPr>
          <p:cNvPr id="15" name="badgeTxt_320"/>
          <p:cNvSpPr txBox="1"/>
          <p:nvPr/>
        </p:nvSpPr>
        <p:spPr>
          <a:xfrm>
            <a:off x="64008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321"/>
          <p:cNvSpPr txBox="1"/>
          <p:nvPr/>
        </p:nvSpPr>
        <p:spPr>
          <a:xfrm>
            <a:off x="1188720" y="301752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The navy</a:t>
            </a:r>
            <a:endParaRPr lang="en-US" sz="1700" dirty="0"/>
          </a:p>
        </p:txBody>
      </p:sp>
      <p:sp>
        <p:nvSpPr>
          <p:cNvPr id="17" name="txt_322"/>
          <p:cNvSpPr txBox="1"/>
          <p:nvPr/>
        </p:nvSpPr>
        <p:spPr>
          <a:xfrm>
            <a:off x="1188720" y="3456432"/>
            <a:ext cx="3108960" cy="822960"/>
          </a:xfrm>
          <a:prstGeom prst="rect">
            <a:avLst/>
          </a:prstGeom>
          <a:noFill/>
          <a:ln/>
        </p:spPr>
        <p:txBody>
          <a:bodyPr wrap="square" lIns="0" tIns="0" rIns="0" bIns="0" rtlCol="0" anchor="t"/>
          <a:lstStyle/>
          <a:p>
            <a:pPr indent="0" marL="0">
              <a:buNone/>
            </a:pPr>
            <a:r>
              <a:rPr lang="en-US" sz="1300" dirty="0">
                <a:solidFill>
                  <a:schemeClr val="tx2"/>
                </a:solidFill>
              </a:rPr>
              <a:t>A German controlled coast across the Channel would threaten Britain's navy and trade.</a:t>
            </a:r>
            <a:endParaRPr lang="en-US" sz="1300" dirty="0"/>
          </a:p>
        </p:txBody>
      </p:sp>
      <p:sp>
        <p:nvSpPr>
          <p:cNvPr id="18" name="card_323"/>
          <p:cNvSpPr/>
          <p:nvPr/>
        </p:nvSpPr>
        <p:spPr>
          <a:xfrm>
            <a:off x="4663440" y="2834640"/>
            <a:ext cx="4023360" cy="1508760"/>
          </a:xfrm>
          <a:prstGeom prst="roundRect">
            <a:avLst>
              <a:gd name="adj" fmla="val 7273"/>
            </a:avLst>
          </a:prstGeom>
          <a:solidFill>
            <a:schemeClr val="bg2"/>
          </a:solidFill>
          <a:ln/>
        </p:spPr>
      </p:sp>
      <p:sp>
        <p:nvSpPr>
          <p:cNvPr id="19" name="badge_324"/>
          <p:cNvSpPr/>
          <p:nvPr/>
        </p:nvSpPr>
        <p:spPr>
          <a:xfrm>
            <a:off x="4846320" y="3035808"/>
            <a:ext cx="384048" cy="384048"/>
          </a:xfrm>
          <a:prstGeom prst="ellipse">
            <a:avLst/>
          </a:prstGeom>
          <a:solidFill>
            <a:srgbClr val="F3B61F"/>
          </a:solidFill>
          <a:ln/>
        </p:spPr>
      </p:sp>
      <p:sp>
        <p:nvSpPr>
          <p:cNvPr id="20" name="badgeTxt_325"/>
          <p:cNvSpPr txBox="1"/>
          <p:nvPr/>
        </p:nvSpPr>
        <p:spPr>
          <a:xfrm>
            <a:off x="484632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326"/>
          <p:cNvSpPr txBox="1"/>
          <p:nvPr/>
        </p:nvSpPr>
        <p:spPr>
          <a:xfrm>
            <a:off x="5394960" y="3017520"/>
            <a:ext cx="3108960" cy="411480"/>
          </a:xfrm>
          <a:prstGeom prst="rect">
            <a:avLst/>
          </a:prstGeom>
          <a:noFill/>
          <a:ln/>
        </p:spPr>
        <p:txBody>
          <a:bodyPr wrap="square" lIns="0" tIns="0" rIns="0" bIns="0" rtlCol="0" anchor="t"/>
          <a:lstStyle/>
          <a:p>
            <a:pPr indent="0" marL="0">
              <a:buNone/>
            </a:pPr>
            <a:r>
              <a:rPr lang="en-US" sz="1700" b="1" dirty="0">
                <a:solidFill>
                  <a:schemeClr val="tx1"/>
                </a:solidFill>
                <a:latin typeface="Cambria" pitchFamily="34" charset="0"/>
                <a:ea typeface="Cambria" pitchFamily="34" charset="-122"/>
                <a:cs typeface="Cambria" pitchFamily="34" charset="-120"/>
              </a:rPr>
              <a:t>The balance of power</a:t>
            </a:r>
            <a:endParaRPr lang="en-US" sz="1700" dirty="0"/>
          </a:p>
        </p:txBody>
      </p:sp>
      <p:sp>
        <p:nvSpPr>
          <p:cNvPr id="22" name="txt_327"/>
          <p:cNvSpPr txBox="1"/>
          <p:nvPr/>
        </p:nvSpPr>
        <p:spPr>
          <a:xfrm>
            <a:off x="5394960" y="3456432"/>
            <a:ext cx="3108960" cy="822960"/>
          </a:xfrm>
          <a:prstGeom prst="rect">
            <a:avLst/>
          </a:prstGeom>
          <a:noFill/>
          <a:ln/>
        </p:spPr>
        <p:txBody>
          <a:bodyPr wrap="square" lIns="0" tIns="0" rIns="0" bIns="0" rtlCol="0" anchor="t"/>
          <a:lstStyle/>
          <a:p>
            <a:pPr indent="0" marL="0">
              <a:buNone/>
            </a:pPr>
            <a:r>
              <a:rPr lang="en-US" sz="1300" dirty="0">
                <a:solidFill>
                  <a:schemeClr val="tx2"/>
                </a:solidFill>
              </a:rPr>
              <a:t>Britain did not want any one country to dominate Europe.</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Your turn: put them in order</a:t>
            </a:r>
            <a:endParaRPr lang="en-US" sz="3000" dirty="0"/>
          </a:p>
        </p:txBody>
      </p:sp>
      <p:sp>
        <p:nvSpPr>
          <p:cNvPr id="3" name="card_328"/>
          <p:cNvSpPr/>
          <p:nvPr/>
        </p:nvSpPr>
        <p:spPr>
          <a:xfrm>
            <a:off x="457200" y="1097280"/>
            <a:ext cx="4023360" cy="731520"/>
          </a:xfrm>
          <a:prstGeom prst="roundRect">
            <a:avLst>
              <a:gd name="adj" fmla="val 15000"/>
            </a:avLst>
          </a:prstGeom>
          <a:solidFill>
            <a:schemeClr val="bg2"/>
          </a:solidFill>
          <a:ln/>
        </p:spPr>
      </p:sp>
      <p:sp>
        <p:nvSpPr>
          <p:cNvPr id="4" name="badge_329"/>
          <p:cNvSpPr/>
          <p:nvPr/>
        </p:nvSpPr>
        <p:spPr>
          <a:xfrm>
            <a:off x="621792" y="1271016"/>
            <a:ext cx="384048" cy="384048"/>
          </a:xfrm>
          <a:prstGeom prst="ellipse">
            <a:avLst/>
          </a:prstGeom>
          <a:solidFill>
            <a:schemeClr val="accent4"/>
          </a:solidFill>
          <a:ln/>
        </p:spPr>
      </p:sp>
      <p:sp>
        <p:nvSpPr>
          <p:cNvPr id="5" name="badgeTxt_330"/>
          <p:cNvSpPr txBox="1"/>
          <p:nvPr/>
        </p:nvSpPr>
        <p:spPr>
          <a:xfrm>
            <a:off x="621792" y="127101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A</a:t>
            </a:r>
            <a:endParaRPr lang="en-US" sz="1500" dirty="0"/>
          </a:p>
        </p:txBody>
      </p:sp>
      <p:sp>
        <p:nvSpPr>
          <p:cNvPr id="6" name="txt_331"/>
          <p:cNvSpPr txBox="1"/>
          <p:nvPr/>
        </p:nvSpPr>
        <p:spPr>
          <a:xfrm>
            <a:off x="1188720" y="1097280"/>
            <a:ext cx="3154680" cy="731520"/>
          </a:xfrm>
          <a:prstGeom prst="rect">
            <a:avLst/>
          </a:prstGeom>
          <a:noFill/>
          <a:ln/>
        </p:spPr>
        <p:txBody>
          <a:bodyPr wrap="square" lIns="0" tIns="0" rIns="0" bIns="0" rtlCol="0" anchor="ctr"/>
          <a:lstStyle/>
          <a:p>
            <a:pPr indent="0" marL="0">
              <a:buNone/>
            </a:pPr>
            <a:r>
              <a:rPr lang="en-US" sz="1400" dirty="0">
                <a:solidFill>
                  <a:schemeClr val="tx1"/>
                </a:solidFill>
              </a:rPr>
              <a:t>Germany declares war on Russia</a:t>
            </a:r>
            <a:endParaRPr lang="en-US" sz="1400" dirty="0"/>
          </a:p>
        </p:txBody>
      </p:sp>
      <p:sp>
        <p:nvSpPr>
          <p:cNvPr id="7" name="card_332"/>
          <p:cNvSpPr/>
          <p:nvPr/>
        </p:nvSpPr>
        <p:spPr>
          <a:xfrm>
            <a:off x="4663440" y="1097280"/>
            <a:ext cx="4023360" cy="731520"/>
          </a:xfrm>
          <a:prstGeom prst="roundRect">
            <a:avLst>
              <a:gd name="adj" fmla="val 15000"/>
            </a:avLst>
          </a:prstGeom>
          <a:solidFill>
            <a:schemeClr val="bg2"/>
          </a:solidFill>
          <a:ln/>
        </p:spPr>
      </p:sp>
      <p:sp>
        <p:nvSpPr>
          <p:cNvPr id="8" name="badge_333"/>
          <p:cNvSpPr/>
          <p:nvPr/>
        </p:nvSpPr>
        <p:spPr>
          <a:xfrm>
            <a:off x="4828032" y="1271016"/>
            <a:ext cx="384048" cy="384048"/>
          </a:xfrm>
          <a:prstGeom prst="ellipse">
            <a:avLst/>
          </a:prstGeom>
          <a:solidFill>
            <a:schemeClr val="accent4"/>
          </a:solidFill>
          <a:ln/>
        </p:spPr>
      </p:sp>
      <p:sp>
        <p:nvSpPr>
          <p:cNvPr id="9" name="badgeTxt_334"/>
          <p:cNvSpPr txBox="1"/>
          <p:nvPr/>
        </p:nvSpPr>
        <p:spPr>
          <a:xfrm>
            <a:off x="4828032" y="127101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B</a:t>
            </a:r>
            <a:endParaRPr lang="en-US" sz="1500" dirty="0"/>
          </a:p>
        </p:txBody>
      </p:sp>
      <p:sp>
        <p:nvSpPr>
          <p:cNvPr id="10" name="txt_335"/>
          <p:cNvSpPr txBox="1"/>
          <p:nvPr/>
        </p:nvSpPr>
        <p:spPr>
          <a:xfrm>
            <a:off x="5394960" y="1097280"/>
            <a:ext cx="3154680" cy="731520"/>
          </a:xfrm>
          <a:prstGeom prst="rect">
            <a:avLst/>
          </a:prstGeom>
          <a:noFill/>
          <a:ln/>
        </p:spPr>
        <p:txBody>
          <a:bodyPr wrap="square" lIns="0" tIns="0" rIns="0" bIns="0" rtlCol="0" anchor="ctr"/>
          <a:lstStyle/>
          <a:p>
            <a:pPr indent="0" marL="0">
              <a:buNone/>
            </a:pPr>
            <a:r>
              <a:rPr lang="en-US" sz="1400" dirty="0">
                <a:solidFill>
                  <a:schemeClr val="tx1"/>
                </a:solidFill>
              </a:rPr>
              <a:t>Archduke Franz Ferdinand is shot</a:t>
            </a:r>
            <a:endParaRPr lang="en-US" sz="1400" dirty="0"/>
          </a:p>
        </p:txBody>
      </p:sp>
      <p:sp>
        <p:nvSpPr>
          <p:cNvPr id="11" name="card_336"/>
          <p:cNvSpPr/>
          <p:nvPr/>
        </p:nvSpPr>
        <p:spPr>
          <a:xfrm>
            <a:off x="457200" y="1965960"/>
            <a:ext cx="4023360" cy="731520"/>
          </a:xfrm>
          <a:prstGeom prst="roundRect">
            <a:avLst>
              <a:gd name="adj" fmla="val 15000"/>
            </a:avLst>
          </a:prstGeom>
          <a:solidFill>
            <a:schemeClr val="bg2"/>
          </a:solidFill>
          <a:ln/>
        </p:spPr>
      </p:sp>
      <p:sp>
        <p:nvSpPr>
          <p:cNvPr id="12" name="badge_337"/>
          <p:cNvSpPr/>
          <p:nvPr/>
        </p:nvSpPr>
        <p:spPr>
          <a:xfrm>
            <a:off x="621792" y="2139696"/>
            <a:ext cx="384048" cy="384048"/>
          </a:xfrm>
          <a:prstGeom prst="ellipse">
            <a:avLst/>
          </a:prstGeom>
          <a:solidFill>
            <a:schemeClr val="accent4"/>
          </a:solidFill>
          <a:ln/>
        </p:spPr>
      </p:sp>
      <p:sp>
        <p:nvSpPr>
          <p:cNvPr id="13" name="badgeTxt_338"/>
          <p:cNvSpPr txBox="1"/>
          <p:nvPr/>
        </p:nvSpPr>
        <p:spPr>
          <a:xfrm>
            <a:off x="621792" y="213969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C</a:t>
            </a:r>
            <a:endParaRPr lang="en-US" sz="1500" dirty="0"/>
          </a:p>
        </p:txBody>
      </p:sp>
      <p:sp>
        <p:nvSpPr>
          <p:cNvPr id="14" name="txt_339"/>
          <p:cNvSpPr txBox="1"/>
          <p:nvPr/>
        </p:nvSpPr>
        <p:spPr>
          <a:xfrm>
            <a:off x="1188720" y="1965960"/>
            <a:ext cx="3154680" cy="731520"/>
          </a:xfrm>
          <a:prstGeom prst="rect">
            <a:avLst/>
          </a:prstGeom>
          <a:noFill/>
          <a:ln/>
        </p:spPr>
        <p:txBody>
          <a:bodyPr wrap="square" lIns="0" tIns="0" rIns="0" bIns="0" rtlCol="0" anchor="ctr"/>
          <a:lstStyle/>
          <a:p>
            <a:pPr indent="0" marL="0">
              <a:buNone/>
            </a:pPr>
            <a:r>
              <a:rPr lang="en-US" sz="1400" dirty="0">
                <a:solidFill>
                  <a:schemeClr val="tx1"/>
                </a:solidFill>
              </a:rPr>
              <a:t>Britain declares war on Germany</a:t>
            </a:r>
            <a:endParaRPr lang="en-US" sz="1400" dirty="0"/>
          </a:p>
        </p:txBody>
      </p:sp>
      <p:sp>
        <p:nvSpPr>
          <p:cNvPr id="15" name="card_340"/>
          <p:cNvSpPr/>
          <p:nvPr/>
        </p:nvSpPr>
        <p:spPr>
          <a:xfrm>
            <a:off x="4663440" y="1965960"/>
            <a:ext cx="4023360" cy="731520"/>
          </a:xfrm>
          <a:prstGeom prst="roundRect">
            <a:avLst>
              <a:gd name="adj" fmla="val 15000"/>
            </a:avLst>
          </a:prstGeom>
          <a:solidFill>
            <a:schemeClr val="bg2"/>
          </a:solidFill>
          <a:ln/>
        </p:spPr>
      </p:sp>
      <p:sp>
        <p:nvSpPr>
          <p:cNvPr id="16" name="badge_341"/>
          <p:cNvSpPr/>
          <p:nvPr/>
        </p:nvSpPr>
        <p:spPr>
          <a:xfrm>
            <a:off x="4828032" y="2139696"/>
            <a:ext cx="384048" cy="384048"/>
          </a:xfrm>
          <a:prstGeom prst="ellipse">
            <a:avLst/>
          </a:prstGeom>
          <a:solidFill>
            <a:schemeClr val="accent4"/>
          </a:solidFill>
          <a:ln/>
        </p:spPr>
      </p:sp>
      <p:sp>
        <p:nvSpPr>
          <p:cNvPr id="17" name="badgeTxt_342"/>
          <p:cNvSpPr txBox="1"/>
          <p:nvPr/>
        </p:nvSpPr>
        <p:spPr>
          <a:xfrm>
            <a:off x="4828032" y="213969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D</a:t>
            </a:r>
            <a:endParaRPr lang="en-US" sz="1500" dirty="0"/>
          </a:p>
        </p:txBody>
      </p:sp>
      <p:sp>
        <p:nvSpPr>
          <p:cNvPr id="18" name="txt_343"/>
          <p:cNvSpPr txBox="1"/>
          <p:nvPr/>
        </p:nvSpPr>
        <p:spPr>
          <a:xfrm>
            <a:off x="5394960" y="1965960"/>
            <a:ext cx="3154680" cy="731520"/>
          </a:xfrm>
          <a:prstGeom prst="rect">
            <a:avLst/>
          </a:prstGeom>
          <a:noFill/>
          <a:ln/>
        </p:spPr>
        <p:txBody>
          <a:bodyPr wrap="square" lIns="0" tIns="0" rIns="0" bIns="0" rtlCol="0" anchor="ctr"/>
          <a:lstStyle/>
          <a:p>
            <a:pPr indent="0" marL="0">
              <a:buNone/>
            </a:pPr>
            <a:r>
              <a:rPr lang="en-US" sz="1400" dirty="0">
                <a:solidFill>
                  <a:schemeClr val="tx1"/>
                </a:solidFill>
              </a:rPr>
              <a:t>Austria sends Serbia an ultimatum</a:t>
            </a:r>
            <a:endParaRPr lang="en-US" sz="1400" dirty="0"/>
          </a:p>
        </p:txBody>
      </p:sp>
      <p:sp>
        <p:nvSpPr>
          <p:cNvPr id="19" name="card_344"/>
          <p:cNvSpPr/>
          <p:nvPr/>
        </p:nvSpPr>
        <p:spPr>
          <a:xfrm>
            <a:off x="457200" y="2834640"/>
            <a:ext cx="4023360" cy="731520"/>
          </a:xfrm>
          <a:prstGeom prst="roundRect">
            <a:avLst>
              <a:gd name="adj" fmla="val 15000"/>
            </a:avLst>
          </a:prstGeom>
          <a:solidFill>
            <a:schemeClr val="bg2"/>
          </a:solidFill>
          <a:ln/>
        </p:spPr>
      </p:sp>
      <p:sp>
        <p:nvSpPr>
          <p:cNvPr id="20" name="badge_345"/>
          <p:cNvSpPr/>
          <p:nvPr/>
        </p:nvSpPr>
        <p:spPr>
          <a:xfrm>
            <a:off x="621792" y="3008376"/>
            <a:ext cx="384048" cy="384048"/>
          </a:xfrm>
          <a:prstGeom prst="ellipse">
            <a:avLst/>
          </a:prstGeom>
          <a:solidFill>
            <a:schemeClr val="accent4"/>
          </a:solidFill>
          <a:ln/>
        </p:spPr>
      </p:sp>
      <p:sp>
        <p:nvSpPr>
          <p:cNvPr id="21" name="badgeTxt_346"/>
          <p:cNvSpPr txBox="1"/>
          <p:nvPr/>
        </p:nvSpPr>
        <p:spPr>
          <a:xfrm>
            <a:off x="621792" y="300837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E</a:t>
            </a:r>
            <a:endParaRPr lang="en-US" sz="1500" dirty="0"/>
          </a:p>
        </p:txBody>
      </p:sp>
      <p:sp>
        <p:nvSpPr>
          <p:cNvPr id="22" name="txt_347"/>
          <p:cNvSpPr txBox="1"/>
          <p:nvPr/>
        </p:nvSpPr>
        <p:spPr>
          <a:xfrm>
            <a:off x="1188720" y="2834640"/>
            <a:ext cx="3154680" cy="731520"/>
          </a:xfrm>
          <a:prstGeom prst="rect">
            <a:avLst/>
          </a:prstGeom>
          <a:noFill/>
          <a:ln/>
        </p:spPr>
        <p:txBody>
          <a:bodyPr wrap="square" lIns="0" tIns="0" rIns="0" bIns="0" rtlCol="0" anchor="ctr"/>
          <a:lstStyle/>
          <a:p>
            <a:pPr indent="0" marL="0">
              <a:buNone/>
            </a:pPr>
            <a:r>
              <a:rPr lang="en-US" sz="1400" dirty="0">
                <a:solidFill>
                  <a:schemeClr val="tx1"/>
                </a:solidFill>
              </a:rPr>
              <a:t>Russia mobilises its army</a:t>
            </a:r>
            <a:endParaRPr lang="en-US" sz="1400" dirty="0"/>
          </a:p>
        </p:txBody>
      </p:sp>
      <p:sp>
        <p:nvSpPr>
          <p:cNvPr id="23" name="card_348"/>
          <p:cNvSpPr/>
          <p:nvPr/>
        </p:nvSpPr>
        <p:spPr>
          <a:xfrm>
            <a:off x="4663440" y="2834640"/>
            <a:ext cx="4023360" cy="731520"/>
          </a:xfrm>
          <a:prstGeom prst="roundRect">
            <a:avLst>
              <a:gd name="adj" fmla="val 15000"/>
            </a:avLst>
          </a:prstGeom>
          <a:solidFill>
            <a:schemeClr val="bg2"/>
          </a:solidFill>
          <a:ln/>
        </p:spPr>
      </p:sp>
      <p:sp>
        <p:nvSpPr>
          <p:cNvPr id="24" name="badge_349"/>
          <p:cNvSpPr/>
          <p:nvPr/>
        </p:nvSpPr>
        <p:spPr>
          <a:xfrm>
            <a:off x="4828032" y="3008376"/>
            <a:ext cx="384048" cy="384048"/>
          </a:xfrm>
          <a:prstGeom prst="ellipse">
            <a:avLst/>
          </a:prstGeom>
          <a:solidFill>
            <a:schemeClr val="accent4"/>
          </a:solidFill>
          <a:ln/>
        </p:spPr>
      </p:sp>
      <p:sp>
        <p:nvSpPr>
          <p:cNvPr id="25" name="badgeTxt_350"/>
          <p:cNvSpPr txBox="1"/>
          <p:nvPr/>
        </p:nvSpPr>
        <p:spPr>
          <a:xfrm>
            <a:off x="4828032" y="300837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F</a:t>
            </a:r>
            <a:endParaRPr lang="en-US" sz="1500" dirty="0"/>
          </a:p>
        </p:txBody>
      </p:sp>
      <p:sp>
        <p:nvSpPr>
          <p:cNvPr id="26" name="txt_351"/>
          <p:cNvSpPr txBox="1"/>
          <p:nvPr/>
        </p:nvSpPr>
        <p:spPr>
          <a:xfrm>
            <a:off x="5394960" y="2834640"/>
            <a:ext cx="3154680" cy="731520"/>
          </a:xfrm>
          <a:prstGeom prst="rect">
            <a:avLst/>
          </a:prstGeom>
          <a:noFill/>
          <a:ln/>
        </p:spPr>
        <p:txBody>
          <a:bodyPr wrap="square" lIns="0" tIns="0" rIns="0" bIns="0" rtlCol="0" anchor="ctr"/>
          <a:lstStyle/>
          <a:p>
            <a:pPr indent="0" marL="0">
              <a:buNone/>
            </a:pPr>
            <a:r>
              <a:rPr lang="en-US" sz="1400" dirty="0">
                <a:solidFill>
                  <a:schemeClr val="tx1"/>
                </a:solidFill>
              </a:rPr>
              <a:t>Germany promises Austria its support</a:t>
            </a:r>
            <a:endParaRPr lang="en-US" sz="1400" dirty="0"/>
          </a:p>
        </p:txBody>
      </p:sp>
      <p:sp>
        <p:nvSpPr>
          <p:cNvPr id="27" name="card_352"/>
          <p:cNvSpPr/>
          <p:nvPr/>
        </p:nvSpPr>
        <p:spPr>
          <a:xfrm>
            <a:off x="457200" y="3703320"/>
            <a:ext cx="4023360" cy="731520"/>
          </a:xfrm>
          <a:prstGeom prst="roundRect">
            <a:avLst>
              <a:gd name="adj" fmla="val 15000"/>
            </a:avLst>
          </a:prstGeom>
          <a:solidFill>
            <a:schemeClr val="bg2"/>
          </a:solidFill>
          <a:ln/>
        </p:spPr>
      </p:sp>
      <p:sp>
        <p:nvSpPr>
          <p:cNvPr id="28" name="badge_353"/>
          <p:cNvSpPr/>
          <p:nvPr/>
        </p:nvSpPr>
        <p:spPr>
          <a:xfrm>
            <a:off x="621792" y="3877056"/>
            <a:ext cx="384048" cy="384048"/>
          </a:xfrm>
          <a:prstGeom prst="ellipse">
            <a:avLst/>
          </a:prstGeom>
          <a:solidFill>
            <a:schemeClr val="accent4"/>
          </a:solidFill>
          <a:ln/>
        </p:spPr>
      </p:sp>
      <p:sp>
        <p:nvSpPr>
          <p:cNvPr id="29" name="badgeTxt_354"/>
          <p:cNvSpPr txBox="1"/>
          <p:nvPr/>
        </p:nvSpPr>
        <p:spPr>
          <a:xfrm>
            <a:off x="621792" y="387705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G</a:t>
            </a:r>
            <a:endParaRPr lang="en-US" sz="1500" dirty="0"/>
          </a:p>
        </p:txBody>
      </p:sp>
      <p:sp>
        <p:nvSpPr>
          <p:cNvPr id="30" name="txt_355"/>
          <p:cNvSpPr txBox="1"/>
          <p:nvPr/>
        </p:nvSpPr>
        <p:spPr>
          <a:xfrm>
            <a:off x="1188720" y="3703320"/>
            <a:ext cx="3154680" cy="731520"/>
          </a:xfrm>
          <a:prstGeom prst="rect">
            <a:avLst/>
          </a:prstGeom>
          <a:noFill/>
          <a:ln/>
        </p:spPr>
        <p:txBody>
          <a:bodyPr wrap="square" lIns="0" tIns="0" rIns="0" bIns="0" rtlCol="0" anchor="ctr"/>
          <a:lstStyle/>
          <a:p>
            <a:pPr indent="0" marL="0">
              <a:buNone/>
            </a:pPr>
            <a:r>
              <a:rPr lang="en-US" sz="1400" dirty="0">
                <a:solidFill>
                  <a:schemeClr val="tx1"/>
                </a:solidFill>
              </a:rPr>
              <a:t>Austria declares war on Serbia</a:t>
            </a:r>
            <a:endParaRPr lang="en-US" sz="1400" dirty="0"/>
          </a:p>
        </p:txBody>
      </p:sp>
      <p:sp>
        <p:nvSpPr>
          <p:cNvPr id="31" name="card_356"/>
          <p:cNvSpPr/>
          <p:nvPr/>
        </p:nvSpPr>
        <p:spPr>
          <a:xfrm>
            <a:off x="4663440" y="3703320"/>
            <a:ext cx="4023360" cy="731520"/>
          </a:xfrm>
          <a:prstGeom prst="roundRect">
            <a:avLst>
              <a:gd name="adj" fmla="val 15000"/>
            </a:avLst>
          </a:prstGeom>
          <a:solidFill>
            <a:schemeClr val="bg2"/>
          </a:solidFill>
          <a:ln/>
        </p:spPr>
      </p:sp>
      <p:sp>
        <p:nvSpPr>
          <p:cNvPr id="32" name="badge_357"/>
          <p:cNvSpPr/>
          <p:nvPr/>
        </p:nvSpPr>
        <p:spPr>
          <a:xfrm>
            <a:off x="4828032" y="3877056"/>
            <a:ext cx="384048" cy="384048"/>
          </a:xfrm>
          <a:prstGeom prst="ellipse">
            <a:avLst/>
          </a:prstGeom>
          <a:solidFill>
            <a:schemeClr val="accent4"/>
          </a:solidFill>
          <a:ln/>
        </p:spPr>
      </p:sp>
      <p:sp>
        <p:nvSpPr>
          <p:cNvPr id="33" name="badgeTxt_358"/>
          <p:cNvSpPr txBox="1"/>
          <p:nvPr/>
        </p:nvSpPr>
        <p:spPr>
          <a:xfrm>
            <a:off x="4828032" y="387705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H</a:t>
            </a:r>
            <a:endParaRPr lang="en-US" sz="1500" dirty="0"/>
          </a:p>
        </p:txBody>
      </p:sp>
      <p:sp>
        <p:nvSpPr>
          <p:cNvPr id="34" name="txt_359"/>
          <p:cNvSpPr txBox="1"/>
          <p:nvPr/>
        </p:nvSpPr>
        <p:spPr>
          <a:xfrm>
            <a:off x="5394960" y="3703320"/>
            <a:ext cx="3154680" cy="731520"/>
          </a:xfrm>
          <a:prstGeom prst="rect">
            <a:avLst/>
          </a:prstGeom>
          <a:noFill/>
          <a:ln/>
        </p:spPr>
        <p:txBody>
          <a:bodyPr wrap="square" lIns="0" tIns="0" rIns="0" bIns="0" rtlCol="0" anchor="ctr"/>
          <a:lstStyle/>
          <a:p>
            <a:pPr indent="0" marL="0">
              <a:buNone/>
            </a:pPr>
            <a:r>
              <a:rPr lang="en-US" sz="1400" dirty="0">
                <a:solidFill>
                  <a:schemeClr val="tx1"/>
                </a:solidFill>
              </a:rPr>
              <a:t>Germany declares war on France</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Put them in order: answers</a:t>
            </a:r>
            <a:endParaRPr lang="en-US" sz="3000" dirty="0"/>
          </a:p>
        </p:txBody>
      </p:sp>
      <p:sp>
        <p:nvSpPr>
          <p:cNvPr id="3" name="card_360"/>
          <p:cNvSpPr/>
          <p:nvPr/>
        </p:nvSpPr>
        <p:spPr>
          <a:xfrm>
            <a:off x="457200" y="1097280"/>
            <a:ext cx="4023360" cy="731520"/>
          </a:xfrm>
          <a:prstGeom prst="roundRect">
            <a:avLst>
              <a:gd name="adj" fmla="val 15000"/>
            </a:avLst>
          </a:prstGeom>
          <a:solidFill>
            <a:schemeClr val="bg2"/>
          </a:solidFill>
          <a:ln/>
        </p:spPr>
      </p:sp>
      <p:sp>
        <p:nvSpPr>
          <p:cNvPr id="4" name="badge_361"/>
          <p:cNvSpPr/>
          <p:nvPr/>
        </p:nvSpPr>
        <p:spPr>
          <a:xfrm>
            <a:off x="621792" y="1271016"/>
            <a:ext cx="384048" cy="384048"/>
          </a:xfrm>
          <a:prstGeom prst="ellipse">
            <a:avLst/>
          </a:prstGeom>
          <a:solidFill>
            <a:schemeClr val="accent3"/>
          </a:solidFill>
          <a:ln/>
        </p:spPr>
      </p:sp>
      <p:sp>
        <p:nvSpPr>
          <p:cNvPr id="5" name="badgeTxt_362"/>
          <p:cNvSpPr txBox="1"/>
          <p:nvPr/>
        </p:nvSpPr>
        <p:spPr>
          <a:xfrm>
            <a:off x="621792" y="127101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363"/>
          <p:cNvSpPr txBox="1"/>
          <p:nvPr/>
        </p:nvSpPr>
        <p:spPr>
          <a:xfrm>
            <a:off x="1188720" y="1097280"/>
            <a:ext cx="2194560" cy="731520"/>
          </a:xfrm>
          <a:prstGeom prst="rect">
            <a:avLst/>
          </a:prstGeom>
          <a:noFill/>
          <a:ln/>
        </p:spPr>
        <p:txBody>
          <a:bodyPr wrap="square" lIns="0" tIns="0" rIns="0" bIns="0" rtlCol="0" anchor="ctr"/>
          <a:lstStyle/>
          <a:p>
            <a:pPr indent="0" marL="0">
              <a:buNone/>
            </a:pPr>
            <a:r>
              <a:rPr lang="en-US" sz="1400" dirty="0">
                <a:solidFill>
                  <a:schemeClr val="tx1"/>
                </a:solidFill>
              </a:rPr>
              <a:t>B: Archduke Franz Ferdinand is shot</a:t>
            </a:r>
            <a:endParaRPr lang="en-US" sz="1400" dirty="0"/>
          </a:p>
        </p:txBody>
      </p:sp>
      <p:sp>
        <p:nvSpPr>
          <p:cNvPr id="7" name="txt_364"/>
          <p:cNvSpPr txBox="1"/>
          <p:nvPr/>
        </p:nvSpPr>
        <p:spPr>
          <a:xfrm>
            <a:off x="3383280" y="1097280"/>
            <a:ext cx="1005840" cy="731520"/>
          </a:xfrm>
          <a:prstGeom prst="rect">
            <a:avLst/>
          </a:prstGeom>
          <a:noFill/>
          <a:ln/>
        </p:spPr>
        <p:txBody>
          <a:bodyPr wrap="square" lIns="0" tIns="0" rIns="0" bIns="0" rtlCol="0" anchor="ctr"/>
          <a:lstStyle/>
          <a:p>
            <a:pPr algn="r" indent="0" marL="0">
              <a:buNone/>
            </a:pPr>
            <a:r>
              <a:rPr lang="en-US" sz="1300" b="1" dirty="0">
                <a:solidFill>
                  <a:schemeClr val="accent1"/>
                </a:solidFill>
              </a:rPr>
              <a:t>28 June</a:t>
            </a:r>
            <a:endParaRPr lang="en-US" sz="1300" dirty="0"/>
          </a:p>
        </p:txBody>
      </p:sp>
      <p:sp>
        <p:nvSpPr>
          <p:cNvPr id="8" name="card_365"/>
          <p:cNvSpPr/>
          <p:nvPr/>
        </p:nvSpPr>
        <p:spPr>
          <a:xfrm>
            <a:off x="4663440" y="1097280"/>
            <a:ext cx="4023360" cy="731520"/>
          </a:xfrm>
          <a:prstGeom prst="roundRect">
            <a:avLst>
              <a:gd name="adj" fmla="val 15000"/>
            </a:avLst>
          </a:prstGeom>
          <a:solidFill>
            <a:schemeClr val="bg2"/>
          </a:solidFill>
          <a:ln/>
        </p:spPr>
      </p:sp>
      <p:sp>
        <p:nvSpPr>
          <p:cNvPr id="9" name="badge_366"/>
          <p:cNvSpPr/>
          <p:nvPr/>
        </p:nvSpPr>
        <p:spPr>
          <a:xfrm>
            <a:off x="4828032" y="1271016"/>
            <a:ext cx="384048" cy="384048"/>
          </a:xfrm>
          <a:prstGeom prst="ellipse">
            <a:avLst/>
          </a:prstGeom>
          <a:solidFill>
            <a:schemeClr val="accent3"/>
          </a:solidFill>
          <a:ln/>
        </p:spPr>
      </p:sp>
      <p:sp>
        <p:nvSpPr>
          <p:cNvPr id="10" name="badgeTxt_367"/>
          <p:cNvSpPr txBox="1"/>
          <p:nvPr/>
        </p:nvSpPr>
        <p:spPr>
          <a:xfrm>
            <a:off x="4828032" y="127101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368"/>
          <p:cNvSpPr txBox="1"/>
          <p:nvPr/>
        </p:nvSpPr>
        <p:spPr>
          <a:xfrm>
            <a:off x="5394960" y="1097280"/>
            <a:ext cx="2194560" cy="731520"/>
          </a:xfrm>
          <a:prstGeom prst="rect">
            <a:avLst/>
          </a:prstGeom>
          <a:noFill/>
          <a:ln/>
        </p:spPr>
        <p:txBody>
          <a:bodyPr wrap="square" lIns="0" tIns="0" rIns="0" bIns="0" rtlCol="0" anchor="ctr"/>
          <a:lstStyle/>
          <a:p>
            <a:pPr indent="0" marL="0">
              <a:buNone/>
            </a:pPr>
            <a:r>
              <a:rPr lang="en-US" sz="1400" dirty="0">
                <a:solidFill>
                  <a:schemeClr val="tx1"/>
                </a:solidFill>
              </a:rPr>
              <a:t>F: Germany promises Austria its support</a:t>
            </a:r>
            <a:endParaRPr lang="en-US" sz="1400" dirty="0"/>
          </a:p>
        </p:txBody>
      </p:sp>
      <p:sp>
        <p:nvSpPr>
          <p:cNvPr id="12" name="txt_369"/>
          <p:cNvSpPr txBox="1"/>
          <p:nvPr/>
        </p:nvSpPr>
        <p:spPr>
          <a:xfrm>
            <a:off x="7589520" y="1097280"/>
            <a:ext cx="1005840" cy="731520"/>
          </a:xfrm>
          <a:prstGeom prst="rect">
            <a:avLst/>
          </a:prstGeom>
          <a:noFill/>
          <a:ln/>
        </p:spPr>
        <p:txBody>
          <a:bodyPr wrap="square" lIns="0" tIns="0" rIns="0" bIns="0" rtlCol="0" anchor="ctr"/>
          <a:lstStyle/>
          <a:p>
            <a:pPr algn="r" indent="0" marL="0">
              <a:buNone/>
            </a:pPr>
            <a:r>
              <a:rPr lang="en-US" sz="1300" b="1" dirty="0">
                <a:solidFill>
                  <a:schemeClr val="accent1"/>
                </a:solidFill>
              </a:rPr>
              <a:t>5 July</a:t>
            </a:r>
            <a:endParaRPr lang="en-US" sz="1300" dirty="0"/>
          </a:p>
        </p:txBody>
      </p:sp>
      <p:sp>
        <p:nvSpPr>
          <p:cNvPr id="13" name="card_370"/>
          <p:cNvSpPr/>
          <p:nvPr/>
        </p:nvSpPr>
        <p:spPr>
          <a:xfrm>
            <a:off x="457200" y="1965960"/>
            <a:ext cx="4023360" cy="731520"/>
          </a:xfrm>
          <a:prstGeom prst="roundRect">
            <a:avLst>
              <a:gd name="adj" fmla="val 15000"/>
            </a:avLst>
          </a:prstGeom>
          <a:solidFill>
            <a:schemeClr val="bg2"/>
          </a:solidFill>
          <a:ln/>
        </p:spPr>
      </p:sp>
      <p:sp>
        <p:nvSpPr>
          <p:cNvPr id="14" name="badge_371"/>
          <p:cNvSpPr/>
          <p:nvPr/>
        </p:nvSpPr>
        <p:spPr>
          <a:xfrm>
            <a:off x="621792" y="2139696"/>
            <a:ext cx="384048" cy="384048"/>
          </a:xfrm>
          <a:prstGeom prst="ellipse">
            <a:avLst/>
          </a:prstGeom>
          <a:solidFill>
            <a:schemeClr val="accent3"/>
          </a:solidFill>
          <a:ln/>
        </p:spPr>
      </p:sp>
      <p:sp>
        <p:nvSpPr>
          <p:cNvPr id="15" name="badgeTxt_372"/>
          <p:cNvSpPr txBox="1"/>
          <p:nvPr/>
        </p:nvSpPr>
        <p:spPr>
          <a:xfrm>
            <a:off x="621792" y="213969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373"/>
          <p:cNvSpPr txBox="1"/>
          <p:nvPr/>
        </p:nvSpPr>
        <p:spPr>
          <a:xfrm>
            <a:off x="1188720" y="1965960"/>
            <a:ext cx="2194560" cy="731520"/>
          </a:xfrm>
          <a:prstGeom prst="rect">
            <a:avLst/>
          </a:prstGeom>
          <a:noFill/>
          <a:ln/>
        </p:spPr>
        <p:txBody>
          <a:bodyPr wrap="square" lIns="0" tIns="0" rIns="0" bIns="0" rtlCol="0" anchor="ctr"/>
          <a:lstStyle/>
          <a:p>
            <a:pPr indent="0" marL="0">
              <a:buNone/>
            </a:pPr>
            <a:r>
              <a:rPr lang="en-US" sz="1400" dirty="0">
                <a:solidFill>
                  <a:schemeClr val="tx1"/>
                </a:solidFill>
              </a:rPr>
              <a:t>D: Austria sends Serbia an ultimatum</a:t>
            </a:r>
            <a:endParaRPr lang="en-US" sz="1400" dirty="0"/>
          </a:p>
        </p:txBody>
      </p:sp>
      <p:sp>
        <p:nvSpPr>
          <p:cNvPr id="17" name="txt_374"/>
          <p:cNvSpPr txBox="1"/>
          <p:nvPr/>
        </p:nvSpPr>
        <p:spPr>
          <a:xfrm>
            <a:off x="3383280" y="1965960"/>
            <a:ext cx="1005840" cy="731520"/>
          </a:xfrm>
          <a:prstGeom prst="rect">
            <a:avLst/>
          </a:prstGeom>
          <a:noFill/>
          <a:ln/>
        </p:spPr>
        <p:txBody>
          <a:bodyPr wrap="square" lIns="0" tIns="0" rIns="0" bIns="0" rtlCol="0" anchor="ctr"/>
          <a:lstStyle/>
          <a:p>
            <a:pPr algn="r" indent="0" marL="0">
              <a:buNone/>
            </a:pPr>
            <a:r>
              <a:rPr lang="en-US" sz="1300" b="1" dirty="0">
                <a:solidFill>
                  <a:schemeClr val="accent1"/>
                </a:solidFill>
              </a:rPr>
              <a:t>23 July</a:t>
            </a:r>
            <a:endParaRPr lang="en-US" sz="1300" dirty="0"/>
          </a:p>
        </p:txBody>
      </p:sp>
      <p:sp>
        <p:nvSpPr>
          <p:cNvPr id="18" name="card_375"/>
          <p:cNvSpPr/>
          <p:nvPr/>
        </p:nvSpPr>
        <p:spPr>
          <a:xfrm>
            <a:off x="4663440" y="1965960"/>
            <a:ext cx="4023360" cy="731520"/>
          </a:xfrm>
          <a:prstGeom prst="roundRect">
            <a:avLst>
              <a:gd name="adj" fmla="val 15000"/>
            </a:avLst>
          </a:prstGeom>
          <a:solidFill>
            <a:schemeClr val="bg2"/>
          </a:solidFill>
          <a:ln/>
        </p:spPr>
      </p:sp>
      <p:sp>
        <p:nvSpPr>
          <p:cNvPr id="19" name="badge_376"/>
          <p:cNvSpPr/>
          <p:nvPr/>
        </p:nvSpPr>
        <p:spPr>
          <a:xfrm>
            <a:off x="4828032" y="2139696"/>
            <a:ext cx="384048" cy="384048"/>
          </a:xfrm>
          <a:prstGeom prst="ellipse">
            <a:avLst/>
          </a:prstGeom>
          <a:solidFill>
            <a:schemeClr val="accent3"/>
          </a:solidFill>
          <a:ln/>
        </p:spPr>
      </p:sp>
      <p:sp>
        <p:nvSpPr>
          <p:cNvPr id="20" name="badgeTxt_377"/>
          <p:cNvSpPr txBox="1"/>
          <p:nvPr/>
        </p:nvSpPr>
        <p:spPr>
          <a:xfrm>
            <a:off x="4828032" y="213969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378"/>
          <p:cNvSpPr txBox="1"/>
          <p:nvPr/>
        </p:nvSpPr>
        <p:spPr>
          <a:xfrm>
            <a:off x="5394960" y="1965960"/>
            <a:ext cx="2194560" cy="731520"/>
          </a:xfrm>
          <a:prstGeom prst="rect">
            <a:avLst/>
          </a:prstGeom>
          <a:noFill/>
          <a:ln/>
        </p:spPr>
        <p:txBody>
          <a:bodyPr wrap="square" lIns="0" tIns="0" rIns="0" bIns="0" rtlCol="0" anchor="ctr"/>
          <a:lstStyle/>
          <a:p>
            <a:pPr indent="0" marL="0">
              <a:buNone/>
            </a:pPr>
            <a:r>
              <a:rPr lang="en-US" sz="1400" dirty="0">
                <a:solidFill>
                  <a:schemeClr val="tx1"/>
                </a:solidFill>
              </a:rPr>
              <a:t>G: Austria declares war on Serbia</a:t>
            </a:r>
            <a:endParaRPr lang="en-US" sz="1400" dirty="0"/>
          </a:p>
        </p:txBody>
      </p:sp>
      <p:sp>
        <p:nvSpPr>
          <p:cNvPr id="22" name="txt_379"/>
          <p:cNvSpPr txBox="1"/>
          <p:nvPr/>
        </p:nvSpPr>
        <p:spPr>
          <a:xfrm>
            <a:off x="7589520" y="1965960"/>
            <a:ext cx="1005840" cy="731520"/>
          </a:xfrm>
          <a:prstGeom prst="rect">
            <a:avLst/>
          </a:prstGeom>
          <a:noFill/>
          <a:ln/>
        </p:spPr>
        <p:txBody>
          <a:bodyPr wrap="square" lIns="0" tIns="0" rIns="0" bIns="0" rtlCol="0" anchor="ctr"/>
          <a:lstStyle/>
          <a:p>
            <a:pPr algn="r" indent="0" marL="0">
              <a:buNone/>
            </a:pPr>
            <a:r>
              <a:rPr lang="en-US" sz="1300" b="1" dirty="0">
                <a:solidFill>
                  <a:schemeClr val="accent1"/>
                </a:solidFill>
              </a:rPr>
              <a:t>28 July</a:t>
            </a:r>
            <a:endParaRPr lang="en-US" sz="1300" dirty="0"/>
          </a:p>
        </p:txBody>
      </p:sp>
      <p:sp>
        <p:nvSpPr>
          <p:cNvPr id="23" name="card_380"/>
          <p:cNvSpPr/>
          <p:nvPr/>
        </p:nvSpPr>
        <p:spPr>
          <a:xfrm>
            <a:off x="457200" y="2834640"/>
            <a:ext cx="4023360" cy="731520"/>
          </a:xfrm>
          <a:prstGeom prst="roundRect">
            <a:avLst>
              <a:gd name="adj" fmla="val 15000"/>
            </a:avLst>
          </a:prstGeom>
          <a:solidFill>
            <a:schemeClr val="bg2"/>
          </a:solidFill>
          <a:ln/>
        </p:spPr>
      </p:sp>
      <p:sp>
        <p:nvSpPr>
          <p:cNvPr id="24" name="badge_381"/>
          <p:cNvSpPr/>
          <p:nvPr/>
        </p:nvSpPr>
        <p:spPr>
          <a:xfrm>
            <a:off x="621792" y="3008376"/>
            <a:ext cx="384048" cy="384048"/>
          </a:xfrm>
          <a:prstGeom prst="ellipse">
            <a:avLst/>
          </a:prstGeom>
          <a:solidFill>
            <a:schemeClr val="accent3"/>
          </a:solidFill>
          <a:ln/>
        </p:spPr>
      </p:sp>
      <p:sp>
        <p:nvSpPr>
          <p:cNvPr id="25" name="badgeTxt_382"/>
          <p:cNvSpPr txBox="1"/>
          <p:nvPr/>
        </p:nvSpPr>
        <p:spPr>
          <a:xfrm>
            <a:off x="621792" y="300837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5</a:t>
            </a:r>
            <a:endParaRPr lang="en-US" sz="1500" dirty="0"/>
          </a:p>
        </p:txBody>
      </p:sp>
      <p:sp>
        <p:nvSpPr>
          <p:cNvPr id="26" name="txt_383"/>
          <p:cNvSpPr txBox="1"/>
          <p:nvPr/>
        </p:nvSpPr>
        <p:spPr>
          <a:xfrm>
            <a:off x="1188720" y="2834640"/>
            <a:ext cx="2194560" cy="731520"/>
          </a:xfrm>
          <a:prstGeom prst="rect">
            <a:avLst/>
          </a:prstGeom>
          <a:noFill/>
          <a:ln/>
        </p:spPr>
        <p:txBody>
          <a:bodyPr wrap="square" lIns="0" tIns="0" rIns="0" bIns="0" rtlCol="0" anchor="ctr"/>
          <a:lstStyle/>
          <a:p>
            <a:pPr indent="0" marL="0">
              <a:buNone/>
            </a:pPr>
            <a:r>
              <a:rPr lang="en-US" sz="1400" dirty="0">
                <a:solidFill>
                  <a:schemeClr val="tx1"/>
                </a:solidFill>
              </a:rPr>
              <a:t>E: Russia mobilises its army</a:t>
            </a:r>
            <a:endParaRPr lang="en-US" sz="1400" dirty="0"/>
          </a:p>
        </p:txBody>
      </p:sp>
      <p:sp>
        <p:nvSpPr>
          <p:cNvPr id="27" name="txt_384"/>
          <p:cNvSpPr txBox="1"/>
          <p:nvPr/>
        </p:nvSpPr>
        <p:spPr>
          <a:xfrm>
            <a:off x="3383280" y="2834640"/>
            <a:ext cx="1005840" cy="731520"/>
          </a:xfrm>
          <a:prstGeom prst="rect">
            <a:avLst/>
          </a:prstGeom>
          <a:noFill/>
          <a:ln/>
        </p:spPr>
        <p:txBody>
          <a:bodyPr wrap="square" lIns="0" tIns="0" rIns="0" bIns="0" rtlCol="0" anchor="ctr"/>
          <a:lstStyle/>
          <a:p>
            <a:pPr algn="r" indent="0" marL="0">
              <a:buNone/>
            </a:pPr>
            <a:r>
              <a:rPr lang="en-US" sz="1300" b="1" dirty="0">
                <a:solidFill>
                  <a:schemeClr val="accent1"/>
                </a:solidFill>
              </a:rPr>
              <a:t>30 July</a:t>
            </a:r>
            <a:endParaRPr lang="en-US" sz="1300" dirty="0"/>
          </a:p>
        </p:txBody>
      </p:sp>
      <p:sp>
        <p:nvSpPr>
          <p:cNvPr id="28" name="card_385"/>
          <p:cNvSpPr/>
          <p:nvPr/>
        </p:nvSpPr>
        <p:spPr>
          <a:xfrm>
            <a:off x="4663440" y="2834640"/>
            <a:ext cx="4023360" cy="731520"/>
          </a:xfrm>
          <a:prstGeom prst="roundRect">
            <a:avLst>
              <a:gd name="adj" fmla="val 15000"/>
            </a:avLst>
          </a:prstGeom>
          <a:solidFill>
            <a:schemeClr val="bg2"/>
          </a:solidFill>
          <a:ln/>
        </p:spPr>
      </p:sp>
      <p:sp>
        <p:nvSpPr>
          <p:cNvPr id="29" name="badge_386"/>
          <p:cNvSpPr/>
          <p:nvPr/>
        </p:nvSpPr>
        <p:spPr>
          <a:xfrm>
            <a:off x="4828032" y="3008376"/>
            <a:ext cx="384048" cy="384048"/>
          </a:xfrm>
          <a:prstGeom prst="ellipse">
            <a:avLst/>
          </a:prstGeom>
          <a:solidFill>
            <a:schemeClr val="accent3"/>
          </a:solidFill>
          <a:ln/>
        </p:spPr>
      </p:sp>
      <p:sp>
        <p:nvSpPr>
          <p:cNvPr id="30" name="badgeTxt_387"/>
          <p:cNvSpPr txBox="1"/>
          <p:nvPr/>
        </p:nvSpPr>
        <p:spPr>
          <a:xfrm>
            <a:off x="4828032" y="300837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6</a:t>
            </a:r>
            <a:endParaRPr lang="en-US" sz="1500" dirty="0"/>
          </a:p>
        </p:txBody>
      </p:sp>
      <p:sp>
        <p:nvSpPr>
          <p:cNvPr id="31" name="txt_388"/>
          <p:cNvSpPr txBox="1"/>
          <p:nvPr/>
        </p:nvSpPr>
        <p:spPr>
          <a:xfrm>
            <a:off x="5394960" y="2834640"/>
            <a:ext cx="2194560" cy="731520"/>
          </a:xfrm>
          <a:prstGeom prst="rect">
            <a:avLst/>
          </a:prstGeom>
          <a:noFill/>
          <a:ln/>
        </p:spPr>
        <p:txBody>
          <a:bodyPr wrap="square" lIns="0" tIns="0" rIns="0" bIns="0" rtlCol="0" anchor="ctr"/>
          <a:lstStyle/>
          <a:p>
            <a:pPr indent="0" marL="0">
              <a:buNone/>
            </a:pPr>
            <a:r>
              <a:rPr lang="en-US" sz="1400" dirty="0">
                <a:solidFill>
                  <a:schemeClr val="tx1"/>
                </a:solidFill>
              </a:rPr>
              <a:t>A: Germany declares war on Russia</a:t>
            </a:r>
            <a:endParaRPr lang="en-US" sz="1400" dirty="0"/>
          </a:p>
        </p:txBody>
      </p:sp>
      <p:sp>
        <p:nvSpPr>
          <p:cNvPr id="32" name="txt_389"/>
          <p:cNvSpPr txBox="1"/>
          <p:nvPr/>
        </p:nvSpPr>
        <p:spPr>
          <a:xfrm>
            <a:off x="7589520" y="2834640"/>
            <a:ext cx="1005840" cy="731520"/>
          </a:xfrm>
          <a:prstGeom prst="rect">
            <a:avLst/>
          </a:prstGeom>
          <a:noFill/>
          <a:ln/>
        </p:spPr>
        <p:txBody>
          <a:bodyPr wrap="square" lIns="0" tIns="0" rIns="0" bIns="0" rtlCol="0" anchor="ctr"/>
          <a:lstStyle/>
          <a:p>
            <a:pPr algn="r" indent="0" marL="0">
              <a:buNone/>
            </a:pPr>
            <a:r>
              <a:rPr lang="en-US" sz="1300" b="1" dirty="0">
                <a:solidFill>
                  <a:schemeClr val="accent1"/>
                </a:solidFill>
              </a:rPr>
              <a:t>1 August</a:t>
            </a:r>
            <a:endParaRPr lang="en-US" sz="1300" dirty="0"/>
          </a:p>
        </p:txBody>
      </p:sp>
      <p:sp>
        <p:nvSpPr>
          <p:cNvPr id="33" name="card_390"/>
          <p:cNvSpPr/>
          <p:nvPr/>
        </p:nvSpPr>
        <p:spPr>
          <a:xfrm>
            <a:off x="457200" y="3703320"/>
            <a:ext cx="4023360" cy="731520"/>
          </a:xfrm>
          <a:prstGeom prst="roundRect">
            <a:avLst>
              <a:gd name="adj" fmla="val 15000"/>
            </a:avLst>
          </a:prstGeom>
          <a:solidFill>
            <a:schemeClr val="bg2"/>
          </a:solidFill>
          <a:ln/>
        </p:spPr>
      </p:sp>
      <p:sp>
        <p:nvSpPr>
          <p:cNvPr id="34" name="badge_391"/>
          <p:cNvSpPr/>
          <p:nvPr/>
        </p:nvSpPr>
        <p:spPr>
          <a:xfrm>
            <a:off x="621792" y="3877056"/>
            <a:ext cx="384048" cy="384048"/>
          </a:xfrm>
          <a:prstGeom prst="ellipse">
            <a:avLst/>
          </a:prstGeom>
          <a:solidFill>
            <a:schemeClr val="accent3"/>
          </a:solidFill>
          <a:ln/>
        </p:spPr>
      </p:sp>
      <p:sp>
        <p:nvSpPr>
          <p:cNvPr id="35" name="badgeTxt_392"/>
          <p:cNvSpPr txBox="1"/>
          <p:nvPr/>
        </p:nvSpPr>
        <p:spPr>
          <a:xfrm>
            <a:off x="621792" y="387705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7</a:t>
            </a:r>
            <a:endParaRPr lang="en-US" sz="1500" dirty="0"/>
          </a:p>
        </p:txBody>
      </p:sp>
      <p:sp>
        <p:nvSpPr>
          <p:cNvPr id="36" name="txt_393"/>
          <p:cNvSpPr txBox="1"/>
          <p:nvPr/>
        </p:nvSpPr>
        <p:spPr>
          <a:xfrm>
            <a:off x="1188720" y="3703320"/>
            <a:ext cx="2194560" cy="731520"/>
          </a:xfrm>
          <a:prstGeom prst="rect">
            <a:avLst/>
          </a:prstGeom>
          <a:noFill/>
          <a:ln/>
        </p:spPr>
        <p:txBody>
          <a:bodyPr wrap="square" lIns="0" tIns="0" rIns="0" bIns="0" rtlCol="0" anchor="ctr"/>
          <a:lstStyle/>
          <a:p>
            <a:pPr indent="0" marL="0">
              <a:buNone/>
            </a:pPr>
            <a:r>
              <a:rPr lang="en-US" sz="1400" dirty="0">
                <a:solidFill>
                  <a:schemeClr val="tx1"/>
                </a:solidFill>
              </a:rPr>
              <a:t>H: Germany declares war on France</a:t>
            </a:r>
            <a:endParaRPr lang="en-US" sz="1400" dirty="0"/>
          </a:p>
        </p:txBody>
      </p:sp>
      <p:sp>
        <p:nvSpPr>
          <p:cNvPr id="37" name="txt_394"/>
          <p:cNvSpPr txBox="1"/>
          <p:nvPr/>
        </p:nvSpPr>
        <p:spPr>
          <a:xfrm>
            <a:off x="3383280" y="3703320"/>
            <a:ext cx="1005840" cy="731520"/>
          </a:xfrm>
          <a:prstGeom prst="rect">
            <a:avLst/>
          </a:prstGeom>
          <a:noFill/>
          <a:ln/>
        </p:spPr>
        <p:txBody>
          <a:bodyPr wrap="square" lIns="0" tIns="0" rIns="0" bIns="0" rtlCol="0" anchor="ctr"/>
          <a:lstStyle/>
          <a:p>
            <a:pPr algn="r" indent="0" marL="0">
              <a:buNone/>
            </a:pPr>
            <a:r>
              <a:rPr lang="en-US" sz="1300" b="1" dirty="0">
                <a:solidFill>
                  <a:schemeClr val="accent1"/>
                </a:solidFill>
              </a:rPr>
              <a:t>3 August</a:t>
            </a:r>
            <a:endParaRPr lang="en-US" sz="1300" dirty="0"/>
          </a:p>
        </p:txBody>
      </p:sp>
      <p:sp>
        <p:nvSpPr>
          <p:cNvPr id="38" name="card_395"/>
          <p:cNvSpPr/>
          <p:nvPr/>
        </p:nvSpPr>
        <p:spPr>
          <a:xfrm>
            <a:off x="4663440" y="3703320"/>
            <a:ext cx="4023360" cy="731520"/>
          </a:xfrm>
          <a:prstGeom prst="roundRect">
            <a:avLst>
              <a:gd name="adj" fmla="val 15000"/>
            </a:avLst>
          </a:prstGeom>
          <a:solidFill>
            <a:schemeClr val="bg2"/>
          </a:solidFill>
          <a:ln/>
        </p:spPr>
      </p:sp>
      <p:sp>
        <p:nvSpPr>
          <p:cNvPr id="39" name="badge_396"/>
          <p:cNvSpPr/>
          <p:nvPr/>
        </p:nvSpPr>
        <p:spPr>
          <a:xfrm>
            <a:off x="4828032" y="3877056"/>
            <a:ext cx="384048" cy="384048"/>
          </a:xfrm>
          <a:prstGeom prst="ellipse">
            <a:avLst/>
          </a:prstGeom>
          <a:solidFill>
            <a:schemeClr val="accent3"/>
          </a:solidFill>
          <a:ln/>
        </p:spPr>
      </p:sp>
      <p:sp>
        <p:nvSpPr>
          <p:cNvPr id="40" name="badgeTxt_397"/>
          <p:cNvSpPr txBox="1"/>
          <p:nvPr/>
        </p:nvSpPr>
        <p:spPr>
          <a:xfrm>
            <a:off x="4828032" y="3877056"/>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8</a:t>
            </a:r>
            <a:endParaRPr lang="en-US" sz="1500" dirty="0"/>
          </a:p>
        </p:txBody>
      </p:sp>
      <p:sp>
        <p:nvSpPr>
          <p:cNvPr id="41" name="txt_398"/>
          <p:cNvSpPr txBox="1"/>
          <p:nvPr/>
        </p:nvSpPr>
        <p:spPr>
          <a:xfrm>
            <a:off x="5394960" y="3703320"/>
            <a:ext cx="2194560" cy="731520"/>
          </a:xfrm>
          <a:prstGeom prst="rect">
            <a:avLst/>
          </a:prstGeom>
          <a:noFill/>
          <a:ln/>
        </p:spPr>
        <p:txBody>
          <a:bodyPr wrap="square" lIns="0" tIns="0" rIns="0" bIns="0" rtlCol="0" anchor="ctr"/>
          <a:lstStyle/>
          <a:p>
            <a:pPr indent="0" marL="0">
              <a:buNone/>
            </a:pPr>
            <a:r>
              <a:rPr lang="en-US" sz="1400" dirty="0">
                <a:solidFill>
                  <a:schemeClr val="tx1"/>
                </a:solidFill>
              </a:rPr>
              <a:t>C: Britain declares war on Germany</a:t>
            </a:r>
            <a:endParaRPr lang="en-US" sz="1400" dirty="0"/>
          </a:p>
        </p:txBody>
      </p:sp>
      <p:sp>
        <p:nvSpPr>
          <p:cNvPr id="42" name="txt_399"/>
          <p:cNvSpPr txBox="1"/>
          <p:nvPr/>
        </p:nvSpPr>
        <p:spPr>
          <a:xfrm>
            <a:off x="7589520" y="3703320"/>
            <a:ext cx="1005840" cy="731520"/>
          </a:xfrm>
          <a:prstGeom prst="rect">
            <a:avLst/>
          </a:prstGeom>
          <a:noFill/>
          <a:ln/>
        </p:spPr>
        <p:txBody>
          <a:bodyPr wrap="square" lIns="0" tIns="0" rIns="0" bIns="0" rtlCol="0" anchor="ctr"/>
          <a:lstStyle/>
          <a:p>
            <a:pPr algn="r" indent="0" marL="0">
              <a:buNone/>
            </a:pPr>
            <a:r>
              <a:rPr lang="en-US" sz="1300" b="1" dirty="0">
                <a:solidFill>
                  <a:schemeClr val="accent1"/>
                </a:solidFill>
              </a:rPr>
              <a:t>4 August</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ph idx="100" type="title" hasCustomPrompt="1"/>
          </p:nvPr>
        </p:nvSpPr>
        <p:spPr>
          <a:xfrm>
            <a:off x="548640" y="1097280"/>
            <a:ext cx="8046720" cy="1600200"/>
          </a:xfrm>
          <a:prstGeom prst="rect">
            <a:avLst/>
          </a:prstGeom>
          <a:noFill/>
          <a:ln/>
        </p:spPr>
        <p:txBody>
          <a:bodyPr wrap="square" lIns="0" tIns="0" rIns="0" bIns="0" rtlCol="0" anchor="b"/>
          <a:lstStyle/>
          <a:p>
            <a:pPr algn="l" indent="0" marL="0">
              <a:buNone/>
            </a:pPr>
            <a:r>
              <a:rPr lang="en-US" sz="3600" b="1" dirty="0">
                <a:solidFill>
                  <a:schemeClr val="bg1"/>
                </a:solidFill>
                <a:latin typeface="Cambria" pitchFamily="34" charset="0"/>
                <a:ea typeface="Cambria" pitchFamily="34" charset="-122"/>
                <a:cs typeface="Cambria" pitchFamily="34" charset="-120"/>
              </a:rPr>
              <a:t>Exam practice</a:t>
            </a:r>
            <a:endParaRPr lang="en-US" sz="3600" dirty="0"/>
          </a:p>
        </p:txBody>
      </p:sp>
      <p:sp>
        <p:nvSpPr>
          <p:cNvPr id="3" name="Text 0"/>
          <p:cNvSpPr/>
          <p:nvPr>
            <p:ph idx="101" type="body" hasCustomPrompt="1"/>
          </p:nvPr>
        </p:nvSpPr>
        <p:spPr>
          <a:xfrm>
            <a:off x="548640" y="2880360"/>
            <a:ext cx="8046720" cy="640080"/>
          </a:xfrm>
          <a:prstGeom prst="rect">
            <a:avLst/>
          </a:prstGeom>
          <a:noFill/>
          <a:ln/>
        </p:spPr>
        <p:txBody>
          <a:bodyPr wrap="square" lIns="0" tIns="0" rIns="0" bIns="0" rtlCol="0" anchor="t"/>
          <a:lstStyle/>
          <a:p>
            <a:pPr indent="0" marL="0">
              <a:buNone/>
            </a:pPr>
            <a:r>
              <a:rPr lang="en-US" sz="1800" dirty="0">
                <a:solidFill>
                  <a:schemeClr val="bg2"/>
                </a:solidFill>
              </a:rPr>
              <a:t>Explain, link and judge</a:t>
            </a:r>
            <a:endParaRPr lang="en-US" sz="18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bg2"/>
                </a:solidFill>
              </a:defRPr>
            </a:lvl1pPr>
          </a:lstStyle>
          <a:p>
            <a:pPr algn="r"/>
            <a:fld id="{F7021451-1387-4CA6-816F-3879F97B5CBC}" type="slidenum">
              <a:rPr b="0" lang="en-US"/>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Exam style question</a:t>
            </a:r>
            <a:endParaRPr lang="en-US" sz="3000" dirty="0"/>
          </a:p>
        </p:txBody>
      </p:sp>
      <p:sp>
        <p:nvSpPr>
          <p:cNvPr id="3" name="card_400"/>
          <p:cNvSpPr/>
          <p:nvPr/>
        </p:nvSpPr>
        <p:spPr>
          <a:xfrm>
            <a:off x="457200" y="1143000"/>
            <a:ext cx="8229600" cy="1143000"/>
          </a:xfrm>
          <a:prstGeom prst="roundRect">
            <a:avLst>
              <a:gd name="adj" fmla="val 9600"/>
            </a:avLst>
          </a:prstGeom>
          <a:solidFill>
            <a:schemeClr val="bg2"/>
          </a:solidFill>
          <a:ln/>
        </p:spPr>
      </p:sp>
      <p:sp>
        <p:nvSpPr>
          <p:cNvPr id="4" name="txt_401"/>
          <p:cNvSpPr txBox="1"/>
          <p:nvPr/>
        </p:nvSpPr>
        <p:spPr>
          <a:xfrm>
            <a:off x="685800" y="1234440"/>
            <a:ext cx="6400800" cy="960120"/>
          </a:xfrm>
          <a:prstGeom prst="rect">
            <a:avLst/>
          </a:prstGeom>
          <a:noFill/>
          <a:ln/>
        </p:spPr>
        <p:txBody>
          <a:bodyPr wrap="square" lIns="0" tIns="0" rIns="0" bIns="0" rtlCol="0" anchor="ctr"/>
          <a:lstStyle/>
          <a:p>
            <a:pPr indent="0" marL="0">
              <a:buNone/>
            </a:pPr>
            <a:r>
              <a:rPr lang="en-US" sz="1700" b="1" dirty="0">
                <a:solidFill>
                  <a:schemeClr val="tx1"/>
                </a:solidFill>
                <a:latin typeface="Cambria" pitchFamily="34" charset="0"/>
                <a:ea typeface="Cambria" pitchFamily="34" charset="-122"/>
                <a:cs typeface="Cambria" pitchFamily="34" charset="-120"/>
              </a:rPr>
              <a:t>'The main cause of the First World War was the alliance system.' How far do you agree with this statement?</a:t>
            </a:r>
            <a:endParaRPr lang="en-US" sz="1700" dirty="0"/>
          </a:p>
        </p:txBody>
      </p:sp>
      <p:sp>
        <p:nvSpPr>
          <p:cNvPr id="5" name="txt_402"/>
          <p:cNvSpPr txBox="1"/>
          <p:nvPr/>
        </p:nvSpPr>
        <p:spPr>
          <a:xfrm>
            <a:off x="7223760" y="1234440"/>
            <a:ext cx="1325880" cy="960120"/>
          </a:xfrm>
          <a:prstGeom prst="rect">
            <a:avLst/>
          </a:prstGeom>
          <a:noFill/>
          <a:ln/>
        </p:spPr>
        <p:txBody>
          <a:bodyPr wrap="square" lIns="0" tIns="0" rIns="0" bIns="0" rtlCol="0" anchor="ctr"/>
          <a:lstStyle/>
          <a:p>
            <a:pPr algn="r" indent="0" marL="0">
              <a:buNone/>
            </a:pPr>
            <a:r>
              <a:rPr lang="en-US" sz="1400" b="1" dirty="0">
                <a:solidFill>
                  <a:schemeClr val="accent1"/>
                </a:solidFill>
              </a:rPr>
              <a:t>(16 marks)</a:t>
            </a:r>
            <a:endParaRPr lang="en-US" sz="1400" dirty="0"/>
          </a:p>
          <a:p>
            <a:pPr algn="r" indent="0" marL="0">
              <a:buNone/>
            </a:pPr>
            <a:r>
              <a:rPr lang="en-US" sz="1400" b="1" dirty="0">
                <a:solidFill>
                  <a:schemeClr val="accent1"/>
                </a:solidFill>
              </a:rPr>
              <a:t>+4 SPaG</a:t>
            </a:r>
            <a:endParaRPr lang="en-US" sz="1400" dirty="0"/>
          </a:p>
        </p:txBody>
      </p:sp>
      <p:sp>
        <p:nvSpPr>
          <p:cNvPr id="6" name="card_403"/>
          <p:cNvSpPr/>
          <p:nvPr/>
        </p:nvSpPr>
        <p:spPr>
          <a:xfrm>
            <a:off x="457200" y="2468880"/>
            <a:ext cx="4023360" cy="2011680"/>
          </a:xfrm>
          <a:prstGeom prst="roundRect">
            <a:avLst>
              <a:gd name="adj" fmla="val 5455"/>
            </a:avLst>
          </a:prstGeom>
          <a:solidFill>
            <a:schemeClr val="bg2"/>
          </a:solidFill>
          <a:ln/>
        </p:spPr>
      </p:sp>
      <p:sp>
        <p:nvSpPr>
          <p:cNvPr id="7" name="txt_404"/>
          <p:cNvSpPr txBox="1"/>
          <p:nvPr/>
        </p:nvSpPr>
        <p:spPr>
          <a:xfrm>
            <a:off x="640080" y="2578608"/>
            <a:ext cx="3657600" cy="320040"/>
          </a:xfrm>
          <a:prstGeom prst="rect">
            <a:avLst/>
          </a:prstGeom>
          <a:noFill/>
          <a:ln/>
        </p:spPr>
        <p:txBody>
          <a:bodyPr wrap="square" lIns="0" tIns="0" rIns="0" bIns="0" rtlCol="0" anchor="t"/>
          <a:lstStyle/>
          <a:p>
            <a:pPr indent="0" marL="0">
              <a:buNone/>
            </a:pPr>
            <a:r>
              <a:rPr lang="en-US" sz="1400" b="1" dirty="0">
                <a:solidFill>
                  <a:schemeClr val="tx1"/>
                </a:solidFill>
              </a:rPr>
              <a:t>Explain your answer. You may use:</a:t>
            </a:r>
            <a:endParaRPr lang="en-US" sz="1400" dirty="0"/>
          </a:p>
        </p:txBody>
      </p:sp>
      <p:sp>
        <p:nvSpPr>
          <p:cNvPr id="8" name="txt_405"/>
          <p:cNvSpPr txBox="1"/>
          <p:nvPr/>
        </p:nvSpPr>
        <p:spPr>
          <a:xfrm>
            <a:off x="640080" y="2971800"/>
            <a:ext cx="3657600" cy="1371600"/>
          </a:xfrm>
          <a:prstGeom prst="rect">
            <a:avLst/>
          </a:prstGeom>
          <a:noFill/>
          <a:ln/>
        </p:spPr>
        <p:txBody>
          <a:bodyPr wrap="square" lIns="0" tIns="0" rIns="0" bIns="0" rtlCol="0" anchor="t"/>
          <a:lstStyle/>
          <a:p>
            <a:pPr marL="342900" indent="-342900">
              <a:spcAft>
                <a:spcPts val="600"/>
              </a:spcAft>
              <a:buSzPct val="100000"/>
              <a:buChar char="•"/>
            </a:pPr>
            <a:r>
              <a:rPr lang="en-US" sz="1400" dirty="0">
                <a:solidFill>
                  <a:schemeClr val="tx1"/>
                </a:solidFill>
              </a:rPr>
              <a:t>the alliance system</a:t>
            </a:r>
            <a:endParaRPr lang="en-US" sz="1400" dirty="0"/>
          </a:p>
          <a:p>
            <a:pPr marL="342900" indent="-342900">
              <a:spcAft>
                <a:spcPts val="600"/>
              </a:spcAft>
              <a:buSzPct val="100000"/>
              <a:buChar char="•"/>
            </a:pPr>
            <a:r>
              <a:rPr lang="en-US" sz="1400" dirty="0">
                <a:solidFill>
                  <a:schemeClr val="tx1"/>
                </a:solidFill>
              </a:rPr>
              <a:t>the assassination at Sarajevo</a:t>
            </a:r>
            <a:endParaRPr lang="en-US" sz="1400" dirty="0"/>
          </a:p>
          <a:p>
            <a:pPr indent="0" marL="0">
              <a:spcAft>
                <a:spcPts val="600"/>
              </a:spcAft>
              <a:buNone/>
            </a:pPr>
            <a:r>
              <a:rPr lang="en-US" sz="1400" i="1" dirty="0">
                <a:solidFill>
                  <a:schemeClr val="tx1"/>
                </a:solidFill>
              </a:rPr>
              <a:t>You must also use information of your own.</a:t>
            </a:r>
            <a:endParaRPr lang="en-US" sz="1400" dirty="0"/>
          </a:p>
        </p:txBody>
      </p:sp>
      <p:sp>
        <p:nvSpPr>
          <p:cNvPr id="9" name="card_406"/>
          <p:cNvSpPr/>
          <p:nvPr/>
        </p:nvSpPr>
        <p:spPr>
          <a:xfrm>
            <a:off x="4663440" y="2468880"/>
            <a:ext cx="4023360" cy="2011680"/>
          </a:xfrm>
          <a:prstGeom prst="roundRect">
            <a:avLst>
              <a:gd name="adj" fmla="val 5455"/>
            </a:avLst>
          </a:prstGeom>
          <a:solidFill>
            <a:srgbClr val="FDF3DC"/>
          </a:solidFill>
          <a:ln/>
        </p:spPr>
      </p:sp>
      <p:sp>
        <p:nvSpPr>
          <p:cNvPr id="10" name="txt_407"/>
          <p:cNvSpPr txBox="1"/>
          <p:nvPr/>
        </p:nvSpPr>
        <p:spPr>
          <a:xfrm>
            <a:off x="4846320" y="2578608"/>
            <a:ext cx="3657600" cy="320040"/>
          </a:xfrm>
          <a:prstGeom prst="rect">
            <a:avLst/>
          </a:prstGeom>
          <a:noFill/>
          <a:ln/>
        </p:spPr>
        <p:txBody>
          <a:bodyPr wrap="square" lIns="0" tIns="0" rIns="0" bIns="0" rtlCol="0" anchor="t"/>
          <a:lstStyle/>
          <a:p>
            <a:pPr indent="0" marL="0">
              <a:buNone/>
            </a:pPr>
            <a:r>
              <a:rPr lang="en-US" sz="1400" b="1" dirty="0">
                <a:solidFill>
                  <a:schemeClr val="accent3"/>
                </a:solidFill>
              </a:rPr>
              <a:t>Plan in 3 minutes</a:t>
            </a:r>
            <a:endParaRPr lang="en-US" sz="1400" dirty="0"/>
          </a:p>
        </p:txBody>
      </p:sp>
      <p:sp>
        <p:nvSpPr>
          <p:cNvPr id="11" name="txt_408"/>
          <p:cNvSpPr txBox="1"/>
          <p:nvPr/>
        </p:nvSpPr>
        <p:spPr>
          <a:xfrm>
            <a:off x="4846320" y="2971800"/>
            <a:ext cx="3657600" cy="1371600"/>
          </a:xfrm>
          <a:prstGeom prst="rect">
            <a:avLst/>
          </a:prstGeom>
          <a:noFill/>
          <a:ln/>
        </p:spPr>
        <p:txBody>
          <a:bodyPr wrap="square" lIns="0" tIns="0" rIns="0" bIns="0" rtlCol="0" anchor="t"/>
          <a:lstStyle/>
          <a:p>
            <a:pPr marL="342900" indent="-342900">
              <a:spcAft>
                <a:spcPts val="600"/>
              </a:spcAft>
              <a:buSzPct val="100000"/>
              <a:buChar char="•"/>
            </a:pPr>
            <a:r>
              <a:rPr lang="en-US" sz="1400" dirty="0">
                <a:solidFill>
                  <a:schemeClr val="tx1"/>
                </a:solidFill>
              </a:rPr>
              <a:t>One paragraph on alliances</a:t>
            </a:r>
            <a:endParaRPr lang="en-US" sz="1400" dirty="0"/>
          </a:p>
          <a:p>
            <a:pPr marL="342900" indent="-342900">
              <a:spcAft>
                <a:spcPts val="600"/>
              </a:spcAft>
              <a:buSzPct val="100000"/>
              <a:buChar char="•"/>
            </a:pPr>
            <a:r>
              <a:rPr lang="en-US" sz="1400" dirty="0">
                <a:solidFill>
                  <a:schemeClr val="tx1"/>
                </a:solidFill>
              </a:rPr>
              <a:t>Two on other causes, such as militarism and the assassination</a:t>
            </a:r>
            <a:endParaRPr lang="en-US" sz="1400" dirty="0"/>
          </a:p>
          <a:p>
            <a:pPr marL="342900" indent="-342900">
              <a:spcAft>
                <a:spcPts val="600"/>
              </a:spcAft>
              <a:buSzPct val="100000"/>
              <a:buChar char="•"/>
            </a:pPr>
            <a:r>
              <a:rPr lang="en-US" sz="1400" dirty="0">
                <a:solidFill>
                  <a:schemeClr val="tx1"/>
                </a:solidFill>
              </a:rPr>
              <a:t>A conclusion that makes a clear judgement</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Mark scheme</a:t>
            </a:r>
            <a:endParaRPr lang="en-US" sz="3000" dirty="0"/>
          </a:p>
        </p:txBody>
      </p:sp>
      <p:sp>
        <p:nvSpPr>
          <p:cNvPr id="3" name="card_409"/>
          <p:cNvSpPr/>
          <p:nvPr/>
        </p:nvSpPr>
        <p:spPr>
          <a:xfrm>
            <a:off x="457200" y="1143000"/>
            <a:ext cx="8229600" cy="731520"/>
          </a:xfrm>
          <a:prstGeom prst="roundRect">
            <a:avLst>
              <a:gd name="adj" fmla="val 15000"/>
            </a:avLst>
          </a:prstGeom>
          <a:solidFill>
            <a:schemeClr val="bg2"/>
          </a:solidFill>
          <a:ln/>
        </p:spPr>
      </p:sp>
      <p:sp>
        <p:nvSpPr>
          <p:cNvPr id="4" name="badge_410"/>
          <p:cNvSpPr/>
          <p:nvPr/>
        </p:nvSpPr>
        <p:spPr>
          <a:xfrm>
            <a:off x="621792" y="1280160"/>
            <a:ext cx="457200" cy="457200"/>
          </a:xfrm>
          <a:prstGeom prst="ellipse">
            <a:avLst/>
          </a:prstGeom>
          <a:solidFill>
            <a:schemeClr val="accent4"/>
          </a:solidFill>
          <a:ln/>
        </p:spPr>
      </p:sp>
      <p:sp>
        <p:nvSpPr>
          <p:cNvPr id="5" name="badgeTxt_411"/>
          <p:cNvSpPr txBox="1"/>
          <p:nvPr/>
        </p:nvSpPr>
        <p:spPr>
          <a:xfrm>
            <a:off x="621792" y="1280160"/>
            <a:ext cx="457200" cy="457200"/>
          </a:xfrm>
          <a:prstGeom prst="rect">
            <a:avLst/>
          </a:prstGeom>
          <a:noFill/>
          <a:ln/>
        </p:spPr>
        <p:txBody>
          <a:bodyPr wrap="square" lIns="0" tIns="0" rIns="0" bIns="0" rtlCol="0" anchor="ctr"/>
          <a:lstStyle/>
          <a:p>
            <a:pPr algn="ctr" indent="0" marL="0">
              <a:buNone/>
            </a:pPr>
            <a:r>
              <a:rPr lang="en-US" sz="1400" b="1" dirty="0">
                <a:solidFill>
                  <a:schemeClr val="bg1"/>
                </a:solidFill>
              </a:rPr>
              <a:t>L1</a:t>
            </a:r>
            <a:endParaRPr lang="en-US" sz="1400" dirty="0"/>
          </a:p>
        </p:txBody>
      </p:sp>
      <p:sp>
        <p:nvSpPr>
          <p:cNvPr id="6" name="txt_412"/>
          <p:cNvSpPr txBox="1"/>
          <p:nvPr/>
        </p:nvSpPr>
        <p:spPr>
          <a:xfrm>
            <a:off x="1280160" y="1143000"/>
            <a:ext cx="1645920" cy="731520"/>
          </a:xfrm>
          <a:prstGeom prst="rect">
            <a:avLst/>
          </a:prstGeom>
          <a:noFill/>
          <a:ln/>
        </p:spPr>
        <p:txBody>
          <a:bodyPr wrap="square" lIns="0" tIns="0" rIns="0" bIns="0" rtlCol="0" anchor="ctr"/>
          <a:lstStyle/>
          <a:p>
            <a:pPr indent="0" marL="0">
              <a:buNone/>
            </a:pPr>
            <a:r>
              <a:rPr lang="en-US" sz="1500" b="1" dirty="0">
                <a:solidFill>
                  <a:schemeClr val="tx1"/>
                </a:solidFill>
                <a:latin typeface="Cambria" pitchFamily="34" charset="0"/>
                <a:ea typeface="Cambria" pitchFamily="34" charset="-122"/>
                <a:cs typeface="Cambria" pitchFamily="34" charset="-120"/>
              </a:rPr>
              <a:t>1 to 4 marks</a:t>
            </a:r>
            <a:endParaRPr lang="en-US" sz="1500" dirty="0"/>
          </a:p>
        </p:txBody>
      </p:sp>
      <p:sp>
        <p:nvSpPr>
          <p:cNvPr id="7" name="txt_413"/>
          <p:cNvSpPr txBox="1"/>
          <p:nvPr/>
        </p:nvSpPr>
        <p:spPr>
          <a:xfrm>
            <a:off x="2926080" y="1143000"/>
            <a:ext cx="5577840" cy="731520"/>
          </a:xfrm>
          <a:prstGeom prst="rect">
            <a:avLst/>
          </a:prstGeom>
          <a:noFill/>
          <a:ln/>
        </p:spPr>
        <p:txBody>
          <a:bodyPr wrap="square" lIns="0" tIns="0" rIns="0" bIns="0" rtlCol="0" anchor="ctr"/>
          <a:lstStyle/>
          <a:p>
            <a:pPr indent="0" marL="0">
              <a:buNone/>
            </a:pPr>
            <a:r>
              <a:rPr lang="en-US" sz="1400" dirty="0">
                <a:solidFill>
                  <a:schemeClr val="tx1"/>
                </a:solidFill>
              </a:rPr>
              <a:t>Basic explanation of one or more factors, with some knowledge</a:t>
            </a:r>
            <a:endParaRPr lang="en-US" sz="1400" dirty="0"/>
          </a:p>
        </p:txBody>
      </p:sp>
      <p:sp>
        <p:nvSpPr>
          <p:cNvPr id="8" name="card_414"/>
          <p:cNvSpPr/>
          <p:nvPr/>
        </p:nvSpPr>
        <p:spPr>
          <a:xfrm>
            <a:off x="457200" y="1984248"/>
            <a:ext cx="8229600" cy="731520"/>
          </a:xfrm>
          <a:prstGeom prst="roundRect">
            <a:avLst>
              <a:gd name="adj" fmla="val 15000"/>
            </a:avLst>
          </a:prstGeom>
          <a:solidFill>
            <a:schemeClr val="bg2"/>
          </a:solidFill>
          <a:ln/>
        </p:spPr>
      </p:sp>
      <p:sp>
        <p:nvSpPr>
          <p:cNvPr id="9" name="badge_415"/>
          <p:cNvSpPr/>
          <p:nvPr/>
        </p:nvSpPr>
        <p:spPr>
          <a:xfrm>
            <a:off x="621792" y="2121408"/>
            <a:ext cx="457200" cy="457200"/>
          </a:xfrm>
          <a:prstGeom prst="ellipse">
            <a:avLst/>
          </a:prstGeom>
          <a:solidFill>
            <a:schemeClr val="accent4"/>
          </a:solidFill>
          <a:ln/>
        </p:spPr>
      </p:sp>
      <p:sp>
        <p:nvSpPr>
          <p:cNvPr id="10" name="badgeTxt_416"/>
          <p:cNvSpPr txBox="1"/>
          <p:nvPr/>
        </p:nvSpPr>
        <p:spPr>
          <a:xfrm>
            <a:off x="621792" y="2121408"/>
            <a:ext cx="457200" cy="457200"/>
          </a:xfrm>
          <a:prstGeom prst="rect">
            <a:avLst/>
          </a:prstGeom>
          <a:noFill/>
          <a:ln/>
        </p:spPr>
        <p:txBody>
          <a:bodyPr wrap="square" lIns="0" tIns="0" rIns="0" bIns="0" rtlCol="0" anchor="ctr"/>
          <a:lstStyle/>
          <a:p>
            <a:pPr algn="ctr" indent="0" marL="0">
              <a:buNone/>
            </a:pPr>
            <a:r>
              <a:rPr lang="en-US" sz="1400" b="1" dirty="0">
                <a:solidFill>
                  <a:schemeClr val="bg1"/>
                </a:solidFill>
              </a:rPr>
              <a:t>L2</a:t>
            </a:r>
            <a:endParaRPr lang="en-US" sz="1400" dirty="0"/>
          </a:p>
        </p:txBody>
      </p:sp>
      <p:sp>
        <p:nvSpPr>
          <p:cNvPr id="11" name="txt_417"/>
          <p:cNvSpPr txBox="1"/>
          <p:nvPr/>
        </p:nvSpPr>
        <p:spPr>
          <a:xfrm>
            <a:off x="1280160" y="1984248"/>
            <a:ext cx="1645920" cy="731520"/>
          </a:xfrm>
          <a:prstGeom prst="rect">
            <a:avLst/>
          </a:prstGeom>
          <a:noFill/>
          <a:ln/>
        </p:spPr>
        <p:txBody>
          <a:bodyPr wrap="square" lIns="0" tIns="0" rIns="0" bIns="0" rtlCol="0" anchor="ctr"/>
          <a:lstStyle/>
          <a:p>
            <a:pPr indent="0" marL="0">
              <a:buNone/>
            </a:pPr>
            <a:r>
              <a:rPr lang="en-US" sz="1500" b="1" dirty="0">
                <a:solidFill>
                  <a:schemeClr val="tx1"/>
                </a:solidFill>
                <a:latin typeface="Cambria" pitchFamily="34" charset="0"/>
                <a:ea typeface="Cambria" pitchFamily="34" charset="-122"/>
                <a:cs typeface="Cambria" pitchFamily="34" charset="-120"/>
              </a:rPr>
              <a:t>5 to 8 marks</a:t>
            </a:r>
            <a:endParaRPr lang="en-US" sz="1500" dirty="0"/>
          </a:p>
        </p:txBody>
      </p:sp>
      <p:sp>
        <p:nvSpPr>
          <p:cNvPr id="12" name="txt_418"/>
          <p:cNvSpPr txBox="1"/>
          <p:nvPr/>
        </p:nvSpPr>
        <p:spPr>
          <a:xfrm>
            <a:off x="2926080" y="1984248"/>
            <a:ext cx="5577840" cy="731520"/>
          </a:xfrm>
          <a:prstGeom prst="rect">
            <a:avLst/>
          </a:prstGeom>
          <a:noFill/>
          <a:ln/>
        </p:spPr>
        <p:txBody>
          <a:bodyPr wrap="square" lIns="0" tIns="0" rIns="0" bIns="0" rtlCol="0" anchor="ctr"/>
          <a:lstStyle/>
          <a:p>
            <a:pPr indent="0" marL="0">
              <a:buNone/>
            </a:pPr>
            <a:r>
              <a:rPr lang="en-US" sz="1400" dirty="0">
                <a:solidFill>
                  <a:schemeClr val="tx1"/>
                </a:solidFill>
              </a:rPr>
              <a:t>Simple explanation of the stated factor or other factors</a:t>
            </a:r>
            <a:endParaRPr lang="en-US" sz="1400" dirty="0"/>
          </a:p>
        </p:txBody>
      </p:sp>
      <p:sp>
        <p:nvSpPr>
          <p:cNvPr id="13" name="card_419"/>
          <p:cNvSpPr/>
          <p:nvPr/>
        </p:nvSpPr>
        <p:spPr>
          <a:xfrm>
            <a:off x="457200" y="2825496"/>
            <a:ext cx="8229600" cy="731520"/>
          </a:xfrm>
          <a:prstGeom prst="roundRect">
            <a:avLst>
              <a:gd name="adj" fmla="val 15000"/>
            </a:avLst>
          </a:prstGeom>
          <a:solidFill>
            <a:schemeClr val="bg2"/>
          </a:solidFill>
          <a:ln/>
        </p:spPr>
      </p:sp>
      <p:sp>
        <p:nvSpPr>
          <p:cNvPr id="14" name="badge_420"/>
          <p:cNvSpPr/>
          <p:nvPr/>
        </p:nvSpPr>
        <p:spPr>
          <a:xfrm>
            <a:off x="621792" y="2962656"/>
            <a:ext cx="457200" cy="457200"/>
          </a:xfrm>
          <a:prstGeom prst="ellipse">
            <a:avLst/>
          </a:prstGeom>
          <a:solidFill>
            <a:schemeClr val="accent2"/>
          </a:solidFill>
          <a:ln/>
        </p:spPr>
      </p:sp>
      <p:sp>
        <p:nvSpPr>
          <p:cNvPr id="15" name="badgeTxt_421"/>
          <p:cNvSpPr txBox="1"/>
          <p:nvPr/>
        </p:nvSpPr>
        <p:spPr>
          <a:xfrm>
            <a:off x="621792" y="2962656"/>
            <a:ext cx="457200" cy="457200"/>
          </a:xfrm>
          <a:prstGeom prst="rect">
            <a:avLst/>
          </a:prstGeom>
          <a:noFill/>
          <a:ln/>
        </p:spPr>
        <p:txBody>
          <a:bodyPr wrap="square" lIns="0" tIns="0" rIns="0" bIns="0" rtlCol="0" anchor="ctr"/>
          <a:lstStyle/>
          <a:p>
            <a:pPr algn="ctr" indent="0" marL="0">
              <a:buNone/>
            </a:pPr>
            <a:r>
              <a:rPr lang="en-US" sz="1400" b="1" dirty="0">
                <a:solidFill>
                  <a:schemeClr val="bg1"/>
                </a:solidFill>
              </a:rPr>
              <a:t>L3</a:t>
            </a:r>
            <a:endParaRPr lang="en-US" sz="1400" dirty="0"/>
          </a:p>
        </p:txBody>
      </p:sp>
      <p:sp>
        <p:nvSpPr>
          <p:cNvPr id="16" name="txt_422"/>
          <p:cNvSpPr txBox="1"/>
          <p:nvPr/>
        </p:nvSpPr>
        <p:spPr>
          <a:xfrm>
            <a:off x="1280160" y="2825496"/>
            <a:ext cx="1645920" cy="731520"/>
          </a:xfrm>
          <a:prstGeom prst="rect">
            <a:avLst/>
          </a:prstGeom>
          <a:noFill/>
          <a:ln/>
        </p:spPr>
        <p:txBody>
          <a:bodyPr wrap="square" lIns="0" tIns="0" rIns="0" bIns="0" rtlCol="0" anchor="ctr"/>
          <a:lstStyle/>
          <a:p>
            <a:pPr indent="0" marL="0">
              <a:buNone/>
            </a:pPr>
            <a:r>
              <a:rPr lang="en-US" sz="1500" b="1" dirty="0">
                <a:solidFill>
                  <a:schemeClr val="tx1"/>
                </a:solidFill>
                <a:latin typeface="Cambria" pitchFamily="34" charset="0"/>
                <a:ea typeface="Cambria" pitchFamily="34" charset="-122"/>
                <a:cs typeface="Cambria" pitchFamily="34" charset="-120"/>
              </a:rPr>
              <a:t>9 to 12 marks</a:t>
            </a:r>
            <a:endParaRPr lang="en-US" sz="1500" dirty="0"/>
          </a:p>
        </p:txBody>
      </p:sp>
      <p:sp>
        <p:nvSpPr>
          <p:cNvPr id="17" name="txt_423"/>
          <p:cNvSpPr txBox="1"/>
          <p:nvPr/>
        </p:nvSpPr>
        <p:spPr>
          <a:xfrm>
            <a:off x="2926080" y="2825496"/>
            <a:ext cx="5577840" cy="731520"/>
          </a:xfrm>
          <a:prstGeom prst="rect">
            <a:avLst/>
          </a:prstGeom>
          <a:noFill/>
          <a:ln/>
        </p:spPr>
        <p:txBody>
          <a:bodyPr wrap="square" lIns="0" tIns="0" rIns="0" bIns="0" rtlCol="0" anchor="ctr"/>
          <a:lstStyle/>
          <a:p>
            <a:pPr indent="0" marL="0">
              <a:buNone/>
            </a:pPr>
            <a:r>
              <a:rPr lang="en-US" sz="1400" dirty="0">
                <a:solidFill>
                  <a:schemeClr val="tx1"/>
                </a:solidFill>
              </a:rPr>
              <a:t>Developed explanation of the stated factor and other factors</a:t>
            </a:r>
            <a:endParaRPr lang="en-US" sz="1400" dirty="0"/>
          </a:p>
        </p:txBody>
      </p:sp>
      <p:sp>
        <p:nvSpPr>
          <p:cNvPr id="18" name="card_424"/>
          <p:cNvSpPr/>
          <p:nvPr/>
        </p:nvSpPr>
        <p:spPr>
          <a:xfrm>
            <a:off x="457200" y="3666744"/>
            <a:ext cx="8229600" cy="731520"/>
          </a:xfrm>
          <a:prstGeom prst="roundRect">
            <a:avLst>
              <a:gd name="adj" fmla="val 15000"/>
            </a:avLst>
          </a:prstGeom>
          <a:solidFill>
            <a:schemeClr val="bg2"/>
          </a:solidFill>
          <a:ln/>
        </p:spPr>
      </p:sp>
      <p:sp>
        <p:nvSpPr>
          <p:cNvPr id="19" name="badge_425"/>
          <p:cNvSpPr/>
          <p:nvPr/>
        </p:nvSpPr>
        <p:spPr>
          <a:xfrm>
            <a:off x="621792" y="3803904"/>
            <a:ext cx="457200" cy="457200"/>
          </a:xfrm>
          <a:prstGeom prst="ellipse">
            <a:avLst/>
          </a:prstGeom>
          <a:solidFill>
            <a:schemeClr val="accent1"/>
          </a:solidFill>
          <a:ln/>
        </p:spPr>
      </p:sp>
      <p:sp>
        <p:nvSpPr>
          <p:cNvPr id="20" name="badgeTxt_426"/>
          <p:cNvSpPr txBox="1"/>
          <p:nvPr/>
        </p:nvSpPr>
        <p:spPr>
          <a:xfrm>
            <a:off x="621792" y="3803904"/>
            <a:ext cx="457200" cy="457200"/>
          </a:xfrm>
          <a:prstGeom prst="rect">
            <a:avLst/>
          </a:prstGeom>
          <a:noFill/>
          <a:ln/>
        </p:spPr>
        <p:txBody>
          <a:bodyPr wrap="square" lIns="0" tIns="0" rIns="0" bIns="0" rtlCol="0" anchor="ctr"/>
          <a:lstStyle/>
          <a:p>
            <a:pPr algn="ctr" indent="0" marL="0">
              <a:buNone/>
            </a:pPr>
            <a:r>
              <a:rPr lang="en-US" sz="1400" b="1" dirty="0">
                <a:solidFill>
                  <a:schemeClr val="bg1"/>
                </a:solidFill>
              </a:rPr>
              <a:t>L4</a:t>
            </a:r>
            <a:endParaRPr lang="en-US" sz="1400" dirty="0"/>
          </a:p>
        </p:txBody>
      </p:sp>
      <p:sp>
        <p:nvSpPr>
          <p:cNvPr id="21" name="txt_427"/>
          <p:cNvSpPr txBox="1"/>
          <p:nvPr/>
        </p:nvSpPr>
        <p:spPr>
          <a:xfrm>
            <a:off x="1280160" y="3666744"/>
            <a:ext cx="1645920" cy="731520"/>
          </a:xfrm>
          <a:prstGeom prst="rect">
            <a:avLst/>
          </a:prstGeom>
          <a:noFill/>
          <a:ln/>
        </p:spPr>
        <p:txBody>
          <a:bodyPr wrap="square" lIns="0" tIns="0" rIns="0" bIns="0" rtlCol="0" anchor="ctr"/>
          <a:lstStyle/>
          <a:p>
            <a:pPr indent="0" marL="0">
              <a:buNone/>
            </a:pPr>
            <a:r>
              <a:rPr lang="en-US" sz="1500" b="1" dirty="0">
                <a:solidFill>
                  <a:schemeClr val="tx1"/>
                </a:solidFill>
                <a:latin typeface="Cambria" pitchFamily="34" charset="0"/>
                <a:ea typeface="Cambria" pitchFamily="34" charset="-122"/>
                <a:cs typeface="Cambria" pitchFamily="34" charset="-120"/>
              </a:rPr>
              <a:t>13 to 16 marks</a:t>
            </a:r>
            <a:endParaRPr lang="en-US" sz="1500" dirty="0"/>
          </a:p>
        </p:txBody>
      </p:sp>
      <p:sp>
        <p:nvSpPr>
          <p:cNvPr id="22" name="txt_428"/>
          <p:cNvSpPr txBox="1"/>
          <p:nvPr/>
        </p:nvSpPr>
        <p:spPr>
          <a:xfrm>
            <a:off x="2926080" y="3666744"/>
            <a:ext cx="5577840" cy="731520"/>
          </a:xfrm>
          <a:prstGeom prst="rect">
            <a:avLst/>
          </a:prstGeom>
          <a:noFill/>
          <a:ln/>
        </p:spPr>
        <p:txBody>
          <a:bodyPr wrap="square" lIns="0" tIns="0" rIns="0" bIns="0" rtlCol="0" anchor="ctr"/>
          <a:lstStyle/>
          <a:p>
            <a:pPr indent="0" marL="0">
              <a:buNone/>
            </a:pPr>
            <a:r>
              <a:rPr lang="en-US" sz="1400" dirty="0">
                <a:solidFill>
                  <a:schemeClr val="tx1"/>
                </a:solidFill>
              </a:rPr>
              <a:t>Complex explanation of several factors, linked, with a sustained judgement</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What a strong paragraph looks like</a:t>
            </a:r>
            <a:endParaRPr lang="en-US" sz="3000" dirty="0"/>
          </a:p>
        </p:txBody>
      </p:sp>
      <p:sp>
        <p:nvSpPr>
          <p:cNvPr id="3" name="card_429"/>
          <p:cNvSpPr/>
          <p:nvPr/>
        </p:nvSpPr>
        <p:spPr>
          <a:xfrm>
            <a:off x="457200" y="1143000"/>
            <a:ext cx="8229600" cy="3337560"/>
          </a:xfrm>
          <a:prstGeom prst="roundRect">
            <a:avLst>
              <a:gd name="adj" fmla="val 3288"/>
            </a:avLst>
          </a:prstGeom>
          <a:solidFill>
            <a:schemeClr val="bg2"/>
          </a:solidFill>
          <a:ln/>
        </p:spPr>
      </p:sp>
      <p:sp>
        <p:nvSpPr>
          <p:cNvPr id="4" name="txt_430"/>
          <p:cNvSpPr txBox="1"/>
          <p:nvPr/>
        </p:nvSpPr>
        <p:spPr>
          <a:xfrm>
            <a:off x="731520" y="1280160"/>
            <a:ext cx="7680960" cy="3108960"/>
          </a:xfrm>
          <a:prstGeom prst="rect">
            <a:avLst/>
          </a:prstGeom>
          <a:noFill/>
          <a:ln/>
        </p:spPr>
        <p:txBody>
          <a:bodyPr wrap="square" lIns="0" tIns="0" rIns="0" bIns="0" rtlCol="0" anchor="ctr"/>
          <a:lstStyle/>
          <a:p>
            <a:pPr indent="0" marL="0">
              <a:spcAft>
                <a:spcPts val="900"/>
              </a:spcAft>
              <a:buNone/>
            </a:pPr>
            <a:r>
              <a:rPr lang="en-US" sz="1400" b="1" dirty="0">
                <a:solidFill>
                  <a:srgbClr val="E4572E"/>
                </a:solidFill>
              </a:rPr>
              <a:t>Point: </a:t>
            </a:r>
            <a:pPr indent="0" marL="0">
              <a:spcAft>
                <a:spcPts val="900"/>
              </a:spcAft>
              <a:buNone/>
            </a:pPr>
            <a:r>
              <a:rPr lang="en-US" sz="1400" dirty="0">
                <a:solidFill>
                  <a:schemeClr val="tx1"/>
                </a:solidFill>
              </a:rPr>
              <a:t>The alliance system was an important cause because it turned a local quarrel in the Balkans into a European war. </a:t>
            </a:r>
            <a:endParaRPr lang="en-US" sz="1400" dirty="0"/>
          </a:p>
          <a:p>
            <a:pPr indent="0" marL="0">
              <a:spcAft>
                <a:spcPts val="900"/>
              </a:spcAft>
              <a:buNone/>
            </a:pPr>
            <a:r>
              <a:rPr lang="en-US" sz="1400" b="1" dirty="0">
                <a:solidFill>
                  <a:srgbClr val="17A398"/>
                </a:solidFill>
              </a:rPr>
              <a:t>Evidence: </a:t>
            </a:r>
            <a:pPr indent="0" marL="0">
              <a:spcAft>
                <a:spcPts val="900"/>
              </a:spcAft>
              <a:buNone/>
            </a:pPr>
            <a:r>
              <a:rPr lang="en-US" sz="1400" dirty="0">
                <a:solidFill>
                  <a:schemeClr val="tx1"/>
                </a:solidFill>
              </a:rPr>
              <a:t>After Austria Hungary declared war on Serbia on 28 July 1914, Russia mobilised to protect Serbia, and within a week Germany had declared war on Russia and France. </a:t>
            </a:r>
            <a:endParaRPr lang="en-US" sz="1400" dirty="0"/>
          </a:p>
          <a:p>
            <a:pPr indent="0" marL="0">
              <a:spcAft>
                <a:spcPts val="900"/>
              </a:spcAft>
              <a:buNone/>
            </a:pPr>
            <a:r>
              <a:rPr lang="en-US" sz="1400" b="1" dirty="0">
                <a:solidFill>
                  <a:srgbClr val="7B3FA0"/>
                </a:solidFill>
              </a:rPr>
              <a:t>Explain: </a:t>
            </a:r>
            <a:pPr indent="0" marL="0">
              <a:spcAft>
                <a:spcPts val="900"/>
              </a:spcAft>
              <a:buNone/>
            </a:pPr>
            <a:r>
              <a:rPr lang="en-US" sz="1400" dirty="0">
                <a:solidFill>
                  <a:schemeClr val="tx1"/>
                </a:solidFill>
              </a:rPr>
              <a:t>Because each country had promised to support its partners, none could stay out without abandoning an ally. </a:t>
            </a:r>
            <a:endParaRPr lang="en-US" sz="1400" dirty="0"/>
          </a:p>
          <a:p>
            <a:pPr indent="0" marL="0">
              <a:spcAft>
                <a:spcPts val="900"/>
              </a:spcAft>
              <a:buNone/>
            </a:pPr>
            <a:r>
              <a:rPr lang="en-US" sz="1400" b="1" dirty="0">
                <a:solidFill>
                  <a:srgbClr val="F3B61F"/>
                </a:solidFill>
              </a:rPr>
              <a:t>Judge: </a:t>
            </a:r>
            <a:pPr indent="0" marL="0">
              <a:spcAft>
                <a:spcPts val="900"/>
              </a:spcAft>
              <a:buNone/>
            </a:pPr>
            <a:r>
              <a:rPr lang="en-US" sz="1400" dirty="0">
                <a:solidFill>
                  <a:schemeClr val="tx1"/>
                </a:solidFill>
              </a:rPr>
              <a:t>However, alliances did not make war certain: Italy broke its alliance and stayed neutral, which suggests the Schlieffen Plan, which forced Germany to attack through Belgium, mattered just as much.</a:t>
            </a:r>
            <a:endParaRPr lang="en-US" sz="14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Common mistakes</a:t>
            </a:r>
            <a:endParaRPr lang="en-US" sz="3000" dirty="0"/>
          </a:p>
        </p:txBody>
      </p:sp>
      <p:sp>
        <p:nvSpPr>
          <p:cNvPr id="3" name="card_431"/>
          <p:cNvSpPr/>
          <p:nvPr/>
        </p:nvSpPr>
        <p:spPr>
          <a:xfrm>
            <a:off x="457200" y="1143000"/>
            <a:ext cx="4023360" cy="1508760"/>
          </a:xfrm>
          <a:prstGeom prst="roundRect">
            <a:avLst>
              <a:gd name="adj" fmla="val 7273"/>
            </a:avLst>
          </a:prstGeom>
          <a:solidFill>
            <a:schemeClr val="bg2"/>
          </a:solidFill>
          <a:ln/>
        </p:spPr>
      </p:sp>
      <p:sp>
        <p:nvSpPr>
          <p:cNvPr id="4" name="badge_432"/>
          <p:cNvSpPr/>
          <p:nvPr/>
        </p:nvSpPr>
        <p:spPr>
          <a:xfrm>
            <a:off x="640080" y="1344168"/>
            <a:ext cx="384048" cy="384048"/>
          </a:xfrm>
          <a:prstGeom prst="ellipse">
            <a:avLst/>
          </a:prstGeom>
          <a:solidFill>
            <a:srgbClr val="E4572E"/>
          </a:solidFill>
          <a:ln/>
        </p:spPr>
      </p:sp>
      <p:sp>
        <p:nvSpPr>
          <p:cNvPr id="5" name="badgeTxt_433"/>
          <p:cNvSpPr txBox="1"/>
          <p:nvPr/>
        </p:nvSpPr>
        <p:spPr>
          <a:xfrm>
            <a:off x="64008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434"/>
          <p:cNvSpPr txBox="1"/>
          <p:nvPr/>
        </p:nvSpPr>
        <p:spPr>
          <a:xfrm>
            <a:off x="1188720" y="1325880"/>
            <a:ext cx="3108960" cy="640080"/>
          </a:xfrm>
          <a:prstGeom prst="rect">
            <a:avLst/>
          </a:prstGeom>
          <a:noFill/>
          <a:ln/>
        </p:spPr>
        <p:txBody>
          <a:bodyPr wrap="square" lIns="0" tIns="0" rIns="0" bIns="0" rtlCol="0" anchor="ctr"/>
          <a:lstStyle/>
          <a:p>
            <a:pPr indent="0" marL="0">
              <a:buNone/>
            </a:pPr>
            <a:r>
              <a:rPr lang="en-US" sz="1500" b="1" dirty="0">
                <a:solidFill>
                  <a:schemeClr val="tx1"/>
                </a:solidFill>
                <a:latin typeface="Cambria" pitchFamily="34" charset="0"/>
                <a:ea typeface="Cambria" pitchFamily="34" charset="-122"/>
                <a:cs typeface="Cambria" pitchFamily="34" charset="-120"/>
              </a:rPr>
              <a:t>'Britain joined because of the assassination'</a:t>
            </a:r>
            <a:endParaRPr lang="en-US" sz="1500" dirty="0"/>
          </a:p>
        </p:txBody>
      </p:sp>
      <p:sp>
        <p:nvSpPr>
          <p:cNvPr id="7" name="txt_435"/>
          <p:cNvSpPr txBox="1"/>
          <p:nvPr/>
        </p:nvSpPr>
        <p:spPr>
          <a:xfrm>
            <a:off x="1188720" y="2011680"/>
            <a:ext cx="3108960" cy="594360"/>
          </a:xfrm>
          <a:prstGeom prst="rect">
            <a:avLst/>
          </a:prstGeom>
          <a:noFill/>
          <a:ln/>
        </p:spPr>
        <p:txBody>
          <a:bodyPr wrap="square" lIns="0" tIns="0" rIns="0" bIns="0" rtlCol="0" anchor="t"/>
          <a:lstStyle/>
          <a:p>
            <a:pPr indent="0" marL="0">
              <a:buNone/>
            </a:pPr>
            <a:r>
              <a:rPr lang="en-US" sz="1300" dirty="0">
                <a:solidFill>
                  <a:schemeClr val="tx2"/>
                </a:solidFill>
              </a:rPr>
              <a:t>Britain joined because Germany invaded Belgium, not because of events in Sarajevo.</a:t>
            </a:r>
            <a:endParaRPr lang="en-US" sz="1300" dirty="0"/>
          </a:p>
        </p:txBody>
      </p:sp>
      <p:sp>
        <p:nvSpPr>
          <p:cNvPr id="8" name="card_436"/>
          <p:cNvSpPr/>
          <p:nvPr/>
        </p:nvSpPr>
        <p:spPr>
          <a:xfrm>
            <a:off x="4663440" y="1143000"/>
            <a:ext cx="4023360" cy="1508760"/>
          </a:xfrm>
          <a:prstGeom prst="roundRect">
            <a:avLst>
              <a:gd name="adj" fmla="val 7273"/>
            </a:avLst>
          </a:prstGeom>
          <a:solidFill>
            <a:schemeClr val="bg2"/>
          </a:solidFill>
          <a:ln/>
        </p:spPr>
      </p:sp>
      <p:sp>
        <p:nvSpPr>
          <p:cNvPr id="9" name="badge_437"/>
          <p:cNvSpPr/>
          <p:nvPr/>
        </p:nvSpPr>
        <p:spPr>
          <a:xfrm>
            <a:off x="4846320" y="1344168"/>
            <a:ext cx="384048" cy="384048"/>
          </a:xfrm>
          <a:prstGeom prst="ellipse">
            <a:avLst/>
          </a:prstGeom>
          <a:solidFill>
            <a:srgbClr val="E4572E"/>
          </a:solidFill>
          <a:ln/>
        </p:spPr>
      </p:sp>
      <p:sp>
        <p:nvSpPr>
          <p:cNvPr id="10" name="badgeTxt_438"/>
          <p:cNvSpPr txBox="1"/>
          <p:nvPr/>
        </p:nvSpPr>
        <p:spPr>
          <a:xfrm>
            <a:off x="4846320" y="134416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439"/>
          <p:cNvSpPr txBox="1"/>
          <p:nvPr/>
        </p:nvSpPr>
        <p:spPr>
          <a:xfrm>
            <a:off x="5394960" y="1325880"/>
            <a:ext cx="3108960" cy="640080"/>
          </a:xfrm>
          <a:prstGeom prst="rect">
            <a:avLst/>
          </a:prstGeom>
          <a:noFill/>
          <a:ln/>
        </p:spPr>
        <p:txBody>
          <a:bodyPr wrap="square" lIns="0" tIns="0" rIns="0" bIns="0" rtlCol="0" anchor="ctr"/>
          <a:lstStyle/>
          <a:p>
            <a:pPr indent="0" marL="0">
              <a:buNone/>
            </a:pPr>
            <a:r>
              <a:rPr lang="en-US" sz="1500" b="1" dirty="0">
                <a:solidFill>
                  <a:schemeClr val="tx1"/>
                </a:solidFill>
                <a:latin typeface="Cambria" pitchFamily="34" charset="0"/>
                <a:ea typeface="Cambria" pitchFamily="34" charset="-122"/>
                <a:cs typeface="Cambria" pitchFamily="34" charset="-120"/>
              </a:rPr>
              <a:t>'Italy fought alongside Germany'</a:t>
            </a:r>
            <a:endParaRPr lang="en-US" sz="1500" dirty="0"/>
          </a:p>
        </p:txBody>
      </p:sp>
      <p:sp>
        <p:nvSpPr>
          <p:cNvPr id="12" name="txt_440"/>
          <p:cNvSpPr txBox="1"/>
          <p:nvPr/>
        </p:nvSpPr>
        <p:spPr>
          <a:xfrm>
            <a:off x="5394960" y="2011680"/>
            <a:ext cx="3108960" cy="594360"/>
          </a:xfrm>
          <a:prstGeom prst="rect">
            <a:avLst/>
          </a:prstGeom>
          <a:noFill/>
          <a:ln/>
        </p:spPr>
        <p:txBody>
          <a:bodyPr wrap="square" lIns="0" tIns="0" rIns="0" bIns="0" rtlCol="0" anchor="t"/>
          <a:lstStyle/>
          <a:p>
            <a:pPr indent="0" marL="0">
              <a:buNone/>
            </a:pPr>
            <a:r>
              <a:rPr lang="en-US" sz="1300" dirty="0">
                <a:solidFill>
                  <a:schemeClr val="tx2"/>
                </a:solidFill>
              </a:rPr>
              <a:t>Italy stayed neutral in 1914 and joined the Allies in 1915.</a:t>
            </a:r>
            <a:endParaRPr lang="en-US" sz="1300" dirty="0"/>
          </a:p>
        </p:txBody>
      </p:sp>
      <p:sp>
        <p:nvSpPr>
          <p:cNvPr id="13" name="card_441"/>
          <p:cNvSpPr/>
          <p:nvPr/>
        </p:nvSpPr>
        <p:spPr>
          <a:xfrm>
            <a:off x="457200" y="2834640"/>
            <a:ext cx="4023360" cy="1508760"/>
          </a:xfrm>
          <a:prstGeom prst="roundRect">
            <a:avLst>
              <a:gd name="adj" fmla="val 7273"/>
            </a:avLst>
          </a:prstGeom>
          <a:solidFill>
            <a:schemeClr val="bg2"/>
          </a:solidFill>
          <a:ln/>
        </p:spPr>
      </p:sp>
      <p:sp>
        <p:nvSpPr>
          <p:cNvPr id="14" name="badge_442"/>
          <p:cNvSpPr/>
          <p:nvPr/>
        </p:nvSpPr>
        <p:spPr>
          <a:xfrm>
            <a:off x="640080" y="3035808"/>
            <a:ext cx="384048" cy="384048"/>
          </a:xfrm>
          <a:prstGeom prst="ellipse">
            <a:avLst/>
          </a:prstGeom>
          <a:solidFill>
            <a:srgbClr val="E4572E"/>
          </a:solidFill>
          <a:ln/>
        </p:spPr>
      </p:sp>
      <p:sp>
        <p:nvSpPr>
          <p:cNvPr id="15" name="badgeTxt_443"/>
          <p:cNvSpPr txBox="1"/>
          <p:nvPr/>
        </p:nvSpPr>
        <p:spPr>
          <a:xfrm>
            <a:off x="64008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444"/>
          <p:cNvSpPr txBox="1"/>
          <p:nvPr/>
        </p:nvSpPr>
        <p:spPr>
          <a:xfrm>
            <a:off x="1188720" y="3017520"/>
            <a:ext cx="3108960" cy="640080"/>
          </a:xfrm>
          <a:prstGeom prst="rect">
            <a:avLst/>
          </a:prstGeom>
          <a:noFill/>
          <a:ln/>
        </p:spPr>
        <p:txBody>
          <a:bodyPr wrap="square" lIns="0" tIns="0" rIns="0" bIns="0" rtlCol="0" anchor="ctr"/>
          <a:lstStyle/>
          <a:p>
            <a:pPr indent="0" marL="0">
              <a:buNone/>
            </a:pPr>
            <a:r>
              <a:rPr lang="en-US" sz="1500" b="1" dirty="0">
                <a:solidFill>
                  <a:schemeClr val="tx1"/>
                </a:solidFill>
                <a:latin typeface="Cambria" pitchFamily="34" charset="0"/>
                <a:ea typeface="Cambria" pitchFamily="34" charset="-122"/>
                <a:cs typeface="Cambria" pitchFamily="34" charset="-120"/>
              </a:rPr>
              <a:t>Just describing MAIN</a:t>
            </a:r>
            <a:endParaRPr lang="en-US" sz="1500" dirty="0"/>
          </a:p>
        </p:txBody>
      </p:sp>
      <p:sp>
        <p:nvSpPr>
          <p:cNvPr id="17" name="txt_445"/>
          <p:cNvSpPr txBox="1"/>
          <p:nvPr/>
        </p:nvSpPr>
        <p:spPr>
          <a:xfrm>
            <a:off x="1188720" y="3703320"/>
            <a:ext cx="3108960" cy="594360"/>
          </a:xfrm>
          <a:prstGeom prst="rect">
            <a:avLst/>
          </a:prstGeom>
          <a:noFill/>
          <a:ln/>
        </p:spPr>
        <p:txBody>
          <a:bodyPr wrap="square" lIns="0" tIns="0" rIns="0" bIns="0" rtlCol="0" anchor="t"/>
          <a:lstStyle/>
          <a:p>
            <a:pPr indent="0" marL="0">
              <a:buNone/>
            </a:pPr>
            <a:r>
              <a:rPr lang="en-US" sz="1300" dirty="0">
                <a:solidFill>
                  <a:schemeClr val="tx2"/>
                </a:solidFill>
              </a:rPr>
              <a:t>Listing the four causes is not enough. Explain how each one led to war.</a:t>
            </a:r>
            <a:endParaRPr lang="en-US" sz="1300" dirty="0"/>
          </a:p>
        </p:txBody>
      </p:sp>
      <p:sp>
        <p:nvSpPr>
          <p:cNvPr id="18" name="card_446"/>
          <p:cNvSpPr/>
          <p:nvPr/>
        </p:nvSpPr>
        <p:spPr>
          <a:xfrm>
            <a:off x="4663440" y="2834640"/>
            <a:ext cx="4023360" cy="1508760"/>
          </a:xfrm>
          <a:prstGeom prst="roundRect">
            <a:avLst>
              <a:gd name="adj" fmla="val 7273"/>
            </a:avLst>
          </a:prstGeom>
          <a:solidFill>
            <a:schemeClr val="bg2"/>
          </a:solidFill>
          <a:ln/>
        </p:spPr>
      </p:sp>
      <p:sp>
        <p:nvSpPr>
          <p:cNvPr id="19" name="badge_447"/>
          <p:cNvSpPr/>
          <p:nvPr/>
        </p:nvSpPr>
        <p:spPr>
          <a:xfrm>
            <a:off x="4846320" y="3035808"/>
            <a:ext cx="384048" cy="384048"/>
          </a:xfrm>
          <a:prstGeom prst="ellipse">
            <a:avLst/>
          </a:prstGeom>
          <a:solidFill>
            <a:srgbClr val="E4572E"/>
          </a:solidFill>
          <a:ln/>
        </p:spPr>
      </p:sp>
      <p:sp>
        <p:nvSpPr>
          <p:cNvPr id="20" name="badgeTxt_448"/>
          <p:cNvSpPr txBox="1"/>
          <p:nvPr/>
        </p:nvSpPr>
        <p:spPr>
          <a:xfrm>
            <a:off x="4846320" y="3035808"/>
            <a:ext cx="384048" cy="384048"/>
          </a:xfrm>
          <a:prstGeom prst="rect">
            <a:avLst/>
          </a:prstGeom>
          <a:noFill/>
          <a:ln/>
        </p:spPr>
        <p:txBody>
          <a:bodyPr wrap="square" lIns="0" tIns="0" rIns="0" bIns="0" rtlCol="0" anchor="ctr"/>
          <a:lstStyle/>
          <a:p>
            <a:pPr algn="ctr" indent="0" marL="0">
              <a:buNone/>
            </a:pPr>
            <a:r>
              <a:rPr lang="en-US" sz="1500" b="1" dirty="0">
                <a:solidFill>
                  <a:schemeClr val="bg1"/>
                </a:solidFill>
              </a:rPr>
              <a:t>4</a:t>
            </a:r>
            <a:endParaRPr lang="en-US" sz="1500" dirty="0"/>
          </a:p>
        </p:txBody>
      </p:sp>
      <p:sp>
        <p:nvSpPr>
          <p:cNvPr id="21" name="txt_449"/>
          <p:cNvSpPr txBox="1"/>
          <p:nvPr/>
        </p:nvSpPr>
        <p:spPr>
          <a:xfrm>
            <a:off x="5394960" y="3017520"/>
            <a:ext cx="3108960" cy="640080"/>
          </a:xfrm>
          <a:prstGeom prst="rect">
            <a:avLst/>
          </a:prstGeom>
          <a:noFill/>
          <a:ln/>
        </p:spPr>
        <p:txBody>
          <a:bodyPr wrap="square" lIns="0" tIns="0" rIns="0" bIns="0" rtlCol="0" anchor="ctr"/>
          <a:lstStyle/>
          <a:p>
            <a:pPr indent="0" marL="0">
              <a:buNone/>
            </a:pPr>
            <a:r>
              <a:rPr lang="en-US" sz="1500" b="1" dirty="0">
                <a:solidFill>
                  <a:schemeClr val="tx1"/>
                </a:solidFill>
                <a:latin typeface="Cambria" pitchFamily="34" charset="0"/>
                <a:ea typeface="Cambria" pitchFamily="34" charset="-122"/>
                <a:cs typeface="Cambria" pitchFamily="34" charset="-120"/>
              </a:rPr>
              <a:t>Calling the assassination the main cause</a:t>
            </a:r>
            <a:endParaRPr lang="en-US" sz="1500" dirty="0"/>
          </a:p>
        </p:txBody>
      </p:sp>
      <p:sp>
        <p:nvSpPr>
          <p:cNvPr id="22" name="txt_450"/>
          <p:cNvSpPr txBox="1"/>
          <p:nvPr/>
        </p:nvSpPr>
        <p:spPr>
          <a:xfrm>
            <a:off x="5394960" y="3703320"/>
            <a:ext cx="3108960" cy="594360"/>
          </a:xfrm>
          <a:prstGeom prst="rect">
            <a:avLst/>
          </a:prstGeom>
          <a:noFill/>
          <a:ln/>
        </p:spPr>
        <p:txBody>
          <a:bodyPr wrap="square" lIns="0" tIns="0" rIns="0" bIns="0" rtlCol="0" anchor="t"/>
          <a:lstStyle/>
          <a:p>
            <a:pPr indent="0" marL="0">
              <a:buNone/>
            </a:pPr>
            <a:r>
              <a:rPr lang="en-US" sz="1300" dirty="0">
                <a:solidFill>
                  <a:schemeClr val="tx2"/>
                </a:solidFill>
              </a:rPr>
              <a:t>It was the trigger. The long term causes explain why it led to a world war.</a:t>
            </a:r>
            <a:endParaRPr lang="en-US" sz="13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Exit ticket</a:t>
            </a:r>
            <a:endParaRPr lang="en-US" sz="3000" dirty="0"/>
          </a:p>
        </p:txBody>
      </p:sp>
      <p:sp>
        <p:nvSpPr>
          <p:cNvPr id="3" name="card_451"/>
          <p:cNvSpPr/>
          <p:nvPr/>
        </p:nvSpPr>
        <p:spPr>
          <a:xfrm>
            <a:off x="457200" y="1143000"/>
            <a:ext cx="8229600" cy="960120"/>
          </a:xfrm>
          <a:prstGeom prst="roundRect">
            <a:avLst>
              <a:gd name="adj" fmla="val 11429"/>
            </a:avLst>
          </a:prstGeom>
          <a:solidFill>
            <a:schemeClr val="bg2"/>
          </a:solidFill>
          <a:ln/>
        </p:spPr>
      </p:sp>
      <p:sp>
        <p:nvSpPr>
          <p:cNvPr id="4" name="badge_452"/>
          <p:cNvSpPr/>
          <p:nvPr/>
        </p:nvSpPr>
        <p:spPr>
          <a:xfrm>
            <a:off x="685800" y="1426464"/>
            <a:ext cx="402336" cy="402336"/>
          </a:xfrm>
          <a:prstGeom prst="ellipse">
            <a:avLst/>
          </a:prstGeom>
          <a:solidFill>
            <a:schemeClr val="accent4"/>
          </a:solidFill>
          <a:ln/>
        </p:spPr>
      </p:sp>
      <p:sp>
        <p:nvSpPr>
          <p:cNvPr id="5" name="badgeTxt_453"/>
          <p:cNvSpPr txBox="1"/>
          <p:nvPr/>
        </p:nvSpPr>
        <p:spPr>
          <a:xfrm>
            <a:off x="685800" y="1426464"/>
            <a:ext cx="402336" cy="402336"/>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454"/>
          <p:cNvSpPr txBox="1"/>
          <p:nvPr/>
        </p:nvSpPr>
        <p:spPr>
          <a:xfrm>
            <a:off x="1325880" y="1252728"/>
            <a:ext cx="7132320" cy="731520"/>
          </a:xfrm>
          <a:prstGeom prst="rect">
            <a:avLst/>
          </a:prstGeom>
          <a:noFill/>
          <a:ln/>
        </p:spPr>
        <p:txBody>
          <a:bodyPr wrap="square" lIns="0" tIns="0" rIns="0" bIns="0" rtlCol="0" anchor="ctr"/>
          <a:lstStyle/>
          <a:p>
            <a:pPr indent="0" marL="0">
              <a:buNone/>
            </a:pPr>
            <a:r>
              <a:rPr lang="en-US" sz="1600" dirty="0">
                <a:solidFill>
                  <a:schemeClr val="tx1"/>
                </a:solidFill>
              </a:rPr>
              <a:t>What do the letters MAIN stand for?</a:t>
            </a:r>
            <a:endParaRPr lang="en-US" sz="1600" dirty="0"/>
          </a:p>
        </p:txBody>
      </p:sp>
      <p:sp>
        <p:nvSpPr>
          <p:cNvPr id="7" name="card_455"/>
          <p:cNvSpPr/>
          <p:nvPr/>
        </p:nvSpPr>
        <p:spPr>
          <a:xfrm>
            <a:off x="457200" y="2286000"/>
            <a:ext cx="8229600" cy="960120"/>
          </a:xfrm>
          <a:prstGeom prst="roundRect">
            <a:avLst>
              <a:gd name="adj" fmla="val 11429"/>
            </a:avLst>
          </a:prstGeom>
          <a:solidFill>
            <a:schemeClr val="bg2"/>
          </a:solidFill>
          <a:ln/>
        </p:spPr>
      </p:sp>
      <p:sp>
        <p:nvSpPr>
          <p:cNvPr id="8" name="badge_456"/>
          <p:cNvSpPr/>
          <p:nvPr/>
        </p:nvSpPr>
        <p:spPr>
          <a:xfrm>
            <a:off x="685800" y="2569464"/>
            <a:ext cx="402336" cy="402336"/>
          </a:xfrm>
          <a:prstGeom prst="ellipse">
            <a:avLst/>
          </a:prstGeom>
          <a:solidFill>
            <a:schemeClr val="accent4"/>
          </a:solidFill>
          <a:ln/>
        </p:spPr>
      </p:sp>
      <p:sp>
        <p:nvSpPr>
          <p:cNvPr id="9" name="badgeTxt_457"/>
          <p:cNvSpPr txBox="1"/>
          <p:nvPr/>
        </p:nvSpPr>
        <p:spPr>
          <a:xfrm>
            <a:off x="685800" y="2569464"/>
            <a:ext cx="402336" cy="402336"/>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0" name="txt_458"/>
          <p:cNvSpPr txBox="1"/>
          <p:nvPr/>
        </p:nvSpPr>
        <p:spPr>
          <a:xfrm>
            <a:off x="1325880" y="2395728"/>
            <a:ext cx="7132320" cy="731520"/>
          </a:xfrm>
          <a:prstGeom prst="rect">
            <a:avLst/>
          </a:prstGeom>
          <a:noFill/>
          <a:ln/>
        </p:spPr>
        <p:txBody>
          <a:bodyPr wrap="square" lIns="0" tIns="0" rIns="0" bIns="0" rtlCol="0" anchor="ctr"/>
          <a:lstStyle/>
          <a:p>
            <a:pPr indent="0" marL="0">
              <a:buNone/>
            </a:pPr>
            <a:r>
              <a:rPr lang="en-US" sz="1600" dirty="0">
                <a:solidFill>
                  <a:schemeClr val="tx1"/>
                </a:solidFill>
              </a:rPr>
              <a:t>What was Germany's 'blank cheque'?</a:t>
            </a:r>
            <a:endParaRPr lang="en-US" sz="1600" dirty="0"/>
          </a:p>
        </p:txBody>
      </p:sp>
      <p:sp>
        <p:nvSpPr>
          <p:cNvPr id="11" name="card_459"/>
          <p:cNvSpPr/>
          <p:nvPr/>
        </p:nvSpPr>
        <p:spPr>
          <a:xfrm>
            <a:off x="457200" y="3429000"/>
            <a:ext cx="8229600" cy="960120"/>
          </a:xfrm>
          <a:prstGeom prst="roundRect">
            <a:avLst>
              <a:gd name="adj" fmla="val 11429"/>
            </a:avLst>
          </a:prstGeom>
          <a:solidFill>
            <a:schemeClr val="bg2"/>
          </a:solidFill>
          <a:ln/>
        </p:spPr>
      </p:sp>
      <p:sp>
        <p:nvSpPr>
          <p:cNvPr id="12" name="badge_460"/>
          <p:cNvSpPr/>
          <p:nvPr/>
        </p:nvSpPr>
        <p:spPr>
          <a:xfrm>
            <a:off x="685800" y="3712464"/>
            <a:ext cx="402336" cy="402336"/>
          </a:xfrm>
          <a:prstGeom prst="ellipse">
            <a:avLst/>
          </a:prstGeom>
          <a:solidFill>
            <a:schemeClr val="accent4"/>
          </a:solidFill>
          <a:ln/>
        </p:spPr>
      </p:sp>
      <p:sp>
        <p:nvSpPr>
          <p:cNvPr id="13" name="badgeTxt_461"/>
          <p:cNvSpPr txBox="1"/>
          <p:nvPr/>
        </p:nvSpPr>
        <p:spPr>
          <a:xfrm>
            <a:off x="685800" y="3712464"/>
            <a:ext cx="402336" cy="402336"/>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4" name="txt_462"/>
          <p:cNvSpPr txBox="1"/>
          <p:nvPr/>
        </p:nvSpPr>
        <p:spPr>
          <a:xfrm>
            <a:off x="1325880" y="3538728"/>
            <a:ext cx="7132320" cy="731520"/>
          </a:xfrm>
          <a:prstGeom prst="rect">
            <a:avLst/>
          </a:prstGeom>
          <a:noFill/>
          <a:ln/>
        </p:spPr>
        <p:txBody>
          <a:bodyPr wrap="square" lIns="0" tIns="0" rIns="0" bIns="0" rtlCol="0" anchor="ctr"/>
          <a:lstStyle/>
          <a:p>
            <a:pPr indent="0" marL="0">
              <a:buNone/>
            </a:pPr>
            <a:r>
              <a:rPr lang="en-US" sz="1600" dirty="0">
                <a:solidFill>
                  <a:schemeClr val="tx1"/>
                </a:solidFill>
              </a:rPr>
              <a:t>Which invasion brought Britain into the war?</a:t>
            </a:r>
            <a:endParaRPr lang="en-US" sz="16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sp>
        <p:nvSpPr>
          <p:cNvPr id="2" name="Text 0"/>
          <p:cNvSpPr/>
          <p:nvPr>
            <p:ph idx="100" type="title" hasCustomPrompt="1"/>
          </p:nvPr>
        </p:nvSpPr>
        <p:spPr>
          <a:xfrm>
            <a:off x="457200" y="274320"/>
            <a:ext cx="8229600" cy="640080"/>
          </a:xfrm>
          <a:prstGeom prst="rect">
            <a:avLst/>
          </a:prstGeom>
          <a:noFill/>
          <a:ln/>
        </p:spPr>
        <p:txBody>
          <a:bodyPr wrap="square" lIns="0" tIns="0" rIns="0" bIns="0" rtlCol="0" anchor="ctr"/>
          <a:lstStyle/>
          <a:p>
            <a:pPr indent="0" marL="0">
              <a:buNone/>
            </a:pPr>
            <a:r>
              <a:rPr lang="en-US" sz="3000" b="1" dirty="0">
                <a:solidFill>
                  <a:schemeClr val="tx1"/>
                </a:solidFill>
                <a:latin typeface="Cambria" pitchFamily="34" charset="0"/>
                <a:ea typeface="Cambria" pitchFamily="34" charset="-122"/>
                <a:cs typeface="Cambria" pitchFamily="34" charset="-120"/>
              </a:rPr>
              <a:t>Exit ticket: answers</a:t>
            </a:r>
            <a:endParaRPr lang="en-US" sz="3000" dirty="0"/>
          </a:p>
        </p:txBody>
      </p:sp>
      <p:sp>
        <p:nvSpPr>
          <p:cNvPr id="3" name="card_463"/>
          <p:cNvSpPr/>
          <p:nvPr/>
        </p:nvSpPr>
        <p:spPr>
          <a:xfrm>
            <a:off x="457200" y="1143000"/>
            <a:ext cx="8229600" cy="960120"/>
          </a:xfrm>
          <a:prstGeom prst="roundRect">
            <a:avLst>
              <a:gd name="adj" fmla="val 11429"/>
            </a:avLst>
          </a:prstGeom>
          <a:solidFill>
            <a:schemeClr val="bg2"/>
          </a:solidFill>
          <a:ln/>
        </p:spPr>
      </p:sp>
      <p:sp>
        <p:nvSpPr>
          <p:cNvPr id="4" name="badge_464"/>
          <p:cNvSpPr/>
          <p:nvPr/>
        </p:nvSpPr>
        <p:spPr>
          <a:xfrm>
            <a:off x="685800" y="1426464"/>
            <a:ext cx="402336" cy="402336"/>
          </a:xfrm>
          <a:prstGeom prst="ellipse">
            <a:avLst/>
          </a:prstGeom>
          <a:solidFill>
            <a:schemeClr val="accent4"/>
          </a:solidFill>
          <a:ln/>
        </p:spPr>
      </p:sp>
      <p:sp>
        <p:nvSpPr>
          <p:cNvPr id="5" name="badgeTxt_465"/>
          <p:cNvSpPr txBox="1"/>
          <p:nvPr/>
        </p:nvSpPr>
        <p:spPr>
          <a:xfrm>
            <a:off x="685800" y="1426464"/>
            <a:ext cx="402336" cy="402336"/>
          </a:xfrm>
          <a:prstGeom prst="rect">
            <a:avLst/>
          </a:prstGeom>
          <a:noFill/>
          <a:ln/>
        </p:spPr>
        <p:txBody>
          <a:bodyPr wrap="square" lIns="0" tIns="0" rIns="0" bIns="0" rtlCol="0" anchor="ctr"/>
          <a:lstStyle/>
          <a:p>
            <a:pPr algn="ctr" indent="0" marL="0">
              <a:buNone/>
            </a:pPr>
            <a:r>
              <a:rPr lang="en-US" sz="1500" b="1" dirty="0">
                <a:solidFill>
                  <a:schemeClr val="bg1"/>
                </a:solidFill>
              </a:rPr>
              <a:t>1</a:t>
            </a:r>
            <a:endParaRPr lang="en-US" sz="1500" dirty="0"/>
          </a:p>
        </p:txBody>
      </p:sp>
      <p:sp>
        <p:nvSpPr>
          <p:cNvPr id="6" name="txt_466"/>
          <p:cNvSpPr txBox="1"/>
          <p:nvPr/>
        </p:nvSpPr>
        <p:spPr>
          <a:xfrm>
            <a:off x="1325880" y="1252728"/>
            <a:ext cx="4114800" cy="731520"/>
          </a:xfrm>
          <a:prstGeom prst="rect">
            <a:avLst/>
          </a:prstGeom>
          <a:noFill/>
          <a:ln/>
        </p:spPr>
        <p:txBody>
          <a:bodyPr wrap="square" lIns="0" tIns="0" rIns="0" bIns="0" rtlCol="0" anchor="ctr"/>
          <a:lstStyle/>
          <a:p>
            <a:pPr indent="0" marL="0">
              <a:buNone/>
            </a:pPr>
            <a:r>
              <a:rPr lang="en-US" sz="1600" dirty="0">
                <a:solidFill>
                  <a:schemeClr val="tx1"/>
                </a:solidFill>
              </a:rPr>
              <a:t>What do the letters MAIN stand for?</a:t>
            </a:r>
            <a:endParaRPr lang="en-US" sz="1600" dirty="0"/>
          </a:p>
        </p:txBody>
      </p:sp>
      <p:sp>
        <p:nvSpPr>
          <p:cNvPr id="7" name="txt_467"/>
          <p:cNvSpPr txBox="1"/>
          <p:nvPr/>
        </p:nvSpPr>
        <p:spPr>
          <a:xfrm>
            <a:off x="5486400" y="1252728"/>
            <a:ext cx="3063240" cy="731520"/>
          </a:xfrm>
          <a:prstGeom prst="rect">
            <a:avLst/>
          </a:prstGeom>
          <a:noFill/>
          <a:ln/>
        </p:spPr>
        <p:txBody>
          <a:bodyPr wrap="square" lIns="0" tIns="0" rIns="0" bIns="0" rtlCol="0" anchor="ctr"/>
          <a:lstStyle/>
          <a:p>
            <a:pPr indent="0" marL="0">
              <a:buNone/>
            </a:pPr>
            <a:r>
              <a:rPr lang="en-US" sz="1500" b="1" dirty="0">
                <a:solidFill>
                  <a:schemeClr val="accent1"/>
                </a:solidFill>
                <a:latin typeface="Cambria" pitchFamily="34" charset="0"/>
                <a:ea typeface="Cambria" pitchFamily="34" charset="-122"/>
                <a:cs typeface="Cambria" pitchFamily="34" charset="-120"/>
              </a:rPr>
              <a:t>Militarism, Alliances, Imperialism, Nationalism</a:t>
            </a:r>
            <a:endParaRPr lang="en-US" sz="1500" dirty="0"/>
          </a:p>
        </p:txBody>
      </p:sp>
      <p:sp>
        <p:nvSpPr>
          <p:cNvPr id="8" name="card_468"/>
          <p:cNvSpPr/>
          <p:nvPr/>
        </p:nvSpPr>
        <p:spPr>
          <a:xfrm>
            <a:off x="457200" y="2286000"/>
            <a:ext cx="8229600" cy="960120"/>
          </a:xfrm>
          <a:prstGeom prst="roundRect">
            <a:avLst>
              <a:gd name="adj" fmla="val 11429"/>
            </a:avLst>
          </a:prstGeom>
          <a:solidFill>
            <a:schemeClr val="bg2"/>
          </a:solidFill>
          <a:ln/>
        </p:spPr>
      </p:sp>
      <p:sp>
        <p:nvSpPr>
          <p:cNvPr id="9" name="badge_469"/>
          <p:cNvSpPr/>
          <p:nvPr/>
        </p:nvSpPr>
        <p:spPr>
          <a:xfrm>
            <a:off x="685800" y="2569464"/>
            <a:ext cx="402336" cy="402336"/>
          </a:xfrm>
          <a:prstGeom prst="ellipse">
            <a:avLst/>
          </a:prstGeom>
          <a:solidFill>
            <a:schemeClr val="accent4"/>
          </a:solidFill>
          <a:ln/>
        </p:spPr>
      </p:sp>
      <p:sp>
        <p:nvSpPr>
          <p:cNvPr id="10" name="badgeTxt_470"/>
          <p:cNvSpPr txBox="1"/>
          <p:nvPr/>
        </p:nvSpPr>
        <p:spPr>
          <a:xfrm>
            <a:off x="685800" y="2569464"/>
            <a:ext cx="402336" cy="402336"/>
          </a:xfrm>
          <a:prstGeom prst="rect">
            <a:avLst/>
          </a:prstGeom>
          <a:noFill/>
          <a:ln/>
        </p:spPr>
        <p:txBody>
          <a:bodyPr wrap="square" lIns="0" tIns="0" rIns="0" bIns="0" rtlCol="0" anchor="ctr"/>
          <a:lstStyle/>
          <a:p>
            <a:pPr algn="ctr" indent="0" marL="0">
              <a:buNone/>
            </a:pPr>
            <a:r>
              <a:rPr lang="en-US" sz="1500" b="1" dirty="0">
                <a:solidFill>
                  <a:schemeClr val="bg1"/>
                </a:solidFill>
              </a:rPr>
              <a:t>2</a:t>
            </a:r>
            <a:endParaRPr lang="en-US" sz="1500" dirty="0"/>
          </a:p>
        </p:txBody>
      </p:sp>
      <p:sp>
        <p:nvSpPr>
          <p:cNvPr id="11" name="txt_471"/>
          <p:cNvSpPr txBox="1"/>
          <p:nvPr/>
        </p:nvSpPr>
        <p:spPr>
          <a:xfrm>
            <a:off x="1325880" y="2395728"/>
            <a:ext cx="4114800" cy="731520"/>
          </a:xfrm>
          <a:prstGeom prst="rect">
            <a:avLst/>
          </a:prstGeom>
          <a:noFill/>
          <a:ln/>
        </p:spPr>
        <p:txBody>
          <a:bodyPr wrap="square" lIns="0" tIns="0" rIns="0" bIns="0" rtlCol="0" anchor="ctr"/>
          <a:lstStyle/>
          <a:p>
            <a:pPr indent="0" marL="0">
              <a:buNone/>
            </a:pPr>
            <a:r>
              <a:rPr lang="en-US" sz="1600" dirty="0">
                <a:solidFill>
                  <a:schemeClr val="tx1"/>
                </a:solidFill>
              </a:rPr>
              <a:t>What was Germany's 'blank cheque'?</a:t>
            </a:r>
            <a:endParaRPr lang="en-US" sz="1600" dirty="0"/>
          </a:p>
        </p:txBody>
      </p:sp>
      <p:sp>
        <p:nvSpPr>
          <p:cNvPr id="12" name="txt_472"/>
          <p:cNvSpPr txBox="1"/>
          <p:nvPr/>
        </p:nvSpPr>
        <p:spPr>
          <a:xfrm>
            <a:off x="5486400" y="2395728"/>
            <a:ext cx="3063240" cy="731520"/>
          </a:xfrm>
          <a:prstGeom prst="rect">
            <a:avLst/>
          </a:prstGeom>
          <a:noFill/>
          <a:ln/>
        </p:spPr>
        <p:txBody>
          <a:bodyPr wrap="square" lIns="0" tIns="0" rIns="0" bIns="0" rtlCol="0" anchor="ctr"/>
          <a:lstStyle/>
          <a:p>
            <a:pPr indent="0" marL="0">
              <a:buNone/>
            </a:pPr>
            <a:r>
              <a:rPr lang="en-US" sz="1500" b="1" dirty="0">
                <a:solidFill>
                  <a:schemeClr val="accent1"/>
                </a:solidFill>
                <a:latin typeface="Cambria" pitchFamily="34" charset="0"/>
                <a:ea typeface="Cambria" pitchFamily="34" charset="-122"/>
                <a:cs typeface="Cambria" pitchFamily="34" charset="-120"/>
              </a:rPr>
              <a:t>Its promise to support Austria Hungary</a:t>
            </a:r>
            <a:endParaRPr lang="en-US" sz="1500" dirty="0"/>
          </a:p>
        </p:txBody>
      </p:sp>
      <p:sp>
        <p:nvSpPr>
          <p:cNvPr id="13" name="card_473"/>
          <p:cNvSpPr/>
          <p:nvPr/>
        </p:nvSpPr>
        <p:spPr>
          <a:xfrm>
            <a:off x="457200" y="3429000"/>
            <a:ext cx="8229600" cy="960120"/>
          </a:xfrm>
          <a:prstGeom prst="roundRect">
            <a:avLst>
              <a:gd name="adj" fmla="val 11429"/>
            </a:avLst>
          </a:prstGeom>
          <a:solidFill>
            <a:schemeClr val="bg2"/>
          </a:solidFill>
          <a:ln/>
        </p:spPr>
      </p:sp>
      <p:sp>
        <p:nvSpPr>
          <p:cNvPr id="14" name="badge_474"/>
          <p:cNvSpPr/>
          <p:nvPr/>
        </p:nvSpPr>
        <p:spPr>
          <a:xfrm>
            <a:off x="685800" y="3712464"/>
            <a:ext cx="402336" cy="402336"/>
          </a:xfrm>
          <a:prstGeom prst="ellipse">
            <a:avLst/>
          </a:prstGeom>
          <a:solidFill>
            <a:schemeClr val="accent4"/>
          </a:solidFill>
          <a:ln/>
        </p:spPr>
      </p:sp>
      <p:sp>
        <p:nvSpPr>
          <p:cNvPr id="15" name="badgeTxt_475"/>
          <p:cNvSpPr txBox="1"/>
          <p:nvPr/>
        </p:nvSpPr>
        <p:spPr>
          <a:xfrm>
            <a:off x="685800" y="3712464"/>
            <a:ext cx="402336" cy="402336"/>
          </a:xfrm>
          <a:prstGeom prst="rect">
            <a:avLst/>
          </a:prstGeom>
          <a:noFill/>
          <a:ln/>
        </p:spPr>
        <p:txBody>
          <a:bodyPr wrap="square" lIns="0" tIns="0" rIns="0" bIns="0" rtlCol="0" anchor="ctr"/>
          <a:lstStyle/>
          <a:p>
            <a:pPr algn="ctr" indent="0" marL="0">
              <a:buNone/>
            </a:pPr>
            <a:r>
              <a:rPr lang="en-US" sz="1500" b="1" dirty="0">
                <a:solidFill>
                  <a:schemeClr val="bg1"/>
                </a:solidFill>
              </a:rPr>
              <a:t>3</a:t>
            </a:r>
            <a:endParaRPr lang="en-US" sz="1500" dirty="0"/>
          </a:p>
        </p:txBody>
      </p:sp>
      <p:sp>
        <p:nvSpPr>
          <p:cNvPr id="16" name="txt_476"/>
          <p:cNvSpPr txBox="1"/>
          <p:nvPr/>
        </p:nvSpPr>
        <p:spPr>
          <a:xfrm>
            <a:off x="1325880" y="3538728"/>
            <a:ext cx="4114800" cy="731520"/>
          </a:xfrm>
          <a:prstGeom prst="rect">
            <a:avLst/>
          </a:prstGeom>
          <a:noFill/>
          <a:ln/>
        </p:spPr>
        <p:txBody>
          <a:bodyPr wrap="square" lIns="0" tIns="0" rIns="0" bIns="0" rtlCol="0" anchor="ctr"/>
          <a:lstStyle/>
          <a:p>
            <a:pPr indent="0" marL="0">
              <a:buNone/>
            </a:pPr>
            <a:r>
              <a:rPr lang="en-US" sz="1600" dirty="0">
                <a:solidFill>
                  <a:schemeClr val="tx1"/>
                </a:solidFill>
              </a:rPr>
              <a:t>Which invasion brought Britain into the war?</a:t>
            </a:r>
            <a:endParaRPr lang="en-US" sz="1600" dirty="0"/>
          </a:p>
        </p:txBody>
      </p:sp>
      <p:sp>
        <p:nvSpPr>
          <p:cNvPr id="17" name="txt_477"/>
          <p:cNvSpPr txBox="1"/>
          <p:nvPr/>
        </p:nvSpPr>
        <p:spPr>
          <a:xfrm>
            <a:off x="5486400" y="3538728"/>
            <a:ext cx="3063240" cy="731520"/>
          </a:xfrm>
          <a:prstGeom prst="rect">
            <a:avLst/>
          </a:prstGeom>
          <a:noFill/>
          <a:ln/>
        </p:spPr>
        <p:txBody>
          <a:bodyPr wrap="square" lIns="0" tIns="0" rIns="0" bIns="0" rtlCol="0" anchor="ctr"/>
          <a:lstStyle/>
          <a:p>
            <a:pPr indent="0" marL="0">
              <a:buNone/>
            </a:pPr>
            <a:r>
              <a:rPr lang="en-US" sz="1500" b="1" dirty="0">
                <a:solidFill>
                  <a:schemeClr val="accent1"/>
                </a:solidFill>
                <a:latin typeface="Cambria" pitchFamily="34" charset="0"/>
                <a:ea typeface="Cambria" pitchFamily="34" charset="-122"/>
                <a:cs typeface="Cambria" pitchFamily="34" charset="-120"/>
              </a:rPr>
              <a:t>Germany's invasion of Belgium</a:t>
            </a:r>
            <a:endParaRPr lang="en-US" sz="1500" dirty="0"/>
          </a:p>
        </p:txBody>
      </p:sp>
      <p:sp>
        <p:nvSpPr>
          <p:cNvPr id="25" name="Slide Number Placeholder 0"/>
          <p:cNvSpPr>
            <a:spLocks noGrp="1"/>
          </p:cNvSpPr>
          <p:nvPr>
            <p:ph type="sldNum" sz="quarter" idx="4294967295"/>
          </p:nvPr>
        </p:nvSpPr>
        <p:spPr>
          <a:xfrm>
            <a:off x="8229600" y="4754880"/>
            <a:ext cx="457200" cy="274320"/>
          </a:xfrm>
          <a:prstGeom prst="rect">
            <a:avLst/>
          </a:prstGeom>
          <a:extLst>
            <a:ext uri="{C572A759-6A51-4108-AA02-DFA0A04FC94B}">
              <ma14:wrappingTextBoxFlag xmlns:ma14="http://schemas.microsoft.com/office/mac/drawingml/2011/main" val="0"/>
            </a:ext>
          </a:extLst>
        </p:spPr>
        <p:txBody>
          <a:bodyPr/>
          <a:lstStyle>
            <a:lvl1pPr>
              <a:defRPr sz="1000">
                <a:solidFill>
                  <a:schemeClr val="tx2"/>
                </a:solidFill>
              </a:defRPr>
            </a:lvl1pPr>
          </a:lstStyle>
          <a:p>
            <a:pPr algn="r"/>
            <a:fld id="{F7021451-1387-4CA6-816F-3879F97B5CBC}" type="slidenum">
              <a:rPr b="0" lang="en-US"/>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sp>
        <p:nvSpPr>
          <p:cNvPr id="2" name="Text 0"/>
          <p:cNvSpPr/>
          <p:nvPr>
            <p:ph idx="100" type="title" hasCustomPrompt="1"/>
          </p:nvPr>
        </p:nvSpPr>
        <p:spPr>
          <a:xfrm>
            <a:off x="548640" y="1234440"/>
            <a:ext cx="5120640" cy="1554480"/>
          </a:xfrm>
          <a:prstGeom prst="rect">
            <a:avLst/>
          </a:prstGeom>
          <a:noFill/>
          <a:ln/>
        </p:spPr>
        <p:txBody>
          <a:bodyPr wrap="square" lIns="0" tIns="0" rIns="0" bIns="0" rtlCol="0" anchor="b"/>
          <a:lstStyle/>
          <a:p>
            <a:pPr algn="l" indent="0" marL="0">
              <a:buNone/>
            </a:pPr>
            <a:r>
              <a:rPr lang="en-US" sz="4000" b="1" dirty="0">
                <a:solidFill>
                  <a:schemeClr val="bg1"/>
                </a:solidFill>
                <a:latin typeface="Cambria" pitchFamily="34" charset="0"/>
                <a:ea typeface="Cambria" pitchFamily="34" charset="-122"/>
                <a:cs typeface="Cambria" pitchFamily="34" charset="-120"/>
              </a:rPr>
              <a:t>Key points</a:t>
            </a:r>
            <a:endParaRPr lang="en-US" sz="4000" dirty="0"/>
          </a:p>
        </p:txBody>
      </p:sp>
      <p:sp>
        <p:nvSpPr>
          <p:cNvPr id="3" name="Text 0"/>
          <p:cNvSpPr/>
          <p:nvPr>
            <p:ph idx="101" type="body" hasCustomPrompt="1"/>
          </p:nvPr>
        </p:nvSpPr>
        <p:spPr>
          <a:xfrm>
            <a:off x="548640" y="2926080"/>
            <a:ext cx="5120640" cy="1645920"/>
          </a:xfrm>
          <a:prstGeom prst="rect">
            <a:avLst/>
          </a:prstGeom>
          <a:noFill/>
          <a:ln/>
        </p:spPr>
        <p:txBody>
          <a:bodyPr wrap="square" lIns="0" tIns="0" rIns="0" bIns="0" rtlCol="0" anchor="t"/>
          <a:lstStyle/>
          <a:p>
            <a:pPr indent="0" marL="0">
              <a:spcAft>
                <a:spcPts val="600"/>
              </a:spcAft>
              <a:buNone/>
            </a:pPr>
            <a:r>
              <a:rPr lang="en-US" sz="1700" dirty="0">
                <a:solidFill>
                  <a:schemeClr val="bg2"/>
                </a:solidFill>
              </a:rPr>
              <a:t>Long term causes: militarism, alliances, imperialism, nationalism</a:t>
            </a:r>
            <a:endParaRPr lang="en-US" sz="1700" dirty="0"/>
          </a:p>
          <a:p>
            <a:pPr indent="0" marL="0">
              <a:spcAft>
                <a:spcPts val="600"/>
              </a:spcAft>
              <a:buNone/>
            </a:pPr>
            <a:r>
              <a:rPr lang="en-US" sz="1700" dirty="0">
                <a:solidFill>
                  <a:schemeClr val="bg2"/>
                </a:solidFill>
              </a:rPr>
              <a:t>28 June 1914: Franz Ferdinand assassinated in Sarajevo</a:t>
            </a:r>
            <a:endParaRPr lang="en-US" sz="1700" dirty="0"/>
          </a:p>
          <a:p>
            <a:pPr indent="0" marL="0">
              <a:spcAft>
                <a:spcPts val="600"/>
              </a:spcAft>
              <a:buNone/>
            </a:pPr>
            <a:r>
              <a:rPr lang="en-US" sz="1700" dirty="0">
                <a:solidFill>
                  <a:schemeClr val="bg2"/>
                </a:solidFill>
              </a:rPr>
              <a:t>July 1914: the alliances pulled the Great Powers in</a:t>
            </a:r>
            <a:endParaRPr lang="en-US" sz="1700" dirty="0"/>
          </a:p>
          <a:p>
            <a:pPr indent="0" marL="0">
              <a:spcAft>
                <a:spcPts val="600"/>
              </a:spcAft>
              <a:buNone/>
            </a:pPr>
            <a:r>
              <a:rPr lang="en-US" sz="1700" dirty="0">
                <a:solidFill>
                  <a:schemeClr val="bg2"/>
                </a:solidFill>
              </a:rPr>
              <a:t>4 August 1914: Britain declared war after Germany invaded Belgium</a:t>
            </a:r>
            <a:endParaRPr lang="en-US" sz="1700" dirty="0"/>
          </a:p>
        </p:txBody>
      </p:sp>
      <p:pic>
        <p:nvPicPr>
          <p:cNvPr id="4" name="art_478" descr="Cartoon drawing of a red remembrance poppy">    </p:cNvPr>
          <p:cNvPicPr>
            <a:picLocks noChangeAspect="1"/>
          </p:cNvPicPr>
          <p:nvPr/>
        </p:nvPicPr>
        <p:blipFill>
          <a:blip r:embed="rId1"/>
          <a:stretch>
            <a:fillRect/>
          </a:stretch>
        </p:blipFill>
        <p:spPr>
          <a:xfrm>
            <a:off x="6400800" y="731520"/>
            <a:ext cx="2194560" cy="2194560"/>
          </a:xfrm>
          <a:prstGeom prst="rect">
            <a:avLst/>
          </a:prstGeom>
        </p:spPr>
      </p:pic>
      <p:sp>
        <p:nvSpPr>
          <p:cNvPr id="5" name="txt_479"/>
          <p:cNvSpPr txBox="1"/>
          <p:nvPr/>
        </p:nvSpPr>
        <p:spPr>
          <a:xfrm>
            <a:off x="6035040" y="3063240"/>
            <a:ext cx="2926080" cy="822960"/>
          </a:xfrm>
          <a:prstGeom prst="rect">
            <a:avLst/>
          </a:prstGeom>
          <a:noFill/>
          <a:ln/>
        </p:spPr>
        <p:txBody>
          <a:bodyPr wrap="square" lIns="0" tIns="0" rIns="0" bIns="0" rtlCol="0" anchor="t"/>
          <a:lstStyle/>
          <a:p>
            <a:pPr algn="ctr" indent="0" marL="0">
              <a:buNone/>
            </a:pPr>
            <a:r>
              <a:rPr lang="en-US" sz="1600" b="1" dirty="0">
                <a:solidFill>
                  <a:schemeClr val="bg1"/>
                </a:solidFill>
                <a:latin typeface="Cambria" pitchFamily="34" charset="0"/>
                <a:ea typeface="Cambria" pitchFamily="34" charset="-122"/>
                <a:cs typeface="Cambria" pitchFamily="34" charset="-120"/>
              </a:rPr>
              <a:t>We will remember them</a:t>
            </a:r>
            <a:endParaRPr lang="en-US" sz="1600" dirty="0"/>
          </a:p>
          <a:p>
            <a:pPr algn="ctr" indent="0" marL="0">
              <a:buNone/>
            </a:pPr>
            <a:r>
              <a:rPr lang="en-US" sz="1600" b="1" dirty="0">
                <a:solidFill>
                  <a:schemeClr val="bg1"/>
                </a:solidFill>
                <a:latin typeface="Cambria" pitchFamily="34" charset="0"/>
                <a:ea typeface="Cambria" pitchFamily="34" charset="-122"/>
                <a:cs typeface="Cambria" pitchFamily="34" charset="-120"/>
              </a:rPr>
              <a:t>11 November</a:t>
            </a:r>
            <a:endParaRPr lang="en-US" sz="1600" dirty="0"/>
          </a:p>
        </p:txBody>
      </p:sp>
    </p:spTree>
  </p:cSld>
  <p:clrMapOvr>
    <a:masterClrMapping/>
  </p:clrMapOvr>
</p:sld>
</file>

<file path=ppt/theme/theme1.xml><?xml version="1.0" encoding="utf-8"?>
<a:theme xmlns:a="http://schemas.openxmlformats.org/drawingml/2006/main" name="World of Teaching Premium History">
  <a:themeElements>
    <a:clrScheme name="World of Teaching Premium History">
      <a:dk1>
        <a:srgbClr val="1B2A41"/>
      </a:dk1>
      <a:lt1>
        <a:srgbClr val="FFFFFF"/>
      </a:lt1>
      <a:dk2>
        <a:srgbClr val="3D4B63"/>
      </a:dk2>
      <a:lt2>
        <a:srgbClr val="EEF2F8"/>
      </a:lt2>
      <a:accent1>
        <a:srgbClr val="E4572E"/>
      </a:accent1>
      <a:accent2>
        <a:srgbClr val="17A398"/>
      </a:accent2>
      <a:accent3>
        <a:srgbClr val="F3B61F"/>
      </a:accent3>
      <a:accent4>
        <a:srgbClr val="5B6C8F"/>
      </a:accent4>
      <a:accent5>
        <a:srgbClr val="2E86AB"/>
      </a:accent5>
      <a:accent6>
        <a:srgbClr val="7B3FA0"/>
      </a:accent6>
      <a:hlink>
        <a:srgbClr val="2E86AB"/>
      </a:hlink>
      <a:folHlink>
        <a:srgbClr val="5B6C8F"/>
      </a:folHlink>
    </a:clrScheme>
    <a:fontScheme name="World of Teaching Premium History">
      <a:majorFont>
        <a:latin typeface="Cambria"/>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28</Slides>
  <Notes>28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28</vt:i4>
      </vt:variant>
    </vt:vector>
  </HeadingPairs>
  <TitlesOfParts>
    <vt:vector size="31"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vector>
  </TitlesOfParts>
  <Company>The World of Teaching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Causes of the First World War</dc:title>
  <dc:subject>GCSE History lesson</dc:subject>
  <dc:creator>The World of Teaching</dc:creator>
  <cp:lastModifiedBy>The World of Teaching</cp:lastModifiedBy>
  <cp:revision>1</cp:revision>
  <dcterms:created xsi:type="dcterms:W3CDTF">2026-11-04T19:11:31Z</dcterms:created>
  <dcterms:modified xsi:type="dcterms:W3CDTF">2026-11-04T19:11:31Z</dcterms:modified>
</cp:coreProperties>
</file>